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lsm" ContentType="application/vnd.ms-excel.sheet.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19.xml" ContentType="application/vnd.openxmlformats-officedocument.presentationml.notesSlide+xml"/>
  <Override PartName="/ppt/tags/tag3.xml" ContentType="application/vnd.openxmlformats-officedocument.presentationml.tags+xml"/>
  <Override PartName="/ppt/notesSlides/notesSlide20.xml" ContentType="application/vnd.openxmlformats-officedocument.presentationml.notesSlide+xml"/>
  <Override PartName="/ppt/tags/tag4.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09" r:id="rId6"/>
  </p:sldMasterIdLst>
  <p:notesMasterIdLst>
    <p:notesMasterId r:id="rId45"/>
  </p:notesMasterIdLst>
  <p:handoutMasterIdLst>
    <p:handoutMasterId r:id="rId46"/>
  </p:handoutMasterIdLst>
  <p:sldIdLst>
    <p:sldId id="322" r:id="rId7"/>
    <p:sldId id="308" r:id="rId8"/>
    <p:sldId id="294" r:id="rId9"/>
    <p:sldId id="545" r:id="rId10"/>
    <p:sldId id="2147375718" r:id="rId11"/>
    <p:sldId id="2147375719" r:id="rId12"/>
    <p:sldId id="538" r:id="rId13"/>
    <p:sldId id="366" r:id="rId14"/>
    <p:sldId id="4347" r:id="rId15"/>
    <p:sldId id="361" r:id="rId16"/>
    <p:sldId id="7113" r:id="rId17"/>
    <p:sldId id="7146" r:id="rId18"/>
    <p:sldId id="7142" r:id="rId19"/>
    <p:sldId id="4330" r:id="rId20"/>
    <p:sldId id="262" r:id="rId21"/>
    <p:sldId id="393" r:id="rId22"/>
    <p:sldId id="7186" r:id="rId23"/>
    <p:sldId id="4295" r:id="rId24"/>
    <p:sldId id="1242" r:id="rId25"/>
    <p:sldId id="4353" r:id="rId26"/>
    <p:sldId id="1243" r:id="rId27"/>
    <p:sldId id="7174" r:id="rId28"/>
    <p:sldId id="290" r:id="rId29"/>
    <p:sldId id="4288" r:id="rId30"/>
    <p:sldId id="291" r:id="rId31"/>
    <p:sldId id="7158" r:id="rId32"/>
    <p:sldId id="7183" r:id="rId33"/>
    <p:sldId id="7173" r:id="rId34"/>
    <p:sldId id="7167" r:id="rId35"/>
    <p:sldId id="918" r:id="rId36"/>
    <p:sldId id="602" r:id="rId37"/>
    <p:sldId id="603" r:id="rId38"/>
    <p:sldId id="2147375720" r:id="rId39"/>
    <p:sldId id="2147375721" r:id="rId40"/>
    <p:sldId id="483" r:id="rId41"/>
    <p:sldId id="569" r:id="rId42"/>
    <p:sldId id="7135" r:id="rId43"/>
    <p:sldId id="2147375717" r:id="rId44"/>
  </p:sldIdLst>
  <p:sldSz cx="12192000" cy="6858000"/>
  <p:notesSz cx="7315200" cy="9601200"/>
  <p:custDataLst>
    <p:tags r:id="rId4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33F76F88-F04C-4637-8BCD-96AFE12070D4}">
          <p14:sldIdLst>
            <p14:sldId id="322"/>
            <p14:sldId id="308"/>
            <p14:sldId id="294"/>
            <p14:sldId id="545"/>
            <p14:sldId id="2147375718"/>
            <p14:sldId id="2147375719"/>
            <p14:sldId id="538"/>
            <p14:sldId id="366"/>
            <p14:sldId id="4347"/>
            <p14:sldId id="361"/>
            <p14:sldId id="7113"/>
            <p14:sldId id="7146"/>
            <p14:sldId id="7142"/>
            <p14:sldId id="4330"/>
            <p14:sldId id="262"/>
            <p14:sldId id="393"/>
            <p14:sldId id="7186"/>
            <p14:sldId id="4295"/>
            <p14:sldId id="1242"/>
            <p14:sldId id="4353"/>
            <p14:sldId id="1243"/>
            <p14:sldId id="7174"/>
            <p14:sldId id="290"/>
            <p14:sldId id="4288"/>
            <p14:sldId id="291"/>
            <p14:sldId id="7158"/>
            <p14:sldId id="7183"/>
            <p14:sldId id="7173"/>
            <p14:sldId id="7167"/>
            <p14:sldId id="918"/>
            <p14:sldId id="602"/>
            <p14:sldId id="603"/>
            <p14:sldId id="2147375720"/>
            <p14:sldId id="2147375721"/>
            <p14:sldId id="483"/>
            <p14:sldId id="569"/>
          </p14:sldIdLst>
        </p14:section>
        <p14:section name="Screening" id="{394E2DD3-44B6-4CF4-A6F6-273CC3B25603}">
          <p14:sldIdLst>
            <p14:sldId id="7135"/>
            <p14:sldId id="2147375717"/>
          </p14:sldIdLst>
        </p14:section>
      </p14:sectionLst>
    </p:ext>
    <p:ext uri="{EFAFB233-063F-42B5-8137-9DF3F51BA10A}">
      <p15:sldGuideLst xmlns:p15="http://schemas.microsoft.com/office/powerpoint/2012/main">
        <p15:guide id="10" pos="3840" userDrawn="1">
          <p15:clr>
            <a:srgbClr val="A4A3A4"/>
          </p15:clr>
        </p15:guide>
        <p15:guide id="11"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clinicaloptions\rcohen" initials="c" lastIdx="7" clrIdx="28">
    <p:extLst>
      <p:ext uri="{19B8F6BF-5375-455C-9EA6-DF929625EA0E}">
        <p15:presenceInfo xmlns:p15="http://schemas.microsoft.com/office/powerpoint/2012/main" userId="clinicaloptions\rcohen" providerId="None"/>
      </p:ext>
    </p:extLst>
  </p:cmAuthor>
  <p:cmAuthor id="1" name="Taryn Gross" initials="TG" lastIdx="2" clrIdx="6"/>
  <p:cmAuthor id="30" name="aboecler@clinicaloptions.com" initials="a" lastIdx="3" clrIdx="29">
    <p:extLst>
      <p:ext uri="{19B8F6BF-5375-455C-9EA6-DF929625EA0E}">
        <p15:presenceInfo xmlns:p15="http://schemas.microsoft.com/office/powerpoint/2012/main" userId="aboecler@clinicaloptions.com" providerId="None"/>
      </p:ext>
    </p:extLst>
  </p:cmAuthor>
  <p:cmAuthor id="2" name="Melanie Couton" initials="MAC" lastIdx="10" clrIdx="3"/>
  <p:cmAuthor id="31" name="Vanessa Carter" initials="VC" lastIdx="71" clrIdx="30">
    <p:extLst>
      <p:ext uri="{19B8F6BF-5375-455C-9EA6-DF929625EA0E}">
        <p15:presenceInfo xmlns:p15="http://schemas.microsoft.com/office/powerpoint/2012/main" userId="S::vcarter@clinicaloptions.com::9ce73b1e-6b1e-4cab-b34f-91637f33dd50" providerId="AD"/>
      </p:ext>
    </p:extLst>
  </p:cmAuthor>
  <p:cmAuthor id="3" name="ralfieri" initials="ra" lastIdx="2" clrIdx="8"/>
  <p:cmAuthor id="32" name="clinicaloptions\jfrost" initials="c" lastIdx="1" clrIdx="31">
    <p:extLst>
      <p:ext uri="{19B8F6BF-5375-455C-9EA6-DF929625EA0E}">
        <p15:presenceInfo xmlns:p15="http://schemas.microsoft.com/office/powerpoint/2012/main" userId="clinicaloptions\jfrost" providerId="None"/>
      </p:ext>
    </p:extLst>
  </p:cmAuthor>
  <p:cmAuthor id="4" name="Megan Capel" initials="MC" lastIdx="32" clrIdx="0"/>
  <p:cmAuthor id="33" name="Melanie Couton" initials="" lastIdx="4" clrIdx="32">
    <p:extLst>
      <p:ext uri="{19B8F6BF-5375-455C-9EA6-DF929625EA0E}">
        <p15:presenceInfo xmlns:p15="http://schemas.microsoft.com/office/powerpoint/2012/main" userId="S::mcouton@clinicaloptions.com::b5a8fb1e-a716-46a0-9a38-0d707f5e2bfc" providerId="AD"/>
      </p:ext>
    </p:extLst>
  </p:cmAuthor>
  <p:cmAuthor id="5" name="Andrew Bowser" initials="AB" lastIdx="8" clrIdx="2"/>
  <p:cmAuthor id="34" name="Dussadee Royal" initials="DR" lastIdx="5" clrIdx="33">
    <p:extLst>
      <p:ext uri="{19B8F6BF-5375-455C-9EA6-DF929625EA0E}">
        <p15:presenceInfo xmlns:p15="http://schemas.microsoft.com/office/powerpoint/2012/main" userId="S::droyal@clinicaloptions.com::51beead8-6fa0-4b98-aeba-37044af35e17" providerId="AD"/>
      </p:ext>
    </p:extLst>
  </p:cmAuthor>
  <p:cmAuthor id="6" name="mcalloway" initials="mc" lastIdx="1" clrIdx="4"/>
  <p:cmAuthor id="35" name="Christy Seals" initials="CS" lastIdx="12" clrIdx="34">
    <p:extLst>
      <p:ext uri="{19B8F6BF-5375-455C-9EA6-DF929625EA0E}">
        <p15:presenceInfo xmlns:p15="http://schemas.microsoft.com/office/powerpoint/2012/main" userId="S::cseals@clinicaloptions.com::0852e532-1f9e-4bbf-9b56-be19a9543a31" providerId="AD"/>
      </p:ext>
    </p:extLst>
  </p:cmAuthor>
  <p:cmAuthor id="7" name="agoldman" initials="a" lastIdx="4" clrIdx="9"/>
  <p:cmAuthor id="36" name="CLINICALOPTIONS\cseals" initials="C" lastIdx="1" clrIdx="35">
    <p:extLst>
      <p:ext uri="{19B8F6BF-5375-455C-9EA6-DF929625EA0E}">
        <p15:presenceInfo xmlns:p15="http://schemas.microsoft.com/office/powerpoint/2012/main" userId="CLINICALOPTIONS\cseals" providerId="None"/>
      </p:ext>
    </p:extLst>
  </p:cmAuthor>
  <p:cmAuthor id="8" name="Devin Overbey" initials="DO" lastIdx="6" clrIdx="7"/>
  <p:cmAuthor id="9" name="Erik Brady" initials="EB" lastIdx="2" clrIdx="5"/>
  <p:cmAuthor id="10" name=" " initials="MAC" lastIdx="21" clrIdx="1"/>
  <p:cmAuthor id="11" name="Zachary Schwartz" initials="ZS" lastIdx="548" clrIdx="10">
    <p:extLst>
      <p:ext uri="{19B8F6BF-5375-455C-9EA6-DF929625EA0E}">
        <p15:presenceInfo xmlns:p15="http://schemas.microsoft.com/office/powerpoint/2012/main" userId="Zachary Schwartz" providerId="None"/>
      </p:ext>
    </p:extLst>
  </p:cmAuthor>
  <p:cmAuthor id="12" name="Ashley Bohn" initials="AB" lastIdx="94" clrIdx="11">
    <p:extLst>
      <p:ext uri="{19B8F6BF-5375-455C-9EA6-DF929625EA0E}">
        <p15:presenceInfo xmlns:p15="http://schemas.microsoft.com/office/powerpoint/2012/main" userId="S::abohn@clinicaloptions.com::894f523f-8798-4af5-bfcd-6eea15c9e9d7" providerId="AD"/>
      </p:ext>
    </p:extLst>
  </p:cmAuthor>
  <p:cmAuthor id="13" name="B Tetri" initials="BAT" lastIdx="15" clrIdx="12">
    <p:extLst>
      <p:ext uri="{19B8F6BF-5375-455C-9EA6-DF929625EA0E}">
        <p15:presenceInfo xmlns:p15="http://schemas.microsoft.com/office/powerpoint/2012/main" userId="B Tetri" providerId="None"/>
      </p:ext>
    </p:extLst>
  </p:cmAuthor>
  <p:cmAuthor id="14" name="Jenny Schulz" initials="JS" lastIdx="54" clrIdx="13">
    <p:extLst>
      <p:ext uri="{19B8F6BF-5375-455C-9EA6-DF929625EA0E}">
        <p15:presenceInfo xmlns:p15="http://schemas.microsoft.com/office/powerpoint/2012/main" userId="S::jschulz@clinicaloptions.com::671df570-69d0-4f6a-bd8d-877de639aed6" providerId="AD"/>
      </p:ext>
    </p:extLst>
  </p:cmAuthor>
  <p:cmAuthor id="15" name="Andrea Boecler" initials="AB" lastIdx="12" clrIdx="14">
    <p:extLst>
      <p:ext uri="{19B8F6BF-5375-455C-9EA6-DF929625EA0E}">
        <p15:presenceInfo xmlns:p15="http://schemas.microsoft.com/office/powerpoint/2012/main" userId="Andrea Boecler" providerId="None"/>
      </p:ext>
    </p:extLst>
  </p:cmAuthor>
  <p:cmAuthor id="16" name="Basu, Rita *HS" initials="BR*" lastIdx="7" clrIdx="15"/>
  <p:cmAuthor id="17" name="Syn, Wing-Kin" initials="SW" lastIdx="42" clrIdx="16"/>
  <p:cmAuthor id="18" name="Jenny Schulz" initials="JS [2]" lastIdx="33" clrIdx="17"/>
  <p:cmAuthor id="19" name="Jennifer Eimers" initials="JE" lastIdx="10" clrIdx="18"/>
  <p:cmAuthor id="20" name="Microsoft Office User" initials="MOU" lastIdx="16" clrIdx="19">
    <p:extLst>
      <p:ext uri="{19B8F6BF-5375-455C-9EA6-DF929625EA0E}">
        <p15:presenceInfo xmlns:p15="http://schemas.microsoft.com/office/powerpoint/2012/main" userId="Microsoft Office User" providerId="None"/>
      </p:ext>
    </p:extLst>
  </p:cmAuthor>
  <p:cmAuthor id="21" name="Ryan Buensuceso" initials="RB" lastIdx="108" clrIdx="20">
    <p:extLst>
      <p:ext uri="{19B8F6BF-5375-455C-9EA6-DF929625EA0E}">
        <p15:presenceInfo xmlns:p15="http://schemas.microsoft.com/office/powerpoint/2012/main" userId="S::RBuensuceso@sixdegreesmed.com::8a84d005-bf4d-4b18-9035-a66cadafcf20" providerId="AD"/>
      </p:ext>
    </p:extLst>
  </p:cmAuthor>
  <p:cmAuthor id="22" name="Manal Abdelmalek, M.D." initials="MAM" lastIdx="26" clrIdx="21">
    <p:extLst>
      <p:ext uri="{19B8F6BF-5375-455C-9EA6-DF929625EA0E}">
        <p15:presenceInfo xmlns:p15="http://schemas.microsoft.com/office/powerpoint/2012/main" userId="S-1-5-21-2053149899-1891010372-398732264-11944" providerId="AD"/>
      </p:ext>
    </p:extLst>
  </p:cmAuthor>
  <p:cmAuthor id="23" name="Melanie Couton" initials="MC" lastIdx="11" clrIdx="22">
    <p:extLst>
      <p:ext uri="{19B8F6BF-5375-455C-9EA6-DF929625EA0E}">
        <p15:presenceInfo xmlns:p15="http://schemas.microsoft.com/office/powerpoint/2012/main" userId="7aa0d5ecb0ba776d" providerId="Windows Live"/>
      </p:ext>
    </p:extLst>
  </p:cmAuthor>
  <p:cmAuthor id="24" name="Tiffany Hensley-McBain" initials="TH" lastIdx="72" clrIdx="23">
    <p:extLst>
      <p:ext uri="{19B8F6BF-5375-455C-9EA6-DF929625EA0E}">
        <p15:presenceInfo xmlns:p15="http://schemas.microsoft.com/office/powerpoint/2012/main" userId="S::thensleymcbain@clinicaloptions.com::eae8476d-e5f7-42c4-99ac-1d0e8ed23634" providerId="AD"/>
      </p:ext>
    </p:extLst>
  </p:cmAuthor>
  <p:cmAuthor id="25" name="Kiran D. Mir-Hudgeons" initials="KDM" lastIdx="69" clrIdx="24">
    <p:extLst>
      <p:ext uri="{19B8F6BF-5375-455C-9EA6-DF929625EA0E}">
        <p15:presenceInfo xmlns:p15="http://schemas.microsoft.com/office/powerpoint/2012/main" userId="S::kmirhudgeons@clinicaloptions.com::988cb7e1-0640-4c3c-b602-3f8e18ce9544" providerId="AD"/>
      </p:ext>
    </p:extLst>
  </p:cmAuthor>
  <p:cmAuthor id="26" name="Carolyn Skowronski" initials="CS" lastIdx="5" clrIdx="25">
    <p:extLst>
      <p:ext uri="{19B8F6BF-5375-455C-9EA6-DF929625EA0E}">
        <p15:presenceInfo xmlns:p15="http://schemas.microsoft.com/office/powerpoint/2012/main" userId="S::cskowronski@clinicaloptions.com::0765b75c-0e54-466a-af53-39c9bdf2f3b4" providerId="AD"/>
      </p:ext>
    </p:extLst>
  </p:cmAuthor>
  <p:cmAuthor id="27" name="Zachary Schwartz" initials="ZS [2]" lastIdx="181" clrIdx="26">
    <p:extLst>
      <p:ext uri="{19B8F6BF-5375-455C-9EA6-DF929625EA0E}">
        <p15:presenceInfo xmlns:p15="http://schemas.microsoft.com/office/powerpoint/2012/main" userId="S::zschwartz@clinicaloptions.com::64648e91-b212-4092-bee8-eff2e880b6f9" providerId="AD"/>
      </p:ext>
    </p:extLst>
  </p:cmAuthor>
  <p:cmAuthor id="28" name="Brittany Salatino" initials="BS" lastIdx="9" clrIdx="27">
    <p:extLst>
      <p:ext uri="{19B8F6BF-5375-455C-9EA6-DF929625EA0E}">
        <p15:presenceInfo xmlns:p15="http://schemas.microsoft.com/office/powerpoint/2012/main" userId="S::bsalatino@clinicaloptions.com::acf53b8f-10a6-4003-b8f1-19b4ef5a869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3516"/>
    <a:srgbClr val="71230E"/>
    <a:srgbClr val="4E2357"/>
    <a:srgbClr val="CDCDCF"/>
    <a:srgbClr val="B469C4"/>
    <a:srgbClr val="B8D9E4"/>
    <a:srgbClr val="BCDCE6"/>
    <a:srgbClr val="4DA1BB"/>
    <a:srgbClr val="ED9077"/>
    <a:srgbClr val="0082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80266" autoAdjust="0"/>
  </p:normalViewPr>
  <p:slideViewPr>
    <p:cSldViewPr snapToGrid="0" showGuides="1">
      <p:cViewPr varScale="1">
        <p:scale>
          <a:sx n="53" d="100"/>
          <a:sy n="53" d="100"/>
        </p:scale>
        <p:origin x="1176" y="52"/>
      </p:cViewPr>
      <p:guideLst>
        <p:guide pos="3840"/>
        <p:guide orient="horz" pos="216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commentAuthors" Target="commentAuthors.xml"/><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Macro-Enabled_Worksheet.xlsm"/></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322932917316688E-2"/>
          <c:y val="7.5949367088607597E-2"/>
          <c:w val="0.70514820592823713"/>
          <c:h val="0.76582278481012656"/>
        </c:manualLayout>
      </c:layout>
      <c:barChart>
        <c:barDir val="col"/>
        <c:grouping val="clustered"/>
        <c:varyColors val="0"/>
        <c:ser>
          <c:idx val="0"/>
          <c:order val="0"/>
          <c:tx>
            <c:strRef>
              <c:f>Sheet1!$A$2</c:f>
              <c:strCache>
                <c:ptCount val="1"/>
                <c:pt idx="0">
                  <c:v>% improved</c:v>
                </c:pt>
              </c:strCache>
            </c:strRef>
          </c:tx>
          <c:spPr>
            <a:solidFill>
              <a:schemeClr val="accent1"/>
            </a:solidFill>
            <a:ln w="11975">
              <a:solidFill>
                <a:srgbClr val="000000"/>
              </a:solidFill>
              <a:prstDash val="solid"/>
            </a:ln>
            <a:effectLst>
              <a:outerShdw dist="35921" dir="2700000" algn="br">
                <a:srgbClr val="000000"/>
              </a:outerShdw>
            </a:effectLst>
          </c:spPr>
          <c:invertIfNegative val="0"/>
          <c:cat>
            <c:strRef>
              <c:f>Sheet1!$B$1:$D$1</c:f>
              <c:strCache>
                <c:ptCount val="3"/>
                <c:pt idx="0">
                  <c:v>Vitamin E</c:v>
                </c:pt>
                <c:pt idx="1">
                  <c:v>Placebo</c:v>
                </c:pt>
                <c:pt idx="2">
                  <c:v>Pioglitazone</c:v>
                </c:pt>
              </c:strCache>
            </c:strRef>
          </c:cat>
          <c:val>
            <c:numRef>
              <c:f>Sheet1!$B$2:$D$2</c:f>
              <c:numCache>
                <c:formatCode>General</c:formatCode>
                <c:ptCount val="3"/>
                <c:pt idx="0">
                  <c:v>42.9</c:v>
                </c:pt>
                <c:pt idx="1">
                  <c:v>19.3</c:v>
                </c:pt>
                <c:pt idx="2">
                  <c:v>33.799999999999997</c:v>
                </c:pt>
              </c:numCache>
            </c:numRef>
          </c:val>
          <c:extLst>
            <c:ext xmlns:c16="http://schemas.microsoft.com/office/drawing/2014/chart" uri="{C3380CC4-5D6E-409C-BE32-E72D297353CC}">
              <c16:uniqueId val="{00000000-5684-DE47-A7E5-BC5700F9F51F}"/>
            </c:ext>
          </c:extLst>
        </c:ser>
        <c:dLbls>
          <c:showLegendKey val="0"/>
          <c:showVal val="0"/>
          <c:showCatName val="0"/>
          <c:showSerName val="0"/>
          <c:showPercent val="0"/>
          <c:showBubbleSize val="0"/>
        </c:dLbls>
        <c:gapWidth val="150"/>
        <c:axId val="1297433519"/>
        <c:axId val="1"/>
      </c:barChart>
      <c:catAx>
        <c:axId val="1297433519"/>
        <c:scaling>
          <c:orientation val="minMax"/>
        </c:scaling>
        <c:delete val="0"/>
        <c:axPos val="b"/>
        <c:numFmt formatCode="General" sourceLinked="1"/>
        <c:majorTickMark val="out"/>
        <c:minorTickMark val="none"/>
        <c:tickLblPos val="nextTo"/>
        <c:spPr>
          <a:ln w="28575">
            <a:solidFill>
              <a:srgbClr val="000000"/>
            </a:solidFill>
            <a:prstDash val="solid"/>
          </a:ln>
        </c:spPr>
        <c:txPr>
          <a:bodyPr rot="0" vert="horz"/>
          <a:lstStyle/>
          <a:p>
            <a:pPr>
              <a:defRPr/>
            </a:pPr>
            <a:endParaRPr lang="en-US"/>
          </a:p>
        </c:txPr>
        <c:crossAx val="1"/>
        <c:crosses val="autoZero"/>
        <c:auto val="1"/>
        <c:lblAlgn val="ctr"/>
        <c:lblOffset val="100"/>
        <c:tickLblSkip val="1"/>
        <c:tickMarkSkip val="1"/>
        <c:noMultiLvlLbl val="0"/>
      </c:catAx>
      <c:valAx>
        <c:axId val="1"/>
        <c:scaling>
          <c:orientation val="minMax"/>
        </c:scaling>
        <c:delete val="0"/>
        <c:axPos val="l"/>
        <c:numFmt formatCode="General" sourceLinked="1"/>
        <c:majorTickMark val="out"/>
        <c:minorTickMark val="none"/>
        <c:tickLblPos val="nextTo"/>
        <c:spPr>
          <a:ln w="28575">
            <a:solidFill>
              <a:srgbClr val="000000"/>
            </a:solidFill>
            <a:prstDash val="solid"/>
          </a:ln>
        </c:spPr>
        <c:txPr>
          <a:bodyPr rot="0" vert="horz"/>
          <a:lstStyle/>
          <a:p>
            <a:pPr>
              <a:defRPr b="0"/>
            </a:pPr>
            <a:endParaRPr lang="en-US"/>
          </a:p>
        </c:txPr>
        <c:crossAx val="1297433519"/>
        <c:crosses val="autoZero"/>
        <c:crossBetween val="between"/>
      </c:valAx>
      <c:spPr>
        <a:noFill/>
        <a:ln w="23950">
          <a:noFill/>
        </a:ln>
      </c:spPr>
    </c:plotArea>
    <c:legend>
      <c:legendPos val="r"/>
      <c:layout>
        <c:manualLayout>
          <c:xMode val="edge"/>
          <c:yMode val="edge"/>
          <c:x val="0.75975039001560063"/>
          <c:y val="0.11075949367088607"/>
          <c:w val="0.24024960456101926"/>
          <c:h val="8.2278481012658222E-2"/>
        </c:manualLayout>
      </c:layout>
      <c:overlay val="0"/>
      <c:spPr>
        <a:noFill/>
        <a:ln w="23950">
          <a:noFill/>
        </a:ln>
      </c:spPr>
      <c:txPr>
        <a:bodyPr/>
        <a:lstStyle/>
        <a:p>
          <a:pPr>
            <a:defRPr b="0"/>
          </a:pPr>
          <a:endParaRPr lang="en-US"/>
        </a:p>
      </c:txPr>
    </c:legend>
    <c:plotVisOnly val="1"/>
    <c:dispBlanksAs val="gap"/>
    <c:showDLblsOverMax val="0"/>
  </c:chart>
  <c:spPr>
    <a:noFill/>
    <a:ln>
      <a:noFill/>
    </a:ln>
  </c:spPr>
  <c:txPr>
    <a:bodyPr/>
    <a:lstStyle/>
    <a:p>
      <a:pPr>
        <a:defRPr sz="1800" b="1" i="0" u="none" strike="noStrike" baseline="0">
          <a:solidFill>
            <a:srgbClr val="000000"/>
          </a:solidFill>
          <a:latin typeface="+mn-lt"/>
          <a:ea typeface="Calibri" panose="020F0502020204030204" pitchFamily="34" charset="0"/>
          <a:cs typeface="Calibri" panose="020F0502020204030204"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siemens-healthineers.com/laboratory-diagnostics/assays-by-diseases-conditions/liver-disease/elf-test"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0" dirty="0">
                <a:solidFill>
                  <a:srgbClr val="181818"/>
                </a:solidFill>
                <a:effectLst/>
                <a:latin typeface="-apple-system"/>
              </a:rPr>
              <a:t>Clinical Pathways: Multidisciplinary Approach to Managing Metabolic Dysfunction-associated Steatohepatitis</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7301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ALD, alcohol-associated/related liver disease; DILI, drug-induced liver injury; MASLD, metabolic dysfunction–associated steatotic liver disease; MetALD, metabolic and alcohol-associated/related liver disease; SLD, steatotic liver disease.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554419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ALD, alcohol-associated/related liver disease; DILI, drug-induced liver injury; HDL, high-density lipoprotein; MASLD, metabolic dysfunction–associated steatotic liver disease; MetALD, metabolic and alcohol-associated/related liver disease; SLD, steatotic liver disease; T2D, type 2 diabetes; WC, waist circumference. </a:t>
            </a:r>
          </a:p>
        </p:txBody>
      </p:sp>
      <p:sp>
        <p:nvSpPr>
          <p:cNvPr id="4" name="Slide Number Placeholder 3"/>
          <p:cNvSpPr>
            <a:spLocks noGrp="1"/>
          </p:cNvSpPr>
          <p:nvPr>
            <p:ph type="sldNum" sz="quarter" idx="5"/>
          </p:nvPr>
        </p:nvSpPr>
        <p:spPr/>
        <p:txBody>
          <a:bodyPr/>
          <a:lstStyle/>
          <a:p>
            <a:fld id="{508333C9-79C8-134A-BBDF-5B131705AA71}" type="slidenum">
              <a:rPr lang="en-US" smtClean="0"/>
              <a:t>6</a:t>
            </a:fld>
            <a:endParaRPr lang="en-US" dirty="0"/>
          </a:p>
        </p:txBody>
      </p:sp>
    </p:spTree>
    <p:extLst>
      <p:ext uri="{BB962C8B-B14F-4D97-AF65-F5344CB8AC3E}">
        <p14:creationId xmlns:p14="http://schemas.microsoft.com/office/powerpoint/2010/main" val="2210769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MASH, metabolic dysfunction–associated steatohepatitis; MASLD, metabolic dysfunction–associated steatotic liver disease; NHANES, National Health and Nutrition Examination Survey.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4E22628-4FC4-7F4D-B6D2-F0CAF951547C}"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35556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B13614AD-2B66-48C5-8FD0-76E653201C27}"/>
              </a:ext>
            </a:extLst>
          </p:cNvPr>
          <p:cNvSpPr>
            <a:spLocks noGrp="1" noRot="1" noChangeAspect="1" noChangeArrowheads="1" noTextEdit="1"/>
          </p:cNvSpPr>
          <p:nvPr>
            <p:ph type="sldImg"/>
          </p:nvPr>
        </p:nvSpPr>
        <p:spPr>
          <a:xfrm>
            <a:off x="381000" y="685800"/>
            <a:ext cx="6096000" cy="3429000"/>
          </a:xfrm>
          <a:ln/>
        </p:spPr>
      </p:sp>
      <p:sp>
        <p:nvSpPr>
          <p:cNvPr id="92163" name="Rectangle 3">
            <a:extLst>
              <a:ext uri="{FF2B5EF4-FFF2-40B4-BE49-F238E27FC236}">
                <a16:creationId xmlns:a16="http://schemas.microsoft.com/office/drawing/2014/main" id="{FBE70823-92E6-44D6-841F-BD46032CFCAB}"/>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1" dirty="0"/>
              <a:t>LFT, liver function test; T2D, type 2 diabetes.</a:t>
            </a:r>
            <a:endParaRPr lang="en-US" altLang="en-US" dirty="0">
              <a:latin typeface="Times New Roman" panose="02020603050405020304" pitchFamily="18" charset="0"/>
            </a:endParaRPr>
          </a:p>
        </p:txBody>
      </p:sp>
      <p:sp>
        <p:nvSpPr>
          <p:cNvPr id="128004" name="Footer Placeholder 1">
            <a:extLst>
              <a:ext uri="{FF2B5EF4-FFF2-40B4-BE49-F238E27FC236}">
                <a16:creationId xmlns:a16="http://schemas.microsoft.com/office/drawing/2014/main" id="{5379AA40-BCFA-4F2E-8DFE-E0EF53339C9C}"/>
              </a:ext>
            </a:extLst>
          </p:cNvPr>
          <p:cNvSpPr>
            <a:spLocks noGrp="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858" indent="-285715">
              <a:defRPr b="1">
                <a:solidFill>
                  <a:schemeClr val="tx1"/>
                </a:solidFill>
                <a:latin typeface="Arial" panose="020B0604020202020204" pitchFamily="34" charset="0"/>
              </a:defRPr>
            </a:lvl2pPr>
            <a:lvl3pPr marL="1142858" indent="-228571">
              <a:defRPr b="1">
                <a:solidFill>
                  <a:schemeClr val="tx1"/>
                </a:solidFill>
                <a:latin typeface="Arial" panose="020B0604020202020204" pitchFamily="34" charset="0"/>
              </a:defRPr>
            </a:lvl3pPr>
            <a:lvl4pPr marL="1600001" indent="-228571">
              <a:defRPr b="1">
                <a:solidFill>
                  <a:schemeClr val="tx1"/>
                </a:solidFill>
                <a:latin typeface="Arial" panose="020B0604020202020204" pitchFamily="34" charset="0"/>
              </a:defRPr>
            </a:lvl4pPr>
            <a:lvl5pPr marL="2057144" indent="-228571">
              <a:defRPr b="1">
                <a:solidFill>
                  <a:schemeClr val="tx1"/>
                </a:solidFill>
                <a:latin typeface="Arial" panose="020B0604020202020204" pitchFamily="34" charset="0"/>
              </a:defRPr>
            </a:lvl5pPr>
            <a:lvl6pPr marL="2514288" indent="-228571" eaLnBrk="0" fontAlgn="base" hangingPunct="0">
              <a:spcBef>
                <a:spcPct val="0"/>
              </a:spcBef>
              <a:spcAft>
                <a:spcPct val="0"/>
              </a:spcAft>
              <a:defRPr b="1">
                <a:solidFill>
                  <a:schemeClr val="tx1"/>
                </a:solidFill>
                <a:latin typeface="Arial" panose="020B0604020202020204" pitchFamily="34" charset="0"/>
              </a:defRPr>
            </a:lvl6pPr>
            <a:lvl7pPr marL="2971431" indent="-228571" eaLnBrk="0" fontAlgn="base" hangingPunct="0">
              <a:spcBef>
                <a:spcPct val="0"/>
              </a:spcBef>
              <a:spcAft>
                <a:spcPct val="0"/>
              </a:spcAft>
              <a:defRPr b="1">
                <a:solidFill>
                  <a:schemeClr val="tx1"/>
                </a:solidFill>
                <a:latin typeface="Arial" panose="020B0604020202020204" pitchFamily="34" charset="0"/>
              </a:defRPr>
            </a:lvl7pPr>
            <a:lvl8pPr marL="3428574" indent="-228571" eaLnBrk="0" fontAlgn="base" hangingPunct="0">
              <a:spcBef>
                <a:spcPct val="0"/>
              </a:spcBef>
              <a:spcAft>
                <a:spcPct val="0"/>
              </a:spcAft>
              <a:defRPr b="1">
                <a:solidFill>
                  <a:schemeClr val="tx1"/>
                </a:solidFill>
                <a:latin typeface="Arial" panose="020B0604020202020204" pitchFamily="34" charset="0"/>
              </a:defRPr>
            </a:lvl8pPr>
            <a:lvl9pPr marL="3885717" indent="-228571"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Quentin M. Anstee (quentin.anstee@ncl.ac.uk)</a:t>
            </a:r>
          </a:p>
        </p:txBody>
      </p:sp>
      <p:sp>
        <p:nvSpPr>
          <p:cNvPr id="128005" name="Header Placeholder 2">
            <a:extLst>
              <a:ext uri="{FF2B5EF4-FFF2-40B4-BE49-F238E27FC236}">
                <a16:creationId xmlns:a16="http://schemas.microsoft.com/office/drawing/2014/main" id="{6CA0B55C-02E9-4D90-92D1-12B32A606A19}"/>
              </a:ext>
            </a:extLst>
          </p:cNvPr>
          <p:cNvSpPr>
            <a:spLocks noGrp="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858" indent="-285715">
              <a:defRPr b="1">
                <a:solidFill>
                  <a:schemeClr val="tx1"/>
                </a:solidFill>
                <a:latin typeface="Arial" panose="020B0604020202020204" pitchFamily="34" charset="0"/>
              </a:defRPr>
            </a:lvl2pPr>
            <a:lvl3pPr marL="1142858" indent="-228571">
              <a:defRPr b="1">
                <a:solidFill>
                  <a:schemeClr val="tx1"/>
                </a:solidFill>
                <a:latin typeface="Arial" panose="020B0604020202020204" pitchFamily="34" charset="0"/>
              </a:defRPr>
            </a:lvl3pPr>
            <a:lvl4pPr marL="1600001" indent="-228571">
              <a:defRPr b="1">
                <a:solidFill>
                  <a:schemeClr val="tx1"/>
                </a:solidFill>
                <a:latin typeface="Arial" panose="020B0604020202020204" pitchFamily="34" charset="0"/>
              </a:defRPr>
            </a:lvl4pPr>
            <a:lvl5pPr marL="2057144" indent="-228571">
              <a:defRPr b="1">
                <a:solidFill>
                  <a:schemeClr val="tx1"/>
                </a:solidFill>
                <a:latin typeface="Arial" panose="020B0604020202020204" pitchFamily="34" charset="0"/>
              </a:defRPr>
            </a:lvl5pPr>
            <a:lvl6pPr marL="2514288" indent="-228571" eaLnBrk="0" fontAlgn="base" hangingPunct="0">
              <a:spcBef>
                <a:spcPct val="0"/>
              </a:spcBef>
              <a:spcAft>
                <a:spcPct val="0"/>
              </a:spcAft>
              <a:defRPr b="1">
                <a:solidFill>
                  <a:schemeClr val="tx1"/>
                </a:solidFill>
                <a:latin typeface="Arial" panose="020B0604020202020204" pitchFamily="34" charset="0"/>
              </a:defRPr>
            </a:lvl6pPr>
            <a:lvl7pPr marL="2971431" indent="-228571" eaLnBrk="0" fontAlgn="base" hangingPunct="0">
              <a:spcBef>
                <a:spcPct val="0"/>
              </a:spcBef>
              <a:spcAft>
                <a:spcPct val="0"/>
              </a:spcAft>
              <a:defRPr b="1">
                <a:solidFill>
                  <a:schemeClr val="tx1"/>
                </a:solidFill>
                <a:latin typeface="Arial" panose="020B0604020202020204" pitchFamily="34" charset="0"/>
              </a:defRPr>
            </a:lvl7pPr>
            <a:lvl8pPr marL="3428574" indent="-228571" eaLnBrk="0" fontAlgn="base" hangingPunct="0">
              <a:spcBef>
                <a:spcPct val="0"/>
              </a:spcBef>
              <a:spcAft>
                <a:spcPct val="0"/>
              </a:spcAft>
              <a:defRPr b="1">
                <a:solidFill>
                  <a:schemeClr val="tx1"/>
                </a:solidFill>
                <a:latin typeface="Arial" panose="020B0604020202020204" pitchFamily="34" charset="0"/>
              </a:defRPr>
            </a:lvl8pPr>
            <a:lvl9pPr marL="3885717" indent="-228571"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BMS Chronic Diseases (BMS 3060)</a:t>
            </a:r>
          </a:p>
        </p:txBody>
      </p:sp>
    </p:spTree>
    <p:extLst>
      <p:ext uri="{BB962C8B-B14F-4D97-AF65-F5344CB8AC3E}">
        <p14:creationId xmlns:p14="http://schemas.microsoft.com/office/powerpoint/2010/main" val="24069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ALT, alanine aminotransferase; AST, aspartate aminotransferase; HBV, hepatitis B virus; HCC, hepatocellular carcinoma; HCV, hepatitis C virus; MASLD, metabolic dysfunction–associated steatotic liver disease; OSA, obstructive sleep apnea; PCOS, polycystic ovary syndrome; T2D, type 2 diabetes.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D6C0BD-6AD5-43C1-9004-CEDB4C772A7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111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MASH, metabolic dysfunction–associated steatohepatitis; MASLD, metabolic dysfunction–associated steatotic liver disease; NAS, Nonalcoholic Fatty Liver Disease Activity Score; OLT</a:t>
            </a:r>
            <a:r>
              <a:rPr lang="en-US" b="0" i="1" dirty="0"/>
              <a:t>, </a:t>
            </a:r>
            <a:r>
              <a:rPr lang="en-US" b="0" i="1" dirty="0">
                <a:solidFill>
                  <a:srgbClr val="202124"/>
                </a:solidFill>
                <a:effectLst/>
                <a:latin typeface="Roboto"/>
              </a:rPr>
              <a:t>orthotopic liver transplantation.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209968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MASH, metabolic dysfunction–associated steatohepatitis; MELD, M</a:t>
            </a:r>
            <a:r>
              <a:rPr lang="en-US" b="0" i="1" dirty="0">
                <a:solidFill>
                  <a:srgbClr val="4D5156"/>
                </a:solidFill>
                <a:effectLst/>
                <a:latin typeface="Roboto"/>
              </a:rPr>
              <a:t>odel for End-Stage L</a:t>
            </a:r>
            <a:r>
              <a:rPr lang="en-US" b="0" i="1" dirty="0">
                <a:solidFill>
                  <a:srgbClr val="5F6368"/>
                </a:solidFill>
                <a:effectLst/>
                <a:latin typeface="Roboto"/>
              </a:rPr>
              <a:t>iver</a:t>
            </a:r>
            <a:r>
              <a:rPr lang="en-US" b="0" i="1" dirty="0">
                <a:solidFill>
                  <a:srgbClr val="4D5156"/>
                </a:solidFill>
                <a:effectLst/>
                <a:latin typeface="Roboto"/>
              </a:rPr>
              <a:t> Disease</a:t>
            </a:r>
            <a:r>
              <a:rPr lang="en-US" i="1"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129CD4-7EC4-DA40-BFE0-ECE4571163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69282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MASLD, metabolic dysfunction–associated steatotic liver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05732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MASLD, metabolic dysfunction–associated steatotic liver disease; T2D, type 2 diabetes.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2779534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AASLD, American Association for the Study of Liver Diseases; ADA, American Diabetes Association; ALT, alanine aminotransferase; EASD, </a:t>
            </a:r>
            <a:r>
              <a:rPr lang="en-US" b="0" i="1" dirty="0">
                <a:solidFill>
                  <a:srgbClr val="505050"/>
                </a:solidFill>
                <a:effectLst/>
                <a:latin typeface="Helvetica" panose="020B0604020202020204" pitchFamily="34" charset="0"/>
              </a:rPr>
              <a:t>European Association for the Study of Diabetes; </a:t>
            </a:r>
            <a:r>
              <a:rPr lang="en-US" b="0" i="1" dirty="0"/>
              <a:t>EASL, European Association for the Study of the Liver; </a:t>
            </a:r>
            <a:r>
              <a:rPr lang="en-US" b="0" i="1" dirty="0">
                <a:solidFill>
                  <a:srgbClr val="505050"/>
                </a:solidFill>
                <a:effectLst/>
                <a:latin typeface="Helvetica" panose="020B0604020202020204" pitchFamily="34" charset="0"/>
              </a:rPr>
              <a:t>EASO, European Association for the Study of Obesity; MASH, metabolic dysfunction–associated steatohepatitis; MASLD, metabolic dysfunction–associated steatotic liver disease; T2D, type 2 diabetes.</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5112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129CD4-7EC4-DA40-BFE0-ECE4571163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494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106973">
              <a:defRPr/>
            </a:pPr>
            <a:r>
              <a:rPr lang="en-US" sz="1300" i="1" dirty="0">
                <a:latin typeface="Arial" panose="020B0604020202020204" pitchFamily="34" charset="0"/>
                <a:cs typeface="Arial" panose="020B0604020202020204" pitchFamily="34" charset="0"/>
              </a:rPr>
              <a:t>APRI, Aspartate-to-Platelet Ratio Index; AST, aspartate aminotransferase; FAST, FibroScan-AST; FIB-4, Fibrosis-4; PDFF, proton density fat fraction.</a:t>
            </a:r>
          </a:p>
          <a:p>
            <a:pPr defTabSz="1106973">
              <a:defRPr/>
            </a:pPr>
            <a:endParaRPr lang="en-US" sz="13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1106973" rtl="0" eaLnBrk="1" fontAlgn="auto" latinLnBrk="0" hangingPunct="1">
              <a:lnSpc>
                <a:spcPct val="100000"/>
              </a:lnSpc>
              <a:spcBef>
                <a:spcPts val="0"/>
              </a:spcBef>
              <a:spcAft>
                <a:spcPts val="0"/>
              </a:spcAft>
              <a:buClrTx/>
              <a:buSzTx/>
              <a:buFontTx/>
              <a:buNone/>
              <a:tabLst/>
              <a:defRPr/>
            </a:pPr>
            <a:fld id="{9A28C985-706D-4510-9A66-293613266302}" type="slidenum">
              <a:rPr kumimoji="0" lang="en-GB" sz="15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1106973" rtl="0" eaLnBrk="1" fontAlgn="auto" latinLnBrk="0" hangingPunct="1">
                <a:lnSpc>
                  <a:spcPct val="100000"/>
                </a:lnSpc>
                <a:spcBef>
                  <a:spcPts val="0"/>
                </a:spcBef>
                <a:spcAft>
                  <a:spcPts val="0"/>
                </a:spcAft>
                <a:buClrTx/>
                <a:buSzTx/>
                <a:buFontTx/>
                <a:buNone/>
                <a:tabLst/>
                <a:defRPr/>
              </a:pPr>
              <a:t>16</a:t>
            </a:fld>
            <a:endPar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0761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106973">
              <a:defRPr/>
            </a:pPr>
            <a:r>
              <a:rPr lang="en-US" sz="1300" i="1" dirty="0">
                <a:latin typeface="Arial" panose="020B0604020202020204" pitchFamily="34" charset="0"/>
                <a:cs typeface="Arial" panose="020B0604020202020204" pitchFamily="34" charset="0"/>
              </a:rPr>
              <a:t>APRI, Aspartate-to-Platelet Ratio Index; AST, aspartate aminotransferase; FAST, FibroScan-AST; FIB-4, Fibrosis-4; PDFF, proton density fat fraction.</a:t>
            </a:r>
          </a:p>
          <a:p>
            <a:pPr defTabSz="1106973">
              <a:defRPr/>
            </a:pPr>
            <a:endParaRPr lang="en-US" sz="13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1106973" rtl="0" eaLnBrk="1" fontAlgn="auto" latinLnBrk="0" hangingPunct="1">
              <a:lnSpc>
                <a:spcPct val="100000"/>
              </a:lnSpc>
              <a:spcBef>
                <a:spcPts val="0"/>
              </a:spcBef>
              <a:spcAft>
                <a:spcPts val="0"/>
              </a:spcAft>
              <a:buClrTx/>
              <a:buSzTx/>
              <a:buFontTx/>
              <a:buNone/>
              <a:tabLst/>
              <a:defRPr/>
            </a:pPr>
            <a:fld id="{9A28C985-706D-4510-9A66-293613266302}" type="slidenum">
              <a:rPr kumimoji="0" lang="en-GB" sz="15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1106973" rtl="0" eaLnBrk="1" fontAlgn="auto" latinLnBrk="0" hangingPunct="1">
                <a:lnSpc>
                  <a:spcPct val="100000"/>
                </a:lnSpc>
                <a:spcBef>
                  <a:spcPts val="0"/>
                </a:spcBef>
                <a:spcAft>
                  <a:spcPts val="0"/>
                </a:spcAft>
                <a:buClrTx/>
                <a:buSzTx/>
                <a:buFontTx/>
                <a:buNone/>
                <a:tabLst/>
                <a:defRPr/>
              </a:pPr>
              <a:t>17</a:t>
            </a:fld>
            <a:endPar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79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800" i="1" dirty="0">
                <a:latin typeface="Arial" panose="020B0604020202020204" pitchFamily="34" charset="0"/>
                <a:cs typeface="Arial" panose="020B0604020202020204" pitchFamily="34" charset="0"/>
              </a:rPr>
              <a:t>ALT, alanine aminotransferase; AST, aspartate aminotransferase;</a:t>
            </a:r>
            <a:r>
              <a:rPr lang="en-US" sz="1200" i="1" dirty="0">
                <a:latin typeface="Arial" panose="020B0604020202020204" pitchFamily="34" charset="0"/>
                <a:cs typeface="Arial" panose="020B0604020202020204" pitchFamily="34" charset="0"/>
              </a:rPr>
              <a:t> FIB-4, Fibrosis-4.</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8C985-706D-4510-9A66-293613266302}"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9847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3" name="Rectangle 2"/>
          <p:cNvSpPr>
            <a:spLocks noGrp="1" noRot="1" noChangeAspect="1" noChangeArrowheads="1" noTextEdit="1"/>
          </p:cNvSpPr>
          <p:nvPr>
            <p:ph type="sldImg"/>
          </p:nvPr>
        </p:nvSpPr>
        <p:spPr bwMode="auto">
          <a:xfrm>
            <a:off x="39688" y="735013"/>
            <a:ext cx="6665912" cy="37512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4" name="Rectangle 3"/>
          <p:cNvSpPr>
            <a:spLocks noGrp="1" noChangeArrowheads="1"/>
          </p:cNvSpPr>
          <p:nvPr>
            <p:ph type="body" idx="1"/>
          </p:nvPr>
        </p:nvSpPr>
        <p:spPr bwMode="auto">
          <a:xfrm>
            <a:off x="895350" y="4652412"/>
            <a:ext cx="4962525" cy="448241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586" tIns="47791" rIns="95586" bIns="47791" numCol="1" anchor="t" anchorCtr="0" compatLnSpc="1">
            <a:prstTxWarp prst="textNoShape">
              <a:avLst/>
            </a:prstTxWarp>
            <a:normAutofit/>
          </a:bodyPr>
          <a:lstStyle/>
          <a:p>
            <a:pPr marL="106335" indent="-106335">
              <a:spcBef>
                <a:spcPct val="0"/>
              </a:spcBef>
              <a:tabLst>
                <a:tab pos="207906" algn="l"/>
              </a:tabLst>
            </a:pPr>
            <a:r>
              <a:rPr lang="en-US" i="1" dirty="0"/>
              <a:t>ELF, Enhanced Liver Fibrosis; MASH, metabolic dysfunction–associated steatohepatitis.</a:t>
            </a:r>
          </a:p>
          <a:p>
            <a:pPr marL="106335" indent="-106335">
              <a:spcBef>
                <a:spcPct val="0"/>
              </a:spcBef>
              <a:tabLst>
                <a:tab pos="207906" algn="l"/>
              </a:tabLst>
            </a:pPr>
            <a:endParaRPr lang="en-US" dirty="0">
              <a:solidFill>
                <a:srgbClr val="009999"/>
              </a:solidFill>
              <a:hlinkClick r:id="rId3">
                <a:extLst>
                  <a:ext uri="{A12FA001-AC4F-418D-AE19-62706E023703}">
                    <ahyp:hlinkClr xmlns:ahyp="http://schemas.microsoft.com/office/drawing/2018/hyperlinkcolor" val="tx"/>
                  </a:ext>
                </a:extLst>
              </a:hlinkClick>
            </a:endParaRPr>
          </a:p>
          <a:p>
            <a:pPr marL="106335" indent="-106335">
              <a:spcBef>
                <a:spcPct val="0"/>
              </a:spcBef>
              <a:tabLst>
                <a:tab pos="207906" algn="l"/>
              </a:tabLst>
            </a:pPr>
            <a:endParaRPr lang="en-GB" altLang="en-US" dirty="0"/>
          </a:p>
        </p:txBody>
      </p:sp>
    </p:spTree>
    <p:extLst>
      <p:ext uri="{BB962C8B-B14F-4D97-AF65-F5344CB8AC3E}">
        <p14:creationId xmlns:p14="http://schemas.microsoft.com/office/powerpoint/2010/main" val="1427902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3" name="Rectangle 2"/>
          <p:cNvSpPr>
            <a:spLocks noGrp="1" noRot="1" noChangeAspect="1" noChangeArrowheads="1" noTextEdit="1"/>
          </p:cNvSpPr>
          <p:nvPr>
            <p:ph type="sldImg"/>
          </p:nvPr>
        </p:nvSpPr>
        <p:spPr bwMode="auto">
          <a:xfrm>
            <a:off x="39688" y="735013"/>
            <a:ext cx="6665912" cy="37512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4" name="Rectangle 3"/>
          <p:cNvSpPr>
            <a:spLocks noGrp="1" noChangeArrowheads="1"/>
          </p:cNvSpPr>
          <p:nvPr>
            <p:ph type="body" idx="1"/>
          </p:nvPr>
        </p:nvSpPr>
        <p:spPr bwMode="auto">
          <a:xfrm>
            <a:off x="895350" y="4652412"/>
            <a:ext cx="4962525" cy="448241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586" tIns="47791" rIns="95586" bIns="47791" numCol="1" anchor="t" anchorCtr="0" compatLnSpc="1">
            <a:prstTxWarp prst="textNoShape">
              <a:avLst/>
            </a:prstTxWarp>
            <a:normAutofit/>
          </a:bodyPr>
          <a:lstStyle/>
          <a:p>
            <a:pPr marL="106335" indent="-106335">
              <a:spcBef>
                <a:spcPct val="0"/>
              </a:spcBef>
              <a:tabLst>
                <a:tab pos="207906" algn="l"/>
              </a:tabLst>
            </a:pPr>
            <a:r>
              <a:rPr lang="en-US" i="1" dirty="0"/>
              <a:t>ELF, Enhanced Liver Fibrosis; MASH, metabolic dysfunction–associated steatohepatitis.</a:t>
            </a:r>
          </a:p>
          <a:p>
            <a:pPr marL="106335" indent="-106335">
              <a:spcBef>
                <a:spcPct val="0"/>
              </a:spcBef>
              <a:tabLst>
                <a:tab pos="207906" algn="l"/>
              </a:tabLst>
            </a:pPr>
            <a:endParaRPr lang="en-GB" altLang="en-US" dirty="0"/>
          </a:p>
        </p:txBody>
      </p:sp>
    </p:spTree>
    <p:extLst>
      <p:ext uri="{BB962C8B-B14F-4D97-AF65-F5344CB8AC3E}">
        <p14:creationId xmlns:p14="http://schemas.microsoft.com/office/powerpoint/2010/main" val="36980646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3" name="Rectangle 2"/>
          <p:cNvSpPr>
            <a:spLocks noGrp="1" noRot="1" noChangeAspect="1" noChangeArrowheads="1" noTextEdit="1"/>
          </p:cNvSpPr>
          <p:nvPr>
            <p:ph type="sldImg"/>
          </p:nvPr>
        </p:nvSpPr>
        <p:spPr bwMode="auto">
          <a:xfrm>
            <a:off x="39688" y="735013"/>
            <a:ext cx="6665912" cy="37512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4" name="Rectangle 3"/>
          <p:cNvSpPr>
            <a:spLocks noGrp="1" noChangeArrowheads="1"/>
          </p:cNvSpPr>
          <p:nvPr>
            <p:ph type="body" idx="1"/>
          </p:nvPr>
        </p:nvSpPr>
        <p:spPr bwMode="auto">
          <a:xfrm>
            <a:off x="895350" y="4652412"/>
            <a:ext cx="4962525" cy="448241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586" tIns="47791" rIns="95586" bIns="47791" numCol="1" anchor="t" anchorCtr="0" compatLnSpc="1">
            <a:prstTxWarp prst="textNoShape">
              <a:avLst/>
            </a:prstTxWarp>
            <a:normAutofit/>
          </a:bodyPr>
          <a:lstStyle/>
          <a:p>
            <a:pPr marL="106335" indent="-106335">
              <a:spcBef>
                <a:spcPct val="0"/>
              </a:spcBef>
              <a:tabLst>
                <a:tab pos="207906" algn="l"/>
              </a:tabLst>
            </a:pPr>
            <a:r>
              <a:rPr lang="en-US" i="1" dirty="0"/>
              <a:t>ELF, Enhanced Liver Fibrosis; MASH, metabolic dysfunction–associated steatohepatitis.</a:t>
            </a:r>
          </a:p>
          <a:p>
            <a:pPr marL="106335" indent="-106335">
              <a:spcBef>
                <a:spcPct val="0"/>
              </a:spcBef>
              <a:tabLst>
                <a:tab pos="207906" algn="l"/>
              </a:tabLst>
            </a:pPr>
            <a:endParaRPr lang="en-GB" altLang="en-US" dirty="0"/>
          </a:p>
        </p:txBody>
      </p:sp>
    </p:spTree>
    <p:extLst>
      <p:ext uri="{BB962C8B-B14F-4D97-AF65-F5344CB8AC3E}">
        <p14:creationId xmlns:p14="http://schemas.microsoft.com/office/powerpoint/2010/main" val="2497779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22204291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MASH, metabolic dysfunction–associated steatohepatitis; NPV, negative predictive value; PPV, positive predictive value; VCTE, vibration-controlled transient elastography.</a:t>
            </a:r>
          </a:p>
          <a:p>
            <a:endParaRPr lang="en-US" sz="12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144FE9-D45A-468C-9447-F10DB60B71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7400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Arial" charset="0"/>
                <a:ea typeface="+mn-ea"/>
                <a:cs typeface="+mn-cs"/>
              </a:rPr>
              <a:t>AUROC, area under the receiver operating characteristic curve; </a:t>
            </a:r>
            <a:r>
              <a:rPr lang="en-GB" i="1" dirty="0"/>
              <a:t>HCV, hepatitis C virus; SWE, shear wave elastography.</a:t>
            </a:r>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35855984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sz="1200" i="1" kern="1200" dirty="0">
                <a:solidFill>
                  <a:schemeClr val="tx1"/>
                </a:solidFill>
                <a:effectLst/>
                <a:latin typeface="Arial" charset="0"/>
                <a:ea typeface="+mn-ea"/>
                <a:cs typeface="+mn-cs"/>
              </a:rPr>
              <a:t>AUROC, area under the receiver operating characteristic curve</a:t>
            </a:r>
            <a:r>
              <a:rPr lang="en-US" sz="1200" i="1" kern="1200" dirty="0">
                <a:solidFill>
                  <a:schemeClr val="tx1"/>
                </a:solidFill>
                <a:latin typeface="+mn-lt"/>
                <a:ea typeface="+mn-ea"/>
                <a:cs typeface="+mn-cs"/>
              </a:rPr>
              <a:t>; MASLD, metabolic dysfunction–associated steatotic liver disease; MRE, magnetic resonance elastography.</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A0BF44-F09E-4040-8ECF-A10D296DF323}"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951840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MR, magnetic resonance; </a:t>
            </a:r>
            <a:r>
              <a:rPr lang="en-US" i="1" dirty="0"/>
              <a:t>NPV, negative predictive value.</a:t>
            </a:r>
          </a:p>
          <a:p>
            <a:endParaRPr lang="en-GB" dirty="0"/>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21297740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NIT, noninvasive test.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8C985-706D-4510-9A66-293613266302}"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77558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1E4209D-CCFC-442E-BFA3-37CCC6265B57}"/>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ELF, Enhanced Liver Fibrosis; </a:t>
            </a:r>
            <a:r>
              <a:rPr lang="en-US" sz="1200" i="1" dirty="0">
                <a:latin typeface="Arial" panose="020B0604020202020204" pitchFamily="34" charset="0"/>
                <a:cs typeface="Arial" panose="020B0604020202020204" pitchFamily="34" charset="0"/>
              </a:rPr>
              <a:t>FIB-4, Fibrosis-4; MASH, metabolic dysfunction–associated steatohepatitis; NFS, Nonalcoholic Fatty Liver Disease Fibrosis Score;</a:t>
            </a:r>
            <a:r>
              <a:rPr lang="en-US" i="1" dirty="0"/>
              <a:t> NPV, negative predictive value; PPV, positive predictive value; </a:t>
            </a:r>
            <a:r>
              <a:rPr lang="en-US" sz="1200" i="1" dirty="0"/>
              <a:t>VCTE, vibration-controlled transient elastography.</a:t>
            </a:r>
            <a:endParaRPr lang="en-US" dirty="0"/>
          </a:p>
        </p:txBody>
      </p:sp>
    </p:spTree>
    <p:extLst>
      <p:ext uri="{BB962C8B-B14F-4D97-AF65-F5344CB8AC3E}">
        <p14:creationId xmlns:p14="http://schemas.microsoft.com/office/powerpoint/2010/main" val="6872181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MASH, metabolic dysfunction–associated steatohepatitis.</a:t>
            </a:r>
          </a:p>
          <a:p>
            <a:endParaRPr lang="en-US" dirty="0"/>
          </a:p>
          <a:p>
            <a:r>
              <a:rPr lang="en-US" dirty="0"/>
              <a:t>Before we speak about specific treatment, it is important for us to consider what the goals of treatment are . . .</a:t>
            </a:r>
          </a:p>
        </p:txBody>
      </p:sp>
      <p:sp>
        <p:nvSpPr>
          <p:cNvPr id="4" name="Slide Number Placeholder 3"/>
          <p:cNvSpPr>
            <a:spLocks noGrp="1"/>
          </p:cNvSpPr>
          <p:nvPr>
            <p:ph type="sldNum" sz="quarter" idx="5"/>
          </p:nvPr>
        </p:nvSpPr>
        <p:spPr/>
        <p:txBody>
          <a:bodyPr/>
          <a:lstStyle/>
          <a:p>
            <a:fld id="{17AB5553-F890-4745-830A-886D36A59980}" type="slidenum">
              <a:rPr lang="en-US" smtClean="0"/>
              <a:t>31</a:t>
            </a:fld>
            <a:endParaRPr lang="en-US" dirty="0"/>
          </a:p>
        </p:txBody>
      </p:sp>
    </p:spTree>
    <p:extLst>
      <p:ext uri="{BB962C8B-B14F-4D97-AF65-F5344CB8AC3E}">
        <p14:creationId xmlns:p14="http://schemas.microsoft.com/office/powerpoint/2010/main" val="33359737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MASLD, metabolic dysfunction–associated steatotic liver disease.</a:t>
            </a:r>
          </a:p>
        </p:txBody>
      </p:sp>
      <p:sp>
        <p:nvSpPr>
          <p:cNvPr id="4" name="Slide Number Placeholder 3"/>
          <p:cNvSpPr>
            <a:spLocks noGrp="1"/>
          </p:cNvSpPr>
          <p:nvPr>
            <p:ph type="sldNum" sz="quarter" idx="5"/>
          </p:nvPr>
        </p:nvSpPr>
        <p:spPr/>
        <p:txBody>
          <a:bodyPr/>
          <a:lstStyle/>
          <a:p>
            <a:fld id="{6E6113F6-1ED1-5E47-9E6C-3662A9FCC8DB}" type="slidenum">
              <a:rPr lang="en-US" smtClean="0"/>
              <a:t>32</a:t>
            </a:fld>
            <a:endParaRPr lang="en-US" dirty="0"/>
          </a:p>
        </p:txBody>
      </p:sp>
    </p:spTree>
    <p:extLst>
      <p:ext uri="{BB962C8B-B14F-4D97-AF65-F5344CB8AC3E}">
        <p14:creationId xmlns:p14="http://schemas.microsoft.com/office/powerpoint/2010/main" val="33055009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dirty="0"/>
              <a:t>MASLD, metabolic dysfunction–associated steatotic liver disease.</a:t>
            </a:r>
          </a:p>
          <a:p>
            <a:endParaRPr lang="en-US" dirty="0"/>
          </a:p>
          <a:p>
            <a:r>
              <a:rPr lang="en-US" dirty="0"/>
              <a:t>&lt;10%</a:t>
            </a:r>
            <a:r>
              <a:rPr lang="en-US" baseline="0" dirty="0"/>
              <a:t> will be able to achieve sustained weight loss needed to reverse fibrosis</a:t>
            </a:r>
            <a:endParaRPr lang="en-US" dirty="0"/>
          </a:p>
        </p:txBody>
      </p:sp>
      <p:sp>
        <p:nvSpPr>
          <p:cNvPr id="4" name="Slide Number Placeholder 3"/>
          <p:cNvSpPr>
            <a:spLocks noGrp="1"/>
          </p:cNvSpPr>
          <p:nvPr>
            <p:ph type="sldNum" sz="quarter" idx="10"/>
          </p:nvPr>
        </p:nvSpPr>
        <p:spPr/>
        <p:txBody>
          <a:bodyPr/>
          <a:lstStyle/>
          <a:p>
            <a:fld id="{DC9A47B1-93EE-4744-8728-DEF801E4034B}" type="slidenum">
              <a:rPr lang="en-US" smtClean="0"/>
              <a:t>33</a:t>
            </a:fld>
            <a:endParaRPr lang="en-US" dirty="0"/>
          </a:p>
        </p:txBody>
      </p:sp>
    </p:spTree>
    <p:extLst>
      <p:ext uri="{BB962C8B-B14F-4D97-AF65-F5344CB8AC3E}">
        <p14:creationId xmlns:p14="http://schemas.microsoft.com/office/powerpoint/2010/main" val="17555669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MASH, metabolic dysfunction–associated steatohepatitis; MASLD, metabolic dysfunction–associated steatotic liver disease.</a:t>
            </a:r>
          </a:p>
          <a:p>
            <a:endParaRPr lang="en-US" dirty="0"/>
          </a:p>
          <a:p>
            <a:r>
              <a:rPr lang="en-US" dirty="0"/>
              <a:t>As you know, it can be very challenging for our patients to lose weight.  Bariatric surgery is an important tool to help our patients lose weight, with sleeve gastrectomy or RnY gastric bypass being the preferred surgery of choice.  several studies have demonstrated improvement in fatty liver histology after surgery. </a:t>
            </a:r>
          </a:p>
          <a:p>
            <a:endParaRPr lang="en-US" dirty="0"/>
          </a:p>
          <a:p>
            <a:r>
              <a:rPr lang="en-US" dirty="0"/>
              <a:t>Patients who don’t lose weight and have persistence of MASH are less likely to have improvement in fibrosis</a:t>
            </a:r>
          </a:p>
          <a:p>
            <a:endParaRPr lang="en-US" dirty="0"/>
          </a:p>
          <a:p>
            <a:r>
              <a:rPr lang="en-US" dirty="0"/>
              <a:t>Resolution of MASH after 1 year, and fibrosis decrease starting at 1 year, continued at 5 years.  Up to 84% resolved within 5 years.  In looking at data from one of the most recent bariatric surgery series, I would like to call your attention to this graph demonstrating that about 25% of patients with advanced fibrosis (F3) had fibrosis regression down to lesser stages, with some having complete regression to F0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896E0-3D1E-42D1-B0D1-C966AB4E58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3930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29057" indent="-280406">
              <a:defRPr sz="1200">
                <a:solidFill>
                  <a:schemeClr val="tx1"/>
                </a:solidFill>
                <a:latin typeface="Calibri" charset="0"/>
                <a:ea typeface="ＭＳ Ｐゴシック" charset="0"/>
              </a:defRPr>
            </a:lvl2pPr>
            <a:lvl3pPr marL="1121626" indent="-224325">
              <a:defRPr sz="1200">
                <a:solidFill>
                  <a:schemeClr val="tx1"/>
                </a:solidFill>
                <a:latin typeface="Calibri" charset="0"/>
                <a:ea typeface="ＭＳ Ｐゴシック" charset="0"/>
              </a:defRPr>
            </a:lvl3pPr>
            <a:lvl4pPr marL="1570276" indent="-224325">
              <a:defRPr sz="1200">
                <a:solidFill>
                  <a:schemeClr val="tx1"/>
                </a:solidFill>
                <a:latin typeface="Calibri" charset="0"/>
                <a:ea typeface="ＭＳ Ｐゴシック" charset="0"/>
              </a:defRPr>
            </a:lvl4pPr>
            <a:lvl5pPr marL="2018927" indent="-224325">
              <a:defRPr sz="1200">
                <a:solidFill>
                  <a:schemeClr val="tx1"/>
                </a:solidFill>
                <a:latin typeface="Calibri" charset="0"/>
                <a:ea typeface="ＭＳ Ｐゴシック" charset="0"/>
              </a:defRPr>
            </a:lvl5pPr>
            <a:lvl6pPr marL="2467577" indent="-224325" eaLnBrk="0" fontAlgn="base" hangingPunct="0">
              <a:spcBef>
                <a:spcPct val="30000"/>
              </a:spcBef>
              <a:spcAft>
                <a:spcPct val="0"/>
              </a:spcAft>
              <a:defRPr sz="1200">
                <a:solidFill>
                  <a:schemeClr val="tx1"/>
                </a:solidFill>
                <a:latin typeface="Calibri" charset="0"/>
                <a:ea typeface="ＭＳ Ｐゴシック" charset="0"/>
              </a:defRPr>
            </a:lvl6pPr>
            <a:lvl7pPr marL="2916227" indent="-224325" eaLnBrk="0" fontAlgn="base" hangingPunct="0">
              <a:spcBef>
                <a:spcPct val="30000"/>
              </a:spcBef>
              <a:spcAft>
                <a:spcPct val="0"/>
              </a:spcAft>
              <a:defRPr sz="1200">
                <a:solidFill>
                  <a:schemeClr val="tx1"/>
                </a:solidFill>
                <a:latin typeface="Calibri" charset="0"/>
                <a:ea typeface="ＭＳ Ｐゴシック" charset="0"/>
              </a:defRPr>
            </a:lvl7pPr>
            <a:lvl8pPr marL="3364878" indent="-224325" eaLnBrk="0" fontAlgn="base" hangingPunct="0">
              <a:spcBef>
                <a:spcPct val="30000"/>
              </a:spcBef>
              <a:spcAft>
                <a:spcPct val="0"/>
              </a:spcAft>
              <a:defRPr sz="1200">
                <a:solidFill>
                  <a:schemeClr val="tx1"/>
                </a:solidFill>
                <a:latin typeface="Calibri" charset="0"/>
                <a:ea typeface="ＭＳ Ｐゴシック" charset="0"/>
              </a:defRPr>
            </a:lvl8pPr>
            <a:lvl9pPr marL="3813528" indent="-224325" eaLnBrk="0" fontAlgn="base" hangingPunct="0">
              <a:spcBef>
                <a:spcPct val="30000"/>
              </a:spcBef>
              <a:spcAft>
                <a:spcPct val="0"/>
              </a:spcAft>
              <a:defRPr sz="1200">
                <a:solidFill>
                  <a:schemeClr val="tx1"/>
                </a:solidFill>
                <a:latin typeface="Calibri"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E68BB51-E2A9-834B-8956-C39033D48669}" type="slidenum">
              <a:rPr kumimoji="0" lang="en-US" sz="1200" b="0" i="0" u="none" strike="noStrike" kern="1200" cap="none" spc="0" normalizeH="0" baseline="0" noProof="0">
                <a:ln>
                  <a:noFill/>
                </a:ln>
                <a:solidFill>
                  <a:prstClr val="black"/>
                </a:solidFill>
                <a:effectLst/>
                <a:uLnTx/>
                <a:uFillTx/>
                <a:latin typeface="Times" charset="0"/>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Times" charset="0"/>
              <a:ea typeface="ＭＳ Ｐゴシック" charset="0"/>
              <a:cs typeface="+mn-cs"/>
            </a:endParaRPr>
          </a:p>
        </p:txBody>
      </p:sp>
      <p:sp>
        <p:nvSpPr>
          <p:cNvPr id="19046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190468"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r>
              <a:rPr lang="en-US" i="1" dirty="0"/>
              <a:t>MASH, metabolic dysfunction–associated steatohepatitis. </a:t>
            </a:r>
          </a:p>
          <a:p>
            <a:pPr eaLnBrk="1" hangingPunct="1"/>
            <a:endParaRPr lang="en-US" i="1" dirty="0">
              <a:latin typeface="Calibri" charset="0"/>
            </a:endParaRPr>
          </a:p>
          <a:p>
            <a:pPr eaLnBrk="1" hangingPunct="1"/>
            <a:r>
              <a:rPr lang="en-US" dirty="0">
                <a:latin typeface="Calibri" charset="0"/>
              </a:rPr>
              <a:t>However when you break down the results in terms of resolution of MASH, pioglitazone appeared to perform</a:t>
            </a:r>
            <a:r>
              <a:rPr lang="en-US" baseline="0" dirty="0">
                <a:latin typeface="Calibri" charset="0"/>
              </a:rPr>
              <a:t> better</a:t>
            </a:r>
            <a:endParaRPr lang="en-US" dirty="0">
              <a:latin typeface="Calibri" charset="0"/>
            </a:endParaRPr>
          </a:p>
        </p:txBody>
      </p:sp>
    </p:spTree>
    <p:extLst>
      <p:ext uri="{BB962C8B-B14F-4D97-AF65-F5344CB8AC3E}">
        <p14:creationId xmlns:p14="http://schemas.microsoft.com/office/powerpoint/2010/main" val="32390003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MASH, metabolic dysfunction–associated steatohepatitis; OR, odds ratio.</a:t>
            </a:r>
          </a:p>
          <a:p>
            <a:endParaRPr lang="en-US" dirty="0"/>
          </a:p>
          <a:p>
            <a:r>
              <a:rPr lang="en-US" dirty="0"/>
              <a:t>Results are similar to a smaller trial from 6 years prior (LEAN) with liraglutide</a:t>
            </a:r>
          </a:p>
          <a:p>
            <a:r>
              <a:rPr lang="en-US" dirty="0"/>
              <a:t>The mechanism of action of the GLP1RAs is appealing, due to the impact on weight loss, diabetes, and potentially CV and renal outcomes.  </a:t>
            </a:r>
          </a:p>
          <a:p>
            <a:r>
              <a:rPr lang="en-US" dirty="0"/>
              <a:t>Results. . .</a:t>
            </a:r>
          </a:p>
          <a:p>
            <a:r>
              <a:rPr lang="en-US" dirty="0"/>
              <a:t>37% of patients had both MASH resolution and improvement in fibrosis stage in the higher dose of semaglutide</a:t>
            </a:r>
          </a:p>
          <a:p>
            <a:r>
              <a:rPr lang="en-US" dirty="0"/>
              <a:t>However, the drug is not yet FDA-approved for management of MASLD, with phase 3 trials still ongoing.  </a:t>
            </a:r>
          </a:p>
          <a:p>
            <a:r>
              <a:rPr lang="en-US" dirty="0"/>
              <a:t>More recent study from June 2023 in cirrhosis with no sig improvement in fibrosis (actually less improvement than pbo group. More MASH resolution in semaglutide but not stat sig.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896E0-3D1E-42D1-B0D1-C966AB4E58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30909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MASH, metabolic dysfunction–associated steatohepatitis; MASLD, metabolic dysfunction–associated steatotic liver disease; HCC, hepatocellular carcinoma; T2D, type 2 diabetes.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6308841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3" name="Picture 2">
            <a:extLst>
              <a:ext uri="{FF2B5EF4-FFF2-40B4-BE49-F238E27FC236}">
                <a16:creationId xmlns:a16="http://schemas.microsoft.com/office/drawing/2014/main" id="{08A299D5-F2AC-871A-E638-908CE74C5F0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21210" y="235401"/>
            <a:ext cx="3298889" cy="814011"/>
          </a:xfrm>
          <a:prstGeom prst="rect">
            <a:avLst/>
          </a:prstGeom>
        </p:spPr>
      </p:pic>
    </p:spTree>
    <p:extLst>
      <p:ext uri="{BB962C8B-B14F-4D97-AF65-F5344CB8AC3E}">
        <p14:creationId xmlns:p14="http://schemas.microsoft.com/office/powerpoint/2010/main" val="35533363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08B110-C903-B92E-8A98-E7634D283CC4}"/>
              </a:ext>
            </a:extLst>
          </p:cNvPr>
          <p:cNvGrpSpPr/>
          <p:nvPr userDrawn="1"/>
        </p:nvGrpSpPr>
        <p:grpSpPr>
          <a:xfrm>
            <a:off x="9809410" y="6154855"/>
            <a:ext cx="1980029" cy="577224"/>
            <a:chOff x="9874835" y="6236872"/>
            <a:chExt cx="1980029" cy="577224"/>
          </a:xfrm>
        </p:grpSpPr>
        <p:pic>
          <p:nvPicPr>
            <p:cNvPr id="8" name="Picture 1">
              <a:extLst>
                <a:ext uri="{FF2B5EF4-FFF2-40B4-BE49-F238E27FC236}">
                  <a16:creationId xmlns:a16="http://schemas.microsoft.com/office/drawing/2014/main" id="{2AAA5A12-10C2-B49D-7BFA-E8AA4720F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6B3B02F3-5224-20C8-2A8E-65F405D3CD94}"/>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449788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D63EEB6A-6502-BB88-8889-83C479FBA8A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675808" y="5722043"/>
            <a:ext cx="2944728" cy="726620"/>
          </a:xfrm>
          <a:prstGeom prst="rect">
            <a:avLst/>
          </a:prstGeom>
        </p:spPr>
      </p:pic>
      <p:pic>
        <p:nvPicPr>
          <p:cNvPr id="3" name="Picture 2" descr="A blue letter on a black background&#10;&#10;Description automatically generated">
            <a:extLst>
              <a:ext uri="{FF2B5EF4-FFF2-40B4-BE49-F238E27FC236}">
                <a16:creationId xmlns:a16="http://schemas.microsoft.com/office/drawing/2014/main" id="{5E8A4F87-CFE6-9C99-ACF9-AC9FF9489DC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04048" y="5742032"/>
            <a:ext cx="1672864" cy="631270"/>
          </a:xfrm>
          <a:prstGeom prst="rect">
            <a:avLst/>
          </a:prstGeom>
        </p:spPr>
      </p:pic>
    </p:spTree>
    <p:extLst>
      <p:ext uri="{BB962C8B-B14F-4D97-AF65-F5344CB8AC3E}">
        <p14:creationId xmlns:p14="http://schemas.microsoft.com/office/powerpoint/2010/main" val="868736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8A944BB-30DB-18FF-7502-F557A6282984}"/>
              </a:ext>
            </a:extLst>
          </p:cNvPr>
          <p:cNvGrpSpPr/>
          <p:nvPr userDrawn="1"/>
        </p:nvGrpSpPr>
        <p:grpSpPr>
          <a:xfrm>
            <a:off x="9809410" y="6154855"/>
            <a:ext cx="1980029" cy="577224"/>
            <a:chOff x="9874835" y="6236872"/>
            <a:chExt cx="1980029" cy="577224"/>
          </a:xfrm>
        </p:grpSpPr>
        <p:pic>
          <p:nvPicPr>
            <p:cNvPr id="6" name="Picture 1">
              <a:extLst>
                <a:ext uri="{FF2B5EF4-FFF2-40B4-BE49-F238E27FC236}">
                  <a16:creationId xmlns:a16="http://schemas.microsoft.com/office/drawing/2014/main" id="{B71A09A0-3EDA-3995-C1E4-3A6BD25AE7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FC4BF9D-7807-AA16-EC67-3731984757AB}"/>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4552484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071B2D7B-845B-9343-5CA9-82B9583736D7}"/>
              </a:ext>
            </a:extLst>
          </p:cNvPr>
          <p:cNvGrpSpPr/>
          <p:nvPr userDrawn="1"/>
        </p:nvGrpSpPr>
        <p:grpSpPr>
          <a:xfrm>
            <a:off x="9809410" y="6154855"/>
            <a:ext cx="1980029" cy="577224"/>
            <a:chOff x="9874835" y="6236872"/>
            <a:chExt cx="1980029" cy="577224"/>
          </a:xfrm>
        </p:grpSpPr>
        <p:pic>
          <p:nvPicPr>
            <p:cNvPr id="4" name="Picture 1">
              <a:extLst>
                <a:ext uri="{FF2B5EF4-FFF2-40B4-BE49-F238E27FC236}">
                  <a16:creationId xmlns:a16="http://schemas.microsoft.com/office/drawing/2014/main" id="{969A5D33-E060-A5B3-8D64-890861DD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898F2FB-9336-D1AB-8604-245E6FEAE7E0}"/>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2165314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3822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A435157-9CE0-93A7-E06A-9A9BCA248AC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675808" y="5722043"/>
            <a:ext cx="2944728" cy="726620"/>
          </a:xfrm>
          <a:prstGeom prst="rect">
            <a:avLst/>
          </a:prstGeom>
        </p:spPr>
      </p:pic>
      <p:pic>
        <p:nvPicPr>
          <p:cNvPr id="5" name="Picture 4" descr="A blue letter on a black background&#10;&#10;Description automatically generated">
            <a:extLst>
              <a:ext uri="{FF2B5EF4-FFF2-40B4-BE49-F238E27FC236}">
                <a16:creationId xmlns:a16="http://schemas.microsoft.com/office/drawing/2014/main" id="{862DD639-0F88-8A23-042B-734FB3AF95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04048" y="5742032"/>
            <a:ext cx="1672864" cy="631270"/>
          </a:xfrm>
          <a:prstGeom prst="rect">
            <a:avLst/>
          </a:prstGeom>
        </p:spPr>
      </p:pic>
    </p:spTree>
    <p:extLst>
      <p:ext uri="{BB962C8B-B14F-4D97-AF65-F5344CB8AC3E}">
        <p14:creationId xmlns:p14="http://schemas.microsoft.com/office/powerpoint/2010/main" val="24446020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249740"/>
      </p:ext>
    </p:extLst>
  </p:cSld>
  <p:clrMap bg1="dk2" tx1="lt1" bg2="dk1" tx2="lt2" accent1="accent1" accent2="accent2" accent3="accent3" accent4="accent4" accent5="accent5" accent6="accent6" hlink="hlink" folHlink="folHlink"/>
  <p:sldLayoutIdLst>
    <p:sldLayoutId id="2147484710" r:id="rId1"/>
    <p:sldLayoutId id="2147484711" r:id="rId2"/>
    <p:sldLayoutId id="2147484712" r:id="rId3"/>
    <p:sldLayoutId id="2147484713" r:id="rId4"/>
    <p:sldLayoutId id="2147484714" r:id="rId5"/>
    <p:sldLayoutId id="2147484715" r:id="rId6"/>
    <p:sldLayoutId id="2147484716" r:id="rId7"/>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328">
          <p15:clr>
            <a:srgbClr val="F26B43"/>
          </p15:clr>
        </p15:guide>
        <p15:guide id="3" pos="452">
          <p15:clr>
            <a:srgbClr val="F26B43"/>
          </p15:clr>
        </p15:guide>
        <p15:guide id="4" pos="7231">
          <p15:clr>
            <a:srgbClr val="F26B43"/>
          </p15:clr>
        </p15:guide>
        <p15:guide id="5" pos="7417">
          <p15:clr>
            <a:srgbClr val="F26B43"/>
          </p15:clr>
        </p15:guide>
        <p15:guide id="6" orient="horz" pos="1008">
          <p15:clr>
            <a:srgbClr val="F26B43"/>
          </p15:clr>
        </p15:guide>
        <p15:guide id="7" orient="horz" pos="4147">
          <p15:clr>
            <a:srgbClr val="F26B43"/>
          </p15:clr>
        </p15:guide>
        <p15:guide id="8" orient="horz" pos="4032">
          <p15:clr>
            <a:srgbClr val="F26B43"/>
          </p15:clr>
        </p15:guide>
        <p15:guide id="9"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emf"/><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clinicaloptions.com/CE-CME/gastroenterology"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lstStyle/>
          <a:p>
            <a:r>
              <a:rPr lang="en-US" altLang="en-US" sz="4000" dirty="0"/>
              <a:t>MASLD/MASH Screening and Diagnosis</a:t>
            </a:r>
            <a:endParaRPr lang="en-US" altLang="en-US" dirty="0">
              <a:solidFill>
                <a:schemeClr val="bg2"/>
              </a:solidFill>
              <a:ea typeface="Calibri" panose="020F0502020204030204" pitchFamily="34" charset="0"/>
              <a:cs typeface="Calibri" panose="020F0502020204030204" pitchFamily="34" charset="0"/>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33912" y="6417572"/>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Novo Nordisk. </a:t>
            </a:r>
          </a:p>
        </p:txBody>
      </p:sp>
      <p:sp>
        <p:nvSpPr>
          <p:cNvPr id="2" name="Text Box 19">
            <a:extLst>
              <a:ext uri="{FF2B5EF4-FFF2-40B4-BE49-F238E27FC236}">
                <a16:creationId xmlns:a16="http://schemas.microsoft.com/office/drawing/2014/main" id="{87E28C27-82FF-2E81-672D-71FA9309270E}"/>
              </a:ext>
            </a:extLst>
          </p:cNvPr>
          <p:cNvSpPr txBox="1">
            <a:spLocks noChangeArrowheads="1"/>
          </p:cNvSpPr>
          <p:nvPr/>
        </p:nvSpPr>
        <p:spPr bwMode="auto">
          <a:xfrm>
            <a:off x="6345238" y="1043214"/>
            <a:ext cx="57325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 in partnership with the American Gastroenterological Association (AGA) and Practicing Clinicians Exchange (PCE)</a:t>
            </a:r>
          </a:p>
        </p:txBody>
      </p:sp>
      <p:pic>
        <p:nvPicPr>
          <p:cNvPr id="3" name="Picture 2" descr="A blue letter on a black background&#10;&#10;Description automatically generated">
            <a:extLst>
              <a:ext uri="{FF2B5EF4-FFF2-40B4-BE49-F238E27FC236}">
                <a16:creationId xmlns:a16="http://schemas.microsoft.com/office/drawing/2014/main" id="{96436971-D709-6A19-8254-BE36E65672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9502" y="228600"/>
            <a:ext cx="1745737" cy="65876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4156075"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a:xfrm>
            <a:off x="601819" y="1510730"/>
            <a:ext cx="11366063" cy="4678738"/>
          </a:xfrm>
        </p:spPr>
        <p:txBody>
          <a:bodyPr/>
          <a:lstStyle/>
          <a:p>
            <a:pPr marL="0" indent="0" rtl="0">
              <a:lnSpc>
                <a:spcPct val="100000"/>
              </a:lnSpc>
              <a:spcBef>
                <a:spcPts val="0"/>
              </a:spcBef>
              <a:spcAft>
                <a:spcPts val="0"/>
              </a:spcAft>
              <a:buNone/>
            </a:pPr>
            <a:r>
              <a:rPr lang="en-US" altLang="en-US" b="1" dirty="0">
                <a:solidFill>
                  <a:srgbClr val="E1471D"/>
                </a:solidFill>
              </a:rPr>
              <a:t>Arun B. Jesudian, MD</a:t>
            </a:r>
            <a:endParaRPr lang="en-US" b="1" dirty="0">
              <a:solidFill>
                <a:srgbClr val="E1471D"/>
              </a:solidFill>
            </a:endParaRPr>
          </a:p>
          <a:p>
            <a:pPr marL="0" indent="0" rtl="0">
              <a:lnSpc>
                <a:spcPct val="100000"/>
              </a:lnSpc>
              <a:spcBef>
                <a:spcPts val="0"/>
              </a:spcBef>
              <a:spcAft>
                <a:spcPts val="0"/>
              </a:spcAft>
              <a:buNone/>
            </a:pPr>
            <a:r>
              <a:rPr lang="en-US" altLang="en-US" sz="2600" b="0" dirty="0"/>
              <a:t>Associate Professor of Clinical Medicine</a:t>
            </a:r>
            <a:br>
              <a:rPr lang="en-US" altLang="en-US" sz="2600" b="0" dirty="0"/>
            </a:br>
            <a:r>
              <a:rPr lang="en-US" altLang="en-US" sz="2600" b="0" dirty="0"/>
              <a:t>Division of Gastroenterology and Hepatology</a:t>
            </a:r>
            <a:br>
              <a:rPr lang="en-US" altLang="en-US" sz="2600" b="0" dirty="0"/>
            </a:br>
            <a:r>
              <a:rPr lang="en-US" altLang="en-US" sz="2600" b="0" dirty="0"/>
              <a:t>Weill Cornell Medicine</a:t>
            </a:r>
            <a:br>
              <a:rPr lang="en-US" altLang="en-US" sz="2600" b="0" dirty="0"/>
            </a:br>
            <a:r>
              <a:rPr lang="en-US" altLang="en-US" sz="2600" b="0" dirty="0"/>
              <a:t>New York, New York</a:t>
            </a:r>
            <a:endParaRPr lang="en-US" sz="2600" dirty="0"/>
          </a:p>
          <a:p>
            <a:pPr marL="0" indent="0">
              <a:spcBef>
                <a:spcPts val="0"/>
              </a:spcBef>
              <a:spcAft>
                <a:spcPts val="0"/>
              </a:spcAft>
              <a:buNone/>
            </a:pPr>
            <a:endParaRPr lang="en-US" altLang="en-US" sz="2600" dirty="0"/>
          </a:p>
          <a:p>
            <a:pPr marL="0" indent="0">
              <a:spcBef>
                <a:spcPts val="0"/>
              </a:spcBef>
              <a:spcAft>
                <a:spcPts val="0"/>
              </a:spcAft>
              <a:buNone/>
            </a:pPr>
            <a:endParaRPr lang="en-US" altLang="en-US" sz="2400" dirty="0"/>
          </a:p>
        </p:txBody>
      </p:sp>
      <p:sp>
        <p:nvSpPr>
          <p:cNvPr id="2" name="Content Placeholder 1">
            <a:extLst>
              <a:ext uri="{FF2B5EF4-FFF2-40B4-BE49-F238E27FC236}">
                <a16:creationId xmlns:a16="http://schemas.microsoft.com/office/drawing/2014/main" id="{3BA717DE-C3CC-1E38-B788-253B3E787E77}"/>
              </a:ext>
            </a:extLst>
          </p:cNvPr>
          <p:cNvSpPr>
            <a:spLocks noGrp="1"/>
          </p:cNvSpPr>
          <p:nvPr>
            <p:ph sz="half" idx="2"/>
          </p:nvPr>
        </p:nvSpPr>
        <p:spPr/>
        <p:txBody>
          <a:body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indent="0">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3" name="Rectangle 3">
            <a:extLst>
              <a:ext uri="{FF2B5EF4-FFF2-40B4-BE49-F238E27FC236}">
                <a16:creationId xmlns:a16="http://schemas.microsoft.com/office/drawing/2014/main" id="{779687D7-6AB7-B10C-B6BF-AB1BDA42C39F}"/>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lnSpc>
                <a:spcPct val="100000"/>
              </a:lnSpc>
              <a:spcBef>
                <a:spcPts val="0"/>
              </a:spcBef>
              <a:spcAft>
                <a:spcPts val="0"/>
              </a:spcAft>
              <a:buClr>
                <a:srgbClr val="7030A0"/>
              </a:buClr>
              <a:buNone/>
              <a:defRPr/>
            </a:pPr>
            <a:r>
              <a:rPr lang="en-US" altLang="en-US" sz="2600" b="1" dirty="0">
                <a:solidFill>
                  <a:srgbClr val="E1471D"/>
                </a:solidFill>
              </a:rPr>
              <a:t>Arun B. Jesudian, MD: </a:t>
            </a:r>
            <a:r>
              <a:rPr lang="en-US" sz="2600" i="1" dirty="0">
                <a:latin typeface="Calibri"/>
                <a:cs typeface="Calibri"/>
              </a:rPr>
              <a:t>consultant/advisor/speaker: </a:t>
            </a:r>
            <a:r>
              <a:rPr lang="en-US" sz="2600" dirty="0">
                <a:latin typeface="Calibri"/>
                <a:cs typeface="Calibri"/>
              </a:rPr>
              <a:t>Dynavax, Salix.</a:t>
            </a:r>
            <a:endParaRPr lang="en-US" sz="2600" dirty="0"/>
          </a:p>
          <a:p>
            <a:pPr marL="0" indent="0">
              <a:buClr>
                <a:schemeClr val="accent6"/>
              </a:buClr>
              <a:buNone/>
              <a:defRPr/>
            </a:pPr>
            <a:endParaRPr lang="en-US" sz="2600" dirty="0">
              <a:latin typeface="Calibri"/>
              <a:cs typeface="Calibri"/>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6144-17A2-80DB-4DCF-230618593061}"/>
              </a:ext>
            </a:extLst>
          </p:cNvPr>
          <p:cNvSpPr>
            <a:spLocks noGrp="1"/>
          </p:cNvSpPr>
          <p:nvPr>
            <p:ph type="title"/>
          </p:nvPr>
        </p:nvSpPr>
        <p:spPr/>
        <p:txBody>
          <a:bodyPr/>
          <a:lstStyle/>
          <a:p>
            <a:r>
              <a:rPr lang="en-US" dirty="0"/>
              <a:t>SLD: Inclusive Rather Than Exclusive Criteria</a:t>
            </a:r>
          </a:p>
        </p:txBody>
      </p:sp>
      <p:sp>
        <p:nvSpPr>
          <p:cNvPr id="6" name="Text Box 11">
            <a:extLst>
              <a:ext uri="{FF2B5EF4-FFF2-40B4-BE49-F238E27FC236}">
                <a16:creationId xmlns:a16="http://schemas.microsoft.com/office/drawing/2014/main" id="{BF53F736-B09F-84D4-458F-CDCBCE6D8815}"/>
              </a:ext>
            </a:extLst>
          </p:cNvPr>
          <p:cNvSpPr txBox="1">
            <a:spLocks noChangeArrowheads="1"/>
          </p:cNvSpPr>
          <p:nvPr/>
        </p:nvSpPr>
        <p:spPr bwMode="auto">
          <a:xfrm>
            <a:off x="413489" y="64239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Rinella. Hepatology, 2023;78:1966. </a:t>
            </a:r>
          </a:p>
        </p:txBody>
      </p:sp>
      <p:sp>
        <p:nvSpPr>
          <p:cNvPr id="5" name="TextBox 4">
            <a:extLst>
              <a:ext uri="{FF2B5EF4-FFF2-40B4-BE49-F238E27FC236}">
                <a16:creationId xmlns:a16="http://schemas.microsoft.com/office/drawing/2014/main" id="{1416E7F3-D6F5-A374-A0D2-F6BA4F834973}"/>
              </a:ext>
            </a:extLst>
          </p:cNvPr>
          <p:cNvSpPr txBox="1"/>
          <p:nvPr/>
        </p:nvSpPr>
        <p:spPr bwMode="auto">
          <a:xfrm>
            <a:off x="630138" y="5546262"/>
            <a:ext cx="886663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*Weekly intake 140-350 g female, 210-420 g male (average daily: 20-50 g female, 30-60 g male).</a:t>
            </a:r>
            <a:br>
              <a:rPr lang="en-US" sz="1400" b="0" dirty="0">
                <a:solidFill>
                  <a:schemeClr val="bg1"/>
                </a:solidFill>
                <a:latin typeface="Calibri" panose="020F0502020204030204" pitchFamily="34" charset="0"/>
              </a:rPr>
            </a:br>
            <a:r>
              <a:rPr lang="en-US" sz="1400" b="0" baseline="30000" dirty="0">
                <a:solidFill>
                  <a:schemeClr val="bg1"/>
                </a:solidFill>
              </a:rPr>
              <a:t>†</a:t>
            </a:r>
            <a:r>
              <a:rPr lang="en-US" sz="1400" b="0" dirty="0">
                <a:solidFill>
                  <a:schemeClr val="bg1"/>
                </a:solidFill>
                <a:latin typeface="Calibri" panose="020F0502020204030204" pitchFamily="34" charset="0"/>
              </a:rPr>
              <a:t>eg, lysosomal acid lipase deficiency, Wilson disease, hypobetalipoproteinemia, inborn errors of metabolism.</a:t>
            </a:r>
            <a:br>
              <a:rPr lang="en-US" sz="1400" b="0" dirty="0">
                <a:solidFill>
                  <a:schemeClr val="bg1"/>
                </a:solidFill>
                <a:latin typeface="Calibri" panose="020F0502020204030204" pitchFamily="34" charset="0"/>
              </a:rPr>
            </a:br>
            <a:r>
              <a:rPr lang="en-US" sz="1400" b="0" baseline="30000" dirty="0">
                <a:solidFill>
                  <a:schemeClr val="bg1"/>
                </a:solidFill>
              </a:rPr>
              <a:t>‡</a:t>
            </a:r>
            <a:r>
              <a:rPr lang="en-US" sz="1400" b="0" dirty="0">
                <a:solidFill>
                  <a:schemeClr val="bg1"/>
                </a:solidFill>
                <a:latin typeface="Calibri" panose="020F0502020204030204" pitchFamily="34" charset="0"/>
              </a:rPr>
              <a:t>eg, hepatitis C virus, malnutrition, celiac disease.</a:t>
            </a:r>
          </a:p>
        </p:txBody>
      </p:sp>
      <p:sp>
        <p:nvSpPr>
          <p:cNvPr id="7" name="TextBox 6">
            <a:extLst>
              <a:ext uri="{FF2B5EF4-FFF2-40B4-BE49-F238E27FC236}">
                <a16:creationId xmlns:a16="http://schemas.microsoft.com/office/drawing/2014/main" id="{C7D9B1FE-6196-32CB-FEB5-3082D7904FE5}"/>
              </a:ext>
            </a:extLst>
          </p:cNvPr>
          <p:cNvSpPr txBox="1"/>
          <p:nvPr/>
        </p:nvSpPr>
        <p:spPr bwMode="auto">
          <a:xfrm>
            <a:off x="717550" y="1625306"/>
            <a:ext cx="10761663" cy="369332"/>
          </a:xfrm>
          <a:prstGeom prst="rect">
            <a:avLst/>
          </a:prstGeom>
          <a:solidFill>
            <a:schemeClr val="accent1"/>
          </a:solidFill>
          <a:ln>
            <a:noFill/>
          </a:ln>
        </p:spPr>
        <p:txBody>
          <a:bodyPr wrap="square" rtlCol="0" anchor="ctr">
            <a:spAutoFit/>
          </a:bodyPr>
          <a:lstStyle/>
          <a:p>
            <a:pPr algn="ctr">
              <a:lnSpc>
                <a:spcPct val="100000"/>
              </a:lnSpc>
              <a:spcBef>
                <a:spcPct val="50000"/>
              </a:spcBef>
              <a:spcAft>
                <a:spcPct val="0"/>
              </a:spcAft>
              <a:buClrTx/>
              <a:buFontTx/>
              <a:buNone/>
            </a:pPr>
            <a:r>
              <a:rPr lang="en-US" dirty="0">
                <a:latin typeface="Calibri" panose="020F0502020204030204" pitchFamily="34" charset="0"/>
              </a:rPr>
              <a:t>S</a:t>
            </a:r>
            <a:r>
              <a:rPr lang="en-US" b="0" dirty="0">
                <a:latin typeface="Calibri" panose="020F0502020204030204" pitchFamily="34" charset="0"/>
              </a:rPr>
              <a:t>teatotic</a:t>
            </a:r>
            <a:r>
              <a:rPr lang="en-US" dirty="0">
                <a:latin typeface="Calibri" panose="020F0502020204030204" pitchFamily="34" charset="0"/>
              </a:rPr>
              <a:t> L</a:t>
            </a:r>
            <a:r>
              <a:rPr lang="en-US" b="0" dirty="0">
                <a:latin typeface="Calibri" panose="020F0502020204030204" pitchFamily="34" charset="0"/>
              </a:rPr>
              <a:t>iver</a:t>
            </a:r>
            <a:r>
              <a:rPr lang="en-US" dirty="0">
                <a:latin typeface="Calibri" panose="020F0502020204030204" pitchFamily="34" charset="0"/>
              </a:rPr>
              <a:t> D</a:t>
            </a:r>
            <a:r>
              <a:rPr lang="en-US" b="0" dirty="0">
                <a:latin typeface="Calibri" panose="020F0502020204030204" pitchFamily="34" charset="0"/>
              </a:rPr>
              <a:t>isease</a:t>
            </a:r>
            <a:r>
              <a:rPr lang="en-US" dirty="0">
                <a:latin typeface="Calibri" panose="020F0502020204030204" pitchFamily="34" charset="0"/>
              </a:rPr>
              <a:t> (SLD)</a:t>
            </a:r>
          </a:p>
        </p:txBody>
      </p:sp>
      <p:sp>
        <p:nvSpPr>
          <p:cNvPr id="8" name="TextBox 7">
            <a:extLst>
              <a:ext uri="{FF2B5EF4-FFF2-40B4-BE49-F238E27FC236}">
                <a16:creationId xmlns:a16="http://schemas.microsoft.com/office/drawing/2014/main" id="{9DBB56C9-19D8-D94F-C86F-EE928E7A05FE}"/>
              </a:ext>
            </a:extLst>
          </p:cNvPr>
          <p:cNvSpPr txBox="1"/>
          <p:nvPr/>
        </p:nvSpPr>
        <p:spPr bwMode="auto">
          <a:xfrm>
            <a:off x="717551" y="2351914"/>
            <a:ext cx="2206402" cy="1077218"/>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M</a:t>
            </a:r>
            <a:r>
              <a:rPr lang="en-US" sz="1600" b="0" dirty="0">
                <a:latin typeface="Calibri" panose="020F0502020204030204" pitchFamily="34" charset="0"/>
              </a:rPr>
              <a:t>etabolic dysfunction</a:t>
            </a:r>
            <a:r>
              <a:rPr lang="en-US" sz="1600" b="0" dirty="0">
                <a:latin typeface="Calibri" panose="020F0502020204030204" pitchFamily="34" charset="0"/>
                <a:cs typeface="Calibri" panose="020F0502020204030204" pitchFamily="34" charset="0"/>
              </a:rPr>
              <a:t>–</a:t>
            </a:r>
            <a:r>
              <a:rPr lang="en-US" sz="1600" dirty="0">
                <a:latin typeface="Calibri" panose="020F0502020204030204" pitchFamily="34" charset="0"/>
              </a:rPr>
              <a:t>A</a:t>
            </a:r>
            <a:r>
              <a:rPr lang="en-US" sz="1600" b="0" dirty="0">
                <a:latin typeface="Calibri" panose="020F0502020204030204" pitchFamily="34" charset="0"/>
              </a:rPr>
              <a:t>ssociated </a:t>
            </a:r>
            <a:r>
              <a:rPr lang="en-US" sz="1600" dirty="0">
                <a:latin typeface="Calibri" panose="020F0502020204030204" pitchFamily="34" charset="0"/>
              </a:rPr>
              <a:t>S</a:t>
            </a:r>
            <a:r>
              <a:rPr lang="en-US" sz="1600" b="0" dirty="0">
                <a:latin typeface="Calibri" panose="020F0502020204030204" pitchFamily="34" charset="0"/>
              </a:rPr>
              <a:t>teatotic</a:t>
            </a:r>
            <a:br>
              <a:rPr lang="en-US" sz="1600" b="0" dirty="0">
                <a:latin typeface="Calibri" panose="020F0502020204030204" pitchFamily="34" charset="0"/>
              </a:rPr>
            </a:br>
            <a:r>
              <a:rPr lang="en-US" sz="1600" dirty="0">
                <a:latin typeface="Calibri" panose="020F0502020204030204" pitchFamily="34" charset="0"/>
              </a:rPr>
              <a:t>L</a:t>
            </a:r>
            <a:r>
              <a:rPr lang="en-US" sz="1600" b="0" dirty="0">
                <a:latin typeface="Calibri" panose="020F0502020204030204" pitchFamily="34" charset="0"/>
              </a:rPr>
              <a:t>iver </a:t>
            </a:r>
            <a:r>
              <a:rPr lang="en-US" sz="1600" dirty="0">
                <a:latin typeface="Calibri" panose="020F0502020204030204" pitchFamily="34" charset="0"/>
              </a:rPr>
              <a:t>D</a:t>
            </a:r>
            <a:r>
              <a:rPr lang="en-US" sz="1600" b="0" dirty="0">
                <a:latin typeface="Calibri" panose="020F0502020204030204" pitchFamily="34" charset="0"/>
              </a:rPr>
              <a:t>isease</a:t>
            </a:r>
            <a:br>
              <a:rPr lang="en-US" sz="1600" b="0" dirty="0">
                <a:latin typeface="Calibri" panose="020F0502020204030204" pitchFamily="34" charset="0"/>
              </a:rPr>
            </a:br>
            <a:r>
              <a:rPr lang="en-US" sz="1600" dirty="0">
                <a:latin typeface="Calibri" panose="020F0502020204030204" pitchFamily="34" charset="0"/>
              </a:rPr>
              <a:t>(MASLD)</a:t>
            </a:r>
          </a:p>
        </p:txBody>
      </p:sp>
      <p:sp>
        <p:nvSpPr>
          <p:cNvPr id="12" name="TextBox 11">
            <a:extLst>
              <a:ext uri="{FF2B5EF4-FFF2-40B4-BE49-F238E27FC236}">
                <a16:creationId xmlns:a16="http://schemas.microsoft.com/office/drawing/2014/main" id="{F175279C-985B-2C8A-8493-075166F0B56A}"/>
              </a:ext>
            </a:extLst>
          </p:cNvPr>
          <p:cNvSpPr txBox="1"/>
          <p:nvPr/>
        </p:nvSpPr>
        <p:spPr bwMode="auto">
          <a:xfrm>
            <a:off x="8760998" y="3177710"/>
            <a:ext cx="1471540" cy="830997"/>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D</a:t>
            </a:r>
            <a:r>
              <a:rPr lang="en-US" sz="1600" b="0" dirty="0">
                <a:latin typeface="Calibri" panose="020F0502020204030204" pitchFamily="34" charset="0"/>
              </a:rPr>
              <a:t>rug</a:t>
            </a:r>
            <a:r>
              <a:rPr lang="en-US" sz="1600" dirty="0">
                <a:latin typeface="Calibri" panose="020F0502020204030204" pitchFamily="34" charset="0"/>
              </a:rPr>
              <a:t>-I</a:t>
            </a:r>
            <a:r>
              <a:rPr lang="en-US" sz="1600" b="0" dirty="0">
                <a:latin typeface="Calibri" panose="020F0502020204030204" pitchFamily="34" charset="0"/>
              </a:rPr>
              <a:t>nduced</a:t>
            </a:r>
            <a:r>
              <a:rPr lang="en-US" sz="1600" dirty="0">
                <a:latin typeface="Calibri" panose="020F0502020204030204" pitchFamily="34" charset="0"/>
              </a:rPr>
              <a:t> L</a:t>
            </a:r>
            <a:r>
              <a:rPr lang="en-US" sz="1600" b="0" dirty="0">
                <a:latin typeface="Calibri" panose="020F0502020204030204" pitchFamily="34" charset="0"/>
              </a:rPr>
              <a:t>iver</a:t>
            </a:r>
            <a:r>
              <a:rPr lang="en-US" sz="1600" dirty="0">
                <a:latin typeface="Calibri" panose="020F0502020204030204" pitchFamily="34" charset="0"/>
              </a:rPr>
              <a:t> I</a:t>
            </a:r>
            <a:r>
              <a:rPr lang="en-US" sz="1600" b="0" dirty="0">
                <a:latin typeface="Calibri" panose="020F0502020204030204" pitchFamily="34" charset="0"/>
              </a:rPr>
              <a:t>njury</a:t>
            </a:r>
            <a:r>
              <a:rPr lang="en-US" sz="1600" dirty="0">
                <a:latin typeface="Calibri" panose="020F0502020204030204" pitchFamily="34" charset="0"/>
              </a:rPr>
              <a:t> (DILI)</a:t>
            </a:r>
          </a:p>
        </p:txBody>
      </p:sp>
      <p:sp>
        <p:nvSpPr>
          <p:cNvPr id="13" name="TextBox 12">
            <a:extLst>
              <a:ext uri="{FF2B5EF4-FFF2-40B4-BE49-F238E27FC236}">
                <a16:creationId xmlns:a16="http://schemas.microsoft.com/office/drawing/2014/main" id="{B4850935-D044-35B7-0B61-DE37FC89189B}"/>
              </a:ext>
            </a:extLst>
          </p:cNvPr>
          <p:cNvSpPr txBox="1"/>
          <p:nvPr/>
        </p:nvSpPr>
        <p:spPr bwMode="auto">
          <a:xfrm>
            <a:off x="8760998" y="4213449"/>
            <a:ext cx="1471540" cy="584775"/>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Monogenic diseases</a:t>
            </a:r>
            <a:r>
              <a:rPr lang="en-US" sz="1600" baseline="30000" dirty="0">
                <a:latin typeface="+mn-lt"/>
              </a:rPr>
              <a:t>†</a:t>
            </a:r>
          </a:p>
        </p:txBody>
      </p:sp>
      <p:sp>
        <p:nvSpPr>
          <p:cNvPr id="14" name="TextBox 13">
            <a:extLst>
              <a:ext uri="{FF2B5EF4-FFF2-40B4-BE49-F238E27FC236}">
                <a16:creationId xmlns:a16="http://schemas.microsoft.com/office/drawing/2014/main" id="{C5045608-0AF2-8424-38F5-E2CE774CDCD3}"/>
              </a:ext>
            </a:extLst>
          </p:cNvPr>
          <p:cNvSpPr txBox="1"/>
          <p:nvPr/>
        </p:nvSpPr>
        <p:spPr bwMode="auto">
          <a:xfrm>
            <a:off x="8760998" y="5002966"/>
            <a:ext cx="1471540" cy="338554"/>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Miscellaneous</a:t>
            </a:r>
            <a:r>
              <a:rPr lang="en-US" sz="1600" baseline="30000" dirty="0">
                <a:latin typeface="+mn-lt"/>
              </a:rPr>
              <a:t>‡</a:t>
            </a:r>
          </a:p>
        </p:txBody>
      </p:sp>
      <p:grpSp>
        <p:nvGrpSpPr>
          <p:cNvPr id="37" name="Group 36">
            <a:extLst>
              <a:ext uri="{FF2B5EF4-FFF2-40B4-BE49-F238E27FC236}">
                <a16:creationId xmlns:a16="http://schemas.microsoft.com/office/drawing/2014/main" id="{0AC45935-117C-B9D1-626A-F8A92DFF1AA2}"/>
              </a:ext>
            </a:extLst>
          </p:cNvPr>
          <p:cNvGrpSpPr/>
          <p:nvPr/>
        </p:nvGrpSpPr>
        <p:grpSpPr>
          <a:xfrm>
            <a:off x="3070418" y="2343052"/>
            <a:ext cx="3500030" cy="3017520"/>
            <a:chOff x="3070418" y="2615608"/>
            <a:chExt cx="3500030" cy="3017520"/>
          </a:xfrm>
        </p:grpSpPr>
        <p:sp>
          <p:nvSpPr>
            <p:cNvPr id="15" name="TextBox 14">
              <a:extLst>
                <a:ext uri="{FF2B5EF4-FFF2-40B4-BE49-F238E27FC236}">
                  <a16:creationId xmlns:a16="http://schemas.microsoft.com/office/drawing/2014/main" id="{A471D459-7364-733F-7251-EF193A2BA1D6}"/>
                </a:ext>
              </a:extLst>
            </p:cNvPr>
            <p:cNvSpPr txBox="1"/>
            <p:nvPr/>
          </p:nvSpPr>
          <p:spPr bwMode="auto">
            <a:xfrm>
              <a:off x="3070418" y="2615608"/>
              <a:ext cx="3500030" cy="3017520"/>
            </a:xfrm>
            <a:prstGeom prst="rect">
              <a:avLst/>
            </a:prstGeom>
            <a:solidFill>
              <a:schemeClr val="accent1"/>
            </a:solidFill>
            <a:ln>
              <a:noFill/>
            </a:ln>
          </p:spPr>
          <p:txBody>
            <a:bodyPr wrap="square" rtlCol="0">
              <a:noAutofit/>
            </a:bodyPr>
            <a:lstStyle/>
            <a:p>
              <a:pPr algn="ctr">
                <a:lnSpc>
                  <a:spcPct val="100000"/>
                </a:lnSpc>
                <a:spcBef>
                  <a:spcPct val="50000"/>
                </a:spcBef>
                <a:spcAft>
                  <a:spcPct val="0"/>
                </a:spcAft>
                <a:buClrTx/>
                <a:buFontTx/>
                <a:buNone/>
              </a:pPr>
              <a:r>
                <a:rPr lang="en-US" sz="1600" dirty="0">
                  <a:latin typeface="Calibri" panose="020F0502020204030204" pitchFamily="34" charset="0"/>
                </a:rPr>
                <a:t>MetALD</a:t>
              </a:r>
              <a:br>
                <a:rPr lang="en-US" sz="1600" dirty="0">
                  <a:latin typeface="Calibri" panose="020F0502020204030204" pitchFamily="34" charset="0"/>
                </a:rPr>
              </a:br>
              <a:r>
                <a:rPr lang="en-US" sz="1600" dirty="0">
                  <a:latin typeface="Calibri" panose="020F0502020204030204" pitchFamily="34" charset="0"/>
                </a:rPr>
                <a:t>(MASLD and increased alcohol intake*)</a:t>
              </a:r>
            </a:p>
          </p:txBody>
        </p:sp>
        <p:sp>
          <p:nvSpPr>
            <p:cNvPr id="16" name="Rectangle 15">
              <a:extLst>
                <a:ext uri="{FF2B5EF4-FFF2-40B4-BE49-F238E27FC236}">
                  <a16:creationId xmlns:a16="http://schemas.microsoft.com/office/drawing/2014/main" id="{DA0F10A8-8174-4279-40CC-E55F3B773567}"/>
                </a:ext>
              </a:extLst>
            </p:cNvPr>
            <p:cNvSpPr/>
            <p:nvPr/>
          </p:nvSpPr>
          <p:spPr bwMode="auto">
            <a:xfrm>
              <a:off x="3291840" y="3860800"/>
              <a:ext cx="3037840" cy="294640"/>
            </a:xfrm>
            <a:prstGeom prst="rect">
              <a:avLst/>
            </a:prstGeom>
            <a:gradFill flip="none" rotWithShape="1">
              <a:gsLst>
                <a:gs pos="1000">
                  <a:schemeClr val="accent3">
                    <a:lumMod val="20000"/>
                    <a:lumOff val="80000"/>
                  </a:schemeClr>
                </a:gs>
                <a:gs pos="57000">
                  <a:schemeClr val="accent3"/>
                </a:gs>
                <a:gs pos="100000">
                  <a:schemeClr val="accent3">
                    <a:lumMod val="75000"/>
                  </a:schemeClr>
                </a:gs>
              </a:gsLst>
              <a:lin ang="0" scaled="1"/>
              <a:tileRect/>
            </a:gradFill>
            <a:ln w="0">
              <a:solidFill>
                <a:schemeClr val="bg1"/>
              </a:solidFill>
              <a:miter lim="800000"/>
              <a:headEnd/>
              <a:tailEnd/>
            </a:ln>
          </p:spPr>
          <p:txBody>
            <a:bodyPr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F4DA1B6F-A503-E60E-463E-0109C1EC778B}"/>
                </a:ext>
              </a:extLst>
            </p:cNvPr>
            <p:cNvSpPr/>
            <p:nvPr/>
          </p:nvSpPr>
          <p:spPr bwMode="auto">
            <a:xfrm>
              <a:off x="3291840" y="4988560"/>
              <a:ext cx="3037840" cy="294640"/>
            </a:xfrm>
            <a:prstGeom prst="rect">
              <a:avLst/>
            </a:prstGeom>
            <a:gradFill flip="none" rotWithShape="1">
              <a:gsLst>
                <a:gs pos="1000">
                  <a:schemeClr val="accent3">
                    <a:lumMod val="20000"/>
                    <a:lumOff val="80000"/>
                  </a:schemeClr>
                </a:gs>
                <a:gs pos="57000">
                  <a:schemeClr val="accent3"/>
                </a:gs>
                <a:gs pos="100000">
                  <a:schemeClr val="accent3">
                    <a:lumMod val="75000"/>
                  </a:schemeClr>
                </a:gs>
              </a:gsLst>
              <a:lin ang="0" scaled="1"/>
              <a:tileRect/>
            </a:gradFill>
            <a:ln w="0">
              <a:solidFill>
                <a:schemeClr val="bg1"/>
              </a:solidFill>
              <a:miter lim="800000"/>
              <a:headEnd/>
              <a:tailEnd/>
            </a:ln>
          </p:spPr>
          <p:txBody>
            <a:bodyPr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9" name="Straight Connector 18">
              <a:extLst>
                <a:ext uri="{FF2B5EF4-FFF2-40B4-BE49-F238E27FC236}">
                  <a16:creationId xmlns:a16="http://schemas.microsoft.com/office/drawing/2014/main" id="{3B6F9CB7-E6D9-2553-D25E-7F3E29E5FACE}"/>
                </a:ext>
              </a:extLst>
            </p:cNvPr>
            <p:cNvCxnSpPr>
              <a:cxnSpLocks/>
            </p:cNvCxnSpPr>
            <p:nvPr/>
          </p:nvCxnSpPr>
          <p:spPr bwMode="auto">
            <a:xfrm>
              <a:off x="3302000" y="3342640"/>
              <a:ext cx="3007360" cy="0"/>
            </a:xfrm>
            <a:prstGeom prst="line">
              <a:avLst/>
            </a:prstGeom>
            <a:noFill/>
            <a:ln w="28575" cap="flat" cmpd="sng" algn="ctr">
              <a:solidFill>
                <a:schemeClr val="tx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29651C3-73D9-6A53-3DA5-D3DF198F2EA3}"/>
                </a:ext>
              </a:extLst>
            </p:cNvPr>
            <p:cNvCxnSpPr>
              <a:cxnSpLocks/>
            </p:cNvCxnSpPr>
            <p:nvPr/>
          </p:nvCxnSpPr>
          <p:spPr bwMode="auto">
            <a:xfrm>
              <a:off x="3302000" y="4500880"/>
              <a:ext cx="3007360" cy="0"/>
            </a:xfrm>
            <a:prstGeom prst="line">
              <a:avLst/>
            </a:prstGeom>
            <a:noFill/>
            <a:ln w="28575" cap="flat" cmpd="sng" algn="ctr">
              <a:solidFill>
                <a:schemeClr val="tx1"/>
              </a:solidFill>
              <a:prstDash val="sysDot"/>
              <a:round/>
              <a:headEnd type="none" w="med" len="med"/>
              <a:tailEnd type="none" w="med" len="med"/>
            </a:ln>
            <a:effectLst/>
          </p:spPr>
        </p:cxnSp>
        <p:sp>
          <p:nvSpPr>
            <p:cNvPr id="21" name="TextBox 20">
              <a:extLst>
                <a:ext uri="{FF2B5EF4-FFF2-40B4-BE49-F238E27FC236}">
                  <a16:creationId xmlns:a16="http://schemas.microsoft.com/office/drawing/2014/main" id="{2376EEC1-34F6-6F70-BB49-4880338584B5}"/>
                </a:ext>
              </a:extLst>
            </p:cNvPr>
            <p:cNvSpPr txBox="1"/>
            <p:nvPr/>
          </p:nvSpPr>
          <p:spPr bwMode="auto">
            <a:xfrm>
              <a:off x="3155950" y="3408680"/>
              <a:ext cx="1168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dirty="0">
                  <a:latin typeface="Calibri" panose="020F0502020204030204" pitchFamily="34" charset="0"/>
                </a:rPr>
                <a:t>MASLD</a:t>
              </a:r>
              <a:br>
                <a:rPr lang="en-US" sz="1200" dirty="0">
                  <a:latin typeface="Calibri" panose="020F0502020204030204" pitchFamily="34" charset="0"/>
                </a:rPr>
              </a:br>
              <a:r>
                <a:rPr lang="en-US" sz="1200" dirty="0">
                  <a:latin typeface="Calibri" panose="020F0502020204030204" pitchFamily="34" charset="0"/>
                </a:rPr>
                <a:t>predominant</a:t>
              </a:r>
            </a:p>
          </p:txBody>
        </p:sp>
        <p:sp>
          <p:nvSpPr>
            <p:cNvPr id="22" name="TextBox 21">
              <a:extLst>
                <a:ext uri="{FF2B5EF4-FFF2-40B4-BE49-F238E27FC236}">
                  <a16:creationId xmlns:a16="http://schemas.microsoft.com/office/drawing/2014/main" id="{1CA201D3-77E3-B5FC-A498-7796E904A1B0}"/>
                </a:ext>
              </a:extLst>
            </p:cNvPr>
            <p:cNvSpPr txBox="1"/>
            <p:nvPr/>
          </p:nvSpPr>
          <p:spPr bwMode="auto">
            <a:xfrm>
              <a:off x="5321300" y="3408680"/>
              <a:ext cx="1168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dirty="0">
                  <a:latin typeface="Calibri" panose="020F0502020204030204" pitchFamily="34" charset="0"/>
                </a:rPr>
                <a:t>ALD</a:t>
              </a:r>
              <a:br>
                <a:rPr lang="en-US" sz="1200" dirty="0">
                  <a:latin typeface="Calibri" panose="020F0502020204030204" pitchFamily="34" charset="0"/>
                </a:rPr>
              </a:br>
              <a:r>
                <a:rPr lang="en-US" sz="1200" dirty="0">
                  <a:latin typeface="Calibri" panose="020F0502020204030204" pitchFamily="34" charset="0"/>
                </a:rPr>
                <a:t>predominant</a:t>
              </a:r>
            </a:p>
          </p:txBody>
        </p:sp>
        <p:sp>
          <p:nvSpPr>
            <p:cNvPr id="23" name="TextBox 22">
              <a:extLst>
                <a:ext uri="{FF2B5EF4-FFF2-40B4-BE49-F238E27FC236}">
                  <a16:creationId xmlns:a16="http://schemas.microsoft.com/office/drawing/2014/main" id="{068B6E55-5A31-AEB6-BA62-195C065D48B8}"/>
                </a:ext>
              </a:extLst>
            </p:cNvPr>
            <p:cNvSpPr txBox="1"/>
            <p:nvPr/>
          </p:nvSpPr>
          <p:spPr bwMode="auto">
            <a:xfrm>
              <a:off x="3291840" y="4150360"/>
              <a:ext cx="3037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dirty="0">
                  <a:latin typeface="Calibri" panose="020F0502020204030204" pitchFamily="34" charset="0"/>
                </a:rPr>
                <a:t>Weekly alcohol intake (g)</a:t>
              </a:r>
            </a:p>
          </p:txBody>
        </p:sp>
        <p:sp>
          <p:nvSpPr>
            <p:cNvPr id="24" name="TextBox 23">
              <a:extLst>
                <a:ext uri="{FF2B5EF4-FFF2-40B4-BE49-F238E27FC236}">
                  <a16:creationId xmlns:a16="http://schemas.microsoft.com/office/drawing/2014/main" id="{DAE49545-F3C4-EFBB-592D-7D9FFBCB26C5}"/>
                </a:ext>
              </a:extLst>
            </p:cNvPr>
            <p:cNvSpPr txBox="1"/>
            <p:nvPr/>
          </p:nvSpPr>
          <p:spPr bwMode="auto">
            <a:xfrm>
              <a:off x="3312160" y="5318760"/>
              <a:ext cx="30175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dirty="0">
                  <a:latin typeface="Calibri" panose="020F0502020204030204" pitchFamily="34" charset="0"/>
                </a:rPr>
                <a:t>Average daily alcohol intake (g)</a:t>
              </a:r>
            </a:p>
          </p:txBody>
        </p:sp>
        <p:sp>
          <p:nvSpPr>
            <p:cNvPr id="25" name="TextBox 24">
              <a:extLst>
                <a:ext uri="{FF2B5EF4-FFF2-40B4-BE49-F238E27FC236}">
                  <a16:creationId xmlns:a16="http://schemas.microsoft.com/office/drawing/2014/main" id="{8312D7B4-2CFB-476C-B6FD-9752A453C8DF}"/>
                </a:ext>
              </a:extLst>
            </p:cNvPr>
            <p:cNvSpPr txBox="1"/>
            <p:nvPr/>
          </p:nvSpPr>
          <p:spPr bwMode="auto">
            <a:xfrm>
              <a:off x="3135630" y="4536440"/>
              <a:ext cx="1168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dirty="0">
                  <a:latin typeface="Calibri" panose="020F0502020204030204" pitchFamily="34" charset="0"/>
                </a:rPr>
                <a:t>MASLD</a:t>
              </a:r>
              <a:br>
                <a:rPr lang="en-US" sz="1200" dirty="0">
                  <a:latin typeface="Calibri" panose="020F0502020204030204" pitchFamily="34" charset="0"/>
                </a:rPr>
              </a:br>
              <a:r>
                <a:rPr lang="en-US" sz="1200" dirty="0">
                  <a:latin typeface="Calibri" panose="020F0502020204030204" pitchFamily="34" charset="0"/>
                </a:rPr>
                <a:t>predominant</a:t>
              </a:r>
            </a:p>
          </p:txBody>
        </p:sp>
        <p:sp>
          <p:nvSpPr>
            <p:cNvPr id="26" name="TextBox 25">
              <a:extLst>
                <a:ext uri="{FF2B5EF4-FFF2-40B4-BE49-F238E27FC236}">
                  <a16:creationId xmlns:a16="http://schemas.microsoft.com/office/drawing/2014/main" id="{A7E8BB49-C7E2-3BBD-4638-AC370FBDD43C}"/>
                </a:ext>
              </a:extLst>
            </p:cNvPr>
            <p:cNvSpPr txBox="1"/>
            <p:nvPr/>
          </p:nvSpPr>
          <p:spPr bwMode="auto">
            <a:xfrm>
              <a:off x="5300980" y="4536440"/>
              <a:ext cx="1168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dirty="0">
                  <a:latin typeface="Calibri" panose="020F0502020204030204" pitchFamily="34" charset="0"/>
                </a:rPr>
                <a:t>ALD</a:t>
              </a:r>
              <a:br>
                <a:rPr lang="en-US" sz="1200" dirty="0">
                  <a:latin typeface="Calibri" panose="020F0502020204030204" pitchFamily="34" charset="0"/>
                </a:rPr>
              </a:br>
              <a:r>
                <a:rPr lang="en-US" sz="1200" dirty="0">
                  <a:latin typeface="Calibri" panose="020F0502020204030204" pitchFamily="34" charset="0"/>
                </a:rPr>
                <a:t>predominant</a:t>
              </a:r>
            </a:p>
          </p:txBody>
        </p:sp>
        <p:sp>
          <p:nvSpPr>
            <p:cNvPr id="27" name="TextBox 26">
              <a:extLst>
                <a:ext uri="{FF2B5EF4-FFF2-40B4-BE49-F238E27FC236}">
                  <a16:creationId xmlns:a16="http://schemas.microsoft.com/office/drawing/2014/main" id="{7AD0FFD3-684C-41B6-89C2-2DBD29295E1D}"/>
                </a:ext>
              </a:extLst>
            </p:cNvPr>
            <p:cNvSpPr txBox="1"/>
            <p:nvPr/>
          </p:nvSpPr>
          <p:spPr bwMode="auto">
            <a:xfrm>
              <a:off x="5504180" y="3865880"/>
              <a:ext cx="886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350/420</a:t>
              </a:r>
            </a:p>
          </p:txBody>
        </p:sp>
        <p:sp>
          <p:nvSpPr>
            <p:cNvPr id="28" name="TextBox 27">
              <a:extLst>
                <a:ext uri="{FF2B5EF4-FFF2-40B4-BE49-F238E27FC236}">
                  <a16:creationId xmlns:a16="http://schemas.microsoft.com/office/drawing/2014/main" id="{6E9A6755-62EF-3BFA-8101-7F4DB71049AB}"/>
                </a:ext>
              </a:extLst>
            </p:cNvPr>
            <p:cNvSpPr txBox="1"/>
            <p:nvPr/>
          </p:nvSpPr>
          <p:spPr bwMode="auto">
            <a:xfrm>
              <a:off x="3224530" y="3865880"/>
              <a:ext cx="886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140/210</a:t>
              </a:r>
            </a:p>
          </p:txBody>
        </p:sp>
        <p:sp>
          <p:nvSpPr>
            <p:cNvPr id="29" name="TextBox 28">
              <a:extLst>
                <a:ext uri="{FF2B5EF4-FFF2-40B4-BE49-F238E27FC236}">
                  <a16:creationId xmlns:a16="http://schemas.microsoft.com/office/drawing/2014/main" id="{83CA1D1E-1044-92B1-EFF9-7983A320396F}"/>
                </a:ext>
              </a:extLst>
            </p:cNvPr>
            <p:cNvSpPr txBox="1"/>
            <p:nvPr/>
          </p:nvSpPr>
          <p:spPr bwMode="auto">
            <a:xfrm>
              <a:off x="3984413" y="3865880"/>
              <a:ext cx="886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210</a:t>
              </a:r>
            </a:p>
          </p:txBody>
        </p:sp>
        <p:sp>
          <p:nvSpPr>
            <p:cNvPr id="30" name="TextBox 29">
              <a:extLst>
                <a:ext uri="{FF2B5EF4-FFF2-40B4-BE49-F238E27FC236}">
                  <a16:creationId xmlns:a16="http://schemas.microsoft.com/office/drawing/2014/main" id="{F48AACE6-F507-E2CE-C31E-F23EF82076BE}"/>
                </a:ext>
              </a:extLst>
            </p:cNvPr>
            <p:cNvSpPr txBox="1"/>
            <p:nvPr/>
          </p:nvSpPr>
          <p:spPr bwMode="auto">
            <a:xfrm>
              <a:off x="4744296" y="3865880"/>
              <a:ext cx="886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280</a:t>
              </a:r>
            </a:p>
          </p:txBody>
        </p:sp>
        <p:sp>
          <p:nvSpPr>
            <p:cNvPr id="31" name="TextBox 30">
              <a:extLst>
                <a:ext uri="{FF2B5EF4-FFF2-40B4-BE49-F238E27FC236}">
                  <a16:creationId xmlns:a16="http://schemas.microsoft.com/office/drawing/2014/main" id="{2E2A2D74-1E49-483C-D016-6A7DF2DC66B2}"/>
                </a:ext>
              </a:extLst>
            </p:cNvPr>
            <p:cNvSpPr txBox="1"/>
            <p:nvPr/>
          </p:nvSpPr>
          <p:spPr bwMode="auto">
            <a:xfrm>
              <a:off x="5504180" y="5003800"/>
              <a:ext cx="886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50/60</a:t>
              </a:r>
            </a:p>
          </p:txBody>
        </p:sp>
        <p:sp>
          <p:nvSpPr>
            <p:cNvPr id="32" name="TextBox 31">
              <a:extLst>
                <a:ext uri="{FF2B5EF4-FFF2-40B4-BE49-F238E27FC236}">
                  <a16:creationId xmlns:a16="http://schemas.microsoft.com/office/drawing/2014/main" id="{7FFE9FE2-3024-6AA0-5E0F-5F26EA6BF0B1}"/>
                </a:ext>
              </a:extLst>
            </p:cNvPr>
            <p:cNvSpPr txBox="1"/>
            <p:nvPr/>
          </p:nvSpPr>
          <p:spPr bwMode="auto">
            <a:xfrm>
              <a:off x="3224530" y="5003800"/>
              <a:ext cx="886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20/30</a:t>
              </a:r>
            </a:p>
          </p:txBody>
        </p:sp>
        <p:sp>
          <p:nvSpPr>
            <p:cNvPr id="33" name="TextBox 32">
              <a:extLst>
                <a:ext uri="{FF2B5EF4-FFF2-40B4-BE49-F238E27FC236}">
                  <a16:creationId xmlns:a16="http://schemas.microsoft.com/office/drawing/2014/main" id="{D6716F19-84DC-E400-19D1-07B44218519E}"/>
                </a:ext>
              </a:extLst>
            </p:cNvPr>
            <p:cNvSpPr txBox="1"/>
            <p:nvPr/>
          </p:nvSpPr>
          <p:spPr bwMode="auto">
            <a:xfrm>
              <a:off x="3984413" y="5003800"/>
              <a:ext cx="886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30</a:t>
              </a:r>
            </a:p>
          </p:txBody>
        </p:sp>
        <p:sp>
          <p:nvSpPr>
            <p:cNvPr id="34" name="TextBox 33">
              <a:extLst>
                <a:ext uri="{FF2B5EF4-FFF2-40B4-BE49-F238E27FC236}">
                  <a16:creationId xmlns:a16="http://schemas.microsoft.com/office/drawing/2014/main" id="{CB9A574E-72E7-FFAC-909B-BBAB6940A8C0}"/>
                </a:ext>
              </a:extLst>
            </p:cNvPr>
            <p:cNvSpPr txBox="1"/>
            <p:nvPr/>
          </p:nvSpPr>
          <p:spPr bwMode="auto">
            <a:xfrm>
              <a:off x="4744296" y="5003800"/>
              <a:ext cx="8864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o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40</a:t>
              </a:r>
            </a:p>
          </p:txBody>
        </p:sp>
      </p:grpSp>
      <p:cxnSp>
        <p:nvCxnSpPr>
          <p:cNvPr id="36" name="Straight Arrow Connector 35">
            <a:extLst>
              <a:ext uri="{FF2B5EF4-FFF2-40B4-BE49-F238E27FC236}">
                <a16:creationId xmlns:a16="http://schemas.microsoft.com/office/drawing/2014/main" id="{2075C240-785B-7A62-D826-ECFDC62969E5}"/>
              </a:ext>
            </a:extLst>
          </p:cNvPr>
          <p:cNvCxnSpPr>
            <a:cxnSpLocks/>
          </p:cNvCxnSpPr>
          <p:nvPr/>
        </p:nvCxnSpPr>
        <p:spPr bwMode="auto">
          <a:xfrm>
            <a:off x="1798320" y="1972804"/>
            <a:ext cx="0" cy="358790"/>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CD062D85-5A73-FDE7-C4AC-B0E232CDE824}"/>
              </a:ext>
            </a:extLst>
          </p:cNvPr>
          <p:cNvCxnSpPr>
            <a:cxnSpLocks/>
          </p:cNvCxnSpPr>
          <p:nvPr/>
        </p:nvCxnSpPr>
        <p:spPr bwMode="auto">
          <a:xfrm>
            <a:off x="4815840" y="1972804"/>
            <a:ext cx="0" cy="358790"/>
          </a:xfrm>
          <a:prstGeom prst="straightConnector1">
            <a:avLst/>
          </a:prstGeom>
          <a:noFill/>
          <a:ln w="28575" cap="flat" cmpd="sng" algn="ctr">
            <a:solidFill>
              <a:schemeClr val="bg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B6C6FACE-1E54-5752-DCCA-C4573CEA56B4}"/>
              </a:ext>
            </a:extLst>
          </p:cNvPr>
          <p:cNvCxnSpPr>
            <a:cxnSpLocks/>
          </p:cNvCxnSpPr>
          <p:nvPr/>
        </p:nvCxnSpPr>
        <p:spPr bwMode="auto">
          <a:xfrm>
            <a:off x="7469830" y="1972804"/>
            <a:ext cx="0" cy="358790"/>
          </a:xfrm>
          <a:prstGeom prst="straightConnector1">
            <a:avLst/>
          </a:prstGeom>
          <a:noFill/>
          <a:ln w="28575" cap="flat" cmpd="sng" algn="ctr">
            <a:solidFill>
              <a:schemeClr val="bg1"/>
            </a:solidFill>
            <a:prstDash val="solid"/>
            <a:round/>
            <a:headEnd type="none" w="med" len="med"/>
            <a:tailEnd type="triangle"/>
          </a:ln>
          <a:effectLst/>
        </p:spPr>
      </p:cxnSp>
      <p:cxnSp>
        <p:nvCxnSpPr>
          <p:cNvPr id="41" name="Straight Arrow Connector 40">
            <a:extLst>
              <a:ext uri="{FF2B5EF4-FFF2-40B4-BE49-F238E27FC236}">
                <a16:creationId xmlns:a16="http://schemas.microsoft.com/office/drawing/2014/main" id="{45A99659-DDC5-82C4-165E-8A1D5E076BB0}"/>
              </a:ext>
            </a:extLst>
          </p:cNvPr>
          <p:cNvCxnSpPr>
            <a:cxnSpLocks/>
          </p:cNvCxnSpPr>
          <p:nvPr/>
        </p:nvCxnSpPr>
        <p:spPr bwMode="auto">
          <a:xfrm>
            <a:off x="10875132" y="1972804"/>
            <a:ext cx="0" cy="358790"/>
          </a:xfrm>
          <a:prstGeom prst="straightConnector1">
            <a:avLst/>
          </a:prstGeom>
          <a:noFill/>
          <a:ln w="28575" cap="flat" cmpd="sng" algn="ctr">
            <a:solidFill>
              <a:schemeClr val="bg1"/>
            </a:solidFill>
            <a:prstDash val="solid"/>
            <a:round/>
            <a:headEnd type="none" w="med" len="med"/>
            <a:tailEnd type="triangle"/>
          </a:ln>
          <a:effectLst/>
        </p:spPr>
      </p:cxnSp>
      <p:cxnSp>
        <p:nvCxnSpPr>
          <p:cNvPr id="42" name="Straight Arrow Connector 41">
            <a:extLst>
              <a:ext uri="{FF2B5EF4-FFF2-40B4-BE49-F238E27FC236}">
                <a16:creationId xmlns:a16="http://schemas.microsoft.com/office/drawing/2014/main" id="{F90146AF-F833-AB9B-6AAF-DBAA6E910A6F}"/>
              </a:ext>
            </a:extLst>
          </p:cNvPr>
          <p:cNvCxnSpPr>
            <a:cxnSpLocks/>
          </p:cNvCxnSpPr>
          <p:nvPr/>
        </p:nvCxnSpPr>
        <p:spPr bwMode="auto">
          <a:xfrm>
            <a:off x="9288012" y="1972804"/>
            <a:ext cx="0" cy="358790"/>
          </a:xfrm>
          <a:prstGeom prst="straightConnector1">
            <a:avLst/>
          </a:prstGeom>
          <a:noFill/>
          <a:ln w="28575" cap="flat" cmpd="sng" algn="ctr">
            <a:solidFill>
              <a:schemeClr val="bg1"/>
            </a:solidFill>
            <a:prstDash val="solid"/>
            <a:round/>
            <a:headEnd type="none" w="med" len="med"/>
            <a:tailEnd type="triangle"/>
          </a:ln>
          <a:effectLst/>
        </p:spPr>
      </p:cxnSp>
      <p:sp>
        <p:nvSpPr>
          <p:cNvPr id="43" name="Freeform 42">
            <a:extLst>
              <a:ext uri="{FF2B5EF4-FFF2-40B4-BE49-F238E27FC236}">
                <a16:creationId xmlns:a16="http://schemas.microsoft.com/office/drawing/2014/main" id="{487ABCBF-6238-6771-549B-33815B300F2C}"/>
              </a:ext>
            </a:extLst>
          </p:cNvPr>
          <p:cNvSpPr/>
          <p:nvPr/>
        </p:nvSpPr>
        <p:spPr bwMode="auto">
          <a:xfrm>
            <a:off x="8483600" y="2866884"/>
            <a:ext cx="274320" cy="2499360"/>
          </a:xfrm>
          <a:custGeom>
            <a:avLst/>
            <a:gdLst>
              <a:gd name="connsiteX0" fmla="*/ 0 w 274320"/>
              <a:gd name="connsiteY0" fmla="*/ 0 h 2499360"/>
              <a:gd name="connsiteX1" fmla="*/ 0 w 274320"/>
              <a:gd name="connsiteY1" fmla="*/ 2499360 h 2499360"/>
              <a:gd name="connsiteX2" fmla="*/ 274320 w 274320"/>
              <a:gd name="connsiteY2" fmla="*/ 2499360 h 2499360"/>
            </a:gdLst>
            <a:ahLst/>
            <a:cxnLst>
              <a:cxn ang="0">
                <a:pos x="connsiteX0" y="connsiteY0"/>
              </a:cxn>
              <a:cxn ang="0">
                <a:pos x="connsiteX1" y="connsiteY1"/>
              </a:cxn>
              <a:cxn ang="0">
                <a:pos x="connsiteX2" y="connsiteY2"/>
              </a:cxn>
            </a:cxnLst>
            <a:rect l="l" t="t" r="r" b="b"/>
            <a:pathLst>
              <a:path w="274320" h="2499360">
                <a:moveTo>
                  <a:pt x="0" y="0"/>
                </a:moveTo>
                <a:lnTo>
                  <a:pt x="0" y="2499360"/>
                </a:lnTo>
                <a:lnTo>
                  <a:pt x="274320" y="2499360"/>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cxnSp>
        <p:nvCxnSpPr>
          <p:cNvPr id="45" name="Straight Arrow Connector 44">
            <a:extLst>
              <a:ext uri="{FF2B5EF4-FFF2-40B4-BE49-F238E27FC236}">
                <a16:creationId xmlns:a16="http://schemas.microsoft.com/office/drawing/2014/main" id="{20232A55-D06E-16DB-173E-F437E298F0AF}"/>
              </a:ext>
            </a:extLst>
          </p:cNvPr>
          <p:cNvCxnSpPr>
            <a:cxnSpLocks/>
          </p:cNvCxnSpPr>
          <p:nvPr/>
        </p:nvCxnSpPr>
        <p:spPr bwMode="auto">
          <a:xfrm>
            <a:off x="8483600" y="3598404"/>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46" name="Straight Arrow Connector 45">
            <a:extLst>
              <a:ext uri="{FF2B5EF4-FFF2-40B4-BE49-F238E27FC236}">
                <a16:creationId xmlns:a16="http://schemas.microsoft.com/office/drawing/2014/main" id="{76DCF83E-42D4-2300-04BC-74179774B90A}"/>
              </a:ext>
            </a:extLst>
          </p:cNvPr>
          <p:cNvCxnSpPr>
            <a:cxnSpLocks/>
          </p:cNvCxnSpPr>
          <p:nvPr/>
        </p:nvCxnSpPr>
        <p:spPr bwMode="auto">
          <a:xfrm>
            <a:off x="8483600" y="4502644"/>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9" name="TextBox 8">
            <a:extLst>
              <a:ext uri="{FF2B5EF4-FFF2-40B4-BE49-F238E27FC236}">
                <a16:creationId xmlns:a16="http://schemas.microsoft.com/office/drawing/2014/main" id="{2B73D8D1-D51A-C843-8D7B-B6F816BC0EB5}"/>
              </a:ext>
            </a:extLst>
          </p:cNvPr>
          <p:cNvSpPr txBox="1"/>
          <p:nvPr/>
        </p:nvSpPr>
        <p:spPr bwMode="auto">
          <a:xfrm>
            <a:off x="6644847" y="2351911"/>
            <a:ext cx="1649966" cy="1323439"/>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A</a:t>
            </a:r>
            <a:r>
              <a:rPr lang="en-US" sz="1600" b="0" dirty="0">
                <a:latin typeface="Calibri" panose="020F0502020204030204" pitchFamily="34" charset="0"/>
              </a:rPr>
              <a:t>lcohol-associated (alcohol-related) </a:t>
            </a:r>
            <a:br>
              <a:rPr lang="en-US" sz="1600" dirty="0">
                <a:latin typeface="Calibri" panose="020F0502020204030204" pitchFamily="34" charset="0"/>
              </a:rPr>
            </a:br>
            <a:r>
              <a:rPr lang="en-US" sz="1600" dirty="0">
                <a:latin typeface="Calibri" panose="020F0502020204030204" pitchFamily="34" charset="0"/>
              </a:rPr>
              <a:t>L</a:t>
            </a:r>
            <a:r>
              <a:rPr lang="en-US" sz="1600" b="0" dirty="0">
                <a:latin typeface="Calibri" panose="020F0502020204030204" pitchFamily="34" charset="0"/>
              </a:rPr>
              <a:t>iver</a:t>
            </a:r>
            <a:r>
              <a:rPr lang="en-US" sz="1600" dirty="0">
                <a:latin typeface="Calibri" panose="020F0502020204030204" pitchFamily="34" charset="0"/>
              </a:rPr>
              <a:t> D</a:t>
            </a:r>
            <a:r>
              <a:rPr lang="en-US" sz="1600" b="0" dirty="0">
                <a:latin typeface="Calibri" panose="020F0502020204030204" pitchFamily="34" charset="0"/>
              </a:rPr>
              <a:t>isease</a:t>
            </a:r>
            <a:r>
              <a:rPr lang="en-US" sz="1600" dirty="0">
                <a:latin typeface="Calibri" panose="020F0502020204030204" pitchFamily="34" charset="0"/>
              </a:rPr>
              <a:t> (ALD)</a:t>
            </a:r>
          </a:p>
        </p:txBody>
      </p:sp>
      <p:sp>
        <p:nvSpPr>
          <p:cNvPr id="10" name="TextBox 9">
            <a:extLst>
              <a:ext uri="{FF2B5EF4-FFF2-40B4-BE49-F238E27FC236}">
                <a16:creationId xmlns:a16="http://schemas.microsoft.com/office/drawing/2014/main" id="{5CC31BF8-51F8-C875-C4CD-F0797B9C6BFF}"/>
              </a:ext>
            </a:extLst>
          </p:cNvPr>
          <p:cNvSpPr txBox="1"/>
          <p:nvPr/>
        </p:nvSpPr>
        <p:spPr bwMode="auto">
          <a:xfrm>
            <a:off x="10271051" y="2351911"/>
            <a:ext cx="1208162" cy="584775"/>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Cryptogenic</a:t>
            </a:r>
            <a:br>
              <a:rPr lang="en-US" sz="1600" dirty="0">
                <a:latin typeface="Calibri" panose="020F0502020204030204" pitchFamily="34" charset="0"/>
              </a:rPr>
            </a:br>
            <a:r>
              <a:rPr lang="en-US" sz="1600" dirty="0">
                <a:latin typeface="Calibri" panose="020F0502020204030204" pitchFamily="34" charset="0"/>
              </a:rPr>
              <a:t>SLD</a:t>
            </a:r>
          </a:p>
        </p:txBody>
      </p:sp>
      <p:sp>
        <p:nvSpPr>
          <p:cNvPr id="11" name="TextBox 10">
            <a:extLst>
              <a:ext uri="{FF2B5EF4-FFF2-40B4-BE49-F238E27FC236}">
                <a16:creationId xmlns:a16="http://schemas.microsoft.com/office/drawing/2014/main" id="{78CA5A96-7345-61A1-DD75-5541F483DF60}"/>
              </a:ext>
            </a:extLst>
          </p:cNvPr>
          <p:cNvSpPr txBox="1"/>
          <p:nvPr/>
        </p:nvSpPr>
        <p:spPr bwMode="auto">
          <a:xfrm>
            <a:off x="8343486" y="2351911"/>
            <a:ext cx="1889052" cy="584775"/>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Specific etiology SLD</a:t>
            </a:r>
          </a:p>
        </p:txBody>
      </p:sp>
    </p:spTree>
    <p:extLst>
      <p:ext uri="{BB962C8B-B14F-4D97-AF65-F5344CB8AC3E}">
        <p14:creationId xmlns:p14="http://schemas.microsoft.com/office/powerpoint/2010/main" val="1352979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594D24E-4175-857F-1B1C-5143AF9C89C6}"/>
              </a:ext>
            </a:extLst>
          </p:cNvPr>
          <p:cNvSpPr>
            <a:spLocks noGrp="1"/>
          </p:cNvSpPr>
          <p:nvPr>
            <p:ph type="title"/>
          </p:nvPr>
        </p:nvSpPr>
        <p:spPr/>
        <p:txBody>
          <a:bodyPr/>
          <a:lstStyle/>
          <a:p>
            <a:r>
              <a:rPr lang="en-US" dirty="0"/>
              <a:t>Classification of Steatotic Liver Disease</a:t>
            </a:r>
          </a:p>
        </p:txBody>
      </p:sp>
      <p:cxnSp>
        <p:nvCxnSpPr>
          <p:cNvPr id="7" name="Straight Connector 6">
            <a:extLst>
              <a:ext uri="{FF2B5EF4-FFF2-40B4-BE49-F238E27FC236}">
                <a16:creationId xmlns:a16="http://schemas.microsoft.com/office/drawing/2014/main" id="{0B3AA82E-3A6F-6534-1E83-6A1DF9044506}"/>
              </a:ext>
            </a:extLst>
          </p:cNvPr>
          <p:cNvCxnSpPr/>
          <p:nvPr/>
        </p:nvCxnSpPr>
        <p:spPr>
          <a:xfrm>
            <a:off x="5917580" y="2943917"/>
            <a:ext cx="282497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5BC89C1-FCC0-B1BD-E3BE-ADD6F6AEA6F3}"/>
              </a:ext>
            </a:extLst>
          </p:cNvPr>
          <p:cNvSpPr txBox="1"/>
          <p:nvPr/>
        </p:nvSpPr>
        <p:spPr bwMode="auto">
          <a:xfrm>
            <a:off x="7670798" y="1677568"/>
            <a:ext cx="4500877"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pPr>
            <a:r>
              <a:rPr lang="en-US" sz="1600" b="0" dirty="0">
                <a:solidFill>
                  <a:schemeClr val="bg1"/>
                </a:solidFill>
                <a:latin typeface="Calibri" panose="020F0502020204030204" pitchFamily="34" charset="0"/>
              </a:rPr>
              <a:t>At least 1 of 5:</a:t>
            </a: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BMI ≥25 kg/m</a:t>
            </a:r>
            <a:r>
              <a:rPr lang="en-US" sz="1600" b="0" baseline="30000" dirty="0">
                <a:solidFill>
                  <a:schemeClr val="bg1"/>
                </a:solidFill>
                <a:latin typeface="Calibri" panose="020F0502020204030204" pitchFamily="34" charset="0"/>
              </a:rPr>
              <a:t>2</a:t>
            </a:r>
            <a:r>
              <a:rPr lang="en-US" sz="1600" b="0" dirty="0">
                <a:solidFill>
                  <a:schemeClr val="bg1"/>
                </a:solidFill>
                <a:latin typeface="Calibri" panose="020F0502020204030204" pitchFamily="34" charset="0"/>
              </a:rPr>
              <a:t> (23 Asia) </a:t>
            </a:r>
            <a:r>
              <a:rPr lang="en-US" sz="1600" dirty="0">
                <a:solidFill>
                  <a:schemeClr val="bg1"/>
                </a:solidFill>
                <a:latin typeface="Calibri" panose="020F0502020204030204" pitchFamily="34" charset="0"/>
              </a:rPr>
              <a:t>OR</a:t>
            </a:r>
            <a:r>
              <a:rPr lang="en-US" sz="1600" b="0" dirty="0">
                <a:solidFill>
                  <a:schemeClr val="bg1"/>
                </a:solidFill>
                <a:latin typeface="Calibri" panose="020F0502020204030204" pitchFamily="34" charset="0"/>
              </a:rPr>
              <a:t> WC &gt;94 cm (M) and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80 cm (F) </a:t>
            </a:r>
            <a:r>
              <a:rPr lang="en-US" sz="1600" dirty="0">
                <a:solidFill>
                  <a:schemeClr val="bg1"/>
                </a:solidFill>
                <a:latin typeface="Calibri" panose="020F0502020204030204" pitchFamily="34" charset="0"/>
              </a:rPr>
              <a:t>OR </a:t>
            </a:r>
            <a:r>
              <a:rPr lang="en-US" sz="1600" b="0" dirty="0">
                <a:solidFill>
                  <a:schemeClr val="bg1"/>
                </a:solidFill>
                <a:latin typeface="Calibri" panose="020F0502020204030204" pitchFamily="34" charset="0"/>
              </a:rPr>
              <a:t>ethnicity-adjusted equivalent</a:t>
            </a: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Fasting serum glucose ≥5.6 mmol/L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(100 mg/dL) </a:t>
            </a:r>
            <a:r>
              <a:rPr lang="en-US" sz="1600" dirty="0">
                <a:solidFill>
                  <a:schemeClr val="bg1"/>
                </a:solidFill>
                <a:latin typeface="Calibri" panose="020F0502020204030204" pitchFamily="34" charset="0"/>
              </a:rPr>
              <a:t>OR</a:t>
            </a:r>
            <a:r>
              <a:rPr lang="en-US" sz="1600" b="0" dirty="0">
                <a:solidFill>
                  <a:schemeClr val="bg1"/>
                </a:solidFill>
                <a:latin typeface="Calibri" panose="020F0502020204030204" pitchFamily="34" charset="0"/>
              </a:rPr>
              <a:t> 2-hr postload glucose levels ≥7.8 mmol/L (≥140 mg/dL) </a:t>
            </a:r>
            <a:r>
              <a:rPr lang="en-US" sz="1600" dirty="0">
                <a:solidFill>
                  <a:schemeClr val="bg1"/>
                </a:solidFill>
                <a:latin typeface="Calibri" panose="020F0502020204030204" pitchFamily="34" charset="0"/>
              </a:rPr>
              <a:t>OR</a:t>
            </a:r>
            <a:r>
              <a:rPr lang="en-US" sz="1600" b="0" dirty="0">
                <a:solidFill>
                  <a:schemeClr val="bg1"/>
                </a:solidFill>
                <a:latin typeface="Calibri" panose="020F0502020204030204" pitchFamily="34" charset="0"/>
              </a:rPr>
              <a:t> A1C ≥5.7%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(39 mmol/L) </a:t>
            </a:r>
            <a:r>
              <a:rPr lang="en-US" sz="1600" dirty="0">
                <a:solidFill>
                  <a:schemeClr val="bg1"/>
                </a:solidFill>
                <a:latin typeface="Calibri" panose="020F0502020204030204" pitchFamily="34" charset="0"/>
              </a:rPr>
              <a:t>OR</a:t>
            </a:r>
            <a:r>
              <a:rPr lang="en-US" sz="1600" b="0" dirty="0">
                <a:solidFill>
                  <a:schemeClr val="bg1"/>
                </a:solidFill>
                <a:latin typeface="Calibri" panose="020F0502020204030204" pitchFamily="34" charset="0"/>
              </a:rPr>
              <a:t> T2D </a:t>
            </a:r>
            <a:r>
              <a:rPr lang="en-US" sz="1600" dirty="0">
                <a:solidFill>
                  <a:schemeClr val="bg1"/>
                </a:solidFill>
                <a:latin typeface="Calibri" panose="020F0502020204030204" pitchFamily="34" charset="0"/>
              </a:rPr>
              <a:t>OR</a:t>
            </a:r>
            <a:r>
              <a:rPr lang="en-US" sz="1600" b="0" dirty="0">
                <a:solidFill>
                  <a:schemeClr val="bg1"/>
                </a:solidFill>
                <a:latin typeface="Calibri" panose="020F0502020204030204" pitchFamily="34" charset="0"/>
              </a:rPr>
              <a:t> treatment for T2D</a:t>
            </a: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Blood pressure ≥130/85 mm Hg </a:t>
            </a:r>
            <a:r>
              <a:rPr lang="en-US" sz="1600" dirty="0">
                <a:solidFill>
                  <a:schemeClr val="bg1"/>
                </a:solidFill>
                <a:latin typeface="Calibri" panose="020F0502020204030204" pitchFamily="34" charset="0"/>
              </a:rPr>
              <a:t>OR</a:t>
            </a:r>
            <a:r>
              <a:rPr lang="en-US" sz="1600" b="0" dirty="0">
                <a:solidFill>
                  <a:schemeClr val="bg1"/>
                </a:solidFill>
                <a:latin typeface="Calibri" panose="020F0502020204030204" pitchFamily="34" charset="0"/>
              </a:rPr>
              <a:t> specific antihypertensive drug treatment</a:t>
            </a: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Plasma triglycerides ≥1.70 mmol/L (150 mg/dL) </a:t>
            </a:r>
            <a:r>
              <a:rPr lang="en-US" sz="1600" dirty="0">
                <a:solidFill>
                  <a:schemeClr val="bg1"/>
                </a:solidFill>
                <a:latin typeface="Calibri" panose="020F0502020204030204" pitchFamily="34" charset="0"/>
              </a:rPr>
              <a:t>OR</a:t>
            </a:r>
            <a:r>
              <a:rPr lang="en-US" sz="1600" b="0" dirty="0">
                <a:solidFill>
                  <a:schemeClr val="bg1"/>
                </a:solidFill>
                <a:latin typeface="Calibri" panose="020F0502020204030204" pitchFamily="34" charset="0"/>
              </a:rPr>
              <a:t> lipid-lowering treatment</a:t>
            </a: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Plasma HDL cholesterol ≤1.0 mmol/L (40 mg/dL) (M) and ≤1.9 mmol/L (50 mg/dL) (F) </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OR</a:t>
            </a:r>
            <a:r>
              <a:rPr lang="en-US" sz="1600" b="0" dirty="0">
                <a:solidFill>
                  <a:schemeClr val="bg1"/>
                </a:solidFill>
                <a:latin typeface="Calibri" panose="020F0502020204030204" pitchFamily="34" charset="0"/>
              </a:rPr>
              <a:t> lipid-lowering treatment</a:t>
            </a:r>
          </a:p>
        </p:txBody>
      </p:sp>
      <p:sp>
        <p:nvSpPr>
          <p:cNvPr id="12" name="TextBox 11">
            <a:extLst>
              <a:ext uri="{FF2B5EF4-FFF2-40B4-BE49-F238E27FC236}">
                <a16:creationId xmlns:a16="http://schemas.microsoft.com/office/drawing/2014/main" id="{1FB3843C-F488-8FB9-9C8A-74622B8526CD}"/>
              </a:ext>
            </a:extLst>
          </p:cNvPr>
          <p:cNvSpPr txBox="1"/>
          <p:nvPr/>
        </p:nvSpPr>
        <p:spPr bwMode="auto">
          <a:xfrm>
            <a:off x="7742777" y="1274157"/>
            <a:ext cx="40427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800" b="1" dirty="0">
                <a:solidFill>
                  <a:schemeClr val="bg1"/>
                </a:solidFill>
                <a:latin typeface="+mn-lt"/>
              </a:rPr>
              <a:t>Cardiometabolic Criteria</a:t>
            </a:r>
            <a:endParaRPr lang="en-US" dirty="0">
              <a:solidFill>
                <a:schemeClr val="bg1"/>
              </a:solidFill>
              <a:latin typeface="+mn-lt"/>
            </a:endParaRPr>
          </a:p>
        </p:txBody>
      </p:sp>
      <p:sp>
        <p:nvSpPr>
          <p:cNvPr id="2" name="TextBox 1">
            <a:extLst>
              <a:ext uri="{FF2B5EF4-FFF2-40B4-BE49-F238E27FC236}">
                <a16:creationId xmlns:a16="http://schemas.microsoft.com/office/drawing/2014/main" id="{50E3D7B9-E6AC-6D19-B146-B3208387A6A5}"/>
              </a:ext>
            </a:extLst>
          </p:cNvPr>
          <p:cNvSpPr txBox="1"/>
          <p:nvPr/>
        </p:nvSpPr>
        <p:spPr bwMode="auto">
          <a:xfrm>
            <a:off x="1595120" y="1600200"/>
            <a:ext cx="4500880" cy="523220"/>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Steatotic Liver Disease</a:t>
            </a:r>
            <a:br>
              <a:rPr lang="en-US" sz="1400" dirty="0">
                <a:latin typeface="Calibri" panose="020F0502020204030204" pitchFamily="34" charset="0"/>
              </a:rPr>
            </a:br>
            <a:r>
              <a:rPr lang="en-US" sz="1400" b="0" dirty="0">
                <a:latin typeface="Calibri" panose="020F0502020204030204" pitchFamily="34" charset="0"/>
              </a:rPr>
              <a:t>(hepatic steatosis identified by imaging or biopsy)</a:t>
            </a:r>
          </a:p>
        </p:txBody>
      </p:sp>
      <p:sp>
        <p:nvSpPr>
          <p:cNvPr id="6" name="TextBox 5">
            <a:extLst>
              <a:ext uri="{FF2B5EF4-FFF2-40B4-BE49-F238E27FC236}">
                <a16:creationId xmlns:a16="http://schemas.microsoft.com/office/drawing/2014/main" id="{00362691-64BC-B775-F88E-ED859E9238BC}"/>
              </a:ext>
            </a:extLst>
          </p:cNvPr>
          <p:cNvSpPr txBox="1"/>
          <p:nvPr/>
        </p:nvSpPr>
        <p:spPr bwMode="auto">
          <a:xfrm>
            <a:off x="1595120" y="2472789"/>
            <a:ext cx="4500880" cy="523220"/>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Does the patient meet any of </a:t>
            </a:r>
            <a:br>
              <a:rPr lang="en-US" sz="1400" b="0" dirty="0">
                <a:latin typeface="Calibri" panose="020F0502020204030204" pitchFamily="34" charset="0"/>
              </a:rPr>
            </a:br>
            <a:r>
              <a:rPr lang="en-US" sz="1400" b="0" dirty="0">
                <a:latin typeface="Calibri" panose="020F0502020204030204" pitchFamily="34" charset="0"/>
              </a:rPr>
              <a:t>the </a:t>
            </a:r>
            <a:r>
              <a:rPr lang="en-US" sz="1400" dirty="0">
                <a:latin typeface="Calibri" panose="020F0502020204030204" pitchFamily="34" charset="0"/>
              </a:rPr>
              <a:t>cardiometabolic criteria</a:t>
            </a:r>
            <a:r>
              <a:rPr lang="en-US" sz="1400" b="0" dirty="0">
                <a:latin typeface="Calibri" panose="020F0502020204030204" pitchFamily="34" charset="0"/>
              </a:rPr>
              <a:t>?</a:t>
            </a:r>
          </a:p>
        </p:txBody>
      </p:sp>
      <p:sp>
        <p:nvSpPr>
          <p:cNvPr id="9" name="TextBox 8">
            <a:extLst>
              <a:ext uri="{FF2B5EF4-FFF2-40B4-BE49-F238E27FC236}">
                <a16:creationId xmlns:a16="http://schemas.microsoft.com/office/drawing/2014/main" id="{3B17A5E8-281A-93E5-6D5B-456AE525BD51}"/>
              </a:ext>
            </a:extLst>
          </p:cNvPr>
          <p:cNvSpPr txBox="1"/>
          <p:nvPr/>
        </p:nvSpPr>
        <p:spPr bwMode="auto">
          <a:xfrm>
            <a:off x="4166871" y="4225389"/>
            <a:ext cx="3188970" cy="307777"/>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Are there any other causes of steatosis?</a:t>
            </a:r>
          </a:p>
        </p:txBody>
      </p:sp>
      <p:sp>
        <p:nvSpPr>
          <p:cNvPr id="11" name="TextBox 10">
            <a:extLst>
              <a:ext uri="{FF2B5EF4-FFF2-40B4-BE49-F238E27FC236}">
                <a16:creationId xmlns:a16="http://schemas.microsoft.com/office/drawing/2014/main" id="{EC7E2CE5-76FC-273C-68C1-8F01FF71BCE6}"/>
              </a:ext>
            </a:extLst>
          </p:cNvPr>
          <p:cNvSpPr txBox="1"/>
          <p:nvPr/>
        </p:nvSpPr>
        <p:spPr bwMode="auto">
          <a:xfrm>
            <a:off x="175261" y="5444746"/>
            <a:ext cx="1816099" cy="950976"/>
          </a:xfrm>
          <a:prstGeom prst="rect">
            <a:avLst/>
          </a:prstGeom>
          <a:solidFill>
            <a:schemeClr val="accent3"/>
          </a:solidFill>
          <a:ln>
            <a:noFill/>
          </a:ln>
        </p:spPr>
        <p:txBody>
          <a:bodyPr wrap="square" rtlCol="0" anchor="ctr">
            <a:noAutofit/>
          </a:bodyPr>
          <a:lstStyle/>
          <a:p>
            <a:pPr algn="ctr">
              <a:lnSpc>
                <a:spcPct val="100000"/>
              </a:lnSpc>
              <a:spcBef>
                <a:spcPct val="50000"/>
              </a:spcBef>
              <a:spcAft>
                <a:spcPct val="0"/>
              </a:spcAft>
              <a:buClrTx/>
              <a:buFontTx/>
              <a:buNone/>
            </a:pPr>
            <a:r>
              <a:rPr lang="en-US" sz="1400" dirty="0">
                <a:latin typeface="Calibri" panose="020F0502020204030204" pitchFamily="34" charset="0"/>
              </a:rPr>
              <a:t>MASLD</a:t>
            </a:r>
          </a:p>
        </p:txBody>
      </p:sp>
      <p:sp>
        <p:nvSpPr>
          <p:cNvPr id="13" name="TextBox 12">
            <a:extLst>
              <a:ext uri="{FF2B5EF4-FFF2-40B4-BE49-F238E27FC236}">
                <a16:creationId xmlns:a16="http://schemas.microsoft.com/office/drawing/2014/main" id="{F41C36A1-EBB8-C33E-3D0F-7A00D1E0CE68}"/>
              </a:ext>
            </a:extLst>
          </p:cNvPr>
          <p:cNvSpPr txBox="1"/>
          <p:nvPr/>
        </p:nvSpPr>
        <p:spPr bwMode="auto">
          <a:xfrm>
            <a:off x="2081954" y="5449824"/>
            <a:ext cx="1816099" cy="950976"/>
          </a:xfrm>
          <a:prstGeom prst="rect">
            <a:avLst/>
          </a:prstGeom>
          <a:solidFill>
            <a:schemeClr val="accent3"/>
          </a:solidFill>
          <a:ln>
            <a:noFill/>
          </a:ln>
        </p:spPr>
        <p:txBody>
          <a:bodyPr wrap="square" rtlCol="0" anchor="ctr">
            <a:noAutofit/>
          </a:bodyPr>
          <a:lstStyle/>
          <a:p>
            <a:pPr algn="ctr">
              <a:lnSpc>
                <a:spcPct val="100000"/>
              </a:lnSpc>
              <a:spcBef>
                <a:spcPct val="50000"/>
              </a:spcBef>
              <a:spcAft>
                <a:spcPct val="0"/>
              </a:spcAft>
              <a:buClrTx/>
              <a:buFontTx/>
              <a:buNone/>
            </a:pPr>
            <a:r>
              <a:rPr lang="en-US" sz="1400" dirty="0">
                <a:latin typeface="Calibri" panose="020F0502020204030204" pitchFamily="34" charset="0"/>
              </a:rPr>
              <a:t>MetALD or other combination etiology</a:t>
            </a:r>
          </a:p>
        </p:txBody>
      </p:sp>
      <p:sp>
        <p:nvSpPr>
          <p:cNvPr id="14" name="TextBox 13">
            <a:extLst>
              <a:ext uri="{FF2B5EF4-FFF2-40B4-BE49-F238E27FC236}">
                <a16:creationId xmlns:a16="http://schemas.microsoft.com/office/drawing/2014/main" id="{959E6569-CE3B-035F-5B44-2C277B98E512}"/>
              </a:ext>
            </a:extLst>
          </p:cNvPr>
          <p:cNvSpPr txBox="1"/>
          <p:nvPr/>
        </p:nvSpPr>
        <p:spPr bwMode="auto">
          <a:xfrm>
            <a:off x="4010640" y="5449544"/>
            <a:ext cx="1816099" cy="950976"/>
          </a:xfrm>
          <a:prstGeom prst="rect">
            <a:avLst/>
          </a:prstGeom>
          <a:solidFill>
            <a:schemeClr val="accent3"/>
          </a:solidFill>
          <a:ln>
            <a:noFill/>
          </a:ln>
        </p:spPr>
        <p:txBody>
          <a:bodyPr wrap="square" rtlCol="0" anchor="ctr">
            <a:noAutofit/>
          </a:bodyPr>
          <a:lstStyle/>
          <a:p>
            <a:pPr algn="ctr">
              <a:lnSpc>
                <a:spcPct val="100000"/>
              </a:lnSpc>
              <a:spcBef>
                <a:spcPct val="50000"/>
              </a:spcBef>
              <a:spcAft>
                <a:spcPct val="0"/>
              </a:spcAft>
              <a:buClrTx/>
              <a:buFontTx/>
              <a:buNone/>
            </a:pPr>
            <a:r>
              <a:rPr lang="en-US" sz="1400" dirty="0">
                <a:latin typeface="Calibri" panose="020F0502020204030204" pitchFamily="34" charset="0"/>
              </a:rPr>
              <a:t>Cryptogenic SLD</a:t>
            </a:r>
          </a:p>
        </p:txBody>
      </p:sp>
      <p:sp>
        <p:nvSpPr>
          <p:cNvPr id="15" name="TextBox 14">
            <a:extLst>
              <a:ext uri="{FF2B5EF4-FFF2-40B4-BE49-F238E27FC236}">
                <a16:creationId xmlns:a16="http://schemas.microsoft.com/office/drawing/2014/main" id="{8BABC67B-93D6-9F83-AB37-5D1A03D46B13}"/>
              </a:ext>
            </a:extLst>
          </p:cNvPr>
          <p:cNvSpPr txBox="1"/>
          <p:nvPr/>
        </p:nvSpPr>
        <p:spPr bwMode="auto">
          <a:xfrm>
            <a:off x="5895341" y="5446693"/>
            <a:ext cx="1816099" cy="950976"/>
          </a:xfrm>
          <a:prstGeom prst="rect">
            <a:avLst/>
          </a:prstGeom>
          <a:solidFill>
            <a:schemeClr val="accent3"/>
          </a:solidFill>
          <a:ln>
            <a:noFill/>
          </a:ln>
        </p:spPr>
        <p:txBody>
          <a:bodyPr wrap="square" rtlCol="0">
            <a:noAutofit/>
          </a:bodyPr>
          <a:lstStyle/>
          <a:p>
            <a:pPr algn="ctr">
              <a:lnSpc>
                <a:spcPct val="100000"/>
              </a:lnSpc>
              <a:spcBef>
                <a:spcPct val="50000"/>
              </a:spcBef>
              <a:spcAft>
                <a:spcPct val="0"/>
              </a:spcAft>
              <a:buClrTx/>
              <a:buFontTx/>
              <a:buNone/>
            </a:pPr>
            <a:r>
              <a:rPr lang="en-US" sz="1400" dirty="0">
                <a:latin typeface="Calibri" panose="020F0502020204030204" pitchFamily="34" charset="0"/>
              </a:rPr>
              <a:t>Other specific etiology SLD </a:t>
            </a:r>
            <a:br>
              <a:rPr lang="en-US" sz="1400" dirty="0">
                <a:latin typeface="Calibri" panose="020F0502020204030204" pitchFamily="34" charset="0"/>
              </a:rPr>
            </a:br>
            <a:r>
              <a:rPr lang="en-US" sz="1400" dirty="0">
                <a:latin typeface="Calibri" panose="020F0502020204030204" pitchFamily="34" charset="0"/>
              </a:rPr>
              <a:t>(eg, ALD, DILI, monogenic diseases)</a:t>
            </a:r>
          </a:p>
        </p:txBody>
      </p:sp>
      <p:sp>
        <p:nvSpPr>
          <p:cNvPr id="16" name="TextBox 15">
            <a:extLst>
              <a:ext uri="{FF2B5EF4-FFF2-40B4-BE49-F238E27FC236}">
                <a16:creationId xmlns:a16="http://schemas.microsoft.com/office/drawing/2014/main" id="{71FCFC95-089E-0EE7-8E39-D7B185EFDF5E}"/>
              </a:ext>
            </a:extLst>
          </p:cNvPr>
          <p:cNvSpPr txBox="1"/>
          <p:nvPr/>
        </p:nvSpPr>
        <p:spPr bwMode="auto">
          <a:xfrm>
            <a:off x="1554480" y="3616960"/>
            <a:ext cx="762000" cy="307777"/>
          </a:xfrm>
          <a:prstGeom prst="rect">
            <a:avLst/>
          </a:prstGeom>
          <a:noFill/>
          <a:ln w="9525" algn="ctr">
            <a:solidFill>
              <a:srgbClr val="000000"/>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Yes</a:t>
            </a:r>
          </a:p>
        </p:txBody>
      </p:sp>
      <p:sp>
        <p:nvSpPr>
          <p:cNvPr id="17" name="TextBox 16">
            <a:extLst>
              <a:ext uri="{FF2B5EF4-FFF2-40B4-BE49-F238E27FC236}">
                <a16:creationId xmlns:a16="http://schemas.microsoft.com/office/drawing/2014/main" id="{4F8855A8-FEAD-1D4B-1647-2268F057CECA}"/>
              </a:ext>
            </a:extLst>
          </p:cNvPr>
          <p:cNvSpPr txBox="1"/>
          <p:nvPr/>
        </p:nvSpPr>
        <p:spPr bwMode="auto">
          <a:xfrm>
            <a:off x="5394960" y="3616960"/>
            <a:ext cx="762000" cy="307777"/>
          </a:xfrm>
          <a:prstGeom prst="rect">
            <a:avLst/>
          </a:prstGeom>
          <a:noFill/>
          <a:ln w="9525" algn="ctr">
            <a:solidFill>
              <a:srgbClr val="000000"/>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No</a:t>
            </a:r>
          </a:p>
        </p:txBody>
      </p:sp>
      <p:sp>
        <p:nvSpPr>
          <p:cNvPr id="18" name="TextBox 17">
            <a:extLst>
              <a:ext uri="{FF2B5EF4-FFF2-40B4-BE49-F238E27FC236}">
                <a16:creationId xmlns:a16="http://schemas.microsoft.com/office/drawing/2014/main" id="{C7E009B1-7DB9-1000-ECD9-951B620DA9BB}"/>
              </a:ext>
            </a:extLst>
          </p:cNvPr>
          <p:cNvSpPr txBox="1"/>
          <p:nvPr/>
        </p:nvSpPr>
        <p:spPr bwMode="auto">
          <a:xfrm>
            <a:off x="4515696" y="4833785"/>
            <a:ext cx="762000" cy="307777"/>
          </a:xfrm>
          <a:prstGeom prst="rect">
            <a:avLst/>
          </a:prstGeom>
          <a:noFill/>
          <a:ln w="9525" algn="ctr">
            <a:solidFill>
              <a:srgbClr val="000000"/>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No</a:t>
            </a:r>
          </a:p>
        </p:txBody>
      </p:sp>
      <p:sp>
        <p:nvSpPr>
          <p:cNvPr id="19" name="TextBox 18">
            <a:extLst>
              <a:ext uri="{FF2B5EF4-FFF2-40B4-BE49-F238E27FC236}">
                <a16:creationId xmlns:a16="http://schemas.microsoft.com/office/drawing/2014/main" id="{16B1D0A0-1A20-F96E-992B-D9DA1BC6E37E}"/>
              </a:ext>
            </a:extLst>
          </p:cNvPr>
          <p:cNvSpPr txBox="1"/>
          <p:nvPr/>
        </p:nvSpPr>
        <p:spPr bwMode="auto">
          <a:xfrm>
            <a:off x="702310" y="4833785"/>
            <a:ext cx="762000" cy="307777"/>
          </a:xfrm>
          <a:prstGeom prst="rect">
            <a:avLst/>
          </a:prstGeom>
          <a:noFill/>
          <a:ln w="9525" algn="ctr">
            <a:solidFill>
              <a:srgbClr val="000000"/>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No</a:t>
            </a:r>
          </a:p>
        </p:txBody>
      </p:sp>
      <p:sp>
        <p:nvSpPr>
          <p:cNvPr id="20" name="TextBox 19">
            <a:extLst>
              <a:ext uri="{FF2B5EF4-FFF2-40B4-BE49-F238E27FC236}">
                <a16:creationId xmlns:a16="http://schemas.microsoft.com/office/drawing/2014/main" id="{A04994E8-AAFA-1DFF-F22C-AB3D4FB04C4C}"/>
              </a:ext>
            </a:extLst>
          </p:cNvPr>
          <p:cNvSpPr txBox="1"/>
          <p:nvPr/>
        </p:nvSpPr>
        <p:spPr bwMode="auto">
          <a:xfrm>
            <a:off x="2617470" y="4833785"/>
            <a:ext cx="762000" cy="307777"/>
          </a:xfrm>
          <a:prstGeom prst="rect">
            <a:avLst/>
          </a:prstGeom>
          <a:noFill/>
          <a:ln w="9525" algn="ctr">
            <a:solidFill>
              <a:srgbClr val="000000"/>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Yes</a:t>
            </a:r>
          </a:p>
        </p:txBody>
      </p:sp>
      <p:sp>
        <p:nvSpPr>
          <p:cNvPr id="21" name="TextBox 20">
            <a:extLst>
              <a:ext uri="{FF2B5EF4-FFF2-40B4-BE49-F238E27FC236}">
                <a16:creationId xmlns:a16="http://schemas.microsoft.com/office/drawing/2014/main" id="{A2BC7CB1-0E96-EFC9-2727-ADF6CB45586E}"/>
              </a:ext>
            </a:extLst>
          </p:cNvPr>
          <p:cNvSpPr txBox="1"/>
          <p:nvPr/>
        </p:nvSpPr>
        <p:spPr bwMode="auto">
          <a:xfrm>
            <a:off x="6422390" y="4833785"/>
            <a:ext cx="762000" cy="307777"/>
          </a:xfrm>
          <a:prstGeom prst="rect">
            <a:avLst/>
          </a:prstGeom>
          <a:noFill/>
          <a:ln w="9525" algn="ctr">
            <a:solidFill>
              <a:srgbClr val="000000"/>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Yes</a:t>
            </a:r>
          </a:p>
        </p:txBody>
      </p:sp>
      <p:cxnSp>
        <p:nvCxnSpPr>
          <p:cNvPr id="23" name="Straight Arrow Connector 22">
            <a:extLst>
              <a:ext uri="{FF2B5EF4-FFF2-40B4-BE49-F238E27FC236}">
                <a16:creationId xmlns:a16="http://schemas.microsoft.com/office/drawing/2014/main" id="{A2BEDA08-3AE1-46B5-7F8F-99EF5FFF9915}"/>
              </a:ext>
            </a:extLst>
          </p:cNvPr>
          <p:cNvCxnSpPr>
            <a:cxnSpLocks/>
          </p:cNvCxnSpPr>
          <p:nvPr/>
        </p:nvCxnSpPr>
        <p:spPr bwMode="auto">
          <a:xfrm>
            <a:off x="3845560" y="2123440"/>
            <a:ext cx="0" cy="335280"/>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DCA81815-A134-7E30-0B16-087641FE346B}"/>
              </a:ext>
            </a:extLst>
          </p:cNvPr>
          <p:cNvCxnSpPr>
            <a:cxnSpLocks/>
          </p:cNvCxnSpPr>
          <p:nvPr/>
        </p:nvCxnSpPr>
        <p:spPr bwMode="auto">
          <a:xfrm>
            <a:off x="3845560" y="2992120"/>
            <a:ext cx="0" cy="335280"/>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FA7F23DF-D411-1BDC-0761-3EFBCD092F8C}"/>
              </a:ext>
            </a:extLst>
          </p:cNvPr>
          <p:cNvCxnSpPr/>
          <p:nvPr/>
        </p:nvCxnSpPr>
        <p:spPr bwMode="auto">
          <a:xfrm>
            <a:off x="1950720" y="3947160"/>
            <a:ext cx="0" cy="274320"/>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A576A76E-51E9-621F-D2B0-78CDB5A04A08}"/>
              </a:ext>
            </a:extLst>
          </p:cNvPr>
          <p:cNvCxnSpPr/>
          <p:nvPr/>
        </p:nvCxnSpPr>
        <p:spPr bwMode="auto">
          <a:xfrm>
            <a:off x="5760720" y="3937000"/>
            <a:ext cx="0" cy="274320"/>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7901778C-B3CC-8DB1-4696-44BAB852312A}"/>
              </a:ext>
            </a:extLst>
          </p:cNvPr>
          <p:cNvCxnSpPr>
            <a:cxnSpLocks/>
          </p:cNvCxnSpPr>
          <p:nvPr/>
        </p:nvCxnSpPr>
        <p:spPr bwMode="auto">
          <a:xfrm>
            <a:off x="1083310" y="5189987"/>
            <a:ext cx="0" cy="22860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83462D26-5503-DA47-49A1-42CFE1101A88}"/>
              </a:ext>
            </a:extLst>
          </p:cNvPr>
          <p:cNvCxnSpPr>
            <a:cxnSpLocks/>
          </p:cNvCxnSpPr>
          <p:nvPr/>
        </p:nvCxnSpPr>
        <p:spPr bwMode="auto">
          <a:xfrm>
            <a:off x="2990003" y="5189987"/>
            <a:ext cx="0" cy="228600"/>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C6B59A88-F3BA-B7A6-0DB9-73F1BD6FB5D4}"/>
              </a:ext>
            </a:extLst>
          </p:cNvPr>
          <p:cNvCxnSpPr>
            <a:cxnSpLocks/>
          </p:cNvCxnSpPr>
          <p:nvPr/>
        </p:nvCxnSpPr>
        <p:spPr bwMode="auto">
          <a:xfrm>
            <a:off x="4896696" y="5189987"/>
            <a:ext cx="0" cy="228600"/>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DD8894FC-6CFB-5757-C797-F46E68E7F750}"/>
              </a:ext>
            </a:extLst>
          </p:cNvPr>
          <p:cNvCxnSpPr>
            <a:cxnSpLocks/>
          </p:cNvCxnSpPr>
          <p:nvPr/>
        </p:nvCxnSpPr>
        <p:spPr bwMode="auto">
          <a:xfrm>
            <a:off x="6803390" y="5189987"/>
            <a:ext cx="0" cy="228600"/>
          </a:xfrm>
          <a:prstGeom prst="straightConnector1">
            <a:avLst/>
          </a:prstGeom>
          <a:noFill/>
          <a:ln w="28575" cap="flat" cmpd="sng" algn="ctr">
            <a:solidFill>
              <a:schemeClr val="bg1"/>
            </a:solidFill>
            <a:prstDash val="solid"/>
            <a:round/>
            <a:headEnd type="none" w="med" len="med"/>
            <a:tailEnd type="triangle"/>
          </a:ln>
          <a:effectLst/>
        </p:spPr>
      </p:cxnSp>
      <p:sp>
        <p:nvSpPr>
          <p:cNvPr id="31" name="Left Bracket 30">
            <a:extLst>
              <a:ext uri="{FF2B5EF4-FFF2-40B4-BE49-F238E27FC236}">
                <a16:creationId xmlns:a16="http://schemas.microsoft.com/office/drawing/2014/main" id="{6E4CE5C2-B96C-169E-A41A-1CE11789C244}"/>
              </a:ext>
            </a:extLst>
          </p:cNvPr>
          <p:cNvSpPr/>
          <p:nvPr/>
        </p:nvSpPr>
        <p:spPr bwMode="auto">
          <a:xfrm rot="5400000">
            <a:off x="3716020" y="1562100"/>
            <a:ext cx="259080" cy="3830320"/>
          </a:xfrm>
          <a:prstGeom prst="lef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algn="ctr"/>
            <a:endParaRPr lang="en-US" dirty="0"/>
          </a:p>
        </p:txBody>
      </p:sp>
      <p:cxnSp>
        <p:nvCxnSpPr>
          <p:cNvPr id="32" name="Straight Arrow Connector 31">
            <a:extLst>
              <a:ext uri="{FF2B5EF4-FFF2-40B4-BE49-F238E27FC236}">
                <a16:creationId xmlns:a16="http://schemas.microsoft.com/office/drawing/2014/main" id="{503D0C23-DC83-0FD3-D111-EBED05DA15CD}"/>
              </a:ext>
            </a:extLst>
          </p:cNvPr>
          <p:cNvCxnSpPr>
            <a:cxnSpLocks/>
          </p:cNvCxnSpPr>
          <p:nvPr/>
        </p:nvCxnSpPr>
        <p:spPr bwMode="auto">
          <a:xfrm>
            <a:off x="1083310" y="4556760"/>
            <a:ext cx="0" cy="228600"/>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817BAEFE-A169-D92A-EF2D-96447DDA745E}"/>
              </a:ext>
            </a:extLst>
          </p:cNvPr>
          <p:cNvCxnSpPr>
            <a:cxnSpLocks/>
          </p:cNvCxnSpPr>
          <p:nvPr/>
        </p:nvCxnSpPr>
        <p:spPr bwMode="auto">
          <a:xfrm>
            <a:off x="2990003" y="4556760"/>
            <a:ext cx="0" cy="228600"/>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A13C18B2-ABC9-267C-CC69-D90A13EB2AEB}"/>
              </a:ext>
            </a:extLst>
          </p:cNvPr>
          <p:cNvCxnSpPr>
            <a:cxnSpLocks/>
          </p:cNvCxnSpPr>
          <p:nvPr/>
        </p:nvCxnSpPr>
        <p:spPr bwMode="auto">
          <a:xfrm>
            <a:off x="4896696" y="4556760"/>
            <a:ext cx="0" cy="22860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CFFFBD30-7C3E-8576-4ACA-683B94F5EA1A}"/>
              </a:ext>
            </a:extLst>
          </p:cNvPr>
          <p:cNvCxnSpPr>
            <a:cxnSpLocks/>
          </p:cNvCxnSpPr>
          <p:nvPr/>
        </p:nvCxnSpPr>
        <p:spPr bwMode="auto">
          <a:xfrm>
            <a:off x="6803390" y="4556760"/>
            <a:ext cx="0" cy="228600"/>
          </a:xfrm>
          <a:prstGeom prst="straightConnector1">
            <a:avLst/>
          </a:prstGeom>
          <a:noFill/>
          <a:ln w="28575" cap="flat" cmpd="sng" algn="ctr">
            <a:solidFill>
              <a:schemeClr val="bg1"/>
            </a:solidFill>
            <a:prstDash val="solid"/>
            <a:round/>
            <a:headEnd type="none" w="med" len="med"/>
            <a:tailEnd type="triangle"/>
          </a:ln>
          <a:effectLst/>
        </p:spPr>
      </p:cxnSp>
      <p:sp>
        <p:nvSpPr>
          <p:cNvPr id="36" name="TextBox 35">
            <a:extLst>
              <a:ext uri="{FF2B5EF4-FFF2-40B4-BE49-F238E27FC236}">
                <a16:creationId xmlns:a16="http://schemas.microsoft.com/office/drawing/2014/main" id="{51EA03BA-A0CA-98BB-D96F-B633F92087D3}"/>
              </a:ext>
            </a:extLst>
          </p:cNvPr>
          <p:cNvSpPr txBox="1"/>
          <p:nvPr/>
        </p:nvSpPr>
        <p:spPr bwMode="auto">
          <a:xfrm>
            <a:off x="358140" y="4225389"/>
            <a:ext cx="3188970" cy="307777"/>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Are there any other causes of steatosis?</a:t>
            </a:r>
          </a:p>
        </p:txBody>
      </p:sp>
      <p:sp>
        <p:nvSpPr>
          <p:cNvPr id="4" name="Text Box 11">
            <a:extLst>
              <a:ext uri="{FF2B5EF4-FFF2-40B4-BE49-F238E27FC236}">
                <a16:creationId xmlns:a16="http://schemas.microsoft.com/office/drawing/2014/main" id="{D20EEF71-BFFB-FCDE-00D1-527C15F66AC8}"/>
              </a:ext>
            </a:extLst>
          </p:cNvPr>
          <p:cNvSpPr txBox="1">
            <a:spLocks noChangeArrowheads="1"/>
          </p:cNvSpPr>
          <p:nvPr/>
        </p:nvSpPr>
        <p:spPr bwMode="auto">
          <a:xfrm>
            <a:off x="413489" y="64239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Rinella. Hepatology, 2023;78:1966. </a:t>
            </a:r>
          </a:p>
        </p:txBody>
      </p:sp>
    </p:spTree>
    <p:extLst>
      <p:ext uri="{BB962C8B-B14F-4D97-AF65-F5344CB8AC3E}">
        <p14:creationId xmlns:p14="http://schemas.microsoft.com/office/powerpoint/2010/main" val="687221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9">
            <a:extLst>
              <a:ext uri="{FF2B5EF4-FFF2-40B4-BE49-F238E27FC236}">
                <a16:creationId xmlns:a16="http://schemas.microsoft.com/office/drawing/2014/main" id="{958D5BF5-5436-4946-AA0C-D4C3540AA85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470022" y="2923088"/>
            <a:ext cx="1765300"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
            <a:extLst>
              <a:ext uri="{FF2B5EF4-FFF2-40B4-BE49-F238E27FC236}">
                <a16:creationId xmlns:a16="http://schemas.microsoft.com/office/drawing/2014/main" id="{6FC29EDB-7BF2-4D3B-8570-9A76C383969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28477" y="2918579"/>
            <a:ext cx="176212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a:t>Prevalence of MASLD and MASH</a:t>
            </a:r>
          </a:p>
        </p:txBody>
      </p:sp>
      <p:sp>
        <p:nvSpPr>
          <p:cNvPr id="7" name="Round Same Side Corner Rectangle 6"/>
          <p:cNvSpPr/>
          <p:nvPr/>
        </p:nvSpPr>
        <p:spPr>
          <a:xfrm>
            <a:off x="6451034" y="2150689"/>
            <a:ext cx="2132570" cy="830997"/>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Steatohepatitis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a:t>
            </a:r>
            <a:r>
              <a:rPr lang="en-GB" sz="2400" dirty="0">
                <a:solidFill>
                  <a:srgbClr val="000000"/>
                </a:solidFill>
                <a:latin typeface="Calibri" panose="020F0502020204030204" pitchFamily="34" charset="0"/>
                <a:ea typeface="Lucida Sans Unicode" pitchFamily="32" charset="0"/>
                <a:cs typeface="Calibri" panose="020F0502020204030204" pitchFamily="34" charset="0"/>
              </a:rPr>
              <a:t>M</a:t>
            </a:r>
            <a:r>
              <a:rPr kumimoji="0" lang="en-GB" sz="2400" b="1" i="0" u="none" strike="noStrike" kern="1200" cap="none" spc="0" normalizeH="0" baseline="0" noProof="0" dirty="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ASH”</a:t>
            </a:r>
          </a:p>
        </p:txBody>
      </p:sp>
      <p:sp>
        <p:nvSpPr>
          <p:cNvPr id="15" name="Round Same Side Corner Rectangle 14"/>
          <p:cNvSpPr/>
          <p:nvPr/>
        </p:nvSpPr>
        <p:spPr>
          <a:xfrm>
            <a:off x="9701919" y="2150689"/>
            <a:ext cx="1293944"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Cirrhosis</a:t>
            </a:r>
          </a:p>
        </p:txBody>
      </p:sp>
      <p:sp>
        <p:nvSpPr>
          <p:cNvPr id="25" name="Round Same Side Corner Rectangle 24"/>
          <p:cNvSpPr/>
          <p:nvPr/>
        </p:nvSpPr>
        <p:spPr>
          <a:xfrm>
            <a:off x="911698" y="2150689"/>
            <a:ext cx="1820050"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Normal Liver</a:t>
            </a:r>
          </a:p>
        </p:txBody>
      </p:sp>
      <p:sp>
        <p:nvSpPr>
          <p:cNvPr id="33" name="Round Same Side Corner Rectangle 32"/>
          <p:cNvSpPr/>
          <p:nvPr/>
        </p:nvSpPr>
        <p:spPr>
          <a:xfrm>
            <a:off x="3990027" y="2150689"/>
            <a:ext cx="1380378" cy="830997"/>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Steatosis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a:t>
            </a:r>
            <a:r>
              <a:rPr lang="en-GB" sz="2400" dirty="0">
                <a:solidFill>
                  <a:srgbClr val="000000"/>
                </a:solidFill>
                <a:latin typeface="Calibri" panose="020F0502020204030204" pitchFamily="34" charset="0"/>
                <a:ea typeface="Lucida Sans Unicode" pitchFamily="32" charset="0"/>
                <a:cs typeface="Calibri" panose="020F0502020204030204" pitchFamily="34" charset="0"/>
              </a:rPr>
              <a:t>M</a:t>
            </a:r>
            <a:r>
              <a:rPr kumimoji="0" lang="en-GB" sz="2400" b="1" i="0" u="none" strike="noStrike" kern="1200" cap="none" spc="0" normalizeH="0" baseline="0" noProof="0" dirty="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ASLD”</a:t>
            </a:r>
          </a:p>
        </p:txBody>
      </p:sp>
      <p:sp>
        <p:nvSpPr>
          <p:cNvPr id="41" name="Left Brace 40"/>
          <p:cNvSpPr/>
          <p:nvPr/>
        </p:nvSpPr>
        <p:spPr>
          <a:xfrm rot="5400000">
            <a:off x="7354649" y="-1934533"/>
            <a:ext cx="316853" cy="8138646"/>
          </a:xfrm>
          <a:prstGeom prst="leftBrace">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42" name="Round Same Side Corner Rectangle 41"/>
          <p:cNvSpPr/>
          <p:nvPr/>
        </p:nvSpPr>
        <p:spPr>
          <a:xfrm>
            <a:off x="6880529" y="1461515"/>
            <a:ext cx="1265090" cy="523220"/>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sz="2800" dirty="0">
                <a:solidFill>
                  <a:srgbClr val="000000"/>
                </a:solidFill>
                <a:latin typeface="Calibri" panose="020F0502020204030204" pitchFamily="34" charset="0"/>
                <a:cs typeface="Calibri" panose="020F0502020204030204" pitchFamily="34" charset="0"/>
              </a:rPr>
              <a:t>M</a:t>
            </a:r>
            <a:r>
              <a:rPr kumimoji="0" lang="en-GB"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r>
              <a:rPr lang="en-GB" sz="2800" dirty="0">
                <a:solidFill>
                  <a:srgbClr val="000000"/>
                </a:solidFill>
                <a:latin typeface="Calibri" panose="020F0502020204030204" pitchFamily="34" charset="0"/>
                <a:cs typeface="Calibri" panose="020F0502020204030204" pitchFamily="34" charset="0"/>
              </a:rPr>
              <a:t>S</a:t>
            </a:r>
            <a:r>
              <a:rPr kumimoji="0" lang="en-GB"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LD</a:t>
            </a:r>
          </a:p>
        </p:txBody>
      </p:sp>
      <p:pic>
        <p:nvPicPr>
          <p:cNvPr id="22" name="Picture 30">
            <a:extLst>
              <a:ext uri="{FF2B5EF4-FFF2-40B4-BE49-F238E27FC236}">
                <a16:creationId xmlns:a16="http://schemas.microsoft.com/office/drawing/2014/main" id="{33299A6E-9705-44FB-BC51-66C740028C23}"/>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862558" y="2946899"/>
            <a:ext cx="169545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4">
            <a:extLst>
              <a:ext uri="{FF2B5EF4-FFF2-40B4-BE49-F238E27FC236}">
                <a16:creationId xmlns:a16="http://schemas.microsoft.com/office/drawing/2014/main" id="{D0594C2E-8D49-48F2-B42F-111FA15EAE69}"/>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652909" y="2923088"/>
            <a:ext cx="1762125"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a:extLst>
              <a:ext uri="{FF2B5EF4-FFF2-40B4-BE49-F238E27FC236}">
                <a16:creationId xmlns:a16="http://schemas.microsoft.com/office/drawing/2014/main" id="{8960691A-ADBF-4F3D-BEE3-329838377F1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256959" y="3396017"/>
            <a:ext cx="647273" cy="942109"/>
          </a:xfrm>
          <a:prstGeom prst="rect">
            <a:avLst/>
          </a:prstGeom>
        </p:spPr>
      </p:pic>
      <p:pic>
        <p:nvPicPr>
          <p:cNvPr id="29" name="Picture 28">
            <a:extLst>
              <a:ext uri="{FF2B5EF4-FFF2-40B4-BE49-F238E27FC236}">
                <a16:creationId xmlns:a16="http://schemas.microsoft.com/office/drawing/2014/main" id="{E7B78C54-641F-46D9-AC6A-AD62AE95C30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116945" y="3395573"/>
            <a:ext cx="646971" cy="942110"/>
          </a:xfrm>
          <a:prstGeom prst="rect">
            <a:avLst/>
          </a:prstGeom>
        </p:spPr>
      </p:pic>
      <p:pic>
        <p:nvPicPr>
          <p:cNvPr id="30" name="Picture 29">
            <a:extLst>
              <a:ext uri="{FF2B5EF4-FFF2-40B4-BE49-F238E27FC236}">
                <a16:creationId xmlns:a16="http://schemas.microsoft.com/office/drawing/2014/main" id="{D5DC21E2-565B-43A3-BFFE-AD6F513E9DA2}"/>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7952508" y="3392997"/>
            <a:ext cx="575403" cy="932873"/>
          </a:xfrm>
          <a:prstGeom prst="rect">
            <a:avLst/>
          </a:prstGeom>
        </p:spPr>
      </p:pic>
      <p:sp>
        <p:nvSpPr>
          <p:cNvPr id="34" name="Round Same Side Corner Rectangle 5">
            <a:extLst>
              <a:ext uri="{FF2B5EF4-FFF2-40B4-BE49-F238E27FC236}">
                <a16:creationId xmlns:a16="http://schemas.microsoft.com/office/drawing/2014/main" id="{E34BC61E-FF76-4260-9FB9-DC5C7258DCAD}"/>
              </a:ext>
            </a:extLst>
          </p:cNvPr>
          <p:cNvSpPr/>
          <p:nvPr/>
        </p:nvSpPr>
        <p:spPr>
          <a:xfrm>
            <a:off x="6279368" y="4561824"/>
            <a:ext cx="2468880" cy="83099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Fatty liver with significant inflammation and hepatocyte ballooning</a:t>
            </a:r>
          </a:p>
        </p:txBody>
      </p:sp>
      <p:sp>
        <p:nvSpPr>
          <p:cNvPr id="35" name="Round Same Side Corner Rectangle 13">
            <a:extLst>
              <a:ext uri="{FF2B5EF4-FFF2-40B4-BE49-F238E27FC236}">
                <a16:creationId xmlns:a16="http://schemas.microsoft.com/office/drawing/2014/main" id="{AAA6E0F3-8980-48E3-A2F0-9618B933528B}"/>
              </a:ext>
            </a:extLst>
          </p:cNvPr>
          <p:cNvSpPr/>
          <p:nvPr/>
        </p:nvSpPr>
        <p:spPr>
          <a:xfrm>
            <a:off x="9123286" y="4543120"/>
            <a:ext cx="2468880" cy="83099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Increasing fibrosis</a:t>
            </a:r>
            <a:b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leading to cirrhosis, hepatocellular carcinoma</a:t>
            </a:r>
          </a:p>
        </p:txBody>
      </p:sp>
      <p:sp>
        <p:nvSpPr>
          <p:cNvPr id="32" name="Arrow: Down 31">
            <a:extLst>
              <a:ext uri="{FF2B5EF4-FFF2-40B4-BE49-F238E27FC236}">
                <a16:creationId xmlns:a16="http://schemas.microsoft.com/office/drawing/2014/main" id="{19D2A483-5533-42A6-8F23-79681878912C}"/>
              </a:ext>
            </a:extLst>
          </p:cNvPr>
          <p:cNvSpPr/>
          <p:nvPr/>
        </p:nvSpPr>
        <p:spPr bwMode="auto">
          <a:xfrm rot="16200000">
            <a:off x="8649707" y="3269999"/>
            <a:ext cx="615635" cy="465250"/>
          </a:xfrm>
          <a:prstGeom prst="downArrow">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ound Same Side Corner Rectangle 5">
            <a:extLst>
              <a:ext uri="{FF2B5EF4-FFF2-40B4-BE49-F238E27FC236}">
                <a16:creationId xmlns:a16="http://schemas.microsoft.com/office/drawing/2014/main" id="{02558C47-1934-41B8-8996-AB6FDA623687}"/>
              </a:ext>
            </a:extLst>
          </p:cNvPr>
          <p:cNvSpPr/>
          <p:nvPr/>
        </p:nvSpPr>
        <p:spPr>
          <a:xfrm>
            <a:off x="3650468" y="4561824"/>
            <a:ext cx="2468880" cy="83099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Fatty liver with trivial or no inflammation and no hepatocyte ballooning</a:t>
            </a:r>
          </a:p>
        </p:txBody>
      </p:sp>
      <p:grpSp>
        <p:nvGrpSpPr>
          <p:cNvPr id="5" name="Group 4">
            <a:extLst>
              <a:ext uri="{FF2B5EF4-FFF2-40B4-BE49-F238E27FC236}">
                <a16:creationId xmlns:a16="http://schemas.microsoft.com/office/drawing/2014/main" id="{631497F6-F060-4430-8F4B-1A296F9E1B5F}"/>
              </a:ext>
            </a:extLst>
          </p:cNvPr>
          <p:cNvGrpSpPr/>
          <p:nvPr/>
        </p:nvGrpSpPr>
        <p:grpSpPr>
          <a:xfrm>
            <a:off x="9482037" y="2934675"/>
            <a:ext cx="1716006" cy="1275460"/>
            <a:chOff x="9482037" y="2986929"/>
            <a:chExt cx="1716006" cy="1275460"/>
          </a:xfrm>
        </p:grpSpPr>
        <p:sp>
          <p:nvSpPr>
            <p:cNvPr id="3" name="Oval 2">
              <a:extLst>
                <a:ext uri="{FF2B5EF4-FFF2-40B4-BE49-F238E27FC236}">
                  <a16:creationId xmlns:a16="http://schemas.microsoft.com/office/drawing/2014/main" id="{637EA9F5-E3C0-4EAF-BEDC-4BB0E4501DB3}"/>
                </a:ext>
              </a:extLst>
            </p:cNvPr>
            <p:cNvSpPr/>
            <p:nvPr/>
          </p:nvSpPr>
          <p:spPr bwMode="auto">
            <a:xfrm>
              <a:off x="9982748" y="3033940"/>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Oval 39">
              <a:extLst>
                <a:ext uri="{FF2B5EF4-FFF2-40B4-BE49-F238E27FC236}">
                  <a16:creationId xmlns:a16="http://schemas.microsoft.com/office/drawing/2014/main" id="{C7FD1211-6A09-4438-9E88-6ED7A1248A3E}"/>
                </a:ext>
              </a:extLst>
            </p:cNvPr>
            <p:cNvSpPr/>
            <p:nvPr/>
          </p:nvSpPr>
          <p:spPr bwMode="auto">
            <a:xfrm>
              <a:off x="10101877" y="305632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Oval 42">
              <a:extLst>
                <a:ext uri="{FF2B5EF4-FFF2-40B4-BE49-F238E27FC236}">
                  <a16:creationId xmlns:a16="http://schemas.microsoft.com/office/drawing/2014/main" id="{6B7E5D5A-FC0A-4D89-93D7-FE9545A5462F}"/>
                </a:ext>
              </a:extLst>
            </p:cNvPr>
            <p:cNvSpPr/>
            <p:nvPr/>
          </p:nvSpPr>
          <p:spPr bwMode="auto">
            <a:xfrm>
              <a:off x="9863977" y="3121977"/>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Oval 43">
              <a:extLst>
                <a:ext uri="{FF2B5EF4-FFF2-40B4-BE49-F238E27FC236}">
                  <a16:creationId xmlns:a16="http://schemas.microsoft.com/office/drawing/2014/main" id="{FAD4F6B6-18F1-4E4D-A5BB-60F81E47C9D1}"/>
                </a:ext>
              </a:extLst>
            </p:cNvPr>
            <p:cNvSpPr/>
            <p:nvPr/>
          </p:nvSpPr>
          <p:spPr bwMode="auto">
            <a:xfrm>
              <a:off x="10254277" y="320872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Oval 44">
              <a:extLst>
                <a:ext uri="{FF2B5EF4-FFF2-40B4-BE49-F238E27FC236}">
                  <a16:creationId xmlns:a16="http://schemas.microsoft.com/office/drawing/2014/main" id="{92751697-A889-48D7-AF12-1D1D2187B5CA}"/>
                </a:ext>
              </a:extLst>
            </p:cNvPr>
            <p:cNvSpPr/>
            <p:nvPr/>
          </p:nvSpPr>
          <p:spPr bwMode="auto">
            <a:xfrm>
              <a:off x="9666063" y="323077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Oval 45">
              <a:extLst>
                <a:ext uri="{FF2B5EF4-FFF2-40B4-BE49-F238E27FC236}">
                  <a16:creationId xmlns:a16="http://schemas.microsoft.com/office/drawing/2014/main" id="{22643087-1F98-467B-9C4E-09B3E2E09B32}"/>
                </a:ext>
              </a:extLst>
            </p:cNvPr>
            <p:cNvSpPr/>
            <p:nvPr/>
          </p:nvSpPr>
          <p:spPr bwMode="auto">
            <a:xfrm>
              <a:off x="10364118" y="310751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Oval 46">
              <a:extLst>
                <a:ext uri="{FF2B5EF4-FFF2-40B4-BE49-F238E27FC236}">
                  <a16:creationId xmlns:a16="http://schemas.microsoft.com/office/drawing/2014/main" id="{61B59A84-00D2-46B2-9BC6-97816825618A}"/>
                </a:ext>
              </a:extLst>
            </p:cNvPr>
            <p:cNvSpPr/>
            <p:nvPr/>
          </p:nvSpPr>
          <p:spPr bwMode="auto">
            <a:xfrm>
              <a:off x="9952388" y="318573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Oval 47">
              <a:extLst>
                <a:ext uri="{FF2B5EF4-FFF2-40B4-BE49-F238E27FC236}">
                  <a16:creationId xmlns:a16="http://schemas.microsoft.com/office/drawing/2014/main" id="{CB0C8652-9FC6-44E7-96B8-6D9A13DBD386}"/>
                </a:ext>
              </a:extLst>
            </p:cNvPr>
            <p:cNvSpPr/>
            <p:nvPr/>
          </p:nvSpPr>
          <p:spPr bwMode="auto">
            <a:xfrm>
              <a:off x="10282376" y="302077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Oval 48">
              <a:extLst>
                <a:ext uri="{FF2B5EF4-FFF2-40B4-BE49-F238E27FC236}">
                  <a16:creationId xmlns:a16="http://schemas.microsoft.com/office/drawing/2014/main" id="{4A0AF3EE-2EF0-43FE-82B0-6D6E5B114886}"/>
                </a:ext>
              </a:extLst>
            </p:cNvPr>
            <p:cNvSpPr/>
            <p:nvPr/>
          </p:nvSpPr>
          <p:spPr bwMode="auto">
            <a:xfrm>
              <a:off x="10167428" y="298692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Oval 49">
              <a:extLst>
                <a:ext uri="{FF2B5EF4-FFF2-40B4-BE49-F238E27FC236}">
                  <a16:creationId xmlns:a16="http://schemas.microsoft.com/office/drawing/2014/main" id="{67789F7D-8C1A-4E6D-BADA-1DCF5B532C8B}"/>
                </a:ext>
              </a:extLst>
            </p:cNvPr>
            <p:cNvSpPr/>
            <p:nvPr/>
          </p:nvSpPr>
          <p:spPr bwMode="auto">
            <a:xfrm>
              <a:off x="10213147" y="3091888"/>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Oval 50">
              <a:extLst>
                <a:ext uri="{FF2B5EF4-FFF2-40B4-BE49-F238E27FC236}">
                  <a16:creationId xmlns:a16="http://schemas.microsoft.com/office/drawing/2014/main" id="{F6A1F4FD-75FC-472C-9A3E-326BC5CA1B3F}"/>
                </a:ext>
              </a:extLst>
            </p:cNvPr>
            <p:cNvSpPr/>
            <p:nvPr/>
          </p:nvSpPr>
          <p:spPr bwMode="auto">
            <a:xfrm>
              <a:off x="9779428" y="3051965"/>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Oval 51">
              <a:extLst>
                <a:ext uri="{FF2B5EF4-FFF2-40B4-BE49-F238E27FC236}">
                  <a16:creationId xmlns:a16="http://schemas.microsoft.com/office/drawing/2014/main" id="{9E6097C5-6CB7-4CF5-A7FB-03F09202EB3E}"/>
                </a:ext>
              </a:extLst>
            </p:cNvPr>
            <p:cNvSpPr/>
            <p:nvPr/>
          </p:nvSpPr>
          <p:spPr bwMode="auto">
            <a:xfrm>
              <a:off x="9791346" y="3192676"/>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Oval 52">
              <a:extLst>
                <a:ext uri="{FF2B5EF4-FFF2-40B4-BE49-F238E27FC236}">
                  <a16:creationId xmlns:a16="http://schemas.microsoft.com/office/drawing/2014/main" id="{D4E91280-5BA4-407A-A115-3F304D76B1AE}"/>
                </a:ext>
              </a:extLst>
            </p:cNvPr>
            <p:cNvSpPr/>
            <p:nvPr/>
          </p:nvSpPr>
          <p:spPr bwMode="auto">
            <a:xfrm>
              <a:off x="10026392" y="3112328"/>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Oval 53">
              <a:extLst>
                <a:ext uri="{FF2B5EF4-FFF2-40B4-BE49-F238E27FC236}">
                  <a16:creationId xmlns:a16="http://schemas.microsoft.com/office/drawing/2014/main" id="{C8AB0B23-5734-47AA-BEB0-3CC61497E62A}"/>
                </a:ext>
              </a:extLst>
            </p:cNvPr>
            <p:cNvSpPr/>
            <p:nvPr/>
          </p:nvSpPr>
          <p:spPr bwMode="auto">
            <a:xfrm>
              <a:off x="10014739" y="3263486"/>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Oval 54">
              <a:extLst>
                <a:ext uri="{FF2B5EF4-FFF2-40B4-BE49-F238E27FC236}">
                  <a16:creationId xmlns:a16="http://schemas.microsoft.com/office/drawing/2014/main" id="{305EB7E2-8BBD-405B-AE00-91687A2C5407}"/>
                </a:ext>
              </a:extLst>
            </p:cNvPr>
            <p:cNvSpPr/>
            <p:nvPr/>
          </p:nvSpPr>
          <p:spPr bwMode="auto">
            <a:xfrm>
              <a:off x="10133868" y="328586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Oval 55">
              <a:extLst>
                <a:ext uri="{FF2B5EF4-FFF2-40B4-BE49-F238E27FC236}">
                  <a16:creationId xmlns:a16="http://schemas.microsoft.com/office/drawing/2014/main" id="{CAE82333-E4BA-433E-9962-D8B05A60F9C8}"/>
                </a:ext>
              </a:extLst>
            </p:cNvPr>
            <p:cNvSpPr/>
            <p:nvPr/>
          </p:nvSpPr>
          <p:spPr bwMode="auto">
            <a:xfrm>
              <a:off x="9895968" y="335152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Oval 56">
              <a:extLst>
                <a:ext uri="{FF2B5EF4-FFF2-40B4-BE49-F238E27FC236}">
                  <a16:creationId xmlns:a16="http://schemas.microsoft.com/office/drawing/2014/main" id="{D44D7A72-563F-4325-9C74-E264122CC650}"/>
                </a:ext>
              </a:extLst>
            </p:cNvPr>
            <p:cNvSpPr/>
            <p:nvPr/>
          </p:nvSpPr>
          <p:spPr bwMode="auto">
            <a:xfrm>
              <a:off x="10286268" y="343826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Oval 57">
              <a:extLst>
                <a:ext uri="{FF2B5EF4-FFF2-40B4-BE49-F238E27FC236}">
                  <a16:creationId xmlns:a16="http://schemas.microsoft.com/office/drawing/2014/main" id="{3376BD98-B80A-4C58-AFB7-4596553B1401}"/>
                </a:ext>
              </a:extLst>
            </p:cNvPr>
            <p:cNvSpPr/>
            <p:nvPr/>
          </p:nvSpPr>
          <p:spPr bwMode="auto">
            <a:xfrm>
              <a:off x="9698054" y="3460325"/>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Oval 58">
              <a:extLst>
                <a:ext uri="{FF2B5EF4-FFF2-40B4-BE49-F238E27FC236}">
                  <a16:creationId xmlns:a16="http://schemas.microsoft.com/office/drawing/2014/main" id="{8D35305A-9406-4C3C-B746-1013F3E3608E}"/>
                </a:ext>
              </a:extLst>
            </p:cNvPr>
            <p:cNvSpPr/>
            <p:nvPr/>
          </p:nvSpPr>
          <p:spPr bwMode="auto">
            <a:xfrm>
              <a:off x="10396109" y="333705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Oval 59">
              <a:extLst>
                <a:ext uri="{FF2B5EF4-FFF2-40B4-BE49-F238E27FC236}">
                  <a16:creationId xmlns:a16="http://schemas.microsoft.com/office/drawing/2014/main" id="{19BAAF8D-1590-4065-B392-C0800FF6A88E}"/>
                </a:ext>
              </a:extLst>
            </p:cNvPr>
            <p:cNvSpPr/>
            <p:nvPr/>
          </p:nvSpPr>
          <p:spPr bwMode="auto">
            <a:xfrm>
              <a:off x="9984379" y="341528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Oval 60">
              <a:extLst>
                <a:ext uri="{FF2B5EF4-FFF2-40B4-BE49-F238E27FC236}">
                  <a16:creationId xmlns:a16="http://schemas.microsoft.com/office/drawing/2014/main" id="{E66BB60F-9D5F-437C-BFAE-E110B7DD6EE2}"/>
                </a:ext>
              </a:extLst>
            </p:cNvPr>
            <p:cNvSpPr/>
            <p:nvPr/>
          </p:nvSpPr>
          <p:spPr bwMode="auto">
            <a:xfrm>
              <a:off x="10380586" y="3233270"/>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Oval 61">
              <a:extLst>
                <a:ext uri="{FF2B5EF4-FFF2-40B4-BE49-F238E27FC236}">
                  <a16:creationId xmlns:a16="http://schemas.microsoft.com/office/drawing/2014/main" id="{9FA5C593-05AC-43FB-B7F6-BCA32CFD3833}"/>
                </a:ext>
              </a:extLst>
            </p:cNvPr>
            <p:cNvSpPr/>
            <p:nvPr/>
          </p:nvSpPr>
          <p:spPr bwMode="auto">
            <a:xfrm>
              <a:off x="10110833" y="3152305"/>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Oval 62">
              <a:extLst>
                <a:ext uri="{FF2B5EF4-FFF2-40B4-BE49-F238E27FC236}">
                  <a16:creationId xmlns:a16="http://schemas.microsoft.com/office/drawing/2014/main" id="{EA58F919-5A62-491A-B139-0927C9EF45B3}"/>
                </a:ext>
              </a:extLst>
            </p:cNvPr>
            <p:cNvSpPr/>
            <p:nvPr/>
          </p:nvSpPr>
          <p:spPr bwMode="auto">
            <a:xfrm>
              <a:off x="10245138" y="332143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Oval 63">
              <a:extLst>
                <a:ext uri="{FF2B5EF4-FFF2-40B4-BE49-F238E27FC236}">
                  <a16:creationId xmlns:a16="http://schemas.microsoft.com/office/drawing/2014/main" id="{1ABC7466-E19B-4AB0-BC5A-510836798E21}"/>
                </a:ext>
              </a:extLst>
            </p:cNvPr>
            <p:cNvSpPr/>
            <p:nvPr/>
          </p:nvSpPr>
          <p:spPr bwMode="auto">
            <a:xfrm>
              <a:off x="9811419" y="3281511"/>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Oval 64">
              <a:extLst>
                <a:ext uri="{FF2B5EF4-FFF2-40B4-BE49-F238E27FC236}">
                  <a16:creationId xmlns:a16="http://schemas.microsoft.com/office/drawing/2014/main" id="{27C880E9-0844-4C50-B8DC-4F5806D71CD9}"/>
                </a:ext>
              </a:extLst>
            </p:cNvPr>
            <p:cNvSpPr/>
            <p:nvPr/>
          </p:nvSpPr>
          <p:spPr bwMode="auto">
            <a:xfrm>
              <a:off x="9823337" y="3422222"/>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Oval 65">
              <a:extLst>
                <a:ext uri="{FF2B5EF4-FFF2-40B4-BE49-F238E27FC236}">
                  <a16:creationId xmlns:a16="http://schemas.microsoft.com/office/drawing/2014/main" id="{13EBC588-BDD4-4E89-A09B-AEBEC622639A}"/>
                </a:ext>
              </a:extLst>
            </p:cNvPr>
            <p:cNvSpPr/>
            <p:nvPr/>
          </p:nvSpPr>
          <p:spPr bwMode="auto">
            <a:xfrm>
              <a:off x="10058383" y="334187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Oval 66">
              <a:extLst>
                <a:ext uri="{FF2B5EF4-FFF2-40B4-BE49-F238E27FC236}">
                  <a16:creationId xmlns:a16="http://schemas.microsoft.com/office/drawing/2014/main" id="{14CF9D69-F446-417F-8FFB-A2EDD490175C}"/>
                </a:ext>
              </a:extLst>
            </p:cNvPr>
            <p:cNvSpPr/>
            <p:nvPr/>
          </p:nvSpPr>
          <p:spPr bwMode="auto">
            <a:xfrm>
              <a:off x="9937029" y="3483115"/>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5CBF0AFE-315E-4BD2-8458-9CC2E680DFB3}"/>
                </a:ext>
              </a:extLst>
            </p:cNvPr>
            <p:cNvSpPr/>
            <p:nvPr/>
          </p:nvSpPr>
          <p:spPr bwMode="auto">
            <a:xfrm>
              <a:off x="10056158" y="350549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Oval 68">
              <a:extLst>
                <a:ext uri="{FF2B5EF4-FFF2-40B4-BE49-F238E27FC236}">
                  <a16:creationId xmlns:a16="http://schemas.microsoft.com/office/drawing/2014/main" id="{8DEFCDEF-C843-47F5-9E4F-6B5FE1877D7C}"/>
                </a:ext>
              </a:extLst>
            </p:cNvPr>
            <p:cNvSpPr/>
            <p:nvPr/>
          </p:nvSpPr>
          <p:spPr bwMode="auto">
            <a:xfrm>
              <a:off x="9818258" y="3571152"/>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Oval 69">
              <a:extLst>
                <a:ext uri="{FF2B5EF4-FFF2-40B4-BE49-F238E27FC236}">
                  <a16:creationId xmlns:a16="http://schemas.microsoft.com/office/drawing/2014/main" id="{26B13596-6CE9-4B7C-9BF9-5A4023A52DFD}"/>
                </a:ext>
              </a:extLst>
            </p:cNvPr>
            <p:cNvSpPr/>
            <p:nvPr/>
          </p:nvSpPr>
          <p:spPr bwMode="auto">
            <a:xfrm>
              <a:off x="10208558" y="365789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Oval 70">
              <a:extLst>
                <a:ext uri="{FF2B5EF4-FFF2-40B4-BE49-F238E27FC236}">
                  <a16:creationId xmlns:a16="http://schemas.microsoft.com/office/drawing/2014/main" id="{2BCEF7BD-A3F4-4E66-8CF8-AC0C19EA20B1}"/>
                </a:ext>
              </a:extLst>
            </p:cNvPr>
            <p:cNvSpPr/>
            <p:nvPr/>
          </p:nvSpPr>
          <p:spPr bwMode="auto">
            <a:xfrm>
              <a:off x="9620344" y="367995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Oval 71">
              <a:extLst>
                <a:ext uri="{FF2B5EF4-FFF2-40B4-BE49-F238E27FC236}">
                  <a16:creationId xmlns:a16="http://schemas.microsoft.com/office/drawing/2014/main" id="{5C4C665D-26CA-4859-A2D2-F93862A3F77C}"/>
                </a:ext>
              </a:extLst>
            </p:cNvPr>
            <p:cNvSpPr/>
            <p:nvPr/>
          </p:nvSpPr>
          <p:spPr bwMode="auto">
            <a:xfrm>
              <a:off x="10318399" y="355668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Oval 72">
              <a:extLst>
                <a:ext uri="{FF2B5EF4-FFF2-40B4-BE49-F238E27FC236}">
                  <a16:creationId xmlns:a16="http://schemas.microsoft.com/office/drawing/2014/main" id="{DED4C096-DB2E-4C44-9B82-1043B2094738}"/>
                </a:ext>
              </a:extLst>
            </p:cNvPr>
            <p:cNvSpPr/>
            <p:nvPr/>
          </p:nvSpPr>
          <p:spPr bwMode="auto">
            <a:xfrm>
              <a:off x="9906669" y="363491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Oval 73">
              <a:extLst>
                <a:ext uri="{FF2B5EF4-FFF2-40B4-BE49-F238E27FC236}">
                  <a16:creationId xmlns:a16="http://schemas.microsoft.com/office/drawing/2014/main" id="{B41D7225-6012-4FB5-BE0D-147EAE4345FC}"/>
                </a:ext>
              </a:extLst>
            </p:cNvPr>
            <p:cNvSpPr/>
            <p:nvPr/>
          </p:nvSpPr>
          <p:spPr bwMode="auto">
            <a:xfrm>
              <a:off x="10236657" y="3469948"/>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Oval 74">
              <a:extLst>
                <a:ext uri="{FF2B5EF4-FFF2-40B4-BE49-F238E27FC236}">
                  <a16:creationId xmlns:a16="http://schemas.microsoft.com/office/drawing/2014/main" id="{3B5BB35F-C88B-46CE-91BB-93942218F2CD}"/>
                </a:ext>
              </a:extLst>
            </p:cNvPr>
            <p:cNvSpPr/>
            <p:nvPr/>
          </p:nvSpPr>
          <p:spPr bwMode="auto">
            <a:xfrm>
              <a:off x="10121709" y="343610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Oval 75">
              <a:extLst>
                <a:ext uri="{FF2B5EF4-FFF2-40B4-BE49-F238E27FC236}">
                  <a16:creationId xmlns:a16="http://schemas.microsoft.com/office/drawing/2014/main" id="{6356A88A-07CA-40C6-AF31-9101C949029A}"/>
                </a:ext>
              </a:extLst>
            </p:cNvPr>
            <p:cNvSpPr/>
            <p:nvPr/>
          </p:nvSpPr>
          <p:spPr bwMode="auto">
            <a:xfrm>
              <a:off x="10167428" y="354106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Oval 76">
              <a:extLst>
                <a:ext uri="{FF2B5EF4-FFF2-40B4-BE49-F238E27FC236}">
                  <a16:creationId xmlns:a16="http://schemas.microsoft.com/office/drawing/2014/main" id="{033929AC-11A6-4BD1-BC8A-74C73A57D647}"/>
                </a:ext>
              </a:extLst>
            </p:cNvPr>
            <p:cNvSpPr/>
            <p:nvPr/>
          </p:nvSpPr>
          <p:spPr bwMode="auto">
            <a:xfrm>
              <a:off x="9741343" y="337958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Oval 77">
              <a:extLst>
                <a:ext uri="{FF2B5EF4-FFF2-40B4-BE49-F238E27FC236}">
                  <a16:creationId xmlns:a16="http://schemas.microsoft.com/office/drawing/2014/main" id="{5FE0043C-9DAD-4F16-AF2B-5D85C503425F}"/>
                </a:ext>
              </a:extLst>
            </p:cNvPr>
            <p:cNvSpPr/>
            <p:nvPr/>
          </p:nvSpPr>
          <p:spPr bwMode="auto">
            <a:xfrm>
              <a:off x="9745627" y="3641851"/>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Oval 78">
              <a:extLst>
                <a:ext uri="{FF2B5EF4-FFF2-40B4-BE49-F238E27FC236}">
                  <a16:creationId xmlns:a16="http://schemas.microsoft.com/office/drawing/2014/main" id="{47928BC9-068C-4392-9CDD-2F5193575676}"/>
                </a:ext>
              </a:extLst>
            </p:cNvPr>
            <p:cNvSpPr/>
            <p:nvPr/>
          </p:nvSpPr>
          <p:spPr bwMode="auto">
            <a:xfrm>
              <a:off x="9980673" y="356150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Oval 79">
              <a:extLst>
                <a:ext uri="{FF2B5EF4-FFF2-40B4-BE49-F238E27FC236}">
                  <a16:creationId xmlns:a16="http://schemas.microsoft.com/office/drawing/2014/main" id="{7712BCD9-E719-4EC7-BF25-36BBA562388A}"/>
                </a:ext>
              </a:extLst>
            </p:cNvPr>
            <p:cNvSpPr/>
            <p:nvPr/>
          </p:nvSpPr>
          <p:spPr bwMode="auto">
            <a:xfrm>
              <a:off x="9969020" y="3712661"/>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Oval 80">
              <a:extLst>
                <a:ext uri="{FF2B5EF4-FFF2-40B4-BE49-F238E27FC236}">
                  <a16:creationId xmlns:a16="http://schemas.microsoft.com/office/drawing/2014/main" id="{B7F78C8F-057C-45DF-BA49-7EBD0B9BF97A}"/>
                </a:ext>
              </a:extLst>
            </p:cNvPr>
            <p:cNvSpPr/>
            <p:nvPr/>
          </p:nvSpPr>
          <p:spPr bwMode="auto">
            <a:xfrm>
              <a:off x="10088149" y="373504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Oval 81">
              <a:extLst>
                <a:ext uri="{FF2B5EF4-FFF2-40B4-BE49-F238E27FC236}">
                  <a16:creationId xmlns:a16="http://schemas.microsoft.com/office/drawing/2014/main" id="{DE552061-09D9-40D6-828B-178A7FBBA0FA}"/>
                </a:ext>
              </a:extLst>
            </p:cNvPr>
            <p:cNvSpPr/>
            <p:nvPr/>
          </p:nvSpPr>
          <p:spPr bwMode="auto">
            <a:xfrm>
              <a:off x="9850249" y="380069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Oval 82">
              <a:extLst>
                <a:ext uri="{FF2B5EF4-FFF2-40B4-BE49-F238E27FC236}">
                  <a16:creationId xmlns:a16="http://schemas.microsoft.com/office/drawing/2014/main" id="{E001DBD0-9E43-45DF-A800-A8165E0E5EF1}"/>
                </a:ext>
              </a:extLst>
            </p:cNvPr>
            <p:cNvSpPr/>
            <p:nvPr/>
          </p:nvSpPr>
          <p:spPr bwMode="auto">
            <a:xfrm>
              <a:off x="10240549" y="388744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Oval 83">
              <a:extLst>
                <a:ext uri="{FF2B5EF4-FFF2-40B4-BE49-F238E27FC236}">
                  <a16:creationId xmlns:a16="http://schemas.microsoft.com/office/drawing/2014/main" id="{EAF07112-2097-4F3D-A0BA-CB42E05395B3}"/>
                </a:ext>
              </a:extLst>
            </p:cNvPr>
            <p:cNvSpPr/>
            <p:nvPr/>
          </p:nvSpPr>
          <p:spPr bwMode="auto">
            <a:xfrm>
              <a:off x="9646100" y="399933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Oval 84">
              <a:extLst>
                <a:ext uri="{FF2B5EF4-FFF2-40B4-BE49-F238E27FC236}">
                  <a16:creationId xmlns:a16="http://schemas.microsoft.com/office/drawing/2014/main" id="{6F774CB1-3C77-4656-9CEE-5ABA28D4E936}"/>
                </a:ext>
              </a:extLst>
            </p:cNvPr>
            <p:cNvSpPr/>
            <p:nvPr/>
          </p:nvSpPr>
          <p:spPr bwMode="auto">
            <a:xfrm>
              <a:off x="10350390" y="378623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Oval 85">
              <a:extLst>
                <a:ext uri="{FF2B5EF4-FFF2-40B4-BE49-F238E27FC236}">
                  <a16:creationId xmlns:a16="http://schemas.microsoft.com/office/drawing/2014/main" id="{0716CC3C-EA11-4DFC-AB69-859939957725}"/>
                </a:ext>
              </a:extLst>
            </p:cNvPr>
            <p:cNvSpPr/>
            <p:nvPr/>
          </p:nvSpPr>
          <p:spPr bwMode="auto">
            <a:xfrm>
              <a:off x="9938660" y="386445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Oval 86">
              <a:extLst>
                <a:ext uri="{FF2B5EF4-FFF2-40B4-BE49-F238E27FC236}">
                  <a16:creationId xmlns:a16="http://schemas.microsoft.com/office/drawing/2014/main" id="{C2D63000-2B76-49AD-9250-9898431B5ED7}"/>
                </a:ext>
              </a:extLst>
            </p:cNvPr>
            <p:cNvSpPr/>
            <p:nvPr/>
          </p:nvSpPr>
          <p:spPr bwMode="auto">
            <a:xfrm>
              <a:off x="10334867" y="3682445"/>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Oval 87">
              <a:extLst>
                <a:ext uri="{FF2B5EF4-FFF2-40B4-BE49-F238E27FC236}">
                  <a16:creationId xmlns:a16="http://schemas.microsoft.com/office/drawing/2014/main" id="{709D1ACC-B80E-4C3D-980E-F8D5D02178F1}"/>
                </a:ext>
              </a:extLst>
            </p:cNvPr>
            <p:cNvSpPr/>
            <p:nvPr/>
          </p:nvSpPr>
          <p:spPr bwMode="auto">
            <a:xfrm>
              <a:off x="10065114" y="3601480"/>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Oval 88">
              <a:extLst>
                <a:ext uri="{FF2B5EF4-FFF2-40B4-BE49-F238E27FC236}">
                  <a16:creationId xmlns:a16="http://schemas.microsoft.com/office/drawing/2014/main" id="{83CD3F9A-9AA2-42F8-8573-F53613CC8AFA}"/>
                </a:ext>
              </a:extLst>
            </p:cNvPr>
            <p:cNvSpPr/>
            <p:nvPr/>
          </p:nvSpPr>
          <p:spPr bwMode="auto">
            <a:xfrm>
              <a:off x="10199419" y="377060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Oval 89">
              <a:extLst>
                <a:ext uri="{FF2B5EF4-FFF2-40B4-BE49-F238E27FC236}">
                  <a16:creationId xmlns:a16="http://schemas.microsoft.com/office/drawing/2014/main" id="{967FAB5C-06BE-4451-BDB0-EBAE36C55D05}"/>
                </a:ext>
              </a:extLst>
            </p:cNvPr>
            <p:cNvSpPr/>
            <p:nvPr/>
          </p:nvSpPr>
          <p:spPr bwMode="auto">
            <a:xfrm>
              <a:off x="9765700" y="3730686"/>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Oval 90">
              <a:extLst>
                <a:ext uri="{FF2B5EF4-FFF2-40B4-BE49-F238E27FC236}">
                  <a16:creationId xmlns:a16="http://schemas.microsoft.com/office/drawing/2014/main" id="{1D6FCF2C-9549-45C8-8E84-182266957187}"/>
                </a:ext>
              </a:extLst>
            </p:cNvPr>
            <p:cNvSpPr/>
            <p:nvPr/>
          </p:nvSpPr>
          <p:spPr bwMode="auto">
            <a:xfrm>
              <a:off x="9777618" y="387139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Oval 91">
              <a:extLst>
                <a:ext uri="{FF2B5EF4-FFF2-40B4-BE49-F238E27FC236}">
                  <a16:creationId xmlns:a16="http://schemas.microsoft.com/office/drawing/2014/main" id="{88F8DFFC-4D62-4F8F-9852-EE154BCF9960}"/>
                </a:ext>
              </a:extLst>
            </p:cNvPr>
            <p:cNvSpPr/>
            <p:nvPr/>
          </p:nvSpPr>
          <p:spPr bwMode="auto">
            <a:xfrm>
              <a:off x="10012664" y="379104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Oval 92">
              <a:extLst>
                <a:ext uri="{FF2B5EF4-FFF2-40B4-BE49-F238E27FC236}">
                  <a16:creationId xmlns:a16="http://schemas.microsoft.com/office/drawing/2014/main" id="{6C786740-B6EC-4678-8418-7B62A06033ED}"/>
                </a:ext>
              </a:extLst>
            </p:cNvPr>
            <p:cNvSpPr/>
            <p:nvPr/>
          </p:nvSpPr>
          <p:spPr bwMode="auto">
            <a:xfrm>
              <a:off x="9574861" y="3878955"/>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Oval 93">
              <a:extLst>
                <a:ext uri="{FF2B5EF4-FFF2-40B4-BE49-F238E27FC236}">
                  <a16:creationId xmlns:a16="http://schemas.microsoft.com/office/drawing/2014/main" id="{71A0B679-56F1-4F3A-B7D0-E90D05AC0671}"/>
                </a:ext>
              </a:extLst>
            </p:cNvPr>
            <p:cNvSpPr/>
            <p:nvPr/>
          </p:nvSpPr>
          <p:spPr bwMode="auto">
            <a:xfrm>
              <a:off x="9506243" y="3601512"/>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Oval 94">
              <a:extLst>
                <a:ext uri="{FF2B5EF4-FFF2-40B4-BE49-F238E27FC236}">
                  <a16:creationId xmlns:a16="http://schemas.microsoft.com/office/drawing/2014/main" id="{F8AE9FC6-EBC6-47FF-A766-E90BEC454CF0}"/>
                </a:ext>
              </a:extLst>
            </p:cNvPr>
            <p:cNvSpPr/>
            <p:nvPr/>
          </p:nvSpPr>
          <p:spPr bwMode="auto">
            <a:xfrm>
              <a:off x="9700144" y="3840852"/>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Oval 95">
              <a:extLst>
                <a:ext uri="{FF2B5EF4-FFF2-40B4-BE49-F238E27FC236}">
                  <a16:creationId xmlns:a16="http://schemas.microsoft.com/office/drawing/2014/main" id="{EFFD0ED3-90EE-43E1-8A56-3C2AFA5CC949}"/>
                </a:ext>
              </a:extLst>
            </p:cNvPr>
            <p:cNvSpPr/>
            <p:nvPr/>
          </p:nvSpPr>
          <p:spPr bwMode="auto">
            <a:xfrm>
              <a:off x="9598299" y="330865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Oval 96">
              <a:extLst>
                <a:ext uri="{FF2B5EF4-FFF2-40B4-BE49-F238E27FC236}">
                  <a16:creationId xmlns:a16="http://schemas.microsoft.com/office/drawing/2014/main" id="{A479B546-6B64-4470-9F56-63FDD0DCB2A0}"/>
                </a:ext>
              </a:extLst>
            </p:cNvPr>
            <p:cNvSpPr/>
            <p:nvPr/>
          </p:nvSpPr>
          <p:spPr bwMode="auto">
            <a:xfrm>
              <a:off x="9804766" y="399969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Oval 97">
              <a:extLst>
                <a:ext uri="{FF2B5EF4-FFF2-40B4-BE49-F238E27FC236}">
                  <a16:creationId xmlns:a16="http://schemas.microsoft.com/office/drawing/2014/main" id="{AC3ED9C3-B043-4ABE-89DE-387D44CD2455}"/>
                </a:ext>
              </a:extLst>
            </p:cNvPr>
            <p:cNvSpPr/>
            <p:nvPr/>
          </p:nvSpPr>
          <p:spPr bwMode="auto">
            <a:xfrm>
              <a:off x="9606852" y="4108501"/>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Oval 98">
              <a:extLst>
                <a:ext uri="{FF2B5EF4-FFF2-40B4-BE49-F238E27FC236}">
                  <a16:creationId xmlns:a16="http://schemas.microsoft.com/office/drawing/2014/main" id="{E230BE89-C556-4F49-802B-2ECBDAD7E920}"/>
                </a:ext>
              </a:extLst>
            </p:cNvPr>
            <p:cNvSpPr/>
            <p:nvPr/>
          </p:nvSpPr>
          <p:spPr bwMode="auto">
            <a:xfrm>
              <a:off x="9567939" y="3460457"/>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Oval 99">
              <a:extLst>
                <a:ext uri="{FF2B5EF4-FFF2-40B4-BE49-F238E27FC236}">
                  <a16:creationId xmlns:a16="http://schemas.microsoft.com/office/drawing/2014/main" id="{938E4066-A6F9-4180-B02E-FF099346B320}"/>
                </a:ext>
              </a:extLst>
            </p:cNvPr>
            <p:cNvSpPr/>
            <p:nvPr/>
          </p:nvSpPr>
          <p:spPr bwMode="auto">
            <a:xfrm>
              <a:off x="9720217" y="392968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Oval 100">
              <a:extLst>
                <a:ext uri="{FF2B5EF4-FFF2-40B4-BE49-F238E27FC236}">
                  <a16:creationId xmlns:a16="http://schemas.microsoft.com/office/drawing/2014/main" id="{A221422E-3CC8-48CD-86D8-F161A3B2D5A0}"/>
                </a:ext>
              </a:extLst>
            </p:cNvPr>
            <p:cNvSpPr/>
            <p:nvPr/>
          </p:nvSpPr>
          <p:spPr bwMode="auto">
            <a:xfrm>
              <a:off x="9732135" y="4070398"/>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Oval 101">
              <a:extLst>
                <a:ext uri="{FF2B5EF4-FFF2-40B4-BE49-F238E27FC236}">
                  <a16:creationId xmlns:a16="http://schemas.microsoft.com/office/drawing/2014/main" id="{C0EE6D87-9115-4ACA-915C-C1B328912E7C}"/>
                </a:ext>
              </a:extLst>
            </p:cNvPr>
            <p:cNvSpPr/>
            <p:nvPr/>
          </p:nvSpPr>
          <p:spPr bwMode="auto">
            <a:xfrm>
              <a:off x="9641943" y="338704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Oval 102">
              <a:extLst>
                <a:ext uri="{FF2B5EF4-FFF2-40B4-BE49-F238E27FC236}">
                  <a16:creationId xmlns:a16="http://schemas.microsoft.com/office/drawing/2014/main" id="{4A982E48-E520-45B2-9A06-BC018BD363EA}"/>
                </a:ext>
              </a:extLst>
            </p:cNvPr>
            <p:cNvSpPr/>
            <p:nvPr/>
          </p:nvSpPr>
          <p:spPr bwMode="auto">
            <a:xfrm>
              <a:off x="10150269" y="391606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Oval 103">
              <a:extLst>
                <a:ext uri="{FF2B5EF4-FFF2-40B4-BE49-F238E27FC236}">
                  <a16:creationId xmlns:a16="http://schemas.microsoft.com/office/drawing/2014/main" id="{5BD41472-7C1B-411B-9189-B92AEC636A8B}"/>
                </a:ext>
              </a:extLst>
            </p:cNvPr>
            <p:cNvSpPr/>
            <p:nvPr/>
          </p:nvSpPr>
          <p:spPr bwMode="auto">
            <a:xfrm>
              <a:off x="10065720" y="3846052"/>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Oval 104">
              <a:extLst>
                <a:ext uri="{FF2B5EF4-FFF2-40B4-BE49-F238E27FC236}">
                  <a16:creationId xmlns:a16="http://schemas.microsoft.com/office/drawing/2014/main" id="{19CF0211-B0D6-4097-A45B-B616C3CD4BC6}"/>
                </a:ext>
              </a:extLst>
            </p:cNvPr>
            <p:cNvSpPr/>
            <p:nvPr/>
          </p:nvSpPr>
          <p:spPr bwMode="auto">
            <a:xfrm>
              <a:off x="10077638" y="398676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Oval 105">
              <a:extLst>
                <a:ext uri="{FF2B5EF4-FFF2-40B4-BE49-F238E27FC236}">
                  <a16:creationId xmlns:a16="http://schemas.microsoft.com/office/drawing/2014/main" id="{06BBB414-A30E-41F0-BD50-2047BC12DA79}"/>
                </a:ext>
              </a:extLst>
            </p:cNvPr>
            <p:cNvSpPr/>
            <p:nvPr/>
          </p:nvSpPr>
          <p:spPr bwMode="auto">
            <a:xfrm>
              <a:off x="11027482" y="314143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Oval 106">
              <a:extLst>
                <a:ext uri="{FF2B5EF4-FFF2-40B4-BE49-F238E27FC236}">
                  <a16:creationId xmlns:a16="http://schemas.microsoft.com/office/drawing/2014/main" id="{EF1DE00F-BAED-479F-914E-452208DA8189}"/>
                </a:ext>
              </a:extLst>
            </p:cNvPr>
            <p:cNvSpPr/>
            <p:nvPr/>
          </p:nvSpPr>
          <p:spPr bwMode="auto">
            <a:xfrm>
              <a:off x="11137323" y="304022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Oval 107">
              <a:extLst>
                <a:ext uri="{FF2B5EF4-FFF2-40B4-BE49-F238E27FC236}">
                  <a16:creationId xmlns:a16="http://schemas.microsoft.com/office/drawing/2014/main" id="{A24B69F5-9DE8-4118-B2AC-60ACE31C99CC}"/>
                </a:ext>
              </a:extLst>
            </p:cNvPr>
            <p:cNvSpPr/>
            <p:nvPr/>
          </p:nvSpPr>
          <p:spPr bwMode="auto">
            <a:xfrm>
              <a:off x="10986352" y="302460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Oval 108">
              <a:extLst>
                <a:ext uri="{FF2B5EF4-FFF2-40B4-BE49-F238E27FC236}">
                  <a16:creationId xmlns:a16="http://schemas.microsoft.com/office/drawing/2014/main" id="{94C429A3-FD6B-48F5-A15F-D4BCDE75E15C}"/>
                </a:ext>
              </a:extLst>
            </p:cNvPr>
            <p:cNvSpPr/>
            <p:nvPr/>
          </p:nvSpPr>
          <p:spPr bwMode="auto">
            <a:xfrm>
              <a:off x="10799597" y="304504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Oval 109">
              <a:extLst>
                <a:ext uri="{FF2B5EF4-FFF2-40B4-BE49-F238E27FC236}">
                  <a16:creationId xmlns:a16="http://schemas.microsoft.com/office/drawing/2014/main" id="{84ACC859-D53F-46AA-AA36-AB576A8CBF30}"/>
                </a:ext>
              </a:extLst>
            </p:cNvPr>
            <p:cNvSpPr/>
            <p:nvPr/>
          </p:nvSpPr>
          <p:spPr bwMode="auto">
            <a:xfrm>
              <a:off x="10937202" y="317005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Oval 110">
              <a:extLst>
                <a:ext uri="{FF2B5EF4-FFF2-40B4-BE49-F238E27FC236}">
                  <a16:creationId xmlns:a16="http://schemas.microsoft.com/office/drawing/2014/main" id="{969B2843-BEE0-4EE3-BE8F-7132354B7116}"/>
                </a:ext>
              </a:extLst>
            </p:cNvPr>
            <p:cNvSpPr/>
            <p:nvPr/>
          </p:nvSpPr>
          <p:spPr bwMode="auto">
            <a:xfrm>
              <a:off x="10852653" y="310004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Oval 111">
              <a:extLst>
                <a:ext uri="{FF2B5EF4-FFF2-40B4-BE49-F238E27FC236}">
                  <a16:creationId xmlns:a16="http://schemas.microsoft.com/office/drawing/2014/main" id="{8A2F42ED-3AFE-47E2-9838-E4210B01534F}"/>
                </a:ext>
              </a:extLst>
            </p:cNvPr>
            <p:cNvSpPr/>
            <p:nvPr/>
          </p:nvSpPr>
          <p:spPr bwMode="auto">
            <a:xfrm>
              <a:off x="10864571" y="3240758"/>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Oval 112">
              <a:extLst>
                <a:ext uri="{FF2B5EF4-FFF2-40B4-BE49-F238E27FC236}">
                  <a16:creationId xmlns:a16="http://schemas.microsoft.com/office/drawing/2014/main" id="{41A24589-6D6C-42E0-96D0-336FA4FAC17F}"/>
                </a:ext>
              </a:extLst>
            </p:cNvPr>
            <p:cNvSpPr/>
            <p:nvPr/>
          </p:nvSpPr>
          <p:spPr bwMode="auto">
            <a:xfrm>
              <a:off x="9937029" y="396897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Oval 113">
              <a:extLst>
                <a:ext uri="{FF2B5EF4-FFF2-40B4-BE49-F238E27FC236}">
                  <a16:creationId xmlns:a16="http://schemas.microsoft.com/office/drawing/2014/main" id="{9645BC3E-B755-48DA-AA3D-9D0BEF716D2E}"/>
                </a:ext>
              </a:extLst>
            </p:cNvPr>
            <p:cNvSpPr/>
            <p:nvPr/>
          </p:nvSpPr>
          <p:spPr bwMode="auto">
            <a:xfrm>
              <a:off x="10447562" y="366823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Oval 114">
              <a:extLst>
                <a:ext uri="{FF2B5EF4-FFF2-40B4-BE49-F238E27FC236}">
                  <a16:creationId xmlns:a16="http://schemas.microsoft.com/office/drawing/2014/main" id="{09276869-186F-4BC5-A8B9-E8C7FDEE583F}"/>
                </a:ext>
              </a:extLst>
            </p:cNvPr>
            <p:cNvSpPr/>
            <p:nvPr/>
          </p:nvSpPr>
          <p:spPr bwMode="auto">
            <a:xfrm>
              <a:off x="9520304" y="420166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Oval 115">
              <a:extLst>
                <a:ext uri="{FF2B5EF4-FFF2-40B4-BE49-F238E27FC236}">
                  <a16:creationId xmlns:a16="http://schemas.microsoft.com/office/drawing/2014/main" id="{D38502DD-4D0D-4B30-ADB5-FA7174C460D6}"/>
                </a:ext>
              </a:extLst>
            </p:cNvPr>
            <p:cNvSpPr/>
            <p:nvPr/>
          </p:nvSpPr>
          <p:spPr bwMode="auto">
            <a:xfrm>
              <a:off x="10462351" y="3173421"/>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Oval 116">
              <a:extLst>
                <a:ext uri="{FF2B5EF4-FFF2-40B4-BE49-F238E27FC236}">
                  <a16:creationId xmlns:a16="http://schemas.microsoft.com/office/drawing/2014/main" id="{87FDCAC9-3F8E-4525-B06C-503EF9454492}"/>
                </a:ext>
              </a:extLst>
            </p:cNvPr>
            <p:cNvSpPr/>
            <p:nvPr/>
          </p:nvSpPr>
          <p:spPr bwMode="auto">
            <a:xfrm>
              <a:off x="9482037" y="374774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Oval 117">
              <a:extLst>
                <a:ext uri="{FF2B5EF4-FFF2-40B4-BE49-F238E27FC236}">
                  <a16:creationId xmlns:a16="http://schemas.microsoft.com/office/drawing/2014/main" id="{4993BB0F-508C-4934-92A2-7578A32D88DF}"/>
                </a:ext>
              </a:extLst>
            </p:cNvPr>
            <p:cNvSpPr/>
            <p:nvPr/>
          </p:nvSpPr>
          <p:spPr bwMode="auto">
            <a:xfrm>
              <a:off x="10440338" y="3486051"/>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Oval 118">
              <a:extLst>
                <a:ext uri="{FF2B5EF4-FFF2-40B4-BE49-F238E27FC236}">
                  <a16:creationId xmlns:a16="http://schemas.microsoft.com/office/drawing/2014/main" id="{C8A91F7A-6F3A-4817-B45C-3F02460A133F}"/>
                </a:ext>
              </a:extLst>
            </p:cNvPr>
            <p:cNvSpPr/>
            <p:nvPr/>
          </p:nvSpPr>
          <p:spPr bwMode="auto">
            <a:xfrm>
              <a:off x="9522151" y="3997150"/>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Oval 119">
              <a:extLst>
                <a:ext uri="{FF2B5EF4-FFF2-40B4-BE49-F238E27FC236}">
                  <a16:creationId xmlns:a16="http://schemas.microsoft.com/office/drawing/2014/main" id="{45D4A6A5-B748-4DC1-8FCE-AF2109A2C274}"/>
                </a:ext>
              </a:extLst>
            </p:cNvPr>
            <p:cNvSpPr/>
            <p:nvPr/>
          </p:nvSpPr>
          <p:spPr bwMode="auto">
            <a:xfrm>
              <a:off x="10355007" y="389889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Oval 121">
              <a:extLst>
                <a:ext uri="{FF2B5EF4-FFF2-40B4-BE49-F238E27FC236}">
                  <a16:creationId xmlns:a16="http://schemas.microsoft.com/office/drawing/2014/main" id="{FAB12B0C-82F8-481E-B40E-83F035436913}"/>
                </a:ext>
              </a:extLst>
            </p:cNvPr>
            <p:cNvSpPr/>
            <p:nvPr/>
          </p:nvSpPr>
          <p:spPr bwMode="auto">
            <a:xfrm>
              <a:off x="10874931" y="337871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Oval 122">
              <a:extLst>
                <a:ext uri="{FF2B5EF4-FFF2-40B4-BE49-F238E27FC236}">
                  <a16:creationId xmlns:a16="http://schemas.microsoft.com/office/drawing/2014/main" id="{2ADC8E62-4DB8-45C5-88DA-DFF606305862}"/>
                </a:ext>
              </a:extLst>
            </p:cNvPr>
            <p:cNvSpPr/>
            <p:nvPr/>
          </p:nvSpPr>
          <p:spPr bwMode="auto">
            <a:xfrm>
              <a:off x="10953125" y="331449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Oval 123">
              <a:extLst>
                <a:ext uri="{FF2B5EF4-FFF2-40B4-BE49-F238E27FC236}">
                  <a16:creationId xmlns:a16="http://schemas.microsoft.com/office/drawing/2014/main" id="{FC041896-F12E-4BDB-8148-41762CA5D3D9}"/>
                </a:ext>
              </a:extLst>
            </p:cNvPr>
            <p:cNvSpPr/>
            <p:nvPr/>
          </p:nvSpPr>
          <p:spPr bwMode="auto">
            <a:xfrm>
              <a:off x="10802154" y="329887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Oval 124">
              <a:extLst>
                <a:ext uri="{FF2B5EF4-FFF2-40B4-BE49-F238E27FC236}">
                  <a16:creationId xmlns:a16="http://schemas.microsoft.com/office/drawing/2014/main" id="{B340E9AF-9A38-42E0-A927-C86E7452F045}"/>
                </a:ext>
              </a:extLst>
            </p:cNvPr>
            <p:cNvSpPr/>
            <p:nvPr/>
          </p:nvSpPr>
          <p:spPr bwMode="auto">
            <a:xfrm>
              <a:off x="10615399" y="331931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Oval 125">
              <a:extLst>
                <a:ext uri="{FF2B5EF4-FFF2-40B4-BE49-F238E27FC236}">
                  <a16:creationId xmlns:a16="http://schemas.microsoft.com/office/drawing/2014/main" id="{4C4F030B-EE4C-479B-A2DF-F84C4B9F3079}"/>
                </a:ext>
              </a:extLst>
            </p:cNvPr>
            <p:cNvSpPr/>
            <p:nvPr/>
          </p:nvSpPr>
          <p:spPr bwMode="auto">
            <a:xfrm>
              <a:off x="10731506" y="3621396"/>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Oval 126">
              <a:extLst>
                <a:ext uri="{FF2B5EF4-FFF2-40B4-BE49-F238E27FC236}">
                  <a16:creationId xmlns:a16="http://schemas.microsoft.com/office/drawing/2014/main" id="{004FDC7E-7577-469A-B1E9-3A3827CC9DD4}"/>
                </a:ext>
              </a:extLst>
            </p:cNvPr>
            <p:cNvSpPr/>
            <p:nvPr/>
          </p:nvSpPr>
          <p:spPr bwMode="auto">
            <a:xfrm>
              <a:off x="10668455" y="3374316"/>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Oval 127">
              <a:extLst>
                <a:ext uri="{FF2B5EF4-FFF2-40B4-BE49-F238E27FC236}">
                  <a16:creationId xmlns:a16="http://schemas.microsoft.com/office/drawing/2014/main" id="{D26E99D9-3CC1-4884-AE64-656B4A96E2C7}"/>
                </a:ext>
              </a:extLst>
            </p:cNvPr>
            <p:cNvSpPr/>
            <p:nvPr/>
          </p:nvSpPr>
          <p:spPr bwMode="auto">
            <a:xfrm>
              <a:off x="10680373" y="351502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Oval 128">
              <a:extLst>
                <a:ext uri="{FF2B5EF4-FFF2-40B4-BE49-F238E27FC236}">
                  <a16:creationId xmlns:a16="http://schemas.microsoft.com/office/drawing/2014/main" id="{EE8516F8-3F6B-4587-A251-5FF1D222EA18}"/>
                </a:ext>
              </a:extLst>
            </p:cNvPr>
            <p:cNvSpPr/>
            <p:nvPr/>
          </p:nvSpPr>
          <p:spPr bwMode="auto">
            <a:xfrm>
              <a:off x="10459911" y="3048552"/>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Oval 129">
              <a:extLst>
                <a:ext uri="{FF2B5EF4-FFF2-40B4-BE49-F238E27FC236}">
                  <a16:creationId xmlns:a16="http://schemas.microsoft.com/office/drawing/2014/main" id="{4B55F945-FA5E-44A6-ADBF-F7456F553B96}"/>
                </a:ext>
              </a:extLst>
            </p:cNvPr>
            <p:cNvSpPr/>
            <p:nvPr/>
          </p:nvSpPr>
          <p:spPr bwMode="auto">
            <a:xfrm>
              <a:off x="10634693" y="312025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Oval 130">
              <a:extLst>
                <a:ext uri="{FF2B5EF4-FFF2-40B4-BE49-F238E27FC236}">
                  <a16:creationId xmlns:a16="http://schemas.microsoft.com/office/drawing/2014/main" id="{9942FFBB-9869-4FBE-9685-805AFCB23FC0}"/>
                </a:ext>
              </a:extLst>
            </p:cNvPr>
            <p:cNvSpPr/>
            <p:nvPr/>
          </p:nvSpPr>
          <p:spPr bwMode="auto">
            <a:xfrm>
              <a:off x="10700244" y="305086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Oval 131">
              <a:extLst>
                <a:ext uri="{FF2B5EF4-FFF2-40B4-BE49-F238E27FC236}">
                  <a16:creationId xmlns:a16="http://schemas.microsoft.com/office/drawing/2014/main" id="{C1991CE2-A598-4C4B-992B-BA65E1029818}"/>
                </a:ext>
              </a:extLst>
            </p:cNvPr>
            <p:cNvSpPr/>
            <p:nvPr/>
          </p:nvSpPr>
          <p:spPr bwMode="auto">
            <a:xfrm>
              <a:off x="10745963" y="315582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Oval 132">
              <a:extLst>
                <a:ext uri="{FF2B5EF4-FFF2-40B4-BE49-F238E27FC236}">
                  <a16:creationId xmlns:a16="http://schemas.microsoft.com/office/drawing/2014/main" id="{A83A69F2-3C4B-4987-9390-4D2821ABC83A}"/>
                </a:ext>
              </a:extLst>
            </p:cNvPr>
            <p:cNvSpPr/>
            <p:nvPr/>
          </p:nvSpPr>
          <p:spPr bwMode="auto">
            <a:xfrm>
              <a:off x="10718233" y="327161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Oval 133">
              <a:extLst>
                <a:ext uri="{FF2B5EF4-FFF2-40B4-BE49-F238E27FC236}">
                  <a16:creationId xmlns:a16="http://schemas.microsoft.com/office/drawing/2014/main" id="{3198D157-D412-4500-B912-95917C5AA22F}"/>
                </a:ext>
              </a:extLst>
            </p:cNvPr>
            <p:cNvSpPr/>
            <p:nvPr/>
          </p:nvSpPr>
          <p:spPr bwMode="auto">
            <a:xfrm>
              <a:off x="10643649" y="3216240"/>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Oval 134">
              <a:extLst>
                <a:ext uri="{FF2B5EF4-FFF2-40B4-BE49-F238E27FC236}">
                  <a16:creationId xmlns:a16="http://schemas.microsoft.com/office/drawing/2014/main" id="{A47075E4-A3C7-4C08-9BF8-8C275F39E1F8}"/>
                </a:ext>
              </a:extLst>
            </p:cNvPr>
            <p:cNvSpPr/>
            <p:nvPr/>
          </p:nvSpPr>
          <p:spPr bwMode="auto">
            <a:xfrm>
              <a:off x="11111790" y="320017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Oval 135">
              <a:extLst>
                <a:ext uri="{FF2B5EF4-FFF2-40B4-BE49-F238E27FC236}">
                  <a16:creationId xmlns:a16="http://schemas.microsoft.com/office/drawing/2014/main" id="{4449F560-59E6-4FA2-AB99-DEFB89347F51}"/>
                </a:ext>
              </a:extLst>
            </p:cNvPr>
            <p:cNvSpPr/>
            <p:nvPr/>
          </p:nvSpPr>
          <p:spPr bwMode="auto">
            <a:xfrm>
              <a:off x="10636006" y="367277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Oval 136">
              <a:extLst>
                <a:ext uri="{FF2B5EF4-FFF2-40B4-BE49-F238E27FC236}">
                  <a16:creationId xmlns:a16="http://schemas.microsoft.com/office/drawing/2014/main" id="{B0675818-319A-461B-9F21-710CB3535D66}"/>
                </a:ext>
              </a:extLst>
            </p:cNvPr>
            <p:cNvSpPr/>
            <p:nvPr/>
          </p:nvSpPr>
          <p:spPr bwMode="auto">
            <a:xfrm>
              <a:off x="11027014" y="3354820"/>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Oval 137">
              <a:extLst>
                <a:ext uri="{FF2B5EF4-FFF2-40B4-BE49-F238E27FC236}">
                  <a16:creationId xmlns:a16="http://schemas.microsoft.com/office/drawing/2014/main" id="{0660B815-1EF0-49AA-A9B8-D8BEB106F17E}"/>
                </a:ext>
              </a:extLst>
            </p:cNvPr>
            <p:cNvSpPr/>
            <p:nvPr/>
          </p:nvSpPr>
          <p:spPr bwMode="auto">
            <a:xfrm>
              <a:off x="11092565" y="3285426"/>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Oval 138">
              <a:extLst>
                <a:ext uri="{FF2B5EF4-FFF2-40B4-BE49-F238E27FC236}">
                  <a16:creationId xmlns:a16="http://schemas.microsoft.com/office/drawing/2014/main" id="{6A0F7F0A-D158-4D7B-8D3D-8A1D4F89E211}"/>
                </a:ext>
              </a:extLst>
            </p:cNvPr>
            <p:cNvSpPr/>
            <p:nvPr/>
          </p:nvSpPr>
          <p:spPr bwMode="auto">
            <a:xfrm>
              <a:off x="11109539" y="340637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Oval 140">
              <a:extLst>
                <a:ext uri="{FF2B5EF4-FFF2-40B4-BE49-F238E27FC236}">
                  <a16:creationId xmlns:a16="http://schemas.microsoft.com/office/drawing/2014/main" id="{CACEBF34-6D6D-4099-86E5-A03EAE321F75}"/>
                </a:ext>
              </a:extLst>
            </p:cNvPr>
            <p:cNvSpPr/>
            <p:nvPr/>
          </p:nvSpPr>
          <p:spPr bwMode="auto">
            <a:xfrm>
              <a:off x="10763952" y="3384361"/>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Oval 141">
              <a:extLst>
                <a:ext uri="{FF2B5EF4-FFF2-40B4-BE49-F238E27FC236}">
                  <a16:creationId xmlns:a16="http://schemas.microsoft.com/office/drawing/2014/main" id="{FCC985E5-3EAF-4679-952B-D048ED8A4C23}"/>
                </a:ext>
              </a:extLst>
            </p:cNvPr>
            <p:cNvSpPr/>
            <p:nvPr/>
          </p:nvSpPr>
          <p:spPr bwMode="auto">
            <a:xfrm>
              <a:off x="9906398" y="300978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Oval 142">
              <a:extLst>
                <a:ext uri="{FF2B5EF4-FFF2-40B4-BE49-F238E27FC236}">
                  <a16:creationId xmlns:a16="http://schemas.microsoft.com/office/drawing/2014/main" id="{2BF61467-3F4A-4048-970A-82357097E4D8}"/>
                </a:ext>
              </a:extLst>
            </p:cNvPr>
            <p:cNvSpPr/>
            <p:nvPr/>
          </p:nvSpPr>
          <p:spPr bwMode="auto">
            <a:xfrm>
              <a:off x="10011131" y="3003535"/>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Oval 143">
              <a:extLst>
                <a:ext uri="{FF2B5EF4-FFF2-40B4-BE49-F238E27FC236}">
                  <a16:creationId xmlns:a16="http://schemas.microsoft.com/office/drawing/2014/main" id="{70C8B681-42AD-423D-9A12-77AAE729A391}"/>
                </a:ext>
              </a:extLst>
            </p:cNvPr>
            <p:cNvSpPr/>
            <p:nvPr/>
          </p:nvSpPr>
          <p:spPr bwMode="auto">
            <a:xfrm>
              <a:off x="9830370" y="3053420"/>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Oval 144">
              <a:extLst>
                <a:ext uri="{FF2B5EF4-FFF2-40B4-BE49-F238E27FC236}">
                  <a16:creationId xmlns:a16="http://schemas.microsoft.com/office/drawing/2014/main" id="{1B97B0A7-89CD-498A-A41F-970022AA6893}"/>
                </a:ext>
              </a:extLst>
            </p:cNvPr>
            <p:cNvSpPr/>
            <p:nvPr/>
          </p:nvSpPr>
          <p:spPr bwMode="auto">
            <a:xfrm>
              <a:off x="9679990" y="3136090"/>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Oval 145">
              <a:extLst>
                <a:ext uri="{FF2B5EF4-FFF2-40B4-BE49-F238E27FC236}">
                  <a16:creationId xmlns:a16="http://schemas.microsoft.com/office/drawing/2014/main" id="{6795C251-B180-4B31-A783-A724F4E1EF99}"/>
                </a:ext>
              </a:extLst>
            </p:cNvPr>
            <p:cNvSpPr/>
            <p:nvPr/>
          </p:nvSpPr>
          <p:spPr bwMode="auto">
            <a:xfrm>
              <a:off x="9897546" y="310186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Oval 146">
              <a:extLst>
                <a:ext uri="{FF2B5EF4-FFF2-40B4-BE49-F238E27FC236}">
                  <a16:creationId xmlns:a16="http://schemas.microsoft.com/office/drawing/2014/main" id="{4D088EE1-F74A-42AA-8138-E7BFA0A08328}"/>
                </a:ext>
              </a:extLst>
            </p:cNvPr>
            <p:cNvSpPr/>
            <p:nvPr/>
          </p:nvSpPr>
          <p:spPr bwMode="auto">
            <a:xfrm>
              <a:off x="10358667" y="303304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Oval 147">
              <a:extLst>
                <a:ext uri="{FF2B5EF4-FFF2-40B4-BE49-F238E27FC236}">
                  <a16:creationId xmlns:a16="http://schemas.microsoft.com/office/drawing/2014/main" id="{86746DAB-2AF8-4821-9654-DD4B094768B2}"/>
                </a:ext>
              </a:extLst>
            </p:cNvPr>
            <p:cNvSpPr/>
            <p:nvPr/>
          </p:nvSpPr>
          <p:spPr bwMode="auto">
            <a:xfrm>
              <a:off x="10095676" y="303055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Oval 148">
              <a:extLst>
                <a:ext uri="{FF2B5EF4-FFF2-40B4-BE49-F238E27FC236}">
                  <a16:creationId xmlns:a16="http://schemas.microsoft.com/office/drawing/2014/main" id="{05BD016C-326C-4BC2-A8FC-B1D8166DBA6C}"/>
                </a:ext>
              </a:extLst>
            </p:cNvPr>
            <p:cNvSpPr/>
            <p:nvPr/>
          </p:nvSpPr>
          <p:spPr bwMode="auto">
            <a:xfrm>
              <a:off x="10615055" y="305513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Oval 149">
              <a:extLst>
                <a:ext uri="{FF2B5EF4-FFF2-40B4-BE49-F238E27FC236}">
                  <a16:creationId xmlns:a16="http://schemas.microsoft.com/office/drawing/2014/main" id="{42D752E4-F7DC-4BB8-83C7-B4EABE3A4EE4}"/>
                </a:ext>
              </a:extLst>
            </p:cNvPr>
            <p:cNvSpPr/>
            <p:nvPr/>
          </p:nvSpPr>
          <p:spPr bwMode="auto">
            <a:xfrm>
              <a:off x="9775183" y="310713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Oval 150">
              <a:extLst>
                <a:ext uri="{FF2B5EF4-FFF2-40B4-BE49-F238E27FC236}">
                  <a16:creationId xmlns:a16="http://schemas.microsoft.com/office/drawing/2014/main" id="{934C7702-FBEA-4A7F-AEDB-9782E497DB2A}"/>
                </a:ext>
              </a:extLst>
            </p:cNvPr>
            <p:cNvSpPr/>
            <p:nvPr/>
          </p:nvSpPr>
          <p:spPr bwMode="auto">
            <a:xfrm>
              <a:off x="9953776" y="304608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Oval 151">
              <a:extLst>
                <a:ext uri="{FF2B5EF4-FFF2-40B4-BE49-F238E27FC236}">
                  <a16:creationId xmlns:a16="http://schemas.microsoft.com/office/drawing/2014/main" id="{81872A9B-A64C-4690-85B9-B0464A3CC05B}"/>
                </a:ext>
              </a:extLst>
            </p:cNvPr>
            <p:cNvSpPr/>
            <p:nvPr/>
          </p:nvSpPr>
          <p:spPr bwMode="auto">
            <a:xfrm>
              <a:off x="9944922" y="316094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Oval 152">
              <a:extLst>
                <a:ext uri="{FF2B5EF4-FFF2-40B4-BE49-F238E27FC236}">
                  <a16:creationId xmlns:a16="http://schemas.microsoft.com/office/drawing/2014/main" id="{736C97AB-2531-4232-B6BC-671AFA95CDC9}"/>
                </a:ext>
              </a:extLst>
            </p:cNvPr>
            <p:cNvSpPr/>
            <p:nvPr/>
          </p:nvSpPr>
          <p:spPr bwMode="auto">
            <a:xfrm>
              <a:off x="10035438" y="317794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93D2456B-0508-4403-AF9B-13DE3BB0E447}"/>
                </a:ext>
              </a:extLst>
            </p:cNvPr>
            <p:cNvSpPr/>
            <p:nvPr/>
          </p:nvSpPr>
          <p:spPr bwMode="auto">
            <a:xfrm>
              <a:off x="9854677" y="322783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Oval 154">
              <a:extLst>
                <a:ext uri="{FF2B5EF4-FFF2-40B4-BE49-F238E27FC236}">
                  <a16:creationId xmlns:a16="http://schemas.microsoft.com/office/drawing/2014/main" id="{01A1FD1D-4AAA-4ADD-A222-4A32BE7DFB1B}"/>
                </a:ext>
              </a:extLst>
            </p:cNvPr>
            <p:cNvSpPr/>
            <p:nvPr/>
          </p:nvSpPr>
          <p:spPr bwMode="auto">
            <a:xfrm>
              <a:off x="10017936" y="307646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0CE84110-83C4-48F0-95C4-8DC25318DEDF}"/>
                </a:ext>
              </a:extLst>
            </p:cNvPr>
            <p:cNvSpPr/>
            <p:nvPr/>
          </p:nvSpPr>
          <p:spPr bwMode="auto">
            <a:xfrm>
              <a:off x="10119984" y="320497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FFA607E6-DA93-45EA-BC03-19D4698653DE}"/>
                </a:ext>
              </a:extLst>
            </p:cNvPr>
            <p:cNvSpPr/>
            <p:nvPr/>
          </p:nvSpPr>
          <p:spPr bwMode="auto">
            <a:xfrm>
              <a:off x="9530634" y="336508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Oval 157">
              <a:extLst>
                <a:ext uri="{FF2B5EF4-FFF2-40B4-BE49-F238E27FC236}">
                  <a16:creationId xmlns:a16="http://schemas.microsoft.com/office/drawing/2014/main" id="{88D8A69B-E7E0-49EE-BEC5-35F2891B3D13}"/>
                </a:ext>
              </a:extLst>
            </p:cNvPr>
            <p:cNvSpPr/>
            <p:nvPr/>
          </p:nvSpPr>
          <p:spPr bwMode="auto">
            <a:xfrm>
              <a:off x="9978083" y="322050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Oval 158">
              <a:extLst>
                <a:ext uri="{FF2B5EF4-FFF2-40B4-BE49-F238E27FC236}">
                  <a16:creationId xmlns:a16="http://schemas.microsoft.com/office/drawing/2014/main" id="{94649B2E-93B3-4B81-8E2D-B8B68C851A3F}"/>
                </a:ext>
              </a:extLst>
            </p:cNvPr>
            <p:cNvSpPr/>
            <p:nvPr/>
          </p:nvSpPr>
          <p:spPr bwMode="auto">
            <a:xfrm>
              <a:off x="9737190" y="324915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Oval 159">
              <a:extLst>
                <a:ext uri="{FF2B5EF4-FFF2-40B4-BE49-F238E27FC236}">
                  <a16:creationId xmlns:a16="http://schemas.microsoft.com/office/drawing/2014/main" id="{010D7D80-403C-4C7E-A18C-8B9C6A5474FF}"/>
                </a:ext>
              </a:extLst>
            </p:cNvPr>
            <p:cNvSpPr/>
            <p:nvPr/>
          </p:nvSpPr>
          <p:spPr bwMode="auto">
            <a:xfrm>
              <a:off x="9628502" y="319526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61" name="Group 160">
              <a:extLst>
                <a:ext uri="{FF2B5EF4-FFF2-40B4-BE49-F238E27FC236}">
                  <a16:creationId xmlns:a16="http://schemas.microsoft.com/office/drawing/2014/main" id="{8EA2A0D8-178C-4CC7-8739-842E74877522}"/>
                </a:ext>
              </a:extLst>
            </p:cNvPr>
            <p:cNvGrpSpPr/>
            <p:nvPr/>
          </p:nvGrpSpPr>
          <p:grpSpPr>
            <a:xfrm>
              <a:off x="10640738" y="3020351"/>
              <a:ext cx="526220" cy="333086"/>
              <a:chOff x="9491410" y="2771148"/>
              <a:chExt cx="692558" cy="438374"/>
            </a:xfrm>
            <a:solidFill>
              <a:srgbClr val="9F714B"/>
            </a:solidFill>
          </p:grpSpPr>
          <p:sp>
            <p:nvSpPr>
              <p:cNvPr id="162" name="Oval 161">
                <a:extLst>
                  <a:ext uri="{FF2B5EF4-FFF2-40B4-BE49-F238E27FC236}">
                    <a16:creationId xmlns:a16="http://schemas.microsoft.com/office/drawing/2014/main" id="{9F2B6D4C-A7BC-46C1-88C9-A41A10D51591}"/>
                  </a:ext>
                </a:extLst>
              </p:cNvPr>
              <p:cNvSpPr/>
              <p:nvPr/>
            </p:nvSpPr>
            <p:spPr bwMode="auto">
              <a:xfrm>
                <a:off x="9875859" y="2818159"/>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Oval 162">
                <a:extLst>
                  <a:ext uri="{FF2B5EF4-FFF2-40B4-BE49-F238E27FC236}">
                    <a16:creationId xmlns:a16="http://schemas.microsoft.com/office/drawing/2014/main" id="{0BCBDF18-CADB-4ED2-B6B4-C686C1C15701}"/>
                  </a:ext>
                </a:extLst>
              </p:cNvPr>
              <p:cNvSpPr/>
              <p:nvPr/>
            </p:nvSpPr>
            <p:spPr bwMode="auto">
              <a:xfrm>
                <a:off x="9994988" y="2840542"/>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Oval 163">
                <a:extLst>
                  <a:ext uri="{FF2B5EF4-FFF2-40B4-BE49-F238E27FC236}">
                    <a16:creationId xmlns:a16="http://schemas.microsoft.com/office/drawing/2014/main" id="{40F56C00-4CCB-4640-AEFB-251FA1FBBB73}"/>
                  </a:ext>
                </a:extLst>
              </p:cNvPr>
              <p:cNvSpPr/>
              <p:nvPr/>
            </p:nvSpPr>
            <p:spPr bwMode="auto">
              <a:xfrm>
                <a:off x="9757088" y="2906196"/>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Oval 164">
                <a:extLst>
                  <a:ext uri="{FF2B5EF4-FFF2-40B4-BE49-F238E27FC236}">
                    <a16:creationId xmlns:a16="http://schemas.microsoft.com/office/drawing/2014/main" id="{61FDE7F9-4A64-4D05-813D-E2720F110E3E}"/>
                  </a:ext>
                </a:extLst>
              </p:cNvPr>
              <p:cNvSpPr/>
              <p:nvPr/>
            </p:nvSpPr>
            <p:spPr bwMode="auto">
              <a:xfrm>
                <a:off x="9559174" y="3014998"/>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Oval 165">
                <a:extLst>
                  <a:ext uri="{FF2B5EF4-FFF2-40B4-BE49-F238E27FC236}">
                    <a16:creationId xmlns:a16="http://schemas.microsoft.com/office/drawing/2014/main" id="{C727F646-8D31-4DFA-BA0D-AF8557920F4A}"/>
                  </a:ext>
                </a:extLst>
              </p:cNvPr>
              <p:cNvSpPr/>
              <p:nvPr/>
            </p:nvSpPr>
            <p:spPr bwMode="auto">
              <a:xfrm>
                <a:off x="9845499" y="2969957"/>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Oval 166">
                <a:extLst>
                  <a:ext uri="{FF2B5EF4-FFF2-40B4-BE49-F238E27FC236}">
                    <a16:creationId xmlns:a16="http://schemas.microsoft.com/office/drawing/2014/main" id="{8B54E3EB-B5E2-4360-BAD4-2F44E7B7533B}"/>
                  </a:ext>
                </a:extLst>
              </p:cNvPr>
              <p:cNvSpPr/>
              <p:nvPr/>
            </p:nvSpPr>
            <p:spPr bwMode="auto">
              <a:xfrm>
                <a:off x="10060539" y="2771148"/>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Oval 167">
                <a:extLst>
                  <a:ext uri="{FF2B5EF4-FFF2-40B4-BE49-F238E27FC236}">
                    <a16:creationId xmlns:a16="http://schemas.microsoft.com/office/drawing/2014/main" id="{B87FC75D-7058-4E51-86C1-DCDDE3B8774D}"/>
                  </a:ext>
                </a:extLst>
              </p:cNvPr>
              <p:cNvSpPr/>
              <p:nvPr/>
            </p:nvSpPr>
            <p:spPr bwMode="auto">
              <a:xfrm>
                <a:off x="10106258" y="2876107"/>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Oval 168">
                <a:extLst>
                  <a:ext uri="{FF2B5EF4-FFF2-40B4-BE49-F238E27FC236}">
                    <a16:creationId xmlns:a16="http://schemas.microsoft.com/office/drawing/2014/main" id="{57017256-21B3-44E5-BB65-86FBEC7974CB}"/>
                  </a:ext>
                </a:extLst>
              </p:cNvPr>
              <p:cNvSpPr/>
              <p:nvPr/>
            </p:nvSpPr>
            <p:spPr bwMode="auto">
              <a:xfrm>
                <a:off x="9672539" y="2836184"/>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3D26F3EE-448C-402D-846A-7895D30B0C5B}"/>
                  </a:ext>
                </a:extLst>
              </p:cNvPr>
              <p:cNvSpPr/>
              <p:nvPr/>
            </p:nvSpPr>
            <p:spPr bwMode="auto">
              <a:xfrm>
                <a:off x="9684457" y="2976895"/>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Oval 170">
                <a:extLst>
                  <a:ext uri="{FF2B5EF4-FFF2-40B4-BE49-F238E27FC236}">
                    <a16:creationId xmlns:a16="http://schemas.microsoft.com/office/drawing/2014/main" id="{8121D4BC-A9A9-4808-81B2-6E20512F2BF6}"/>
                  </a:ext>
                </a:extLst>
              </p:cNvPr>
              <p:cNvSpPr/>
              <p:nvPr/>
            </p:nvSpPr>
            <p:spPr bwMode="auto">
              <a:xfrm>
                <a:off x="9919503" y="2896547"/>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Oval 171">
                <a:extLst>
                  <a:ext uri="{FF2B5EF4-FFF2-40B4-BE49-F238E27FC236}">
                    <a16:creationId xmlns:a16="http://schemas.microsoft.com/office/drawing/2014/main" id="{326AFE92-A63A-4312-B9BA-B88D057E96FB}"/>
                  </a:ext>
                </a:extLst>
              </p:cNvPr>
              <p:cNvSpPr/>
              <p:nvPr/>
            </p:nvSpPr>
            <p:spPr bwMode="auto">
              <a:xfrm>
                <a:off x="9907850" y="3047705"/>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Oval 172">
                <a:extLst>
                  <a:ext uri="{FF2B5EF4-FFF2-40B4-BE49-F238E27FC236}">
                    <a16:creationId xmlns:a16="http://schemas.microsoft.com/office/drawing/2014/main" id="{2A6E9287-4570-4A4C-AAA2-FA09FAB57FF9}"/>
                  </a:ext>
                </a:extLst>
              </p:cNvPr>
              <p:cNvSpPr/>
              <p:nvPr/>
            </p:nvSpPr>
            <p:spPr bwMode="auto">
              <a:xfrm>
                <a:off x="10026979" y="3070088"/>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Oval 173">
                <a:extLst>
                  <a:ext uri="{FF2B5EF4-FFF2-40B4-BE49-F238E27FC236}">
                    <a16:creationId xmlns:a16="http://schemas.microsoft.com/office/drawing/2014/main" id="{B093FAC3-AB14-4A56-873D-45B5C7C5F5F2}"/>
                  </a:ext>
                </a:extLst>
              </p:cNvPr>
              <p:cNvSpPr/>
              <p:nvPr/>
            </p:nvSpPr>
            <p:spPr bwMode="auto">
              <a:xfrm>
                <a:off x="9789079" y="3135742"/>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Oval 174">
                <a:extLst>
                  <a:ext uri="{FF2B5EF4-FFF2-40B4-BE49-F238E27FC236}">
                    <a16:creationId xmlns:a16="http://schemas.microsoft.com/office/drawing/2014/main" id="{D11E24C4-60BF-4903-8D68-AC19F3B70BCD}"/>
                  </a:ext>
                </a:extLst>
              </p:cNvPr>
              <p:cNvSpPr/>
              <p:nvPr/>
            </p:nvSpPr>
            <p:spPr bwMode="auto">
              <a:xfrm>
                <a:off x="10003944" y="2936524"/>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Oval 175">
                <a:extLst>
                  <a:ext uri="{FF2B5EF4-FFF2-40B4-BE49-F238E27FC236}">
                    <a16:creationId xmlns:a16="http://schemas.microsoft.com/office/drawing/2014/main" id="{4D9074AF-13C5-4E63-9895-B02D696E8730}"/>
                  </a:ext>
                </a:extLst>
              </p:cNvPr>
              <p:cNvSpPr/>
              <p:nvPr/>
            </p:nvSpPr>
            <p:spPr bwMode="auto">
              <a:xfrm>
                <a:off x="10138249" y="3105653"/>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Oval 176">
                <a:extLst>
                  <a:ext uri="{FF2B5EF4-FFF2-40B4-BE49-F238E27FC236}">
                    <a16:creationId xmlns:a16="http://schemas.microsoft.com/office/drawing/2014/main" id="{4FF9A06D-9C03-45AF-A980-7D89C4B9701B}"/>
                  </a:ext>
                </a:extLst>
              </p:cNvPr>
              <p:cNvSpPr/>
              <p:nvPr/>
            </p:nvSpPr>
            <p:spPr bwMode="auto">
              <a:xfrm>
                <a:off x="9704530" y="3065730"/>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Oval 177">
                <a:extLst>
                  <a:ext uri="{FF2B5EF4-FFF2-40B4-BE49-F238E27FC236}">
                    <a16:creationId xmlns:a16="http://schemas.microsoft.com/office/drawing/2014/main" id="{51B05FFE-BB67-4A9E-AD14-E3A6E571BE21}"/>
                  </a:ext>
                </a:extLst>
              </p:cNvPr>
              <p:cNvSpPr/>
              <p:nvPr/>
            </p:nvSpPr>
            <p:spPr bwMode="auto">
              <a:xfrm>
                <a:off x="9951494" y="3126093"/>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Oval 178">
                <a:extLst>
                  <a:ext uri="{FF2B5EF4-FFF2-40B4-BE49-F238E27FC236}">
                    <a16:creationId xmlns:a16="http://schemas.microsoft.com/office/drawing/2014/main" id="{D8D34681-1801-41A7-8D1E-098DA58374C9}"/>
                  </a:ext>
                </a:extLst>
              </p:cNvPr>
              <p:cNvSpPr/>
              <p:nvPr/>
            </p:nvSpPr>
            <p:spPr bwMode="auto">
              <a:xfrm>
                <a:off x="9634454" y="3163803"/>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Oval 179">
                <a:extLst>
                  <a:ext uri="{FF2B5EF4-FFF2-40B4-BE49-F238E27FC236}">
                    <a16:creationId xmlns:a16="http://schemas.microsoft.com/office/drawing/2014/main" id="{B26C6E4C-C362-4C26-A54C-A6789A3215C2}"/>
                  </a:ext>
                </a:extLst>
              </p:cNvPr>
              <p:cNvSpPr/>
              <p:nvPr/>
            </p:nvSpPr>
            <p:spPr bwMode="auto">
              <a:xfrm>
                <a:off x="9491410" y="3092878"/>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83" name="Oval 182">
              <a:extLst>
                <a:ext uri="{FF2B5EF4-FFF2-40B4-BE49-F238E27FC236}">
                  <a16:creationId xmlns:a16="http://schemas.microsoft.com/office/drawing/2014/main" id="{A60ACEDB-91DE-471B-A864-6D27A812B9C5}"/>
                </a:ext>
              </a:extLst>
            </p:cNvPr>
            <p:cNvSpPr/>
            <p:nvPr/>
          </p:nvSpPr>
          <p:spPr bwMode="auto">
            <a:xfrm>
              <a:off x="10325087" y="313033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Oval 183">
              <a:extLst>
                <a:ext uri="{FF2B5EF4-FFF2-40B4-BE49-F238E27FC236}">
                  <a16:creationId xmlns:a16="http://schemas.microsoft.com/office/drawing/2014/main" id="{F752065F-E1B5-49C0-ABCA-AB5FD424C64B}"/>
                </a:ext>
              </a:extLst>
            </p:cNvPr>
            <p:cNvSpPr/>
            <p:nvPr/>
          </p:nvSpPr>
          <p:spPr bwMode="auto">
            <a:xfrm>
              <a:off x="10415604" y="314733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Oval 184">
              <a:extLst>
                <a:ext uri="{FF2B5EF4-FFF2-40B4-BE49-F238E27FC236}">
                  <a16:creationId xmlns:a16="http://schemas.microsoft.com/office/drawing/2014/main" id="{2C0E2B20-1213-4931-A9E0-C4D67B55F47D}"/>
                </a:ext>
              </a:extLst>
            </p:cNvPr>
            <p:cNvSpPr/>
            <p:nvPr/>
          </p:nvSpPr>
          <p:spPr bwMode="auto">
            <a:xfrm>
              <a:off x="10234843" y="319722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Oval 185">
              <a:extLst>
                <a:ext uri="{FF2B5EF4-FFF2-40B4-BE49-F238E27FC236}">
                  <a16:creationId xmlns:a16="http://schemas.microsoft.com/office/drawing/2014/main" id="{FB873DB1-F5EE-4EA3-83A0-2B2D2F6D0839}"/>
                </a:ext>
              </a:extLst>
            </p:cNvPr>
            <p:cNvSpPr/>
            <p:nvPr/>
          </p:nvSpPr>
          <p:spPr bwMode="auto">
            <a:xfrm>
              <a:off x="10084463" y="327989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C0EE6A5D-BACB-406F-BB0C-F7D61C17BF1C}"/>
                </a:ext>
              </a:extLst>
            </p:cNvPr>
            <p:cNvSpPr/>
            <p:nvPr/>
          </p:nvSpPr>
          <p:spPr bwMode="auto">
            <a:xfrm>
              <a:off x="10302019" y="324566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01AA8D93-7C22-4527-BC1B-CC1A3F7CCC15}"/>
                </a:ext>
              </a:extLst>
            </p:cNvPr>
            <p:cNvSpPr/>
            <p:nvPr/>
          </p:nvSpPr>
          <p:spPr bwMode="auto">
            <a:xfrm>
              <a:off x="10465411" y="309461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Oval 188">
              <a:extLst>
                <a:ext uri="{FF2B5EF4-FFF2-40B4-BE49-F238E27FC236}">
                  <a16:creationId xmlns:a16="http://schemas.microsoft.com/office/drawing/2014/main" id="{745880C2-67DB-4321-A614-1BBE8399572D}"/>
                </a:ext>
              </a:extLst>
            </p:cNvPr>
            <p:cNvSpPr/>
            <p:nvPr/>
          </p:nvSpPr>
          <p:spPr bwMode="auto">
            <a:xfrm>
              <a:off x="10604552" y="318046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Oval 189">
              <a:extLst>
                <a:ext uri="{FF2B5EF4-FFF2-40B4-BE49-F238E27FC236}">
                  <a16:creationId xmlns:a16="http://schemas.microsoft.com/office/drawing/2014/main" id="{4DE1F4E6-59B6-497E-BE65-60FAF4C621D2}"/>
                </a:ext>
              </a:extLst>
            </p:cNvPr>
            <p:cNvSpPr/>
            <p:nvPr/>
          </p:nvSpPr>
          <p:spPr bwMode="auto">
            <a:xfrm>
              <a:off x="10170601" y="314402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Oval 190">
              <a:extLst>
                <a:ext uri="{FF2B5EF4-FFF2-40B4-BE49-F238E27FC236}">
                  <a16:creationId xmlns:a16="http://schemas.microsoft.com/office/drawing/2014/main" id="{3C349E8D-11A4-4797-BCA4-06BFDC42297F}"/>
                </a:ext>
              </a:extLst>
            </p:cNvPr>
            <p:cNvSpPr/>
            <p:nvPr/>
          </p:nvSpPr>
          <p:spPr bwMode="auto">
            <a:xfrm>
              <a:off x="10179656" y="325094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Oval 191">
              <a:extLst>
                <a:ext uri="{FF2B5EF4-FFF2-40B4-BE49-F238E27FC236}">
                  <a16:creationId xmlns:a16="http://schemas.microsoft.com/office/drawing/2014/main" id="{E6F9541B-425A-4DE8-9D8B-BBBD8D9854FA}"/>
                </a:ext>
              </a:extLst>
            </p:cNvPr>
            <p:cNvSpPr/>
            <p:nvPr/>
          </p:nvSpPr>
          <p:spPr bwMode="auto">
            <a:xfrm>
              <a:off x="10358249" y="318989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Oval 192">
              <a:extLst>
                <a:ext uri="{FF2B5EF4-FFF2-40B4-BE49-F238E27FC236}">
                  <a16:creationId xmlns:a16="http://schemas.microsoft.com/office/drawing/2014/main" id="{5FC9968F-60B5-404F-9EEE-A16EB42197DC}"/>
                </a:ext>
              </a:extLst>
            </p:cNvPr>
            <p:cNvSpPr/>
            <p:nvPr/>
          </p:nvSpPr>
          <p:spPr bwMode="auto">
            <a:xfrm>
              <a:off x="10349395" y="330474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Oval 193">
              <a:extLst>
                <a:ext uri="{FF2B5EF4-FFF2-40B4-BE49-F238E27FC236}">
                  <a16:creationId xmlns:a16="http://schemas.microsoft.com/office/drawing/2014/main" id="{180CB85E-A23B-4008-9395-52D12EEA3F43}"/>
                </a:ext>
              </a:extLst>
            </p:cNvPr>
            <p:cNvSpPr/>
            <p:nvPr/>
          </p:nvSpPr>
          <p:spPr bwMode="auto">
            <a:xfrm>
              <a:off x="10417061" y="328926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Oval 194">
              <a:extLst>
                <a:ext uri="{FF2B5EF4-FFF2-40B4-BE49-F238E27FC236}">
                  <a16:creationId xmlns:a16="http://schemas.microsoft.com/office/drawing/2014/main" id="{8F89EA44-7A1B-48BB-B858-BBE5806328D8}"/>
                </a:ext>
              </a:extLst>
            </p:cNvPr>
            <p:cNvSpPr/>
            <p:nvPr/>
          </p:nvSpPr>
          <p:spPr bwMode="auto">
            <a:xfrm>
              <a:off x="10259150" y="3371636"/>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Oval 195">
              <a:extLst>
                <a:ext uri="{FF2B5EF4-FFF2-40B4-BE49-F238E27FC236}">
                  <a16:creationId xmlns:a16="http://schemas.microsoft.com/office/drawing/2014/main" id="{458E12B2-7065-4ED5-A434-E5B6B70EB399}"/>
                </a:ext>
              </a:extLst>
            </p:cNvPr>
            <p:cNvSpPr/>
            <p:nvPr/>
          </p:nvSpPr>
          <p:spPr bwMode="auto">
            <a:xfrm>
              <a:off x="10422409" y="322026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Oval 196">
              <a:extLst>
                <a:ext uri="{FF2B5EF4-FFF2-40B4-BE49-F238E27FC236}">
                  <a16:creationId xmlns:a16="http://schemas.microsoft.com/office/drawing/2014/main" id="{A51B9B68-D2F4-4850-8C79-8D7D5A940195}"/>
                </a:ext>
              </a:extLst>
            </p:cNvPr>
            <p:cNvSpPr/>
            <p:nvPr/>
          </p:nvSpPr>
          <p:spPr bwMode="auto">
            <a:xfrm>
              <a:off x="10471870" y="326620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Oval 197">
              <a:extLst>
                <a:ext uri="{FF2B5EF4-FFF2-40B4-BE49-F238E27FC236}">
                  <a16:creationId xmlns:a16="http://schemas.microsoft.com/office/drawing/2014/main" id="{EDD09653-A434-4D62-8F4C-37EA1E75F470}"/>
                </a:ext>
              </a:extLst>
            </p:cNvPr>
            <p:cNvSpPr/>
            <p:nvPr/>
          </p:nvSpPr>
          <p:spPr bwMode="auto">
            <a:xfrm>
              <a:off x="10194908" y="331844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Oval 198">
              <a:extLst>
                <a:ext uri="{FF2B5EF4-FFF2-40B4-BE49-F238E27FC236}">
                  <a16:creationId xmlns:a16="http://schemas.microsoft.com/office/drawing/2014/main" id="{D5938A8A-C887-4399-B4C3-27AE439FF9BC}"/>
                </a:ext>
              </a:extLst>
            </p:cNvPr>
            <p:cNvSpPr/>
            <p:nvPr/>
          </p:nvSpPr>
          <p:spPr bwMode="auto">
            <a:xfrm>
              <a:off x="10382556" y="336430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Oval 199">
              <a:extLst>
                <a:ext uri="{FF2B5EF4-FFF2-40B4-BE49-F238E27FC236}">
                  <a16:creationId xmlns:a16="http://schemas.microsoft.com/office/drawing/2014/main" id="{F6E44E07-647A-489E-8410-D165646033E3}"/>
                </a:ext>
              </a:extLst>
            </p:cNvPr>
            <p:cNvSpPr/>
            <p:nvPr/>
          </p:nvSpPr>
          <p:spPr bwMode="auto">
            <a:xfrm>
              <a:off x="10141663" y="339295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Oval 200">
              <a:extLst>
                <a:ext uri="{FF2B5EF4-FFF2-40B4-BE49-F238E27FC236}">
                  <a16:creationId xmlns:a16="http://schemas.microsoft.com/office/drawing/2014/main" id="{3824FFB7-CCCE-4A5F-BB13-36E642A85839}"/>
                </a:ext>
              </a:extLst>
            </p:cNvPr>
            <p:cNvSpPr/>
            <p:nvPr/>
          </p:nvSpPr>
          <p:spPr bwMode="auto">
            <a:xfrm>
              <a:off x="10032975" y="333906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4" name="Oval 223">
              <a:extLst>
                <a:ext uri="{FF2B5EF4-FFF2-40B4-BE49-F238E27FC236}">
                  <a16:creationId xmlns:a16="http://schemas.microsoft.com/office/drawing/2014/main" id="{CA7E6BC6-89BE-4B73-866D-6ACA87EE395C}"/>
                </a:ext>
              </a:extLst>
            </p:cNvPr>
            <p:cNvSpPr/>
            <p:nvPr/>
          </p:nvSpPr>
          <p:spPr bwMode="auto">
            <a:xfrm>
              <a:off x="10337211" y="341114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Oval 224">
              <a:extLst>
                <a:ext uri="{FF2B5EF4-FFF2-40B4-BE49-F238E27FC236}">
                  <a16:creationId xmlns:a16="http://schemas.microsoft.com/office/drawing/2014/main" id="{323DB83C-5620-4CC1-B8B7-42AB4CF329D1}"/>
                </a:ext>
              </a:extLst>
            </p:cNvPr>
            <p:cNvSpPr/>
            <p:nvPr/>
          </p:nvSpPr>
          <p:spPr bwMode="auto">
            <a:xfrm>
              <a:off x="10427728" y="342815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6" name="Oval 225">
              <a:extLst>
                <a:ext uri="{FF2B5EF4-FFF2-40B4-BE49-F238E27FC236}">
                  <a16:creationId xmlns:a16="http://schemas.microsoft.com/office/drawing/2014/main" id="{81C685CD-28BA-4D15-A842-88C115F5AA91}"/>
                </a:ext>
              </a:extLst>
            </p:cNvPr>
            <p:cNvSpPr/>
            <p:nvPr/>
          </p:nvSpPr>
          <p:spPr bwMode="auto">
            <a:xfrm>
              <a:off x="10246967" y="347803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7" name="Oval 226">
              <a:extLst>
                <a:ext uri="{FF2B5EF4-FFF2-40B4-BE49-F238E27FC236}">
                  <a16:creationId xmlns:a16="http://schemas.microsoft.com/office/drawing/2014/main" id="{604F37BD-CBA3-42D0-9BE4-1EF8FED5E425}"/>
                </a:ext>
              </a:extLst>
            </p:cNvPr>
            <p:cNvSpPr/>
            <p:nvPr/>
          </p:nvSpPr>
          <p:spPr bwMode="auto">
            <a:xfrm>
              <a:off x="10096587" y="356070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8" name="Oval 227">
              <a:extLst>
                <a:ext uri="{FF2B5EF4-FFF2-40B4-BE49-F238E27FC236}">
                  <a16:creationId xmlns:a16="http://schemas.microsoft.com/office/drawing/2014/main" id="{B230FF61-E023-43F6-8FFB-1F96A830883B}"/>
                </a:ext>
              </a:extLst>
            </p:cNvPr>
            <p:cNvSpPr/>
            <p:nvPr/>
          </p:nvSpPr>
          <p:spPr bwMode="auto">
            <a:xfrm>
              <a:off x="10314143" y="3526486"/>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9" name="Oval 228">
              <a:extLst>
                <a:ext uri="{FF2B5EF4-FFF2-40B4-BE49-F238E27FC236}">
                  <a16:creationId xmlns:a16="http://schemas.microsoft.com/office/drawing/2014/main" id="{B2CC388B-2316-43E7-B27B-6E983821FD39}"/>
                </a:ext>
              </a:extLst>
            </p:cNvPr>
            <p:cNvSpPr/>
            <p:nvPr/>
          </p:nvSpPr>
          <p:spPr bwMode="auto">
            <a:xfrm>
              <a:off x="10477535" y="337542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0" name="Oval 229">
              <a:extLst>
                <a:ext uri="{FF2B5EF4-FFF2-40B4-BE49-F238E27FC236}">
                  <a16:creationId xmlns:a16="http://schemas.microsoft.com/office/drawing/2014/main" id="{19E7BED9-8580-4E3F-9CA0-977EEB429139}"/>
                </a:ext>
              </a:extLst>
            </p:cNvPr>
            <p:cNvSpPr/>
            <p:nvPr/>
          </p:nvSpPr>
          <p:spPr bwMode="auto">
            <a:xfrm>
              <a:off x="10612718" y="345368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1" name="Oval 230">
              <a:extLst>
                <a:ext uri="{FF2B5EF4-FFF2-40B4-BE49-F238E27FC236}">
                  <a16:creationId xmlns:a16="http://schemas.microsoft.com/office/drawing/2014/main" id="{70967AAC-ED51-48CE-811A-4ECA407438DA}"/>
                </a:ext>
              </a:extLst>
            </p:cNvPr>
            <p:cNvSpPr/>
            <p:nvPr/>
          </p:nvSpPr>
          <p:spPr bwMode="auto">
            <a:xfrm>
              <a:off x="10182725" y="342484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Oval 231">
              <a:extLst>
                <a:ext uri="{FF2B5EF4-FFF2-40B4-BE49-F238E27FC236}">
                  <a16:creationId xmlns:a16="http://schemas.microsoft.com/office/drawing/2014/main" id="{AB23FD17-1EE1-41B8-B4B3-D2F57765F32B}"/>
                </a:ext>
              </a:extLst>
            </p:cNvPr>
            <p:cNvSpPr/>
            <p:nvPr/>
          </p:nvSpPr>
          <p:spPr bwMode="auto">
            <a:xfrm>
              <a:off x="10191780" y="353175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3" name="Oval 232">
              <a:extLst>
                <a:ext uri="{FF2B5EF4-FFF2-40B4-BE49-F238E27FC236}">
                  <a16:creationId xmlns:a16="http://schemas.microsoft.com/office/drawing/2014/main" id="{5BFC8BA3-4925-4294-B323-BEF1F4555EED}"/>
                </a:ext>
              </a:extLst>
            </p:cNvPr>
            <p:cNvSpPr/>
            <p:nvPr/>
          </p:nvSpPr>
          <p:spPr bwMode="auto">
            <a:xfrm>
              <a:off x="10370373" y="347070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4" name="Oval 233">
              <a:extLst>
                <a:ext uri="{FF2B5EF4-FFF2-40B4-BE49-F238E27FC236}">
                  <a16:creationId xmlns:a16="http://schemas.microsoft.com/office/drawing/2014/main" id="{243CDF42-C9EA-4C37-8EF4-5B112063A04F}"/>
                </a:ext>
              </a:extLst>
            </p:cNvPr>
            <p:cNvSpPr/>
            <p:nvPr/>
          </p:nvSpPr>
          <p:spPr bwMode="auto">
            <a:xfrm>
              <a:off x="10382530" y="358459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5" name="Oval 234">
              <a:extLst>
                <a:ext uri="{FF2B5EF4-FFF2-40B4-BE49-F238E27FC236}">
                  <a16:creationId xmlns:a16="http://schemas.microsoft.com/office/drawing/2014/main" id="{B098DADE-4041-4FF2-953B-578973106C86}"/>
                </a:ext>
              </a:extLst>
            </p:cNvPr>
            <p:cNvSpPr/>
            <p:nvPr/>
          </p:nvSpPr>
          <p:spPr bwMode="auto">
            <a:xfrm>
              <a:off x="10452035" y="3602568"/>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6" name="Oval 235">
              <a:extLst>
                <a:ext uri="{FF2B5EF4-FFF2-40B4-BE49-F238E27FC236}">
                  <a16:creationId xmlns:a16="http://schemas.microsoft.com/office/drawing/2014/main" id="{2FE94AEB-0EE8-49BD-AC4E-DF44ECC438E4}"/>
                </a:ext>
              </a:extLst>
            </p:cNvPr>
            <p:cNvSpPr/>
            <p:nvPr/>
          </p:nvSpPr>
          <p:spPr bwMode="auto">
            <a:xfrm>
              <a:off x="10271274" y="3652453"/>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7" name="Oval 236">
              <a:extLst>
                <a:ext uri="{FF2B5EF4-FFF2-40B4-BE49-F238E27FC236}">
                  <a16:creationId xmlns:a16="http://schemas.microsoft.com/office/drawing/2014/main" id="{6642C79E-4740-47C9-94EB-57A1C7FE9895}"/>
                </a:ext>
              </a:extLst>
            </p:cNvPr>
            <p:cNvSpPr/>
            <p:nvPr/>
          </p:nvSpPr>
          <p:spPr bwMode="auto">
            <a:xfrm>
              <a:off x="10434533" y="350108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8" name="Oval 237">
              <a:extLst>
                <a:ext uri="{FF2B5EF4-FFF2-40B4-BE49-F238E27FC236}">
                  <a16:creationId xmlns:a16="http://schemas.microsoft.com/office/drawing/2014/main" id="{D7503506-266D-4DD2-9B63-81E549277502}"/>
                </a:ext>
              </a:extLst>
            </p:cNvPr>
            <p:cNvSpPr/>
            <p:nvPr/>
          </p:nvSpPr>
          <p:spPr bwMode="auto">
            <a:xfrm>
              <a:off x="10615125" y="352752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9" name="Oval 238">
              <a:extLst>
                <a:ext uri="{FF2B5EF4-FFF2-40B4-BE49-F238E27FC236}">
                  <a16:creationId xmlns:a16="http://schemas.microsoft.com/office/drawing/2014/main" id="{04EA0D45-26A7-4C63-AFAC-C4AEAF499696}"/>
                </a:ext>
              </a:extLst>
            </p:cNvPr>
            <p:cNvSpPr/>
            <p:nvPr/>
          </p:nvSpPr>
          <p:spPr bwMode="auto">
            <a:xfrm>
              <a:off x="10207032" y="359925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0" name="Oval 239">
              <a:extLst>
                <a:ext uri="{FF2B5EF4-FFF2-40B4-BE49-F238E27FC236}">
                  <a16:creationId xmlns:a16="http://schemas.microsoft.com/office/drawing/2014/main" id="{9EB7EF5B-53BA-4B09-BFFB-AEAC36EB3208}"/>
                </a:ext>
              </a:extLst>
            </p:cNvPr>
            <p:cNvSpPr/>
            <p:nvPr/>
          </p:nvSpPr>
          <p:spPr bwMode="auto">
            <a:xfrm>
              <a:off x="10394680" y="364512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1" name="Oval 240">
              <a:extLst>
                <a:ext uri="{FF2B5EF4-FFF2-40B4-BE49-F238E27FC236}">
                  <a16:creationId xmlns:a16="http://schemas.microsoft.com/office/drawing/2014/main" id="{7801E742-8576-489D-A5F7-602E89ABD53E}"/>
                </a:ext>
              </a:extLst>
            </p:cNvPr>
            <p:cNvSpPr/>
            <p:nvPr/>
          </p:nvSpPr>
          <p:spPr bwMode="auto">
            <a:xfrm>
              <a:off x="10153787" y="367377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Oval 241">
              <a:extLst>
                <a:ext uri="{FF2B5EF4-FFF2-40B4-BE49-F238E27FC236}">
                  <a16:creationId xmlns:a16="http://schemas.microsoft.com/office/drawing/2014/main" id="{6F67EE8B-B779-49BC-B6FF-C54F9D560FE7}"/>
                </a:ext>
              </a:extLst>
            </p:cNvPr>
            <p:cNvSpPr/>
            <p:nvPr/>
          </p:nvSpPr>
          <p:spPr bwMode="auto">
            <a:xfrm>
              <a:off x="10045099" y="361988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4" name="Oval 243">
              <a:extLst>
                <a:ext uri="{FF2B5EF4-FFF2-40B4-BE49-F238E27FC236}">
                  <a16:creationId xmlns:a16="http://schemas.microsoft.com/office/drawing/2014/main" id="{51E9C8C0-35B2-4887-B7BD-2D4E74B90C92}"/>
                </a:ext>
              </a:extLst>
            </p:cNvPr>
            <p:cNvSpPr/>
            <p:nvPr/>
          </p:nvSpPr>
          <p:spPr bwMode="auto">
            <a:xfrm>
              <a:off x="9752846" y="331403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5" name="Oval 244">
              <a:extLst>
                <a:ext uri="{FF2B5EF4-FFF2-40B4-BE49-F238E27FC236}">
                  <a16:creationId xmlns:a16="http://schemas.microsoft.com/office/drawing/2014/main" id="{2D9B8256-6F25-40BE-9C2F-58966E5B352D}"/>
                </a:ext>
              </a:extLst>
            </p:cNvPr>
            <p:cNvSpPr/>
            <p:nvPr/>
          </p:nvSpPr>
          <p:spPr bwMode="auto">
            <a:xfrm>
              <a:off x="9843363" y="333104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6" name="Oval 245">
              <a:extLst>
                <a:ext uri="{FF2B5EF4-FFF2-40B4-BE49-F238E27FC236}">
                  <a16:creationId xmlns:a16="http://schemas.microsoft.com/office/drawing/2014/main" id="{991DE1C4-5774-401D-84FA-B4F10707F615}"/>
                </a:ext>
              </a:extLst>
            </p:cNvPr>
            <p:cNvSpPr/>
            <p:nvPr/>
          </p:nvSpPr>
          <p:spPr bwMode="auto">
            <a:xfrm>
              <a:off x="9662602" y="338092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7" name="Oval 246">
              <a:extLst>
                <a:ext uri="{FF2B5EF4-FFF2-40B4-BE49-F238E27FC236}">
                  <a16:creationId xmlns:a16="http://schemas.microsoft.com/office/drawing/2014/main" id="{E6C42B1D-17A2-4FDF-BA4C-73A8DCAC714E}"/>
                </a:ext>
              </a:extLst>
            </p:cNvPr>
            <p:cNvSpPr/>
            <p:nvPr/>
          </p:nvSpPr>
          <p:spPr bwMode="auto">
            <a:xfrm>
              <a:off x="9512222" y="346359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8" name="Oval 247">
              <a:extLst>
                <a:ext uri="{FF2B5EF4-FFF2-40B4-BE49-F238E27FC236}">
                  <a16:creationId xmlns:a16="http://schemas.microsoft.com/office/drawing/2014/main" id="{A73182D9-E4CF-4504-A59E-809015326958}"/>
                </a:ext>
              </a:extLst>
            </p:cNvPr>
            <p:cNvSpPr/>
            <p:nvPr/>
          </p:nvSpPr>
          <p:spPr bwMode="auto">
            <a:xfrm>
              <a:off x="9729778" y="342937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Oval 248">
              <a:extLst>
                <a:ext uri="{FF2B5EF4-FFF2-40B4-BE49-F238E27FC236}">
                  <a16:creationId xmlns:a16="http://schemas.microsoft.com/office/drawing/2014/main" id="{819DB495-C74C-45DC-BBEE-C800993F1CF9}"/>
                </a:ext>
              </a:extLst>
            </p:cNvPr>
            <p:cNvSpPr/>
            <p:nvPr/>
          </p:nvSpPr>
          <p:spPr bwMode="auto">
            <a:xfrm>
              <a:off x="9893170" y="327831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Oval 249">
              <a:extLst>
                <a:ext uri="{FF2B5EF4-FFF2-40B4-BE49-F238E27FC236}">
                  <a16:creationId xmlns:a16="http://schemas.microsoft.com/office/drawing/2014/main" id="{43443F69-ECA8-4A93-8DBB-92419F192CDF}"/>
                </a:ext>
              </a:extLst>
            </p:cNvPr>
            <p:cNvSpPr/>
            <p:nvPr/>
          </p:nvSpPr>
          <p:spPr bwMode="auto">
            <a:xfrm>
              <a:off x="9927908" y="335806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Oval 250">
              <a:extLst>
                <a:ext uri="{FF2B5EF4-FFF2-40B4-BE49-F238E27FC236}">
                  <a16:creationId xmlns:a16="http://schemas.microsoft.com/office/drawing/2014/main" id="{48069BA3-E73E-4901-8D10-57C5BF956C95}"/>
                </a:ext>
              </a:extLst>
            </p:cNvPr>
            <p:cNvSpPr/>
            <p:nvPr/>
          </p:nvSpPr>
          <p:spPr bwMode="auto">
            <a:xfrm>
              <a:off x="9598360" y="332773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Oval 251">
              <a:extLst>
                <a:ext uri="{FF2B5EF4-FFF2-40B4-BE49-F238E27FC236}">
                  <a16:creationId xmlns:a16="http://schemas.microsoft.com/office/drawing/2014/main" id="{E67BE911-9374-4980-8A6B-2B56D5EDBFF3}"/>
                </a:ext>
              </a:extLst>
            </p:cNvPr>
            <p:cNvSpPr/>
            <p:nvPr/>
          </p:nvSpPr>
          <p:spPr bwMode="auto">
            <a:xfrm>
              <a:off x="9607415" y="343464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Oval 252">
              <a:extLst>
                <a:ext uri="{FF2B5EF4-FFF2-40B4-BE49-F238E27FC236}">
                  <a16:creationId xmlns:a16="http://schemas.microsoft.com/office/drawing/2014/main" id="{B4EAD1F7-9FC5-484E-9030-D500876DBF5C}"/>
                </a:ext>
              </a:extLst>
            </p:cNvPr>
            <p:cNvSpPr/>
            <p:nvPr/>
          </p:nvSpPr>
          <p:spPr bwMode="auto">
            <a:xfrm>
              <a:off x="9786008" y="337359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Oval 253">
              <a:extLst>
                <a:ext uri="{FF2B5EF4-FFF2-40B4-BE49-F238E27FC236}">
                  <a16:creationId xmlns:a16="http://schemas.microsoft.com/office/drawing/2014/main" id="{3390A6D5-9F75-4D88-B68E-EDF8E36548B5}"/>
                </a:ext>
              </a:extLst>
            </p:cNvPr>
            <p:cNvSpPr/>
            <p:nvPr/>
          </p:nvSpPr>
          <p:spPr bwMode="auto">
            <a:xfrm>
              <a:off x="9777154" y="348844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5" name="Oval 254">
              <a:extLst>
                <a:ext uri="{FF2B5EF4-FFF2-40B4-BE49-F238E27FC236}">
                  <a16:creationId xmlns:a16="http://schemas.microsoft.com/office/drawing/2014/main" id="{B9849588-65EE-4B74-BAF7-464E57DBE25B}"/>
                </a:ext>
              </a:extLst>
            </p:cNvPr>
            <p:cNvSpPr/>
            <p:nvPr/>
          </p:nvSpPr>
          <p:spPr bwMode="auto">
            <a:xfrm>
              <a:off x="9867670" y="3505456"/>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Oval 255">
              <a:extLst>
                <a:ext uri="{FF2B5EF4-FFF2-40B4-BE49-F238E27FC236}">
                  <a16:creationId xmlns:a16="http://schemas.microsoft.com/office/drawing/2014/main" id="{BA3E9EFE-430F-42E9-BA0C-8BE5BE8D47B5}"/>
                </a:ext>
              </a:extLst>
            </p:cNvPr>
            <p:cNvSpPr/>
            <p:nvPr/>
          </p:nvSpPr>
          <p:spPr bwMode="auto">
            <a:xfrm>
              <a:off x="9686909" y="3555341"/>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7" name="Oval 256">
              <a:extLst>
                <a:ext uri="{FF2B5EF4-FFF2-40B4-BE49-F238E27FC236}">
                  <a16:creationId xmlns:a16="http://schemas.microsoft.com/office/drawing/2014/main" id="{DC1CA9D0-D5B7-48A9-84A9-52B048330818}"/>
                </a:ext>
              </a:extLst>
            </p:cNvPr>
            <p:cNvSpPr/>
            <p:nvPr/>
          </p:nvSpPr>
          <p:spPr bwMode="auto">
            <a:xfrm>
              <a:off x="9850168" y="340397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8" name="Oval 257">
              <a:extLst>
                <a:ext uri="{FF2B5EF4-FFF2-40B4-BE49-F238E27FC236}">
                  <a16:creationId xmlns:a16="http://schemas.microsoft.com/office/drawing/2014/main" id="{4658EA65-D39E-4B21-BD7D-22D15808F9CB}"/>
                </a:ext>
              </a:extLst>
            </p:cNvPr>
            <p:cNvSpPr/>
            <p:nvPr/>
          </p:nvSpPr>
          <p:spPr bwMode="auto">
            <a:xfrm>
              <a:off x="9952216" y="353247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9" name="Oval 258">
              <a:extLst>
                <a:ext uri="{FF2B5EF4-FFF2-40B4-BE49-F238E27FC236}">
                  <a16:creationId xmlns:a16="http://schemas.microsoft.com/office/drawing/2014/main" id="{D5497B1B-E131-4E3A-9484-B11CA13CC96E}"/>
                </a:ext>
              </a:extLst>
            </p:cNvPr>
            <p:cNvSpPr/>
            <p:nvPr/>
          </p:nvSpPr>
          <p:spPr bwMode="auto">
            <a:xfrm>
              <a:off x="9622667" y="350214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Oval 259">
              <a:extLst>
                <a:ext uri="{FF2B5EF4-FFF2-40B4-BE49-F238E27FC236}">
                  <a16:creationId xmlns:a16="http://schemas.microsoft.com/office/drawing/2014/main" id="{AC04431D-81CE-45F9-AE76-74854557D66C}"/>
                </a:ext>
              </a:extLst>
            </p:cNvPr>
            <p:cNvSpPr/>
            <p:nvPr/>
          </p:nvSpPr>
          <p:spPr bwMode="auto">
            <a:xfrm>
              <a:off x="9810315" y="354801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1" name="Oval 260">
              <a:extLst>
                <a:ext uri="{FF2B5EF4-FFF2-40B4-BE49-F238E27FC236}">
                  <a16:creationId xmlns:a16="http://schemas.microsoft.com/office/drawing/2014/main" id="{1E54D635-802B-4F27-A215-6400831C9EAA}"/>
                </a:ext>
              </a:extLst>
            </p:cNvPr>
            <p:cNvSpPr/>
            <p:nvPr/>
          </p:nvSpPr>
          <p:spPr bwMode="auto">
            <a:xfrm>
              <a:off x="9569422" y="357666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Oval 261">
              <a:extLst>
                <a:ext uri="{FF2B5EF4-FFF2-40B4-BE49-F238E27FC236}">
                  <a16:creationId xmlns:a16="http://schemas.microsoft.com/office/drawing/2014/main" id="{4FE7C2ED-3595-45F8-8D1B-8E1860540F6C}"/>
                </a:ext>
              </a:extLst>
            </p:cNvPr>
            <p:cNvSpPr/>
            <p:nvPr/>
          </p:nvSpPr>
          <p:spPr bwMode="auto">
            <a:xfrm>
              <a:off x="9494504" y="353458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5" name="Oval 264">
              <a:extLst>
                <a:ext uri="{FF2B5EF4-FFF2-40B4-BE49-F238E27FC236}">
                  <a16:creationId xmlns:a16="http://schemas.microsoft.com/office/drawing/2014/main" id="{8E4F7760-90BB-4914-B515-2FEEE0982B64}"/>
                </a:ext>
              </a:extLst>
            </p:cNvPr>
            <p:cNvSpPr/>
            <p:nvPr/>
          </p:nvSpPr>
          <p:spPr bwMode="auto">
            <a:xfrm>
              <a:off x="9832016" y="364196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6" name="Oval 265">
              <a:extLst>
                <a:ext uri="{FF2B5EF4-FFF2-40B4-BE49-F238E27FC236}">
                  <a16:creationId xmlns:a16="http://schemas.microsoft.com/office/drawing/2014/main" id="{5DF39231-DA23-4661-B15E-066AF9F382F0}"/>
                </a:ext>
              </a:extLst>
            </p:cNvPr>
            <p:cNvSpPr/>
            <p:nvPr/>
          </p:nvSpPr>
          <p:spPr bwMode="auto">
            <a:xfrm>
              <a:off x="9922533" y="3658970"/>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7" name="Oval 266">
              <a:extLst>
                <a:ext uri="{FF2B5EF4-FFF2-40B4-BE49-F238E27FC236}">
                  <a16:creationId xmlns:a16="http://schemas.microsoft.com/office/drawing/2014/main" id="{7D7C02B0-6A94-4724-96A4-64C9FF983729}"/>
                </a:ext>
              </a:extLst>
            </p:cNvPr>
            <p:cNvSpPr/>
            <p:nvPr/>
          </p:nvSpPr>
          <p:spPr bwMode="auto">
            <a:xfrm>
              <a:off x="9741772" y="3708855"/>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8" name="Oval 267">
              <a:extLst>
                <a:ext uri="{FF2B5EF4-FFF2-40B4-BE49-F238E27FC236}">
                  <a16:creationId xmlns:a16="http://schemas.microsoft.com/office/drawing/2014/main" id="{8F425D43-B1D8-4BAC-B346-F5B9A56D431C}"/>
                </a:ext>
              </a:extLst>
            </p:cNvPr>
            <p:cNvSpPr/>
            <p:nvPr/>
          </p:nvSpPr>
          <p:spPr bwMode="auto">
            <a:xfrm>
              <a:off x="9591392" y="3791525"/>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9" name="Oval 268">
              <a:extLst>
                <a:ext uri="{FF2B5EF4-FFF2-40B4-BE49-F238E27FC236}">
                  <a16:creationId xmlns:a16="http://schemas.microsoft.com/office/drawing/2014/main" id="{FDCCA313-68B1-4AEE-A8DE-486D55B50380}"/>
                </a:ext>
              </a:extLst>
            </p:cNvPr>
            <p:cNvSpPr/>
            <p:nvPr/>
          </p:nvSpPr>
          <p:spPr bwMode="auto">
            <a:xfrm>
              <a:off x="9808948" y="375730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0" name="Oval 269">
              <a:extLst>
                <a:ext uri="{FF2B5EF4-FFF2-40B4-BE49-F238E27FC236}">
                  <a16:creationId xmlns:a16="http://schemas.microsoft.com/office/drawing/2014/main" id="{C2EB7143-6471-4E72-AC73-35B0551276E1}"/>
                </a:ext>
              </a:extLst>
            </p:cNvPr>
            <p:cNvSpPr/>
            <p:nvPr/>
          </p:nvSpPr>
          <p:spPr bwMode="auto">
            <a:xfrm>
              <a:off x="9972340" y="360624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1" name="Oval 270">
              <a:extLst>
                <a:ext uri="{FF2B5EF4-FFF2-40B4-BE49-F238E27FC236}">
                  <a16:creationId xmlns:a16="http://schemas.microsoft.com/office/drawing/2014/main" id="{DC5C767F-C738-4D94-8067-ED86B3A4BCE8}"/>
                </a:ext>
              </a:extLst>
            </p:cNvPr>
            <p:cNvSpPr/>
            <p:nvPr/>
          </p:nvSpPr>
          <p:spPr bwMode="auto">
            <a:xfrm>
              <a:off x="10007078" y="368599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2" name="Oval 271">
              <a:extLst>
                <a:ext uri="{FF2B5EF4-FFF2-40B4-BE49-F238E27FC236}">
                  <a16:creationId xmlns:a16="http://schemas.microsoft.com/office/drawing/2014/main" id="{E5096ADC-C232-4C0E-8570-E2EB04D44EA8}"/>
                </a:ext>
              </a:extLst>
            </p:cNvPr>
            <p:cNvSpPr/>
            <p:nvPr/>
          </p:nvSpPr>
          <p:spPr bwMode="auto">
            <a:xfrm>
              <a:off x="9677530" y="365565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3" name="Oval 272">
              <a:extLst>
                <a:ext uri="{FF2B5EF4-FFF2-40B4-BE49-F238E27FC236}">
                  <a16:creationId xmlns:a16="http://schemas.microsoft.com/office/drawing/2014/main" id="{EDB2B0A6-317B-471B-9990-1873D31ADAAB}"/>
                </a:ext>
              </a:extLst>
            </p:cNvPr>
            <p:cNvSpPr/>
            <p:nvPr/>
          </p:nvSpPr>
          <p:spPr bwMode="auto">
            <a:xfrm>
              <a:off x="9686585" y="376257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4" name="Oval 273">
              <a:extLst>
                <a:ext uri="{FF2B5EF4-FFF2-40B4-BE49-F238E27FC236}">
                  <a16:creationId xmlns:a16="http://schemas.microsoft.com/office/drawing/2014/main" id="{5611FEF2-EF9C-4615-AA55-33AA6CAC4230}"/>
                </a:ext>
              </a:extLst>
            </p:cNvPr>
            <p:cNvSpPr/>
            <p:nvPr/>
          </p:nvSpPr>
          <p:spPr bwMode="auto">
            <a:xfrm>
              <a:off x="9865178" y="370152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5" name="Oval 274">
              <a:extLst>
                <a:ext uri="{FF2B5EF4-FFF2-40B4-BE49-F238E27FC236}">
                  <a16:creationId xmlns:a16="http://schemas.microsoft.com/office/drawing/2014/main" id="{5A5D4F44-9126-4F5A-92CA-5DEC03C9F376}"/>
                </a:ext>
              </a:extLst>
            </p:cNvPr>
            <p:cNvSpPr/>
            <p:nvPr/>
          </p:nvSpPr>
          <p:spPr bwMode="auto">
            <a:xfrm>
              <a:off x="9856324" y="381637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6" name="Oval 275">
              <a:extLst>
                <a:ext uri="{FF2B5EF4-FFF2-40B4-BE49-F238E27FC236}">
                  <a16:creationId xmlns:a16="http://schemas.microsoft.com/office/drawing/2014/main" id="{D0A0E0D1-1234-4805-86F2-0DA16D91B1A2}"/>
                </a:ext>
              </a:extLst>
            </p:cNvPr>
            <p:cNvSpPr/>
            <p:nvPr/>
          </p:nvSpPr>
          <p:spPr bwMode="auto">
            <a:xfrm>
              <a:off x="9946840" y="383338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7" name="Oval 276">
              <a:extLst>
                <a:ext uri="{FF2B5EF4-FFF2-40B4-BE49-F238E27FC236}">
                  <a16:creationId xmlns:a16="http://schemas.microsoft.com/office/drawing/2014/main" id="{C271ED27-54FF-4BF4-966B-FBF9D53822DE}"/>
                </a:ext>
              </a:extLst>
            </p:cNvPr>
            <p:cNvSpPr/>
            <p:nvPr/>
          </p:nvSpPr>
          <p:spPr bwMode="auto">
            <a:xfrm>
              <a:off x="9766079" y="388326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8" name="Oval 277">
              <a:extLst>
                <a:ext uri="{FF2B5EF4-FFF2-40B4-BE49-F238E27FC236}">
                  <a16:creationId xmlns:a16="http://schemas.microsoft.com/office/drawing/2014/main" id="{4D333311-E5E8-47B2-8FFC-C76F20D96018}"/>
                </a:ext>
              </a:extLst>
            </p:cNvPr>
            <p:cNvSpPr/>
            <p:nvPr/>
          </p:nvSpPr>
          <p:spPr bwMode="auto">
            <a:xfrm>
              <a:off x="9929338" y="373189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9" name="Oval 278">
              <a:extLst>
                <a:ext uri="{FF2B5EF4-FFF2-40B4-BE49-F238E27FC236}">
                  <a16:creationId xmlns:a16="http://schemas.microsoft.com/office/drawing/2014/main" id="{AC1981F5-28B6-4B3F-8EF8-FFE9E9C1B4FC}"/>
                </a:ext>
              </a:extLst>
            </p:cNvPr>
            <p:cNvSpPr/>
            <p:nvPr/>
          </p:nvSpPr>
          <p:spPr bwMode="auto">
            <a:xfrm>
              <a:off x="10031386" y="386040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0" name="Oval 279">
              <a:extLst>
                <a:ext uri="{FF2B5EF4-FFF2-40B4-BE49-F238E27FC236}">
                  <a16:creationId xmlns:a16="http://schemas.microsoft.com/office/drawing/2014/main" id="{D4781E2D-E777-48EB-B319-6B5DD56B5418}"/>
                </a:ext>
              </a:extLst>
            </p:cNvPr>
            <p:cNvSpPr/>
            <p:nvPr/>
          </p:nvSpPr>
          <p:spPr bwMode="auto">
            <a:xfrm>
              <a:off x="9701837" y="383007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1" name="Oval 280">
              <a:extLst>
                <a:ext uri="{FF2B5EF4-FFF2-40B4-BE49-F238E27FC236}">
                  <a16:creationId xmlns:a16="http://schemas.microsoft.com/office/drawing/2014/main" id="{C03B4081-B419-404B-BA5A-3D5CA9A7367E}"/>
                </a:ext>
              </a:extLst>
            </p:cNvPr>
            <p:cNvSpPr/>
            <p:nvPr/>
          </p:nvSpPr>
          <p:spPr bwMode="auto">
            <a:xfrm>
              <a:off x="9889485" y="387593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2" name="Oval 281">
              <a:extLst>
                <a:ext uri="{FF2B5EF4-FFF2-40B4-BE49-F238E27FC236}">
                  <a16:creationId xmlns:a16="http://schemas.microsoft.com/office/drawing/2014/main" id="{DF906252-4A6D-4B8F-8A45-FC80C508D2D9}"/>
                </a:ext>
              </a:extLst>
            </p:cNvPr>
            <p:cNvSpPr/>
            <p:nvPr/>
          </p:nvSpPr>
          <p:spPr bwMode="auto">
            <a:xfrm>
              <a:off x="9648592" y="390459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3" name="Oval 282">
              <a:extLst>
                <a:ext uri="{FF2B5EF4-FFF2-40B4-BE49-F238E27FC236}">
                  <a16:creationId xmlns:a16="http://schemas.microsoft.com/office/drawing/2014/main" id="{5DF00320-5582-4201-983B-FB8EA77169F2}"/>
                </a:ext>
              </a:extLst>
            </p:cNvPr>
            <p:cNvSpPr/>
            <p:nvPr/>
          </p:nvSpPr>
          <p:spPr bwMode="auto">
            <a:xfrm>
              <a:off x="9539904" y="385070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5" name="Oval 284">
              <a:extLst>
                <a:ext uri="{FF2B5EF4-FFF2-40B4-BE49-F238E27FC236}">
                  <a16:creationId xmlns:a16="http://schemas.microsoft.com/office/drawing/2014/main" id="{1FC33447-BE39-4128-B48D-07159EB1E1CC}"/>
                </a:ext>
              </a:extLst>
            </p:cNvPr>
            <p:cNvSpPr/>
            <p:nvPr/>
          </p:nvSpPr>
          <p:spPr bwMode="auto">
            <a:xfrm>
              <a:off x="10261452" y="373298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6" name="Oval 285">
              <a:extLst>
                <a:ext uri="{FF2B5EF4-FFF2-40B4-BE49-F238E27FC236}">
                  <a16:creationId xmlns:a16="http://schemas.microsoft.com/office/drawing/2014/main" id="{0E5489C4-A64A-4D0A-937E-648DBC8FED4D}"/>
                </a:ext>
              </a:extLst>
            </p:cNvPr>
            <p:cNvSpPr/>
            <p:nvPr/>
          </p:nvSpPr>
          <p:spPr bwMode="auto">
            <a:xfrm>
              <a:off x="10351969" y="374999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7" name="Oval 286">
              <a:extLst>
                <a:ext uri="{FF2B5EF4-FFF2-40B4-BE49-F238E27FC236}">
                  <a16:creationId xmlns:a16="http://schemas.microsoft.com/office/drawing/2014/main" id="{B368AF80-DB24-40AC-83C3-60F636C64C01}"/>
                </a:ext>
              </a:extLst>
            </p:cNvPr>
            <p:cNvSpPr/>
            <p:nvPr/>
          </p:nvSpPr>
          <p:spPr bwMode="auto">
            <a:xfrm>
              <a:off x="10171208" y="379987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8" name="Oval 287">
              <a:extLst>
                <a:ext uri="{FF2B5EF4-FFF2-40B4-BE49-F238E27FC236}">
                  <a16:creationId xmlns:a16="http://schemas.microsoft.com/office/drawing/2014/main" id="{1AA755FE-5FF8-4531-9C3D-4AD1E58A1485}"/>
                </a:ext>
              </a:extLst>
            </p:cNvPr>
            <p:cNvSpPr/>
            <p:nvPr/>
          </p:nvSpPr>
          <p:spPr bwMode="auto">
            <a:xfrm>
              <a:off x="10020828" y="388254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9" name="Oval 288">
              <a:extLst>
                <a:ext uri="{FF2B5EF4-FFF2-40B4-BE49-F238E27FC236}">
                  <a16:creationId xmlns:a16="http://schemas.microsoft.com/office/drawing/2014/main" id="{49743707-DCB9-42D1-BC9F-1518954B7F6D}"/>
                </a:ext>
              </a:extLst>
            </p:cNvPr>
            <p:cNvSpPr/>
            <p:nvPr/>
          </p:nvSpPr>
          <p:spPr bwMode="auto">
            <a:xfrm>
              <a:off x="10238384" y="384832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0" name="Oval 289">
              <a:extLst>
                <a:ext uri="{FF2B5EF4-FFF2-40B4-BE49-F238E27FC236}">
                  <a16:creationId xmlns:a16="http://schemas.microsoft.com/office/drawing/2014/main" id="{8AE5A897-CAEA-4D5B-AA79-22A4C4545C50}"/>
                </a:ext>
              </a:extLst>
            </p:cNvPr>
            <p:cNvSpPr/>
            <p:nvPr/>
          </p:nvSpPr>
          <p:spPr bwMode="auto">
            <a:xfrm>
              <a:off x="10401776" y="369726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1" name="Oval 290">
              <a:extLst>
                <a:ext uri="{FF2B5EF4-FFF2-40B4-BE49-F238E27FC236}">
                  <a16:creationId xmlns:a16="http://schemas.microsoft.com/office/drawing/2014/main" id="{83FF5764-5863-4DD9-84E9-75F898A68E62}"/>
                </a:ext>
              </a:extLst>
            </p:cNvPr>
            <p:cNvSpPr/>
            <p:nvPr/>
          </p:nvSpPr>
          <p:spPr bwMode="auto">
            <a:xfrm>
              <a:off x="10436514" y="377701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2" name="Oval 291">
              <a:extLst>
                <a:ext uri="{FF2B5EF4-FFF2-40B4-BE49-F238E27FC236}">
                  <a16:creationId xmlns:a16="http://schemas.microsoft.com/office/drawing/2014/main" id="{46E3AF89-FBE1-4600-BE5A-FFDEA82F4AB8}"/>
                </a:ext>
              </a:extLst>
            </p:cNvPr>
            <p:cNvSpPr/>
            <p:nvPr/>
          </p:nvSpPr>
          <p:spPr bwMode="auto">
            <a:xfrm>
              <a:off x="10106966" y="374668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3" name="Oval 292">
              <a:extLst>
                <a:ext uri="{FF2B5EF4-FFF2-40B4-BE49-F238E27FC236}">
                  <a16:creationId xmlns:a16="http://schemas.microsoft.com/office/drawing/2014/main" id="{5C057005-22EA-4803-AED5-67B433C71C3C}"/>
                </a:ext>
              </a:extLst>
            </p:cNvPr>
            <p:cNvSpPr/>
            <p:nvPr/>
          </p:nvSpPr>
          <p:spPr bwMode="auto">
            <a:xfrm>
              <a:off x="10116021" y="385359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4" name="Oval 293">
              <a:extLst>
                <a:ext uri="{FF2B5EF4-FFF2-40B4-BE49-F238E27FC236}">
                  <a16:creationId xmlns:a16="http://schemas.microsoft.com/office/drawing/2014/main" id="{D433505F-6CD2-463B-A8AF-C56F829FB243}"/>
                </a:ext>
              </a:extLst>
            </p:cNvPr>
            <p:cNvSpPr/>
            <p:nvPr/>
          </p:nvSpPr>
          <p:spPr bwMode="auto">
            <a:xfrm>
              <a:off x="10294614" y="379254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5" name="Oval 294">
              <a:extLst>
                <a:ext uri="{FF2B5EF4-FFF2-40B4-BE49-F238E27FC236}">
                  <a16:creationId xmlns:a16="http://schemas.microsoft.com/office/drawing/2014/main" id="{6C7F0249-7F7C-41A4-93CF-60772080478C}"/>
                </a:ext>
              </a:extLst>
            </p:cNvPr>
            <p:cNvSpPr/>
            <p:nvPr/>
          </p:nvSpPr>
          <p:spPr bwMode="auto">
            <a:xfrm>
              <a:off x="10285760" y="390739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6" name="Oval 295">
              <a:extLst>
                <a:ext uri="{FF2B5EF4-FFF2-40B4-BE49-F238E27FC236}">
                  <a16:creationId xmlns:a16="http://schemas.microsoft.com/office/drawing/2014/main" id="{98352C27-B262-47B9-A23B-EC4531BEC831}"/>
                </a:ext>
              </a:extLst>
            </p:cNvPr>
            <p:cNvSpPr/>
            <p:nvPr/>
          </p:nvSpPr>
          <p:spPr bwMode="auto">
            <a:xfrm>
              <a:off x="10978779" y="344454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7" name="Oval 296">
              <a:extLst>
                <a:ext uri="{FF2B5EF4-FFF2-40B4-BE49-F238E27FC236}">
                  <a16:creationId xmlns:a16="http://schemas.microsoft.com/office/drawing/2014/main" id="{B6336C3E-7301-4236-BA48-CE77FEFFEA9C}"/>
                </a:ext>
              </a:extLst>
            </p:cNvPr>
            <p:cNvSpPr/>
            <p:nvPr/>
          </p:nvSpPr>
          <p:spPr bwMode="auto">
            <a:xfrm>
              <a:off x="10195515" y="3974291"/>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8" name="Oval 297">
              <a:extLst>
                <a:ext uri="{FF2B5EF4-FFF2-40B4-BE49-F238E27FC236}">
                  <a16:creationId xmlns:a16="http://schemas.microsoft.com/office/drawing/2014/main" id="{51A7F7C0-A41A-4B38-9866-0388B8CC8A84}"/>
                </a:ext>
              </a:extLst>
            </p:cNvPr>
            <p:cNvSpPr/>
            <p:nvPr/>
          </p:nvSpPr>
          <p:spPr bwMode="auto">
            <a:xfrm>
              <a:off x="10358774" y="382292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9" name="Oval 298">
              <a:extLst>
                <a:ext uri="{FF2B5EF4-FFF2-40B4-BE49-F238E27FC236}">
                  <a16:creationId xmlns:a16="http://schemas.microsoft.com/office/drawing/2014/main" id="{01210E5D-E7D3-44F5-AF30-76DC922259BE}"/>
                </a:ext>
              </a:extLst>
            </p:cNvPr>
            <p:cNvSpPr/>
            <p:nvPr/>
          </p:nvSpPr>
          <p:spPr bwMode="auto">
            <a:xfrm>
              <a:off x="10439669" y="384601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0" name="Oval 299">
              <a:extLst>
                <a:ext uri="{FF2B5EF4-FFF2-40B4-BE49-F238E27FC236}">
                  <a16:creationId xmlns:a16="http://schemas.microsoft.com/office/drawing/2014/main" id="{CFA026BF-7D65-4EAE-AD0A-EB605DAE952F}"/>
                </a:ext>
              </a:extLst>
            </p:cNvPr>
            <p:cNvSpPr/>
            <p:nvPr/>
          </p:nvSpPr>
          <p:spPr bwMode="auto">
            <a:xfrm>
              <a:off x="10131273" y="392109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1" name="Oval 300">
              <a:extLst>
                <a:ext uri="{FF2B5EF4-FFF2-40B4-BE49-F238E27FC236}">
                  <a16:creationId xmlns:a16="http://schemas.microsoft.com/office/drawing/2014/main" id="{6501C57E-E6F3-477C-8903-16CB95162A99}"/>
                </a:ext>
              </a:extLst>
            </p:cNvPr>
            <p:cNvSpPr/>
            <p:nvPr/>
          </p:nvSpPr>
          <p:spPr bwMode="auto">
            <a:xfrm>
              <a:off x="10262652" y="397035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2" name="Oval 301">
              <a:extLst>
                <a:ext uri="{FF2B5EF4-FFF2-40B4-BE49-F238E27FC236}">
                  <a16:creationId xmlns:a16="http://schemas.microsoft.com/office/drawing/2014/main" id="{A68AF5B8-8FCF-47E6-91A3-55966710C796}"/>
                </a:ext>
              </a:extLst>
            </p:cNvPr>
            <p:cNvSpPr/>
            <p:nvPr/>
          </p:nvSpPr>
          <p:spPr bwMode="auto">
            <a:xfrm>
              <a:off x="10078028" y="399561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3" name="Oval 302">
              <a:extLst>
                <a:ext uri="{FF2B5EF4-FFF2-40B4-BE49-F238E27FC236}">
                  <a16:creationId xmlns:a16="http://schemas.microsoft.com/office/drawing/2014/main" id="{3CD45200-4C7B-4367-89B0-3D64D62AE20D}"/>
                </a:ext>
              </a:extLst>
            </p:cNvPr>
            <p:cNvSpPr/>
            <p:nvPr/>
          </p:nvSpPr>
          <p:spPr bwMode="auto">
            <a:xfrm>
              <a:off x="9969340" y="394172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5" name="Oval 304">
              <a:extLst>
                <a:ext uri="{FF2B5EF4-FFF2-40B4-BE49-F238E27FC236}">
                  <a16:creationId xmlns:a16="http://schemas.microsoft.com/office/drawing/2014/main" id="{973D982F-BC54-440C-A464-9B932C1A0602}"/>
                </a:ext>
              </a:extLst>
            </p:cNvPr>
            <p:cNvSpPr/>
            <p:nvPr/>
          </p:nvSpPr>
          <p:spPr bwMode="auto">
            <a:xfrm>
              <a:off x="9625651" y="392632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6" name="Oval 305">
              <a:extLst>
                <a:ext uri="{FF2B5EF4-FFF2-40B4-BE49-F238E27FC236}">
                  <a16:creationId xmlns:a16="http://schemas.microsoft.com/office/drawing/2014/main" id="{64D6578E-DCC0-4BDC-8091-420E31601C37}"/>
                </a:ext>
              </a:extLst>
            </p:cNvPr>
            <p:cNvSpPr/>
            <p:nvPr/>
          </p:nvSpPr>
          <p:spPr bwMode="auto">
            <a:xfrm>
              <a:off x="9716168" y="3943333"/>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7" name="Oval 306">
              <a:extLst>
                <a:ext uri="{FF2B5EF4-FFF2-40B4-BE49-F238E27FC236}">
                  <a16:creationId xmlns:a16="http://schemas.microsoft.com/office/drawing/2014/main" id="{63D56EFF-7668-4835-A318-8463B9A18333}"/>
                </a:ext>
              </a:extLst>
            </p:cNvPr>
            <p:cNvSpPr/>
            <p:nvPr/>
          </p:nvSpPr>
          <p:spPr bwMode="auto">
            <a:xfrm>
              <a:off x="9535407" y="3993218"/>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8" name="Oval 307">
              <a:extLst>
                <a:ext uri="{FF2B5EF4-FFF2-40B4-BE49-F238E27FC236}">
                  <a16:creationId xmlns:a16="http://schemas.microsoft.com/office/drawing/2014/main" id="{D6ABEDCB-3D4B-47C4-A3FF-83108A49D367}"/>
                </a:ext>
              </a:extLst>
            </p:cNvPr>
            <p:cNvSpPr/>
            <p:nvPr/>
          </p:nvSpPr>
          <p:spPr bwMode="auto">
            <a:xfrm>
              <a:off x="10691033" y="3447765"/>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9" name="Oval 308">
              <a:extLst>
                <a:ext uri="{FF2B5EF4-FFF2-40B4-BE49-F238E27FC236}">
                  <a16:creationId xmlns:a16="http://schemas.microsoft.com/office/drawing/2014/main" id="{A3547752-3404-48F6-9CF7-1B8D835FF44C}"/>
                </a:ext>
              </a:extLst>
            </p:cNvPr>
            <p:cNvSpPr/>
            <p:nvPr/>
          </p:nvSpPr>
          <p:spPr bwMode="auto">
            <a:xfrm>
              <a:off x="9602583" y="4041665"/>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0" name="Oval 309">
              <a:extLst>
                <a:ext uri="{FF2B5EF4-FFF2-40B4-BE49-F238E27FC236}">
                  <a16:creationId xmlns:a16="http://schemas.microsoft.com/office/drawing/2014/main" id="{1E1C4B83-A539-4B8E-8E12-2BACEDFFCBAA}"/>
                </a:ext>
              </a:extLst>
            </p:cNvPr>
            <p:cNvSpPr/>
            <p:nvPr/>
          </p:nvSpPr>
          <p:spPr bwMode="auto">
            <a:xfrm>
              <a:off x="9765975" y="389060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1" name="Oval 310">
              <a:extLst>
                <a:ext uri="{FF2B5EF4-FFF2-40B4-BE49-F238E27FC236}">
                  <a16:creationId xmlns:a16="http://schemas.microsoft.com/office/drawing/2014/main" id="{B98BEB85-27E4-4861-B761-5B8571EBAD39}"/>
                </a:ext>
              </a:extLst>
            </p:cNvPr>
            <p:cNvSpPr/>
            <p:nvPr/>
          </p:nvSpPr>
          <p:spPr bwMode="auto">
            <a:xfrm>
              <a:off x="9800713" y="397035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2" name="Oval 311">
              <a:extLst>
                <a:ext uri="{FF2B5EF4-FFF2-40B4-BE49-F238E27FC236}">
                  <a16:creationId xmlns:a16="http://schemas.microsoft.com/office/drawing/2014/main" id="{3ACD5C8F-7F2B-4D16-AF44-B79CEF9AED37}"/>
                </a:ext>
              </a:extLst>
            </p:cNvPr>
            <p:cNvSpPr/>
            <p:nvPr/>
          </p:nvSpPr>
          <p:spPr bwMode="auto">
            <a:xfrm>
              <a:off x="9521672" y="394063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3" name="Oval 312">
              <a:extLst>
                <a:ext uri="{FF2B5EF4-FFF2-40B4-BE49-F238E27FC236}">
                  <a16:creationId xmlns:a16="http://schemas.microsoft.com/office/drawing/2014/main" id="{97F5D952-D4E5-4C15-BF48-45D85DACB314}"/>
                </a:ext>
              </a:extLst>
            </p:cNvPr>
            <p:cNvSpPr/>
            <p:nvPr/>
          </p:nvSpPr>
          <p:spPr bwMode="auto">
            <a:xfrm>
              <a:off x="9853985" y="394177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4" name="Oval 313">
              <a:extLst>
                <a:ext uri="{FF2B5EF4-FFF2-40B4-BE49-F238E27FC236}">
                  <a16:creationId xmlns:a16="http://schemas.microsoft.com/office/drawing/2014/main" id="{6D41F760-FF39-4697-B212-B4FA54EDE83E}"/>
                </a:ext>
              </a:extLst>
            </p:cNvPr>
            <p:cNvSpPr/>
            <p:nvPr/>
          </p:nvSpPr>
          <p:spPr bwMode="auto">
            <a:xfrm>
              <a:off x="9658813" y="398588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5" name="Oval 314">
              <a:extLst>
                <a:ext uri="{FF2B5EF4-FFF2-40B4-BE49-F238E27FC236}">
                  <a16:creationId xmlns:a16="http://schemas.microsoft.com/office/drawing/2014/main" id="{B981F977-B5DB-4622-AA1E-C0990425EE23}"/>
                </a:ext>
              </a:extLst>
            </p:cNvPr>
            <p:cNvSpPr/>
            <p:nvPr/>
          </p:nvSpPr>
          <p:spPr bwMode="auto">
            <a:xfrm>
              <a:off x="9649959" y="410074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6" name="Oval 315">
              <a:extLst>
                <a:ext uri="{FF2B5EF4-FFF2-40B4-BE49-F238E27FC236}">
                  <a16:creationId xmlns:a16="http://schemas.microsoft.com/office/drawing/2014/main" id="{8621AFA4-4649-4CAB-80ED-6F9E58CF0114}"/>
                </a:ext>
              </a:extLst>
            </p:cNvPr>
            <p:cNvSpPr/>
            <p:nvPr/>
          </p:nvSpPr>
          <p:spPr bwMode="auto">
            <a:xfrm>
              <a:off x="10774478" y="351280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 name="Oval 316">
              <a:extLst>
                <a:ext uri="{FF2B5EF4-FFF2-40B4-BE49-F238E27FC236}">
                  <a16:creationId xmlns:a16="http://schemas.microsoft.com/office/drawing/2014/main" id="{93643118-A456-4717-B3EC-EF1A330B39C4}"/>
                </a:ext>
              </a:extLst>
            </p:cNvPr>
            <p:cNvSpPr/>
            <p:nvPr/>
          </p:nvSpPr>
          <p:spPr bwMode="auto">
            <a:xfrm>
              <a:off x="9559714" y="416763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 name="Oval 317">
              <a:extLst>
                <a:ext uri="{FF2B5EF4-FFF2-40B4-BE49-F238E27FC236}">
                  <a16:creationId xmlns:a16="http://schemas.microsoft.com/office/drawing/2014/main" id="{6241B120-0BA9-47DD-BD13-02F3452AB5E6}"/>
                </a:ext>
              </a:extLst>
            </p:cNvPr>
            <p:cNvSpPr/>
            <p:nvPr/>
          </p:nvSpPr>
          <p:spPr bwMode="auto">
            <a:xfrm>
              <a:off x="9722973" y="401626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9" name="Oval 318">
              <a:extLst>
                <a:ext uri="{FF2B5EF4-FFF2-40B4-BE49-F238E27FC236}">
                  <a16:creationId xmlns:a16="http://schemas.microsoft.com/office/drawing/2014/main" id="{D96E6A7B-4BF2-468B-BB86-E580BA393BF2}"/>
                </a:ext>
              </a:extLst>
            </p:cNvPr>
            <p:cNvSpPr/>
            <p:nvPr/>
          </p:nvSpPr>
          <p:spPr bwMode="auto">
            <a:xfrm>
              <a:off x="9897562" y="404826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0" name="Oval 319">
              <a:extLst>
                <a:ext uri="{FF2B5EF4-FFF2-40B4-BE49-F238E27FC236}">
                  <a16:creationId xmlns:a16="http://schemas.microsoft.com/office/drawing/2014/main" id="{CE7CFAB3-4898-4792-88DE-26B4150DB752}"/>
                </a:ext>
              </a:extLst>
            </p:cNvPr>
            <p:cNvSpPr/>
            <p:nvPr/>
          </p:nvSpPr>
          <p:spPr bwMode="auto">
            <a:xfrm>
              <a:off x="9513037" y="410850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1" name="Oval 320">
              <a:extLst>
                <a:ext uri="{FF2B5EF4-FFF2-40B4-BE49-F238E27FC236}">
                  <a16:creationId xmlns:a16="http://schemas.microsoft.com/office/drawing/2014/main" id="{721E3518-17A1-48C9-829D-3167755F5188}"/>
                </a:ext>
              </a:extLst>
            </p:cNvPr>
            <p:cNvSpPr/>
            <p:nvPr/>
          </p:nvSpPr>
          <p:spPr bwMode="auto">
            <a:xfrm>
              <a:off x="9683120" y="416030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2" name="Oval 321">
              <a:extLst>
                <a:ext uri="{FF2B5EF4-FFF2-40B4-BE49-F238E27FC236}">
                  <a16:creationId xmlns:a16="http://schemas.microsoft.com/office/drawing/2014/main" id="{C4C80738-9C1F-4881-8096-BF952D940C1D}"/>
                </a:ext>
              </a:extLst>
            </p:cNvPr>
            <p:cNvSpPr/>
            <p:nvPr/>
          </p:nvSpPr>
          <p:spPr bwMode="auto">
            <a:xfrm>
              <a:off x="10695281" y="371031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3" name="Oval 322">
              <a:extLst>
                <a:ext uri="{FF2B5EF4-FFF2-40B4-BE49-F238E27FC236}">
                  <a16:creationId xmlns:a16="http://schemas.microsoft.com/office/drawing/2014/main" id="{FDD9F94E-E4EE-4E00-829D-20C9A6764158}"/>
                </a:ext>
              </a:extLst>
            </p:cNvPr>
            <p:cNvSpPr/>
            <p:nvPr/>
          </p:nvSpPr>
          <p:spPr bwMode="auto">
            <a:xfrm>
              <a:off x="10619326" y="360572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pic>
        <p:nvPicPr>
          <p:cNvPr id="31" name="Picture 30">
            <a:extLst>
              <a:ext uri="{FF2B5EF4-FFF2-40B4-BE49-F238E27FC236}">
                <a16:creationId xmlns:a16="http://schemas.microsoft.com/office/drawing/2014/main" id="{FB3FF8BA-672C-4BAF-9BD2-42FC09C00AEC}"/>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10786562" y="3414934"/>
            <a:ext cx="656300" cy="932873"/>
          </a:xfrm>
          <a:prstGeom prst="rect">
            <a:avLst/>
          </a:prstGeom>
        </p:spPr>
      </p:pic>
      <p:sp>
        <p:nvSpPr>
          <p:cNvPr id="327" name="Round Same Side Corner Rectangle 31">
            <a:extLst>
              <a:ext uri="{FF2B5EF4-FFF2-40B4-BE49-F238E27FC236}">
                <a16:creationId xmlns:a16="http://schemas.microsoft.com/office/drawing/2014/main" id="{E736D3FC-DDB2-4378-BB71-DA4B53BA4E5A}"/>
              </a:ext>
            </a:extLst>
          </p:cNvPr>
          <p:cNvSpPr/>
          <p:nvPr/>
        </p:nvSpPr>
        <p:spPr>
          <a:xfrm>
            <a:off x="1245326" y="5565585"/>
            <a:ext cx="10233887" cy="338554"/>
          </a:xfrm>
          <a:prstGeom prst="rect">
            <a:avLst/>
          </a:prstGeom>
          <a:solidFill>
            <a:schemeClr val="accent3"/>
          </a:solidFill>
          <a:ln>
            <a:no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Worldwide prevalence</a:t>
            </a:r>
            <a:r>
              <a:rPr kumimoji="0" lang="en-GB"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lang="en-US" sz="1600" dirty="0">
                <a:solidFill>
                  <a:srgbClr val="FFFFFF"/>
                </a:solidFill>
                <a:latin typeface="Calibri" panose="020F0502020204030204" pitchFamily="34" charset="0"/>
              </a:rPr>
              <a:t>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25%</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1</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3%-5%</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1</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1%-2% at risk*</a:t>
            </a:r>
          </a:p>
        </p:txBody>
      </p:sp>
      <p:sp>
        <p:nvSpPr>
          <p:cNvPr id="328" name="Text Box 15">
            <a:extLst>
              <a:ext uri="{FF2B5EF4-FFF2-40B4-BE49-F238E27FC236}">
                <a16:creationId xmlns:a16="http://schemas.microsoft.com/office/drawing/2014/main" id="{D9EC26FA-A41D-45EB-A5FB-F0CFC77A876B}"/>
              </a:ext>
            </a:extLst>
          </p:cNvPr>
          <p:cNvSpPr txBox="1">
            <a:spLocks noChangeArrowheads="1"/>
          </p:cNvSpPr>
          <p:nvPr/>
        </p:nvSpPr>
        <p:spPr bwMode="auto">
          <a:xfrm>
            <a:off x="403515" y="637967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Younossi. J Hepatol. 2019;70:351. 2. Kabbany. Am J Gastroenterol. 2017;112:581. </a:t>
            </a:r>
          </a:p>
        </p:txBody>
      </p:sp>
      <p:sp>
        <p:nvSpPr>
          <p:cNvPr id="329" name="TextBox 328">
            <a:extLst>
              <a:ext uri="{FF2B5EF4-FFF2-40B4-BE49-F238E27FC236}">
                <a16:creationId xmlns:a16="http://schemas.microsoft.com/office/drawing/2014/main" id="{3B59F49F-D8EA-4BD5-8A0A-ADD8D4FEDD39}"/>
              </a:ext>
            </a:extLst>
          </p:cNvPr>
          <p:cNvSpPr txBox="1"/>
          <p:nvPr/>
        </p:nvSpPr>
        <p:spPr bwMode="auto">
          <a:xfrm>
            <a:off x="1168928" y="5927542"/>
            <a:ext cx="84400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*Based on analysis of NHANES data estimating 1.74% prevalence of MASH with advanced fibrosis.</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a:t>
            </a:r>
          </a:p>
        </p:txBody>
      </p:sp>
    </p:spTree>
    <p:extLst>
      <p:ext uri="{BB962C8B-B14F-4D97-AF65-F5344CB8AC3E}">
        <p14:creationId xmlns:p14="http://schemas.microsoft.com/office/powerpoint/2010/main" val="3115506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ED30F94F-8959-4377-A68D-F1A2633B6A4E}"/>
              </a:ext>
            </a:extLst>
          </p:cNvPr>
          <p:cNvSpPr>
            <a:spLocks noGrp="1"/>
          </p:cNvSpPr>
          <p:nvPr>
            <p:ph type="title"/>
          </p:nvPr>
        </p:nvSpPr>
        <p:spPr/>
        <p:txBody>
          <a:bodyPr/>
          <a:lstStyle/>
          <a:p>
            <a:pPr eaLnBrk="1" hangingPunct="1"/>
            <a:r>
              <a:rPr lang="en-US" altLang="en-US" dirty="0"/>
              <a:t>MASLD Presentation</a:t>
            </a:r>
          </a:p>
        </p:txBody>
      </p:sp>
      <p:sp>
        <p:nvSpPr>
          <p:cNvPr id="951299" name="Rectangle 3">
            <a:extLst>
              <a:ext uri="{FF2B5EF4-FFF2-40B4-BE49-F238E27FC236}">
                <a16:creationId xmlns:a16="http://schemas.microsoft.com/office/drawing/2014/main" id="{C7FC9799-04C0-472D-9FFB-1FCCF1089A42}"/>
              </a:ext>
            </a:extLst>
          </p:cNvPr>
          <p:cNvSpPr>
            <a:spLocks noGrp="1"/>
          </p:cNvSpPr>
          <p:nvPr>
            <p:ph sz="half" idx="1"/>
          </p:nvPr>
        </p:nvSpPr>
        <p:spPr/>
        <p:txBody>
          <a:bodyPr/>
          <a:lstStyle/>
          <a:p>
            <a:pPr marL="0" indent="0" eaLnBrk="1" hangingPunct="1">
              <a:buNone/>
            </a:pPr>
            <a:r>
              <a:rPr lang="en-GB" altLang="en-US" sz="2600" b="1" dirty="0"/>
              <a:t>Symptoms</a:t>
            </a:r>
          </a:p>
          <a:p>
            <a:r>
              <a:rPr lang="en-GB" altLang="en-US" sz="2400" dirty="0"/>
              <a:t>Usually asymptomatic; majority discovered by chance</a:t>
            </a:r>
          </a:p>
          <a:p>
            <a:r>
              <a:rPr lang="en-GB" altLang="en-US" sz="2400" dirty="0"/>
              <a:t>Fatigue frequently present</a:t>
            </a:r>
          </a:p>
          <a:p>
            <a:r>
              <a:rPr lang="en-GB" altLang="en-US" sz="2400" dirty="0"/>
              <a:t>Right upper quadrant discomfort</a:t>
            </a:r>
          </a:p>
          <a:p>
            <a:pPr marL="0" indent="0" eaLnBrk="1" hangingPunct="1">
              <a:buNone/>
            </a:pPr>
            <a:r>
              <a:rPr lang="en-GB" altLang="en-US" sz="2600" b="1" dirty="0"/>
              <a:t>Often an “Incidental Finding”</a:t>
            </a:r>
          </a:p>
          <a:p>
            <a:r>
              <a:rPr lang="en-GB" altLang="en-US" sz="2400" dirty="0"/>
              <a:t>Incidental abnormal LFTs</a:t>
            </a:r>
          </a:p>
          <a:p>
            <a:r>
              <a:rPr lang="en-GB" altLang="en-US" sz="2400" dirty="0"/>
              <a:t>Incidental “bright liver” on imaging</a:t>
            </a:r>
          </a:p>
          <a:p>
            <a:r>
              <a:rPr lang="en-GB" altLang="en-US" sz="2400" dirty="0"/>
              <a:t>Incidental hepatomegaly</a:t>
            </a:r>
          </a:p>
        </p:txBody>
      </p:sp>
      <p:sp>
        <p:nvSpPr>
          <p:cNvPr id="72707" name="Content Placeholder 3">
            <a:extLst>
              <a:ext uri="{FF2B5EF4-FFF2-40B4-BE49-F238E27FC236}">
                <a16:creationId xmlns:a16="http://schemas.microsoft.com/office/drawing/2014/main" id="{C6EE67D3-18B1-4A32-9D5D-4BADFED3F77A}"/>
              </a:ext>
            </a:extLst>
          </p:cNvPr>
          <p:cNvSpPr>
            <a:spLocks noGrp="1"/>
          </p:cNvSpPr>
          <p:nvPr>
            <p:ph sz="half" idx="2"/>
          </p:nvPr>
        </p:nvSpPr>
        <p:spPr/>
        <p:txBody>
          <a:bodyPr/>
          <a:lstStyle/>
          <a:p>
            <a:pPr marL="0" indent="0" eaLnBrk="1" hangingPunct="1">
              <a:buNone/>
            </a:pPr>
            <a:r>
              <a:rPr lang="en-GB" altLang="en-US" sz="2600" b="1" dirty="0"/>
              <a:t>Common Scenarios</a:t>
            </a:r>
          </a:p>
          <a:p>
            <a:r>
              <a:rPr lang="en-GB" altLang="en-US" sz="2400" dirty="0"/>
              <a:t>Statin monitoring </a:t>
            </a:r>
          </a:p>
          <a:p>
            <a:r>
              <a:rPr lang="en-GB" altLang="en-US" sz="2400" dirty="0"/>
              <a:t>“Annual reviews” in T2D/lipid/ hypertension clinics</a:t>
            </a:r>
          </a:p>
          <a:p>
            <a:r>
              <a:rPr lang="en-GB" altLang="en-US" sz="2400" dirty="0"/>
              <a:t>Medical insurance/occupational health checks </a:t>
            </a:r>
            <a:endParaRPr lang="en-US" altLang="en-US" sz="2400" dirty="0"/>
          </a:p>
          <a:p>
            <a:pPr eaLnBrk="1" hangingPunct="1"/>
            <a:endParaRPr lang="en-US" altLang="en-US" dirty="0"/>
          </a:p>
        </p:txBody>
      </p:sp>
      <p:sp>
        <p:nvSpPr>
          <p:cNvPr id="91142" name="Text Box 11">
            <a:extLst>
              <a:ext uri="{FF2B5EF4-FFF2-40B4-BE49-F238E27FC236}">
                <a16:creationId xmlns:a16="http://schemas.microsoft.com/office/drawing/2014/main" id="{4A092795-791D-49BA-9D19-CAFA3CB033AE}"/>
              </a:ext>
            </a:extLst>
          </p:cNvPr>
          <p:cNvSpPr txBox="1">
            <a:spLocks noChangeArrowheads="1"/>
          </p:cNvSpPr>
          <p:nvPr/>
        </p:nvSpPr>
        <p:spPr bwMode="auto">
          <a:xfrm>
            <a:off x="413489" y="64002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De Alwis. Dig Dis. 2016;34:19.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Pragmatic First Steps in Suspected MASLD</a:t>
            </a:r>
          </a:p>
        </p:txBody>
      </p:sp>
      <p:sp>
        <p:nvSpPr>
          <p:cNvPr id="2" name="Footer Placeholder 1">
            <a:extLst>
              <a:ext uri="{FF2B5EF4-FFF2-40B4-BE49-F238E27FC236}">
                <a16:creationId xmlns:a16="http://schemas.microsoft.com/office/drawing/2014/main" id="{72507E6B-1308-4C1C-93B2-C3F8BFB1F766}"/>
              </a:ext>
            </a:extLst>
          </p:cNvPr>
          <p:cNvSpPr>
            <a:spLocks noGrp="1"/>
          </p:cNvSpPr>
          <p:nvPr>
            <p:ph type="ftr" sz="quarter" idx="4294967295"/>
          </p:nvPr>
        </p:nvSpPr>
        <p:spPr>
          <a:xfrm>
            <a:off x="436418" y="6403975"/>
            <a:ext cx="5257800" cy="24923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Chalasani. Hepatology. 2018;67:328. Newsome. Gut. 2018;67:6. </a:t>
            </a:r>
          </a:p>
        </p:txBody>
      </p:sp>
      <p:sp>
        <p:nvSpPr>
          <p:cNvPr id="10" name="Rectangle 9">
            <a:extLst>
              <a:ext uri="{FF2B5EF4-FFF2-40B4-BE49-F238E27FC236}">
                <a16:creationId xmlns:a16="http://schemas.microsoft.com/office/drawing/2014/main" id="{7FBBDED9-D186-4FEA-B9C5-9DDE5036D96F}"/>
              </a:ext>
            </a:extLst>
          </p:cNvPr>
          <p:cNvSpPr/>
          <p:nvPr/>
        </p:nvSpPr>
        <p:spPr>
          <a:xfrm>
            <a:off x="609758" y="1597594"/>
            <a:ext cx="3842015" cy="3590726"/>
          </a:xfrm>
          <a:prstGeom prst="rect">
            <a:avLst/>
          </a:prstGeom>
          <a:solidFill>
            <a:schemeClr val="accent3">
              <a:lumMod val="20000"/>
              <a:lumOff val="80000"/>
            </a:schemeClr>
          </a:solidFill>
        </p:spPr>
        <p:txBody>
          <a:bodyPr wrap="square">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Risk Identification</a:t>
            </a:r>
          </a:p>
          <a:p>
            <a:pPr marL="342900" marR="0" lvl="1"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GB"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Metabolic syndrome or other </a:t>
            </a:r>
            <a:br>
              <a:rPr kumimoji="0" lang="en-GB"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br>
            <a:r>
              <a:rPr kumimoji="0" lang="en-GB"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high-prevalence group, </a:t>
            </a:r>
            <a:r>
              <a:rPr lang="en-GB" b="0" kern="0" dirty="0">
                <a:solidFill>
                  <a:sysClr val="windowText" lastClr="000000"/>
                </a:solidFill>
                <a:latin typeface="Calibri" panose="020F0502020204030204" pitchFamily="34" charset="0"/>
                <a:cs typeface="Calibri" panose="020F0502020204030204" pitchFamily="34" charset="0"/>
              </a:rPr>
              <a:t>such as</a:t>
            </a:r>
            <a:r>
              <a:rPr kumimoji="0" lang="en-GB"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a:t>
            </a:r>
          </a:p>
          <a:p>
            <a:pPr marL="806450" lvl="2" indent="-290513" eaLnBrk="1" fontAlgn="auto" hangingPunct="1">
              <a:spcBef>
                <a:spcPts val="0"/>
              </a:spcBef>
              <a:spcAft>
                <a:spcPts val="400"/>
              </a:spcAft>
              <a:buFont typeface="Calibri" panose="020F0502020204030204" pitchFamily="34" charset="0"/>
              <a:buChar char="—"/>
              <a:defRPr/>
            </a:pPr>
            <a:r>
              <a:rPr lang="en-GB" b="0" kern="0" dirty="0">
                <a:solidFill>
                  <a:sysClr val="windowText" lastClr="000000"/>
                </a:solidFill>
                <a:latin typeface="Calibri" panose="020F0502020204030204" pitchFamily="34" charset="0"/>
                <a:cs typeface="Calibri" panose="020F0502020204030204" pitchFamily="34" charset="0"/>
              </a:rPr>
              <a:t>T2D</a:t>
            </a:r>
          </a:p>
          <a:p>
            <a:pPr marL="806450" lvl="2" indent="-290513" eaLnBrk="1" fontAlgn="auto" hangingPunct="1">
              <a:spcBef>
                <a:spcPts val="0"/>
              </a:spcBef>
              <a:spcAft>
                <a:spcPts val="400"/>
              </a:spcAft>
              <a:buFont typeface="Calibri" panose="020F0502020204030204" pitchFamily="34" charset="0"/>
              <a:buChar char="—"/>
              <a:defRPr/>
            </a:pPr>
            <a:r>
              <a:rPr lang="en-GB" b="0" kern="0" dirty="0">
                <a:solidFill>
                  <a:sysClr val="windowText" lastClr="000000"/>
                </a:solidFill>
                <a:latin typeface="Calibri" panose="020F0502020204030204" pitchFamily="34" charset="0"/>
                <a:cs typeface="Calibri" panose="020F0502020204030204" pitchFamily="34" charset="0"/>
              </a:rPr>
              <a:t>Metabolic risk factors</a:t>
            </a:r>
            <a:br>
              <a:rPr lang="en-GB" b="0" kern="0" dirty="0">
                <a:solidFill>
                  <a:sysClr val="windowText" lastClr="000000"/>
                </a:solidFill>
                <a:latin typeface="Calibri" panose="020F0502020204030204" pitchFamily="34" charset="0"/>
                <a:cs typeface="Calibri" panose="020F0502020204030204" pitchFamily="34" charset="0"/>
              </a:rPr>
            </a:br>
            <a:r>
              <a:rPr lang="en-GB" b="0" kern="0" dirty="0">
                <a:solidFill>
                  <a:sysClr val="windowText" lastClr="000000"/>
                </a:solidFill>
                <a:latin typeface="Calibri" panose="020F0502020204030204" pitchFamily="34" charset="0"/>
                <a:cs typeface="Calibri" panose="020F0502020204030204" pitchFamily="34" charset="0"/>
              </a:rPr>
              <a:t>(eg, BMI &gt;25 kg/m</a:t>
            </a:r>
            <a:r>
              <a:rPr lang="en-GB" b="0" kern="0" baseline="30000" dirty="0">
                <a:solidFill>
                  <a:sysClr val="windowText" lastClr="000000"/>
                </a:solidFill>
                <a:latin typeface="Calibri" panose="020F0502020204030204" pitchFamily="34" charset="0"/>
                <a:cs typeface="Calibri" panose="020F0502020204030204" pitchFamily="34" charset="0"/>
              </a:rPr>
              <a:t>2</a:t>
            </a:r>
            <a:r>
              <a:rPr lang="en-GB" b="0" kern="0" dirty="0">
                <a:solidFill>
                  <a:sysClr val="windowText" lastClr="000000"/>
                </a:solidFill>
                <a:latin typeface="Calibri" panose="020F0502020204030204" pitchFamily="34" charset="0"/>
                <a:cs typeface="Calibri" panose="020F0502020204030204" pitchFamily="34" charset="0"/>
              </a:rPr>
              <a:t>, lipids, PCOS, OSA)</a:t>
            </a:r>
          </a:p>
          <a:p>
            <a:pPr marL="806450" lvl="2" indent="-290513" eaLnBrk="1" fontAlgn="auto" hangingPunct="1">
              <a:spcBef>
                <a:spcPts val="0"/>
              </a:spcBef>
              <a:spcAft>
                <a:spcPts val="400"/>
              </a:spcAft>
              <a:buFont typeface="Calibri" panose="020F0502020204030204" pitchFamily="34" charset="0"/>
              <a:buChar char="—"/>
              <a:defRPr/>
            </a:pPr>
            <a:r>
              <a:rPr lang="en-US" b="0" kern="0" dirty="0">
                <a:solidFill>
                  <a:sysClr val="windowText" lastClr="000000"/>
                </a:solidFill>
                <a:latin typeface="Calibri" panose="020F0502020204030204" pitchFamily="34" charset="0"/>
                <a:cs typeface="Calibri" panose="020F0502020204030204" pitchFamily="34" charset="0"/>
              </a:rPr>
              <a:t>First-degree relative with MASLD cirrhosis or HCC</a:t>
            </a:r>
          </a:p>
          <a:p>
            <a:pPr marL="800100" lvl="2" indent="-342900" eaLnBrk="1" fontAlgn="auto" hangingPunct="1">
              <a:spcBef>
                <a:spcPts val="0"/>
              </a:spcBef>
              <a:spcAft>
                <a:spcPts val="600"/>
              </a:spcAft>
              <a:buFont typeface="Wingdings" panose="05000000000000000000" pitchFamily="2" charset="2"/>
              <a:buChar char="§"/>
              <a:defRPr/>
            </a:pPr>
            <a:endParaRPr lang="en-GB" b="0" kern="0" dirty="0">
              <a:solidFill>
                <a:sysClr val="windowText" lastClr="000000"/>
              </a:solidFill>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1000DAB3-165E-4102-A3C8-B30CDB76973D}"/>
              </a:ext>
            </a:extLst>
          </p:cNvPr>
          <p:cNvSpPr/>
          <p:nvPr/>
        </p:nvSpPr>
        <p:spPr>
          <a:xfrm>
            <a:off x="4451773" y="1598073"/>
            <a:ext cx="3046356" cy="3590727"/>
          </a:xfrm>
          <a:prstGeom prst="rect">
            <a:avLst/>
          </a:prstGeom>
          <a:solidFill>
            <a:schemeClr val="accent5">
              <a:lumMod val="20000"/>
              <a:lumOff val="80000"/>
            </a:schemeClr>
          </a:solidFill>
        </p:spPr>
        <p:txBody>
          <a:bodyPr wrap="square">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 History</a:t>
            </a:r>
          </a:p>
          <a:p>
            <a:pPr marL="342900" marR="0" lvl="1"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Alcohol intake </a:t>
            </a:r>
            <a:b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b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(&lt;14/21 drinks/wk)</a:t>
            </a:r>
          </a:p>
          <a:p>
            <a:pPr marL="342900" marR="0" lvl="1"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No known preexisting liver disease</a:t>
            </a:r>
          </a:p>
        </p:txBody>
      </p:sp>
      <p:sp>
        <p:nvSpPr>
          <p:cNvPr id="12" name="Rectangle 11">
            <a:extLst>
              <a:ext uri="{FF2B5EF4-FFF2-40B4-BE49-F238E27FC236}">
                <a16:creationId xmlns:a16="http://schemas.microsoft.com/office/drawing/2014/main" id="{773B32A9-0409-4B75-BDD4-5DD070167829}"/>
              </a:ext>
            </a:extLst>
          </p:cNvPr>
          <p:cNvSpPr/>
          <p:nvPr/>
        </p:nvSpPr>
        <p:spPr>
          <a:xfrm>
            <a:off x="7498129" y="1600200"/>
            <a:ext cx="3981084" cy="3590727"/>
          </a:xfrm>
          <a:prstGeom prst="rect">
            <a:avLst/>
          </a:prstGeom>
          <a:solidFill>
            <a:schemeClr val="accent2">
              <a:lumMod val="20000"/>
              <a:lumOff val="80000"/>
            </a:schemeClr>
          </a:solidFill>
        </p:spPr>
        <p:txBody>
          <a:bodyPr wrap="square">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 Tests</a:t>
            </a:r>
          </a:p>
          <a:p>
            <a:pPr marL="285750" marR="0" lvl="1" indent="-285750" algn="l" defTabSz="914400" rtl="0" eaLnBrk="1" fontAlgn="auto" latinLnBrk="0" hangingPunct="1">
              <a:lnSpc>
                <a:spcPct val="100000"/>
              </a:lnSpc>
              <a:spcBef>
                <a:spcPts val="0"/>
              </a:spcBef>
              <a:spcAft>
                <a:spcPts val="400"/>
              </a:spcAft>
              <a:buClrTx/>
              <a:buSzTx/>
              <a:buFont typeface="Wingdings" panose="05000000000000000000" pitchFamily="2" charset="2"/>
              <a:buChar char="§"/>
              <a:tabLst/>
              <a:defRPr/>
            </a:pP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Liver biochemistry (ALT, AST, etc)</a:t>
            </a:r>
          </a:p>
          <a:p>
            <a:pPr marL="285750" marR="0" lvl="1" indent="-285750" algn="l" defTabSz="914400" rtl="0" eaLnBrk="1" fontAlgn="auto" latinLnBrk="0" hangingPunct="1">
              <a:lnSpc>
                <a:spcPct val="100000"/>
              </a:lnSpc>
              <a:spcBef>
                <a:spcPts val="0"/>
              </a:spcBef>
              <a:spcAft>
                <a:spcPts val="400"/>
              </a:spcAft>
              <a:buClrTx/>
              <a:buSzTx/>
              <a:buFont typeface="Wingdings" panose="05000000000000000000" pitchFamily="2" charset="2"/>
              <a:buChar char="§"/>
              <a:tabLst/>
              <a:defRPr/>
            </a:pP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Exclude/identify other liver diseases</a:t>
            </a:r>
          </a:p>
          <a:p>
            <a:pPr marL="752475" marR="0" lvl="2" indent="-344488" algn="l" defTabSz="914400" rtl="0" eaLnBrk="1" fontAlgn="auto" latinLnBrk="0" hangingPunct="1">
              <a:lnSpc>
                <a:spcPct val="100000"/>
              </a:lnSpc>
              <a:spcBef>
                <a:spcPts val="0"/>
              </a:spcBef>
              <a:spcAft>
                <a:spcPts val="400"/>
              </a:spcAft>
              <a:buClrTx/>
              <a:buSzTx/>
              <a:buFont typeface="Calibri" panose="020F0502020204030204" pitchFamily="34" charset="0"/>
              <a:buChar char="—"/>
              <a:defRPr/>
            </a:pP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Negative HBV and HCV serology</a:t>
            </a:r>
          </a:p>
          <a:p>
            <a:pPr marL="752475" marR="0" lvl="2" indent="-344488" algn="l" defTabSz="914400" rtl="0" eaLnBrk="1" fontAlgn="auto" latinLnBrk="0" hangingPunct="1">
              <a:lnSpc>
                <a:spcPct val="100000"/>
              </a:lnSpc>
              <a:spcBef>
                <a:spcPts val="0"/>
              </a:spcBef>
              <a:spcAft>
                <a:spcPts val="400"/>
              </a:spcAft>
              <a:buClrTx/>
              <a:buSzTx/>
              <a:buFont typeface="Calibri" panose="020F0502020204030204" pitchFamily="34" charset="0"/>
              <a:buChar char="—"/>
              <a:defRPr/>
            </a:pP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Negative autoantibodies </a:t>
            </a:r>
            <a:b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b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(ANA, AMA, SMA, LKM1, ANCA)</a:t>
            </a:r>
          </a:p>
          <a:p>
            <a:pPr marL="752475" marR="0" lvl="2" indent="-344488" algn="l" defTabSz="914400" rtl="0" eaLnBrk="1" fontAlgn="auto" latinLnBrk="0" hangingPunct="1">
              <a:lnSpc>
                <a:spcPct val="100000"/>
              </a:lnSpc>
              <a:spcBef>
                <a:spcPts val="0"/>
              </a:spcBef>
              <a:spcAft>
                <a:spcPts val="400"/>
              </a:spcAft>
              <a:buClrTx/>
              <a:buSzTx/>
              <a:buFont typeface="Calibri" panose="020F0502020204030204" pitchFamily="34" charset="0"/>
              <a:buChar char="—"/>
              <a:defRPr/>
            </a:pP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Negative celiac serology</a:t>
            </a:r>
          </a:p>
          <a:p>
            <a:pPr marL="752475" marR="0" lvl="2" indent="-344488" algn="l" defTabSz="914400" rtl="0" eaLnBrk="1" fontAlgn="auto" latinLnBrk="0" hangingPunct="1">
              <a:lnSpc>
                <a:spcPct val="100000"/>
              </a:lnSpc>
              <a:spcBef>
                <a:spcPts val="0"/>
              </a:spcBef>
              <a:spcAft>
                <a:spcPts val="400"/>
              </a:spcAft>
              <a:buClrTx/>
              <a:buSzTx/>
              <a:buFont typeface="Calibri" panose="020F0502020204030204" pitchFamily="34" charset="0"/>
              <a:buChar char="—"/>
              <a:defRPr/>
            </a:pP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Normal immunoglobulins, </a:t>
            </a:r>
            <a:b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b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ferritin, A1AT, Cu2+, etc</a:t>
            </a:r>
          </a:p>
          <a:p>
            <a:pPr marL="285750" marR="0" lvl="1" indent="-285750" algn="l" defTabSz="914400" rtl="0" eaLnBrk="1" fontAlgn="auto" latinLnBrk="0" hangingPunct="1">
              <a:lnSpc>
                <a:spcPct val="100000"/>
              </a:lnSpc>
              <a:spcBef>
                <a:spcPts val="0"/>
              </a:spcBef>
              <a:spcAft>
                <a:spcPts val="400"/>
              </a:spcAft>
              <a:buClrTx/>
              <a:buSzTx/>
              <a:buFont typeface="Wingdings" panose="05000000000000000000" pitchFamily="2" charset="2"/>
              <a:buChar char="§"/>
              <a:tabLst/>
              <a:defRPr/>
            </a:pPr>
            <a:r>
              <a:rPr kumimoji="0" lang="en-US" sz="18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Liver ultrasound: increased echogenicity (steatosis)</a:t>
            </a:r>
          </a:p>
        </p:txBody>
      </p:sp>
    </p:spTree>
    <p:extLst>
      <p:ext uri="{BB962C8B-B14F-4D97-AF65-F5344CB8AC3E}">
        <p14:creationId xmlns:p14="http://schemas.microsoft.com/office/powerpoint/2010/main" val="1131519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1" name="Title 1">
            <a:extLst>
              <a:ext uri="{FF2B5EF4-FFF2-40B4-BE49-F238E27FC236}">
                <a16:creationId xmlns:a16="http://schemas.microsoft.com/office/drawing/2014/main" id="{6EAE6407-12FD-422B-82F5-C70F1202D72D}"/>
              </a:ext>
            </a:extLst>
          </p:cNvPr>
          <p:cNvSpPr>
            <a:spLocks noGrp="1"/>
          </p:cNvSpPr>
          <p:nvPr>
            <p:ph type="title"/>
          </p:nvPr>
        </p:nvSpPr>
        <p:spPr/>
        <p:txBody>
          <a:bodyPr/>
          <a:lstStyle/>
          <a:p>
            <a:pPr eaLnBrk="1" hangingPunct="1"/>
            <a:r>
              <a:rPr lang="en-US" altLang="en-US" dirty="0"/>
              <a:t>PRELHIN Study: Liver Fibrosis Associated With </a:t>
            </a:r>
            <a:br>
              <a:rPr lang="en-US" altLang="en-US" dirty="0"/>
            </a:br>
            <a:r>
              <a:rPr lang="en-US" altLang="en-US" dirty="0"/>
              <a:t>Long-term Outcomes in Patients With MASLD </a:t>
            </a:r>
          </a:p>
        </p:txBody>
      </p:sp>
      <p:sp>
        <p:nvSpPr>
          <p:cNvPr id="86022" name="Content Placeholder 2">
            <a:extLst>
              <a:ext uri="{FF2B5EF4-FFF2-40B4-BE49-F238E27FC236}">
                <a16:creationId xmlns:a16="http://schemas.microsoft.com/office/drawing/2014/main" id="{3E8141A8-89B2-4995-8870-F487733D8270}"/>
              </a:ext>
            </a:extLst>
          </p:cNvPr>
          <p:cNvSpPr>
            <a:spLocks noGrp="1"/>
          </p:cNvSpPr>
          <p:nvPr>
            <p:ph idx="1"/>
          </p:nvPr>
        </p:nvSpPr>
        <p:spPr>
          <a:xfrm>
            <a:off x="604675" y="1572398"/>
            <a:ext cx="10877529" cy="4492182"/>
          </a:xfrm>
        </p:spPr>
        <p:txBody>
          <a:bodyPr/>
          <a:lstStyle/>
          <a:p>
            <a:pPr eaLnBrk="1" hangingPunct="1"/>
            <a:r>
              <a:rPr lang="en-US" altLang="en-US" sz="2000" dirty="0">
                <a:latin typeface="Calibri" panose="020F0502020204030204" pitchFamily="34" charset="0"/>
                <a:cs typeface="Calibri" panose="020F0502020204030204" pitchFamily="34" charset="0"/>
              </a:rPr>
              <a:t>Retrospective analysis in patients with </a:t>
            </a:r>
            <a:r>
              <a:rPr lang="en-US" altLang="en-US" sz="2000" dirty="0">
                <a:cs typeface="Calibri" panose="020F0502020204030204" pitchFamily="34" charset="0"/>
              </a:rPr>
              <a:t>M</a:t>
            </a:r>
            <a:r>
              <a:rPr lang="en-US" altLang="en-US" sz="2000" dirty="0">
                <a:latin typeface="Calibri" panose="020F0502020204030204" pitchFamily="34" charset="0"/>
                <a:cs typeface="Calibri" panose="020F0502020204030204" pitchFamily="34" charset="0"/>
              </a:rPr>
              <a:t>A</a:t>
            </a:r>
            <a:r>
              <a:rPr lang="en-US" altLang="en-US" sz="2000" dirty="0">
                <a:cs typeface="Calibri" panose="020F0502020204030204" pitchFamily="34" charset="0"/>
              </a:rPr>
              <a:t>S</a:t>
            </a:r>
            <a:r>
              <a:rPr lang="en-US" altLang="en-US" sz="2000" dirty="0">
                <a:latin typeface="Calibri" panose="020F0502020204030204" pitchFamily="34" charset="0"/>
                <a:cs typeface="Calibri" panose="020F0502020204030204" pitchFamily="34" charset="0"/>
              </a:rPr>
              <a:t>LD (N = 619); median follow-up: 12.6 yr (range: 0.3-35.1)</a:t>
            </a:r>
          </a:p>
        </p:txBody>
      </p:sp>
      <p:sp>
        <p:nvSpPr>
          <p:cNvPr id="14" name="Rectangle 13">
            <a:extLst>
              <a:ext uri="{FF2B5EF4-FFF2-40B4-BE49-F238E27FC236}">
                <a16:creationId xmlns:a16="http://schemas.microsoft.com/office/drawing/2014/main" id="{26FD13C7-C131-48DA-A1FD-A13F55FBA95C}"/>
              </a:ext>
            </a:extLst>
          </p:cNvPr>
          <p:cNvSpPr/>
          <p:nvPr/>
        </p:nvSpPr>
        <p:spPr>
          <a:xfrm>
            <a:off x="911226" y="5541323"/>
            <a:ext cx="10033000" cy="646112"/>
          </a:xfrm>
          <a:prstGeom prst="rect">
            <a:avLst/>
          </a:prstGeom>
          <a:solidFill>
            <a:schemeClr val="accent4"/>
          </a:solidFill>
          <a:ln>
            <a:noFill/>
          </a:ln>
        </p:spPr>
        <p:style>
          <a:lnRef idx="2">
            <a:schemeClr val="accent2"/>
          </a:lnRef>
          <a:fillRef idx="1">
            <a:schemeClr val="lt1"/>
          </a:fillRef>
          <a:effectRef idx="0">
            <a:schemeClr val="accent2"/>
          </a:effectRef>
          <a:fontRef idx="minor">
            <a:schemeClr val="dk1"/>
          </a:fontRef>
        </p:style>
        <p:txBody>
          <a:bodyPr>
            <a:spAutoFit/>
          </a:bodyPr>
          <a:lstStyle/>
          <a:p>
            <a:pPr algn="ctr" defTabSz="457063" eaLnBrk="1" fontAlgn="auto" hangingPunct="1">
              <a:spcBef>
                <a:spcPts val="0"/>
              </a:spcBef>
              <a:spcAft>
                <a:spcPts val="0"/>
              </a:spcAft>
              <a:defRPr/>
            </a:pPr>
            <a:r>
              <a:rPr lang="en-US" dirty="0">
                <a:solidFill>
                  <a:schemeClr val="tx1"/>
                </a:solidFill>
                <a:latin typeface="Calibri" panose="020F0502020204030204" pitchFamily="34" charset="0"/>
                <a:cs typeface="Calibri" panose="020F0502020204030204" pitchFamily="34" charset="0"/>
              </a:rPr>
              <a:t>Only fibrosis stage was associated with overall mortality, OLT, and liver-related events. </a:t>
            </a:r>
            <a:br>
              <a:rPr lang="en-US" dirty="0">
                <a:solidFill>
                  <a:schemeClr val="tx1"/>
                </a:solidFill>
                <a:latin typeface="Calibri" panose="020F0502020204030204" pitchFamily="34" charset="0"/>
                <a:cs typeface="Calibri" panose="020F0502020204030204" pitchFamily="34" charset="0"/>
              </a:rPr>
            </a:br>
            <a:r>
              <a:rPr lang="en-US" dirty="0">
                <a:solidFill>
                  <a:schemeClr val="tx1"/>
                </a:solidFill>
                <a:latin typeface="Calibri" panose="020F0502020204030204" pitchFamily="34" charset="0"/>
                <a:cs typeface="Calibri" panose="020F0502020204030204" pitchFamily="34" charset="0"/>
              </a:rPr>
              <a:t>Presence of MASH, NAS (or any of its components) had no independent prognostic effect.</a:t>
            </a:r>
          </a:p>
        </p:txBody>
      </p:sp>
      <p:sp>
        <p:nvSpPr>
          <p:cNvPr id="86024" name="Text Box 11">
            <a:extLst>
              <a:ext uri="{FF2B5EF4-FFF2-40B4-BE49-F238E27FC236}">
                <a16:creationId xmlns:a16="http://schemas.microsoft.com/office/drawing/2014/main" id="{DCE415DB-C9FE-4390-A7A4-306F00A5B217}"/>
              </a:ext>
            </a:extLst>
          </p:cNvPr>
          <p:cNvSpPr txBox="1">
            <a:spLocks noChangeArrowheads="1"/>
          </p:cNvSpPr>
          <p:nvPr/>
        </p:nvSpPr>
        <p:spPr bwMode="auto">
          <a:xfrm>
            <a:off x="414339" y="640704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pt-BR" altLang="en-US" sz="1200" b="0" dirty="0">
                <a:solidFill>
                  <a:schemeClr val="bg2"/>
                </a:solidFill>
                <a:latin typeface="Calibri" panose="020F0502020204030204" pitchFamily="34" charset="0"/>
                <a:cs typeface="Calibri" panose="020F0502020204030204" pitchFamily="34" charset="0"/>
              </a:rPr>
              <a:t>Angulo. Gastroenterology. 2015;149:389.</a:t>
            </a:r>
            <a:endParaRPr lang="en-US" altLang="en-US" sz="1200" b="0" dirty="0">
              <a:solidFill>
                <a:schemeClr val="bg2"/>
              </a:solidFill>
              <a:latin typeface="Calibri" panose="020F0502020204030204" pitchFamily="34" charset="0"/>
              <a:cs typeface="Calibri" panose="020F0502020204030204" pitchFamily="34" charset="0"/>
            </a:endParaRPr>
          </a:p>
        </p:txBody>
      </p:sp>
      <p:sp>
        <p:nvSpPr>
          <p:cNvPr id="86026" name="TextBox 10">
            <a:extLst>
              <a:ext uri="{FF2B5EF4-FFF2-40B4-BE49-F238E27FC236}">
                <a16:creationId xmlns:a16="http://schemas.microsoft.com/office/drawing/2014/main" id="{F3AAB231-14D0-43CF-935F-9B6CDE7EA68A}"/>
              </a:ext>
            </a:extLst>
          </p:cNvPr>
          <p:cNvSpPr txBox="1">
            <a:spLocks noChangeArrowheads="1"/>
          </p:cNvSpPr>
          <p:nvPr/>
        </p:nvSpPr>
        <p:spPr bwMode="auto">
          <a:xfrm>
            <a:off x="1284495" y="5174340"/>
            <a:ext cx="37226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bg1"/>
                </a:solidFill>
                <a:latin typeface="Calibri" panose="020F0502020204030204" pitchFamily="34" charset="0"/>
                <a:cs typeface="Calibri" panose="020F0502020204030204" pitchFamily="34" charset="0"/>
              </a:rPr>
              <a:t>Follow-up (Yr)</a:t>
            </a:r>
          </a:p>
        </p:txBody>
      </p:sp>
      <p:grpSp>
        <p:nvGrpSpPr>
          <p:cNvPr id="3" name="Group 2">
            <a:extLst>
              <a:ext uri="{FF2B5EF4-FFF2-40B4-BE49-F238E27FC236}">
                <a16:creationId xmlns:a16="http://schemas.microsoft.com/office/drawing/2014/main" id="{DA407931-05B3-477D-8F70-7E79CE410605}"/>
              </a:ext>
            </a:extLst>
          </p:cNvPr>
          <p:cNvGrpSpPr/>
          <p:nvPr/>
        </p:nvGrpSpPr>
        <p:grpSpPr>
          <a:xfrm>
            <a:off x="671513" y="2388196"/>
            <a:ext cx="5235952" cy="2984456"/>
            <a:chOff x="671513" y="2327275"/>
            <a:chExt cx="5235952" cy="2984456"/>
          </a:xfrm>
        </p:grpSpPr>
        <p:grpSp>
          <p:nvGrpSpPr>
            <p:cNvPr id="86018" name="Group 66560">
              <a:extLst>
                <a:ext uri="{FF2B5EF4-FFF2-40B4-BE49-F238E27FC236}">
                  <a16:creationId xmlns:a16="http://schemas.microsoft.com/office/drawing/2014/main" id="{379DEE64-D3E7-4C04-90DE-EED50B474D05}"/>
                </a:ext>
              </a:extLst>
            </p:cNvPr>
            <p:cNvGrpSpPr>
              <a:grpSpLocks/>
            </p:cNvGrpSpPr>
            <p:nvPr/>
          </p:nvGrpSpPr>
          <p:grpSpPr bwMode="auto">
            <a:xfrm>
              <a:off x="1474994" y="2486025"/>
              <a:ext cx="3517900" cy="763588"/>
              <a:chOff x="1690063" y="2485931"/>
              <a:chExt cx="3518864" cy="763138"/>
            </a:xfrm>
          </p:grpSpPr>
          <p:sp>
            <p:nvSpPr>
              <p:cNvPr id="86222" name="Freeform: Shape 6">
                <a:extLst>
                  <a:ext uri="{FF2B5EF4-FFF2-40B4-BE49-F238E27FC236}">
                    <a16:creationId xmlns:a16="http://schemas.microsoft.com/office/drawing/2014/main" id="{21DD105E-A658-4930-82F2-8514B267FDF9}"/>
                  </a:ext>
                </a:extLst>
              </p:cNvPr>
              <p:cNvSpPr>
                <a:spLocks/>
              </p:cNvSpPr>
              <p:nvPr/>
            </p:nvSpPr>
            <p:spPr bwMode="auto">
              <a:xfrm>
                <a:off x="1690063" y="2531942"/>
                <a:ext cx="3518864" cy="684224"/>
              </a:xfrm>
              <a:custGeom>
                <a:avLst/>
                <a:gdLst>
                  <a:gd name="T0" fmla="*/ 0 w 3518864"/>
                  <a:gd name="T1" fmla="*/ 0 h 684224"/>
                  <a:gd name="T2" fmla="*/ 132431 w 3518864"/>
                  <a:gd name="T3" fmla="*/ 0 h 684224"/>
                  <a:gd name="T4" fmla="*/ 132431 w 3518864"/>
                  <a:gd name="T5" fmla="*/ 40990 h 684224"/>
                  <a:gd name="T6" fmla="*/ 640080 w 3518864"/>
                  <a:gd name="T7" fmla="*/ 40990 h 684224"/>
                  <a:gd name="T8" fmla="*/ 640080 w 3518864"/>
                  <a:gd name="T9" fmla="*/ 56756 h 684224"/>
                  <a:gd name="T10" fmla="*/ 759898 w 3518864"/>
                  <a:gd name="T11" fmla="*/ 56756 h 684224"/>
                  <a:gd name="T12" fmla="*/ 759898 w 3518864"/>
                  <a:gd name="T13" fmla="*/ 78828 h 684224"/>
                  <a:gd name="T14" fmla="*/ 930166 w 3518864"/>
                  <a:gd name="T15" fmla="*/ 78828 h 684224"/>
                  <a:gd name="T16" fmla="*/ 930166 w 3518864"/>
                  <a:gd name="T17" fmla="*/ 91440 h 684224"/>
                  <a:gd name="T18" fmla="*/ 1081515 w 3518864"/>
                  <a:gd name="T19" fmla="*/ 91440 h 684224"/>
                  <a:gd name="T20" fmla="*/ 1081515 w 3518864"/>
                  <a:gd name="T21" fmla="*/ 107206 h 684224"/>
                  <a:gd name="T22" fmla="*/ 1191874 w 3518864"/>
                  <a:gd name="T23" fmla="*/ 107206 h 684224"/>
                  <a:gd name="T24" fmla="*/ 1191874 w 3518864"/>
                  <a:gd name="T25" fmla="*/ 126124 h 684224"/>
                  <a:gd name="T26" fmla="*/ 1390519 w 3518864"/>
                  <a:gd name="T27" fmla="*/ 126124 h 684224"/>
                  <a:gd name="T28" fmla="*/ 1390519 w 3518864"/>
                  <a:gd name="T29" fmla="*/ 154502 h 684224"/>
                  <a:gd name="T30" fmla="*/ 1447275 w 3518864"/>
                  <a:gd name="T31" fmla="*/ 154502 h 684224"/>
                  <a:gd name="T32" fmla="*/ 1447275 w 3518864"/>
                  <a:gd name="T33" fmla="*/ 179727 h 684224"/>
                  <a:gd name="T34" fmla="*/ 1545021 w 3518864"/>
                  <a:gd name="T35" fmla="*/ 179727 h 684224"/>
                  <a:gd name="T36" fmla="*/ 1545021 w 3518864"/>
                  <a:gd name="T37" fmla="*/ 204952 h 684224"/>
                  <a:gd name="T38" fmla="*/ 1608083 w 3518864"/>
                  <a:gd name="T39" fmla="*/ 204952 h 684224"/>
                  <a:gd name="T40" fmla="*/ 1608083 w 3518864"/>
                  <a:gd name="T41" fmla="*/ 233330 h 684224"/>
                  <a:gd name="T42" fmla="*/ 1696370 w 3518864"/>
                  <a:gd name="T43" fmla="*/ 233330 h 684224"/>
                  <a:gd name="T44" fmla="*/ 1696370 w 3518864"/>
                  <a:gd name="T45" fmla="*/ 258555 h 684224"/>
                  <a:gd name="T46" fmla="*/ 1885556 w 3518864"/>
                  <a:gd name="T47" fmla="*/ 258555 h 684224"/>
                  <a:gd name="T48" fmla="*/ 1885556 w 3518864"/>
                  <a:gd name="T49" fmla="*/ 280626 h 684224"/>
                  <a:gd name="T50" fmla="*/ 1986456 w 3518864"/>
                  <a:gd name="T51" fmla="*/ 280626 h 684224"/>
                  <a:gd name="T52" fmla="*/ 1986456 w 3518864"/>
                  <a:gd name="T53" fmla="*/ 309004 h 684224"/>
                  <a:gd name="T54" fmla="*/ 2090508 w 3518864"/>
                  <a:gd name="T55" fmla="*/ 309004 h 684224"/>
                  <a:gd name="T56" fmla="*/ 2090508 w 3518864"/>
                  <a:gd name="T57" fmla="*/ 331076 h 684224"/>
                  <a:gd name="T58" fmla="*/ 2140958 w 3518864"/>
                  <a:gd name="T59" fmla="*/ 331076 h 684224"/>
                  <a:gd name="T60" fmla="*/ 2140958 w 3518864"/>
                  <a:gd name="T61" fmla="*/ 356301 h 684224"/>
                  <a:gd name="T62" fmla="*/ 2267082 w 3518864"/>
                  <a:gd name="T63" fmla="*/ 356301 h 684224"/>
                  <a:gd name="T64" fmla="*/ 2267082 w 3518864"/>
                  <a:gd name="T65" fmla="*/ 375219 h 684224"/>
                  <a:gd name="T66" fmla="*/ 2326991 w 3518864"/>
                  <a:gd name="T67" fmla="*/ 375219 h 684224"/>
                  <a:gd name="T68" fmla="*/ 2326991 w 3518864"/>
                  <a:gd name="T69" fmla="*/ 400444 h 684224"/>
                  <a:gd name="T70" fmla="*/ 2670679 w 3518864"/>
                  <a:gd name="T71" fmla="*/ 400444 h 684224"/>
                  <a:gd name="T72" fmla="*/ 2670679 w 3518864"/>
                  <a:gd name="T73" fmla="*/ 435128 h 684224"/>
                  <a:gd name="T74" fmla="*/ 2711669 w 3518864"/>
                  <a:gd name="T75" fmla="*/ 435128 h 684224"/>
                  <a:gd name="T76" fmla="*/ 2711669 w 3518864"/>
                  <a:gd name="T77" fmla="*/ 466659 h 684224"/>
                  <a:gd name="T78" fmla="*/ 2758966 w 3518864"/>
                  <a:gd name="T79" fmla="*/ 466659 h 684224"/>
                  <a:gd name="T80" fmla="*/ 2758966 w 3518864"/>
                  <a:gd name="T81" fmla="*/ 491884 h 684224"/>
                  <a:gd name="T82" fmla="*/ 2812569 w 3518864"/>
                  <a:gd name="T83" fmla="*/ 491884 h 684224"/>
                  <a:gd name="T84" fmla="*/ 2812569 w 3518864"/>
                  <a:gd name="T85" fmla="*/ 545487 h 684224"/>
                  <a:gd name="T86" fmla="*/ 2869325 w 3518864"/>
                  <a:gd name="T87" fmla="*/ 545487 h 684224"/>
                  <a:gd name="T88" fmla="*/ 2869325 w 3518864"/>
                  <a:gd name="T89" fmla="*/ 570712 h 684224"/>
                  <a:gd name="T90" fmla="*/ 3001755 w 3518864"/>
                  <a:gd name="T91" fmla="*/ 570712 h 684224"/>
                  <a:gd name="T92" fmla="*/ 3001755 w 3518864"/>
                  <a:gd name="T93" fmla="*/ 605396 h 684224"/>
                  <a:gd name="T94" fmla="*/ 3206707 w 3518864"/>
                  <a:gd name="T95" fmla="*/ 605396 h 684224"/>
                  <a:gd name="T96" fmla="*/ 3206707 w 3518864"/>
                  <a:gd name="T97" fmla="*/ 646386 h 684224"/>
                  <a:gd name="T98" fmla="*/ 3405352 w 3518864"/>
                  <a:gd name="T99" fmla="*/ 646386 h 684224"/>
                  <a:gd name="T100" fmla="*/ 3405352 w 3518864"/>
                  <a:gd name="T101" fmla="*/ 684224 h 684224"/>
                  <a:gd name="T102" fmla="*/ 3518864 w 3518864"/>
                  <a:gd name="T103" fmla="*/ 684224 h 68422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518864" h="684224">
                    <a:moveTo>
                      <a:pt x="0" y="0"/>
                    </a:moveTo>
                    <a:lnTo>
                      <a:pt x="132431" y="0"/>
                    </a:lnTo>
                    <a:lnTo>
                      <a:pt x="132431" y="40990"/>
                    </a:lnTo>
                    <a:lnTo>
                      <a:pt x="640080" y="40990"/>
                    </a:lnTo>
                    <a:lnTo>
                      <a:pt x="640080" y="56756"/>
                    </a:lnTo>
                    <a:lnTo>
                      <a:pt x="759898" y="56756"/>
                    </a:lnTo>
                    <a:lnTo>
                      <a:pt x="759898" y="78828"/>
                    </a:lnTo>
                    <a:lnTo>
                      <a:pt x="930166" y="78828"/>
                    </a:lnTo>
                    <a:lnTo>
                      <a:pt x="930166" y="91440"/>
                    </a:lnTo>
                    <a:lnTo>
                      <a:pt x="1081515" y="91440"/>
                    </a:lnTo>
                    <a:lnTo>
                      <a:pt x="1081515" y="107206"/>
                    </a:lnTo>
                    <a:lnTo>
                      <a:pt x="1191874" y="107206"/>
                    </a:lnTo>
                    <a:lnTo>
                      <a:pt x="1191874" y="126124"/>
                    </a:lnTo>
                    <a:lnTo>
                      <a:pt x="1390519" y="126124"/>
                    </a:lnTo>
                    <a:lnTo>
                      <a:pt x="1390519" y="154502"/>
                    </a:lnTo>
                    <a:lnTo>
                      <a:pt x="1447275" y="154502"/>
                    </a:lnTo>
                    <a:lnTo>
                      <a:pt x="1447275" y="179727"/>
                    </a:lnTo>
                    <a:lnTo>
                      <a:pt x="1545021" y="179727"/>
                    </a:lnTo>
                    <a:lnTo>
                      <a:pt x="1545021" y="204952"/>
                    </a:lnTo>
                    <a:lnTo>
                      <a:pt x="1608083" y="204952"/>
                    </a:lnTo>
                    <a:lnTo>
                      <a:pt x="1608083" y="233330"/>
                    </a:lnTo>
                    <a:lnTo>
                      <a:pt x="1696370" y="233330"/>
                    </a:lnTo>
                    <a:lnTo>
                      <a:pt x="1696370" y="258555"/>
                    </a:lnTo>
                    <a:lnTo>
                      <a:pt x="1885556" y="258555"/>
                    </a:lnTo>
                    <a:lnTo>
                      <a:pt x="1885556" y="280626"/>
                    </a:lnTo>
                    <a:lnTo>
                      <a:pt x="1986456" y="280626"/>
                    </a:lnTo>
                    <a:lnTo>
                      <a:pt x="1986456" y="309004"/>
                    </a:lnTo>
                    <a:lnTo>
                      <a:pt x="2090508" y="309004"/>
                    </a:lnTo>
                    <a:lnTo>
                      <a:pt x="2090508" y="331076"/>
                    </a:lnTo>
                    <a:lnTo>
                      <a:pt x="2140958" y="331076"/>
                    </a:lnTo>
                    <a:lnTo>
                      <a:pt x="2140958" y="356301"/>
                    </a:lnTo>
                    <a:lnTo>
                      <a:pt x="2267082" y="356301"/>
                    </a:lnTo>
                    <a:lnTo>
                      <a:pt x="2267082" y="375219"/>
                    </a:lnTo>
                    <a:lnTo>
                      <a:pt x="2326991" y="375219"/>
                    </a:lnTo>
                    <a:lnTo>
                      <a:pt x="2326991" y="400444"/>
                    </a:lnTo>
                    <a:lnTo>
                      <a:pt x="2670679" y="400444"/>
                    </a:lnTo>
                    <a:lnTo>
                      <a:pt x="2670679" y="435128"/>
                    </a:lnTo>
                    <a:lnTo>
                      <a:pt x="2711669" y="435128"/>
                    </a:lnTo>
                    <a:lnTo>
                      <a:pt x="2711669" y="466659"/>
                    </a:lnTo>
                    <a:lnTo>
                      <a:pt x="2758966" y="466659"/>
                    </a:lnTo>
                    <a:lnTo>
                      <a:pt x="2758966" y="491884"/>
                    </a:lnTo>
                    <a:lnTo>
                      <a:pt x="2812569" y="491884"/>
                    </a:lnTo>
                    <a:lnTo>
                      <a:pt x="2812569" y="545487"/>
                    </a:lnTo>
                    <a:lnTo>
                      <a:pt x="2869325" y="545487"/>
                    </a:lnTo>
                    <a:lnTo>
                      <a:pt x="2869325" y="570712"/>
                    </a:lnTo>
                    <a:lnTo>
                      <a:pt x="3001755" y="570712"/>
                    </a:lnTo>
                    <a:lnTo>
                      <a:pt x="3001755" y="605396"/>
                    </a:lnTo>
                    <a:lnTo>
                      <a:pt x="3206707" y="605396"/>
                    </a:lnTo>
                    <a:lnTo>
                      <a:pt x="3206707" y="646386"/>
                    </a:lnTo>
                    <a:lnTo>
                      <a:pt x="3405352" y="646386"/>
                    </a:lnTo>
                    <a:lnTo>
                      <a:pt x="3405352" y="684224"/>
                    </a:lnTo>
                    <a:lnTo>
                      <a:pt x="3518864" y="684224"/>
                    </a:lnTo>
                  </a:path>
                </a:pathLst>
              </a:custGeom>
              <a:noFill/>
              <a:ln w="2857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solidFill>
                    <a:srgbClr val="FFFFFF"/>
                  </a:solidFill>
                </a:endParaRPr>
              </a:p>
            </p:txBody>
          </p:sp>
          <p:cxnSp>
            <p:nvCxnSpPr>
              <p:cNvPr id="86223" name="Straight Connector 11">
                <a:extLst>
                  <a:ext uri="{FF2B5EF4-FFF2-40B4-BE49-F238E27FC236}">
                    <a16:creationId xmlns:a16="http://schemas.microsoft.com/office/drawing/2014/main" id="{7D49FA3D-D39C-44E5-9B8A-C7C31B4A75B2}"/>
                  </a:ext>
                </a:extLst>
              </p:cNvPr>
              <p:cNvCxnSpPr>
                <a:cxnSpLocks noChangeShapeType="1"/>
              </p:cNvCxnSpPr>
              <p:nvPr/>
            </p:nvCxnSpPr>
            <p:spPr bwMode="auto">
              <a:xfrm>
                <a:off x="1792901" y="2485931"/>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24" name="Straight Connector 62">
                <a:extLst>
                  <a:ext uri="{FF2B5EF4-FFF2-40B4-BE49-F238E27FC236}">
                    <a16:creationId xmlns:a16="http://schemas.microsoft.com/office/drawing/2014/main" id="{BEA41F66-1E16-4FB8-B25D-2A9AB3D824BB}"/>
                  </a:ext>
                </a:extLst>
              </p:cNvPr>
              <p:cNvCxnSpPr>
                <a:cxnSpLocks noChangeShapeType="1"/>
              </p:cNvCxnSpPr>
              <p:nvPr/>
            </p:nvCxnSpPr>
            <p:spPr bwMode="auto">
              <a:xfrm>
                <a:off x="1849643" y="2522239"/>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25" name="Straight Connector 63">
                <a:extLst>
                  <a:ext uri="{FF2B5EF4-FFF2-40B4-BE49-F238E27FC236}">
                    <a16:creationId xmlns:a16="http://schemas.microsoft.com/office/drawing/2014/main" id="{3FD0BD27-3A09-424C-BC8A-AB5B0B477D51}"/>
                  </a:ext>
                </a:extLst>
              </p:cNvPr>
              <p:cNvCxnSpPr>
                <a:cxnSpLocks noChangeShapeType="1"/>
              </p:cNvCxnSpPr>
              <p:nvPr/>
            </p:nvCxnSpPr>
            <p:spPr bwMode="auto">
              <a:xfrm>
                <a:off x="1919345" y="2522239"/>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26" name="Straight Connector 64">
                <a:extLst>
                  <a:ext uri="{FF2B5EF4-FFF2-40B4-BE49-F238E27FC236}">
                    <a16:creationId xmlns:a16="http://schemas.microsoft.com/office/drawing/2014/main" id="{1599AD9F-ADB7-4E86-AC7D-2A07A4C603C4}"/>
                  </a:ext>
                </a:extLst>
              </p:cNvPr>
              <p:cNvCxnSpPr>
                <a:cxnSpLocks noChangeShapeType="1"/>
              </p:cNvCxnSpPr>
              <p:nvPr/>
            </p:nvCxnSpPr>
            <p:spPr bwMode="auto">
              <a:xfrm>
                <a:off x="1959005" y="2522239"/>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27" name="Straight Connector 65">
                <a:extLst>
                  <a:ext uri="{FF2B5EF4-FFF2-40B4-BE49-F238E27FC236}">
                    <a16:creationId xmlns:a16="http://schemas.microsoft.com/office/drawing/2014/main" id="{7F45D34A-7463-4F98-B9F1-DF41A00F0B41}"/>
                  </a:ext>
                </a:extLst>
              </p:cNvPr>
              <p:cNvCxnSpPr>
                <a:cxnSpLocks noChangeShapeType="1"/>
              </p:cNvCxnSpPr>
              <p:nvPr/>
            </p:nvCxnSpPr>
            <p:spPr bwMode="auto">
              <a:xfrm>
                <a:off x="2098917" y="2522239"/>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28" name="Straight Connector 66">
                <a:extLst>
                  <a:ext uri="{FF2B5EF4-FFF2-40B4-BE49-F238E27FC236}">
                    <a16:creationId xmlns:a16="http://schemas.microsoft.com/office/drawing/2014/main" id="{0A47877F-6DAA-4483-9E83-EEC798FF72C1}"/>
                  </a:ext>
                </a:extLst>
              </p:cNvPr>
              <p:cNvCxnSpPr>
                <a:cxnSpLocks noChangeShapeType="1"/>
              </p:cNvCxnSpPr>
              <p:nvPr/>
            </p:nvCxnSpPr>
            <p:spPr bwMode="auto">
              <a:xfrm>
                <a:off x="2239504" y="2526450"/>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29" name="Straight Connector 67">
                <a:extLst>
                  <a:ext uri="{FF2B5EF4-FFF2-40B4-BE49-F238E27FC236}">
                    <a16:creationId xmlns:a16="http://schemas.microsoft.com/office/drawing/2014/main" id="{F5CB0954-82C9-4A06-AA91-3462ADF2DFB6}"/>
                  </a:ext>
                </a:extLst>
              </p:cNvPr>
              <p:cNvCxnSpPr>
                <a:cxnSpLocks noChangeShapeType="1"/>
              </p:cNvCxnSpPr>
              <p:nvPr/>
            </p:nvCxnSpPr>
            <p:spPr bwMode="auto">
              <a:xfrm>
                <a:off x="2278490" y="2526450"/>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30" name="Straight Connector 68">
                <a:extLst>
                  <a:ext uri="{FF2B5EF4-FFF2-40B4-BE49-F238E27FC236}">
                    <a16:creationId xmlns:a16="http://schemas.microsoft.com/office/drawing/2014/main" id="{2F7EE299-8C70-4A91-85E9-8C340CA5D182}"/>
                  </a:ext>
                </a:extLst>
              </p:cNvPr>
              <p:cNvCxnSpPr>
                <a:cxnSpLocks noChangeShapeType="1"/>
              </p:cNvCxnSpPr>
              <p:nvPr/>
            </p:nvCxnSpPr>
            <p:spPr bwMode="auto">
              <a:xfrm>
                <a:off x="2329290" y="2540835"/>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31" name="Straight Connector 69">
                <a:extLst>
                  <a:ext uri="{FF2B5EF4-FFF2-40B4-BE49-F238E27FC236}">
                    <a16:creationId xmlns:a16="http://schemas.microsoft.com/office/drawing/2014/main" id="{A6AE458A-1598-4BCD-8601-FF0B79581A57}"/>
                  </a:ext>
                </a:extLst>
              </p:cNvPr>
              <p:cNvCxnSpPr>
                <a:cxnSpLocks noChangeShapeType="1"/>
              </p:cNvCxnSpPr>
              <p:nvPr/>
            </p:nvCxnSpPr>
            <p:spPr bwMode="auto">
              <a:xfrm>
                <a:off x="2370638" y="2540835"/>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32" name="Straight Connector 70">
                <a:extLst>
                  <a:ext uri="{FF2B5EF4-FFF2-40B4-BE49-F238E27FC236}">
                    <a16:creationId xmlns:a16="http://schemas.microsoft.com/office/drawing/2014/main" id="{912A2107-EC92-4D40-A383-5575DC56ADDB}"/>
                  </a:ext>
                </a:extLst>
              </p:cNvPr>
              <p:cNvCxnSpPr>
                <a:cxnSpLocks noChangeShapeType="1"/>
              </p:cNvCxnSpPr>
              <p:nvPr/>
            </p:nvCxnSpPr>
            <p:spPr bwMode="auto">
              <a:xfrm>
                <a:off x="2435616" y="2557545"/>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33" name="Straight Connector 71">
                <a:extLst>
                  <a:ext uri="{FF2B5EF4-FFF2-40B4-BE49-F238E27FC236}">
                    <a16:creationId xmlns:a16="http://schemas.microsoft.com/office/drawing/2014/main" id="{F591DB79-3391-464F-BA3F-DE8E7D1E4471}"/>
                  </a:ext>
                </a:extLst>
              </p:cNvPr>
              <p:cNvCxnSpPr>
                <a:cxnSpLocks noChangeShapeType="1"/>
              </p:cNvCxnSpPr>
              <p:nvPr/>
            </p:nvCxnSpPr>
            <p:spPr bwMode="auto">
              <a:xfrm>
                <a:off x="2481331" y="2557545"/>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34" name="Straight Connector 72">
                <a:extLst>
                  <a:ext uri="{FF2B5EF4-FFF2-40B4-BE49-F238E27FC236}">
                    <a16:creationId xmlns:a16="http://schemas.microsoft.com/office/drawing/2014/main" id="{F6AF84E9-FAE1-40A9-9D4D-F5C66C938C22}"/>
                  </a:ext>
                </a:extLst>
              </p:cNvPr>
              <p:cNvCxnSpPr>
                <a:cxnSpLocks noChangeShapeType="1"/>
              </p:cNvCxnSpPr>
              <p:nvPr/>
            </p:nvCxnSpPr>
            <p:spPr bwMode="auto">
              <a:xfrm>
                <a:off x="2605737" y="2557545"/>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35" name="Straight Connector 73">
                <a:extLst>
                  <a:ext uri="{FF2B5EF4-FFF2-40B4-BE49-F238E27FC236}">
                    <a16:creationId xmlns:a16="http://schemas.microsoft.com/office/drawing/2014/main" id="{0687212C-FFF9-4DFC-8311-8BBF75D8F139}"/>
                  </a:ext>
                </a:extLst>
              </p:cNvPr>
              <p:cNvCxnSpPr>
                <a:cxnSpLocks noChangeShapeType="1"/>
              </p:cNvCxnSpPr>
              <p:nvPr/>
            </p:nvCxnSpPr>
            <p:spPr bwMode="auto">
              <a:xfrm>
                <a:off x="2665988" y="2571930"/>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36" name="Straight Connector 74">
                <a:extLst>
                  <a:ext uri="{FF2B5EF4-FFF2-40B4-BE49-F238E27FC236}">
                    <a16:creationId xmlns:a16="http://schemas.microsoft.com/office/drawing/2014/main" id="{1D13942B-D39B-496F-BD55-69BC0E93D6B6}"/>
                  </a:ext>
                </a:extLst>
              </p:cNvPr>
              <p:cNvCxnSpPr>
                <a:cxnSpLocks noChangeShapeType="1"/>
              </p:cNvCxnSpPr>
              <p:nvPr/>
            </p:nvCxnSpPr>
            <p:spPr bwMode="auto">
              <a:xfrm>
                <a:off x="2712063" y="2575898"/>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37" name="Straight Connector 75">
                <a:extLst>
                  <a:ext uri="{FF2B5EF4-FFF2-40B4-BE49-F238E27FC236}">
                    <a16:creationId xmlns:a16="http://schemas.microsoft.com/office/drawing/2014/main" id="{49D52717-BFDD-48FD-AEC6-944BDA906854}"/>
                  </a:ext>
                </a:extLst>
              </p:cNvPr>
              <p:cNvCxnSpPr>
                <a:cxnSpLocks noChangeShapeType="1"/>
              </p:cNvCxnSpPr>
              <p:nvPr/>
            </p:nvCxnSpPr>
            <p:spPr bwMode="auto">
              <a:xfrm>
                <a:off x="2768596" y="2584738"/>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38" name="Straight Connector 76">
                <a:extLst>
                  <a:ext uri="{FF2B5EF4-FFF2-40B4-BE49-F238E27FC236}">
                    <a16:creationId xmlns:a16="http://schemas.microsoft.com/office/drawing/2014/main" id="{6A3F476F-E0AB-415B-BF31-88985C07CC19}"/>
                  </a:ext>
                </a:extLst>
              </p:cNvPr>
              <p:cNvCxnSpPr>
                <a:cxnSpLocks noChangeShapeType="1"/>
              </p:cNvCxnSpPr>
              <p:nvPr/>
            </p:nvCxnSpPr>
            <p:spPr bwMode="auto">
              <a:xfrm>
                <a:off x="2804212" y="2584738"/>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39" name="Straight Connector 77">
                <a:extLst>
                  <a:ext uri="{FF2B5EF4-FFF2-40B4-BE49-F238E27FC236}">
                    <a16:creationId xmlns:a16="http://schemas.microsoft.com/office/drawing/2014/main" id="{07B35805-6ECE-43B4-B8F1-030F36B68062}"/>
                  </a:ext>
                </a:extLst>
              </p:cNvPr>
              <p:cNvCxnSpPr>
                <a:cxnSpLocks noChangeShapeType="1"/>
              </p:cNvCxnSpPr>
              <p:nvPr/>
            </p:nvCxnSpPr>
            <p:spPr bwMode="auto">
              <a:xfrm>
                <a:off x="2876277" y="2594189"/>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40" name="Straight Connector 78">
                <a:extLst>
                  <a:ext uri="{FF2B5EF4-FFF2-40B4-BE49-F238E27FC236}">
                    <a16:creationId xmlns:a16="http://schemas.microsoft.com/office/drawing/2014/main" id="{65FA133E-790C-4AD8-A408-6DEC35C19C91}"/>
                  </a:ext>
                </a:extLst>
              </p:cNvPr>
              <p:cNvCxnSpPr>
                <a:cxnSpLocks noChangeShapeType="1"/>
              </p:cNvCxnSpPr>
              <p:nvPr/>
            </p:nvCxnSpPr>
            <p:spPr bwMode="auto">
              <a:xfrm>
                <a:off x="2934165" y="2613078"/>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41" name="Straight Connector 79">
                <a:extLst>
                  <a:ext uri="{FF2B5EF4-FFF2-40B4-BE49-F238E27FC236}">
                    <a16:creationId xmlns:a16="http://schemas.microsoft.com/office/drawing/2014/main" id="{EFB99EC9-6926-4A19-8E0F-734C9FF53FD6}"/>
                  </a:ext>
                </a:extLst>
              </p:cNvPr>
              <p:cNvCxnSpPr>
                <a:cxnSpLocks noChangeShapeType="1"/>
              </p:cNvCxnSpPr>
              <p:nvPr/>
            </p:nvCxnSpPr>
            <p:spPr bwMode="auto">
              <a:xfrm>
                <a:off x="2982603" y="2609872"/>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42" name="Straight Connector 80">
                <a:extLst>
                  <a:ext uri="{FF2B5EF4-FFF2-40B4-BE49-F238E27FC236}">
                    <a16:creationId xmlns:a16="http://schemas.microsoft.com/office/drawing/2014/main" id="{0C091B48-A234-47E5-A4E9-4C5C6956D999}"/>
                  </a:ext>
                </a:extLst>
              </p:cNvPr>
              <p:cNvCxnSpPr>
                <a:cxnSpLocks noChangeShapeType="1"/>
              </p:cNvCxnSpPr>
              <p:nvPr/>
            </p:nvCxnSpPr>
            <p:spPr bwMode="auto">
              <a:xfrm>
                <a:off x="3026314" y="2613078"/>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43" name="Straight Connector 81">
                <a:extLst>
                  <a:ext uri="{FF2B5EF4-FFF2-40B4-BE49-F238E27FC236}">
                    <a16:creationId xmlns:a16="http://schemas.microsoft.com/office/drawing/2014/main" id="{80418621-16F1-4CD2-90D2-07DDC76A32B2}"/>
                  </a:ext>
                </a:extLst>
              </p:cNvPr>
              <p:cNvCxnSpPr>
                <a:cxnSpLocks noChangeShapeType="1"/>
              </p:cNvCxnSpPr>
              <p:nvPr/>
            </p:nvCxnSpPr>
            <p:spPr bwMode="auto">
              <a:xfrm>
                <a:off x="3075576" y="2623964"/>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44" name="Straight Connector 82">
                <a:extLst>
                  <a:ext uri="{FF2B5EF4-FFF2-40B4-BE49-F238E27FC236}">
                    <a16:creationId xmlns:a16="http://schemas.microsoft.com/office/drawing/2014/main" id="{BF24D74D-77A8-4B01-967E-7253BF42E86A}"/>
                  </a:ext>
                </a:extLst>
              </p:cNvPr>
              <p:cNvCxnSpPr>
                <a:cxnSpLocks noChangeShapeType="1"/>
              </p:cNvCxnSpPr>
              <p:nvPr/>
            </p:nvCxnSpPr>
            <p:spPr bwMode="auto">
              <a:xfrm>
                <a:off x="3119644" y="2647056"/>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45" name="Straight Connector 83">
                <a:extLst>
                  <a:ext uri="{FF2B5EF4-FFF2-40B4-BE49-F238E27FC236}">
                    <a16:creationId xmlns:a16="http://schemas.microsoft.com/office/drawing/2014/main" id="{7B4E9FA9-D3A4-45C5-AE4D-89D68745AFB3}"/>
                  </a:ext>
                </a:extLst>
              </p:cNvPr>
              <p:cNvCxnSpPr>
                <a:cxnSpLocks noChangeShapeType="1"/>
              </p:cNvCxnSpPr>
              <p:nvPr/>
            </p:nvCxnSpPr>
            <p:spPr bwMode="auto">
              <a:xfrm>
                <a:off x="3179630" y="2655883"/>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46" name="Straight Connector 84">
                <a:extLst>
                  <a:ext uri="{FF2B5EF4-FFF2-40B4-BE49-F238E27FC236}">
                    <a16:creationId xmlns:a16="http://schemas.microsoft.com/office/drawing/2014/main" id="{C6E99C1E-4A81-4F08-ADDB-DD98F768A6B5}"/>
                  </a:ext>
                </a:extLst>
              </p:cNvPr>
              <p:cNvCxnSpPr>
                <a:cxnSpLocks noChangeShapeType="1"/>
              </p:cNvCxnSpPr>
              <p:nvPr/>
            </p:nvCxnSpPr>
            <p:spPr bwMode="auto">
              <a:xfrm>
                <a:off x="3288584" y="2693067"/>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47" name="Straight Connector 85">
                <a:extLst>
                  <a:ext uri="{FF2B5EF4-FFF2-40B4-BE49-F238E27FC236}">
                    <a16:creationId xmlns:a16="http://schemas.microsoft.com/office/drawing/2014/main" id="{EE626F94-69ED-4B8D-98CC-785F2E65FF94}"/>
                  </a:ext>
                </a:extLst>
              </p:cNvPr>
              <p:cNvCxnSpPr>
                <a:cxnSpLocks noChangeShapeType="1"/>
              </p:cNvCxnSpPr>
              <p:nvPr/>
            </p:nvCxnSpPr>
            <p:spPr bwMode="auto">
              <a:xfrm>
                <a:off x="3328751" y="2715986"/>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48" name="Straight Connector 86">
                <a:extLst>
                  <a:ext uri="{FF2B5EF4-FFF2-40B4-BE49-F238E27FC236}">
                    <a16:creationId xmlns:a16="http://schemas.microsoft.com/office/drawing/2014/main" id="{4EBC754B-A109-4FAE-B9BE-AA2DDF5CF797}"/>
                  </a:ext>
                </a:extLst>
              </p:cNvPr>
              <p:cNvCxnSpPr>
                <a:cxnSpLocks noChangeShapeType="1"/>
              </p:cNvCxnSpPr>
              <p:nvPr/>
            </p:nvCxnSpPr>
            <p:spPr bwMode="auto">
              <a:xfrm>
                <a:off x="3394388" y="2732657"/>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49" name="Straight Connector 87">
                <a:extLst>
                  <a:ext uri="{FF2B5EF4-FFF2-40B4-BE49-F238E27FC236}">
                    <a16:creationId xmlns:a16="http://schemas.microsoft.com/office/drawing/2014/main" id="{1D08DE99-D720-4BB8-B16D-4201DB20DACF}"/>
                  </a:ext>
                </a:extLst>
              </p:cNvPr>
              <p:cNvCxnSpPr>
                <a:cxnSpLocks noChangeShapeType="1"/>
              </p:cNvCxnSpPr>
              <p:nvPr/>
            </p:nvCxnSpPr>
            <p:spPr bwMode="auto">
              <a:xfrm>
                <a:off x="3437680" y="2732657"/>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50" name="Straight Connector 88">
                <a:extLst>
                  <a:ext uri="{FF2B5EF4-FFF2-40B4-BE49-F238E27FC236}">
                    <a16:creationId xmlns:a16="http://schemas.microsoft.com/office/drawing/2014/main" id="{88F7BB56-0E3B-40F8-9516-F492AED959DB}"/>
                  </a:ext>
                </a:extLst>
              </p:cNvPr>
              <p:cNvCxnSpPr>
                <a:cxnSpLocks noChangeShapeType="1"/>
              </p:cNvCxnSpPr>
              <p:nvPr/>
            </p:nvCxnSpPr>
            <p:spPr bwMode="auto">
              <a:xfrm>
                <a:off x="3486792" y="2738475"/>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51" name="Straight Connector 89">
                <a:extLst>
                  <a:ext uri="{FF2B5EF4-FFF2-40B4-BE49-F238E27FC236}">
                    <a16:creationId xmlns:a16="http://schemas.microsoft.com/office/drawing/2014/main" id="{FB056F5A-B2CC-4EBD-A694-CB5AE366ECEE}"/>
                  </a:ext>
                </a:extLst>
              </p:cNvPr>
              <p:cNvCxnSpPr>
                <a:cxnSpLocks noChangeShapeType="1"/>
              </p:cNvCxnSpPr>
              <p:nvPr/>
            </p:nvCxnSpPr>
            <p:spPr bwMode="auto">
              <a:xfrm>
                <a:off x="3544681" y="2739356"/>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52" name="Straight Connector 90">
                <a:extLst>
                  <a:ext uri="{FF2B5EF4-FFF2-40B4-BE49-F238E27FC236}">
                    <a16:creationId xmlns:a16="http://schemas.microsoft.com/office/drawing/2014/main" id="{A89859E7-07CE-47C8-BFEA-CBBF23770E73}"/>
                  </a:ext>
                </a:extLst>
              </p:cNvPr>
              <p:cNvCxnSpPr>
                <a:cxnSpLocks noChangeShapeType="1"/>
              </p:cNvCxnSpPr>
              <p:nvPr/>
            </p:nvCxnSpPr>
            <p:spPr bwMode="auto">
              <a:xfrm>
                <a:off x="3574216" y="2738607"/>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53" name="Straight Connector 91">
                <a:extLst>
                  <a:ext uri="{FF2B5EF4-FFF2-40B4-BE49-F238E27FC236}">
                    <a16:creationId xmlns:a16="http://schemas.microsoft.com/office/drawing/2014/main" id="{296E736C-97D4-43B2-92F4-1CB5C60CF776}"/>
                  </a:ext>
                </a:extLst>
              </p:cNvPr>
              <p:cNvCxnSpPr>
                <a:cxnSpLocks noChangeShapeType="1"/>
              </p:cNvCxnSpPr>
              <p:nvPr/>
            </p:nvCxnSpPr>
            <p:spPr bwMode="auto">
              <a:xfrm>
                <a:off x="3601388" y="2761997"/>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54" name="Straight Connector 92">
                <a:extLst>
                  <a:ext uri="{FF2B5EF4-FFF2-40B4-BE49-F238E27FC236}">
                    <a16:creationId xmlns:a16="http://schemas.microsoft.com/office/drawing/2014/main" id="{E57053F7-A95E-41D6-9019-42A7604BD20C}"/>
                  </a:ext>
                </a:extLst>
              </p:cNvPr>
              <p:cNvCxnSpPr>
                <a:cxnSpLocks noChangeShapeType="1"/>
              </p:cNvCxnSpPr>
              <p:nvPr/>
            </p:nvCxnSpPr>
            <p:spPr bwMode="auto">
              <a:xfrm>
                <a:off x="3633638" y="2763110"/>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55" name="Straight Connector 93">
                <a:extLst>
                  <a:ext uri="{FF2B5EF4-FFF2-40B4-BE49-F238E27FC236}">
                    <a16:creationId xmlns:a16="http://schemas.microsoft.com/office/drawing/2014/main" id="{CCD2874D-B764-4D79-AB07-27E976C6863F}"/>
                  </a:ext>
                </a:extLst>
              </p:cNvPr>
              <p:cNvCxnSpPr>
                <a:cxnSpLocks noChangeShapeType="1"/>
              </p:cNvCxnSpPr>
              <p:nvPr/>
            </p:nvCxnSpPr>
            <p:spPr bwMode="auto">
              <a:xfrm>
                <a:off x="3712439" y="2792413"/>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56" name="Straight Connector 94">
                <a:extLst>
                  <a:ext uri="{FF2B5EF4-FFF2-40B4-BE49-F238E27FC236}">
                    <a16:creationId xmlns:a16="http://schemas.microsoft.com/office/drawing/2014/main" id="{9DB11EE4-8BFC-4990-A1C7-45BC62FF7E93}"/>
                  </a:ext>
                </a:extLst>
              </p:cNvPr>
              <p:cNvCxnSpPr>
                <a:cxnSpLocks noChangeShapeType="1"/>
              </p:cNvCxnSpPr>
              <p:nvPr/>
            </p:nvCxnSpPr>
            <p:spPr bwMode="auto">
              <a:xfrm>
                <a:off x="3758513" y="2791575"/>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57" name="Straight Connector 95">
                <a:extLst>
                  <a:ext uri="{FF2B5EF4-FFF2-40B4-BE49-F238E27FC236}">
                    <a16:creationId xmlns:a16="http://schemas.microsoft.com/office/drawing/2014/main" id="{2C825584-FD46-4F2F-9F3C-AA19C3D522EA}"/>
                  </a:ext>
                </a:extLst>
              </p:cNvPr>
              <p:cNvCxnSpPr>
                <a:cxnSpLocks noChangeShapeType="1"/>
              </p:cNvCxnSpPr>
              <p:nvPr/>
            </p:nvCxnSpPr>
            <p:spPr bwMode="auto">
              <a:xfrm>
                <a:off x="3873974" y="2835223"/>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58" name="Straight Connector 96">
                <a:extLst>
                  <a:ext uri="{FF2B5EF4-FFF2-40B4-BE49-F238E27FC236}">
                    <a16:creationId xmlns:a16="http://schemas.microsoft.com/office/drawing/2014/main" id="{1A96BAB9-B8DD-4AAE-9448-78CBFEDA1C7D}"/>
                  </a:ext>
                </a:extLst>
              </p:cNvPr>
              <p:cNvCxnSpPr>
                <a:cxnSpLocks noChangeShapeType="1"/>
              </p:cNvCxnSpPr>
              <p:nvPr/>
            </p:nvCxnSpPr>
            <p:spPr bwMode="auto">
              <a:xfrm>
                <a:off x="3674634" y="2791575"/>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59" name="Straight Connector 97">
                <a:extLst>
                  <a:ext uri="{FF2B5EF4-FFF2-40B4-BE49-F238E27FC236}">
                    <a16:creationId xmlns:a16="http://schemas.microsoft.com/office/drawing/2014/main" id="{8D2BEC84-BAA5-4C13-BC0C-9345068A56A3}"/>
                  </a:ext>
                </a:extLst>
              </p:cNvPr>
              <p:cNvCxnSpPr>
                <a:cxnSpLocks noChangeShapeType="1"/>
              </p:cNvCxnSpPr>
              <p:nvPr/>
            </p:nvCxnSpPr>
            <p:spPr bwMode="auto">
              <a:xfrm>
                <a:off x="3796318" y="2804445"/>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60" name="Straight Connector 98">
                <a:extLst>
                  <a:ext uri="{FF2B5EF4-FFF2-40B4-BE49-F238E27FC236}">
                    <a16:creationId xmlns:a16="http://schemas.microsoft.com/office/drawing/2014/main" id="{164B7B07-6115-43BA-AB79-490BBAC5A10F}"/>
                  </a:ext>
                </a:extLst>
              </p:cNvPr>
              <p:cNvCxnSpPr>
                <a:cxnSpLocks noChangeShapeType="1"/>
              </p:cNvCxnSpPr>
              <p:nvPr/>
            </p:nvCxnSpPr>
            <p:spPr bwMode="auto">
              <a:xfrm>
                <a:off x="3821127" y="2814888"/>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61" name="Straight Connector 99">
                <a:extLst>
                  <a:ext uri="{FF2B5EF4-FFF2-40B4-BE49-F238E27FC236}">
                    <a16:creationId xmlns:a16="http://schemas.microsoft.com/office/drawing/2014/main" id="{9B316791-6458-4298-9BF6-33AFC400567C}"/>
                  </a:ext>
                </a:extLst>
              </p:cNvPr>
              <p:cNvCxnSpPr>
                <a:cxnSpLocks noChangeShapeType="1"/>
              </p:cNvCxnSpPr>
              <p:nvPr/>
            </p:nvCxnSpPr>
            <p:spPr bwMode="auto">
              <a:xfrm>
                <a:off x="3912960" y="2838424"/>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62" name="Straight Connector 100">
                <a:extLst>
                  <a:ext uri="{FF2B5EF4-FFF2-40B4-BE49-F238E27FC236}">
                    <a16:creationId xmlns:a16="http://schemas.microsoft.com/office/drawing/2014/main" id="{51B3C6DF-D0DC-4672-8659-849C5A0D7268}"/>
                  </a:ext>
                </a:extLst>
              </p:cNvPr>
              <p:cNvCxnSpPr>
                <a:cxnSpLocks noChangeShapeType="1"/>
              </p:cNvCxnSpPr>
              <p:nvPr/>
            </p:nvCxnSpPr>
            <p:spPr bwMode="auto">
              <a:xfrm>
                <a:off x="3961397" y="2845666"/>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63" name="Straight Connector 101">
                <a:extLst>
                  <a:ext uri="{FF2B5EF4-FFF2-40B4-BE49-F238E27FC236}">
                    <a16:creationId xmlns:a16="http://schemas.microsoft.com/office/drawing/2014/main" id="{0CAB11A5-6346-4205-9D7D-D53483735DCC}"/>
                  </a:ext>
                </a:extLst>
              </p:cNvPr>
              <p:cNvCxnSpPr>
                <a:cxnSpLocks noChangeShapeType="1"/>
              </p:cNvCxnSpPr>
              <p:nvPr/>
            </p:nvCxnSpPr>
            <p:spPr bwMode="auto">
              <a:xfrm>
                <a:off x="4027320" y="2873956"/>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64" name="Straight Connector 102">
                <a:extLst>
                  <a:ext uri="{FF2B5EF4-FFF2-40B4-BE49-F238E27FC236}">
                    <a16:creationId xmlns:a16="http://schemas.microsoft.com/office/drawing/2014/main" id="{3FB8DF59-A48C-4D68-8A02-5095E3E9E40E}"/>
                  </a:ext>
                </a:extLst>
              </p:cNvPr>
              <p:cNvCxnSpPr>
                <a:cxnSpLocks noChangeShapeType="1"/>
              </p:cNvCxnSpPr>
              <p:nvPr/>
            </p:nvCxnSpPr>
            <p:spPr bwMode="auto">
              <a:xfrm>
                <a:off x="4117341" y="2884092"/>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65" name="Straight Connector 103">
                <a:extLst>
                  <a:ext uri="{FF2B5EF4-FFF2-40B4-BE49-F238E27FC236}">
                    <a16:creationId xmlns:a16="http://schemas.microsoft.com/office/drawing/2014/main" id="{266BA8EA-58F8-4C47-B2C6-C847C8DD1565}"/>
                  </a:ext>
                </a:extLst>
              </p:cNvPr>
              <p:cNvCxnSpPr>
                <a:cxnSpLocks noChangeShapeType="1"/>
              </p:cNvCxnSpPr>
              <p:nvPr/>
            </p:nvCxnSpPr>
            <p:spPr bwMode="auto">
              <a:xfrm>
                <a:off x="4146876" y="2884092"/>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66" name="Straight Connector 104">
                <a:extLst>
                  <a:ext uri="{FF2B5EF4-FFF2-40B4-BE49-F238E27FC236}">
                    <a16:creationId xmlns:a16="http://schemas.microsoft.com/office/drawing/2014/main" id="{55B8DDC5-6DA7-4465-810F-75348268B5FA}"/>
                  </a:ext>
                </a:extLst>
              </p:cNvPr>
              <p:cNvCxnSpPr>
                <a:cxnSpLocks noChangeShapeType="1"/>
              </p:cNvCxnSpPr>
              <p:nvPr/>
            </p:nvCxnSpPr>
            <p:spPr bwMode="auto">
              <a:xfrm>
                <a:off x="4067727" y="2873956"/>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67" name="Straight Connector 105">
                <a:extLst>
                  <a:ext uri="{FF2B5EF4-FFF2-40B4-BE49-F238E27FC236}">
                    <a16:creationId xmlns:a16="http://schemas.microsoft.com/office/drawing/2014/main" id="{B311F306-BF92-4CAB-BD53-12C931AC1C4B}"/>
                  </a:ext>
                </a:extLst>
              </p:cNvPr>
              <p:cNvCxnSpPr>
                <a:cxnSpLocks noChangeShapeType="1"/>
              </p:cNvCxnSpPr>
              <p:nvPr/>
            </p:nvCxnSpPr>
            <p:spPr bwMode="auto">
              <a:xfrm>
                <a:off x="4184168" y="2884092"/>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68" name="Straight Connector 106">
                <a:extLst>
                  <a:ext uri="{FF2B5EF4-FFF2-40B4-BE49-F238E27FC236}">
                    <a16:creationId xmlns:a16="http://schemas.microsoft.com/office/drawing/2014/main" id="{B3B7ADF8-C32D-4B68-9182-94A4BA3CEFE3}"/>
                  </a:ext>
                </a:extLst>
              </p:cNvPr>
              <p:cNvCxnSpPr>
                <a:cxnSpLocks noChangeShapeType="1"/>
              </p:cNvCxnSpPr>
              <p:nvPr/>
            </p:nvCxnSpPr>
            <p:spPr bwMode="auto">
              <a:xfrm>
                <a:off x="4247610" y="2884092"/>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69" name="Straight Connector 108">
                <a:extLst>
                  <a:ext uri="{FF2B5EF4-FFF2-40B4-BE49-F238E27FC236}">
                    <a16:creationId xmlns:a16="http://schemas.microsoft.com/office/drawing/2014/main" id="{DB14EBCB-D837-445F-B741-09735C2ECB19}"/>
                  </a:ext>
                </a:extLst>
              </p:cNvPr>
              <p:cNvCxnSpPr>
                <a:cxnSpLocks noChangeShapeType="1"/>
              </p:cNvCxnSpPr>
              <p:nvPr/>
            </p:nvCxnSpPr>
            <p:spPr bwMode="auto">
              <a:xfrm>
                <a:off x="4296913" y="2884092"/>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70" name="Straight Connector 109">
                <a:extLst>
                  <a:ext uri="{FF2B5EF4-FFF2-40B4-BE49-F238E27FC236}">
                    <a16:creationId xmlns:a16="http://schemas.microsoft.com/office/drawing/2014/main" id="{481CE24C-75A2-4EF2-AAAD-1D51BD8009E5}"/>
                  </a:ext>
                </a:extLst>
              </p:cNvPr>
              <p:cNvCxnSpPr>
                <a:cxnSpLocks noChangeShapeType="1"/>
              </p:cNvCxnSpPr>
              <p:nvPr/>
            </p:nvCxnSpPr>
            <p:spPr bwMode="auto">
              <a:xfrm>
                <a:off x="4326449" y="2884092"/>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71" name="Straight Connector 110">
                <a:extLst>
                  <a:ext uri="{FF2B5EF4-FFF2-40B4-BE49-F238E27FC236}">
                    <a16:creationId xmlns:a16="http://schemas.microsoft.com/office/drawing/2014/main" id="{110D9F18-5311-4FC7-B46E-96202CF800AE}"/>
                  </a:ext>
                </a:extLst>
              </p:cNvPr>
              <p:cNvCxnSpPr>
                <a:cxnSpLocks noChangeShapeType="1"/>
              </p:cNvCxnSpPr>
              <p:nvPr/>
            </p:nvCxnSpPr>
            <p:spPr bwMode="auto">
              <a:xfrm>
                <a:off x="4409920" y="2925531"/>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72" name="Straight Connector 111">
                <a:extLst>
                  <a:ext uri="{FF2B5EF4-FFF2-40B4-BE49-F238E27FC236}">
                    <a16:creationId xmlns:a16="http://schemas.microsoft.com/office/drawing/2014/main" id="{1858F6DC-D3B6-40A7-902D-CFC723C594FF}"/>
                  </a:ext>
                </a:extLst>
              </p:cNvPr>
              <p:cNvCxnSpPr>
                <a:cxnSpLocks noChangeShapeType="1"/>
              </p:cNvCxnSpPr>
              <p:nvPr/>
            </p:nvCxnSpPr>
            <p:spPr bwMode="auto">
              <a:xfrm>
                <a:off x="4572178" y="3038783"/>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73" name="Straight Connector 112">
                <a:extLst>
                  <a:ext uri="{FF2B5EF4-FFF2-40B4-BE49-F238E27FC236}">
                    <a16:creationId xmlns:a16="http://schemas.microsoft.com/office/drawing/2014/main" id="{99841BD6-3F25-43AE-8896-5EC806B8855A}"/>
                  </a:ext>
                </a:extLst>
              </p:cNvPr>
              <p:cNvCxnSpPr>
                <a:cxnSpLocks noChangeShapeType="1"/>
              </p:cNvCxnSpPr>
              <p:nvPr/>
            </p:nvCxnSpPr>
            <p:spPr bwMode="auto">
              <a:xfrm>
                <a:off x="4611165" y="3060554"/>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74" name="Straight Connector 113">
                <a:extLst>
                  <a:ext uri="{FF2B5EF4-FFF2-40B4-BE49-F238E27FC236}">
                    <a16:creationId xmlns:a16="http://schemas.microsoft.com/office/drawing/2014/main" id="{F6D45A17-ADDB-4900-8EB6-0AADDD387B46}"/>
                  </a:ext>
                </a:extLst>
              </p:cNvPr>
              <p:cNvCxnSpPr>
                <a:cxnSpLocks noChangeShapeType="1"/>
              </p:cNvCxnSpPr>
              <p:nvPr/>
            </p:nvCxnSpPr>
            <p:spPr bwMode="auto">
              <a:xfrm>
                <a:off x="4767792" y="3091883"/>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75" name="Straight Connector 114">
                <a:extLst>
                  <a:ext uri="{FF2B5EF4-FFF2-40B4-BE49-F238E27FC236}">
                    <a16:creationId xmlns:a16="http://schemas.microsoft.com/office/drawing/2014/main" id="{2774D3BB-DDFA-4E08-A949-1B0958D0679C}"/>
                  </a:ext>
                </a:extLst>
              </p:cNvPr>
              <p:cNvCxnSpPr>
                <a:cxnSpLocks noChangeShapeType="1"/>
              </p:cNvCxnSpPr>
              <p:nvPr/>
            </p:nvCxnSpPr>
            <p:spPr bwMode="auto">
              <a:xfrm>
                <a:off x="4375068" y="2906910"/>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76" name="Straight Connector 115">
                <a:extLst>
                  <a:ext uri="{FF2B5EF4-FFF2-40B4-BE49-F238E27FC236}">
                    <a16:creationId xmlns:a16="http://schemas.microsoft.com/office/drawing/2014/main" id="{D1C4EA3B-3FB3-4356-97DE-965EC145D7E9}"/>
                  </a:ext>
                </a:extLst>
              </p:cNvPr>
              <p:cNvCxnSpPr>
                <a:cxnSpLocks noChangeShapeType="1"/>
              </p:cNvCxnSpPr>
              <p:nvPr/>
            </p:nvCxnSpPr>
            <p:spPr bwMode="auto">
              <a:xfrm>
                <a:off x="4447527" y="2946761"/>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77" name="Straight Connector 116">
                <a:extLst>
                  <a:ext uri="{FF2B5EF4-FFF2-40B4-BE49-F238E27FC236}">
                    <a16:creationId xmlns:a16="http://schemas.microsoft.com/office/drawing/2014/main" id="{77F6B4D3-D8C0-49E2-997E-4D5C641CEAE5}"/>
                  </a:ext>
                </a:extLst>
              </p:cNvPr>
              <p:cNvCxnSpPr>
                <a:cxnSpLocks noChangeShapeType="1"/>
              </p:cNvCxnSpPr>
              <p:nvPr/>
            </p:nvCxnSpPr>
            <p:spPr bwMode="auto">
              <a:xfrm>
                <a:off x="4520513" y="3014543"/>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78" name="Straight Connector 117">
                <a:extLst>
                  <a:ext uri="{FF2B5EF4-FFF2-40B4-BE49-F238E27FC236}">
                    <a16:creationId xmlns:a16="http://schemas.microsoft.com/office/drawing/2014/main" id="{6A7D07E3-A9BA-4638-8127-DDB85C083F86}"/>
                  </a:ext>
                </a:extLst>
              </p:cNvPr>
              <p:cNvCxnSpPr>
                <a:cxnSpLocks noChangeShapeType="1"/>
              </p:cNvCxnSpPr>
              <p:nvPr/>
            </p:nvCxnSpPr>
            <p:spPr bwMode="auto">
              <a:xfrm>
                <a:off x="4659602" y="3060554"/>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79" name="Straight Connector 118">
                <a:extLst>
                  <a:ext uri="{FF2B5EF4-FFF2-40B4-BE49-F238E27FC236}">
                    <a16:creationId xmlns:a16="http://schemas.microsoft.com/office/drawing/2014/main" id="{D6330707-BD76-4620-8EC4-3D57082DE5B3}"/>
                  </a:ext>
                </a:extLst>
              </p:cNvPr>
              <p:cNvCxnSpPr>
                <a:cxnSpLocks noChangeShapeType="1"/>
              </p:cNvCxnSpPr>
              <p:nvPr/>
            </p:nvCxnSpPr>
            <p:spPr bwMode="auto">
              <a:xfrm>
                <a:off x="4800188" y="3091883"/>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80" name="Straight Connector 119">
                <a:extLst>
                  <a:ext uri="{FF2B5EF4-FFF2-40B4-BE49-F238E27FC236}">
                    <a16:creationId xmlns:a16="http://schemas.microsoft.com/office/drawing/2014/main" id="{4EBDE8F8-65AC-4BC8-989E-85DAEDCF0753}"/>
                  </a:ext>
                </a:extLst>
              </p:cNvPr>
              <p:cNvCxnSpPr>
                <a:cxnSpLocks noChangeShapeType="1"/>
              </p:cNvCxnSpPr>
              <p:nvPr/>
            </p:nvCxnSpPr>
            <p:spPr bwMode="auto">
              <a:xfrm>
                <a:off x="4832086" y="3094246"/>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81" name="Straight Connector 120">
                <a:extLst>
                  <a:ext uri="{FF2B5EF4-FFF2-40B4-BE49-F238E27FC236}">
                    <a16:creationId xmlns:a16="http://schemas.microsoft.com/office/drawing/2014/main" id="{BECDEEE2-B3A6-4CD1-890C-2B14EFA998E3}"/>
                  </a:ext>
                </a:extLst>
              </p:cNvPr>
              <p:cNvCxnSpPr>
                <a:cxnSpLocks noChangeShapeType="1"/>
              </p:cNvCxnSpPr>
              <p:nvPr/>
            </p:nvCxnSpPr>
            <p:spPr bwMode="auto">
              <a:xfrm>
                <a:off x="5208927" y="3156461"/>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82" name="Straight Connector 121">
                <a:extLst>
                  <a:ext uri="{FF2B5EF4-FFF2-40B4-BE49-F238E27FC236}">
                    <a16:creationId xmlns:a16="http://schemas.microsoft.com/office/drawing/2014/main" id="{FFEBC467-C540-4D3E-980A-CC6E5D1E7A4E}"/>
                  </a:ext>
                </a:extLst>
              </p:cNvPr>
              <p:cNvCxnSpPr>
                <a:cxnSpLocks noChangeShapeType="1"/>
              </p:cNvCxnSpPr>
              <p:nvPr/>
            </p:nvCxnSpPr>
            <p:spPr bwMode="auto">
              <a:xfrm>
                <a:off x="4985062" y="3130805"/>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83" name="Straight Connector 122">
                <a:extLst>
                  <a:ext uri="{FF2B5EF4-FFF2-40B4-BE49-F238E27FC236}">
                    <a16:creationId xmlns:a16="http://schemas.microsoft.com/office/drawing/2014/main" id="{AAEDF9D5-C20F-46D2-B88B-1FFDCC4381D4}"/>
                  </a:ext>
                </a:extLst>
              </p:cNvPr>
              <p:cNvCxnSpPr>
                <a:cxnSpLocks noChangeShapeType="1"/>
              </p:cNvCxnSpPr>
              <p:nvPr/>
            </p:nvCxnSpPr>
            <p:spPr bwMode="auto">
              <a:xfrm>
                <a:off x="4939593" y="3130805"/>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84" name="Straight Connector 123">
                <a:extLst>
                  <a:ext uri="{FF2B5EF4-FFF2-40B4-BE49-F238E27FC236}">
                    <a16:creationId xmlns:a16="http://schemas.microsoft.com/office/drawing/2014/main" id="{2C6BAE40-8826-48B5-A363-732BCA5E7DF4}"/>
                  </a:ext>
                </a:extLst>
              </p:cNvPr>
              <p:cNvCxnSpPr>
                <a:cxnSpLocks noChangeShapeType="1"/>
              </p:cNvCxnSpPr>
              <p:nvPr/>
            </p:nvCxnSpPr>
            <p:spPr bwMode="auto">
              <a:xfrm>
                <a:off x="5099081" y="3156461"/>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85" name="Straight Connector 124">
                <a:extLst>
                  <a:ext uri="{FF2B5EF4-FFF2-40B4-BE49-F238E27FC236}">
                    <a16:creationId xmlns:a16="http://schemas.microsoft.com/office/drawing/2014/main" id="{6AC762A2-942A-4A94-8088-9765FFBAF0EF}"/>
                  </a:ext>
                </a:extLst>
              </p:cNvPr>
              <p:cNvCxnSpPr>
                <a:cxnSpLocks noChangeShapeType="1"/>
              </p:cNvCxnSpPr>
              <p:nvPr/>
            </p:nvCxnSpPr>
            <p:spPr bwMode="auto">
              <a:xfrm>
                <a:off x="5121528" y="3157047"/>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86286" name="Straight Connector 125">
                <a:extLst>
                  <a:ext uri="{FF2B5EF4-FFF2-40B4-BE49-F238E27FC236}">
                    <a16:creationId xmlns:a16="http://schemas.microsoft.com/office/drawing/2014/main" id="{8ED6CDC4-EF8E-4401-94B9-1A1F621EFC84}"/>
                  </a:ext>
                </a:extLst>
              </p:cNvPr>
              <p:cNvCxnSpPr>
                <a:cxnSpLocks noChangeShapeType="1"/>
              </p:cNvCxnSpPr>
              <p:nvPr/>
            </p:nvCxnSpPr>
            <p:spPr bwMode="auto">
              <a:xfrm>
                <a:off x="5167909" y="3157047"/>
                <a:ext cx="0" cy="92022"/>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grpSp>
        <p:grpSp>
          <p:nvGrpSpPr>
            <p:cNvPr id="86019" name="Group 66564">
              <a:extLst>
                <a:ext uri="{FF2B5EF4-FFF2-40B4-BE49-F238E27FC236}">
                  <a16:creationId xmlns:a16="http://schemas.microsoft.com/office/drawing/2014/main" id="{AC7DD219-F891-4961-80B8-C2F7AD0D2E35}"/>
                </a:ext>
              </a:extLst>
            </p:cNvPr>
            <p:cNvGrpSpPr>
              <a:grpSpLocks/>
            </p:cNvGrpSpPr>
            <p:nvPr/>
          </p:nvGrpSpPr>
          <p:grpSpPr bwMode="auto">
            <a:xfrm>
              <a:off x="1498806" y="2530475"/>
              <a:ext cx="3468688" cy="901700"/>
              <a:chOff x="1715288" y="2529887"/>
              <a:chExt cx="3468414" cy="902557"/>
            </a:xfrm>
          </p:grpSpPr>
          <p:sp>
            <p:nvSpPr>
              <p:cNvPr id="86204" name="Freeform: Shape 8">
                <a:extLst>
                  <a:ext uri="{FF2B5EF4-FFF2-40B4-BE49-F238E27FC236}">
                    <a16:creationId xmlns:a16="http://schemas.microsoft.com/office/drawing/2014/main" id="{3FE79F60-57AB-4778-99AF-9B5E827FE162}"/>
                  </a:ext>
                </a:extLst>
              </p:cNvPr>
              <p:cNvSpPr>
                <a:spLocks/>
              </p:cNvSpPr>
              <p:nvPr/>
            </p:nvSpPr>
            <p:spPr bwMode="auto">
              <a:xfrm>
                <a:off x="1715288" y="2566626"/>
                <a:ext cx="3468414" cy="819807"/>
              </a:xfrm>
              <a:custGeom>
                <a:avLst/>
                <a:gdLst>
                  <a:gd name="T0" fmla="*/ 0 w 3468414"/>
                  <a:gd name="T1" fmla="*/ 0 h 819807"/>
                  <a:gd name="T2" fmla="*/ 561253 w 3468414"/>
                  <a:gd name="T3" fmla="*/ 0 h 819807"/>
                  <a:gd name="T4" fmla="*/ 561253 w 3468414"/>
                  <a:gd name="T5" fmla="*/ 66215 h 819807"/>
                  <a:gd name="T6" fmla="*/ 684224 w 3468414"/>
                  <a:gd name="T7" fmla="*/ 66215 h 819807"/>
                  <a:gd name="T8" fmla="*/ 684224 w 3468414"/>
                  <a:gd name="T9" fmla="*/ 135584 h 819807"/>
                  <a:gd name="T10" fmla="*/ 1497724 w 3468414"/>
                  <a:gd name="T11" fmla="*/ 135584 h 819807"/>
                  <a:gd name="T12" fmla="*/ 1497724 w 3468414"/>
                  <a:gd name="T13" fmla="*/ 163962 h 819807"/>
                  <a:gd name="T14" fmla="*/ 1497724 w 3468414"/>
                  <a:gd name="T15" fmla="*/ 204952 h 819807"/>
                  <a:gd name="T16" fmla="*/ 1522949 w 3468414"/>
                  <a:gd name="T17" fmla="*/ 204952 h 819807"/>
                  <a:gd name="T18" fmla="*/ 1522949 w 3468414"/>
                  <a:gd name="T19" fmla="*/ 271167 h 819807"/>
                  <a:gd name="T20" fmla="*/ 1708982 w 3468414"/>
                  <a:gd name="T21" fmla="*/ 271167 h 819807"/>
                  <a:gd name="T22" fmla="*/ 1708982 w 3468414"/>
                  <a:gd name="T23" fmla="*/ 331076 h 819807"/>
                  <a:gd name="T24" fmla="*/ 1983302 w 3468414"/>
                  <a:gd name="T25" fmla="*/ 331076 h 819807"/>
                  <a:gd name="T26" fmla="*/ 1983302 w 3468414"/>
                  <a:gd name="T27" fmla="*/ 406751 h 819807"/>
                  <a:gd name="T28" fmla="*/ 2251316 w 3468414"/>
                  <a:gd name="T29" fmla="*/ 406751 h 819807"/>
                  <a:gd name="T30" fmla="*/ 2251316 w 3468414"/>
                  <a:gd name="T31" fmla="*/ 501344 h 819807"/>
                  <a:gd name="T32" fmla="*/ 2494105 w 3468414"/>
                  <a:gd name="T33" fmla="*/ 501344 h 819807"/>
                  <a:gd name="T34" fmla="*/ 2494105 w 3468414"/>
                  <a:gd name="T35" fmla="*/ 589631 h 819807"/>
                  <a:gd name="T36" fmla="*/ 2676985 w 3468414"/>
                  <a:gd name="T37" fmla="*/ 589631 h 819807"/>
                  <a:gd name="T38" fmla="*/ 2676985 w 3468414"/>
                  <a:gd name="T39" fmla="*/ 671611 h 819807"/>
                  <a:gd name="T40" fmla="*/ 3358055 w 3468414"/>
                  <a:gd name="T41" fmla="*/ 671611 h 819807"/>
                  <a:gd name="T42" fmla="*/ 3358055 w 3468414"/>
                  <a:gd name="T43" fmla="*/ 819807 h 819807"/>
                  <a:gd name="T44" fmla="*/ 3468414 w 3468414"/>
                  <a:gd name="T45" fmla="*/ 819807 h 81980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468414" h="819807">
                    <a:moveTo>
                      <a:pt x="0" y="0"/>
                    </a:moveTo>
                    <a:lnTo>
                      <a:pt x="561253" y="0"/>
                    </a:lnTo>
                    <a:lnTo>
                      <a:pt x="561253" y="66215"/>
                    </a:lnTo>
                    <a:lnTo>
                      <a:pt x="684224" y="66215"/>
                    </a:lnTo>
                    <a:lnTo>
                      <a:pt x="684224" y="135584"/>
                    </a:lnTo>
                    <a:lnTo>
                      <a:pt x="1497724" y="135584"/>
                    </a:lnTo>
                    <a:lnTo>
                      <a:pt x="1497724" y="163962"/>
                    </a:lnTo>
                    <a:lnTo>
                      <a:pt x="1497724" y="204952"/>
                    </a:lnTo>
                    <a:lnTo>
                      <a:pt x="1522949" y="204952"/>
                    </a:lnTo>
                    <a:lnTo>
                      <a:pt x="1522949" y="271167"/>
                    </a:lnTo>
                    <a:lnTo>
                      <a:pt x="1708982" y="271167"/>
                    </a:lnTo>
                    <a:lnTo>
                      <a:pt x="1708982" y="331076"/>
                    </a:lnTo>
                    <a:lnTo>
                      <a:pt x="1983302" y="331076"/>
                    </a:lnTo>
                    <a:lnTo>
                      <a:pt x="1983302" y="406751"/>
                    </a:lnTo>
                    <a:lnTo>
                      <a:pt x="2251316" y="406751"/>
                    </a:lnTo>
                    <a:lnTo>
                      <a:pt x="2251316" y="501344"/>
                    </a:lnTo>
                    <a:lnTo>
                      <a:pt x="2494105" y="501344"/>
                    </a:lnTo>
                    <a:lnTo>
                      <a:pt x="2494105" y="589631"/>
                    </a:lnTo>
                    <a:lnTo>
                      <a:pt x="2676985" y="589631"/>
                    </a:lnTo>
                    <a:lnTo>
                      <a:pt x="2676985" y="671611"/>
                    </a:lnTo>
                    <a:lnTo>
                      <a:pt x="3358055" y="671611"/>
                    </a:lnTo>
                    <a:lnTo>
                      <a:pt x="3358055" y="819807"/>
                    </a:lnTo>
                    <a:lnTo>
                      <a:pt x="3468414" y="819807"/>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solidFill>
                    <a:srgbClr val="FFFFFF"/>
                  </a:solidFill>
                </a:endParaRPr>
              </a:p>
            </p:txBody>
          </p:sp>
          <p:cxnSp>
            <p:nvCxnSpPr>
              <p:cNvPr id="86205" name="Straight Connector 128">
                <a:extLst>
                  <a:ext uri="{FF2B5EF4-FFF2-40B4-BE49-F238E27FC236}">
                    <a16:creationId xmlns:a16="http://schemas.microsoft.com/office/drawing/2014/main" id="{953D3E83-C502-4A12-AB8C-9A6DDCA6052A}"/>
                  </a:ext>
                </a:extLst>
              </p:cNvPr>
              <p:cNvCxnSpPr>
                <a:cxnSpLocks noChangeShapeType="1"/>
              </p:cNvCxnSpPr>
              <p:nvPr/>
            </p:nvCxnSpPr>
            <p:spPr bwMode="auto">
              <a:xfrm>
                <a:off x="5163183" y="3340422"/>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86206" name="Straight Connector 129">
                <a:extLst>
                  <a:ext uri="{FF2B5EF4-FFF2-40B4-BE49-F238E27FC236}">
                    <a16:creationId xmlns:a16="http://schemas.microsoft.com/office/drawing/2014/main" id="{7536755E-E54E-4F66-BEC3-80E24A6782A0}"/>
                  </a:ext>
                </a:extLst>
              </p:cNvPr>
              <p:cNvCxnSpPr>
                <a:cxnSpLocks noChangeShapeType="1"/>
              </p:cNvCxnSpPr>
              <p:nvPr/>
            </p:nvCxnSpPr>
            <p:spPr bwMode="auto">
              <a:xfrm>
                <a:off x="4985062" y="3202472"/>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86207" name="Straight Connector 130">
                <a:extLst>
                  <a:ext uri="{FF2B5EF4-FFF2-40B4-BE49-F238E27FC236}">
                    <a16:creationId xmlns:a16="http://schemas.microsoft.com/office/drawing/2014/main" id="{9F955DB0-5598-4E80-9A67-F050421EFBF3}"/>
                  </a:ext>
                </a:extLst>
              </p:cNvPr>
              <p:cNvCxnSpPr>
                <a:cxnSpLocks noChangeShapeType="1"/>
              </p:cNvCxnSpPr>
              <p:nvPr/>
            </p:nvCxnSpPr>
            <p:spPr bwMode="auto">
              <a:xfrm>
                <a:off x="4313894" y="3106565"/>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86208" name="Straight Connector 131">
                <a:extLst>
                  <a:ext uri="{FF2B5EF4-FFF2-40B4-BE49-F238E27FC236}">
                    <a16:creationId xmlns:a16="http://schemas.microsoft.com/office/drawing/2014/main" id="{2C2AE0C3-C52B-4152-93D0-E0BF8ACBD92F}"/>
                  </a:ext>
                </a:extLst>
              </p:cNvPr>
              <p:cNvCxnSpPr>
                <a:cxnSpLocks noChangeShapeType="1"/>
              </p:cNvCxnSpPr>
              <p:nvPr/>
            </p:nvCxnSpPr>
            <p:spPr bwMode="auto">
              <a:xfrm>
                <a:off x="4610333" y="3202472"/>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86209" name="Straight Connector 132">
                <a:extLst>
                  <a:ext uri="{FF2B5EF4-FFF2-40B4-BE49-F238E27FC236}">
                    <a16:creationId xmlns:a16="http://schemas.microsoft.com/office/drawing/2014/main" id="{CA7D27F5-9573-4065-8833-0B9433129CC3}"/>
                  </a:ext>
                </a:extLst>
              </p:cNvPr>
              <p:cNvCxnSpPr>
                <a:cxnSpLocks noChangeShapeType="1"/>
              </p:cNvCxnSpPr>
              <p:nvPr/>
            </p:nvCxnSpPr>
            <p:spPr bwMode="auto">
              <a:xfrm>
                <a:off x="4384810" y="3189682"/>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86210" name="Straight Connector 133">
                <a:extLst>
                  <a:ext uri="{FF2B5EF4-FFF2-40B4-BE49-F238E27FC236}">
                    <a16:creationId xmlns:a16="http://schemas.microsoft.com/office/drawing/2014/main" id="{68434C3E-9070-4C75-8098-DDF4855B900F}"/>
                  </a:ext>
                </a:extLst>
              </p:cNvPr>
              <p:cNvCxnSpPr>
                <a:cxnSpLocks noChangeShapeType="1"/>
              </p:cNvCxnSpPr>
              <p:nvPr/>
            </p:nvCxnSpPr>
            <p:spPr bwMode="auto">
              <a:xfrm>
                <a:off x="4382856" y="3117246"/>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86211" name="Straight Connector 134">
                <a:extLst>
                  <a:ext uri="{FF2B5EF4-FFF2-40B4-BE49-F238E27FC236}">
                    <a16:creationId xmlns:a16="http://schemas.microsoft.com/office/drawing/2014/main" id="{A83F8B8C-B516-490E-8F3B-006DB2CE5C5F}"/>
                  </a:ext>
                </a:extLst>
              </p:cNvPr>
              <p:cNvCxnSpPr>
                <a:cxnSpLocks noChangeShapeType="1"/>
              </p:cNvCxnSpPr>
              <p:nvPr/>
            </p:nvCxnSpPr>
            <p:spPr bwMode="auto">
              <a:xfrm>
                <a:off x="4067727" y="3016497"/>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86212" name="Straight Connector 135">
                <a:extLst>
                  <a:ext uri="{FF2B5EF4-FFF2-40B4-BE49-F238E27FC236}">
                    <a16:creationId xmlns:a16="http://schemas.microsoft.com/office/drawing/2014/main" id="{399447BA-43DA-424E-B690-29FC12DFD400}"/>
                  </a:ext>
                </a:extLst>
              </p:cNvPr>
              <p:cNvCxnSpPr>
                <a:cxnSpLocks noChangeShapeType="1"/>
              </p:cNvCxnSpPr>
              <p:nvPr/>
            </p:nvCxnSpPr>
            <p:spPr bwMode="auto">
              <a:xfrm>
                <a:off x="3928440" y="2925531"/>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86213" name="Straight Connector 136">
                <a:extLst>
                  <a:ext uri="{FF2B5EF4-FFF2-40B4-BE49-F238E27FC236}">
                    <a16:creationId xmlns:a16="http://schemas.microsoft.com/office/drawing/2014/main" id="{3E7F2A27-F3A5-4595-84A7-03A2576F90D0}"/>
                  </a:ext>
                </a:extLst>
              </p:cNvPr>
              <p:cNvCxnSpPr>
                <a:cxnSpLocks noChangeShapeType="1"/>
              </p:cNvCxnSpPr>
              <p:nvPr/>
            </p:nvCxnSpPr>
            <p:spPr bwMode="auto">
              <a:xfrm>
                <a:off x="3881790" y="2925531"/>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86214" name="Straight Connector 137">
                <a:extLst>
                  <a:ext uri="{FF2B5EF4-FFF2-40B4-BE49-F238E27FC236}">
                    <a16:creationId xmlns:a16="http://schemas.microsoft.com/office/drawing/2014/main" id="{4AC3CA0A-6779-4EEF-AA7E-8DF6ED8A0DD8}"/>
                  </a:ext>
                </a:extLst>
              </p:cNvPr>
              <p:cNvCxnSpPr>
                <a:cxnSpLocks noChangeShapeType="1"/>
              </p:cNvCxnSpPr>
              <p:nvPr/>
            </p:nvCxnSpPr>
            <p:spPr bwMode="auto">
              <a:xfrm>
                <a:off x="3796318" y="2924241"/>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86215" name="Straight Connector 138">
                <a:extLst>
                  <a:ext uri="{FF2B5EF4-FFF2-40B4-BE49-F238E27FC236}">
                    <a16:creationId xmlns:a16="http://schemas.microsoft.com/office/drawing/2014/main" id="{A0ACCAFF-1419-44DF-9F16-CB25B0DFE734}"/>
                  </a:ext>
                </a:extLst>
              </p:cNvPr>
              <p:cNvCxnSpPr>
                <a:cxnSpLocks noChangeShapeType="1"/>
              </p:cNvCxnSpPr>
              <p:nvPr/>
            </p:nvCxnSpPr>
            <p:spPr bwMode="auto">
              <a:xfrm>
                <a:off x="3624873" y="2850456"/>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86216" name="Straight Connector 139">
                <a:extLst>
                  <a:ext uri="{FF2B5EF4-FFF2-40B4-BE49-F238E27FC236}">
                    <a16:creationId xmlns:a16="http://schemas.microsoft.com/office/drawing/2014/main" id="{9EBB48FD-B3FD-4301-891B-A3434DA214AD}"/>
                  </a:ext>
                </a:extLst>
              </p:cNvPr>
              <p:cNvCxnSpPr>
                <a:cxnSpLocks noChangeShapeType="1"/>
              </p:cNvCxnSpPr>
              <p:nvPr/>
            </p:nvCxnSpPr>
            <p:spPr bwMode="auto">
              <a:xfrm>
                <a:off x="3463667" y="2844594"/>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86217" name="Straight Connector 140">
                <a:extLst>
                  <a:ext uri="{FF2B5EF4-FFF2-40B4-BE49-F238E27FC236}">
                    <a16:creationId xmlns:a16="http://schemas.microsoft.com/office/drawing/2014/main" id="{4124B491-016F-423C-8F96-6F05E913D3F2}"/>
                  </a:ext>
                </a:extLst>
              </p:cNvPr>
              <p:cNvCxnSpPr>
                <a:cxnSpLocks noChangeShapeType="1"/>
              </p:cNvCxnSpPr>
              <p:nvPr/>
            </p:nvCxnSpPr>
            <p:spPr bwMode="auto">
              <a:xfrm>
                <a:off x="3338521" y="2787667"/>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86218" name="Straight Connector 141">
                <a:extLst>
                  <a:ext uri="{FF2B5EF4-FFF2-40B4-BE49-F238E27FC236}">
                    <a16:creationId xmlns:a16="http://schemas.microsoft.com/office/drawing/2014/main" id="{76CC808B-1119-46A6-AB2C-F3FE89340B14}"/>
                  </a:ext>
                </a:extLst>
              </p:cNvPr>
              <p:cNvCxnSpPr>
                <a:cxnSpLocks noChangeShapeType="1"/>
              </p:cNvCxnSpPr>
              <p:nvPr/>
            </p:nvCxnSpPr>
            <p:spPr bwMode="auto">
              <a:xfrm>
                <a:off x="3213574" y="2656750"/>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86219" name="Straight Connector 142">
                <a:extLst>
                  <a:ext uri="{FF2B5EF4-FFF2-40B4-BE49-F238E27FC236}">
                    <a16:creationId xmlns:a16="http://schemas.microsoft.com/office/drawing/2014/main" id="{77061BEB-BD2D-41E8-A5D9-4D40789882AE}"/>
                  </a:ext>
                </a:extLst>
              </p:cNvPr>
              <p:cNvCxnSpPr>
                <a:cxnSpLocks noChangeShapeType="1"/>
              </p:cNvCxnSpPr>
              <p:nvPr/>
            </p:nvCxnSpPr>
            <p:spPr bwMode="auto">
              <a:xfrm>
                <a:off x="3029719" y="2658090"/>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86220" name="Straight Connector 143">
                <a:extLst>
                  <a:ext uri="{FF2B5EF4-FFF2-40B4-BE49-F238E27FC236}">
                    <a16:creationId xmlns:a16="http://schemas.microsoft.com/office/drawing/2014/main" id="{E87675C3-74FC-42EA-B2EC-392F61FF0A96}"/>
                  </a:ext>
                </a:extLst>
              </p:cNvPr>
              <p:cNvCxnSpPr>
                <a:cxnSpLocks noChangeShapeType="1"/>
              </p:cNvCxnSpPr>
              <p:nvPr/>
            </p:nvCxnSpPr>
            <p:spPr bwMode="auto">
              <a:xfrm>
                <a:off x="2064714" y="2529887"/>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86221" name="Straight Connector 144">
                <a:extLst>
                  <a:ext uri="{FF2B5EF4-FFF2-40B4-BE49-F238E27FC236}">
                    <a16:creationId xmlns:a16="http://schemas.microsoft.com/office/drawing/2014/main" id="{CC558D06-7147-4A55-AFD1-6101A8F09922}"/>
                  </a:ext>
                </a:extLst>
              </p:cNvPr>
              <p:cNvCxnSpPr>
                <a:cxnSpLocks noChangeShapeType="1"/>
              </p:cNvCxnSpPr>
              <p:nvPr/>
            </p:nvCxnSpPr>
            <p:spPr bwMode="auto">
              <a:xfrm>
                <a:off x="1974450" y="2529887"/>
                <a:ext cx="0" cy="92022"/>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grpSp>
        <p:grpSp>
          <p:nvGrpSpPr>
            <p:cNvPr id="86020" name="Group 66565">
              <a:extLst>
                <a:ext uri="{FF2B5EF4-FFF2-40B4-BE49-F238E27FC236}">
                  <a16:creationId xmlns:a16="http://schemas.microsoft.com/office/drawing/2014/main" id="{6A408948-C2CC-4FED-B549-B37A016C7B8F}"/>
                </a:ext>
              </a:extLst>
            </p:cNvPr>
            <p:cNvGrpSpPr>
              <a:grpSpLocks/>
            </p:cNvGrpSpPr>
            <p:nvPr/>
          </p:nvGrpSpPr>
          <p:grpSpPr bwMode="auto">
            <a:xfrm>
              <a:off x="1487695" y="2519363"/>
              <a:ext cx="3495675" cy="1327150"/>
              <a:chOff x="1702676" y="2519330"/>
              <a:chExt cx="3496792" cy="1327083"/>
            </a:xfrm>
          </p:grpSpPr>
          <p:sp>
            <p:nvSpPr>
              <p:cNvPr id="8" name="Freeform: Shape 7">
                <a:extLst>
                  <a:ext uri="{FF2B5EF4-FFF2-40B4-BE49-F238E27FC236}">
                    <a16:creationId xmlns:a16="http://schemas.microsoft.com/office/drawing/2014/main" id="{7890DAEA-DAB0-414B-9301-1DF506D6B262}"/>
                  </a:ext>
                </a:extLst>
              </p:cNvPr>
              <p:cNvSpPr/>
              <p:nvPr/>
            </p:nvSpPr>
            <p:spPr bwMode="auto">
              <a:xfrm>
                <a:off x="1702676" y="2519330"/>
                <a:ext cx="3496792" cy="1279460"/>
              </a:xfrm>
              <a:custGeom>
                <a:avLst/>
                <a:gdLst>
                  <a:gd name="connsiteX0" fmla="*/ 0 w 3496792"/>
                  <a:gd name="connsiteY0" fmla="*/ 0 h 1280160"/>
                  <a:gd name="connsiteX1" fmla="*/ 179727 w 3496792"/>
                  <a:gd name="connsiteY1" fmla="*/ 0 h 1280160"/>
                  <a:gd name="connsiteX2" fmla="*/ 179727 w 3496792"/>
                  <a:gd name="connsiteY2" fmla="*/ 75674 h 1280160"/>
                  <a:gd name="connsiteX3" fmla="*/ 220717 w 3496792"/>
                  <a:gd name="connsiteY3" fmla="*/ 75674 h 1280160"/>
                  <a:gd name="connsiteX4" fmla="*/ 220717 w 3496792"/>
                  <a:gd name="connsiteY4" fmla="*/ 148196 h 1280160"/>
                  <a:gd name="connsiteX5" fmla="*/ 271167 w 3496792"/>
                  <a:gd name="connsiteY5" fmla="*/ 148196 h 1280160"/>
                  <a:gd name="connsiteX6" fmla="*/ 271167 w 3496792"/>
                  <a:gd name="connsiteY6" fmla="*/ 189186 h 1280160"/>
                  <a:gd name="connsiteX7" fmla="*/ 315310 w 3496792"/>
                  <a:gd name="connsiteY7" fmla="*/ 189186 h 1280160"/>
                  <a:gd name="connsiteX8" fmla="*/ 315310 w 3496792"/>
                  <a:gd name="connsiteY8" fmla="*/ 220717 h 1280160"/>
                  <a:gd name="connsiteX9" fmla="*/ 387832 w 3496792"/>
                  <a:gd name="connsiteY9" fmla="*/ 220717 h 1280160"/>
                  <a:gd name="connsiteX10" fmla="*/ 387832 w 3496792"/>
                  <a:gd name="connsiteY10" fmla="*/ 264860 h 1280160"/>
                  <a:gd name="connsiteX11" fmla="*/ 643233 w 3496792"/>
                  <a:gd name="connsiteY11" fmla="*/ 264860 h 1280160"/>
                  <a:gd name="connsiteX12" fmla="*/ 643233 w 3496792"/>
                  <a:gd name="connsiteY12" fmla="*/ 302698 h 1280160"/>
                  <a:gd name="connsiteX13" fmla="*/ 822960 w 3496792"/>
                  <a:gd name="connsiteY13" fmla="*/ 302698 h 1280160"/>
                  <a:gd name="connsiteX14" fmla="*/ 822960 w 3496792"/>
                  <a:gd name="connsiteY14" fmla="*/ 400444 h 1280160"/>
                  <a:gd name="connsiteX15" fmla="*/ 1163495 w 3496792"/>
                  <a:gd name="connsiteY15" fmla="*/ 400444 h 1280160"/>
                  <a:gd name="connsiteX16" fmla="*/ 1163495 w 3496792"/>
                  <a:gd name="connsiteY16" fmla="*/ 485578 h 1280160"/>
                  <a:gd name="connsiteX17" fmla="*/ 1497724 w 3496792"/>
                  <a:gd name="connsiteY17" fmla="*/ 485578 h 1280160"/>
                  <a:gd name="connsiteX18" fmla="*/ 1497724 w 3496792"/>
                  <a:gd name="connsiteY18" fmla="*/ 599089 h 1280160"/>
                  <a:gd name="connsiteX19" fmla="*/ 1551327 w 3496792"/>
                  <a:gd name="connsiteY19" fmla="*/ 599089 h 1280160"/>
                  <a:gd name="connsiteX20" fmla="*/ 1551327 w 3496792"/>
                  <a:gd name="connsiteY20" fmla="*/ 646386 h 1280160"/>
                  <a:gd name="connsiteX21" fmla="*/ 1734207 w 3496792"/>
                  <a:gd name="connsiteY21" fmla="*/ 646386 h 1280160"/>
                  <a:gd name="connsiteX22" fmla="*/ 1734207 w 3496792"/>
                  <a:gd name="connsiteY22" fmla="*/ 706295 h 1280160"/>
                  <a:gd name="connsiteX23" fmla="*/ 1876096 w 3496792"/>
                  <a:gd name="connsiteY23" fmla="*/ 706295 h 1280160"/>
                  <a:gd name="connsiteX24" fmla="*/ 1876096 w 3496792"/>
                  <a:gd name="connsiteY24" fmla="*/ 778816 h 1280160"/>
                  <a:gd name="connsiteX25" fmla="*/ 1913934 w 3496792"/>
                  <a:gd name="connsiteY25" fmla="*/ 778816 h 1280160"/>
                  <a:gd name="connsiteX26" fmla="*/ 1913934 w 3496792"/>
                  <a:gd name="connsiteY26" fmla="*/ 819807 h 1280160"/>
                  <a:gd name="connsiteX27" fmla="*/ 2084201 w 3496792"/>
                  <a:gd name="connsiteY27" fmla="*/ 819807 h 1280160"/>
                  <a:gd name="connsiteX28" fmla="*/ 2084201 w 3496792"/>
                  <a:gd name="connsiteY28" fmla="*/ 892328 h 1280160"/>
                  <a:gd name="connsiteX29" fmla="*/ 2572932 w 3496792"/>
                  <a:gd name="connsiteY29" fmla="*/ 892328 h 1280160"/>
                  <a:gd name="connsiteX30" fmla="*/ 2572932 w 3496792"/>
                  <a:gd name="connsiteY30" fmla="*/ 961696 h 1280160"/>
                  <a:gd name="connsiteX31" fmla="*/ 2875630 w 3496792"/>
                  <a:gd name="connsiteY31" fmla="*/ 961696 h 1280160"/>
                  <a:gd name="connsiteX32" fmla="*/ 2875630 w 3496792"/>
                  <a:gd name="connsiteY32" fmla="*/ 1062596 h 1280160"/>
                  <a:gd name="connsiteX33" fmla="*/ 2941845 w 3496792"/>
                  <a:gd name="connsiteY33" fmla="*/ 1062596 h 1280160"/>
                  <a:gd name="connsiteX34" fmla="*/ 2941845 w 3496792"/>
                  <a:gd name="connsiteY34" fmla="*/ 1166648 h 1280160"/>
                  <a:gd name="connsiteX35" fmla="*/ 3099501 w 3496792"/>
                  <a:gd name="connsiteY35" fmla="*/ 1166648 h 1280160"/>
                  <a:gd name="connsiteX36" fmla="*/ 3099501 w 3496792"/>
                  <a:gd name="connsiteY36" fmla="*/ 1280160 h 1280160"/>
                  <a:gd name="connsiteX37" fmla="*/ 3496792 w 3496792"/>
                  <a:gd name="connsiteY37" fmla="*/ 1280160 h 12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96792" h="1280160">
                    <a:moveTo>
                      <a:pt x="0" y="0"/>
                    </a:moveTo>
                    <a:lnTo>
                      <a:pt x="179727" y="0"/>
                    </a:lnTo>
                    <a:lnTo>
                      <a:pt x="179727" y="75674"/>
                    </a:lnTo>
                    <a:lnTo>
                      <a:pt x="220717" y="75674"/>
                    </a:lnTo>
                    <a:lnTo>
                      <a:pt x="220717" y="148196"/>
                    </a:lnTo>
                    <a:lnTo>
                      <a:pt x="271167" y="148196"/>
                    </a:lnTo>
                    <a:lnTo>
                      <a:pt x="271167" y="189186"/>
                    </a:lnTo>
                    <a:lnTo>
                      <a:pt x="315310" y="189186"/>
                    </a:lnTo>
                    <a:lnTo>
                      <a:pt x="315310" y="220717"/>
                    </a:lnTo>
                    <a:lnTo>
                      <a:pt x="387832" y="220717"/>
                    </a:lnTo>
                    <a:lnTo>
                      <a:pt x="387832" y="264860"/>
                    </a:lnTo>
                    <a:lnTo>
                      <a:pt x="643233" y="264860"/>
                    </a:lnTo>
                    <a:lnTo>
                      <a:pt x="643233" y="302698"/>
                    </a:lnTo>
                    <a:lnTo>
                      <a:pt x="822960" y="302698"/>
                    </a:lnTo>
                    <a:lnTo>
                      <a:pt x="822960" y="400444"/>
                    </a:lnTo>
                    <a:lnTo>
                      <a:pt x="1163495" y="400444"/>
                    </a:lnTo>
                    <a:lnTo>
                      <a:pt x="1163495" y="485578"/>
                    </a:lnTo>
                    <a:lnTo>
                      <a:pt x="1497724" y="485578"/>
                    </a:lnTo>
                    <a:lnTo>
                      <a:pt x="1497724" y="599089"/>
                    </a:lnTo>
                    <a:lnTo>
                      <a:pt x="1551327" y="599089"/>
                    </a:lnTo>
                    <a:lnTo>
                      <a:pt x="1551327" y="646386"/>
                    </a:lnTo>
                    <a:lnTo>
                      <a:pt x="1734207" y="646386"/>
                    </a:lnTo>
                    <a:lnTo>
                      <a:pt x="1734207" y="706295"/>
                    </a:lnTo>
                    <a:lnTo>
                      <a:pt x="1876096" y="706295"/>
                    </a:lnTo>
                    <a:lnTo>
                      <a:pt x="1876096" y="778816"/>
                    </a:lnTo>
                    <a:lnTo>
                      <a:pt x="1913934" y="778816"/>
                    </a:lnTo>
                    <a:lnTo>
                      <a:pt x="1913934" y="819807"/>
                    </a:lnTo>
                    <a:lnTo>
                      <a:pt x="2084201" y="819807"/>
                    </a:lnTo>
                    <a:lnTo>
                      <a:pt x="2084201" y="892328"/>
                    </a:lnTo>
                    <a:lnTo>
                      <a:pt x="2572932" y="892328"/>
                    </a:lnTo>
                    <a:lnTo>
                      <a:pt x="2572932" y="961696"/>
                    </a:lnTo>
                    <a:lnTo>
                      <a:pt x="2875630" y="961696"/>
                    </a:lnTo>
                    <a:lnTo>
                      <a:pt x="2875630" y="1062596"/>
                    </a:lnTo>
                    <a:lnTo>
                      <a:pt x="2941845" y="1062596"/>
                    </a:lnTo>
                    <a:lnTo>
                      <a:pt x="2941845" y="1166648"/>
                    </a:lnTo>
                    <a:lnTo>
                      <a:pt x="3099501" y="1166648"/>
                    </a:lnTo>
                    <a:lnTo>
                      <a:pt x="3099501" y="1280160"/>
                    </a:lnTo>
                    <a:lnTo>
                      <a:pt x="3496792" y="1280160"/>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defRPr/>
                </a:pPr>
                <a:endParaRPr lang="en-US" dirty="0">
                  <a:solidFill>
                    <a:srgbClr val="FFFFFF"/>
                  </a:solidFill>
                </a:endParaRPr>
              </a:p>
            </p:txBody>
          </p:sp>
          <p:cxnSp>
            <p:nvCxnSpPr>
              <p:cNvPr id="146" name="Straight Connector 145">
                <a:extLst>
                  <a:ext uri="{FF2B5EF4-FFF2-40B4-BE49-F238E27FC236}">
                    <a16:creationId xmlns:a16="http://schemas.microsoft.com/office/drawing/2014/main" id="{F4A5EA86-FECC-4730-A599-3B2E4F7E4733}"/>
                  </a:ext>
                </a:extLst>
              </p:cNvPr>
              <p:cNvCxnSpPr/>
              <p:nvPr/>
            </p:nvCxnSpPr>
            <p:spPr bwMode="auto">
              <a:xfrm>
                <a:off x="2239422" y="2743156"/>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E1108C7C-864F-453F-9B00-0F22C539E29C}"/>
                  </a:ext>
                </a:extLst>
              </p:cNvPr>
              <p:cNvCxnSpPr/>
              <p:nvPr/>
            </p:nvCxnSpPr>
            <p:spPr bwMode="auto">
              <a:xfrm>
                <a:off x="2412515" y="2781254"/>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FB2742EF-26C0-46AB-9C24-4BF04B118255}"/>
                  </a:ext>
                </a:extLst>
              </p:cNvPr>
              <p:cNvCxnSpPr/>
              <p:nvPr/>
            </p:nvCxnSpPr>
            <p:spPr bwMode="auto">
              <a:xfrm>
                <a:off x="2839689" y="2906660"/>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B4B5BBF6-0B77-47F4-AE3D-786D3623C7A6}"/>
                  </a:ext>
                </a:extLst>
              </p:cNvPr>
              <p:cNvCxnSpPr/>
              <p:nvPr/>
            </p:nvCxnSpPr>
            <p:spPr bwMode="auto">
              <a:xfrm>
                <a:off x="2674536" y="2873324"/>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6F55337-15A6-4EEF-BB71-CD018A1D4686}"/>
                  </a:ext>
                </a:extLst>
              </p:cNvPr>
              <p:cNvCxnSpPr/>
              <p:nvPr/>
            </p:nvCxnSpPr>
            <p:spPr bwMode="auto">
              <a:xfrm>
                <a:off x="2923853" y="2957458"/>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761C7C80-BB14-414D-8940-5542E1E1D280}"/>
                  </a:ext>
                </a:extLst>
              </p:cNvPr>
              <p:cNvCxnSpPr/>
              <p:nvPr/>
            </p:nvCxnSpPr>
            <p:spPr bwMode="auto">
              <a:xfrm>
                <a:off x="3141411" y="2965394"/>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602E443C-023B-4DFF-B30F-7182E20BCF17}"/>
                  </a:ext>
                </a:extLst>
              </p:cNvPr>
              <p:cNvCxnSpPr/>
              <p:nvPr/>
            </p:nvCxnSpPr>
            <p:spPr bwMode="auto">
              <a:xfrm>
                <a:off x="3282743" y="3119375"/>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987839D2-8258-4D3E-9839-0C11DE2459E9}"/>
                  </a:ext>
                </a:extLst>
              </p:cNvPr>
              <p:cNvCxnSpPr/>
              <p:nvPr/>
            </p:nvCxnSpPr>
            <p:spPr bwMode="auto">
              <a:xfrm>
                <a:off x="3517768" y="3181284"/>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0022E4EB-65AA-462D-88E2-317B53C685D3}"/>
                  </a:ext>
                </a:extLst>
              </p:cNvPr>
              <p:cNvCxnSpPr/>
              <p:nvPr/>
            </p:nvCxnSpPr>
            <p:spPr bwMode="auto">
              <a:xfrm>
                <a:off x="3786142" y="3368599"/>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4F1BEE6-8A95-4BFC-8BB9-E12430E7760E}"/>
                  </a:ext>
                </a:extLst>
              </p:cNvPr>
              <p:cNvCxnSpPr/>
              <p:nvPr/>
            </p:nvCxnSpPr>
            <p:spPr bwMode="auto">
              <a:xfrm>
                <a:off x="4062455" y="3365424"/>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B487CAD-1070-4362-98EF-105890F2AA82}"/>
                  </a:ext>
                </a:extLst>
              </p:cNvPr>
              <p:cNvCxnSpPr/>
              <p:nvPr/>
            </p:nvCxnSpPr>
            <p:spPr bwMode="auto">
              <a:xfrm>
                <a:off x="4197435" y="3365424"/>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6C943FA4-9E4C-43D4-904D-1E1BFF729DC4}"/>
                  </a:ext>
                </a:extLst>
              </p:cNvPr>
              <p:cNvCxnSpPr/>
              <p:nvPr/>
            </p:nvCxnSpPr>
            <p:spPr bwMode="auto">
              <a:xfrm>
                <a:off x="4387996" y="3443208"/>
                <a:ext cx="0" cy="90482"/>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CD0E66FD-E6C3-4DFA-B2DE-F8DC755ABA8C}"/>
                  </a:ext>
                </a:extLst>
              </p:cNvPr>
              <p:cNvCxnSpPr/>
              <p:nvPr/>
            </p:nvCxnSpPr>
            <p:spPr bwMode="auto">
              <a:xfrm>
                <a:off x="4542033" y="3443208"/>
                <a:ext cx="0" cy="90482"/>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5CAC576F-D39F-4BDB-BD66-2EF56FAA878A}"/>
                  </a:ext>
                </a:extLst>
              </p:cNvPr>
              <p:cNvCxnSpPr/>
              <p:nvPr/>
            </p:nvCxnSpPr>
            <p:spPr bwMode="auto">
              <a:xfrm>
                <a:off x="4610317" y="3540040"/>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A30812AF-B4C4-42FD-B19C-93B719D0F246}"/>
                  </a:ext>
                </a:extLst>
              </p:cNvPr>
              <p:cNvCxnSpPr/>
              <p:nvPr/>
            </p:nvCxnSpPr>
            <p:spPr bwMode="auto">
              <a:xfrm>
                <a:off x="4751650" y="3633699"/>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A898BD3E-00F0-4436-B8E1-117D397FDC62}"/>
                  </a:ext>
                </a:extLst>
              </p:cNvPr>
              <p:cNvCxnSpPr/>
              <p:nvPr/>
            </p:nvCxnSpPr>
            <p:spPr bwMode="auto">
              <a:xfrm>
                <a:off x="4826286" y="3744818"/>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9A5FD8F5-2DD9-4AF3-9B50-4A6EBECEB337}"/>
                  </a:ext>
                </a:extLst>
              </p:cNvPr>
              <p:cNvCxnSpPr/>
              <p:nvPr/>
            </p:nvCxnSpPr>
            <p:spPr bwMode="auto">
              <a:xfrm>
                <a:off x="4939035" y="3751168"/>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9B636845-685A-4ABF-B0B2-DC5F7DECACC0}"/>
                  </a:ext>
                </a:extLst>
              </p:cNvPr>
              <p:cNvCxnSpPr/>
              <p:nvPr/>
            </p:nvCxnSpPr>
            <p:spPr bwMode="auto">
              <a:xfrm>
                <a:off x="4991439" y="3751168"/>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51DEDF0-5C97-4799-B21F-3236694A276A}"/>
                  </a:ext>
                </a:extLst>
              </p:cNvPr>
              <p:cNvCxnSpPr/>
              <p:nvPr/>
            </p:nvCxnSpPr>
            <p:spPr bwMode="auto">
              <a:xfrm>
                <a:off x="5075603" y="3751168"/>
                <a:ext cx="0" cy="92070"/>
              </a:xfrm>
              <a:prstGeom prst="line">
                <a:avLst/>
              </a:prstGeom>
              <a:noFill/>
              <a:ln w="28575"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8DF9B9DF-ECB0-4D65-8B7C-C98AB89E0DF5}"/>
                  </a:ext>
                </a:extLst>
              </p:cNvPr>
              <p:cNvCxnSpPr/>
              <p:nvPr/>
            </p:nvCxnSpPr>
            <p:spPr bwMode="auto">
              <a:xfrm>
                <a:off x="5169295" y="3754343"/>
                <a:ext cx="0" cy="92070"/>
              </a:xfrm>
              <a:prstGeom prst="line">
                <a:avLst/>
              </a:prstGeom>
              <a:noFill/>
              <a:ln w="28575" cap="flat" cmpd="sng" algn="ctr">
                <a:solidFill>
                  <a:schemeClr val="accent3"/>
                </a:solidFill>
                <a:prstDash val="solid"/>
                <a:round/>
                <a:headEnd type="none" w="med" len="med"/>
                <a:tailEnd type="none" w="med" len="med"/>
              </a:ln>
              <a:effectLst/>
            </p:spPr>
          </p:cxnSp>
        </p:grpSp>
        <p:sp>
          <p:nvSpPr>
            <p:cNvPr id="86027" name="TextBox 10">
              <a:extLst>
                <a:ext uri="{FF2B5EF4-FFF2-40B4-BE49-F238E27FC236}">
                  <a16:creationId xmlns:a16="http://schemas.microsoft.com/office/drawing/2014/main" id="{893E2C01-94FC-4F13-9F22-9D054F8F1C82}"/>
                </a:ext>
              </a:extLst>
            </p:cNvPr>
            <p:cNvSpPr txBox="1">
              <a:spLocks noChangeArrowheads="1"/>
            </p:cNvSpPr>
            <p:nvPr/>
          </p:nvSpPr>
          <p:spPr bwMode="auto">
            <a:xfrm rot="-5400000">
              <a:off x="-548481" y="3547269"/>
              <a:ext cx="2809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bg1"/>
                  </a:solidFill>
                  <a:latin typeface="Calibri" panose="020F0502020204030204" pitchFamily="34" charset="0"/>
                  <a:cs typeface="Calibri" panose="020F0502020204030204" pitchFamily="34" charset="0"/>
                </a:rPr>
                <a:t>Cumulative Survival (%)</a:t>
              </a:r>
            </a:p>
          </p:txBody>
        </p:sp>
        <p:sp>
          <p:nvSpPr>
            <p:cNvPr id="86028" name="Freeform: Shape 1">
              <a:extLst>
                <a:ext uri="{FF2B5EF4-FFF2-40B4-BE49-F238E27FC236}">
                  <a16:creationId xmlns:a16="http://schemas.microsoft.com/office/drawing/2014/main" id="{4513B0B5-17BF-416A-8973-520117A4CD5B}"/>
                </a:ext>
              </a:extLst>
            </p:cNvPr>
            <p:cNvSpPr>
              <a:spLocks/>
            </p:cNvSpPr>
            <p:nvPr/>
          </p:nvSpPr>
          <p:spPr bwMode="auto">
            <a:xfrm>
              <a:off x="1463437" y="2395540"/>
              <a:ext cx="3543745" cy="2489200"/>
            </a:xfrm>
            <a:custGeom>
              <a:avLst/>
              <a:gdLst>
                <a:gd name="T0" fmla="*/ 0 w 4163209"/>
                <a:gd name="T1" fmla="*/ 0 h 2883050"/>
                <a:gd name="T2" fmla="*/ 0 w 4163209"/>
                <a:gd name="T3" fmla="*/ 34121 h 2883050"/>
                <a:gd name="T4" fmla="*/ 41511 w 4163209"/>
                <a:gd name="T5" fmla="*/ 34121 h 2883050"/>
                <a:gd name="T6" fmla="*/ 0 60000 65536"/>
                <a:gd name="T7" fmla="*/ 0 60000 65536"/>
                <a:gd name="T8" fmla="*/ 0 60000 65536"/>
              </a:gdLst>
              <a:ahLst/>
              <a:cxnLst>
                <a:cxn ang="T6">
                  <a:pos x="T0" y="T1"/>
                </a:cxn>
                <a:cxn ang="T7">
                  <a:pos x="T2" y="T3"/>
                </a:cxn>
                <a:cxn ang="T8">
                  <a:pos x="T4" y="T5"/>
                </a:cxn>
              </a:cxnLst>
              <a:rect l="0" t="0" r="r" b="b"/>
              <a:pathLst>
                <a:path w="4163209" h="2883050">
                  <a:moveTo>
                    <a:pt x="0" y="0"/>
                  </a:moveTo>
                  <a:lnTo>
                    <a:pt x="0" y="2883050"/>
                  </a:lnTo>
                  <a:lnTo>
                    <a:pt x="4163209" y="2883050"/>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solidFill>
                  <a:srgbClr val="FFFFFF"/>
                </a:solidFill>
              </a:endParaRPr>
            </a:p>
          </p:txBody>
        </p:sp>
        <p:sp>
          <p:nvSpPr>
            <p:cNvPr id="86029" name="Rectangle 29">
              <a:extLst>
                <a:ext uri="{FF2B5EF4-FFF2-40B4-BE49-F238E27FC236}">
                  <a16:creationId xmlns:a16="http://schemas.microsoft.com/office/drawing/2014/main" id="{66D34562-F61B-4A22-BD1E-4F18AED5B895}"/>
                </a:ext>
              </a:extLst>
            </p:cNvPr>
            <p:cNvSpPr>
              <a:spLocks noChangeArrowheads="1"/>
            </p:cNvSpPr>
            <p:nvPr/>
          </p:nvSpPr>
          <p:spPr bwMode="auto">
            <a:xfrm>
              <a:off x="765468" y="2327275"/>
              <a:ext cx="663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pPr>
              <a:r>
                <a:rPr lang="en-US" altLang="en-US" sz="1800" b="0" dirty="0">
                  <a:solidFill>
                    <a:schemeClr val="bg1"/>
                  </a:solidFill>
                  <a:latin typeface="Calibri" panose="020F0502020204030204" pitchFamily="34" charset="0"/>
                  <a:cs typeface="Calibri" panose="020F0502020204030204" pitchFamily="34" charset="0"/>
                </a:rPr>
                <a:t>1.0</a:t>
              </a:r>
            </a:p>
          </p:txBody>
        </p:sp>
        <p:sp>
          <p:nvSpPr>
            <p:cNvPr id="86030" name="Rectangle 29">
              <a:extLst>
                <a:ext uri="{FF2B5EF4-FFF2-40B4-BE49-F238E27FC236}">
                  <a16:creationId xmlns:a16="http://schemas.microsoft.com/office/drawing/2014/main" id="{4956222D-DDDA-4603-98C2-4DC68BCEF2CF}"/>
                </a:ext>
              </a:extLst>
            </p:cNvPr>
            <p:cNvSpPr>
              <a:spLocks noChangeArrowheads="1"/>
            </p:cNvSpPr>
            <p:nvPr/>
          </p:nvSpPr>
          <p:spPr bwMode="auto">
            <a:xfrm>
              <a:off x="755942" y="2801938"/>
              <a:ext cx="6746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pPr>
              <a:r>
                <a:rPr lang="en-US" altLang="en-US" sz="1800" b="0" dirty="0">
                  <a:solidFill>
                    <a:schemeClr val="bg1"/>
                  </a:solidFill>
                  <a:latin typeface="Calibri" panose="020F0502020204030204" pitchFamily="34" charset="0"/>
                  <a:cs typeface="Calibri" panose="020F0502020204030204" pitchFamily="34" charset="0"/>
                </a:rPr>
                <a:t>0.8</a:t>
              </a:r>
            </a:p>
          </p:txBody>
        </p:sp>
        <p:sp>
          <p:nvSpPr>
            <p:cNvPr id="86031" name="Rectangle 29">
              <a:extLst>
                <a:ext uri="{FF2B5EF4-FFF2-40B4-BE49-F238E27FC236}">
                  <a16:creationId xmlns:a16="http://schemas.microsoft.com/office/drawing/2014/main" id="{A6D34CE6-7FCD-44E8-A85F-47980899297C}"/>
                </a:ext>
              </a:extLst>
            </p:cNvPr>
            <p:cNvSpPr>
              <a:spLocks noChangeArrowheads="1"/>
            </p:cNvSpPr>
            <p:nvPr/>
          </p:nvSpPr>
          <p:spPr bwMode="auto">
            <a:xfrm>
              <a:off x="767055" y="3744914"/>
              <a:ext cx="6651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pPr>
              <a:r>
                <a:rPr lang="en-US" altLang="en-US" sz="1800" b="0" dirty="0">
                  <a:solidFill>
                    <a:schemeClr val="bg1"/>
                  </a:solidFill>
                  <a:latin typeface="Calibri" panose="020F0502020204030204" pitchFamily="34" charset="0"/>
                  <a:cs typeface="Calibri" panose="020F0502020204030204" pitchFamily="34" charset="0"/>
                </a:rPr>
                <a:t>0.4</a:t>
              </a:r>
            </a:p>
          </p:txBody>
        </p:sp>
        <p:sp>
          <p:nvSpPr>
            <p:cNvPr id="86032" name="Rectangle 29">
              <a:extLst>
                <a:ext uri="{FF2B5EF4-FFF2-40B4-BE49-F238E27FC236}">
                  <a16:creationId xmlns:a16="http://schemas.microsoft.com/office/drawing/2014/main" id="{150FB413-5445-4B11-A419-71C3715E6E6D}"/>
                </a:ext>
              </a:extLst>
            </p:cNvPr>
            <p:cNvSpPr>
              <a:spLocks noChangeArrowheads="1"/>
            </p:cNvSpPr>
            <p:nvPr/>
          </p:nvSpPr>
          <p:spPr bwMode="auto">
            <a:xfrm>
              <a:off x="725781" y="4219575"/>
              <a:ext cx="708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pPr>
              <a:r>
                <a:rPr lang="en-US" altLang="en-US" sz="1800" b="0" dirty="0">
                  <a:solidFill>
                    <a:schemeClr val="bg1"/>
                  </a:solidFill>
                  <a:latin typeface="Calibri" panose="020F0502020204030204" pitchFamily="34" charset="0"/>
                  <a:cs typeface="Calibri" panose="020F0502020204030204" pitchFamily="34" charset="0"/>
                </a:rPr>
                <a:t>0.2</a:t>
              </a:r>
            </a:p>
          </p:txBody>
        </p:sp>
        <p:sp>
          <p:nvSpPr>
            <p:cNvPr id="86033" name="Rectangle 29">
              <a:extLst>
                <a:ext uri="{FF2B5EF4-FFF2-40B4-BE49-F238E27FC236}">
                  <a16:creationId xmlns:a16="http://schemas.microsoft.com/office/drawing/2014/main" id="{29E6CD1A-61B8-4CBA-A82C-DFFE2AA99363}"/>
                </a:ext>
              </a:extLst>
            </p:cNvPr>
            <p:cNvSpPr>
              <a:spLocks noChangeArrowheads="1"/>
            </p:cNvSpPr>
            <p:nvPr/>
          </p:nvSpPr>
          <p:spPr bwMode="auto">
            <a:xfrm>
              <a:off x="794042" y="4687888"/>
              <a:ext cx="6365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pPr>
              <a:r>
                <a:rPr lang="en-US" altLang="en-US" sz="1800" b="0" dirty="0">
                  <a:solidFill>
                    <a:schemeClr val="bg1"/>
                  </a:solidFill>
                  <a:latin typeface="Calibri" panose="020F0502020204030204" pitchFamily="34" charset="0"/>
                  <a:cs typeface="Calibri" panose="020F0502020204030204" pitchFamily="34" charset="0"/>
                </a:rPr>
                <a:t>0</a:t>
              </a:r>
            </a:p>
          </p:txBody>
        </p:sp>
        <p:cxnSp>
          <p:nvCxnSpPr>
            <p:cNvPr id="86034" name="Straight Connector 29">
              <a:extLst>
                <a:ext uri="{FF2B5EF4-FFF2-40B4-BE49-F238E27FC236}">
                  <a16:creationId xmlns:a16="http://schemas.microsoft.com/office/drawing/2014/main" id="{7C7188B8-431C-41D3-AC45-6476DEDA53F3}"/>
                </a:ext>
              </a:extLst>
            </p:cNvPr>
            <p:cNvCxnSpPr>
              <a:cxnSpLocks/>
            </p:cNvCxnSpPr>
            <p:nvPr/>
          </p:nvCxnSpPr>
          <p:spPr bwMode="auto">
            <a:xfrm rot="5400000">
              <a:off x="1431338" y="4928350"/>
              <a:ext cx="777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86035" name="Straight Connector 33">
              <a:extLst>
                <a:ext uri="{FF2B5EF4-FFF2-40B4-BE49-F238E27FC236}">
                  <a16:creationId xmlns:a16="http://schemas.microsoft.com/office/drawing/2014/main" id="{0BF4BDBA-2718-4361-8CAB-E692E17E8410}"/>
                </a:ext>
              </a:extLst>
            </p:cNvPr>
            <p:cNvCxnSpPr>
              <a:cxnSpLocks/>
            </p:cNvCxnSpPr>
            <p:nvPr/>
          </p:nvCxnSpPr>
          <p:spPr bwMode="auto">
            <a:xfrm rot="5400000">
              <a:off x="2240963" y="4928350"/>
              <a:ext cx="777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86036" name="Straight Connector 38">
              <a:extLst>
                <a:ext uri="{FF2B5EF4-FFF2-40B4-BE49-F238E27FC236}">
                  <a16:creationId xmlns:a16="http://schemas.microsoft.com/office/drawing/2014/main" id="{CFBC3E4F-6653-484A-B8FC-F6CE13043FE4}"/>
                </a:ext>
              </a:extLst>
            </p:cNvPr>
            <p:cNvCxnSpPr>
              <a:cxnSpLocks/>
            </p:cNvCxnSpPr>
            <p:nvPr/>
          </p:nvCxnSpPr>
          <p:spPr bwMode="auto">
            <a:xfrm rot="5400000">
              <a:off x="3098213" y="4928350"/>
              <a:ext cx="777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86037" name="Straight Connector 43">
              <a:extLst>
                <a:ext uri="{FF2B5EF4-FFF2-40B4-BE49-F238E27FC236}">
                  <a16:creationId xmlns:a16="http://schemas.microsoft.com/office/drawing/2014/main" id="{BFE9A867-494A-4D66-9EFC-65F5ADDA3D56}"/>
                </a:ext>
              </a:extLst>
            </p:cNvPr>
            <p:cNvCxnSpPr>
              <a:cxnSpLocks/>
            </p:cNvCxnSpPr>
            <p:nvPr/>
          </p:nvCxnSpPr>
          <p:spPr bwMode="auto">
            <a:xfrm rot="5400000">
              <a:off x="4773819" y="4933906"/>
              <a:ext cx="762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86038" name="Rectangle 29">
              <a:extLst>
                <a:ext uri="{FF2B5EF4-FFF2-40B4-BE49-F238E27FC236}">
                  <a16:creationId xmlns:a16="http://schemas.microsoft.com/office/drawing/2014/main" id="{0B7A39BA-0C84-4B54-9424-50D1E27C225B}"/>
                </a:ext>
              </a:extLst>
            </p:cNvPr>
            <p:cNvSpPr>
              <a:spLocks noChangeArrowheads="1"/>
            </p:cNvSpPr>
            <p:nvPr/>
          </p:nvSpPr>
          <p:spPr bwMode="auto">
            <a:xfrm>
              <a:off x="1190832" y="4933906"/>
              <a:ext cx="5572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b="0" dirty="0">
                  <a:solidFill>
                    <a:schemeClr val="bg1"/>
                  </a:solidFill>
                  <a:latin typeface="Calibri" panose="020F0502020204030204" pitchFamily="34" charset="0"/>
                  <a:cs typeface="Calibri" panose="020F0502020204030204" pitchFamily="34" charset="0"/>
                </a:rPr>
                <a:t>0</a:t>
              </a:r>
            </a:p>
          </p:txBody>
        </p:sp>
        <p:sp>
          <p:nvSpPr>
            <p:cNvPr id="86039" name="Rectangle 29">
              <a:extLst>
                <a:ext uri="{FF2B5EF4-FFF2-40B4-BE49-F238E27FC236}">
                  <a16:creationId xmlns:a16="http://schemas.microsoft.com/office/drawing/2014/main" id="{D59B28C4-7BA5-400C-B6D2-57D4D24F2006}"/>
                </a:ext>
              </a:extLst>
            </p:cNvPr>
            <p:cNvSpPr>
              <a:spLocks noChangeArrowheads="1"/>
            </p:cNvSpPr>
            <p:nvPr/>
          </p:nvSpPr>
          <p:spPr bwMode="auto">
            <a:xfrm>
              <a:off x="1995694" y="4935493"/>
              <a:ext cx="5572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b="0" dirty="0">
                  <a:solidFill>
                    <a:schemeClr val="bg1"/>
                  </a:solidFill>
                  <a:latin typeface="Calibri" panose="020F0502020204030204" pitchFamily="34" charset="0"/>
                  <a:cs typeface="Calibri" panose="020F0502020204030204" pitchFamily="34" charset="0"/>
                </a:rPr>
                <a:t>5</a:t>
              </a:r>
            </a:p>
          </p:txBody>
        </p:sp>
        <p:sp>
          <p:nvSpPr>
            <p:cNvPr id="86040" name="Rectangle 29">
              <a:extLst>
                <a:ext uri="{FF2B5EF4-FFF2-40B4-BE49-F238E27FC236}">
                  <a16:creationId xmlns:a16="http://schemas.microsoft.com/office/drawing/2014/main" id="{13ECF9C4-38F0-48C9-BD0E-2354173A4097}"/>
                </a:ext>
              </a:extLst>
            </p:cNvPr>
            <p:cNvSpPr>
              <a:spLocks noChangeArrowheads="1"/>
            </p:cNvSpPr>
            <p:nvPr/>
          </p:nvSpPr>
          <p:spPr bwMode="auto">
            <a:xfrm>
              <a:off x="2851357" y="4925968"/>
              <a:ext cx="557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b="0" dirty="0">
                  <a:solidFill>
                    <a:schemeClr val="bg1"/>
                  </a:solidFill>
                  <a:latin typeface="Calibri" panose="020F0502020204030204" pitchFamily="34" charset="0"/>
                  <a:cs typeface="Calibri" panose="020F0502020204030204" pitchFamily="34" charset="0"/>
                </a:rPr>
                <a:t>10</a:t>
              </a:r>
            </a:p>
          </p:txBody>
        </p:sp>
        <p:sp>
          <p:nvSpPr>
            <p:cNvPr id="86041" name="Rectangle 29">
              <a:extLst>
                <a:ext uri="{FF2B5EF4-FFF2-40B4-BE49-F238E27FC236}">
                  <a16:creationId xmlns:a16="http://schemas.microsoft.com/office/drawing/2014/main" id="{82CE3106-BF6E-4EBC-8745-CC41F923D08F}"/>
                </a:ext>
              </a:extLst>
            </p:cNvPr>
            <p:cNvSpPr>
              <a:spLocks noChangeArrowheads="1"/>
            </p:cNvSpPr>
            <p:nvPr/>
          </p:nvSpPr>
          <p:spPr bwMode="auto">
            <a:xfrm>
              <a:off x="4532519" y="4927557"/>
              <a:ext cx="5572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b="0" dirty="0">
                  <a:solidFill>
                    <a:schemeClr val="bg1"/>
                  </a:solidFill>
                  <a:latin typeface="Calibri" panose="020F0502020204030204" pitchFamily="34" charset="0"/>
                  <a:cs typeface="Calibri" panose="020F0502020204030204" pitchFamily="34" charset="0"/>
                </a:rPr>
                <a:t>20</a:t>
              </a:r>
            </a:p>
          </p:txBody>
        </p:sp>
        <p:sp>
          <p:nvSpPr>
            <p:cNvPr id="86042" name="Rectangle 29">
              <a:extLst>
                <a:ext uri="{FF2B5EF4-FFF2-40B4-BE49-F238E27FC236}">
                  <a16:creationId xmlns:a16="http://schemas.microsoft.com/office/drawing/2014/main" id="{F1D6D996-2427-4BA4-82BC-2D4ADB1D45C3}"/>
                </a:ext>
              </a:extLst>
            </p:cNvPr>
            <p:cNvSpPr>
              <a:spLocks noChangeArrowheads="1"/>
            </p:cNvSpPr>
            <p:nvPr/>
          </p:nvSpPr>
          <p:spPr bwMode="auto">
            <a:xfrm>
              <a:off x="1759157" y="3530601"/>
              <a:ext cx="24098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600" b="0" dirty="0">
                  <a:solidFill>
                    <a:schemeClr val="bg1"/>
                  </a:solidFill>
                  <a:latin typeface="Calibri" panose="020F0502020204030204" pitchFamily="34" charset="0"/>
                  <a:cs typeface="Calibri" panose="020F0502020204030204" pitchFamily="34" charset="0"/>
                </a:rPr>
                <a:t>Non-MASH, no fibrosis</a:t>
              </a:r>
            </a:p>
            <a:p>
              <a:pPr>
                <a:lnSpc>
                  <a:spcPct val="100000"/>
                </a:lnSpc>
                <a:spcBef>
                  <a:spcPct val="0"/>
                </a:spcBef>
                <a:spcAft>
                  <a:spcPct val="0"/>
                </a:spcAft>
                <a:buClrTx/>
                <a:buNone/>
              </a:pPr>
              <a:r>
                <a:rPr lang="en-US" altLang="en-US" sz="1600" b="0" dirty="0">
                  <a:solidFill>
                    <a:schemeClr val="bg1"/>
                  </a:solidFill>
                  <a:latin typeface="Calibri" panose="020F0502020204030204" pitchFamily="34" charset="0"/>
                  <a:cs typeface="Calibri" panose="020F0502020204030204" pitchFamily="34" charset="0"/>
                </a:rPr>
                <a:t>MASH, no fibrosis</a:t>
              </a:r>
            </a:p>
            <a:p>
              <a:pPr>
                <a:lnSpc>
                  <a:spcPct val="100000"/>
                </a:lnSpc>
                <a:spcBef>
                  <a:spcPct val="0"/>
                </a:spcBef>
                <a:spcAft>
                  <a:spcPct val="0"/>
                </a:spcAft>
                <a:buClrTx/>
                <a:buNone/>
              </a:pPr>
              <a:r>
                <a:rPr lang="en-US" altLang="en-US" sz="1600" b="0" dirty="0">
                  <a:solidFill>
                    <a:schemeClr val="bg1"/>
                  </a:solidFill>
                  <a:latin typeface="Calibri" panose="020F0502020204030204" pitchFamily="34" charset="0"/>
                  <a:cs typeface="Calibri" panose="020F0502020204030204" pitchFamily="34" charset="0"/>
                </a:rPr>
                <a:t>Non-MASH, with fibrosis</a:t>
              </a:r>
            </a:p>
            <a:p>
              <a:pPr>
                <a:lnSpc>
                  <a:spcPct val="100000"/>
                </a:lnSpc>
                <a:spcBef>
                  <a:spcPct val="0"/>
                </a:spcBef>
                <a:spcAft>
                  <a:spcPct val="0"/>
                </a:spcAft>
                <a:buClrTx/>
                <a:buNone/>
              </a:pPr>
              <a:r>
                <a:rPr lang="en-US" altLang="en-US" sz="1600" b="0" dirty="0">
                  <a:solidFill>
                    <a:schemeClr val="bg1"/>
                  </a:solidFill>
                  <a:latin typeface="Calibri" panose="020F0502020204030204" pitchFamily="34" charset="0"/>
                  <a:cs typeface="Calibri" panose="020F0502020204030204" pitchFamily="34" charset="0"/>
                </a:rPr>
                <a:t>MASH, with fibrosis</a:t>
              </a:r>
            </a:p>
          </p:txBody>
        </p:sp>
        <p:grpSp>
          <p:nvGrpSpPr>
            <p:cNvPr id="86043" name="Group 1">
              <a:extLst>
                <a:ext uri="{FF2B5EF4-FFF2-40B4-BE49-F238E27FC236}">
                  <a16:creationId xmlns:a16="http://schemas.microsoft.com/office/drawing/2014/main" id="{2FD57A6C-41EB-4E33-BB8A-01971BD0F4A3}"/>
                </a:ext>
              </a:extLst>
            </p:cNvPr>
            <p:cNvGrpSpPr>
              <a:grpSpLocks/>
            </p:cNvGrpSpPr>
            <p:nvPr/>
          </p:nvGrpSpPr>
          <p:grpSpPr bwMode="auto">
            <a:xfrm>
              <a:off x="1367131" y="2525714"/>
              <a:ext cx="98425" cy="2359025"/>
              <a:chOff x="1401508" y="2525043"/>
              <a:chExt cx="98802" cy="2359228"/>
            </a:xfrm>
          </p:grpSpPr>
          <p:grpSp>
            <p:nvGrpSpPr>
              <p:cNvPr id="86174" name="Group 13">
                <a:extLst>
                  <a:ext uri="{FF2B5EF4-FFF2-40B4-BE49-F238E27FC236}">
                    <a16:creationId xmlns:a16="http://schemas.microsoft.com/office/drawing/2014/main" id="{7910A23B-0E00-48B3-95E5-0CA00F1D5043}"/>
                  </a:ext>
                </a:extLst>
              </p:cNvPr>
              <p:cNvGrpSpPr>
                <a:grpSpLocks/>
              </p:cNvGrpSpPr>
              <p:nvPr/>
            </p:nvGrpSpPr>
            <p:grpSpPr bwMode="auto">
              <a:xfrm rot="-5400000">
                <a:off x="503301" y="3887262"/>
                <a:ext cx="1898473" cy="95545"/>
                <a:chOff x="8583354" y="5520271"/>
                <a:chExt cx="2895860" cy="159767"/>
              </a:xfrm>
            </p:grpSpPr>
            <p:cxnSp>
              <p:nvCxnSpPr>
                <p:cNvPr id="86176" name="Straight Connector 14">
                  <a:extLst>
                    <a:ext uri="{FF2B5EF4-FFF2-40B4-BE49-F238E27FC236}">
                      <a16:creationId xmlns:a16="http://schemas.microsoft.com/office/drawing/2014/main" id="{09AD5D41-6C49-4570-9CA1-B0E0C6706117}"/>
                    </a:ext>
                  </a:extLst>
                </p:cNvPr>
                <p:cNvCxnSpPr>
                  <a:cxnSpLocks/>
                </p:cNvCxnSpPr>
                <p:nvPr/>
              </p:nvCxnSpPr>
              <p:spPr bwMode="auto">
                <a:xfrm rot="5400000">
                  <a:off x="8503470" y="5600155"/>
                  <a:ext cx="15976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86177" name="Straight Connector 16">
                  <a:extLst>
                    <a:ext uri="{FF2B5EF4-FFF2-40B4-BE49-F238E27FC236}">
                      <a16:creationId xmlns:a16="http://schemas.microsoft.com/office/drawing/2014/main" id="{8D6C9793-4DA9-40AB-945A-08230026FD12}"/>
                    </a:ext>
                  </a:extLst>
                </p:cNvPr>
                <p:cNvCxnSpPr>
                  <a:cxnSpLocks/>
                </p:cNvCxnSpPr>
                <p:nvPr/>
              </p:nvCxnSpPr>
              <p:spPr bwMode="auto">
                <a:xfrm rot="5400000">
                  <a:off x="9227435" y="5600155"/>
                  <a:ext cx="15976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86178" name="Straight Connector 17">
                  <a:extLst>
                    <a:ext uri="{FF2B5EF4-FFF2-40B4-BE49-F238E27FC236}">
                      <a16:creationId xmlns:a16="http://schemas.microsoft.com/office/drawing/2014/main" id="{95FF6029-E179-4AA1-9250-467A93D799C4}"/>
                    </a:ext>
                  </a:extLst>
                </p:cNvPr>
                <p:cNvCxnSpPr>
                  <a:cxnSpLocks/>
                </p:cNvCxnSpPr>
                <p:nvPr/>
              </p:nvCxnSpPr>
              <p:spPr bwMode="auto">
                <a:xfrm rot="5400000">
                  <a:off x="9951400" y="5600155"/>
                  <a:ext cx="15976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86179" name="Straight Connector 18">
                  <a:extLst>
                    <a:ext uri="{FF2B5EF4-FFF2-40B4-BE49-F238E27FC236}">
                      <a16:creationId xmlns:a16="http://schemas.microsoft.com/office/drawing/2014/main" id="{ADE17FAC-91D4-40F0-9B11-84B84D6E2303}"/>
                    </a:ext>
                  </a:extLst>
                </p:cNvPr>
                <p:cNvCxnSpPr>
                  <a:cxnSpLocks/>
                </p:cNvCxnSpPr>
                <p:nvPr/>
              </p:nvCxnSpPr>
              <p:spPr bwMode="auto">
                <a:xfrm rot="5400000">
                  <a:off x="10675365" y="5600155"/>
                  <a:ext cx="15976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86180" name="Straight Connector 19">
                  <a:extLst>
                    <a:ext uri="{FF2B5EF4-FFF2-40B4-BE49-F238E27FC236}">
                      <a16:creationId xmlns:a16="http://schemas.microsoft.com/office/drawing/2014/main" id="{11531F8B-29D3-42CB-9977-CCFDE28853DC}"/>
                    </a:ext>
                  </a:extLst>
                </p:cNvPr>
                <p:cNvCxnSpPr>
                  <a:cxnSpLocks/>
                </p:cNvCxnSpPr>
                <p:nvPr/>
              </p:nvCxnSpPr>
              <p:spPr bwMode="auto">
                <a:xfrm rot="5400000">
                  <a:off x="11399330" y="5600155"/>
                  <a:ext cx="15976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cxnSp>
            <p:nvCxnSpPr>
              <p:cNvPr id="86175" name="Straight Connector 19">
                <a:extLst>
                  <a:ext uri="{FF2B5EF4-FFF2-40B4-BE49-F238E27FC236}">
                    <a16:creationId xmlns:a16="http://schemas.microsoft.com/office/drawing/2014/main" id="{D2C8222E-E187-4323-959C-4B66A021AFEE}"/>
                  </a:ext>
                </a:extLst>
              </p:cNvPr>
              <p:cNvCxnSpPr>
                <a:cxnSpLocks/>
              </p:cNvCxnSpPr>
              <p:nvPr/>
            </p:nvCxnSpPr>
            <p:spPr bwMode="auto">
              <a:xfrm>
                <a:off x="1401508" y="2525043"/>
                <a:ext cx="9554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sp>
          <p:nvSpPr>
            <p:cNvPr id="86044" name="Rectangle 29">
              <a:extLst>
                <a:ext uri="{FF2B5EF4-FFF2-40B4-BE49-F238E27FC236}">
                  <a16:creationId xmlns:a16="http://schemas.microsoft.com/office/drawing/2014/main" id="{4F686E50-DAB7-475A-89A5-C74813060BCD}"/>
                </a:ext>
              </a:extLst>
            </p:cNvPr>
            <p:cNvSpPr>
              <a:spLocks noChangeArrowheads="1"/>
            </p:cNvSpPr>
            <p:nvPr/>
          </p:nvSpPr>
          <p:spPr bwMode="auto">
            <a:xfrm>
              <a:off x="754356" y="3276600"/>
              <a:ext cx="674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pPr>
              <a:r>
                <a:rPr lang="en-US" altLang="en-US" sz="1800" b="0" dirty="0">
                  <a:solidFill>
                    <a:schemeClr val="bg1"/>
                  </a:solidFill>
                  <a:latin typeface="Calibri" panose="020F0502020204030204" pitchFamily="34" charset="0"/>
                  <a:cs typeface="Calibri" panose="020F0502020204030204" pitchFamily="34" charset="0"/>
                </a:rPr>
                <a:t>0.6</a:t>
              </a:r>
            </a:p>
          </p:txBody>
        </p:sp>
        <p:cxnSp>
          <p:nvCxnSpPr>
            <p:cNvPr id="86045" name="Straight Connector 38">
              <a:extLst>
                <a:ext uri="{FF2B5EF4-FFF2-40B4-BE49-F238E27FC236}">
                  <a16:creationId xmlns:a16="http://schemas.microsoft.com/office/drawing/2014/main" id="{95C61AAD-20F4-44A8-9307-0326AE5AEBA2}"/>
                </a:ext>
              </a:extLst>
            </p:cNvPr>
            <p:cNvCxnSpPr>
              <a:cxnSpLocks/>
            </p:cNvCxnSpPr>
            <p:nvPr/>
          </p:nvCxnSpPr>
          <p:spPr bwMode="auto">
            <a:xfrm rot="5400000">
              <a:off x="3926094" y="4945018"/>
              <a:ext cx="762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86046" name="Rectangle 29">
              <a:extLst>
                <a:ext uri="{FF2B5EF4-FFF2-40B4-BE49-F238E27FC236}">
                  <a16:creationId xmlns:a16="http://schemas.microsoft.com/office/drawing/2014/main" id="{7DBA2F6C-B5DC-4BBE-9856-1961B22B626D}"/>
                </a:ext>
              </a:extLst>
            </p:cNvPr>
            <p:cNvSpPr>
              <a:spLocks noChangeArrowheads="1"/>
            </p:cNvSpPr>
            <p:nvPr/>
          </p:nvSpPr>
          <p:spPr bwMode="auto">
            <a:xfrm>
              <a:off x="3678444" y="4943431"/>
              <a:ext cx="5572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b="0" dirty="0">
                  <a:solidFill>
                    <a:schemeClr val="bg1"/>
                  </a:solidFill>
                  <a:latin typeface="Calibri" panose="020F0502020204030204" pitchFamily="34" charset="0"/>
                  <a:cs typeface="Calibri" panose="020F0502020204030204" pitchFamily="34" charset="0"/>
                </a:rPr>
                <a:t>15</a:t>
              </a:r>
            </a:p>
          </p:txBody>
        </p:sp>
        <p:cxnSp>
          <p:nvCxnSpPr>
            <p:cNvPr id="86047" name="Straight Connector 3">
              <a:extLst>
                <a:ext uri="{FF2B5EF4-FFF2-40B4-BE49-F238E27FC236}">
                  <a16:creationId xmlns:a16="http://schemas.microsoft.com/office/drawing/2014/main" id="{E1B79EFD-83F6-46A5-840C-9D7A477B6BD6}"/>
                </a:ext>
              </a:extLst>
            </p:cNvPr>
            <p:cNvCxnSpPr>
              <a:cxnSpLocks noChangeShapeType="1"/>
            </p:cNvCxnSpPr>
            <p:nvPr/>
          </p:nvCxnSpPr>
          <p:spPr bwMode="auto">
            <a:xfrm>
              <a:off x="1576594" y="3692525"/>
              <a:ext cx="188912"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47" name="Straight Connector 46">
              <a:extLst>
                <a:ext uri="{FF2B5EF4-FFF2-40B4-BE49-F238E27FC236}">
                  <a16:creationId xmlns:a16="http://schemas.microsoft.com/office/drawing/2014/main" id="{84773C2D-3418-4E4F-9820-EDDDACEA4235}"/>
                </a:ext>
              </a:extLst>
            </p:cNvPr>
            <p:cNvCxnSpPr/>
            <p:nvPr/>
          </p:nvCxnSpPr>
          <p:spPr bwMode="auto">
            <a:xfrm>
              <a:off x="1576594" y="3935413"/>
              <a:ext cx="188912" cy="0"/>
            </a:xfrm>
            <a:prstGeom prst="line">
              <a:avLst/>
            </a:prstGeom>
            <a:noFill/>
            <a:ln w="28575" cap="flat" cmpd="sng" algn="ctr">
              <a:solidFill>
                <a:schemeClr val="accent1"/>
              </a:solidFill>
              <a:prstDash val="solid"/>
              <a:round/>
              <a:headEnd type="none" w="med" len="med"/>
              <a:tailEnd type="none" w="med" len="med"/>
            </a:ln>
            <a:effectLst/>
          </p:spPr>
        </p:cxnSp>
        <p:cxnSp>
          <p:nvCxnSpPr>
            <p:cNvPr id="86049" name="Straight Connector 47">
              <a:extLst>
                <a:ext uri="{FF2B5EF4-FFF2-40B4-BE49-F238E27FC236}">
                  <a16:creationId xmlns:a16="http://schemas.microsoft.com/office/drawing/2014/main" id="{BA33914E-6E23-4C94-9189-28ADBFBC9848}"/>
                </a:ext>
              </a:extLst>
            </p:cNvPr>
            <p:cNvCxnSpPr>
              <a:cxnSpLocks noChangeShapeType="1"/>
            </p:cNvCxnSpPr>
            <p:nvPr/>
          </p:nvCxnSpPr>
          <p:spPr bwMode="auto">
            <a:xfrm>
              <a:off x="1576594" y="4192588"/>
              <a:ext cx="188912" cy="0"/>
            </a:xfrm>
            <a:prstGeom prst="line">
              <a:avLst/>
            </a:prstGeom>
            <a:noFill/>
            <a:ln w="28575">
              <a:solidFill>
                <a:schemeClr val="accent3"/>
              </a:solidFill>
              <a:round/>
              <a:headEnd/>
              <a:tailEnd/>
            </a:ln>
            <a:extLst>
              <a:ext uri="{909E8E84-426E-40DD-AFC4-6F175D3DCCD1}">
                <a14:hiddenFill xmlns:a14="http://schemas.microsoft.com/office/drawing/2010/main">
                  <a:noFill/>
                </a14:hiddenFill>
              </a:ext>
            </a:extLst>
          </p:spPr>
        </p:cxnSp>
        <p:cxnSp>
          <p:nvCxnSpPr>
            <p:cNvPr id="86050" name="Straight Connector 48">
              <a:extLst>
                <a:ext uri="{FF2B5EF4-FFF2-40B4-BE49-F238E27FC236}">
                  <a16:creationId xmlns:a16="http://schemas.microsoft.com/office/drawing/2014/main" id="{7A3B0E52-481A-4915-9DA0-1488C963C270}"/>
                </a:ext>
              </a:extLst>
            </p:cNvPr>
            <p:cNvCxnSpPr>
              <a:cxnSpLocks noChangeShapeType="1"/>
            </p:cNvCxnSpPr>
            <p:nvPr/>
          </p:nvCxnSpPr>
          <p:spPr bwMode="auto">
            <a:xfrm>
              <a:off x="1576594" y="4438650"/>
              <a:ext cx="188912" cy="0"/>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grpSp>
          <p:nvGrpSpPr>
            <p:cNvPr id="86051" name="Group 4">
              <a:extLst>
                <a:ext uri="{FF2B5EF4-FFF2-40B4-BE49-F238E27FC236}">
                  <a16:creationId xmlns:a16="http://schemas.microsoft.com/office/drawing/2014/main" id="{87BC745A-E145-4497-9F22-A92A0F105C8B}"/>
                </a:ext>
              </a:extLst>
            </p:cNvPr>
            <p:cNvGrpSpPr>
              <a:grpSpLocks/>
            </p:cNvGrpSpPr>
            <p:nvPr/>
          </p:nvGrpSpPr>
          <p:grpSpPr bwMode="auto">
            <a:xfrm>
              <a:off x="1605170" y="4611689"/>
              <a:ext cx="142875" cy="142875"/>
              <a:chOff x="1792959" y="4593609"/>
              <a:chExt cx="187738" cy="187738"/>
            </a:xfrm>
          </p:grpSpPr>
          <p:cxnSp>
            <p:nvCxnSpPr>
              <p:cNvPr id="86172" name="Straight Connector 50">
                <a:extLst>
                  <a:ext uri="{FF2B5EF4-FFF2-40B4-BE49-F238E27FC236}">
                    <a16:creationId xmlns:a16="http://schemas.microsoft.com/office/drawing/2014/main" id="{5F59B57A-AA6A-4458-83A4-7B4F47F672BD}"/>
                  </a:ext>
                </a:extLst>
              </p:cNvPr>
              <p:cNvCxnSpPr>
                <a:cxnSpLocks noChangeShapeType="1"/>
              </p:cNvCxnSpPr>
              <p:nvPr/>
            </p:nvCxnSpPr>
            <p:spPr bwMode="auto">
              <a:xfrm>
                <a:off x="1792959" y="4687478"/>
                <a:ext cx="18773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cxnSp>
          <p:cxnSp>
            <p:nvCxnSpPr>
              <p:cNvPr id="86173" name="Straight Connector 51">
                <a:extLst>
                  <a:ext uri="{FF2B5EF4-FFF2-40B4-BE49-F238E27FC236}">
                    <a16:creationId xmlns:a16="http://schemas.microsoft.com/office/drawing/2014/main" id="{9B86097D-A722-4A21-BF1B-F9E91BDF92BE}"/>
                  </a:ext>
                </a:extLst>
              </p:cNvPr>
              <p:cNvCxnSpPr>
                <a:cxnSpLocks/>
              </p:cNvCxnSpPr>
              <p:nvPr/>
            </p:nvCxnSpPr>
            <p:spPr bwMode="auto">
              <a:xfrm rot="5400000">
                <a:off x="1792959" y="4687478"/>
                <a:ext cx="18773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cxnSp>
        </p:grpSp>
        <p:sp>
          <p:nvSpPr>
            <p:cNvPr id="86052" name="Rectangle 29">
              <a:extLst>
                <a:ext uri="{FF2B5EF4-FFF2-40B4-BE49-F238E27FC236}">
                  <a16:creationId xmlns:a16="http://schemas.microsoft.com/office/drawing/2014/main" id="{CCFFE3ED-B030-48F6-A071-9E99460CFED3}"/>
                </a:ext>
              </a:extLst>
            </p:cNvPr>
            <p:cNvSpPr>
              <a:spLocks noChangeArrowheads="1"/>
            </p:cNvSpPr>
            <p:nvPr/>
          </p:nvSpPr>
          <p:spPr bwMode="auto">
            <a:xfrm>
              <a:off x="4937503" y="3106739"/>
              <a:ext cx="9699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600" b="0" i="1" dirty="0">
                  <a:solidFill>
                    <a:schemeClr val="bg1"/>
                  </a:solidFill>
                  <a:latin typeface="Calibri" panose="020F0502020204030204" pitchFamily="34" charset="0"/>
                  <a:cs typeface="Calibri" panose="020F0502020204030204" pitchFamily="34" charset="0"/>
                </a:rPr>
                <a:t>P </a:t>
              </a:r>
              <a:r>
                <a:rPr lang="en-US" altLang="en-US" sz="1600" b="0" dirty="0">
                  <a:solidFill>
                    <a:schemeClr val="bg1"/>
                  </a:solidFill>
                  <a:latin typeface="Calibri" panose="020F0502020204030204" pitchFamily="34" charset="0"/>
                  <a:cs typeface="Calibri" panose="020F0502020204030204" pitchFamily="34" charset="0"/>
                </a:rPr>
                <a:t>= .238</a:t>
              </a:r>
            </a:p>
          </p:txBody>
        </p:sp>
        <p:sp>
          <p:nvSpPr>
            <p:cNvPr id="86053" name="Rectangle 5">
              <a:extLst>
                <a:ext uri="{FF2B5EF4-FFF2-40B4-BE49-F238E27FC236}">
                  <a16:creationId xmlns:a16="http://schemas.microsoft.com/office/drawing/2014/main" id="{0DFBABB1-0CE9-476C-BB29-FAD041CA8878}"/>
                </a:ext>
              </a:extLst>
            </p:cNvPr>
            <p:cNvSpPr>
              <a:spLocks noChangeArrowheads="1"/>
            </p:cNvSpPr>
            <p:nvPr/>
          </p:nvSpPr>
          <p:spPr bwMode="auto">
            <a:xfrm>
              <a:off x="4948445" y="3732214"/>
              <a:ext cx="849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600" b="0" i="1" dirty="0">
                  <a:solidFill>
                    <a:schemeClr val="bg1"/>
                  </a:solidFill>
                  <a:latin typeface="Calibri" panose="020F0502020204030204" pitchFamily="34" charset="0"/>
                  <a:cs typeface="Calibri" panose="020F0502020204030204" pitchFamily="34" charset="0"/>
                </a:rPr>
                <a:t>P </a:t>
              </a:r>
              <a:r>
                <a:rPr lang="en-US" altLang="en-US" sz="1600" b="0" dirty="0">
                  <a:solidFill>
                    <a:schemeClr val="bg1"/>
                  </a:solidFill>
                  <a:latin typeface="Calibri" panose="020F0502020204030204" pitchFamily="34" charset="0"/>
                  <a:cs typeface="Calibri" panose="020F0502020204030204" pitchFamily="34" charset="0"/>
                </a:rPr>
                <a:t>= .800</a:t>
              </a:r>
            </a:p>
          </p:txBody>
        </p:sp>
        <p:grpSp>
          <p:nvGrpSpPr>
            <p:cNvPr id="86054" name="Group 66574">
              <a:extLst>
                <a:ext uri="{FF2B5EF4-FFF2-40B4-BE49-F238E27FC236}">
                  <a16:creationId xmlns:a16="http://schemas.microsoft.com/office/drawing/2014/main" id="{64BCFF4C-57B1-4F6F-80A8-1F46CDAC4667}"/>
                </a:ext>
              </a:extLst>
            </p:cNvPr>
            <p:cNvGrpSpPr>
              <a:grpSpLocks/>
            </p:cNvGrpSpPr>
            <p:nvPr/>
          </p:nvGrpSpPr>
          <p:grpSpPr bwMode="auto">
            <a:xfrm>
              <a:off x="1446419" y="2495550"/>
              <a:ext cx="3543300" cy="1511300"/>
              <a:chOff x="1661686" y="2494824"/>
              <a:chExt cx="3544088" cy="1511485"/>
            </a:xfrm>
          </p:grpSpPr>
          <p:sp>
            <p:nvSpPr>
              <p:cNvPr id="86095" name="Freeform: Shape 9">
                <a:extLst>
                  <a:ext uri="{FF2B5EF4-FFF2-40B4-BE49-F238E27FC236}">
                    <a16:creationId xmlns:a16="http://schemas.microsoft.com/office/drawing/2014/main" id="{D412000F-6ED1-49EA-BD97-142F130C7019}"/>
                  </a:ext>
                </a:extLst>
              </p:cNvPr>
              <p:cNvSpPr>
                <a:spLocks/>
              </p:cNvSpPr>
              <p:nvPr/>
            </p:nvSpPr>
            <p:spPr bwMode="auto">
              <a:xfrm>
                <a:off x="1661686" y="2531942"/>
                <a:ext cx="3544088" cy="1428356"/>
              </a:xfrm>
              <a:custGeom>
                <a:avLst/>
                <a:gdLst>
                  <a:gd name="T0" fmla="*/ 85133 w 3544088"/>
                  <a:gd name="T1" fmla="*/ 0 h 1428356"/>
                  <a:gd name="T2" fmla="*/ 145042 w 3544088"/>
                  <a:gd name="T3" fmla="*/ 47297 h 1428356"/>
                  <a:gd name="T4" fmla="*/ 239635 w 3544088"/>
                  <a:gd name="T5" fmla="*/ 85134 h 1428356"/>
                  <a:gd name="T6" fmla="*/ 312157 w 3544088"/>
                  <a:gd name="T7" fmla="*/ 113512 h 1428356"/>
                  <a:gd name="T8" fmla="*/ 441434 w 3544088"/>
                  <a:gd name="T9" fmla="*/ 132430 h 1428356"/>
                  <a:gd name="T10" fmla="*/ 539180 w 3544088"/>
                  <a:gd name="T11" fmla="*/ 173421 h 1428356"/>
                  <a:gd name="T12" fmla="*/ 633773 w 3544088"/>
                  <a:gd name="T13" fmla="*/ 189186 h 1428356"/>
                  <a:gd name="T14" fmla="*/ 734673 w 3544088"/>
                  <a:gd name="T15" fmla="*/ 217564 h 1428356"/>
                  <a:gd name="T16" fmla="*/ 819806 w 3544088"/>
                  <a:gd name="T17" fmla="*/ 233330 h 1428356"/>
                  <a:gd name="T18" fmla="*/ 873409 w 3544088"/>
                  <a:gd name="T19" fmla="*/ 261708 h 1428356"/>
                  <a:gd name="T20" fmla="*/ 936471 w 3544088"/>
                  <a:gd name="T21" fmla="*/ 296392 h 1428356"/>
                  <a:gd name="T22" fmla="*/ 974308 w 3544088"/>
                  <a:gd name="T23" fmla="*/ 331076 h 1428356"/>
                  <a:gd name="T24" fmla="*/ 1119351 w 3544088"/>
                  <a:gd name="T25" fmla="*/ 362607 h 1428356"/>
                  <a:gd name="T26" fmla="*/ 1220251 w 3544088"/>
                  <a:gd name="T27" fmla="*/ 406750 h 1428356"/>
                  <a:gd name="T28" fmla="*/ 1340068 w 3544088"/>
                  <a:gd name="T29" fmla="*/ 435128 h 1428356"/>
                  <a:gd name="T30" fmla="*/ 1428355 w 3544088"/>
                  <a:gd name="T31" fmla="*/ 488731 h 1428356"/>
                  <a:gd name="T32" fmla="*/ 1538714 w 3544088"/>
                  <a:gd name="T33" fmla="*/ 523415 h 1428356"/>
                  <a:gd name="T34" fmla="*/ 1608082 w 3544088"/>
                  <a:gd name="T35" fmla="*/ 564406 h 1428356"/>
                  <a:gd name="T36" fmla="*/ 1661685 w 3544088"/>
                  <a:gd name="T37" fmla="*/ 605396 h 1428356"/>
                  <a:gd name="T38" fmla="*/ 1718441 w 3544088"/>
                  <a:gd name="T39" fmla="*/ 630621 h 1428356"/>
                  <a:gd name="T40" fmla="*/ 1781503 w 3544088"/>
                  <a:gd name="T41" fmla="*/ 684224 h 1428356"/>
                  <a:gd name="T42" fmla="*/ 1860331 w 3544088"/>
                  <a:gd name="T43" fmla="*/ 734673 h 1428356"/>
                  <a:gd name="T44" fmla="*/ 2033751 w 3544088"/>
                  <a:gd name="T45" fmla="*/ 756745 h 1428356"/>
                  <a:gd name="T46" fmla="*/ 2103120 w 3544088"/>
                  <a:gd name="T47" fmla="*/ 794582 h 1428356"/>
                  <a:gd name="T48" fmla="*/ 2169335 w 3544088"/>
                  <a:gd name="T49" fmla="*/ 832419 h 1428356"/>
                  <a:gd name="T50" fmla="*/ 2210325 w 3544088"/>
                  <a:gd name="T51" fmla="*/ 876563 h 1428356"/>
                  <a:gd name="T52" fmla="*/ 2279693 w 3544088"/>
                  <a:gd name="T53" fmla="*/ 930166 h 1428356"/>
                  <a:gd name="T54" fmla="*/ 2364827 w 3544088"/>
                  <a:gd name="T55" fmla="*/ 983768 h 1428356"/>
                  <a:gd name="T56" fmla="*/ 2456267 w 3544088"/>
                  <a:gd name="T57" fmla="*/ 1015299 h 1428356"/>
                  <a:gd name="T58" fmla="*/ 2664372 w 3544088"/>
                  <a:gd name="T59" fmla="*/ 1065749 h 1428356"/>
                  <a:gd name="T60" fmla="*/ 2815721 w 3544088"/>
                  <a:gd name="T61" fmla="*/ 1109892 h 1428356"/>
                  <a:gd name="T62" fmla="*/ 2869324 w 3544088"/>
                  <a:gd name="T63" fmla="*/ 1198179 h 1428356"/>
                  <a:gd name="T64" fmla="*/ 2916620 w 3544088"/>
                  <a:gd name="T65" fmla="*/ 1242323 h 1428356"/>
                  <a:gd name="T66" fmla="*/ 2963917 w 3544088"/>
                  <a:gd name="T67" fmla="*/ 1289619 h 1428356"/>
                  <a:gd name="T68" fmla="*/ 3036438 w 3544088"/>
                  <a:gd name="T69" fmla="*/ 1324304 h 1428356"/>
                  <a:gd name="T70" fmla="*/ 3197246 w 3544088"/>
                  <a:gd name="T71" fmla="*/ 1374753 h 1428356"/>
                  <a:gd name="T72" fmla="*/ 3474720 w 3544088"/>
                  <a:gd name="T73" fmla="*/ 1428356 h 14283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544088" h="1428356">
                    <a:moveTo>
                      <a:pt x="0" y="0"/>
                    </a:moveTo>
                    <a:lnTo>
                      <a:pt x="85133" y="0"/>
                    </a:lnTo>
                    <a:lnTo>
                      <a:pt x="85133" y="47297"/>
                    </a:lnTo>
                    <a:lnTo>
                      <a:pt x="145042" y="47297"/>
                    </a:lnTo>
                    <a:lnTo>
                      <a:pt x="145042" y="85134"/>
                    </a:lnTo>
                    <a:lnTo>
                      <a:pt x="239635" y="85134"/>
                    </a:lnTo>
                    <a:lnTo>
                      <a:pt x="239635" y="113512"/>
                    </a:lnTo>
                    <a:lnTo>
                      <a:pt x="312157" y="113512"/>
                    </a:lnTo>
                    <a:lnTo>
                      <a:pt x="312157" y="132430"/>
                    </a:lnTo>
                    <a:lnTo>
                      <a:pt x="441434" y="132430"/>
                    </a:lnTo>
                    <a:lnTo>
                      <a:pt x="441434" y="173421"/>
                    </a:lnTo>
                    <a:lnTo>
                      <a:pt x="539180" y="173421"/>
                    </a:lnTo>
                    <a:lnTo>
                      <a:pt x="539180" y="189186"/>
                    </a:lnTo>
                    <a:lnTo>
                      <a:pt x="633773" y="189186"/>
                    </a:lnTo>
                    <a:lnTo>
                      <a:pt x="633773" y="217564"/>
                    </a:lnTo>
                    <a:lnTo>
                      <a:pt x="734673" y="217564"/>
                    </a:lnTo>
                    <a:lnTo>
                      <a:pt x="734673" y="233330"/>
                    </a:lnTo>
                    <a:lnTo>
                      <a:pt x="819806" y="233330"/>
                    </a:lnTo>
                    <a:lnTo>
                      <a:pt x="819806" y="261708"/>
                    </a:lnTo>
                    <a:lnTo>
                      <a:pt x="873409" y="261708"/>
                    </a:lnTo>
                    <a:lnTo>
                      <a:pt x="873409" y="296392"/>
                    </a:lnTo>
                    <a:lnTo>
                      <a:pt x="936471" y="296392"/>
                    </a:lnTo>
                    <a:lnTo>
                      <a:pt x="936471" y="331076"/>
                    </a:lnTo>
                    <a:lnTo>
                      <a:pt x="974308" y="331076"/>
                    </a:lnTo>
                    <a:lnTo>
                      <a:pt x="974308" y="362607"/>
                    </a:lnTo>
                    <a:lnTo>
                      <a:pt x="1119351" y="362607"/>
                    </a:lnTo>
                    <a:lnTo>
                      <a:pt x="1119351" y="406750"/>
                    </a:lnTo>
                    <a:lnTo>
                      <a:pt x="1220251" y="406750"/>
                    </a:lnTo>
                    <a:lnTo>
                      <a:pt x="1220251" y="435128"/>
                    </a:lnTo>
                    <a:lnTo>
                      <a:pt x="1340068" y="435128"/>
                    </a:lnTo>
                    <a:lnTo>
                      <a:pt x="1340068" y="488731"/>
                    </a:lnTo>
                    <a:lnTo>
                      <a:pt x="1428355" y="488731"/>
                    </a:lnTo>
                    <a:lnTo>
                      <a:pt x="1428355" y="523415"/>
                    </a:lnTo>
                    <a:lnTo>
                      <a:pt x="1538714" y="523415"/>
                    </a:lnTo>
                    <a:lnTo>
                      <a:pt x="1538714" y="564406"/>
                    </a:lnTo>
                    <a:lnTo>
                      <a:pt x="1608082" y="564406"/>
                    </a:lnTo>
                    <a:lnTo>
                      <a:pt x="1608082" y="605396"/>
                    </a:lnTo>
                    <a:lnTo>
                      <a:pt x="1661685" y="605396"/>
                    </a:lnTo>
                    <a:lnTo>
                      <a:pt x="1661685" y="630621"/>
                    </a:lnTo>
                    <a:lnTo>
                      <a:pt x="1718441" y="630621"/>
                    </a:lnTo>
                    <a:lnTo>
                      <a:pt x="1718441" y="684224"/>
                    </a:lnTo>
                    <a:lnTo>
                      <a:pt x="1781503" y="684224"/>
                    </a:lnTo>
                    <a:lnTo>
                      <a:pt x="1781503" y="734673"/>
                    </a:lnTo>
                    <a:lnTo>
                      <a:pt x="1860331" y="734673"/>
                    </a:lnTo>
                    <a:lnTo>
                      <a:pt x="1860331" y="756745"/>
                    </a:lnTo>
                    <a:lnTo>
                      <a:pt x="2033751" y="756745"/>
                    </a:lnTo>
                    <a:lnTo>
                      <a:pt x="2033751" y="794582"/>
                    </a:lnTo>
                    <a:lnTo>
                      <a:pt x="2103120" y="794582"/>
                    </a:lnTo>
                    <a:lnTo>
                      <a:pt x="2103120" y="832419"/>
                    </a:lnTo>
                    <a:lnTo>
                      <a:pt x="2169335" y="832419"/>
                    </a:lnTo>
                    <a:lnTo>
                      <a:pt x="2169335" y="876563"/>
                    </a:lnTo>
                    <a:lnTo>
                      <a:pt x="2210325" y="876563"/>
                    </a:lnTo>
                    <a:lnTo>
                      <a:pt x="2210325" y="930166"/>
                    </a:lnTo>
                    <a:lnTo>
                      <a:pt x="2279693" y="930166"/>
                    </a:lnTo>
                    <a:lnTo>
                      <a:pt x="2279693" y="983768"/>
                    </a:lnTo>
                    <a:lnTo>
                      <a:pt x="2364827" y="983768"/>
                    </a:lnTo>
                    <a:lnTo>
                      <a:pt x="2456267" y="983768"/>
                    </a:lnTo>
                    <a:lnTo>
                      <a:pt x="2456267" y="1015299"/>
                    </a:lnTo>
                    <a:lnTo>
                      <a:pt x="2664372" y="1015299"/>
                    </a:lnTo>
                    <a:lnTo>
                      <a:pt x="2664372" y="1065749"/>
                    </a:lnTo>
                    <a:lnTo>
                      <a:pt x="2815721" y="1065749"/>
                    </a:lnTo>
                    <a:lnTo>
                      <a:pt x="2815721" y="1109892"/>
                    </a:lnTo>
                    <a:lnTo>
                      <a:pt x="2869324" y="1109892"/>
                    </a:lnTo>
                    <a:lnTo>
                      <a:pt x="2869324" y="1198179"/>
                    </a:lnTo>
                    <a:lnTo>
                      <a:pt x="2916620" y="1198179"/>
                    </a:lnTo>
                    <a:lnTo>
                      <a:pt x="2916620" y="1242323"/>
                    </a:lnTo>
                    <a:lnTo>
                      <a:pt x="2963917" y="1242323"/>
                    </a:lnTo>
                    <a:lnTo>
                      <a:pt x="2963917" y="1289619"/>
                    </a:lnTo>
                    <a:lnTo>
                      <a:pt x="3036438" y="1289619"/>
                    </a:lnTo>
                    <a:lnTo>
                      <a:pt x="3036438" y="1324304"/>
                    </a:lnTo>
                    <a:lnTo>
                      <a:pt x="3197246" y="1324304"/>
                    </a:lnTo>
                    <a:lnTo>
                      <a:pt x="3197246" y="1374753"/>
                    </a:lnTo>
                    <a:lnTo>
                      <a:pt x="3474720" y="1374753"/>
                    </a:lnTo>
                    <a:lnTo>
                      <a:pt x="3474720" y="1428356"/>
                    </a:lnTo>
                    <a:lnTo>
                      <a:pt x="3544088" y="1428356"/>
                    </a:lnTo>
                  </a:path>
                </a:pathLst>
              </a:custGeom>
              <a:noFill/>
              <a:ln w="28575">
                <a:solidFill>
                  <a:schemeClr val="accent5"/>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solidFill>
                    <a:srgbClr val="FFFFFF"/>
                  </a:solidFill>
                </a:endParaRPr>
              </a:p>
            </p:txBody>
          </p:sp>
          <p:grpSp>
            <p:nvGrpSpPr>
              <p:cNvPr id="86096" name="Group 66572">
                <a:extLst>
                  <a:ext uri="{FF2B5EF4-FFF2-40B4-BE49-F238E27FC236}">
                    <a16:creationId xmlns:a16="http://schemas.microsoft.com/office/drawing/2014/main" id="{DD7C67B5-CF96-4273-B905-C5314AD7DA61}"/>
                  </a:ext>
                </a:extLst>
              </p:cNvPr>
              <p:cNvGrpSpPr>
                <a:grpSpLocks/>
              </p:cNvGrpSpPr>
              <p:nvPr/>
            </p:nvGrpSpPr>
            <p:grpSpPr bwMode="auto">
              <a:xfrm>
                <a:off x="1715288" y="2494824"/>
                <a:ext cx="3443623" cy="1511485"/>
                <a:chOff x="1715288" y="2494824"/>
                <a:chExt cx="3443623" cy="1511485"/>
              </a:xfrm>
            </p:grpSpPr>
            <p:cxnSp>
              <p:nvCxnSpPr>
                <p:cNvPr id="86097" name="Straight Connector 167">
                  <a:extLst>
                    <a:ext uri="{FF2B5EF4-FFF2-40B4-BE49-F238E27FC236}">
                      <a16:creationId xmlns:a16="http://schemas.microsoft.com/office/drawing/2014/main" id="{DAAE2FBD-A64D-4113-9856-69711453CF14}"/>
                    </a:ext>
                  </a:extLst>
                </p:cNvPr>
                <p:cNvCxnSpPr>
                  <a:cxnSpLocks noChangeShapeType="1"/>
                </p:cNvCxnSpPr>
                <p:nvPr/>
              </p:nvCxnSpPr>
              <p:spPr bwMode="auto">
                <a:xfrm>
                  <a:off x="1715288" y="2494824"/>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098" name="Straight Connector 168">
                  <a:extLst>
                    <a:ext uri="{FF2B5EF4-FFF2-40B4-BE49-F238E27FC236}">
                      <a16:creationId xmlns:a16="http://schemas.microsoft.com/office/drawing/2014/main" id="{5D625C76-1AA3-42A1-B5F2-12960425055B}"/>
                    </a:ext>
                  </a:extLst>
                </p:cNvPr>
                <p:cNvCxnSpPr>
                  <a:cxnSpLocks noChangeShapeType="1"/>
                </p:cNvCxnSpPr>
                <p:nvPr/>
              </p:nvCxnSpPr>
              <p:spPr bwMode="auto">
                <a:xfrm>
                  <a:off x="1771548" y="2548178"/>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099" name="Straight Connector 169">
                  <a:extLst>
                    <a:ext uri="{FF2B5EF4-FFF2-40B4-BE49-F238E27FC236}">
                      <a16:creationId xmlns:a16="http://schemas.microsoft.com/office/drawing/2014/main" id="{79745457-ECF3-43B4-989F-E1241C59CEBF}"/>
                    </a:ext>
                  </a:extLst>
                </p:cNvPr>
                <p:cNvCxnSpPr>
                  <a:cxnSpLocks noChangeShapeType="1"/>
                </p:cNvCxnSpPr>
                <p:nvPr/>
              </p:nvCxnSpPr>
              <p:spPr bwMode="auto">
                <a:xfrm>
                  <a:off x="1814981" y="2575898"/>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00" name="Straight Connector 170">
                  <a:extLst>
                    <a:ext uri="{FF2B5EF4-FFF2-40B4-BE49-F238E27FC236}">
                      <a16:creationId xmlns:a16="http://schemas.microsoft.com/office/drawing/2014/main" id="{7EE9E5C9-3974-4797-8A97-BA246BB47059}"/>
                    </a:ext>
                  </a:extLst>
                </p:cNvPr>
                <p:cNvCxnSpPr>
                  <a:cxnSpLocks noChangeShapeType="1"/>
                </p:cNvCxnSpPr>
                <p:nvPr/>
              </p:nvCxnSpPr>
              <p:spPr bwMode="auto">
                <a:xfrm>
                  <a:off x="1855771" y="2583171"/>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01" name="Straight Connector 171">
                  <a:extLst>
                    <a:ext uri="{FF2B5EF4-FFF2-40B4-BE49-F238E27FC236}">
                      <a16:creationId xmlns:a16="http://schemas.microsoft.com/office/drawing/2014/main" id="{C139D5A0-6E07-410E-8920-15A022698E63}"/>
                    </a:ext>
                  </a:extLst>
                </p:cNvPr>
                <p:cNvCxnSpPr>
                  <a:cxnSpLocks noChangeShapeType="1"/>
                </p:cNvCxnSpPr>
                <p:nvPr/>
              </p:nvCxnSpPr>
              <p:spPr bwMode="auto">
                <a:xfrm>
                  <a:off x="1879813" y="2583171"/>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02" name="Straight Connector 172">
                  <a:extLst>
                    <a:ext uri="{FF2B5EF4-FFF2-40B4-BE49-F238E27FC236}">
                      <a16:creationId xmlns:a16="http://schemas.microsoft.com/office/drawing/2014/main" id="{B50A89A6-3EDD-46E4-80F3-19D90FF923D4}"/>
                    </a:ext>
                  </a:extLst>
                </p:cNvPr>
                <p:cNvCxnSpPr>
                  <a:cxnSpLocks noChangeShapeType="1"/>
                </p:cNvCxnSpPr>
                <p:nvPr/>
              </p:nvCxnSpPr>
              <p:spPr bwMode="auto">
                <a:xfrm>
                  <a:off x="1968042" y="2623964"/>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03" name="Straight Connector 173">
                  <a:extLst>
                    <a:ext uri="{FF2B5EF4-FFF2-40B4-BE49-F238E27FC236}">
                      <a16:creationId xmlns:a16="http://schemas.microsoft.com/office/drawing/2014/main" id="{B5CA24F7-7602-4F0A-9B5D-DA6D15024C1F}"/>
                    </a:ext>
                  </a:extLst>
                </p:cNvPr>
                <p:cNvCxnSpPr>
                  <a:cxnSpLocks noChangeShapeType="1"/>
                </p:cNvCxnSpPr>
                <p:nvPr/>
              </p:nvCxnSpPr>
              <p:spPr bwMode="auto">
                <a:xfrm>
                  <a:off x="2046438" y="2624910"/>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04" name="Straight Connector 174">
                  <a:extLst>
                    <a:ext uri="{FF2B5EF4-FFF2-40B4-BE49-F238E27FC236}">
                      <a16:creationId xmlns:a16="http://schemas.microsoft.com/office/drawing/2014/main" id="{465535BB-4EC0-4624-BBDF-35C8E6B5BD79}"/>
                    </a:ext>
                  </a:extLst>
                </p:cNvPr>
                <p:cNvCxnSpPr>
                  <a:cxnSpLocks noChangeShapeType="1"/>
                </p:cNvCxnSpPr>
                <p:nvPr/>
              </p:nvCxnSpPr>
              <p:spPr bwMode="auto">
                <a:xfrm>
                  <a:off x="2077060" y="2627046"/>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05" name="Straight Connector 175">
                  <a:extLst>
                    <a:ext uri="{FF2B5EF4-FFF2-40B4-BE49-F238E27FC236}">
                      <a16:creationId xmlns:a16="http://schemas.microsoft.com/office/drawing/2014/main" id="{A78F57CF-A161-4C1C-9DA9-E238675768D5}"/>
                    </a:ext>
                  </a:extLst>
                </p:cNvPr>
                <p:cNvCxnSpPr>
                  <a:cxnSpLocks noChangeShapeType="1"/>
                </p:cNvCxnSpPr>
                <p:nvPr/>
              </p:nvCxnSpPr>
              <p:spPr bwMode="auto">
                <a:xfrm>
                  <a:off x="2184594" y="2663952"/>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06" name="Straight Connector 176">
                  <a:extLst>
                    <a:ext uri="{FF2B5EF4-FFF2-40B4-BE49-F238E27FC236}">
                      <a16:creationId xmlns:a16="http://schemas.microsoft.com/office/drawing/2014/main" id="{90600868-D8C7-4A61-AA85-F5E938232A95}"/>
                    </a:ext>
                  </a:extLst>
                </p:cNvPr>
                <p:cNvCxnSpPr>
                  <a:cxnSpLocks noChangeShapeType="1"/>
                </p:cNvCxnSpPr>
                <p:nvPr/>
              </p:nvCxnSpPr>
              <p:spPr bwMode="auto">
                <a:xfrm>
                  <a:off x="2213307" y="2673475"/>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07" name="Straight Connector 177">
                  <a:extLst>
                    <a:ext uri="{FF2B5EF4-FFF2-40B4-BE49-F238E27FC236}">
                      <a16:creationId xmlns:a16="http://schemas.microsoft.com/office/drawing/2014/main" id="{9A4A91DB-F98B-449A-BACB-8543505D7918}"/>
                    </a:ext>
                  </a:extLst>
                </p:cNvPr>
                <p:cNvCxnSpPr>
                  <a:cxnSpLocks noChangeShapeType="1"/>
                </p:cNvCxnSpPr>
                <p:nvPr/>
              </p:nvCxnSpPr>
              <p:spPr bwMode="auto">
                <a:xfrm>
                  <a:off x="2440321" y="2711339"/>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08" name="Straight Connector 178">
                  <a:extLst>
                    <a:ext uri="{FF2B5EF4-FFF2-40B4-BE49-F238E27FC236}">
                      <a16:creationId xmlns:a16="http://schemas.microsoft.com/office/drawing/2014/main" id="{F4C67169-7BB4-4C38-A96A-E2932C807182}"/>
                    </a:ext>
                  </a:extLst>
                </p:cNvPr>
                <p:cNvCxnSpPr>
                  <a:cxnSpLocks noChangeShapeType="1"/>
                </p:cNvCxnSpPr>
                <p:nvPr/>
              </p:nvCxnSpPr>
              <p:spPr bwMode="auto">
                <a:xfrm>
                  <a:off x="2462332" y="2720258"/>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09" name="Straight Connector 179">
                  <a:extLst>
                    <a:ext uri="{FF2B5EF4-FFF2-40B4-BE49-F238E27FC236}">
                      <a16:creationId xmlns:a16="http://schemas.microsoft.com/office/drawing/2014/main" id="{9E346F3E-35BA-419F-86B3-48CDBC2E8BB5}"/>
                    </a:ext>
                  </a:extLst>
                </p:cNvPr>
                <p:cNvCxnSpPr>
                  <a:cxnSpLocks noChangeShapeType="1"/>
                </p:cNvCxnSpPr>
                <p:nvPr/>
              </p:nvCxnSpPr>
              <p:spPr bwMode="auto">
                <a:xfrm>
                  <a:off x="2527139" y="2769770"/>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10" name="Straight Connector 180">
                  <a:extLst>
                    <a:ext uri="{FF2B5EF4-FFF2-40B4-BE49-F238E27FC236}">
                      <a16:creationId xmlns:a16="http://schemas.microsoft.com/office/drawing/2014/main" id="{7A401F5C-71CD-43D1-AF90-318551C9436B}"/>
                    </a:ext>
                  </a:extLst>
                </p:cNvPr>
                <p:cNvCxnSpPr>
                  <a:cxnSpLocks noChangeShapeType="1"/>
                </p:cNvCxnSpPr>
                <p:nvPr/>
              </p:nvCxnSpPr>
              <p:spPr bwMode="auto">
                <a:xfrm>
                  <a:off x="2562034" y="2781608"/>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11" name="Straight Connector 181">
                  <a:extLst>
                    <a:ext uri="{FF2B5EF4-FFF2-40B4-BE49-F238E27FC236}">
                      <a16:creationId xmlns:a16="http://schemas.microsoft.com/office/drawing/2014/main" id="{B2135AF7-4B79-4D44-9205-0CCA99236A43}"/>
                    </a:ext>
                  </a:extLst>
                </p:cNvPr>
                <p:cNvCxnSpPr>
                  <a:cxnSpLocks noChangeShapeType="1"/>
                </p:cNvCxnSpPr>
                <p:nvPr/>
              </p:nvCxnSpPr>
              <p:spPr bwMode="auto">
                <a:xfrm>
                  <a:off x="2594063" y="2799518"/>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12" name="Straight Connector 182">
                  <a:extLst>
                    <a:ext uri="{FF2B5EF4-FFF2-40B4-BE49-F238E27FC236}">
                      <a16:creationId xmlns:a16="http://schemas.microsoft.com/office/drawing/2014/main" id="{B843E49E-D1BC-4F35-87FC-65AD098671D9}"/>
                    </a:ext>
                  </a:extLst>
                </p:cNvPr>
                <p:cNvCxnSpPr>
                  <a:cxnSpLocks noChangeShapeType="1"/>
                </p:cNvCxnSpPr>
                <p:nvPr/>
              </p:nvCxnSpPr>
              <p:spPr bwMode="auto">
                <a:xfrm>
                  <a:off x="2616139" y="2814888"/>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13" name="Straight Connector 183">
                  <a:extLst>
                    <a:ext uri="{FF2B5EF4-FFF2-40B4-BE49-F238E27FC236}">
                      <a16:creationId xmlns:a16="http://schemas.microsoft.com/office/drawing/2014/main" id="{D3DE45EB-57B9-43AA-9138-369B2E90CD30}"/>
                    </a:ext>
                  </a:extLst>
                </p:cNvPr>
                <p:cNvCxnSpPr>
                  <a:cxnSpLocks noChangeShapeType="1"/>
                </p:cNvCxnSpPr>
                <p:nvPr/>
              </p:nvCxnSpPr>
              <p:spPr bwMode="auto">
                <a:xfrm>
                  <a:off x="2653601" y="2837586"/>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14" name="Straight Connector 184">
                  <a:extLst>
                    <a:ext uri="{FF2B5EF4-FFF2-40B4-BE49-F238E27FC236}">
                      <a16:creationId xmlns:a16="http://schemas.microsoft.com/office/drawing/2014/main" id="{C38696A8-830E-4006-A067-F32B7671868A}"/>
                    </a:ext>
                  </a:extLst>
                </p:cNvPr>
                <p:cNvCxnSpPr>
                  <a:cxnSpLocks noChangeShapeType="1"/>
                </p:cNvCxnSpPr>
                <p:nvPr/>
              </p:nvCxnSpPr>
              <p:spPr bwMode="auto">
                <a:xfrm>
                  <a:off x="2756924" y="2865872"/>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15" name="Straight Connector 185">
                  <a:extLst>
                    <a:ext uri="{FF2B5EF4-FFF2-40B4-BE49-F238E27FC236}">
                      <a16:creationId xmlns:a16="http://schemas.microsoft.com/office/drawing/2014/main" id="{BE854786-0493-4D8E-AA0E-60809128CB20}"/>
                    </a:ext>
                  </a:extLst>
                </p:cNvPr>
                <p:cNvCxnSpPr>
                  <a:cxnSpLocks noChangeShapeType="1"/>
                </p:cNvCxnSpPr>
                <p:nvPr/>
              </p:nvCxnSpPr>
              <p:spPr bwMode="auto">
                <a:xfrm>
                  <a:off x="2687372" y="2848866"/>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16" name="Straight Connector 186">
                  <a:extLst>
                    <a:ext uri="{FF2B5EF4-FFF2-40B4-BE49-F238E27FC236}">
                      <a16:creationId xmlns:a16="http://schemas.microsoft.com/office/drawing/2014/main" id="{601E128A-77FC-4575-998F-C290CFA90CF3}"/>
                    </a:ext>
                  </a:extLst>
                </p:cNvPr>
                <p:cNvCxnSpPr>
                  <a:cxnSpLocks noChangeShapeType="1"/>
                </p:cNvCxnSpPr>
                <p:nvPr/>
              </p:nvCxnSpPr>
              <p:spPr bwMode="auto">
                <a:xfrm>
                  <a:off x="2732949" y="2860899"/>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17" name="Straight Connector 187">
                  <a:extLst>
                    <a:ext uri="{FF2B5EF4-FFF2-40B4-BE49-F238E27FC236}">
                      <a16:creationId xmlns:a16="http://schemas.microsoft.com/office/drawing/2014/main" id="{90EAA33D-0566-4514-B289-C6110FE9D75E}"/>
                    </a:ext>
                  </a:extLst>
                </p:cNvPr>
                <p:cNvCxnSpPr>
                  <a:cxnSpLocks noChangeShapeType="1"/>
                </p:cNvCxnSpPr>
                <p:nvPr/>
              </p:nvCxnSpPr>
              <p:spPr bwMode="auto">
                <a:xfrm>
                  <a:off x="2916696" y="2905128"/>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18" name="Straight Connector 188">
                  <a:extLst>
                    <a:ext uri="{FF2B5EF4-FFF2-40B4-BE49-F238E27FC236}">
                      <a16:creationId xmlns:a16="http://schemas.microsoft.com/office/drawing/2014/main" id="{941C3F0C-A7A4-4BA8-AD1B-840729832D8F}"/>
                    </a:ext>
                  </a:extLst>
                </p:cNvPr>
                <p:cNvCxnSpPr>
                  <a:cxnSpLocks noChangeShapeType="1"/>
                </p:cNvCxnSpPr>
                <p:nvPr/>
              </p:nvCxnSpPr>
              <p:spPr bwMode="auto">
                <a:xfrm>
                  <a:off x="2958700" y="2926549"/>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19" name="Straight Connector 189">
                  <a:extLst>
                    <a:ext uri="{FF2B5EF4-FFF2-40B4-BE49-F238E27FC236}">
                      <a16:creationId xmlns:a16="http://schemas.microsoft.com/office/drawing/2014/main" id="{7620EF82-2B00-41FD-A761-A1ECE1D0B829}"/>
                    </a:ext>
                  </a:extLst>
                </p:cNvPr>
                <p:cNvCxnSpPr>
                  <a:cxnSpLocks noChangeShapeType="1"/>
                </p:cNvCxnSpPr>
                <p:nvPr/>
              </p:nvCxnSpPr>
              <p:spPr bwMode="auto">
                <a:xfrm>
                  <a:off x="3044871" y="2968532"/>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20" name="Straight Connector 190">
                  <a:extLst>
                    <a:ext uri="{FF2B5EF4-FFF2-40B4-BE49-F238E27FC236}">
                      <a16:creationId xmlns:a16="http://schemas.microsoft.com/office/drawing/2014/main" id="{120DABFA-4E3D-4A4B-A50E-3DC7DD8F4E7A}"/>
                    </a:ext>
                  </a:extLst>
                </p:cNvPr>
                <p:cNvCxnSpPr>
                  <a:cxnSpLocks noChangeShapeType="1"/>
                </p:cNvCxnSpPr>
                <p:nvPr/>
              </p:nvCxnSpPr>
              <p:spPr bwMode="auto">
                <a:xfrm>
                  <a:off x="3197863" y="3038783"/>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21" name="Straight Connector 191">
                  <a:extLst>
                    <a:ext uri="{FF2B5EF4-FFF2-40B4-BE49-F238E27FC236}">
                      <a16:creationId xmlns:a16="http://schemas.microsoft.com/office/drawing/2014/main" id="{EE023261-888E-4E39-B881-B2C63041FB3A}"/>
                    </a:ext>
                  </a:extLst>
                </p:cNvPr>
                <p:cNvCxnSpPr>
                  <a:cxnSpLocks noChangeShapeType="1"/>
                </p:cNvCxnSpPr>
                <p:nvPr/>
              </p:nvCxnSpPr>
              <p:spPr bwMode="auto">
                <a:xfrm>
                  <a:off x="2790874" y="2880538"/>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22" name="Straight Connector 192">
                  <a:extLst>
                    <a:ext uri="{FF2B5EF4-FFF2-40B4-BE49-F238E27FC236}">
                      <a16:creationId xmlns:a16="http://schemas.microsoft.com/office/drawing/2014/main" id="{C9009014-4CA6-45CD-9EF7-66D2914045D9}"/>
                    </a:ext>
                  </a:extLst>
                </p:cNvPr>
                <p:cNvCxnSpPr>
                  <a:cxnSpLocks noChangeShapeType="1"/>
                </p:cNvCxnSpPr>
                <p:nvPr/>
              </p:nvCxnSpPr>
              <p:spPr bwMode="auto">
                <a:xfrm>
                  <a:off x="2862831" y="2900750"/>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23" name="Straight Connector 193">
                  <a:extLst>
                    <a:ext uri="{FF2B5EF4-FFF2-40B4-BE49-F238E27FC236}">
                      <a16:creationId xmlns:a16="http://schemas.microsoft.com/office/drawing/2014/main" id="{E1167766-AFD6-49B3-89E3-DBB5C84E2A7C}"/>
                    </a:ext>
                  </a:extLst>
                </p:cNvPr>
                <p:cNvCxnSpPr>
                  <a:cxnSpLocks noChangeShapeType="1"/>
                </p:cNvCxnSpPr>
                <p:nvPr/>
              </p:nvCxnSpPr>
              <p:spPr bwMode="auto">
                <a:xfrm>
                  <a:off x="3002414" y="2939787"/>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24" name="Straight Connector 194">
                  <a:extLst>
                    <a:ext uri="{FF2B5EF4-FFF2-40B4-BE49-F238E27FC236}">
                      <a16:creationId xmlns:a16="http://schemas.microsoft.com/office/drawing/2014/main" id="{37A6F3BE-90EA-4C04-BBCF-158E3D582474}"/>
                    </a:ext>
                  </a:extLst>
                </p:cNvPr>
                <p:cNvCxnSpPr>
                  <a:cxnSpLocks noChangeShapeType="1"/>
                </p:cNvCxnSpPr>
                <p:nvPr/>
              </p:nvCxnSpPr>
              <p:spPr bwMode="auto">
                <a:xfrm>
                  <a:off x="3268046" y="3060554"/>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25" name="Straight Connector 195">
                  <a:extLst>
                    <a:ext uri="{FF2B5EF4-FFF2-40B4-BE49-F238E27FC236}">
                      <a16:creationId xmlns:a16="http://schemas.microsoft.com/office/drawing/2014/main" id="{2E5F3851-2C7D-427C-BA4E-08C39EE19E4D}"/>
                    </a:ext>
                  </a:extLst>
                </p:cNvPr>
                <p:cNvCxnSpPr>
                  <a:cxnSpLocks noChangeShapeType="1"/>
                </p:cNvCxnSpPr>
                <p:nvPr/>
              </p:nvCxnSpPr>
              <p:spPr bwMode="auto">
                <a:xfrm>
                  <a:off x="3302941" y="3083538"/>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26" name="Straight Connector 196">
                  <a:extLst>
                    <a:ext uri="{FF2B5EF4-FFF2-40B4-BE49-F238E27FC236}">
                      <a16:creationId xmlns:a16="http://schemas.microsoft.com/office/drawing/2014/main" id="{5DEDD4F1-2477-44A3-A6B1-8CFCA293EA75}"/>
                    </a:ext>
                  </a:extLst>
                </p:cNvPr>
                <p:cNvCxnSpPr>
                  <a:cxnSpLocks noChangeShapeType="1"/>
                </p:cNvCxnSpPr>
                <p:nvPr/>
              </p:nvCxnSpPr>
              <p:spPr bwMode="auto">
                <a:xfrm>
                  <a:off x="3394388" y="3143671"/>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27" name="Straight Connector 197">
                  <a:extLst>
                    <a:ext uri="{FF2B5EF4-FFF2-40B4-BE49-F238E27FC236}">
                      <a16:creationId xmlns:a16="http://schemas.microsoft.com/office/drawing/2014/main" id="{C974114B-0E66-495B-9237-43A1590AA2B6}"/>
                    </a:ext>
                  </a:extLst>
                </p:cNvPr>
                <p:cNvCxnSpPr>
                  <a:cxnSpLocks noChangeShapeType="1"/>
                </p:cNvCxnSpPr>
                <p:nvPr/>
              </p:nvCxnSpPr>
              <p:spPr bwMode="auto">
                <a:xfrm>
                  <a:off x="3425145" y="3166810"/>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28" name="Straight Connector 198">
                  <a:extLst>
                    <a:ext uri="{FF2B5EF4-FFF2-40B4-BE49-F238E27FC236}">
                      <a16:creationId xmlns:a16="http://schemas.microsoft.com/office/drawing/2014/main" id="{19265B91-ABC7-4447-8E9D-011178634EBA}"/>
                    </a:ext>
                  </a:extLst>
                </p:cNvPr>
                <p:cNvCxnSpPr>
                  <a:cxnSpLocks noChangeShapeType="1"/>
                </p:cNvCxnSpPr>
                <p:nvPr/>
              </p:nvCxnSpPr>
              <p:spPr bwMode="auto">
                <a:xfrm>
                  <a:off x="3447221" y="3188934"/>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29" name="Straight Connector 199">
                  <a:extLst>
                    <a:ext uri="{FF2B5EF4-FFF2-40B4-BE49-F238E27FC236}">
                      <a16:creationId xmlns:a16="http://schemas.microsoft.com/office/drawing/2014/main" id="{59BCD2AF-E755-419A-ACEF-30394B13E117}"/>
                    </a:ext>
                  </a:extLst>
                </p:cNvPr>
                <p:cNvCxnSpPr>
                  <a:cxnSpLocks noChangeShapeType="1"/>
                </p:cNvCxnSpPr>
                <p:nvPr/>
              </p:nvCxnSpPr>
              <p:spPr bwMode="auto">
                <a:xfrm>
                  <a:off x="3486363" y="3209268"/>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30" name="Straight Connector 200">
                  <a:extLst>
                    <a:ext uri="{FF2B5EF4-FFF2-40B4-BE49-F238E27FC236}">
                      <a16:creationId xmlns:a16="http://schemas.microsoft.com/office/drawing/2014/main" id="{499A112D-056D-4F5C-95F8-A725AAC74588}"/>
                    </a:ext>
                  </a:extLst>
                </p:cNvPr>
                <p:cNvCxnSpPr>
                  <a:cxnSpLocks noChangeShapeType="1"/>
                </p:cNvCxnSpPr>
                <p:nvPr/>
              </p:nvCxnSpPr>
              <p:spPr bwMode="auto">
                <a:xfrm>
                  <a:off x="3536137" y="3229010"/>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31" name="Straight Connector 201">
                  <a:extLst>
                    <a:ext uri="{FF2B5EF4-FFF2-40B4-BE49-F238E27FC236}">
                      <a16:creationId xmlns:a16="http://schemas.microsoft.com/office/drawing/2014/main" id="{FDADE739-C5BF-424F-A3C5-901AD40B6910}"/>
                    </a:ext>
                  </a:extLst>
                </p:cNvPr>
                <p:cNvCxnSpPr>
                  <a:cxnSpLocks noChangeShapeType="1"/>
                </p:cNvCxnSpPr>
                <p:nvPr/>
              </p:nvCxnSpPr>
              <p:spPr bwMode="auto">
                <a:xfrm>
                  <a:off x="3584300" y="3229285"/>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32" name="Straight Connector 202">
                  <a:extLst>
                    <a:ext uri="{FF2B5EF4-FFF2-40B4-BE49-F238E27FC236}">
                      <a16:creationId xmlns:a16="http://schemas.microsoft.com/office/drawing/2014/main" id="{DEB9B4DC-8F47-44F5-BE91-BB237BB36486}"/>
                    </a:ext>
                  </a:extLst>
                </p:cNvPr>
                <p:cNvCxnSpPr>
                  <a:cxnSpLocks noChangeShapeType="1"/>
                </p:cNvCxnSpPr>
                <p:nvPr/>
              </p:nvCxnSpPr>
              <p:spPr bwMode="auto">
                <a:xfrm>
                  <a:off x="3747833" y="3294494"/>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33" name="Straight Connector 203">
                  <a:extLst>
                    <a:ext uri="{FF2B5EF4-FFF2-40B4-BE49-F238E27FC236}">
                      <a16:creationId xmlns:a16="http://schemas.microsoft.com/office/drawing/2014/main" id="{97E225C1-E6D6-4607-902D-F93B0D765B15}"/>
                    </a:ext>
                  </a:extLst>
                </p:cNvPr>
                <p:cNvCxnSpPr>
                  <a:cxnSpLocks noChangeShapeType="1"/>
                </p:cNvCxnSpPr>
                <p:nvPr/>
              </p:nvCxnSpPr>
              <p:spPr bwMode="auto">
                <a:xfrm>
                  <a:off x="3773777" y="3318048"/>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34" name="Straight Connector 204">
                  <a:extLst>
                    <a:ext uri="{FF2B5EF4-FFF2-40B4-BE49-F238E27FC236}">
                      <a16:creationId xmlns:a16="http://schemas.microsoft.com/office/drawing/2014/main" id="{AE569FAA-A567-4EEA-94DB-4C6C916A4688}"/>
                    </a:ext>
                  </a:extLst>
                </p:cNvPr>
                <p:cNvCxnSpPr>
                  <a:cxnSpLocks noChangeShapeType="1"/>
                </p:cNvCxnSpPr>
                <p:nvPr/>
              </p:nvCxnSpPr>
              <p:spPr bwMode="auto">
                <a:xfrm>
                  <a:off x="3795206" y="3324519"/>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35" name="Straight Connector 205">
                  <a:extLst>
                    <a:ext uri="{FF2B5EF4-FFF2-40B4-BE49-F238E27FC236}">
                      <a16:creationId xmlns:a16="http://schemas.microsoft.com/office/drawing/2014/main" id="{2EA75EF5-087E-46F0-8862-419CE1EDCAE5}"/>
                    </a:ext>
                  </a:extLst>
                </p:cNvPr>
                <p:cNvCxnSpPr>
                  <a:cxnSpLocks noChangeShapeType="1"/>
                </p:cNvCxnSpPr>
                <p:nvPr/>
              </p:nvCxnSpPr>
              <p:spPr bwMode="auto">
                <a:xfrm>
                  <a:off x="4027320" y="3464575"/>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36" name="Straight Connector 206">
                  <a:extLst>
                    <a:ext uri="{FF2B5EF4-FFF2-40B4-BE49-F238E27FC236}">
                      <a16:creationId xmlns:a16="http://schemas.microsoft.com/office/drawing/2014/main" id="{262D3764-2C99-4521-890F-3BABCCF70040}"/>
                    </a:ext>
                  </a:extLst>
                </p:cNvPr>
                <p:cNvCxnSpPr>
                  <a:cxnSpLocks noChangeShapeType="1"/>
                </p:cNvCxnSpPr>
                <p:nvPr/>
              </p:nvCxnSpPr>
              <p:spPr bwMode="auto">
                <a:xfrm>
                  <a:off x="3678906" y="3248483"/>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37" name="Straight Connector 207">
                  <a:extLst>
                    <a:ext uri="{FF2B5EF4-FFF2-40B4-BE49-F238E27FC236}">
                      <a16:creationId xmlns:a16="http://schemas.microsoft.com/office/drawing/2014/main" id="{805FCDFB-7C6C-4020-ADEE-D2FC4683B6F8}"/>
                    </a:ext>
                  </a:extLst>
                </p:cNvPr>
                <p:cNvCxnSpPr>
                  <a:cxnSpLocks noChangeShapeType="1"/>
                </p:cNvCxnSpPr>
                <p:nvPr/>
              </p:nvCxnSpPr>
              <p:spPr bwMode="auto">
                <a:xfrm>
                  <a:off x="3848135" y="3342602"/>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38" name="Straight Connector 208">
                  <a:extLst>
                    <a:ext uri="{FF2B5EF4-FFF2-40B4-BE49-F238E27FC236}">
                      <a16:creationId xmlns:a16="http://schemas.microsoft.com/office/drawing/2014/main" id="{85B5A713-809A-45AD-8066-D05A8349834C}"/>
                    </a:ext>
                  </a:extLst>
                </p:cNvPr>
                <p:cNvCxnSpPr>
                  <a:cxnSpLocks noChangeShapeType="1"/>
                </p:cNvCxnSpPr>
                <p:nvPr/>
              </p:nvCxnSpPr>
              <p:spPr bwMode="auto">
                <a:xfrm>
                  <a:off x="3873974" y="3378961"/>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39" name="Straight Connector 209">
                  <a:extLst>
                    <a:ext uri="{FF2B5EF4-FFF2-40B4-BE49-F238E27FC236}">
                      <a16:creationId xmlns:a16="http://schemas.microsoft.com/office/drawing/2014/main" id="{10BC8E49-0BE8-4456-8A9A-83E312AF5C2C}"/>
                    </a:ext>
                  </a:extLst>
                </p:cNvPr>
                <p:cNvCxnSpPr>
                  <a:cxnSpLocks noChangeShapeType="1"/>
                </p:cNvCxnSpPr>
                <p:nvPr/>
              </p:nvCxnSpPr>
              <p:spPr bwMode="auto">
                <a:xfrm>
                  <a:off x="3894746" y="3404629"/>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40" name="Straight Connector 210">
                  <a:extLst>
                    <a:ext uri="{FF2B5EF4-FFF2-40B4-BE49-F238E27FC236}">
                      <a16:creationId xmlns:a16="http://schemas.microsoft.com/office/drawing/2014/main" id="{E64F93B7-218C-4338-8014-450BD5447FE9}"/>
                    </a:ext>
                  </a:extLst>
                </p:cNvPr>
                <p:cNvCxnSpPr>
                  <a:cxnSpLocks noChangeShapeType="1"/>
                </p:cNvCxnSpPr>
                <p:nvPr/>
              </p:nvCxnSpPr>
              <p:spPr bwMode="auto">
                <a:xfrm>
                  <a:off x="3912960" y="3416541"/>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41" name="Straight Connector 211">
                  <a:extLst>
                    <a:ext uri="{FF2B5EF4-FFF2-40B4-BE49-F238E27FC236}">
                      <a16:creationId xmlns:a16="http://schemas.microsoft.com/office/drawing/2014/main" id="{EA72792A-C0E1-4990-8BF4-76F1097B7B08}"/>
                    </a:ext>
                  </a:extLst>
                </p:cNvPr>
                <p:cNvCxnSpPr>
                  <a:cxnSpLocks noChangeShapeType="1"/>
                </p:cNvCxnSpPr>
                <p:nvPr/>
              </p:nvCxnSpPr>
              <p:spPr bwMode="auto">
                <a:xfrm>
                  <a:off x="3980329" y="3463456"/>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42" name="Straight Connector 212">
                  <a:extLst>
                    <a:ext uri="{FF2B5EF4-FFF2-40B4-BE49-F238E27FC236}">
                      <a16:creationId xmlns:a16="http://schemas.microsoft.com/office/drawing/2014/main" id="{8B29CA20-C7E0-4625-BD59-1EF86C93CBA3}"/>
                    </a:ext>
                  </a:extLst>
                </p:cNvPr>
                <p:cNvCxnSpPr>
                  <a:cxnSpLocks noChangeShapeType="1"/>
                </p:cNvCxnSpPr>
                <p:nvPr/>
              </p:nvCxnSpPr>
              <p:spPr bwMode="auto">
                <a:xfrm>
                  <a:off x="4076024" y="3470983"/>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43" name="Straight Connector 213">
                  <a:extLst>
                    <a:ext uri="{FF2B5EF4-FFF2-40B4-BE49-F238E27FC236}">
                      <a16:creationId xmlns:a16="http://schemas.microsoft.com/office/drawing/2014/main" id="{FA07278B-D4CD-40FF-9637-2D58017A74B6}"/>
                    </a:ext>
                  </a:extLst>
                </p:cNvPr>
                <p:cNvCxnSpPr>
                  <a:cxnSpLocks noChangeShapeType="1"/>
                </p:cNvCxnSpPr>
                <p:nvPr/>
              </p:nvCxnSpPr>
              <p:spPr bwMode="auto">
                <a:xfrm>
                  <a:off x="4101383" y="3472207"/>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44" name="Straight Connector 214">
                  <a:extLst>
                    <a:ext uri="{FF2B5EF4-FFF2-40B4-BE49-F238E27FC236}">
                      <a16:creationId xmlns:a16="http://schemas.microsoft.com/office/drawing/2014/main" id="{7A5E87E2-F24A-4B1B-958A-956CD168D3CA}"/>
                    </a:ext>
                  </a:extLst>
                </p:cNvPr>
                <p:cNvCxnSpPr>
                  <a:cxnSpLocks noChangeShapeType="1"/>
                </p:cNvCxnSpPr>
                <p:nvPr/>
              </p:nvCxnSpPr>
              <p:spPr bwMode="auto">
                <a:xfrm>
                  <a:off x="4130274" y="3485023"/>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45" name="Straight Connector 215">
                  <a:extLst>
                    <a:ext uri="{FF2B5EF4-FFF2-40B4-BE49-F238E27FC236}">
                      <a16:creationId xmlns:a16="http://schemas.microsoft.com/office/drawing/2014/main" id="{77B9AA6E-ACA3-452F-A154-F5EBE3283772}"/>
                    </a:ext>
                  </a:extLst>
                </p:cNvPr>
                <p:cNvCxnSpPr>
                  <a:cxnSpLocks noChangeShapeType="1"/>
                </p:cNvCxnSpPr>
                <p:nvPr/>
              </p:nvCxnSpPr>
              <p:spPr bwMode="auto">
                <a:xfrm>
                  <a:off x="4170274" y="3496121"/>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46" name="Straight Connector 216">
                  <a:extLst>
                    <a:ext uri="{FF2B5EF4-FFF2-40B4-BE49-F238E27FC236}">
                      <a16:creationId xmlns:a16="http://schemas.microsoft.com/office/drawing/2014/main" id="{793193ED-F6DC-4BA5-8084-34C35016E619}"/>
                    </a:ext>
                  </a:extLst>
                </p:cNvPr>
                <p:cNvCxnSpPr>
                  <a:cxnSpLocks noChangeShapeType="1"/>
                </p:cNvCxnSpPr>
                <p:nvPr/>
              </p:nvCxnSpPr>
              <p:spPr bwMode="auto">
                <a:xfrm>
                  <a:off x="4221025" y="3493149"/>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47" name="Straight Connector 217">
                  <a:extLst>
                    <a:ext uri="{FF2B5EF4-FFF2-40B4-BE49-F238E27FC236}">
                      <a16:creationId xmlns:a16="http://schemas.microsoft.com/office/drawing/2014/main" id="{C9FE7676-E8C8-4A82-AD10-3803EA5B1A14}"/>
                    </a:ext>
                  </a:extLst>
                </p:cNvPr>
                <p:cNvCxnSpPr>
                  <a:cxnSpLocks noChangeShapeType="1"/>
                </p:cNvCxnSpPr>
                <p:nvPr/>
              </p:nvCxnSpPr>
              <p:spPr bwMode="auto">
                <a:xfrm>
                  <a:off x="4251650" y="3494911"/>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48" name="Straight Connector 218">
                  <a:extLst>
                    <a:ext uri="{FF2B5EF4-FFF2-40B4-BE49-F238E27FC236}">
                      <a16:creationId xmlns:a16="http://schemas.microsoft.com/office/drawing/2014/main" id="{1CCB0960-0340-4F10-A161-8F9D5D85C96F}"/>
                    </a:ext>
                  </a:extLst>
                </p:cNvPr>
                <p:cNvCxnSpPr>
                  <a:cxnSpLocks noChangeShapeType="1"/>
                </p:cNvCxnSpPr>
                <p:nvPr/>
              </p:nvCxnSpPr>
              <p:spPr bwMode="auto">
                <a:xfrm>
                  <a:off x="4280133" y="3495703"/>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49" name="Straight Connector 219">
                  <a:extLst>
                    <a:ext uri="{FF2B5EF4-FFF2-40B4-BE49-F238E27FC236}">
                      <a16:creationId xmlns:a16="http://schemas.microsoft.com/office/drawing/2014/main" id="{35DFDB02-F8A1-4A19-8531-4A279D9E693B}"/>
                    </a:ext>
                  </a:extLst>
                </p:cNvPr>
                <p:cNvCxnSpPr>
                  <a:cxnSpLocks noChangeShapeType="1"/>
                </p:cNvCxnSpPr>
                <p:nvPr/>
              </p:nvCxnSpPr>
              <p:spPr bwMode="auto">
                <a:xfrm>
                  <a:off x="4409920" y="3548122"/>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50" name="Straight Connector 220">
                  <a:extLst>
                    <a:ext uri="{FF2B5EF4-FFF2-40B4-BE49-F238E27FC236}">
                      <a16:creationId xmlns:a16="http://schemas.microsoft.com/office/drawing/2014/main" id="{A0B73674-705F-4260-AEC4-1AACAA0A2B00}"/>
                    </a:ext>
                  </a:extLst>
                </p:cNvPr>
                <p:cNvCxnSpPr>
                  <a:cxnSpLocks noChangeShapeType="1"/>
                </p:cNvCxnSpPr>
                <p:nvPr/>
              </p:nvCxnSpPr>
              <p:spPr bwMode="auto">
                <a:xfrm>
                  <a:off x="4375068" y="3548122"/>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51" name="Straight Connector 221">
                  <a:extLst>
                    <a:ext uri="{FF2B5EF4-FFF2-40B4-BE49-F238E27FC236}">
                      <a16:creationId xmlns:a16="http://schemas.microsoft.com/office/drawing/2014/main" id="{8FA40D3F-C5AE-4DF3-A92D-ED6C02F5E7D3}"/>
                    </a:ext>
                  </a:extLst>
                </p:cNvPr>
                <p:cNvCxnSpPr>
                  <a:cxnSpLocks noChangeShapeType="1"/>
                </p:cNvCxnSpPr>
                <p:nvPr/>
              </p:nvCxnSpPr>
              <p:spPr bwMode="auto">
                <a:xfrm>
                  <a:off x="4690331" y="3811937"/>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52" name="Straight Connector 222">
                  <a:extLst>
                    <a:ext uri="{FF2B5EF4-FFF2-40B4-BE49-F238E27FC236}">
                      <a16:creationId xmlns:a16="http://schemas.microsoft.com/office/drawing/2014/main" id="{772232C4-7156-46CA-BEF0-D8E7F46C2DD8}"/>
                    </a:ext>
                  </a:extLst>
                </p:cNvPr>
                <p:cNvCxnSpPr>
                  <a:cxnSpLocks noChangeShapeType="1"/>
                </p:cNvCxnSpPr>
                <p:nvPr/>
              </p:nvCxnSpPr>
              <p:spPr bwMode="auto">
                <a:xfrm>
                  <a:off x="4318558" y="3516994"/>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53" name="Straight Connector 224">
                  <a:extLst>
                    <a:ext uri="{FF2B5EF4-FFF2-40B4-BE49-F238E27FC236}">
                      <a16:creationId xmlns:a16="http://schemas.microsoft.com/office/drawing/2014/main" id="{0CE58B2B-28BE-4592-8931-23EC70E35721}"/>
                    </a:ext>
                  </a:extLst>
                </p:cNvPr>
                <p:cNvCxnSpPr>
                  <a:cxnSpLocks noChangeShapeType="1"/>
                </p:cNvCxnSpPr>
                <p:nvPr/>
              </p:nvCxnSpPr>
              <p:spPr bwMode="auto">
                <a:xfrm>
                  <a:off x="4486483" y="3594133"/>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54" name="Straight Connector 225">
                  <a:extLst>
                    <a:ext uri="{FF2B5EF4-FFF2-40B4-BE49-F238E27FC236}">
                      <a16:creationId xmlns:a16="http://schemas.microsoft.com/office/drawing/2014/main" id="{277CA2A0-96A3-4B53-A606-40FFC7BBBD1E}"/>
                    </a:ext>
                  </a:extLst>
                </p:cNvPr>
                <p:cNvCxnSpPr>
                  <a:cxnSpLocks noChangeShapeType="1"/>
                </p:cNvCxnSpPr>
                <p:nvPr/>
              </p:nvCxnSpPr>
              <p:spPr bwMode="auto">
                <a:xfrm>
                  <a:off x="4454590" y="3563005"/>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55" name="Straight Connector 226">
                  <a:extLst>
                    <a:ext uri="{FF2B5EF4-FFF2-40B4-BE49-F238E27FC236}">
                      <a16:creationId xmlns:a16="http://schemas.microsoft.com/office/drawing/2014/main" id="{E6FCF146-6766-48F6-B633-5DB78462FD6A}"/>
                    </a:ext>
                  </a:extLst>
                </p:cNvPr>
                <p:cNvCxnSpPr>
                  <a:cxnSpLocks noChangeShapeType="1"/>
                </p:cNvCxnSpPr>
                <p:nvPr/>
              </p:nvCxnSpPr>
              <p:spPr bwMode="auto">
                <a:xfrm>
                  <a:off x="4514758" y="3626104"/>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56" name="Straight Connector 227">
                  <a:extLst>
                    <a:ext uri="{FF2B5EF4-FFF2-40B4-BE49-F238E27FC236}">
                      <a16:creationId xmlns:a16="http://schemas.microsoft.com/office/drawing/2014/main" id="{D9A8135D-2EC3-414E-9C24-B05EC6E60E98}"/>
                    </a:ext>
                  </a:extLst>
                </p:cNvPr>
                <p:cNvCxnSpPr>
                  <a:cxnSpLocks noChangeShapeType="1"/>
                </p:cNvCxnSpPr>
                <p:nvPr/>
              </p:nvCxnSpPr>
              <p:spPr bwMode="auto">
                <a:xfrm>
                  <a:off x="4524669" y="3645174"/>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57" name="Straight Connector 228">
                  <a:extLst>
                    <a:ext uri="{FF2B5EF4-FFF2-40B4-BE49-F238E27FC236}">
                      <a16:creationId xmlns:a16="http://schemas.microsoft.com/office/drawing/2014/main" id="{3B344328-D63D-4626-BCF6-EAF6DD43A0A9}"/>
                    </a:ext>
                  </a:extLst>
                </p:cNvPr>
                <p:cNvCxnSpPr>
                  <a:cxnSpLocks noChangeShapeType="1"/>
                </p:cNvCxnSpPr>
                <p:nvPr/>
              </p:nvCxnSpPr>
              <p:spPr bwMode="auto">
                <a:xfrm>
                  <a:off x="4542540" y="3667478"/>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58" name="Straight Connector 229">
                  <a:extLst>
                    <a:ext uri="{FF2B5EF4-FFF2-40B4-BE49-F238E27FC236}">
                      <a16:creationId xmlns:a16="http://schemas.microsoft.com/office/drawing/2014/main" id="{F7AD6806-7B07-4988-91FA-756421BC7EAA}"/>
                    </a:ext>
                  </a:extLst>
                </p:cNvPr>
                <p:cNvCxnSpPr>
                  <a:cxnSpLocks noChangeShapeType="1"/>
                </p:cNvCxnSpPr>
                <p:nvPr/>
              </p:nvCxnSpPr>
              <p:spPr bwMode="auto">
                <a:xfrm>
                  <a:off x="4572178" y="3699514"/>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59" name="Straight Connector 230">
                  <a:extLst>
                    <a:ext uri="{FF2B5EF4-FFF2-40B4-BE49-F238E27FC236}">
                      <a16:creationId xmlns:a16="http://schemas.microsoft.com/office/drawing/2014/main" id="{7BE6757C-5C55-4076-A0BB-09B5E2FB01A9}"/>
                    </a:ext>
                  </a:extLst>
                </p:cNvPr>
                <p:cNvCxnSpPr>
                  <a:cxnSpLocks noChangeShapeType="1"/>
                </p:cNvCxnSpPr>
                <p:nvPr/>
              </p:nvCxnSpPr>
              <p:spPr bwMode="auto">
                <a:xfrm>
                  <a:off x="4622890" y="3761654"/>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60" name="Straight Connector 231">
                  <a:extLst>
                    <a:ext uri="{FF2B5EF4-FFF2-40B4-BE49-F238E27FC236}">
                      <a16:creationId xmlns:a16="http://schemas.microsoft.com/office/drawing/2014/main" id="{7562A6A9-4EDB-4806-967C-CB7ACEF4D871}"/>
                    </a:ext>
                  </a:extLst>
                </p:cNvPr>
                <p:cNvCxnSpPr>
                  <a:cxnSpLocks noChangeShapeType="1"/>
                </p:cNvCxnSpPr>
                <p:nvPr/>
              </p:nvCxnSpPr>
              <p:spPr bwMode="auto">
                <a:xfrm>
                  <a:off x="4716680" y="3811937"/>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61" name="Straight Connector 232">
                  <a:extLst>
                    <a:ext uri="{FF2B5EF4-FFF2-40B4-BE49-F238E27FC236}">
                      <a16:creationId xmlns:a16="http://schemas.microsoft.com/office/drawing/2014/main" id="{BC332DCE-6334-4837-9597-E2A5EA056ACA}"/>
                    </a:ext>
                  </a:extLst>
                </p:cNvPr>
                <p:cNvCxnSpPr>
                  <a:cxnSpLocks noChangeShapeType="1"/>
                </p:cNvCxnSpPr>
                <p:nvPr/>
              </p:nvCxnSpPr>
              <p:spPr bwMode="auto">
                <a:xfrm>
                  <a:off x="4757225" y="3811937"/>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62" name="Straight Connector 233">
                  <a:extLst>
                    <a:ext uri="{FF2B5EF4-FFF2-40B4-BE49-F238E27FC236}">
                      <a16:creationId xmlns:a16="http://schemas.microsoft.com/office/drawing/2014/main" id="{A86539D4-4007-442C-A2EB-DC8A07BC749D}"/>
                    </a:ext>
                  </a:extLst>
                </p:cNvPr>
                <p:cNvCxnSpPr>
                  <a:cxnSpLocks noChangeShapeType="1"/>
                </p:cNvCxnSpPr>
                <p:nvPr/>
              </p:nvCxnSpPr>
              <p:spPr bwMode="auto">
                <a:xfrm>
                  <a:off x="4825379" y="3815733"/>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63" name="Straight Connector 234">
                  <a:extLst>
                    <a:ext uri="{FF2B5EF4-FFF2-40B4-BE49-F238E27FC236}">
                      <a16:creationId xmlns:a16="http://schemas.microsoft.com/office/drawing/2014/main" id="{6DFEFCAD-345A-4914-80F2-29A721BDC8A5}"/>
                    </a:ext>
                  </a:extLst>
                </p:cNvPr>
                <p:cNvCxnSpPr>
                  <a:cxnSpLocks noChangeShapeType="1"/>
                </p:cNvCxnSpPr>
                <p:nvPr/>
              </p:nvCxnSpPr>
              <p:spPr bwMode="auto">
                <a:xfrm>
                  <a:off x="4866231" y="3856880"/>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64" name="Straight Connector 235">
                  <a:extLst>
                    <a:ext uri="{FF2B5EF4-FFF2-40B4-BE49-F238E27FC236}">
                      <a16:creationId xmlns:a16="http://schemas.microsoft.com/office/drawing/2014/main" id="{E3F29B0F-703F-4484-B848-ADA22442D56E}"/>
                    </a:ext>
                  </a:extLst>
                </p:cNvPr>
                <p:cNvCxnSpPr>
                  <a:cxnSpLocks noChangeShapeType="1"/>
                </p:cNvCxnSpPr>
                <p:nvPr/>
              </p:nvCxnSpPr>
              <p:spPr bwMode="auto">
                <a:xfrm>
                  <a:off x="4896854" y="3856880"/>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65" name="Straight Connector 236">
                  <a:extLst>
                    <a:ext uri="{FF2B5EF4-FFF2-40B4-BE49-F238E27FC236}">
                      <a16:creationId xmlns:a16="http://schemas.microsoft.com/office/drawing/2014/main" id="{6F5AC16A-5A53-476D-8EAD-DA2AFCD6A040}"/>
                    </a:ext>
                  </a:extLst>
                </p:cNvPr>
                <p:cNvCxnSpPr>
                  <a:cxnSpLocks noChangeShapeType="1"/>
                </p:cNvCxnSpPr>
                <p:nvPr/>
              </p:nvCxnSpPr>
              <p:spPr bwMode="auto">
                <a:xfrm>
                  <a:off x="4927600" y="3856880"/>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66" name="Straight Connector 237">
                  <a:extLst>
                    <a:ext uri="{FF2B5EF4-FFF2-40B4-BE49-F238E27FC236}">
                      <a16:creationId xmlns:a16="http://schemas.microsoft.com/office/drawing/2014/main" id="{4DCFA1F8-A1D5-4E14-9052-83B69704490D}"/>
                    </a:ext>
                  </a:extLst>
                </p:cNvPr>
                <p:cNvCxnSpPr>
                  <a:cxnSpLocks noChangeShapeType="1"/>
                </p:cNvCxnSpPr>
                <p:nvPr/>
              </p:nvCxnSpPr>
              <p:spPr bwMode="auto">
                <a:xfrm>
                  <a:off x="4974382" y="3856880"/>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67" name="Straight Connector 238">
                  <a:extLst>
                    <a:ext uri="{FF2B5EF4-FFF2-40B4-BE49-F238E27FC236}">
                      <a16:creationId xmlns:a16="http://schemas.microsoft.com/office/drawing/2014/main" id="{5F1BE4A6-A93B-480F-8BEE-D60BCDBAA6AE}"/>
                    </a:ext>
                  </a:extLst>
                </p:cNvPr>
                <p:cNvCxnSpPr>
                  <a:cxnSpLocks noChangeShapeType="1"/>
                </p:cNvCxnSpPr>
                <p:nvPr/>
              </p:nvCxnSpPr>
              <p:spPr bwMode="auto">
                <a:xfrm>
                  <a:off x="4991585" y="3856880"/>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68" name="Straight Connector 239">
                  <a:extLst>
                    <a:ext uri="{FF2B5EF4-FFF2-40B4-BE49-F238E27FC236}">
                      <a16:creationId xmlns:a16="http://schemas.microsoft.com/office/drawing/2014/main" id="{33C70DE5-803E-47FF-91F9-01742801B5A1}"/>
                    </a:ext>
                  </a:extLst>
                </p:cNvPr>
                <p:cNvCxnSpPr>
                  <a:cxnSpLocks noChangeShapeType="1"/>
                </p:cNvCxnSpPr>
                <p:nvPr/>
              </p:nvCxnSpPr>
              <p:spPr bwMode="auto">
                <a:xfrm>
                  <a:off x="5023011" y="3856880"/>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69" name="Straight Connector 240">
                  <a:extLst>
                    <a:ext uri="{FF2B5EF4-FFF2-40B4-BE49-F238E27FC236}">
                      <a16:creationId xmlns:a16="http://schemas.microsoft.com/office/drawing/2014/main" id="{09AB98A5-6EF0-44E9-B292-1BC8568B1F82}"/>
                    </a:ext>
                  </a:extLst>
                </p:cNvPr>
                <p:cNvCxnSpPr>
                  <a:cxnSpLocks noChangeShapeType="1"/>
                </p:cNvCxnSpPr>
                <p:nvPr/>
              </p:nvCxnSpPr>
              <p:spPr bwMode="auto">
                <a:xfrm>
                  <a:off x="5099081" y="3856880"/>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70" name="Straight Connector 241">
                  <a:extLst>
                    <a:ext uri="{FF2B5EF4-FFF2-40B4-BE49-F238E27FC236}">
                      <a16:creationId xmlns:a16="http://schemas.microsoft.com/office/drawing/2014/main" id="{DD8B51B6-EBD6-42F5-81D5-7A6658A90715}"/>
                    </a:ext>
                  </a:extLst>
                </p:cNvPr>
                <p:cNvCxnSpPr>
                  <a:cxnSpLocks noChangeShapeType="1"/>
                </p:cNvCxnSpPr>
                <p:nvPr/>
              </p:nvCxnSpPr>
              <p:spPr bwMode="auto">
                <a:xfrm>
                  <a:off x="5121528" y="3906095"/>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cxnSp>
              <p:nvCxnSpPr>
                <p:cNvPr id="86171" name="Straight Connector 242">
                  <a:extLst>
                    <a:ext uri="{FF2B5EF4-FFF2-40B4-BE49-F238E27FC236}">
                      <a16:creationId xmlns:a16="http://schemas.microsoft.com/office/drawing/2014/main" id="{059E804E-531E-4B8A-82C8-5CB4A4D181D3}"/>
                    </a:ext>
                  </a:extLst>
                </p:cNvPr>
                <p:cNvCxnSpPr>
                  <a:cxnSpLocks noChangeShapeType="1"/>
                </p:cNvCxnSpPr>
                <p:nvPr/>
              </p:nvCxnSpPr>
              <p:spPr bwMode="auto">
                <a:xfrm>
                  <a:off x="5158911" y="3914287"/>
                  <a:ext cx="0" cy="92022"/>
                </a:xfrm>
                <a:prstGeom prst="line">
                  <a:avLst/>
                </a:prstGeom>
                <a:noFill/>
                <a:ln w="28575">
                  <a:solidFill>
                    <a:schemeClr val="accent5"/>
                  </a:solidFill>
                  <a:round/>
                  <a:headEnd/>
                  <a:tailEnd/>
                </a:ln>
                <a:extLst>
                  <a:ext uri="{909E8E84-426E-40DD-AFC4-6F175D3DCCD1}">
                    <a14:hiddenFill xmlns:a14="http://schemas.microsoft.com/office/drawing/2010/main">
                      <a:noFill/>
                    </a14:hiddenFill>
                  </a:ext>
                </a:extLst>
              </p:spPr>
            </p:cxnSp>
          </p:grpSp>
        </p:grpSp>
      </p:grpSp>
      <p:grpSp>
        <p:nvGrpSpPr>
          <p:cNvPr id="274" name="Group 66582">
            <a:extLst>
              <a:ext uri="{FF2B5EF4-FFF2-40B4-BE49-F238E27FC236}">
                <a16:creationId xmlns:a16="http://schemas.microsoft.com/office/drawing/2014/main" id="{A8959D00-2DA2-4263-9708-C39E64EA2F5C}"/>
              </a:ext>
            </a:extLst>
          </p:cNvPr>
          <p:cNvGrpSpPr>
            <a:grpSpLocks/>
          </p:cNvGrpSpPr>
          <p:nvPr/>
        </p:nvGrpSpPr>
        <p:grpSpPr bwMode="auto">
          <a:xfrm>
            <a:off x="6306811" y="2079842"/>
            <a:ext cx="5203507" cy="3238961"/>
            <a:chOff x="6317617" y="2351878"/>
            <a:chExt cx="4926433" cy="2924041"/>
          </a:xfrm>
        </p:grpSpPr>
        <p:sp>
          <p:nvSpPr>
            <p:cNvPr id="275" name="Rectangle 8">
              <a:extLst>
                <a:ext uri="{FF2B5EF4-FFF2-40B4-BE49-F238E27FC236}">
                  <a16:creationId xmlns:a16="http://schemas.microsoft.com/office/drawing/2014/main" id="{61FCF730-4700-4D81-9F56-BA78A19580F9}"/>
                </a:ext>
              </a:extLst>
            </p:cNvPr>
            <p:cNvSpPr>
              <a:spLocks noChangeArrowheads="1"/>
            </p:cNvSpPr>
            <p:nvPr/>
          </p:nvSpPr>
          <p:spPr bwMode="auto">
            <a:xfrm>
              <a:off x="7053050" y="2351878"/>
              <a:ext cx="4191000" cy="52791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cs typeface="Calibri" panose="020F0502020204030204" pitchFamily="34" charset="0"/>
                </a:rPr>
                <a:t>Multivariate Analysis of </a:t>
              </a:r>
              <a:br>
                <a:rPr lang="en-US" altLang="en-US" sz="1600" dirty="0">
                  <a:solidFill>
                    <a:schemeClr val="bg1"/>
                  </a:solidFill>
                  <a:latin typeface="Calibri" panose="020F0502020204030204" pitchFamily="34" charset="0"/>
                  <a:cs typeface="Calibri" panose="020F0502020204030204" pitchFamily="34" charset="0"/>
                </a:rPr>
              </a:br>
              <a:r>
                <a:rPr lang="en-US" altLang="en-US" sz="1600" dirty="0">
                  <a:solidFill>
                    <a:schemeClr val="bg1"/>
                  </a:solidFill>
                  <a:latin typeface="Calibri" panose="020F0502020204030204" pitchFamily="34" charset="0"/>
                  <a:cs typeface="Calibri" panose="020F0502020204030204" pitchFamily="34" charset="0"/>
                </a:rPr>
                <a:t>Long-term Outcomes by Fibrosis Stage</a:t>
              </a:r>
            </a:p>
          </p:txBody>
        </p:sp>
        <p:sp>
          <p:nvSpPr>
            <p:cNvPr id="276" name="Rectangle 29">
              <a:extLst>
                <a:ext uri="{FF2B5EF4-FFF2-40B4-BE49-F238E27FC236}">
                  <a16:creationId xmlns:a16="http://schemas.microsoft.com/office/drawing/2014/main" id="{DD0F1DDF-D918-4A0B-BAB5-E98F170950CC}"/>
                </a:ext>
              </a:extLst>
            </p:cNvPr>
            <p:cNvSpPr>
              <a:spLocks noChangeArrowheads="1"/>
            </p:cNvSpPr>
            <p:nvPr/>
          </p:nvSpPr>
          <p:spPr bwMode="auto">
            <a:xfrm>
              <a:off x="6362348" y="2531320"/>
              <a:ext cx="663457" cy="34956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cs typeface="Calibri" panose="020F0502020204030204" pitchFamily="34" charset="0"/>
                </a:rPr>
                <a:t>100</a:t>
              </a:r>
            </a:p>
          </p:txBody>
        </p:sp>
        <p:sp>
          <p:nvSpPr>
            <p:cNvPr id="277" name="Rectangle 29">
              <a:extLst>
                <a:ext uri="{FF2B5EF4-FFF2-40B4-BE49-F238E27FC236}">
                  <a16:creationId xmlns:a16="http://schemas.microsoft.com/office/drawing/2014/main" id="{5D5CDBD2-BFA2-418D-8923-AC263E5B114A}"/>
                </a:ext>
              </a:extLst>
            </p:cNvPr>
            <p:cNvSpPr>
              <a:spLocks noChangeArrowheads="1"/>
            </p:cNvSpPr>
            <p:nvPr/>
          </p:nvSpPr>
          <p:spPr bwMode="auto">
            <a:xfrm>
              <a:off x="6353466" y="2955996"/>
              <a:ext cx="674603" cy="34956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cs typeface="Calibri" panose="020F0502020204030204" pitchFamily="34" charset="0"/>
                </a:rPr>
                <a:t>80</a:t>
              </a:r>
            </a:p>
          </p:txBody>
        </p:sp>
        <p:sp>
          <p:nvSpPr>
            <p:cNvPr id="278" name="Rectangle 29">
              <a:extLst>
                <a:ext uri="{FF2B5EF4-FFF2-40B4-BE49-F238E27FC236}">
                  <a16:creationId xmlns:a16="http://schemas.microsoft.com/office/drawing/2014/main" id="{C6886C25-E010-4EFA-BBD5-68544E509E0A}"/>
                </a:ext>
              </a:extLst>
            </p:cNvPr>
            <p:cNvSpPr>
              <a:spLocks noChangeArrowheads="1"/>
            </p:cNvSpPr>
            <p:nvPr/>
          </p:nvSpPr>
          <p:spPr bwMode="auto">
            <a:xfrm>
              <a:off x="6365038" y="3849261"/>
              <a:ext cx="665570" cy="34956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cs typeface="Calibri" panose="020F0502020204030204" pitchFamily="34" charset="0"/>
                </a:rPr>
                <a:t>40</a:t>
              </a:r>
            </a:p>
          </p:txBody>
        </p:sp>
        <p:sp>
          <p:nvSpPr>
            <p:cNvPr id="279" name="Rectangle 29">
              <a:extLst>
                <a:ext uri="{FF2B5EF4-FFF2-40B4-BE49-F238E27FC236}">
                  <a16:creationId xmlns:a16="http://schemas.microsoft.com/office/drawing/2014/main" id="{51FF9FEC-26BE-45D6-9101-AE5315FC00A4}"/>
                </a:ext>
              </a:extLst>
            </p:cNvPr>
            <p:cNvSpPr>
              <a:spLocks noChangeArrowheads="1"/>
            </p:cNvSpPr>
            <p:nvPr/>
          </p:nvSpPr>
          <p:spPr bwMode="auto">
            <a:xfrm>
              <a:off x="6317617" y="4276088"/>
              <a:ext cx="708188" cy="34956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cs typeface="Calibri" panose="020F0502020204030204" pitchFamily="34" charset="0"/>
                </a:rPr>
                <a:t>20</a:t>
              </a:r>
            </a:p>
          </p:txBody>
        </p:sp>
        <p:sp>
          <p:nvSpPr>
            <p:cNvPr id="280" name="Rectangle 29">
              <a:extLst>
                <a:ext uri="{FF2B5EF4-FFF2-40B4-BE49-F238E27FC236}">
                  <a16:creationId xmlns:a16="http://schemas.microsoft.com/office/drawing/2014/main" id="{298ACDBD-B914-40DF-96DB-CF8D842959BD}"/>
                </a:ext>
              </a:extLst>
            </p:cNvPr>
            <p:cNvSpPr>
              <a:spLocks noChangeArrowheads="1"/>
            </p:cNvSpPr>
            <p:nvPr/>
          </p:nvSpPr>
          <p:spPr bwMode="auto">
            <a:xfrm>
              <a:off x="6381312" y="4726823"/>
              <a:ext cx="636388" cy="34956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cs typeface="Calibri" panose="020F0502020204030204" pitchFamily="34" charset="0"/>
                </a:rPr>
                <a:t>0</a:t>
              </a:r>
            </a:p>
          </p:txBody>
        </p:sp>
        <p:cxnSp>
          <p:nvCxnSpPr>
            <p:cNvPr id="281" name="Straight Connector 29">
              <a:extLst>
                <a:ext uri="{FF2B5EF4-FFF2-40B4-BE49-F238E27FC236}">
                  <a16:creationId xmlns:a16="http://schemas.microsoft.com/office/drawing/2014/main" id="{F5A2B330-C6DD-43F0-B595-48BA1AA16E85}"/>
                </a:ext>
              </a:extLst>
            </p:cNvPr>
            <p:cNvCxnSpPr>
              <a:cxnSpLocks/>
            </p:cNvCxnSpPr>
            <p:nvPr/>
          </p:nvCxnSpPr>
          <p:spPr bwMode="auto">
            <a:xfrm rot="5400000">
              <a:off x="7022994" y="4954126"/>
              <a:ext cx="7725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82" name="Straight Connector 33">
              <a:extLst>
                <a:ext uri="{FF2B5EF4-FFF2-40B4-BE49-F238E27FC236}">
                  <a16:creationId xmlns:a16="http://schemas.microsoft.com/office/drawing/2014/main" id="{6C0EE23B-83EA-4362-916B-F6BCB808FD5F}"/>
                </a:ext>
              </a:extLst>
            </p:cNvPr>
            <p:cNvCxnSpPr>
              <a:cxnSpLocks/>
            </p:cNvCxnSpPr>
            <p:nvPr/>
          </p:nvCxnSpPr>
          <p:spPr bwMode="auto">
            <a:xfrm rot="5400000">
              <a:off x="8070816" y="4954126"/>
              <a:ext cx="7725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83" name="Straight Connector 38">
              <a:extLst>
                <a:ext uri="{FF2B5EF4-FFF2-40B4-BE49-F238E27FC236}">
                  <a16:creationId xmlns:a16="http://schemas.microsoft.com/office/drawing/2014/main" id="{DC440E58-919B-44BC-9DCD-C982F2050C7E}"/>
                </a:ext>
              </a:extLst>
            </p:cNvPr>
            <p:cNvCxnSpPr>
              <a:cxnSpLocks/>
            </p:cNvCxnSpPr>
            <p:nvPr/>
          </p:nvCxnSpPr>
          <p:spPr bwMode="auto">
            <a:xfrm rot="5400000">
              <a:off x="9061879" y="4954127"/>
              <a:ext cx="7725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84" name="Straight Connector 43">
              <a:extLst>
                <a:ext uri="{FF2B5EF4-FFF2-40B4-BE49-F238E27FC236}">
                  <a16:creationId xmlns:a16="http://schemas.microsoft.com/office/drawing/2014/main" id="{C892B32D-5F04-4DE7-962B-E8279290087C}"/>
                </a:ext>
              </a:extLst>
            </p:cNvPr>
            <p:cNvCxnSpPr>
              <a:cxnSpLocks/>
            </p:cNvCxnSpPr>
            <p:nvPr/>
          </p:nvCxnSpPr>
          <p:spPr bwMode="auto">
            <a:xfrm rot="5400000">
              <a:off x="11153696" y="4959956"/>
              <a:ext cx="7725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285" name="Rectangle 29">
              <a:extLst>
                <a:ext uri="{FF2B5EF4-FFF2-40B4-BE49-F238E27FC236}">
                  <a16:creationId xmlns:a16="http://schemas.microsoft.com/office/drawing/2014/main" id="{DCC3ABFE-7A2A-401F-9732-0527BE0AE503}"/>
                </a:ext>
              </a:extLst>
            </p:cNvPr>
            <p:cNvSpPr>
              <a:spLocks noChangeArrowheads="1"/>
            </p:cNvSpPr>
            <p:nvPr/>
          </p:nvSpPr>
          <p:spPr bwMode="auto">
            <a:xfrm>
              <a:off x="7298882" y="4918711"/>
              <a:ext cx="557146" cy="34959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cs typeface="Calibri" panose="020F0502020204030204" pitchFamily="34" charset="0"/>
                </a:rPr>
                <a:t>F1</a:t>
              </a:r>
            </a:p>
          </p:txBody>
        </p:sp>
        <p:sp>
          <p:nvSpPr>
            <p:cNvPr id="286" name="Rectangle 29">
              <a:extLst>
                <a:ext uri="{FF2B5EF4-FFF2-40B4-BE49-F238E27FC236}">
                  <a16:creationId xmlns:a16="http://schemas.microsoft.com/office/drawing/2014/main" id="{3E703011-3129-4C3D-BF8E-D89149EAA9C6}"/>
                </a:ext>
              </a:extLst>
            </p:cNvPr>
            <p:cNvSpPr>
              <a:spLocks noChangeArrowheads="1"/>
            </p:cNvSpPr>
            <p:nvPr/>
          </p:nvSpPr>
          <p:spPr bwMode="auto">
            <a:xfrm>
              <a:off x="8327618" y="4909143"/>
              <a:ext cx="557146" cy="34959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cs typeface="Calibri" panose="020F0502020204030204" pitchFamily="34" charset="0"/>
                </a:rPr>
                <a:t>F2</a:t>
              </a:r>
            </a:p>
          </p:txBody>
        </p:sp>
        <p:sp>
          <p:nvSpPr>
            <p:cNvPr id="287" name="Rectangle 29">
              <a:extLst>
                <a:ext uri="{FF2B5EF4-FFF2-40B4-BE49-F238E27FC236}">
                  <a16:creationId xmlns:a16="http://schemas.microsoft.com/office/drawing/2014/main" id="{CF3398C1-DA06-480D-A166-52AF4B8B44DF}"/>
                </a:ext>
              </a:extLst>
            </p:cNvPr>
            <p:cNvSpPr>
              <a:spLocks noChangeArrowheads="1"/>
            </p:cNvSpPr>
            <p:nvPr/>
          </p:nvSpPr>
          <p:spPr bwMode="auto">
            <a:xfrm>
              <a:off x="10403780" y="4911466"/>
              <a:ext cx="557146" cy="34959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cs typeface="Calibri" panose="020F0502020204030204" pitchFamily="34" charset="0"/>
                </a:rPr>
                <a:t>F4</a:t>
              </a:r>
            </a:p>
          </p:txBody>
        </p:sp>
        <p:grpSp>
          <p:nvGrpSpPr>
            <p:cNvPr id="289" name="Group 261">
              <a:extLst>
                <a:ext uri="{FF2B5EF4-FFF2-40B4-BE49-F238E27FC236}">
                  <a16:creationId xmlns:a16="http://schemas.microsoft.com/office/drawing/2014/main" id="{4768E788-6102-4B6C-A109-0E17E0B6336B}"/>
                </a:ext>
              </a:extLst>
            </p:cNvPr>
            <p:cNvGrpSpPr>
              <a:grpSpLocks/>
            </p:cNvGrpSpPr>
            <p:nvPr/>
          </p:nvGrpSpPr>
          <p:grpSpPr bwMode="auto">
            <a:xfrm>
              <a:off x="6974732" y="2725743"/>
              <a:ext cx="88324" cy="2199956"/>
              <a:chOff x="1401508" y="2525043"/>
              <a:chExt cx="98802" cy="2359228"/>
            </a:xfrm>
          </p:grpSpPr>
          <p:grpSp>
            <p:nvGrpSpPr>
              <p:cNvPr id="311" name="Group 13">
                <a:extLst>
                  <a:ext uri="{FF2B5EF4-FFF2-40B4-BE49-F238E27FC236}">
                    <a16:creationId xmlns:a16="http://schemas.microsoft.com/office/drawing/2014/main" id="{1C1AD9CE-302B-4387-9D32-85DC48BEAFAB}"/>
                  </a:ext>
                </a:extLst>
              </p:cNvPr>
              <p:cNvGrpSpPr>
                <a:grpSpLocks/>
              </p:cNvGrpSpPr>
              <p:nvPr/>
            </p:nvGrpSpPr>
            <p:grpSpPr bwMode="auto">
              <a:xfrm rot="-5400000">
                <a:off x="503301" y="3887262"/>
                <a:ext cx="1898473" cy="95545"/>
                <a:chOff x="8583354" y="5520271"/>
                <a:chExt cx="2895860" cy="159767"/>
              </a:xfrm>
            </p:grpSpPr>
            <p:cxnSp>
              <p:nvCxnSpPr>
                <p:cNvPr id="313" name="Straight Connector 14">
                  <a:extLst>
                    <a:ext uri="{FF2B5EF4-FFF2-40B4-BE49-F238E27FC236}">
                      <a16:creationId xmlns:a16="http://schemas.microsoft.com/office/drawing/2014/main" id="{23AF52D1-66C9-4966-BC09-0881BACDDCE3}"/>
                    </a:ext>
                  </a:extLst>
                </p:cNvPr>
                <p:cNvCxnSpPr>
                  <a:cxnSpLocks/>
                </p:cNvCxnSpPr>
                <p:nvPr/>
              </p:nvCxnSpPr>
              <p:spPr bwMode="auto">
                <a:xfrm rot="5400000">
                  <a:off x="8503470" y="5600155"/>
                  <a:ext cx="15976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14" name="Straight Connector 16">
                  <a:extLst>
                    <a:ext uri="{FF2B5EF4-FFF2-40B4-BE49-F238E27FC236}">
                      <a16:creationId xmlns:a16="http://schemas.microsoft.com/office/drawing/2014/main" id="{D4B2C6FC-45B6-48F2-A377-9EA22A592AF0}"/>
                    </a:ext>
                  </a:extLst>
                </p:cNvPr>
                <p:cNvCxnSpPr>
                  <a:cxnSpLocks/>
                </p:cNvCxnSpPr>
                <p:nvPr/>
              </p:nvCxnSpPr>
              <p:spPr bwMode="auto">
                <a:xfrm rot="5400000">
                  <a:off x="9227435" y="5600155"/>
                  <a:ext cx="15976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15" name="Straight Connector 17">
                  <a:extLst>
                    <a:ext uri="{FF2B5EF4-FFF2-40B4-BE49-F238E27FC236}">
                      <a16:creationId xmlns:a16="http://schemas.microsoft.com/office/drawing/2014/main" id="{26747C7C-0391-4B93-8EE4-0FF1E7504E9D}"/>
                    </a:ext>
                  </a:extLst>
                </p:cNvPr>
                <p:cNvCxnSpPr>
                  <a:cxnSpLocks/>
                </p:cNvCxnSpPr>
                <p:nvPr/>
              </p:nvCxnSpPr>
              <p:spPr bwMode="auto">
                <a:xfrm rot="5400000">
                  <a:off x="9951400" y="5600155"/>
                  <a:ext cx="15976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16" name="Straight Connector 18">
                  <a:extLst>
                    <a:ext uri="{FF2B5EF4-FFF2-40B4-BE49-F238E27FC236}">
                      <a16:creationId xmlns:a16="http://schemas.microsoft.com/office/drawing/2014/main" id="{DC477727-86D4-4850-864F-3AA34CA4BD15}"/>
                    </a:ext>
                  </a:extLst>
                </p:cNvPr>
                <p:cNvCxnSpPr>
                  <a:cxnSpLocks/>
                </p:cNvCxnSpPr>
                <p:nvPr/>
              </p:nvCxnSpPr>
              <p:spPr bwMode="auto">
                <a:xfrm rot="5400000">
                  <a:off x="10675365" y="5600155"/>
                  <a:ext cx="15976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17" name="Straight Connector 19">
                  <a:extLst>
                    <a:ext uri="{FF2B5EF4-FFF2-40B4-BE49-F238E27FC236}">
                      <a16:creationId xmlns:a16="http://schemas.microsoft.com/office/drawing/2014/main" id="{9BB3BFCF-CEF2-4D6F-8304-515332236D30}"/>
                    </a:ext>
                  </a:extLst>
                </p:cNvPr>
                <p:cNvCxnSpPr>
                  <a:cxnSpLocks/>
                </p:cNvCxnSpPr>
                <p:nvPr/>
              </p:nvCxnSpPr>
              <p:spPr bwMode="auto">
                <a:xfrm rot="5400000">
                  <a:off x="11399330" y="5600155"/>
                  <a:ext cx="15976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cxnSp>
            <p:nvCxnSpPr>
              <p:cNvPr id="312" name="Straight Connector 19">
                <a:extLst>
                  <a:ext uri="{FF2B5EF4-FFF2-40B4-BE49-F238E27FC236}">
                    <a16:creationId xmlns:a16="http://schemas.microsoft.com/office/drawing/2014/main" id="{38066097-E77A-498C-B366-FB6C5F7D11A6}"/>
                  </a:ext>
                </a:extLst>
              </p:cNvPr>
              <p:cNvCxnSpPr>
                <a:cxnSpLocks/>
              </p:cNvCxnSpPr>
              <p:nvPr/>
            </p:nvCxnSpPr>
            <p:spPr bwMode="auto">
              <a:xfrm>
                <a:off x="1401508" y="2525043"/>
                <a:ext cx="9554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sp>
          <p:nvSpPr>
            <p:cNvPr id="291" name="Rectangle 29">
              <a:extLst>
                <a:ext uri="{FF2B5EF4-FFF2-40B4-BE49-F238E27FC236}">
                  <a16:creationId xmlns:a16="http://schemas.microsoft.com/office/drawing/2014/main" id="{3037BEC2-AEBC-40D3-819D-4F1CE61352A8}"/>
                </a:ext>
              </a:extLst>
            </p:cNvPr>
            <p:cNvSpPr>
              <a:spLocks noChangeArrowheads="1"/>
            </p:cNvSpPr>
            <p:nvPr/>
          </p:nvSpPr>
          <p:spPr bwMode="auto">
            <a:xfrm>
              <a:off x="6351202" y="3406479"/>
              <a:ext cx="674603" cy="34956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cs typeface="Calibri" panose="020F0502020204030204" pitchFamily="34" charset="0"/>
                </a:rPr>
                <a:t>60</a:t>
              </a:r>
            </a:p>
          </p:txBody>
        </p:sp>
        <p:cxnSp>
          <p:nvCxnSpPr>
            <p:cNvPr id="293" name="Straight Connector 38">
              <a:extLst>
                <a:ext uri="{FF2B5EF4-FFF2-40B4-BE49-F238E27FC236}">
                  <a16:creationId xmlns:a16="http://schemas.microsoft.com/office/drawing/2014/main" id="{09F43581-A416-4CB4-8A65-7EDBE35C9207}"/>
                </a:ext>
              </a:extLst>
            </p:cNvPr>
            <p:cNvCxnSpPr>
              <a:cxnSpLocks/>
            </p:cNvCxnSpPr>
            <p:nvPr/>
          </p:nvCxnSpPr>
          <p:spPr bwMode="auto">
            <a:xfrm rot="5400000">
              <a:off x="10118858" y="4971312"/>
              <a:ext cx="7725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295" name="Rectangle 29">
              <a:extLst>
                <a:ext uri="{FF2B5EF4-FFF2-40B4-BE49-F238E27FC236}">
                  <a16:creationId xmlns:a16="http://schemas.microsoft.com/office/drawing/2014/main" id="{D3F000E0-2D39-4D7D-8269-0105B9C32F49}"/>
                </a:ext>
              </a:extLst>
            </p:cNvPr>
            <p:cNvSpPr>
              <a:spLocks noChangeArrowheads="1"/>
            </p:cNvSpPr>
            <p:nvPr/>
          </p:nvSpPr>
          <p:spPr bwMode="auto">
            <a:xfrm>
              <a:off x="9356354" y="4926329"/>
              <a:ext cx="557146" cy="34959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cs typeface="Calibri" panose="020F0502020204030204" pitchFamily="34" charset="0"/>
                </a:rPr>
                <a:t>F3</a:t>
              </a:r>
            </a:p>
          </p:txBody>
        </p:sp>
        <p:sp>
          <p:nvSpPr>
            <p:cNvPr id="297" name="Rectangle 66579">
              <a:extLst>
                <a:ext uri="{FF2B5EF4-FFF2-40B4-BE49-F238E27FC236}">
                  <a16:creationId xmlns:a16="http://schemas.microsoft.com/office/drawing/2014/main" id="{BDB981AC-A264-498D-986F-6D1057ACC594}"/>
                </a:ext>
              </a:extLst>
            </p:cNvPr>
            <p:cNvSpPr>
              <a:spLocks noChangeArrowheads="1"/>
            </p:cNvSpPr>
            <p:nvPr/>
          </p:nvSpPr>
          <p:spPr bwMode="auto">
            <a:xfrm>
              <a:off x="7316470" y="4883466"/>
              <a:ext cx="240503" cy="45719"/>
            </a:xfrm>
            <a:prstGeom prst="rect">
              <a:avLst/>
            </a:prstGeom>
            <a:solidFill>
              <a:schemeClr val="accent2"/>
            </a:solidFill>
            <a:ln w="9525">
              <a:solidFill>
                <a:srgbClr val="000000"/>
              </a:solidFill>
              <a:miter lim="800000"/>
              <a:headEnd/>
              <a:tailEnd/>
            </a:ln>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en-US" altLang="en-US" sz="1400" b="0" dirty="0">
                <a:solidFill>
                  <a:schemeClr val="bg2"/>
                </a:solidFill>
              </a:endParaRPr>
            </a:p>
          </p:txBody>
        </p:sp>
        <p:sp>
          <p:nvSpPr>
            <p:cNvPr id="298" name="Rectangle 297">
              <a:extLst>
                <a:ext uri="{FF2B5EF4-FFF2-40B4-BE49-F238E27FC236}">
                  <a16:creationId xmlns:a16="http://schemas.microsoft.com/office/drawing/2014/main" id="{C1DA1DB0-15C1-4E03-A3B4-35889BF84F49}"/>
                </a:ext>
              </a:extLst>
            </p:cNvPr>
            <p:cNvSpPr/>
            <p:nvPr/>
          </p:nvSpPr>
          <p:spPr bwMode="auto">
            <a:xfrm>
              <a:off x="7603858" y="4871733"/>
              <a:ext cx="240475" cy="45076"/>
            </a:xfrm>
            <a:prstGeom prst="rect">
              <a:avLst/>
            </a:prstGeom>
            <a:solidFill>
              <a:schemeClr val="accent3"/>
            </a:solidFill>
            <a:ln>
              <a:solidFill>
                <a:schemeClr val="bg1"/>
              </a:solidFill>
            </a:ln>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defRPr/>
              </a:pPr>
              <a:endParaRPr lang="en-US" altLang="en-US" sz="1400" b="0" dirty="0">
                <a:solidFill>
                  <a:schemeClr val="bg2"/>
                </a:solidFill>
              </a:endParaRPr>
            </a:p>
          </p:txBody>
        </p:sp>
        <p:sp>
          <p:nvSpPr>
            <p:cNvPr id="299" name="Rectangle 288">
              <a:extLst>
                <a:ext uri="{FF2B5EF4-FFF2-40B4-BE49-F238E27FC236}">
                  <a16:creationId xmlns:a16="http://schemas.microsoft.com/office/drawing/2014/main" id="{972590E8-F6B5-4897-9065-9E01130A7561}"/>
                </a:ext>
              </a:extLst>
            </p:cNvPr>
            <p:cNvSpPr>
              <a:spLocks noChangeArrowheads="1"/>
            </p:cNvSpPr>
            <p:nvPr/>
          </p:nvSpPr>
          <p:spPr bwMode="auto">
            <a:xfrm>
              <a:off x="8345453" y="4879798"/>
              <a:ext cx="240503" cy="45719"/>
            </a:xfrm>
            <a:prstGeom prst="rect">
              <a:avLst/>
            </a:prstGeom>
            <a:solidFill>
              <a:schemeClr val="accent2"/>
            </a:solidFill>
            <a:ln w="9525">
              <a:solidFill>
                <a:srgbClr val="000000"/>
              </a:solidFill>
              <a:miter lim="800000"/>
              <a:headEnd/>
              <a:tailEnd/>
            </a:ln>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en-US" altLang="en-US" sz="1400" b="0" dirty="0">
                <a:solidFill>
                  <a:schemeClr val="bg2"/>
                </a:solidFill>
              </a:endParaRPr>
            </a:p>
          </p:txBody>
        </p:sp>
        <p:sp>
          <p:nvSpPr>
            <p:cNvPr id="300" name="Rectangle 299">
              <a:extLst>
                <a:ext uri="{FF2B5EF4-FFF2-40B4-BE49-F238E27FC236}">
                  <a16:creationId xmlns:a16="http://schemas.microsoft.com/office/drawing/2014/main" id="{5736AF8D-C18B-493D-BC47-96CC380C84A4}"/>
                </a:ext>
              </a:extLst>
            </p:cNvPr>
            <p:cNvSpPr/>
            <p:nvPr/>
          </p:nvSpPr>
          <p:spPr bwMode="auto">
            <a:xfrm>
              <a:off x="8633393" y="4754535"/>
              <a:ext cx="235966" cy="159270"/>
            </a:xfrm>
            <a:prstGeom prst="rect">
              <a:avLst/>
            </a:prstGeom>
            <a:solidFill>
              <a:schemeClr val="accent3"/>
            </a:solidFill>
            <a:ln>
              <a:solidFill>
                <a:schemeClr val="bg1"/>
              </a:solidFill>
            </a:ln>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defRPr/>
              </a:pPr>
              <a:endParaRPr lang="en-US" altLang="en-US" sz="1400" b="0" dirty="0">
                <a:solidFill>
                  <a:schemeClr val="bg2"/>
                </a:solidFill>
              </a:endParaRPr>
            </a:p>
          </p:txBody>
        </p:sp>
        <p:sp>
          <p:nvSpPr>
            <p:cNvPr id="301" name="Rectangle 290">
              <a:extLst>
                <a:ext uri="{FF2B5EF4-FFF2-40B4-BE49-F238E27FC236}">
                  <a16:creationId xmlns:a16="http://schemas.microsoft.com/office/drawing/2014/main" id="{B67C0476-DCC5-4F91-A287-636495375144}"/>
                </a:ext>
              </a:extLst>
            </p:cNvPr>
            <p:cNvSpPr>
              <a:spLocks noChangeArrowheads="1"/>
            </p:cNvSpPr>
            <p:nvPr/>
          </p:nvSpPr>
          <p:spPr bwMode="auto">
            <a:xfrm>
              <a:off x="9371876" y="4885120"/>
              <a:ext cx="240503" cy="45719"/>
            </a:xfrm>
            <a:prstGeom prst="rect">
              <a:avLst/>
            </a:prstGeom>
            <a:solidFill>
              <a:schemeClr val="accent2"/>
            </a:solidFill>
            <a:ln w="9525">
              <a:solidFill>
                <a:srgbClr val="000000"/>
              </a:solidFill>
              <a:miter lim="800000"/>
              <a:headEnd/>
              <a:tailEnd/>
            </a:ln>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en-US" altLang="en-US" sz="1400" b="0" dirty="0">
                <a:solidFill>
                  <a:schemeClr val="bg2"/>
                </a:solidFill>
              </a:endParaRPr>
            </a:p>
          </p:txBody>
        </p:sp>
        <p:sp>
          <p:nvSpPr>
            <p:cNvPr id="302" name="Rectangle 301">
              <a:extLst>
                <a:ext uri="{FF2B5EF4-FFF2-40B4-BE49-F238E27FC236}">
                  <a16:creationId xmlns:a16="http://schemas.microsoft.com/office/drawing/2014/main" id="{FF025E4B-623F-4B91-8C6F-B6AE93087B1A}"/>
                </a:ext>
              </a:extLst>
            </p:cNvPr>
            <p:cNvSpPr/>
            <p:nvPr/>
          </p:nvSpPr>
          <p:spPr bwMode="auto">
            <a:xfrm>
              <a:off x="9659920" y="4623814"/>
              <a:ext cx="231457" cy="308022"/>
            </a:xfrm>
            <a:prstGeom prst="rect">
              <a:avLst/>
            </a:prstGeom>
            <a:solidFill>
              <a:schemeClr val="accent3"/>
            </a:solidFill>
            <a:ln>
              <a:solidFill>
                <a:schemeClr val="bg1"/>
              </a:solidFill>
            </a:ln>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defRPr/>
              </a:pPr>
              <a:endParaRPr lang="en-US" altLang="en-US" sz="1400" b="0" dirty="0">
                <a:solidFill>
                  <a:schemeClr val="bg2"/>
                </a:solidFill>
              </a:endParaRPr>
            </a:p>
          </p:txBody>
        </p:sp>
        <p:sp>
          <p:nvSpPr>
            <p:cNvPr id="303" name="Rectangle 292">
              <a:extLst>
                <a:ext uri="{FF2B5EF4-FFF2-40B4-BE49-F238E27FC236}">
                  <a16:creationId xmlns:a16="http://schemas.microsoft.com/office/drawing/2014/main" id="{72FCFF1D-57FD-4204-8A93-8C2DE6D71E25}"/>
                </a:ext>
              </a:extLst>
            </p:cNvPr>
            <p:cNvSpPr>
              <a:spLocks noChangeArrowheads="1"/>
            </p:cNvSpPr>
            <p:nvPr/>
          </p:nvSpPr>
          <p:spPr bwMode="auto">
            <a:xfrm>
              <a:off x="10408930" y="4788977"/>
              <a:ext cx="226007" cy="135821"/>
            </a:xfrm>
            <a:prstGeom prst="rect">
              <a:avLst/>
            </a:prstGeom>
            <a:solidFill>
              <a:schemeClr val="accent2"/>
            </a:solidFill>
            <a:ln w="9525">
              <a:solidFill>
                <a:srgbClr val="000000"/>
              </a:solidFill>
              <a:miter lim="800000"/>
              <a:headEnd/>
              <a:tailEnd/>
            </a:ln>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en-US" altLang="en-US" sz="1400" b="0" dirty="0">
                <a:solidFill>
                  <a:schemeClr val="bg2"/>
                </a:solidFill>
              </a:endParaRPr>
            </a:p>
          </p:txBody>
        </p:sp>
        <p:sp>
          <p:nvSpPr>
            <p:cNvPr id="304" name="Rectangle 303">
              <a:extLst>
                <a:ext uri="{FF2B5EF4-FFF2-40B4-BE49-F238E27FC236}">
                  <a16:creationId xmlns:a16="http://schemas.microsoft.com/office/drawing/2014/main" id="{18CD2672-426C-4480-A596-0D5AFB72B26E}"/>
                </a:ext>
              </a:extLst>
            </p:cNvPr>
            <p:cNvSpPr/>
            <p:nvPr/>
          </p:nvSpPr>
          <p:spPr bwMode="auto">
            <a:xfrm>
              <a:off x="10701479" y="3893576"/>
              <a:ext cx="240475" cy="1030747"/>
            </a:xfrm>
            <a:prstGeom prst="rect">
              <a:avLst/>
            </a:prstGeom>
            <a:solidFill>
              <a:schemeClr val="accent3"/>
            </a:solidFill>
            <a:ln>
              <a:solidFill>
                <a:schemeClr val="bg1"/>
              </a:solidFill>
            </a:ln>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defRPr/>
              </a:pPr>
              <a:endParaRPr lang="en-US" altLang="en-US" sz="1400" b="0" dirty="0">
                <a:solidFill>
                  <a:schemeClr val="bg2"/>
                </a:solidFill>
              </a:endParaRPr>
            </a:p>
          </p:txBody>
        </p:sp>
        <p:grpSp>
          <p:nvGrpSpPr>
            <p:cNvPr id="305" name="Group 66581">
              <a:extLst>
                <a:ext uri="{FF2B5EF4-FFF2-40B4-BE49-F238E27FC236}">
                  <a16:creationId xmlns:a16="http://schemas.microsoft.com/office/drawing/2014/main" id="{832A61EB-81A0-47F6-B0C9-7B99E8B7E901}"/>
                </a:ext>
              </a:extLst>
            </p:cNvPr>
            <p:cNvGrpSpPr>
              <a:grpSpLocks/>
            </p:cNvGrpSpPr>
            <p:nvPr/>
          </p:nvGrpSpPr>
          <p:grpSpPr bwMode="auto">
            <a:xfrm>
              <a:off x="8380090" y="2887809"/>
              <a:ext cx="2398121" cy="527918"/>
              <a:chOff x="8380090" y="2887809"/>
              <a:chExt cx="2398121" cy="527918"/>
            </a:xfrm>
          </p:grpSpPr>
          <p:sp>
            <p:nvSpPr>
              <p:cNvPr id="308" name="Rectangle 294">
                <a:extLst>
                  <a:ext uri="{FF2B5EF4-FFF2-40B4-BE49-F238E27FC236}">
                    <a16:creationId xmlns:a16="http://schemas.microsoft.com/office/drawing/2014/main" id="{C351995E-8C43-4A40-A1F4-8BC15DF1C23D}"/>
                  </a:ext>
                </a:extLst>
              </p:cNvPr>
              <p:cNvSpPr>
                <a:spLocks noChangeArrowheads="1"/>
              </p:cNvSpPr>
              <p:nvPr/>
            </p:nvSpPr>
            <p:spPr bwMode="auto">
              <a:xfrm>
                <a:off x="8473876" y="2887809"/>
                <a:ext cx="2304335" cy="52791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cs typeface="Calibri" panose="020F0502020204030204" pitchFamily="34" charset="0"/>
                  </a:rPr>
                  <a:t>Death/OLT</a:t>
                </a:r>
              </a:p>
              <a:p>
                <a:pP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cs typeface="Calibri" panose="020F0502020204030204" pitchFamily="34" charset="0"/>
                  </a:rPr>
                  <a:t>Liver-related complications</a:t>
                </a:r>
              </a:p>
            </p:txBody>
          </p:sp>
          <p:sp>
            <p:nvSpPr>
              <p:cNvPr id="309" name="Rectangle 66580">
                <a:extLst>
                  <a:ext uri="{FF2B5EF4-FFF2-40B4-BE49-F238E27FC236}">
                    <a16:creationId xmlns:a16="http://schemas.microsoft.com/office/drawing/2014/main" id="{31C29456-D384-42CB-89A1-5902447E9872}"/>
                  </a:ext>
                </a:extLst>
              </p:cNvPr>
              <p:cNvSpPr/>
              <p:nvPr/>
            </p:nvSpPr>
            <p:spPr bwMode="auto">
              <a:xfrm>
                <a:off x="8380894" y="3190951"/>
                <a:ext cx="123244" cy="123209"/>
              </a:xfrm>
              <a:prstGeom prst="rect">
                <a:avLst/>
              </a:prstGeom>
              <a:solidFill>
                <a:schemeClr val="accent3"/>
              </a:solidFill>
              <a:ln>
                <a:solidFill>
                  <a:schemeClr val="bg1"/>
                </a:solidFill>
              </a:ln>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defRPr/>
                </a:pPr>
                <a:endParaRPr lang="en-US" altLang="en-US" sz="1400" b="0" dirty="0">
                  <a:solidFill>
                    <a:schemeClr val="bg2"/>
                  </a:solidFill>
                </a:endParaRPr>
              </a:p>
            </p:txBody>
          </p:sp>
          <p:sp>
            <p:nvSpPr>
              <p:cNvPr id="310" name="Rectangle 296">
                <a:extLst>
                  <a:ext uri="{FF2B5EF4-FFF2-40B4-BE49-F238E27FC236}">
                    <a16:creationId xmlns:a16="http://schemas.microsoft.com/office/drawing/2014/main" id="{6102C2D1-1010-42A4-AE52-CCED8A92EE88}"/>
                  </a:ext>
                </a:extLst>
              </p:cNvPr>
              <p:cNvSpPr>
                <a:spLocks noChangeArrowheads="1"/>
              </p:cNvSpPr>
              <p:nvPr/>
            </p:nvSpPr>
            <p:spPr bwMode="auto">
              <a:xfrm>
                <a:off x="8380090" y="2973162"/>
                <a:ext cx="123510" cy="123510"/>
              </a:xfrm>
              <a:prstGeom prst="rect">
                <a:avLst/>
              </a:prstGeom>
              <a:solidFill>
                <a:schemeClr val="accent2"/>
              </a:solidFill>
              <a:ln w="9525">
                <a:solidFill>
                  <a:srgbClr val="000000"/>
                </a:solidFill>
                <a:miter lim="800000"/>
                <a:headEnd/>
                <a:tailEnd/>
              </a:ln>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FontTx/>
                  <a:buNone/>
                </a:pPr>
                <a:endParaRPr lang="en-US" altLang="en-US" sz="1400" b="0" dirty="0">
                  <a:solidFill>
                    <a:schemeClr val="bg2"/>
                  </a:solidFill>
                </a:endParaRPr>
              </a:p>
            </p:txBody>
          </p:sp>
        </p:grpSp>
        <p:sp>
          <p:nvSpPr>
            <p:cNvPr id="306" name="Freeform: Shape 1">
              <a:extLst>
                <a:ext uri="{FF2B5EF4-FFF2-40B4-BE49-F238E27FC236}">
                  <a16:creationId xmlns:a16="http://schemas.microsoft.com/office/drawing/2014/main" id="{68F27679-20E5-4B74-A10C-5BE6F97354CB}"/>
                </a:ext>
              </a:extLst>
            </p:cNvPr>
            <p:cNvSpPr>
              <a:spLocks/>
            </p:cNvSpPr>
            <p:nvPr/>
          </p:nvSpPr>
          <p:spPr bwMode="auto">
            <a:xfrm>
              <a:off x="7055184" y="2707876"/>
              <a:ext cx="4153110" cy="2217823"/>
            </a:xfrm>
            <a:custGeom>
              <a:avLst/>
              <a:gdLst>
                <a:gd name="T0" fmla="*/ 0 w 4163209"/>
                <a:gd name="T1" fmla="*/ 0 h 2883050"/>
                <a:gd name="T2" fmla="*/ 0 w 4163209"/>
                <a:gd name="T3" fmla="*/ 48 h 2883050"/>
                <a:gd name="T4" fmla="*/ 3758770 w 4163209"/>
                <a:gd name="T5" fmla="*/ 48 h 2883050"/>
                <a:gd name="T6" fmla="*/ 0 60000 65536"/>
                <a:gd name="T7" fmla="*/ 0 60000 65536"/>
                <a:gd name="T8" fmla="*/ 0 60000 65536"/>
              </a:gdLst>
              <a:ahLst/>
              <a:cxnLst>
                <a:cxn ang="T6">
                  <a:pos x="T0" y="T1"/>
                </a:cxn>
                <a:cxn ang="T7">
                  <a:pos x="T2" y="T3"/>
                </a:cxn>
                <a:cxn ang="T8">
                  <a:pos x="T4" y="T5"/>
                </a:cxn>
              </a:cxnLst>
              <a:rect l="0" t="0" r="r" b="b"/>
              <a:pathLst>
                <a:path w="4163209" h="2883050">
                  <a:moveTo>
                    <a:pt x="0" y="0"/>
                  </a:moveTo>
                  <a:lnTo>
                    <a:pt x="0" y="2883050"/>
                  </a:lnTo>
                  <a:lnTo>
                    <a:pt x="4163209" y="2883050"/>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p>
          </p:txBody>
        </p:sp>
      </p:grpSp>
      <p:sp>
        <p:nvSpPr>
          <p:cNvPr id="2" name="TextBox 1">
            <a:extLst>
              <a:ext uri="{FF2B5EF4-FFF2-40B4-BE49-F238E27FC236}">
                <a16:creationId xmlns:a16="http://schemas.microsoft.com/office/drawing/2014/main" id="{60335640-7C68-4C0C-A6CD-529BBC7E598E}"/>
              </a:ext>
            </a:extLst>
          </p:cNvPr>
          <p:cNvSpPr txBox="1"/>
          <p:nvPr/>
        </p:nvSpPr>
        <p:spPr bwMode="auto">
          <a:xfrm rot="16200000">
            <a:off x="5205558" y="3582519"/>
            <a:ext cx="2392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hangingPunct="1">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cs typeface="Calibri" panose="020F0502020204030204" pitchFamily="34" charset="0"/>
              </a:rPr>
              <a:t>HR Relative to Stage F0 </a:t>
            </a:r>
            <a:endParaRPr lang="en-US" altLang="en-US" sz="1800" dirty="0">
              <a:solidFill>
                <a:schemeClr val="bg1"/>
              </a:solidFill>
              <a:latin typeface="Calibri" panose="020F0502020204030204" pitchFamily="34" charset="0"/>
              <a:cs typeface="Calibri" panose="020F0502020204030204" pitchFamily="34" charset="0"/>
            </a:endParaRPr>
          </a:p>
        </p:txBody>
      </p:sp>
      <p:sp>
        <p:nvSpPr>
          <p:cNvPr id="271" name="TextBox 10">
            <a:extLst>
              <a:ext uri="{FF2B5EF4-FFF2-40B4-BE49-F238E27FC236}">
                <a16:creationId xmlns:a16="http://schemas.microsoft.com/office/drawing/2014/main" id="{531A1125-BBE3-4055-8B27-114838655485}"/>
              </a:ext>
            </a:extLst>
          </p:cNvPr>
          <p:cNvSpPr txBox="1">
            <a:spLocks noChangeArrowheads="1"/>
          </p:cNvSpPr>
          <p:nvPr/>
        </p:nvSpPr>
        <p:spPr bwMode="auto">
          <a:xfrm>
            <a:off x="7391368" y="5163453"/>
            <a:ext cx="37226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bg1"/>
                </a:solidFill>
                <a:latin typeface="Calibri" panose="020F0502020204030204" pitchFamily="34" charset="0"/>
                <a:cs typeface="Calibri" panose="020F0502020204030204" pitchFamily="34" charset="0"/>
              </a:rPr>
              <a:t>Fibrosis Stage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Title 4">
            <a:extLst>
              <a:ext uri="{FF2B5EF4-FFF2-40B4-BE49-F238E27FC236}">
                <a16:creationId xmlns:a16="http://schemas.microsoft.com/office/drawing/2014/main" id="{A85C4196-66BB-4B77-888D-0DDBC0B42FAF}"/>
              </a:ext>
            </a:extLst>
          </p:cNvPr>
          <p:cNvSpPr>
            <a:spLocks noGrp="1"/>
          </p:cNvSpPr>
          <p:nvPr>
            <p:ph type="title"/>
          </p:nvPr>
        </p:nvSpPr>
        <p:spPr/>
        <p:txBody>
          <a:bodyPr/>
          <a:lstStyle/>
          <a:p>
            <a:r>
              <a:rPr lang="en-US" dirty="0"/>
              <a:t>MASH Advanced Hepatic Fibrosis </a:t>
            </a:r>
            <a:br>
              <a:rPr lang="en-US" dirty="0"/>
            </a:br>
            <a:r>
              <a:rPr lang="en-US" dirty="0"/>
              <a:t>May Quickly Progress to Cirrhosis </a:t>
            </a:r>
          </a:p>
        </p:txBody>
      </p:sp>
      <p:sp>
        <p:nvSpPr>
          <p:cNvPr id="601" name="Text Box 15">
            <a:extLst>
              <a:ext uri="{FF2B5EF4-FFF2-40B4-BE49-F238E27FC236}">
                <a16:creationId xmlns:a16="http://schemas.microsoft.com/office/drawing/2014/main" id="{2B1A7AB8-D434-4A30-AABF-C4CF4B96B2BC}"/>
              </a:ext>
            </a:extLst>
          </p:cNvPr>
          <p:cNvSpPr txBox="1">
            <a:spLocks noChangeArrowheads="1"/>
          </p:cNvSpPr>
          <p:nvPr/>
        </p:nvSpPr>
        <p:spPr bwMode="auto">
          <a:xfrm>
            <a:off x="424297" y="640017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rgbClr val="455560"/>
                </a:solidFill>
                <a:latin typeface="Calibri" panose="020F0502020204030204" pitchFamily="34" charset="0"/>
                <a:cs typeface="+mn-cs"/>
              </a:rPr>
              <a:t>Sanyal.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Hepatology. 2019;70:1913.</a:t>
            </a:r>
          </a:p>
        </p:txBody>
      </p:sp>
      <p:sp>
        <p:nvSpPr>
          <p:cNvPr id="317" name="Content Placeholder 3">
            <a:extLst>
              <a:ext uri="{FF2B5EF4-FFF2-40B4-BE49-F238E27FC236}">
                <a16:creationId xmlns:a16="http://schemas.microsoft.com/office/drawing/2014/main" id="{C520795A-B297-4E47-9D5B-5C2C7BE35019}"/>
              </a:ext>
            </a:extLst>
          </p:cNvPr>
          <p:cNvSpPr txBox="1">
            <a:spLocks/>
          </p:cNvSpPr>
          <p:nvPr/>
        </p:nvSpPr>
        <p:spPr bwMode="auto">
          <a:xfrm>
            <a:off x="671057" y="1472461"/>
            <a:ext cx="5229570" cy="46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endParaRPr lang="en-US" sz="2400" b="0" kern="0" dirty="0"/>
          </a:p>
          <a:p>
            <a:endParaRPr lang="en-US" sz="2400" b="0" kern="0" dirty="0"/>
          </a:p>
          <a:p>
            <a:endParaRPr lang="en-US" sz="2400" b="0" kern="0" dirty="0"/>
          </a:p>
          <a:p>
            <a:endParaRPr lang="en-US" sz="2400" b="0" kern="0" dirty="0"/>
          </a:p>
          <a:p>
            <a:r>
              <a:rPr lang="en-US" sz="2400" b="0" kern="0" dirty="0"/>
              <a:t>In n = 217 MASH patients with F3, after median 29 mo, </a:t>
            </a:r>
            <a:r>
              <a:rPr lang="en-US" sz="2400" kern="0" dirty="0"/>
              <a:t>22% had </a:t>
            </a:r>
            <a:r>
              <a:rPr lang="en-US" sz="2400" kern="0" dirty="0">
                <a:solidFill>
                  <a:schemeClr val="accent3"/>
                </a:solidFill>
              </a:rPr>
              <a:t>bridging</a:t>
            </a:r>
            <a:r>
              <a:rPr lang="en-US" sz="2400" kern="0" dirty="0"/>
              <a:t> </a:t>
            </a:r>
            <a:r>
              <a:rPr lang="en-US" sz="2400" kern="0" dirty="0">
                <a:solidFill>
                  <a:schemeClr val="accent3"/>
                </a:solidFill>
              </a:rPr>
              <a:t>cirrhosis</a:t>
            </a:r>
          </a:p>
        </p:txBody>
      </p:sp>
      <p:sp>
        <p:nvSpPr>
          <p:cNvPr id="840" name="Content Placeholder 3">
            <a:extLst>
              <a:ext uri="{FF2B5EF4-FFF2-40B4-BE49-F238E27FC236}">
                <a16:creationId xmlns:a16="http://schemas.microsoft.com/office/drawing/2014/main" id="{249BF06E-A8A1-4C9F-92B7-9DF3D5E90082}"/>
              </a:ext>
            </a:extLst>
          </p:cNvPr>
          <p:cNvSpPr txBox="1">
            <a:spLocks/>
          </p:cNvSpPr>
          <p:nvPr/>
        </p:nvSpPr>
        <p:spPr bwMode="auto">
          <a:xfrm>
            <a:off x="6252633" y="1446001"/>
            <a:ext cx="5526615" cy="46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endParaRPr lang="en-US" sz="2400" b="0" kern="0" dirty="0"/>
          </a:p>
          <a:p>
            <a:endParaRPr lang="en-US" sz="2400" b="0" kern="0" dirty="0"/>
          </a:p>
          <a:p>
            <a:endParaRPr lang="en-US" sz="2400" b="0" kern="0" dirty="0"/>
          </a:p>
          <a:p>
            <a:endParaRPr lang="en-US" sz="2400" b="0" kern="0" dirty="0"/>
          </a:p>
          <a:p>
            <a:r>
              <a:rPr lang="en-US" sz="2400" b="0" kern="0" dirty="0"/>
              <a:t>In n = 258 MASH patients with F4,</a:t>
            </a:r>
            <a:br>
              <a:rPr lang="en-US" sz="2400" b="0" kern="0" dirty="0"/>
            </a:br>
            <a:r>
              <a:rPr lang="en-US" sz="2400" b="0" kern="0" dirty="0"/>
              <a:t>after median 30.9 mo, </a:t>
            </a:r>
            <a:r>
              <a:rPr lang="en-US" sz="2400" kern="0" dirty="0"/>
              <a:t>19% had </a:t>
            </a:r>
            <a:br>
              <a:rPr lang="en-US" sz="2400" kern="0" dirty="0"/>
            </a:br>
            <a:r>
              <a:rPr lang="en-US" sz="2400" kern="0" dirty="0">
                <a:solidFill>
                  <a:schemeClr val="accent3"/>
                </a:solidFill>
              </a:rPr>
              <a:t>clinical event</a:t>
            </a:r>
          </a:p>
          <a:p>
            <a:pPr lvl="1"/>
            <a:r>
              <a:rPr lang="en-US" sz="2200" b="0" kern="0" dirty="0"/>
              <a:t>Death, ascites, hepatic encephalopathy, esophageal variceal bleed, new varices, ≥2-point increase in Child-Pugh score and or MELD ≥15</a:t>
            </a:r>
          </a:p>
        </p:txBody>
      </p:sp>
      <p:sp>
        <p:nvSpPr>
          <p:cNvPr id="272" name="Content Placeholder 3">
            <a:extLst>
              <a:ext uri="{FF2B5EF4-FFF2-40B4-BE49-F238E27FC236}">
                <a16:creationId xmlns:a16="http://schemas.microsoft.com/office/drawing/2014/main" id="{FA28B284-B64A-4DEF-A9C7-5377C8C641C3}"/>
              </a:ext>
            </a:extLst>
          </p:cNvPr>
          <p:cNvSpPr txBox="1">
            <a:spLocks/>
          </p:cNvSpPr>
          <p:nvPr/>
        </p:nvSpPr>
        <p:spPr bwMode="auto">
          <a:xfrm>
            <a:off x="3372934" y="2221750"/>
            <a:ext cx="1562623" cy="81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lgn="ctr">
              <a:buNone/>
            </a:pPr>
            <a:r>
              <a:rPr lang="en-US" sz="2400" b="0" kern="0" dirty="0"/>
              <a:t>22%</a:t>
            </a:r>
          </a:p>
          <a:p>
            <a:pPr marL="0" indent="0" algn="ctr">
              <a:buNone/>
            </a:pPr>
            <a:r>
              <a:rPr lang="en-US" sz="2400" b="0" kern="0" dirty="0"/>
              <a:t>29 mo</a:t>
            </a:r>
          </a:p>
        </p:txBody>
      </p:sp>
      <p:sp>
        <p:nvSpPr>
          <p:cNvPr id="273" name="Round Same Side Corner Rectangle 14">
            <a:extLst>
              <a:ext uri="{FF2B5EF4-FFF2-40B4-BE49-F238E27FC236}">
                <a16:creationId xmlns:a16="http://schemas.microsoft.com/office/drawing/2014/main" id="{1DA514ED-FF89-4651-B22A-6941E5B6E630}"/>
              </a:ext>
            </a:extLst>
          </p:cNvPr>
          <p:cNvSpPr/>
          <p:nvPr/>
        </p:nvSpPr>
        <p:spPr>
          <a:xfrm>
            <a:off x="8107879" y="1635238"/>
            <a:ext cx="1873141"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Clinical Event</a:t>
            </a:r>
          </a:p>
        </p:txBody>
      </p:sp>
      <p:sp>
        <p:nvSpPr>
          <p:cNvPr id="274" name="Round Same Side Corner Rectangle 6">
            <a:extLst>
              <a:ext uri="{FF2B5EF4-FFF2-40B4-BE49-F238E27FC236}">
                <a16:creationId xmlns:a16="http://schemas.microsoft.com/office/drawing/2014/main" id="{7B8B6760-5044-4DDA-BA5C-DF0B851389F2}"/>
              </a:ext>
            </a:extLst>
          </p:cNvPr>
          <p:cNvSpPr/>
          <p:nvPr/>
        </p:nvSpPr>
        <p:spPr>
          <a:xfrm>
            <a:off x="2146559" y="1635238"/>
            <a:ext cx="1345241"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F3 MASH</a:t>
            </a:r>
          </a:p>
        </p:txBody>
      </p:sp>
      <p:sp>
        <p:nvSpPr>
          <p:cNvPr id="275" name="Round Same Side Corner Rectangle 14">
            <a:extLst>
              <a:ext uri="{FF2B5EF4-FFF2-40B4-BE49-F238E27FC236}">
                <a16:creationId xmlns:a16="http://schemas.microsoft.com/office/drawing/2014/main" id="{4CC9A19A-3A48-4801-B235-1F992E441731}"/>
              </a:ext>
            </a:extLst>
          </p:cNvPr>
          <p:cNvSpPr/>
          <p:nvPr/>
        </p:nvSpPr>
        <p:spPr>
          <a:xfrm>
            <a:off x="5040846" y="1635238"/>
            <a:ext cx="1659430"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Calibri" panose="020F0502020204030204" pitchFamily="34" charset="0"/>
                <a:ea typeface="Lucida Sans Unicode" pitchFamily="32" charset="0"/>
                <a:cs typeface="Calibri" panose="020F0502020204030204" pitchFamily="34" charset="0"/>
              </a:rPr>
              <a:t>F4 Cirrhosis</a:t>
            </a:r>
          </a:p>
        </p:txBody>
      </p:sp>
      <p:cxnSp>
        <p:nvCxnSpPr>
          <p:cNvPr id="276" name="Straight Arrow Connector 275">
            <a:extLst>
              <a:ext uri="{FF2B5EF4-FFF2-40B4-BE49-F238E27FC236}">
                <a16:creationId xmlns:a16="http://schemas.microsoft.com/office/drawing/2014/main" id="{69A9151D-98E3-4CB7-8F86-80DF638A48A6}"/>
              </a:ext>
            </a:extLst>
          </p:cNvPr>
          <p:cNvCxnSpPr>
            <a:cxnSpLocks/>
          </p:cNvCxnSpPr>
          <p:nvPr/>
        </p:nvCxnSpPr>
        <p:spPr>
          <a:xfrm>
            <a:off x="3839683" y="2703093"/>
            <a:ext cx="688949" cy="0"/>
          </a:xfrm>
          <a:prstGeom prst="straightConnector1">
            <a:avLst/>
          </a:prstGeom>
          <a:ln w="76200">
            <a:solidFill>
              <a:schemeClr val="accent3"/>
            </a:solidFill>
            <a:headEnd type="none" w="med" len="med"/>
            <a:tailEnd type="triangle" w="med" len="sm"/>
          </a:ln>
        </p:spPr>
        <p:style>
          <a:lnRef idx="1">
            <a:schemeClr val="dk1"/>
          </a:lnRef>
          <a:fillRef idx="0">
            <a:schemeClr val="dk1"/>
          </a:fillRef>
          <a:effectRef idx="0">
            <a:schemeClr val="dk1"/>
          </a:effectRef>
          <a:fontRef idx="minor">
            <a:schemeClr val="tx1"/>
          </a:fontRef>
        </p:style>
      </p:cxnSp>
      <p:grpSp>
        <p:nvGrpSpPr>
          <p:cNvPr id="277" name="Group 276">
            <a:extLst>
              <a:ext uri="{FF2B5EF4-FFF2-40B4-BE49-F238E27FC236}">
                <a16:creationId xmlns:a16="http://schemas.microsoft.com/office/drawing/2014/main" id="{F8D9E182-E7A4-47A6-8ADD-9C89558E3B72}"/>
              </a:ext>
            </a:extLst>
          </p:cNvPr>
          <p:cNvGrpSpPr/>
          <p:nvPr/>
        </p:nvGrpSpPr>
        <p:grpSpPr>
          <a:xfrm>
            <a:off x="4899674" y="2100263"/>
            <a:ext cx="1765300" cy="1328737"/>
            <a:chOff x="9470022" y="2975342"/>
            <a:chExt cx="1765300" cy="1328737"/>
          </a:xfrm>
        </p:grpSpPr>
        <p:pic>
          <p:nvPicPr>
            <p:cNvPr id="278" name="Picture 9">
              <a:extLst>
                <a:ext uri="{FF2B5EF4-FFF2-40B4-BE49-F238E27FC236}">
                  <a16:creationId xmlns:a16="http://schemas.microsoft.com/office/drawing/2014/main" id="{A9692A93-CCA4-419F-B710-8BA517F6F1C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470022" y="2975342"/>
              <a:ext cx="1765300"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9" name="Group 278">
              <a:extLst>
                <a:ext uri="{FF2B5EF4-FFF2-40B4-BE49-F238E27FC236}">
                  <a16:creationId xmlns:a16="http://schemas.microsoft.com/office/drawing/2014/main" id="{70F3CFA4-1365-4530-A78B-4A5BDA659917}"/>
                </a:ext>
              </a:extLst>
            </p:cNvPr>
            <p:cNvGrpSpPr/>
            <p:nvPr/>
          </p:nvGrpSpPr>
          <p:grpSpPr>
            <a:xfrm>
              <a:off x="9482037" y="2986929"/>
              <a:ext cx="1716006" cy="1275460"/>
              <a:chOff x="9482037" y="2986929"/>
              <a:chExt cx="1716006" cy="1275460"/>
            </a:xfrm>
          </p:grpSpPr>
          <p:sp>
            <p:nvSpPr>
              <p:cNvPr id="280" name="Oval 279">
                <a:extLst>
                  <a:ext uri="{FF2B5EF4-FFF2-40B4-BE49-F238E27FC236}">
                    <a16:creationId xmlns:a16="http://schemas.microsoft.com/office/drawing/2014/main" id="{E4D06966-4F5E-4D2B-855D-FA196F12B7CD}"/>
                  </a:ext>
                </a:extLst>
              </p:cNvPr>
              <p:cNvSpPr/>
              <p:nvPr/>
            </p:nvSpPr>
            <p:spPr bwMode="auto">
              <a:xfrm>
                <a:off x="9982748" y="3033940"/>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1" name="Oval 280">
                <a:extLst>
                  <a:ext uri="{FF2B5EF4-FFF2-40B4-BE49-F238E27FC236}">
                    <a16:creationId xmlns:a16="http://schemas.microsoft.com/office/drawing/2014/main" id="{A2556EAF-9009-4B83-B370-D8EEB605C675}"/>
                  </a:ext>
                </a:extLst>
              </p:cNvPr>
              <p:cNvSpPr/>
              <p:nvPr/>
            </p:nvSpPr>
            <p:spPr bwMode="auto">
              <a:xfrm>
                <a:off x="10101877" y="305632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2" name="Oval 281">
                <a:extLst>
                  <a:ext uri="{FF2B5EF4-FFF2-40B4-BE49-F238E27FC236}">
                    <a16:creationId xmlns:a16="http://schemas.microsoft.com/office/drawing/2014/main" id="{E4106CE5-C366-4EFF-BB6D-3E265BB11393}"/>
                  </a:ext>
                </a:extLst>
              </p:cNvPr>
              <p:cNvSpPr/>
              <p:nvPr/>
            </p:nvSpPr>
            <p:spPr bwMode="auto">
              <a:xfrm>
                <a:off x="9863977" y="3121977"/>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3" name="Oval 282">
                <a:extLst>
                  <a:ext uri="{FF2B5EF4-FFF2-40B4-BE49-F238E27FC236}">
                    <a16:creationId xmlns:a16="http://schemas.microsoft.com/office/drawing/2014/main" id="{0605BEC5-A602-4846-B1EC-F69691133573}"/>
                  </a:ext>
                </a:extLst>
              </p:cNvPr>
              <p:cNvSpPr/>
              <p:nvPr/>
            </p:nvSpPr>
            <p:spPr bwMode="auto">
              <a:xfrm>
                <a:off x="10254277" y="320872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4" name="Oval 283">
                <a:extLst>
                  <a:ext uri="{FF2B5EF4-FFF2-40B4-BE49-F238E27FC236}">
                    <a16:creationId xmlns:a16="http://schemas.microsoft.com/office/drawing/2014/main" id="{F2B2D61A-4D42-42E6-B579-0B59357B65CF}"/>
                  </a:ext>
                </a:extLst>
              </p:cNvPr>
              <p:cNvSpPr/>
              <p:nvPr/>
            </p:nvSpPr>
            <p:spPr bwMode="auto">
              <a:xfrm>
                <a:off x="9666063" y="323077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5" name="Oval 284">
                <a:extLst>
                  <a:ext uri="{FF2B5EF4-FFF2-40B4-BE49-F238E27FC236}">
                    <a16:creationId xmlns:a16="http://schemas.microsoft.com/office/drawing/2014/main" id="{A5E5BD44-1833-44CD-B46D-1A4285D0A902}"/>
                  </a:ext>
                </a:extLst>
              </p:cNvPr>
              <p:cNvSpPr/>
              <p:nvPr/>
            </p:nvSpPr>
            <p:spPr bwMode="auto">
              <a:xfrm>
                <a:off x="10364118" y="310751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6" name="Oval 285">
                <a:extLst>
                  <a:ext uri="{FF2B5EF4-FFF2-40B4-BE49-F238E27FC236}">
                    <a16:creationId xmlns:a16="http://schemas.microsoft.com/office/drawing/2014/main" id="{8AF4C042-78FE-4F01-B058-39818156F685}"/>
                  </a:ext>
                </a:extLst>
              </p:cNvPr>
              <p:cNvSpPr/>
              <p:nvPr/>
            </p:nvSpPr>
            <p:spPr bwMode="auto">
              <a:xfrm>
                <a:off x="9952388" y="318573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7" name="Oval 286">
                <a:extLst>
                  <a:ext uri="{FF2B5EF4-FFF2-40B4-BE49-F238E27FC236}">
                    <a16:creationId xmlns:a16="http://schemas.microsoft.com/office/drawing/2014/main" id="{666A29F3-95D2-473B-907D-87F1324D482A}"/>
                  </a:ext>
                </a:extLst>
              </p:cNvPr>
              <p:cNvSpPr/>
              <p:nvPr/>
            </p:nvSpPr>
            <p:spPr bwMode="auto">
              <a:xfrm>
                <a:off x="10282376" y="302077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8" name="Oval 287">
                <a:extLst>
                  <a:ext uri="{FF2B5EF4-FFF2-40B4-BE49-F238E27FC236}">
                    <a16:creationId xmlns:a16="http://schemas.microsoft.com/office/drawing/2014/main" id="{9F53408A-149F-448A-A787-9CABBE9D11DA}"/>
                  </a:ext>
                </a:extLst>
              </p:cNvPr>
              <p:cNvSpPr/>
              <p:nvPr/>
            </p:nvSpPr>
            <p:spPr bwMode="auto">
              <a:xfrm>
                <a:off x="10167428" y="298692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9" name="Oval 288">
                <a:extLst>
                  <a:ext uri="{FF2B5EF4-FFF2-40B4-BE49-F238E27FC236}">
                    <a16:creationId xmlns:a16="http://schemas.microsoft.com/office/drawing/2014/main" id="{63EDE278-1068-47E5-B6E2-28BA9A806A9D}"/>
                  </a:ext>
                </a:extLst>
              </p:cNvPr>
              <p:cNvSpPr/>
              <p:nvPr/>
            </p:nvSpPr>
            <p:spPr bwMode="auto">
              <a:xfrm>
                <a:off x="10213147" y="3091888"/>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0" name="Oval 289">
                <a:extLst>
                  <a:ext uri="{FF2B5EF4-FFF2-40B4-BE49-F238E27FC236}">
                    <a16:creationId xmlns:a16="http://schemas.microsoft.com/office/drawing/2014/main" id="{FB2A1499-B010-41EF-A0B1-A678BA471B6F}"/>
                  </a:ext>
                </a:extLst>
              </p:cNvPr>
              <p:cNvSpPr/>
              <p:nvPr/>
            </p:nvSpPr>
            <p:spPr bwMode="auto">
              <a:xfrm>
                <a:off x="9779428" y="3051965"/>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1" name="Oval 290">
                <a:extLst>
                  <a:ext uri="{FF2B5EF4-FFF2-40B4-BE49-F238E27FC236}">
                    <a16:creationId xmlns:a16="http://schemas.microsoft.com/office/drawing/2014/main" id="{8A8A929C-AA7D-45C1-BEA8-32F1A51D83DE}"/>
                  </a:ext>
                </a:extLst>
              </p:cNvPr>
              <p:cNvSpPr/>
              <p:nvPr/>
            </p:nvSpPr>
            <p:spPr bwMode="auto">
              <a:xfrm>
                <a:off x="9791346" y="3192676"/>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2" name="Oval 291">
                <a:extLst>
                  <a:ext uri="{FF2B5EF4-FFF2-40B4-BE49-F238E27FC236}">
                    <a16:creationId xmlns:a16="http://schemas.microsoft.com/office/drawing/2014/main" id="{967BAE48-AF1B-46F2-A86E-205500A02B1B}"/>
                  </a:ext>
                </a:extLst>
              </p:cNvPr>
              <p:cNvSpPr/>
              <p:nvPr/>
            </p:nvSpPr>
            <p:spPr bwMode="auto">
              <a:xfrm>
                <a:off x="10026392" y="3112328"/>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3" name="Oval 292">
                <a:extLst>
                  <a:ext uri="{FF2B5EF4-FFF2-40B4-BE49-F238E27FC236}">
                    <a16:creationId xmlns:a16="http://schemas.microsoft.com/office/drawing/2014/main" id="{C08B2E1C-E24B-4D87-9859-E41BD945976D}"/>
                  </a:ext>
                </a:extLst>
              </p:cNvPr>
              <p:cNvSpPr/>
              <p:nvPr/>
            </p:nvSpPr>
            <p:spPr bwMode="auto">
              <a:xfrm>
                <a:off x="10014739" y="3263486"/>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4" name="Oval 293">
                <a:extLst>
                  <a:ext uri="{FF2B5EF4-FFF2-40B4-BE49-F238E27FC236}">
                    <a16:creationId xmlns:a16="http://schemas.microsoft.com/office/drawing/2014/main" id="{8A400B96-4DA7-40FF-99E6-F3C057F17B5E}"/>
                  </a:ext>
                </a:extLst>
              </p:cNvPr>
              <p:cNvSpPr/>
              <p:nvPr/>
            </p:nvSpPr>
            <p:spPr bwMode="auto">
              <a:xfrm>
                <a:off x="10133868" y="328586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5" name="Oval 294">
                <a:extLst>
                  <a:ext uri="{FF2B5EF4-FFF2-40B4-BE49-F238E27FC236}">
                    <a16:creationId xmlns:a16="http://schemas.microsoft.com/office/drawing/2014/main" id="{3FA9608B-13E0-4918-989B-D5ED00FE883E}"/>
                  </a:ext>
                </a:extLst>
              </p:cNvPr>
              <p:cNvSpPr/>
              <p:nvPr/>
            </p:nvSpPr>
            <p:spPr bwMode="auto">
              <a:xfrm>
                <a:off x="9895968" y="335152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6" name="Oval 295">
                <a:extLst>
                  <a:ext uri="{FF2B5EF4-FFF2-40B4-BE49-F238E27FC236}">
                    <a16:creationId xmlns:a16="http://schemas.microsoft.com/office/drawing/2014/main" id="{D44D6BD7-73D7-4E14-A521-46FA3E28DB7C}"/>
                  </a:ext>
                </a:extLst>
              </p:cNvPr>
              <p:cNvSpPr/>
              <p:nvPr/>
            </p:nvSpPr>
            <p:spPr bwMode="auto">
              <a:xfrm>
                <a:off x="10286268" y="343826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7" name="Oval 296">
                <a:extLst>
                  <a:ext uri="{FF2B5EF4-FFF2-40B4-BE49-F238E27FC236}">
                    <a16:creationId xmlns:a16="http://schemas.microsoft.com/office/drawing/2014/main" id="{37BAA93F-5D9C-42DA-98D0-69CCBAF82EF6}"/>
                  </a:ext>
                </a:extLst>
              </p:cNvPr>
              <p:cNvSpPr/>
              <p:nvPr/>
            </p:nvSpPr>
            <p:spPr bwMode="auto">
              <a:xfrm>
                <a:off x="9698054" y="3460325"/>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8" name="Oval 297">
                <a:extLst>
                  <a:ext uri="{FF2B5EF4-FFF2-40B4-BE49-F238E27FC236}">
                    <a16:creationId xmlns:a16="http://schemas.microsoft.com/office/drawing/2014/main" id="{019E2C9B-53E6-4005-843C-23EA92800228}"/>
                  </a:ext>
                </a:extLst>
              </p:cNvPr>
              <p:cNvSpPr/>
              <p:nvPr/>
            </p:nvSpPr>
            <p:spPr bwMode="auto">
              <a:xfrm>
                <a:off x="10396109" y="333705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9" name="Oval 298">
                <a:extLst>
                  <a:ext uri="{FF2B5EF4-FFF2-40B4-BE49-F238E27FC236}">
                    <a16:creationId xmlns:a16="http://schemas.microsoft.com/office/drawing/2014/main" id="{0F10D646-B80A-478D-BE4B-2DD099413E4E}"/>
                  </a:ext>
                </a:extLst>
              </p:cNvPr>
              <p:cNvSpPr/>
              <p:nvPr/>
            </p:nvSpPr>
            <p:spPr bwMode="auto">
              <a:xfrm>
                <a:off x="9984379" y="341528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0" name="Oval 299">
                <a:extLst>
                  <a:ext uri="{FF2B5EF4-FFF2-40B4-BE49-F238E27FC236}">
                    <a16:creationId xmlns:a16="http://schemas.microsoft.com/office/drawing/2014/main" id="{8B99BF8D-C4AE-4C82-A802-DD244B8157E5}"/>
                  </a:ext>
                </a:extLst>
              </p:cNvPr>
              <p:cNvSpPr/>
              <p:nvPr/>
            </p:nvSpPr>
            <p:spPr bwMode="auto">
              <a:xfrm>
                <a:off x="10380586" y="3233270"/>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1" name="Oval 300">
                <a:extLst>
                  <a:ext uri="{FF2B5EF4-FFF2-40B4-BE49-F238E27FC236}">
                    <a16:creationId xmlns:a16="http://schemas.microsoft.com/office/drawing/2014/main" id="{EAE5F324-0781-4AFA-84D0-84EBF1D1765C}"/>
                  </a:ext>
                </a:extLst>
              </p:cNvPr>
              <p:cNvSpPr/>
              <p:nvPr/>
            </p:nvSpPr>
            <p:spPr bwMode="auto">
              <a:xfrm>
                <a:off x="10110833" y="3152305"/>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2" name="Oval 301">
                <a:extLst>
                  <a:ext uri="{FF2B5EF4-FFF2-40B4-BE49-F238E27FC236}">
                    <a16:creationId xmlns:a16="http://schemas.microsoft.com/office/drawing/2014/main" id="{7B158C0B-635A-4A39-AB23-4FBE9EA79AFB}"/>
                  </a:ext>
                </a:extLst>
              </p:cNvPr>
              <p:cNvSpPr/>
              <p:nvPr/>
            </p:nvSpPr>
            <p:spPr bwMode="auto">
              <a:xfrm>
                <a:off x="10245138" y="332143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3" name="Oval 302">
                <a:extLst>
                  <a:ext uri="{FF2B5EF4-FFF2-40B4-BE49-F238E27FC236}">
                    <a16:creationId xmlns:a16="http://schemas.microsoft.com/office/drawing/2014/main" id="{A5725B59-6DE3-48C4-A38F-784738E74F45}"/>
                  </a:ext>
                </a:extLst>
              </p:cNvPr>
              <p:cNvSpPr/>
              <p:nvPr/>
            </p:nvSpPr>
            <p:spPr bwMode="auto">
              <a:xfrm>
                <a:off x="9811419" y="3281511"/>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4" name="Oval 303">
                <a:extLst>
                  <a:ext uri="{FF2B5EF4-FFF2-40B4-BE49-F238E27FC236}">
                    <a16:creationId xmlns:a16="http://schemas.microsoft.com/office/drawing/2014/main" id="{D12E9928-E93C-474C-9108-75404E795DB5}"/>
                  </a:ext>
                </a:extLst>
              </p:cNvPr>
              <p:cNvSpPr/>
              <p:nvPr/>
            </p:nvSpPr>
            <p:spPr bwMode="auto">
              <a:xfrm>
                <a:off x="9823337" y="3422222"/>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5" name="Oval 304">
                <a:extLst>
                  <a:ext uri="{FF2B5EF4-FFF2-40B4-BE49-F238E27FC236}">
                    <a16:creationId xmlns:a16="http://schemas.microsoft.com/office/drawing/2014/main" id="{866B04B7-9995-4DD3-9C1B-1D30DC621ADA}"/>
                  </a:ext>
                </a:extLst>
              </p:cNvPr>
              <p:cNvSpPr/>
              <p:nvPr/>
            </p:nvSpPr>
            <p:spPr bwMode="auto">
              <a:xfrm>
                <a:off x="10058383" y="334187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6" name="Oval 305">
                <a:extLst>
                  <a:ext uri="{FF2B5EF4-FFF2-40B4-BE49-F238E27FC236}">
                    <a16:creationId xmlns:a16="http://schemas.microsoft.com/office/drawing/2014/main" id="{545E8FA3-1780-4877-976B-E42A25B11E4E}"/>
                  </a:ext>
                </a:extLst>
              </p:cNvPr>
              <p:cNvSpPr/>
              <p:nvPr/>
            </p:nvSpPr>
            <p:spPr bwMode="auto">
              <a:xfrm>
                <a:off x="9937029" y="3483115"/>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7" name="Oval 306">
                <a:extLst>
                  <a:ext uri="{FF2B5EF4-FFF2-40B4-BE49-F238E27FC236}">
                    <a16:creationId xmlns:a16="http://schemas.microsoft.com/office/drawing/2014/main" id="{6CA1AA4A-BC02-4DC2-8A37-F30C938D95C1}"/>
                  </a:ext>
                </a:extLst>
              </p:cNvPr>
              <p:cNvSpPr/>
              <p:nvPr/>
            </p:nvSpPr>
            <p:spPr bwMode="auto">
              <a:xfrm>
                <a:off x="10056158" y="350549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8" name="Oval 307">
                <a:extLst>
                  <a:ext uri="{FF2B5EF4-FFF2-40B4-BE49-F238E27FC236}">
                    <a16:creationId xmlns:a16="http://schemas.microsoft.com/office/drawing/2014/main" id="{F314B16D-9E4D-4412-9771-FB88B180D03F}"/>
                  </a:ext>
                </a:extLst>
              </p:cNvPr>
              <p:cNvSpPr/>
              <p:nvPr/>
            </p:nvSpPr>
            <p:spPr bwMode="auto">
              <a:xfrm>
                <a:off x="9818258" y="3571152"/>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9" name="Oval 308">
                <a:extLst>
                  <a:ext uri="{FF2B5EF4-FFF2-40B4-BE49-F238E27FC236}">
                    <a16:creationId xmlns:a16="http://schemas.microsoft.com/office/drawing/2014/main" id="{306DDDB8-737D-4C5B-9E99-BB86AA848908}"/>
                  </a:ext>
                </a:extLst>
              </p:cNvPr>
              <p:cNvSpPr/>
              <p:nvPr/>
            </p:nvSpPr>
            <p:spPr bwMode="auto">
              <a:xfrm>
                <a:off x="10208558" y="365789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0" name="Oval 309">
                <a:extLst>
                  <a:ext uri="{FF2B5EF4-FFF2-40B4-BE49-F238E27FC236}">
                    <a16:creationId xmlns:a16="http://schemas.microsoft.com/office/drawing/2014/main" id="{9711C086-981B-4AB4-8299-59CD85063E0B}"/>
                  </a:ext>
                </a:extLst>
              </p:cNvPr>
              <p:cNvSpPr/>
              <p:nvPr/>
            </p:nvSpPr>
            <p:spPr bwMode="auto">
              <a:xfrm>
                <a:off x="9620344" y="367995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1" name="Oval 310">
                <a:extLst>
                  <a:ext uri="{FF2B5EF4-FFF2-40B4-BE49-F238E27FC236}">
                    <a16:creationId xmlns:a16="http://schemas.microsoft.com/office/drawing/2014/main" id="{632F908C-332B-43B6-BC5D-CB484B167357}"/>
                  </a:ext>
                </a:extLst>
              </p:cNvPr>
              <p:cNvSpPr/>
              <p:nvPr/>
            </p:nvSpPr>
            <p:spPr bwMode="auto">
              <a:xfrm>
                <a:off x="10318399" y="355668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2" name="Oval 311">
                <a:extLst>
                  <a:ext uri="{FF2B5EF4-FFF2-40B4-BE49-F238E27FC236}">
                    <a16:creationId xmlns:a16="http://schemas.microsoft.com/office/drawing/2014/main" id="{231B3960-80D9-4C54-80C0-C4FE9599B47B}"/>
                  </a:ext>
                </a:extLst>
              </p:cNvPr>
              <p:cNvSpPr/>
              <p:nvPr/>
            </p:nvSpPr>
            <p:spPr bwMode="auto">
              <a:xfrm>
                <a:off x="9906669" y="363491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3" name="Oval 312">
                <a:extLst>
                  <a:ext uri="{FF2B5EF4-FFF2-40B4-BE49-F238E27FC236}">
                    <a16:creationId xmlns:a16="http://schemas.microsoft.com/office/drawing/2014/main" id="{4C70BDA0-2626-4D03-AB48-0BBD3E6879FC}"/>
                  </a:ext>
                </a:extLst>
              </p:cNvPr>
              <p:cNvSpPr/>
              <p:nvPr/>
            </p:nvSpPr>
            <p:spPr bwMode="auto">
              <a:xfrm>
                <a:off x="10236657" y="3469948"/>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5" name="Oval 314">
                <a:extLst>
                  <a:ext uri="{FF2B5EF4-FFF2-40B4-BE49-F238E27FC236}">
                    <a16:creationId xmlns:a16="http://schemas.microsoft.com/office/drawing/2014/main" id="{8B01492E-00E2-4A59-BF3A-C666DD8D6313}"/>
                  </a:ext>
                </a:extLst>
              </p:cNvPr>
              <p:cNvSpPr/>
              <p:nvPr/>
            </p:nvSpPr>
            <p:spPr bwMode="auto">
              <a:xfrm>
                <a:off x="10121709" y="343610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6" name="Oval 315">
                <a:extLst>
                  <a:ext uri="{FF2B5EF4-FFF2-40B4-BE49-F238E27FC236}">
                    <a16:creationId xmlns:a16="http://schemas.microsoft.com/office/drawing/2014/main" id="{5F2011A5-52FD-4101-92DF-B8D0B755D95E}"/>
                  </a:ext>
                </a:extLst>
              </p:cNvPr>
              <p:cNvSpPr/>
              <p:nvPr/>
            </p:nvSpPr>
            <p:spPr bwMode="auto">
              <a:xfrm>
                <a:off x="10167428" y="354106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4" name="Oval 573">
                <a:extLst>
                  <a:ext uri="{FF2B5EF4-FFF2-40B4-BE49-F238E27FC236}">
                    <a16:creationId xmlns:a16="http://schemas.microsoft.com/office/drawing/2014/main" id="{24129E1E-C09B-4517-BD16-3FAAF36EC73C}"/>
                  </a:ext>
                </a:extLst>
              </p:cNvPr>
              <p:cNvSpPr/>
              <p:nvPr/>
            </p:nvSpPr>
            <p:spPr bwMode="auto">
              <a:xfrm>
                <a:off x="9741343" y="337958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5" name="Oval 574">
                <a:extLst>
                  <a:ext uri="{FF2B5EF4-FFF2-40B4-BE49-F238E27FC236}">
                    <a16:creationId xmlns:a16="http://schemas.microsoft.com/office/drawing/2014/main" id="{25362538-822A-45CF-BED7-03F3CD1EB375}"/>
                  </a:ext>
                </a:extLst>
              </p:cNvPr>
              <p:cNvSpPr/>
              <p:nvPr/>
            </p:nvSpPr>
            <p:spPr bwMode="auto">
              <a:xfrm>
                <a:off x="9745627" y="3641851"/>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6" name="Oval 575">
                <a:extLst>
                  <a:ext uri="{FF2B5EF4-FFF2-40B4-BE49-F238E27FC236}">
                    <a16:creationId xmlns:a16="http://schemas.microsoft.com/office/drawing/2014/main" id="{10994617-4BDA-423F-AC52-049CFE050333}"/>
                  </a:ext>
                </a:extLst>
              </p:cNvPr>
              <p:cNvSpPr/>
              <p:nvPr/>
            </p:nvSpPr>
            <p:spPr bwMode="auto">
              <a:xfrm>
                <a:off x="9980673" y="356150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8" name="Oval 577">
                <a:extLst>
                  <a:ext uri="{FF2B5EF4-FFF2-40B4-BE49-F238E27FC236}">
                    <a16:creationId xmlns:a16="http://schemas.microsoft.com/office/drawing/2014/main" id="{9351BE05-40A5-420C-8EAD-6AC909E6B1E0}"/>
                  </a:ext>
                </a:extLst>
              </p:cNvPr>
              <p:cNvSpPr/>
              <p:nvPr/>
            </p:nvSpPr>
            <p:spPr bwMode="auto">
              <a:xfrm>
                <a:off x="9969020" y="3712661"/>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9" name="Oval 578">
                <a:extLst>
                  <a:ext uri="{FF2B5EF4-FFF2-40B4-BE49-F238E27FC236}">
                    <a16:creationId xmlns:a16="http://schemas.microsoft.com/office/drawing/2014/main" id="{2135FB5C-D7F1-46D1-AF38-9657FD176204}"/>
                  </a:ext>
                </a:extLst>
              </p:cNvPr>
              <p:cNvSpPr/>
              <p:nvPr/>
            </p:nvSpPr>
            <p:spPr bwMode="auto">
              <a:xfrm>
                <a:off x="10088149" y="373504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4" name="Oval 583">
                <a:extLst>
                  <a:ext uri="{FF2B5EF4-FFF2-40B4-BE49-F238E27FC236}">
                    <a16:creationId xmlns:a16="http://schemas.microsoft.com/office/drawing/2014/main" id="{17DBDA12-95D7-4044-B1E5-8BA0074E2E47}"/>
                  </a:ext>
                </a:extLst>
              </p:cNvPr>
              <p:cNvSpPr/>
              <p:nvPr/>
            </p:nvSpPr>
            <p:spPr bwMode="auto">
              <a:xfrm>
                <a:off x="9850249" y="380069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5" name="Oval 584">
                <a:extLst>
                  <a:ext uri="{FF2B5EF4-FFF2-40B4-BE49-F238E27FC236}">
                    <a16:creationId xmlns:a16="http://schemas.microsoft.com/office/drawing/2014/main" id="{E0132259-26A6-4831-B199-7CB28EAA4FDF}"/>
                  </a:ext>
                </a:extLst>
              </p:cNvPr>
              <p:cNvSpPr/>
              <p:nvPr/>
            </p:nvSpPr>
            <p:spPr bwMode="auto">
              <a:xfrm>
                <a:off x="10240549" y="388744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6" name="Oval 585">
                <a:extLst>
                  <a:ext uri="{FF2B5EF4-FFF2-40B4-BE49-F238E27FC236}">
                    <a16:creationId xmlns:a16="http://schemas.microsoft.com/office/drawing/2014/main" id="{C3ED6770-A2EA-4BE8-B7E3-61E989961FBC}"/>
                  </a:ext>
                </a:extLst>
              </p:cNvPr>
              <p:cNvSpPr/>
              <p:nvPr/>
            </p:nvSpPr>
            <p:spPr bwMode="auto">
              <a:xfrm>
                <a:off x="9646100" y="399933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7" name="Oval 586">
                <a:extLst>
                  <a:ext uri="{FF2B5EF4-FFF2-40B4-BE49-F238E27FC236}">
                    <a16:creationId xmlns:a16="http://schemas.microsoft.com/office/drawing/2014/main" id="{7AFA051C-7363-439B-A901-7B4A93564485}"/>
                  </a:ext>
                </a:extLst>
              </p:cNvPr>
              <p:cNvSpPr/>
              <p:nvPr/>
            </p:nvSpPr>
            <p:spPr bwMode="auto">
              <a:xfrm>
                <a:off x="10350390" y="378623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8" name="Oval 587">
                <a:extLst>
                  <a:ext uri="{FF2B5EF4-FFF2-40B4-BE49-F238E27FC236}">
                    <a16:creationId xmlns:a16="http://schemas.microsoft.com/office/drawing/2014/main" id="{5BEE05E9-E279-4F2F-833F-6279F7E599DA}"/>
                  </a:ext>
                </a:extLst>
              </p:cNvPr>
              <p:cNvSpPr/>
              <p:nvPr/>
            </p:nvSpPr>
            <p:spPr bwMode="auto">
              <a:xfrm>
                <a:off x="9938660" y="386445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9" name="Oval 588">
                <a:extLst>
                  <a:ext uri="{FF2B5EF4-FFF2-40B4-BE49-F238E27FC236}">
                    <a16:creationId xmlns:a16="http://schemas.microsoft.com/office/drawing/2014/main" id="{B307885D-FCA8-48C9-9727-12A34C4F8A1B}"/>
                  </a:ext>
                </a:extLst>
              </p:cNvPr>
              <p:cNvSpPr/>
              <p:nvPr/>
            </p:nvSpPr>
            <p:spPr bwMode="auto">
              <a:xfrm>
                <a:off x="10334867" y="3682445"/>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0" name="Oval 589">
                <a:extLst>
                  <a:ext uri="{FF2B5EF4-FFF2-40B4-BE49-F238E27FC236}">
                    <a16:creationId xmlns:a16="http://schemas.microsoft.com/office/drawing/2014/main" id="{7E51C9A0-F8C9-4136-A3E3-A5108AC9A610}"/>
                  </a:ext>
                </a:extLst>
              </p:cNvPr>
              <p:cNvSpPr/>
              <p:nvPr/>
            </p:nvSpPr>
            <p:spPr bwMode="auto">
              <a:xfrm>
                <a:off x="10065114" y="3601480"/>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1" name="Oval 590">
                <a:extLst>
                  <a:ext uri="{FF2B5EF4-FFF2-40B4-BE49-F238E27FC236}">
                    <a16:creationId xmlns:a16="http://schemas.microsoft.com/office/drawing/2014/main" id="{E0FBB32A-B7DA-4199-843F-124DAE7FD51A}"/>
                  </a:ext>
                </a:extLst>
              </p:cNvPr>
              <p:cNvSpPr/>
              <p:nvPr/>
            </p:nvSpPr>
            <p:spPr bwMode="auto">
              <a:xfrm>
                <a:off x="10199419" y="377060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2" name="Oval 591">
                <a:extLst>
                  <a:ext uri="{FF2B5EF4-FFF2-40B4-BE49-F238E27FC236}">
                    <a16:creationId xmlns:a16="http://schemas.microsoft.com/office/drawing/2014/main" id="{AEC033FD-F3F3-4AAE-8115-058E26D43368}"/>
                  </a:ext>
                </a:extLst>
              </p:cNvPr>
              <p:cNvSpPr/>
              <p:nvPr/>
            </p:nvSpPr>
            <p:spPr bwMode="auto">
              <a:xfrm>
                <a:off x="9765700" y="3730686"/>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3" name="Oval 592">
                <a:extLst>
                  <a:ext uri="{FF2B5EF4-FFF2-40B4-BE49-F238E27FC236}">
                    <a16:creationId xmlns:a16="http://schemas.microsoft.com/office/drawing/2014/main" id="{D2C0543B-6E0C-4AF2-84EC-564E3827A078}"/>
                  </a:ext>
                </a:extLst>
              </p:cNvPr>
              <p:cNvSpPr/>
              <p:nvPr/>
            </p:nvSpPr>
            <p:spPr bwMode="auto">
              <a:xfrm>
                <a:off x="9777618" y="387139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4" name="Oval 593">
                <a:extLst>
                  <a:ext uri="{FF2B5EF4-FFF2-40B4-BE49-F238E27FC236}">
                    <a16:creationId xmlns:a16="http://schemas.microsoft.com/office/drawing/2014/main" id="{6D0C5CD8-C236-4674-BD88-FEFA39411C72}"/>
                  </a:ext>
                </a:extLst>
              </p:cNvPr>
              <p:cNvSpPr/>
              <p:nvPr/>
            </p:nvSpPr>
            <p:spPr bwMode="auto">
              <a:xfrm>
                <a:off x="10012664" y="379104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5" name="Oval 594">
                <a:extLst>
                  <a:ext uri="{FF2B5EF4-FFF2-40B4-BE49-F238E27FC236}">
                    <a16:creationId xmlns:a16="http://schemas.microsoft.com/office/drawing/2014/main" id="{0881855D-BC6D-40F5-BB12-51621E1BED5E}"/>
                  </a:ext>
                </a:extLst>
              </p:cNvPr>
              <p:cNvSpPr/>
              <p:nvPr/>
            </p:nvSpPr>
            <p:spPr bwMode="auto">
              <a:xfrm>
                <a:off x="9574861" y="3878955"/>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6" name="Oval 595">
                <a:extLst>
                  <a:ext uri="{FF2B5EF4-FFF2-40B4-BE49-F238E27FC236}">
                    <a16:creationId xmlns:a16="http://schemas.microsoft.com/office/drawing/2014/main" id="{E3A38C38-96C8-414D-9670-B3B3442DB946}"/>
                  </a:ext>
                </a:extLst>
              </p:cNvPr>
              <p:cNvSpPr/>
              <p:nvPr/>
            </p:nvSpPr>
            <p:spPr bwMode="auto">
              <a:xfrm>
                <a:off x="9506243" y="3601512"/>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8" name="Oval 597">
                <a:extLst>
                  <a:ext uri="{FF2B5EF4-FFF2-40B4-BE49-F238E27FC236}">
                    <a16:creationId xmlns:a16="http://schemas.microsoft.com/office/drawing/2014/main" id="{F0F850B3-2EDB-43A8-BC65-C94A6AD679F6}"/>
                  </a:ext>
                </a:extLst>
              </p:cNvPr>
              <p:cNvSpPr/>
              <p:nvPr/>
            </p:nvSpPr>
            <p:spPr bwMode="auto">
              <a:xfrm>
                <a:off x="9700144" y="3840852"/>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9" name="Oval 598">
                <a:extLst>
                  <a:ext uri="{FF2B5EF4-FFF2-40B4-BE49-F238E27FC236}">
                    <a16:creationId xmlns:a16="http://schemas.microsoft.com/office/drawing/2014/main" id="{3F22B970-317A-4231-BB35-42E408E8D940}"/>
                  </a:ext>
                </a:extLst>
              </p:cNvPr>
              <p:cNvSpPr/>
              <p:nvPr/>
            </p:nvSpPr>
            <p:spPr bwMode="auto">
              <a:xfrm>
                <a:off x="9598299" y="330865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0" name="Oval 599">
                <a:extLst>
                  <a:ext uri="{FF2B5EF4-FFF2-40B4-BE49-F238E27FC236}">
                    <a16:creationId xmlns:a16="http://schemas.microsoft.com/office/drawing/2014/main" id="{73E0C13A-2057-470C-85F4-E8CE7DE9512A}"/>
                  </a:ext>
                </a:extLst>
              </p:cNvPr>
              <p:cNvSpPr/>
              <p:nvPr/>
            </p:nvSpPr>
            <p:spPr bwMode="auto">
              <a:xfrm>
                <a:off x="9804766" y="399969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2" name="Oval 601">
                <a:extLst>
                  <a:ext uri="{FF2B5EF4-FFF2-40B4-BE49-F238E27FC236}">
                    <a16:creationId xmlns:a16="http://schemas.microsoft.com/office/drawing/2014/main" id="{11C60E0E-7945-4E5C-AF7C-0F6C4A13AF3C}"/>
                  </a:ext>
                </a:extLst>
              </p:cNvPr>
              <p:cNvSpPr/>
              <p:nvPr/>
            </p:nvSpPr>
            <p:spPr bwMode="auto">
              <a:xfrm>
                <a:off x="9606852" y="4108501"/>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3" name="Oval 602">
                <a:extLst>
                  <a:ext uri="{FF2B5EF4-FFF2-40B4-BE49-F238E27FC236}">
                    <a16:creationId xmlns:a16="http://schemas.microsoft.com/office/drawing/2014/main" id="{921693EB-3413-47AF-B61A-7301D82220EF}"/>
                  </a:ext>
                </a:extLst>
              </p:cNvPr>
              <p:cNvSpPr/>
              <p:nvPr/>
            </p:nvSpPr>
            <p:spPr bwMode="auto">
              <a:xfrm>
                <a:off x="9567939" y="3460457"/>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4" name="Oval 603">
                <a:extLst>
                  <a:ext uri="{FF2B5EF4-FFF2-40B4-BE49-F238E27FC236}">
                    <a16:creationId xmlns:a16="http://schemas.microsoft.com/office/drawing/2014/main" id="{991A15A4-849D-4A58-8950-D6FE09BA054C}"/>
                  </a:ext>
                </a:extLst>
              </p:cNvPr>
              <p:cNvSpPr/>
              <p:nvPr/>
            </p:nvSpPr>
            <p:spPr bwMode="auto">
              <a:xfrm>
                <a:off x="9720217" y="392968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5" name="Oval 604">
                <a:extLst>
                  <a:ext uri="{FF2B5EF4-FFF2-40B4-BE49-F238E27FC236}">
                    <a16:creationId xmlns:a16="http://schemas.microsoft.com/office/drawing/2014/main" id="{FF066F90-12A1-4D1D-9F1D-2BDA1C0C7700}"/>
                  </a:ext>
                </a:extLst>
              </p:cNvPr>
              <p:cNvSpPr/>
              <p:nvPr/>
            </p:nvSpPr>
            <p:spPr bwMode="auto">
              <a:xfrm>
                <a:off x="9732135" y="4070398"/>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6" name="Oval 605">
                <a:extLst>
                  <a:ext uri="{FF2B5EF4-FFF2-40B4-BE49-F238E27FC236}">
                    <a16:creationId xmlns:a16="http://schemas.microsoft.com/office/drawing/2014/main" id="{8ECAAEC2-24E2-4973-A350-7879B37DA6D7}"/>
                  </a:ext>
                </a:extLst>
              </p:cNvPr>
              <p:cNvSpPr/>
              <p:nvPr/>
            </p:nvSpPr>
            <p:spPr bwMode="auto">
              <a:xfrm>
                <a:off x="9641943" y="338704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7" name="Oval 606">
                <a:extLst>
                  <a:ext uri="{FF2B5EF4-FFF2-40B4-BE49-F238E27FC236}">
                    <a16:creationId xmlns:a16="http://schemas.microsoft.com/office/drawing/2014/main" id="{CECB1E3B-C31D-467D-BC2A-A27D7AEA13EE}"/>
                  </a:ext>
                </a:extLst>
              </p:cNvPr>
              <p:cNvSpPr/>
              <p:nvPr/>
            </p:nvSpPr>
            <p:spPr bwMode="auto">
              <a:xfrm>
                <a:off x="10150269" y="3916064"/>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8" name="Oval 607">
                <a:extLst>
                  <a:ext uri="{FF2B5EF4-FFF2-40B4-BE49-F238E27FC236}">
                    <a16:creationId xmlns:a16="http://schemas.microsoft.com/office/drawing/2014/main" id="{4FC8CC3F-F601-4901-98F7-3E22D1FBE3DE}"/>
                  </a:ext>
                </a:extLst>
              </p:cNvPr>
              <p:cNvSpPr/>
              <p:nvPr/>
            </p:nvSpPr>
            <p:spPr bwMode="auto">
              <a:xfrm>
                <a:off x="10065720" y="3846052"/>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9" name="Oval 608">
                <a:extLst>
                  <a:ext uri="{FF2B5EF4-FFF2-40B4-BE49-F238E27FC236}">
                    <a16:creationId xmlns:a16="http://schemas.microsoft.com/office/drawing/2014/main" id="{C42A6A08-D798-4F0C-87C5-8E9B5EC9CF36}"/>
                  </a:ext>
                </a:extLst>
              </p:cNvPr>
              <p:cNvSpPr/>
              <p:nvPr/>
            </p:nvSpPr>
            <p:spPr bwMode="auto">
              <a:xfrm>
                <a:off x="10077638" y="398676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0" name="Oval 609">
                <a:extLst>
                  <a:ext uri="{FF2B5EF4-FFF2-40B4-BE49-F238E27FC236}">
                    <a16:creationId xmlns:a16="http://schemas.microsoft.com/office/drawing/2014/main" id="{9E0ED255-1B3F-4085-AEBE-DBE970B16C81}"/>
                  </a:ext>
                </a:extLst>
              </p:cNvPr>
              <p:cNvSpPr/>
              <p:nvPr/>
            </p:nvSpPr>
            <p:spPr bwMode="auto">
              <a:xfrm>
                <a:off x="11027482" y="314143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1" name="Oval 610">
                <a:extLst>
                  <a:ext uri="{FF2B5EF4-FFF2-40B4-BE49-F238E27FC236}">
                    <a16:creationId xmlns:a16="http://schemas.microsoft.com/office/drawing/2014/main" id="{92127D59-60EE-441B-8702-303236459142}"/>
                  </a:ext>
                </a:extLst>
              </p:cNvPr>
              <p:cNvSpPr/>
              <p:nvPr/>
            </p:nvSpPr>
            <p:spPr bwMode="auto">
              <a:xfrm>
                <a:off x="11137323" y="304022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2" name="Oval 611">
                <a:extLst>
                  <a:ext uri="{FF2B5EF4-FFF2-40B4-BE49-F238E27FC236}">
                    <a16:creationId xmlns:a16="http://schemas.microsoft.com/office/drawing/2014/main" id="{5650AEB9-69BF-481F-8F75-6BE0BB83910F}"/>
                  </a:ext>
                </a:extLst>
              </p:cNvPr>
              <p:cNvSpPr/>
              <p:nvPr/>
            </p:nvSpPr>
            <p:spPr bwMode="auto">
              <a:xfrm>
                <a:off x="10986352" y="302460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3" name="Oval 612">
                <a:extLst>
                  <a:ext uri="{FF2B5EF4-FFF2-40B4-BE49-F238E27FC236}">
                    <a16:creationId xmlns:a16="http://schemas.microsoft.com/office/drawing/2014/main" id="{7F3D6D2F-739F-486B-B5E4-DAE2236A223E}"/>
                  </a:ext>
                </a:extLst>
              </p:cNvPr>
              <p:cNvSpPr/>
              <p:nvPr/>
            </p:nvSpPr>
            <p:spPr bwMode="auto">
              <a:xfrm>
                <a:off x="10799597" y="304504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4" name="Oval 613">
                <a:extLst>
                  <a:ext uri="{FF2B5EF4-FFF2-40B4-BE49-F238E27FC236}">
                    <a16:creationId xmlns:a16="http://schemas.microsoft.com/office/drawing/2014/main" id="{8E9BB665-4B7C-4D5C-A609-B840F840812B}"/>
                  </a:ext>
                </a:extLst>
              </p:cNvPr>
              <p:cNvSpPr/>
              <p:nvPr/>
            </p:nvSpPr>
            <p:spPr bwMode="auto">
              <a:xfrm>
                <a:off x="10937202" y="317005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5" name="Oval 614">
                <a:extLst>
                  <a:ext uri="{FF2B5EF4-FFF2-40B4-BE49-F238E27FC236}">
                    <a16:creationId xmlns:a16="http://schemas.microsoft.com/office/drawing/2014/main" id="{4D7AE98F-1CDA-4587-B200-07211B2DC3E3}"/>
                  </a:ext>
                </a:extLst>
              </p:cNvPr>
              <p:cNvSpPr/>
              <p:nvPr/>
            </p:nvSpPr>
            <p:spPr bwMode="auto">
              <a:xfrm>
                <a:off x="10852653" y="310004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6" name="Oval 615">
                <a:extLst>
                  <a:ext uri="{FF2B5EF4-FFF2-40B4-BE49-F238E27FC236}">
                    <a16:creationId xmlns:a16="http://schemas.microsoft.com/office/drawing/2014/main" id="{1162000D-632B-4C05-B22C-EDF91A1DEDD8}"/>
                  </a:ext>
                </a:extLst>
              </p:cNvPr>
              <p:cNvSpPr/>
              <p:nvPr/>
            </p:nvSpPr>
            <p:spPr bwMode="auto">
              <a:xfrm>
                <a:off x="10864571" y="3240758"/>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7" name="Oval 616">
                <a:extLst>
                  <a:ext uri="{FF2B5EF4-FFF2-40B4-BE49-F238E27FC236}">
                    <a16:creationId xmlns:a16="http://schemas.microsoft.com/office/drawing/2014/main" id="{FF8EB96C-6334-457E-BB11-40B52CC025D6}"/>
                  </a:ext>
                </a:extLst>
              </p:cNvPr>
              <p:cNvSpPr/>
              <p:nvPr/>
            </p:nvSpPr>
            <p:spPr bwMode="auto">
              <a:xfrm>
                <a:off x="9937029" y="396897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8" name="Oval 617">
                <a:extLst>
                  <a:ext uri="{FF2B5EF4-FFF2-40B4-BE49-F238E27FC236}">
                    <a16:creationId xmlns:a16="http://schemas.microsoft.com/office/drawing/2014/main" id="{7A903F74-410D-4D40-940F-E6DB3551D9E0}"/>
                  </a:ext>
                </a:extLst>
              </p:cNvPr>
              <p:cNvSpPr/>
              <p:nvPr/>
            </p:nvSpPr>
            <p:spPr bwMode="auto">
              <a:xfrm>
                <a:off x="10447562" y="366823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9" name="Oval 618">
                <a:extLst>
                  <a:ext uri="{FF2B5EF4-FFF2-40B4-BE49-F238E27FC236}">
                    <a16:creationId xmlns:a16="http://schemas.microsoft.com/office/drawing/2014/main" id="{7B72B7F4-678F-4C5A-94DC-D7FA6F354FAB}"/>
                  </a:ext>
                </a:extLst>
              </p:cNvPr>
              <p:cNvSpPr/>
              <p:nvPr/>
            </p:nvSpPr>
            <p:spPr bwMode="auto">
              <a:xfrm>
                <a:off x="9520304" y="4201669"/>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0" name="Oval 619">
                <a:extLst>
                  <a:ext uri="{FF2B5EF4-FFF2-40B4-BE49-F238E27FC236}">
                    <a16:creationId xmlns:a16="http://schemas.microsoft.com/office/drawing/2014/main" id="{20BAE8A1-8A20-4929-99DF-FA4A43AB6595}"/>
                  </a:ext>
                </a:extLst>
              </p:cNvPr>
              <p:cNvSpPr/>
              <p:nvPr/>
            </p:nvSpPr>
            <p:spPr bwMode="auto">
              <a:xfrm>
                <a:off x="10462351" y="3173421"/>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1" name="Oval 620">
                <a:extLst>
                  <a:ext uri="{FF2B5EF4-FFF2-40B4-BE49-F238E27FC236}">
                    <a16:creationId xmlns:a16="http://schemas.microsoft.com/office/drawing/2014/main" id="{0F7D9ACA-E09C-4026-B701-6282C31C48E3}"/>
                  </a:ext>
                </a:extLst>
              </p:cNvPr>
              <p:cNvSpPr/>
              <p:nvPr/>
            </p:nvSpPr>
            <p:spPr bwMode="auto">
              <a:xfrm>
                <a:off x="9482037" y="374774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2" name="Oval 621">
                <a:extLst>
                  <a:ext uri="{FF2B5EF4-FFF2-40B4-BE49-F238E27FC236}">
                    <a16:creationId xmlns:a16="http://schemas.microsoft.com/office/drawing/2014/main" id="{F53EEEDD-AFA8-4ED0-8D98-9669D43C7FFC}"/>
                  </a:ext>
                </a:extLst>
              </p:cNvPr>
              <p:cNvSpPr/>
              <p:nvPr/>
            </p:nvSpPr>
            <p:spPr bwMode="auto">
              <a:xfrm>
                <a:off x="10440338" y="3486051"/>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3" name="Oval 622">
                <a:extLst>
                  <a:ext uri="{FF2B5EF4-FFF2-40B4-BE49-F238E27FC236}">
                    <a16:creationId xmlns:a16="http://schemas.microsoft.com/office/drawing/2014/main" id="{8310CC6B-51D6-4472-A934-CEC73E796953}"/>
                  </a:ext>
                </a:extLst>
              </p:cNvPr>
              <p:cNvSpPr/>
              <p:nvPr/>
            </p:nvSpPr>
            <p:spPr bwMode="auto">
              <a:xfrm>
                <a:off x="9522151" y="3997150"/>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4" name="Oval 623">
                <a:extLst>
                  <a:ext uri="{FF2B5EF4-FFF2-40B4-BE49-F238E27FC236}">
                    <a16:creationId xmlns:a16="http://schemas.microsoft.com/office/drawing/2014/main" id="{E1304CD8-3125-4D48-96F8-4370B8388859}"/>
                  </a:ext>
                </a:extLst>
              </p:cNvPr>
              <p:cNvSpPr/>
              <p:nvPr/>
            </p:nvSpPr>
            <p:spPr bwMode="auto">
              <a:xfrm>
                <a:off x="10355007" y="389889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5" name="Oval 624">
                <a:extLst>
                  <a:ext uri="{FF2B5EF4-FFF2-40B4-BE49-F238E27FC236}">
                    <a16:creationId xmlns:a16="http://schemas.microsoft.com/office/drawing/2014/main" id="{CF3FF816-9EAA-4401-AFC3-BC7D3F1E98FE}"/>
                  </a:ext>
                </a:extLst>
              </p:cNvPr>
              <p:cNvSpPr/>
              <p:nvPr/>
            </p:nvSpPr>
            <p:spPr bwMode="auto">
              <a:xfrm>
                <a:off x="10874931" y="3378713"/>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6" name="Oval 625">
                <a:extLst>
                  <a:ext uri="{FF2B5EF4-FFF2-40B4-BE49-F238E27FC236}">
                    <a16:creationId xmlns:a16="http://schemas.microsoft.com/office/drawing/2014/main" id="{84C3BFF9-8A5A-4204-BFCB-C599229E3F3E}"/>
                  </a:ext>
                </a:extLst>
              </p:cNvPr>
              <p:cNvSpPr/>
              <p:nvPr/>
            </p:nvSpPr>
            <p:spPr bwMode="auto">
              <a:xfrm>
                <a:off x="10953125" y="331449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7" name="Oval 626">
                <a:extLst>
                  <a:ext uri="{FF2B5EF4-FFF2-40B4-BE49-F238E27FC236}">
                    <a16:creationId xmlns:a16="http://schemas.microsoft.com/office/drawing/2014/main" id="{3DA76449-7CE3-4899-B696-DEE37C17A257}"/>
                  </a:ext>
                </a:extLst>
              </p:cNvPr>
              <p:cNvSpPr/>
              <p:nvPr/>
            </p:nvSpPr>
            <p:spPr bwMode="auto">
              <a:xfrm>
                <a:off x="10802154" y="329887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8" name="Oval 627">
                <a:extLst>
                  <a:ext uri="{FF2B5EF4-FFF2-40B4-BE49-F238E27FC236}">
                    <a16:creationId xmlns:a16="http://schemas.microsoft.com/office/drawing/2014/main" id="{E93123A3-65A1-4D17-BC3C-CF54999BE07C}"/>
                  </a:ext>
                </a:extLst>
              </p:cNvPr>
              <p:cNvSpPr/>
              <p:nvPr/>
            </p:nvSpPr>
            <p:spPr bwMode="auto">
              <a:xfrm>
                <a:off x="10615399" y="331931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9" name="Oval 628">
                <a:extLst>
                  <a:ext uri="{FF2B5EF4-FFF2-40B4-BE49-F238E27FC236}">
                    <a16:creationId xmlns:a16="http://schemas.microsoft.com/office/drawing/2014/main" id="{F0E0D023-3339-48A6-8144-35027826B311}"/>
                  </a:ext>
                </a:extLst>
              </p:cNvPr>
              <p:cNvSpPr/>
              <p:nvPr/>
            </p:nvSpPr>
            <p:spPr bwMode="auto">
              <a:xfrm>
                <a:off x="10731506" y="3621396"/>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0" name="Oval 629">
                <a:extLst>
                  <a:ext uri="{FF2B5EF4-FFF2-40B4-BE49-F238E27FC236}">
                    <a16:creationId xmlns:a16="http://schemas.microsoft.com/office/drawing/2014/main" id="{FFFEDABC-ED65-4A25-9617-26AA73497795}"/>
                  </a:ext>
                </a:extLst>
              </p:cNvPr>
              <p:cNvSpPr/>
              <p:nvPr/>
            </p:nvSpPr>
            <p:spPr bwMode="auto">
              <a:xfrm>
                <a:off x="10668455" y="3374316"/>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1" name="Oval 630">
                <a:extLst>
                  <a:ext uri="{FF2B5EF4-FFF2-40B4-BE49-F238E27FC236}">
                    <a16:creationId xmlns:a16="http://schemas.microsoft.com/office/drawing/2014/main" id="{F3272526-2AFA-4383-AEE7-2D682B243F22}"/>
                  </a:ext>
                </a:extLst>
              </p:cNvPr>
              <p:cNvSpPr/>
              <p:nvPr/>
            </p:nvSpPr>
            <p:spPr bwMode="auto">
              <a:xfrm>
                <a:off x="10680373" y="351502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2" name="Oval 631">
                <a:extLst>
                  <a:ext uri="{FF2B5EF4-FFF2-40B4-BE49-F238E27FC236}">
                    <a16:creationId xmlns:a16="http://schemas.microsoft.com/office/drawing/2014/main" id="{29F62312-3C43-4F4B-8BEA-A6A9DD997FAF}"/>
                  </a:ext>
                </a:extLst>
              </p:cNvPr>
              <p:cNvSpPr/>
              <p:nvPr/>
            </p:nvSpPr>
            <p:spPr bwMode="auto">
              <a:xfrm>
                <a:off x="10459911" y="3048552"/>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3" name="Oval 632">
                <a:extLst>
                  <a:ext uri="{FF2B5EF4-FFF2-40B4-BE49-F238E27FC236}">
                    <a16:creationId xmlns:a16="http://schemas.microsoft.com/office/drawing/2014/main" id="{93A0A6BE-A883-42DD-A00F-561063756A4D}"/>
                  </a:ext>
                </a:extLst>
              </p:cNvPr>
              <p:cNvSpPr/>
              <p:nvPr/>
            </p:nvSpPr>
            <p:spPr bwMode="auto">
              <a:xfrm>
                <a:off x="10634693" y="3120258"/>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4" name="Oval 633">
                <a:extLst>
                  <a:ext uri="{FF2B5EF4-FFF2-40B4-BE49-F238E27FC236}">
                    <a16:creationId xmlns:a16="http://schemas.microsoft.com/office/drawing/2014/main" id="{7BA72513-89D3-4017-A433-560BE43C17EF}"/>
                  </a:ext>
                </a:extLst>
              </p:cNvPr>
              <p:cNvSpPr/>
              <p:nvPr/>
            </p:nvSpPr>
            <p:spPr bwMode="auto">
              <a:xfrm>
                <a:off x="10700244" y="3050864"/>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5" name="Oval 634">
                <a:extLst>
                  <a:ext uri="{FF2B5EF4-FFF2-40B4-BE49-F238E27FC236}">
                    <a16:creationId xmlns:a16="http://schemas.microsoft.com/office/drawing/2014/main" id="{333E2DF3-479D-4683-BC2C-018C3EC1AD84}"/>
                  </a:ext>
                </a:extLst>
              </p:cNvPr>
              <p:cNvSpPr/>
              <p:nvPr/>
            </p:nvSpPr>
            <p:spPr bwMode="auto">
              <a:xfrm>
                <a:off x="10745963" y="315582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6" name="Oval 635">
                <a:extLst>
                  <a:ext uri="{FF2B5EF4-FFF2-40B4-BE49-F238E27FC236}">
                    <a16:creationId xmlns:a16="http://schemas.microsoft.com/office/drawing/2014/main" id="{B9A8CD21-B906-42AF-8432-FCD81D294B6C}"/>
                  </a:ext>
                </a:extLst>
              </p:cNvPr>
              <p:cNvSpPr/>
              <p:nvPr/>
            </p:nvSpPr>
            <p:spPr bwMode="auto">
              <a:xfrm>
                <a:off x="10718233" y="3271619"/>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7" name="Oval 636">
                <a:extLst>
                  <a:ext uri="{FF2B5EF4-FFF2-40B4-BE49-F238E27FC236}">
                    <a16:creationId xmlns:a16="http://schemas.microsoft.com/office/drawing/2014/main" id="{BA9D6B8A-E60B-42DA-A76F-2C88DCE4F1F0}"/>
                  </a:ext>
                </a:extLst>
              </p:cNvPr>
              <p:cNvSpPr/>
              <p:nvPr/>
            </p:nvSpPr>
            <p:spPr bwMode="auto">
              <a:xfrm>
                <a:off x="10643649" y="3216240"/>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8" name="Oval 637">
                <a:extLst>
                  <a:ext uri="{FF2B5EF4-FFF2-40B4-BE49-F238E27FC236}">
                    <a16:creationId xmlns:a16="http://schemas.microsoft.com/office/drawing/2014/main" id="{94B53264-758C-4CD0-BF8E-960EA9302E63}"/>
                  </a:ext>
                </a:extLst>
              </p:cNvPr>
              <p:cNvSpPr/>
              <p:nvPr/>
            </p:nvSpPr>
            <p:spPr bwMode="auto">
              <a:xfrm>
                <a:off x="11111790" y="320017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9" name="Oval 638">
                <a:extLst>
                  <a:ext uri="{FF2B5EF4-FFF2-40B4-BE49-F238E27FC236}">
                    <a16:creationId xmlns:a16="http://schemas.microsoft.com/office/drawing/2014/main" id="{F6490022-DA7B-4169-8FE2-FFA7A4966EBC}"/>
                  </a:ext>
                </a:extLst>
              </p:cNvPr>
              <p:cNvSpPr/>
              <p:nvPr/>
            </p:nvSpPr>
            <p:spPr bwMode="auto">
              <a:xfrm>
                <a:off x="10636006" y="3672773"/>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0" name="Oval 639">
                <a:extLst>
                  <a:ext uri="{FF2B5EF4-FFF2-40B4-BE49-F238E27FC236}">
                    <a16:creationId xmlns:a16="http://schemas.microsoft.com/office/drawing/2014/main" id="{04942173-EB00-4352-B7B8-4DF81DBC9CFB}"/>
                  </a:ext>
                </a:extLst>
              </p:cNvPr>
              <p:cNvSpPr/>
              <p:nvPr/>
            </p:nvSpPr>
            <p:spPr bwMode="auto">
              <a:xfrm>
                <a:off x="11027014" y="3354820"/>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1" name="Oval 640">
                <a:extLst>
                  <a:ext uri="{FF2B5EF4-FFF2-40B4-BE49-F238E27FC236}">
                    <a16:creationId xmlns:a16="http://schemas.microsoft.com/office/drawing/2014/main" id="{12F108D2-1C0C-4BB3-AFF1-9BEDCA818AA2}"/>
                  </a:ext>
                </a:extLst>
              </p:cNvPr>
              <p:cNvSpPr/>
              <p:nvPr/>
            </p:nvSpPr>
            <p:spPr bwMode="auto">
              <a:xfrm>
                <a:off x="11092565" y="3285426"/>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2" name="Oval 641">
                <a:extLst>
                  <a:ext uri="{FF2B5EF4-FFF2-40B4-BE49-F238E27FC236}">
                    <a16:creationId xmlns:a16="http://schemas.microsoft.com/office/drawing/2014/main" id="{4368DA5C-A957-4BE2-8266-7EB3D6CF2A2C}"/>
                  </a:ext>
                </a:extLst>
              </p:cNvPr>
              <p:cNvSpPr/>
              <p:nvPr/>
            </p:nvSpPr>
            <p:spPr bwMode="auto">
              <a:xfrm>
                <a:off x="11109539" y="3406377"/>
                <a:ext cx="45719" cy="45719"/>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3" name="Oval 642">
                <a:extLst>
                  <a:ext uri="{FF2B5EF4-FFF2-40B4-BE49-F238E27FC236}">
                    <a16:creationId xmlns:a16="http://schemas.microsoft.com/office/drawing/2014/main" id="{F0FF9B98-B957-48FE-BB0D-2DE0737F63ED}"/>
                  </a:ext>
                </a:extLst>
              </p:cNvPr>
              <p:cNvSpPr/>
              <p:nvPr/>
            </p:nvSpPr>
            <p:spPr bwMode="auto">
              <a:xfrm>
                <a:off x="10763952" y="3384361"/>
                <a:ext cx="60720" cy="60720"/>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4" name="Oval 643">
                <a:extLst>
                  <a:ext uri="{FF2B5EF4-FFF2-40B4-BE49-F238E27FC236}">
                    <a16:creationId xmlns:a16="http://schemas.microsoft.com/office/drawing/2014/main" id="{165556CE-1B8B-4A13-848E-FBB659AC20F6}"/>
                  </a:ext>
                </a:extLst>
              </p:cNvPr>
              <p:cNvSpPr/>
              <p:nvPr/>
            </p:nvSpPr>
            <p:spPr bwMode="auto">
              <a:xfrm>
                <a:off x="9906398" y="300978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5" name="Oval 644">
                <a:extLst>
                  <a:ext uri="{FF2B5EF4-FFF2-40B4-BE49-F238E27FC236}">
                    <a16:creationId xmlns:a16="http://schemas.microsoft.com/office/drawing/2014/main" id="{3F4B69FF-5E43-4757-98A6-A9BD1902F334}"/>
                  </a:ext>
                </a:extLst>
              </p:cNvPr>
              <p:cNvSpPr/>
              <p:nvPr/>
            </p:nvSpPr>
            <p:spPr bwMode="auto">
              <a:xfrm>
                <a:off x="10011131" y="3003535"/>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6" name="Oval 645">
                <a:extLst>
                  <a:ext uri="{FF2B5EF4-FFF2-40B4-BE49-F238E27FC236}">
                    <a16:creationId xmlns:a16="http://schemas.microsoft.com/office/drawing/2014/main" id="{EDC9265E-B85A-46E2-A821-7A67A33A249E}"/>
                  </a:ext>
                </a:extLst>
              </p:cNvPr>
              <p:cNvSpPr/>
              <p:nvPr/>
            </p:nvSpPr>
            <p:spPr bwMode="auto">
              <a:xfrm>
                <a:off x="9830370" y="3053420"/>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7" name="Oval 646">
                <a:extLst>
                  <a:ext uri="{FF2B5EF4-FFF2-40B4-BE49-F238E27FC236}">
                    <a16:creationId xmlns:a16="http://schemas.microsoft.com/office/drawing/2014/main" id="{99FB53AC-9FF5-4782-A6B9-844165057542}"/>
                  </a:ext>
                </a:extLst>
              </p:cNvPr>
              <p:cNvSpPr/>
              <p:nvPr/>
            </p:nvSpPr>
            <p:spPr bwMode="auto">
              <a:xfrm>
                <a:off x="9679990" y="3136090"/>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8" name="Oval 647">
                <a:extLst>
                  <a:ext uri="{FF2B5EF4-FFF2-40B4-BE49-F238E27FC236}">
                    <a16:creationId xmlns:a16="http://schemas.microsoft.com/office/drawing/2014/main" id="{A6197FC9-5191-4912-8952-E9B1944F3B0C}"/>
                  </a:ext>
                </a:extLst>
              </p:cNvPr>
              <p:cNvSpPr/>
              <p:nvPr/>
            </p:nvSpPr>
            <p:spPr bwMode="auto">
              <a:xfrm>
                <a:off x="9897546" y="310186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9" name="Oval 648">
                <a:extLst>
                  <a:ext uri="{FF2B5EF4-FFF2-40B4-BE49-F238E27FC236}">
                    <a16:creationId xmlns:a16="http://schemas.microsoft.com/office/drawing/2014/main" id="{7E51D4EF-39E6-48F5-B2B8-AA25436DC82F}"/>
                  </a:ext>
                </a:extLst>
              </p:cNvPr>
              <p:cNvSpPr/>
              <p:nvPr/>
            </p:nvSpPr>
            <p:spPr bwMode="auto">
              <a:xfrm>
                <a:off x="10358667" y="303304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0" name="Oval 649">
                <a:extLst>
                  <a:ext uri="{FF2B5EF4-FFF2-40B4-BE49-F238E27FC236}">
                    <a16:creationId xmlns:a16="http://schemas.microsoft.com/office/drawing/2014/main" id="{1E511B45-B230-4926-A23B-C2E20C9FA6A3}"/>
                  </a:ext>
                </a:extLst>
              </p:cNvPr>
              <p:cNvSpPr/>
              <p:nvPr/>
            </p:nvSpPr>
            <p:spPr bwMode="auto">
              <a:xfrm>
                <a:off x="10095676" y="303055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1" name="Oval 650">
                <a:extLst>
                  <a:ext uri="{FF2B5EF4-FFF2-40B4-BE49-F238E27FC236}">
                    <a16:creationId xmlns:a16="http://schemas.microsoft.com/office/drawing/2014/main" id="{F917F6AB-9241-428A-8CD6-52FE942ED13B}"/>
                  </a:ext>
                </a:extLst>
              </p:cNvPr>
              <p:cNvSpPr/>
              <p:nvPr/>
            </p:nvSpPr>
            <p:spPr bwMode="auto">
              <a:xfrm>
                <a:off x="10615055" y="305513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2" name="Oval 651">
                <a:extLst>
                  <a:ext uri="{FF2B5EF4-FFF2-40B4-BE49-F238E27FC236}">
                    <a16:creationId xmlns:a16="http://schemas.microsoft.com/office/drawing/2014/main" id="{ABA528F1-E238-43BC-A52D-31B3AAE6F75B}"/>
                  </a:ext>
                </a:extLst>
              </p:cNvPr>
              <p:cNvSpPr/>
              <p:nvPr/>
            </p:nvSpPr>
            <p:spPr bwMode="auto">
              <a:xfrm>
                <a:off x="9775183" y="310713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3" name="Oval 652">
                <a:extLst>
                  <a:ext uri="{FF2B5EF4-FFF2-40B4-BE49-F238E27FC236}">
                    <a16:creationId xmlns:a16="http://schemas.microsoft.com/office/drawing/2014/main" id="{365B6C69-006C-4A02-BDEA-801F83D77880}"/>
                  </a:ext>
                </a:extLst>
              </p:cNvPr>
              <p:cNvSpPr/>
              <p:nvPr/>
            </p:nvSpPr>
            <p:spPr bwMode="auto">
              <a:xfrm>
                <a:off x="9953776" y="304608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4" name="Oval 653">
                <a:extLst>
                  <a:ext uri="{FF2B5EF4-FFF2-40B4-BE49-F238E27FC236}">
                    <a16:creationId xmlns:a16="http://schemas.microsoft.com/office/drawing/2014/main" id="{6DA7434C-6BA1-41DB-9833-E83C683236CF}"/>
                  </a:ext>
                </a:extLst>
              </p:cNvPr>
              <p:cNvSpPr/>
              <p:nvPr/>
            </p:nvSpPr>
            <p:spPr bwMode="auto">
              <a:xfrm>
                <a:off x="9944922" y="316094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5" name="Oval 654">
                <a:extLst>
                  <a:ext uri="{FF2B5EF4-FFF2-40B4-BE49-F238E27FC236}">
                    <a16:creationId xmlns:a16="http://schemas.microsoft.com/office/drawing/2014/main" id="{F5E33F2E-F8FD-4271-8FDE-F01DFF28EF55}"/>
                  </a:ext>
                </a:extLst>
              </p:cNvPr>
              <p:cNvSpPr/>
              <p:nvPr/>
            </p:nvSpPr>
            <p:spPr bwMode="auto">
              <a:xfrm>
                <a:off x="10035438" y="317794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6" name="Oval 655">
                <a:extLst>
                  <a:ext uri="{FF2B5EF4-FFF2-40B4-BE49-F238E27FC236}">
                    <a16:creationId xmlns:a16="http://schemas.microsoft.com/office/drawing/2014/main" id="{C85F161F-34D1-4708-B2B0-F17093BD6D64}"/>
                  </a:ext>
                </a:extLst>
              </p:cNvPr>
              <p:cNvSpPr/>
              <p:nvPr/>
            </p:nvSpPr>
            <p:spPr bwMode="auto">
              <a:xfrm>
                <a:off x="9854677" y="322783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7" name="Oval 656">
                <a:extLst>
                  <a:ext uri="{FF2B5EF4-FFF2-40B4-BE49-F238E27FC236}">
                    <a16:creationId xmlns:a16="http://schemas.microsoft.com/office/drawing/2014/main" id="{87A12445-52B9-4471-8B0D-A8F14C2A2ECB}"/>
                  </a:ext>
                </a:extLst>
              </p:cNvPr>
              <p:cNvSpPr/>
              <p:nvPr/>
            </p:nvSpPr>
            <p:spPr bwMode="auto">
              <a:xfrm>
                <a:off x="10017936" y="307646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8" name="Oval 657">
                <a:extLst>
                  <a:ext uri="{FF2B5EF4-FFF2-40B4-BE49-F238E27FC236}">
                    <a16:creationId xmlns:a16="http://schemas.microsoft.com/office/drawing/2014/main" id="{C8CA9B17-963D-455A-A40D-93DF676473B0}"/>
                  </a:ext>
                </a:extLst>
              </p:cNvPr>
              <p:cNvSpPr/>
              <p:nvPr/>
            </p:nvSpPr>
            <p:spPr bwMode="auto">
              <a:xfrm>
                <a:off x="10119984" y="320497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9" name="Oval 658">
                <a:extLst>
                  <a:ext uri="{FF2B5EF4-FFF2-40B4-BE49-F238E27FC236}">
                    <a16:creationId xmlns:a16="http://schemas.microsoft.com/office/drawing/2014/main" id="{991F9623-BE30-4F06-893C-C0F168B8005D}"/>
                  </a:ext>
                </a:extLst>
              </p:cNvPr>
              <p:cNvSpPr/>
              <p:nvPr/>
            </p:nvSpPr>
            <p:spPr bwMode="auto">
              <a:xfrm>
                <a:off x="9530634" y="336508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0" name="Oval 659">
                <a:extLst>
                  <a:ext uri="{FF2B5EF4-FFF2-40B4-BE49-F238E27FC236}">
                    <a16:creationId xmlns:a16="http://schemas.microsoft.com/office/drawing/2014/main" id="{0F14CBA2-55CB-4D7C-AE2E-2BFFA0C3D15E}"/>
                  </a:ext>
                </a:extLst>
              </p:cNvPr>
              <p:cNvSpPr/>
              <p:nvPr/>
            </p:nvSpPr>
            <p:spPr bwMode="auto">
              <a:xfrm>
                <a:off x="9978083" y="322050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1" name="Oval 660">
                <a:extLst>
                  <a:ext uri="{FF2B5EF4-FFF2-40B4-BE49-F238E27FC236}">
                    <a16:creationId xmlns:a16="http://schemas.microsoft.com/office/drawing/2014/main" id="{0E32E8A9-2F07-4B7C-9486-856F10AE2804}"/>
                  </a:ext>
                </a:extLst>
              </p:cNvPr>
              <p:cNvSpPr/>
              <p:nvPr/>
            </p:nvSpPr>
            <p:spPr bwMode="auto">
              <a:xfrm>
                <a:off x="9737190" y="324915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2" name="Oval 661">
                <a:extLst>
                  <a:ext uri="{FF2B5EF4-FFF2-40B4-BE49-F238E27FC236}">
                    <a16:creationId xmlns:a16="http://schemas.microsoft.com/office/drawing/2014/main" id="{EE125E8D-032E-40B2-A0E2-4196763A224E}"/>
                  </a:ext>
                </a:extLst>
              </p:cNvPr>
              <p:cNvSpPr/>
              <p:nvPr/>
            </p:nvSpPr>
            <p:spPr bwMode="auto">
              <a:xfrm>
                <a:off x="9628502" y="319526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663" name="Group 662">
                <a:extLst>
                  <a:ext uri="{FF2B5EF4-FFF2-40B4-BE49-F238E27FC236}">
                    <a16:creationId xmlns:a16="http://schemas.microsoft.com/office/drawing/2014/main" id="{AB55C896-EF4B-4284-BBD8-7E1277F16CEE}"/>
                  </a:ext>
                </a:extLst>
              </p:cNvPr>
              <p:cNvGrpSpPr/>
              <p:nvPr/>
            </p:nvGrpSpPr>
            <p:grpSpPr>
              <a:xfrm>
                <a:off x="10640738" y="3020351"/>
                <a:ext cx="526220" cy="333086"/>
                <a:chOff x="9491410" y="2771148"/>
                <a:chExt cx="692558" cy="438374"/>
              </a:xfrm>
              <a:solidFill>
                <a:srgbClr val="9F714B"/>
              </a:solidFill>
            </p:grpSpPr>
            <p:sp>
              <p:nvSpPr>
                <p:cNvPr id="778" name="Oval 777">
                  <a:extLst>
                    <a:ext uri="{FF2B5EF4-FFF2-40B4-BE49-F238E27FC236}">
                      <a16:creationId xmlns:a16="http://schemas.microsoft.com/office/drawing/2014/main" id="{931C9559-0B44-45BC-A4DB-18C96C4B75D9}"/>
                    </a:ext>
                  </a:extLst>
                </p:cNvPr>
                <p:cNvSpPr/>
                <p:nvPr/>
              </p:nvSpPr>
              <p:spPr bwMode="auto">
                <a:xfrm>
                  <a:off x="9875859" y="2818159"/>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9" name="Oval 778">
                  <a:extLst>
                    <a:ext uri="{FF2B5EF4-FFF2-40B4-BE49-F238E27FC236}">
                      <a16:creationId xmlns:a16="http://schemas.microsoft.com/office/drawing/2014/main" id="{E3F35848-A02A-4A5F-A49A-442945372875}"/>
                    </a:ext>
                  </a:extLst>
                </p:cNvPr>
                <p:cNvSpPr/>
                <p:nvPr/>
              </p:nvSpPr>
              <p:spPr bwMode="auto">
                <a:xfrm>
                  <a:off x="9994988" y="2840542"/>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0" name="Oval 779">
                  <a:extLst>
                    <a:ext uri="{FF2B5EF4-FFF2-40B4-BE49-F238E27FC236}">
                      <a16:creationId xmlns:a16="http://schemas.microsoft.com/office/drawing/2014/main" id="{493C8672-03EC-4044-9462-DDB2EC555E66}"/>
                    </a:ext>
                  </a:extLst>
                </p:cNvPr>
                <p:cNvSpPr/>
                <p:nvPr/>
              </p:nvSpPr>
              <p:spPr bwMode="auto">
                <a:xfrm>
                  <a:off x="9757088" y="2906196"/>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1" name="Oval 780">
                  <a:extLst>
                    <a:ext uri="{FF2B5EF4-FFF2-40B4-BE49-F238E27FC236}">
                      <a16:creationId xmlns:a16="http://schemas.microsoft.com/office/drawing/2014/main" id="{78F248D5-52EB-4AEF-8B8B-55E0CA6F8E1F}"/>
                    </a:ext>
                  </a:extLst>
                </p:cNvPr>
                <p:cNvSpPr/>
                <p:nvPr/>
              </p:nvSpPr>
              <p:spPr bwMode="auto">
                <a:xfrm>
                  <a:off x="9559174" y="3014998"/>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2" name="Oval 781">
                  <a:extLst>
                    <a:ext uri="{FF2B5EF4-FFF2-40B4-BE49-F238E27FC236}">
                      <a16:creationId xmlns:a16="http://schemas.microsoft.com/office/drawing/2014/main" id="{1940633E-16B4-4C44-A1A4-89F130827768}"/>
                    </a:ext>
                  </a:extLst>
                </p:cNvPr>
                <p:cNvSpPr/>
                <p:nvPr/>
              </p:nvSpPr>
              <p:spPr bwMode="auto">
                <a:xfrm>
                  <a:off x="9845499" y="2969957"/>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3" name="Oval 782">
                  <a:extLst>
                    <a:ext uri="{FF2B5EF4-FFF2-40B4-BE49-F238E27FC236}">
                      <a16:creationId xmlns:a16="http://schemas.microsoft.com/office/drawing/2014/main" id="{8E9DC8B0-6A35-4198-A2CF-C654F1AF54A6}"/>
                    </a:ext>
                  </a:extLst>
                </p:cNvPr>
                <p:cNvSpPr/>
                <p:nvPr/>
              </p:nvSpPr>
              <p:spPr bwMode="auto">
                <a:xfrm>
                  <a:off x="10060539" y="2771148"/>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4" name="Oval 783">
                  <a:extLst>
                    <a:ext uri="{FF2B5EF4-FFF2-40B4-BE49-F238E27FC236}">
                      <a16:creationId xmlns:a16="http://schemas.microsoft.com/office/drawing/2014/main" id="{79FDBA22-88C3-405C-B399-8FB22301F5C4}"/>
                    </a:ext>
                  </a:extLst>
                </p:cNvPr>
                <p:cNvSpPr/>
                <p:nvPr/>
              </p:nvSpPr>
              <p:spPr bwMode="auto">
                <a:xfrm>
                  <a:off x="10106258" y="2876107"/>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5" name="Oval 784">
                  <a:extLst>
                    <a:ext uri="{FF2B5EF4-FFF2-40B4-BE49-F238E27FC236}">
                      <a16:creationId xmlns:a16="http://schemas.microsoft.com/office/drawing/2014/main" id="{CFFC677D-B602-40CF-A648-1AE6DD022B6A}"/>
                    </a:ext>
                  </a:extLst>
                </p:cNvPr>
                <p:cNvSpPr/>
                <p:nvPr/>
              </p:nvSpPr>
              <p:spPr bwMode="auto">
                <a:xfrm>
                  <a:off x="9672539" y="2836184"/>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6" name="Oval 785">
                  <a:extLst>
                    <a:ext uri="{FF2B5EF4-FFF2-40B4-BE49-F238E27FC236}">
                      <a16:creationId xmlns:a16="http://schemas.microsoft.com/office/drawing/2014/main" id="{59831757-9D8E-402B-A821-4FC558D1F11A}"/>
                    </a:ext>
                  </a:extLst>
                </p:cNvPr>
                <p:cNvSpPr/>
                <p:nvPr/>
              </p:nvSpPr>
              <p:spPr bwMode="auto">
                <a:xfrm>
                  <a:off x="9684457" y="2976895"/>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7" name="Oval 786">
                  <a:extLst>
                    <a:ext uri="{FF2B5EF4-FFF2-40B4-BE49-F238E27FC236}">
                      <a16:creationId xmlns:a16="http://schemas.microsoft.com/office/drawing/2014/main" id="{5D6048B7-4D3A-4D98-A8DD-CE1CDB4CA96E}"/>
                    </a:ext>
                  </a:extLst>
                </p:cNvPr>
                <p:cNvSpPr/>
                <p:nvPr/>
              </p:nvSpPr>
              <p:spPr bwMode="auto">
                <a:xfrm>
                  <a:off x="9919503" y="2896547"/>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8" name="Oval 787">
                  <a:extLst>
                    <a:ext uri="{FF2B5EF4-FFF2-40B4-BE49-F238E27FC236}">
                      <a16:creationId xmlns:a16="http://schemas.microsoft.com/office/drawing/2014/main" id="{917B5028-C117-496A-AAE4-89FB8C36BD39}"/>
                    </a:ext>
                  </a:extLst>
                </p:cNvPr>
                <p:cNvSpPr/>
                <p:nvPr/>
              </p:nvSpPr>
              <p:spPr bwMode="auto">
                <a:xfrm>
                  <a:off x="9907850" y="3047705"/>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9" name="Oval 788">
                  <a:extLst>
                    <a:ext uri="{FF2B5EF4-FFF2-40B4-BE49-F238E27FC236}">
                      <a16:creationId xmlns:a16="http://schemas.microsoft.com/office/drawing/2014/main" id="{140803A2-BCA2-4D3A-A7D1-FA5AAA3D844C}"/>
                    </a:ext>
                  </a:extLst>
                </p:cNvPr>
                <p:cNvSpPr/>
                <p:nvPr/>
              </p:nvSpPr>
              <p:spPr bwMode="auto">
                <a:xfrm>
                  <a:off x="10026979" y="3070088"/>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0" name="Oval 789">
                  <a:extLst>
                    <a:ext uri="{FF2B5EF4-FFF2-40B4-BE49-F238E27FC236}">
                      <a16:creationId xmlns:a16="http://schemas.microsoft.com/office/drawing/2014/main" id="{F961E38B-CA42-47B5-86E9-0F797279CBBB}"/>
                    </a:ext>
                  </a:extLst>
                </p:cNvPr>
                <p:cNvSpPr/>
                <p:nvPr/>
              </p:nvSpPr>
              <p:spPr bwMode="auto">
                <a:xfrm>
                  <a:off x="9789079" y="3135742"/>
                  <a:ext cx="60720" cy="60720"/>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1" name="Oval 790">
                  <a:extLst>
                    <a:ext uri="{FF2B5EF4-FFF2-40B4-BE49-F238E27FC236}">
                      <a16:creationId xmlns:a16="http://schemas.microsoft.com/office/drawing/2014/main" id="{BDB75A5A-61B1-4E83-8DD8-313B48DC109B}"/>
                    </a:ext>
                  </a:extLst>
                </p:cNvPr>
                <p:cNvSpPr/>
                <p:nvPr/>
              </p:nvSpPr>
              <p:spPr bwMode="auto">
                <a:xfrm>
                  <a:off x="10003944" y="2936524"/>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2" name="Oval 791">
                  <a:extLst>
                    <a:ext uri="{FF2B5EF4-FFF2-40B4-BE49-F238E27FC236}">
                      <a16:creationId xmlns:a16="http://schemas.microsoft.com/office/drawing/2014/main" id="{9E1DBDB4-423E-4600-9145-7B1BC993962A}"/>
                    </a:ext>
                  </a:extLst>
                </p:cNvPr>
                <p:cNvSpPr/>
                <p:nvPr/>
              </p:nvSpPr>
              <p:spPr bwMode="auto">
                <a:xfrm>
                  <a:off x="10138249" y="3105653"/>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3" name="Oval 792">
                  <a:extLst>
                    <a:ext uri="{FF2B5EF4-FFF2-40B4-BE49-F238E27FC236}">
                      <a16:creationId xmlns:a16="http://schemas.microsoft.com/office/drawing/2014/main" id="{AD4DA914-8743-4640-B6E8-1BCCED81857F}"/>
                    </a:ext>
                  </a:extLst>
                </p:cNvPr>
                <p:cNvSpPr/>
                <p:nvPr/>
              </p:nvSpPr>
              <p:spPr bwMode="auto">
                <a:xfrm>
                  <a:off x="9704530" y="3065730"/>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4" name="Oval 793">
                  <a:extLst>
                    <a:ext uri="{FF2B5EF4-FFF2-40B4-BE49-F238E27FC236}">
                      <a16:creationId xmlns:a16="http://schemas.microsoft.com/office/drawing/2014/main" id="{F1811492-0287-4636-8F3B-43097B46B340}"/>
                    </a:ext>
                  </a:extLst>
                </p:cNvPr>
                <p:cNvSpPr/>
                <p:nvPr/>
              </p:nvSpPr>
              <p:spPr bwMode="auto">
                <a:xfrm>
                  <a:off x="9951494" y="3126093"/>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5" name="Oval 794">
                  <a:extLst>
                    <a:ext uri="{FF2B5EF4-FFF2-40B4-BE49-F238E27FC236}">
                      <a16:creationId xmlns:a16="http://schemas.microsoft.com/office/drawing/2014/main" id="{19257DCA-FBB8-4291-B4FD-1B24ACF31FCC}"/>
                    </a:ext>
                  </a:extLst>
                </p:cNvPr>
                <p:cNvSpPr/>
                <p:nvPr/>
              </p:nvSpPr>
              <p:spPr bwMode="auto">
                <a:xfrm>
                  <a:off x="9634454" y="3163803"/>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6" name="Oval 795">
                  <a:extLst>
                    <a:ext uri="{FF2B5EF4-FFF2-40B4-BE49-F238E27FC236}">
                      <a16:creationId xmlns:a16="http://schemas.microsoft.com/office/drawing/2014/main" id="{92B22F6F-972C-427E-96AC-1392832CC548}"/>
                    </a:ext>
                  </a:extLst>
                </p:cNvPr>
                <p:cNvSpPr/>
                <p:nvPr/>
              </p:nvSpPr>
              <p:spPr bwMode="auto">
                <a:xfrm>
                  <a:off x="9491410" y="3092878"/>
                  <a:ext cx="45719" cy="45719"/>
                </a:xfrm>
                <a:prstGeom prst="ellipse">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664" name="Oval 663">
                <a:extLst>
                  <a:ext uri="{FF2B5EF4-FFF2-40B4-BE49-F238E27FC236}">
                    <a16:creationId xmlns:a16="http://schemas.microsoft.com/office/drawing/2014/main" id="{3EF1BBC3-35FD-4142-8114-211A1E9DAE06}"/>
                  </a:ext>
                </a:extLst>
              </p:cNvPr>
              <p:cNvSpPr/>
              <p:nvPr/>
            </p:nvSpPr>
            <p:spPr bwMode="auto">
              <a:xfrm>
                <a:off x="10325087" y="313033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5" name="Oval 664">
                <a:extLst>
                  <a:ext uri="{FF2B5EF4-FFF2-40B4-BE49-F238E27FC236}">
                    <a16:creationId xmlns:a16="http://schemas.microsoft.com/office/drawing/2014/main" id="{D1E5148A-9D04-40D4-962A-5302ED571EFD}"/>
                  </a:ext>
                </a:extLst>
              </p:cNvPr>
              <p:cNvSpPr/>
              <p:nvPr/>
            </p:nvSpPr>
            <p:spPr bwMode="auto">
              <a:xfrm>
                <a:off x="10415604" y="314733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6" name="Oval 665">
                <a:extLst>
                  <a:ext uri="{FF2B5EF4-FFF2-40B4-BE49-F238E27FC236}">
                    <a16:creationId xmlns:a16="http://schemas.microsoft.com/office/drawing/2014/main" id="{7CB9B842-B24F-4FE6-94AC-3CFCB31EF9AB}"/>
                  </a:ext>
                </a:extLst>
              </p:cNvPr>
              <p:cNvSpPr/>
              <p:nvPr/>
            </p:nvSpPr>
            <p:spPr bwMode="auto">
              <a:xfrm>
                <a:off x="10234843" y="319722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7" name="Oval 666">
                <a:extLst>
                  <a:ext uri="{FF2B5EF4-FFF2-40B4-BE49-F238E27FC236}">
                    <a16:creationId xmlns:a16="http://schemas.microsoft.com/office/drawing/2014/main" id="{DE973127-A7E2-4810-AE3A-298B2BD59154}"/>
                  </a:ext>
                </a:extLst>
              </p:cNvPr>
              <p:cNvSpPr/>
              <p:nvPr/>
            </p:nvSpPr>
            <p:spPr bwMode="auto">
              <a:xfrm>
                <a:off x="10084463" y="327989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8" name="Oval 667">
                <a:extLst>
                  <a:ext uri="{FF2B5EF4-FFF2-40B4-BE49-F238E27FC236}">
                    <a16:creationId xmlns:a16="http://schemas.microsoft.com/office/drawing/2014/main" id="{32367D0B-69B9-4E79-B0A0-ECFA9CA76ACB}"/>
                  </a:ext>
                </a:extLst>
              </p:cNvPr>
              <p:cNvSpPr/>
              <p:nvPr/>
            </p:nvSpPr>
            <p:spPr bwMode="auto">
              <a:xfrm>
                <a:off x="10302019" y="324566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9" name="Oval 668">
                <a:extLst>
                  <a:ext uri="{FF2B5EF4-FFF2-40B4-BE49-F238E27FC236}">
                    <a16:creationId xmlns:a16="http://schemas.microsoft.com/office/drawing/2014/main" id="{8A4B8FC9-32D0-4141-8234-A42E773C43EB}"/>
                  </a:ext>
                </a:extLst>
              </p:cNvPr>
              <p:cNvSpPr/>
              <p:nvPr/>
            </p:nvSpPr>
            <p:spPr bwMode="auto">
              <a:xfrm>
                <a:off x="10465411" y="309461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0" name="Oval 669">
                <a:extLst>
                  <a:ext uri="{FF2B5EF4-FFF2-40B4-BE49-F238E27FC236}">
                    <a16:creationId xmlns:a16="http://schemas.microsoft.com/office/drawing/2014/main" id="{E0135036-824C-4608-8567-45623B650058}"/>
                  </a:ext>
                </a:extLst>
              </p:cNvPr>
              <p:cNvSpPr/>
              <p:nvPr/>
            </p:nvSpPr>
            <p:spPr bwMode="auto">
              <a:xfrm>
                <a:off x="10604552" y="318046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1" name="Oval 670">
                <a:extLst>
                  <a:ext uri="{FF2B5EF4-FFF2-40B4-BE49-F238E27FC236}">
                    <a16:creationId xmlns:a16="http://schemas.microsoft.com/office/drawing/2014/main" id="{3AF738AB-C73D-4C48-B3D0-89B4FCC34C51}"/>
                  </a:ext>
                </a:extLst>
              </p:cNvPr>
              <p:cNvSpPr/>
              <p:nvPr/>
            </p:nvSpPr>
            <p:spPr bwMode="auto">
              <a:xfrm>
                <a:off x="10170601" y="314402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2" name="Oval 671">
                <a:extLst>
                  <a:ext uri="{FF2B5EF4-FFF2-40B4-BE49-F238E27FC236}">
                    <a16:creationId xmlns:a16="http://schemas.microsoft.com/office/drawing/2014/main" id="{C91188CA-B610-43D3-AFBC-2624CEA716B6}"/>
                  </a:ext>
                </a:extLst>
              </p:cNvPr>
              <p:cNvSpPr/>
              <p:nvPr/>
            </p:nvSpPr>
            <p:spPr bwMode="auto">
              <a:xfrm>
                <a:off x="10179656" y="325094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3" name="Oval 672">
                <a:extLst>
                  <a:ext uri="{FF2B5EF4-FFF2-40B4-BE49-F238E27FC236}">
                    <a16:creationId xmlns:a16="http://schemas.microsoft.com/office/drawing/2014/main" id="{41157511-FC8D-42AE-83C6-564FDF8B64B2}"/>
                  </a:ext>
                </a:extLst>
              </p:cNvPr>
              <p:cNvSpPr/>
              <p:nvPr/>
            </p:nvSpPr>
            <p:spPr bwMode="auto">
              <a:xfrm>
                <a:off x="10358249" y="318989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4" name="Oval 673">
                <a:extLst>
                  <a:ext uri="{FF2B5EF4-FFF2-40B4-BE49-F238E27FC236}">
                    <a16:creationId xmlns:a16="http://schemas.microsoft.com/office/drawing/2014/main" id="{1F8AE485-84E2-4F83-AEFF-169BF961D25E}"/>
                  </a:ext>
                </a:extLst>
              </p:cNvPr>
              <p:cNvSpPr/>
              <p:nvPr/>
            </p:nvSpPr>
            <p:spPr bwMode="auto">
              <a:xfrm>
                <a:off x="10349395" y="330474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5" name="Oval 674">
                <a:extLst>
                  <a:ext uri="{FF2B5EF4-FFF2-40B4-BE49-F238E27FC236}">
                    <a16:creationId xmlns:a16="http://schemas.microsoft.com/office/drawing/2014/main" id="{530BD289-5042-4006-86E2-67B552078E00}"/>
                  </a:ext>
                </a:extLst>
              </p:cNvPr>
              <p:cNvSpPr/>
              <p:nvPr/>
            </p:nvSpPr>
            <p:spPr bwMode="auto">
              <a:xfrm>
                <a:off x="10417061" y="328926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6" name="Oval 675">
                <a:extLst>
                  <a:ext uri="{FF2B5EF4-FFF2-40B4-BE49-F238E27FC236}">
                    <a16:creationId xmlns:a16="http://schemas.microsoft.com/office/drawing/2014/main" id="{3AC81BF8-BE1F-49E2-BB4A-49452E00EB44}"/>
                  </a:ext>
                </a:extLst>
              </p:cNvPr>
              <p:cNvSpPr/>
              <p:nvPr/>
            </p:nvSpPr>
            <p:spPr bwMode="auto">
              <a:xfrm>
                <a:off x="10259150" y="3371636"/>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7" name="Oval 676">
                <a:extLst>
                  <a:ext uri="{FF2B5EF4-FFF2-40B4-BE49-F238E27FC236}">
                    <a16:creationId xmlns:a16="http://schemas.microsoft.com/office/drawing/2014/main" id="{89D0903D-E4ED-4B4B-B1B9-1BE7EBC5601F}"/>
                  </a:ext>
                </a:extLst>
              </p:cNvPr>
              <p:cNvSpPr/>
              <p:nvPr/>
            </p:nvSpPr>
            <p:spPr bwMode="auto">
              <a:xfrm>
                <a:off x="10422409" y="322026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8" name="Oval 677">
                <a:extLst>
                  <a:ext uri="{FF2B5EF4-FFF2-40B4-BE49-F238E27FC236}">
                    <a16:creationId xmlns:a16="http://schemas.microsoft.com/office/drawing/2014/main" id="{89AC1991-1EBD-4554-91D3-476156E397E1}"/>
                  </a:ext>
                </a:extLst>
              </p:cNvPr>
              <p:cNvSpPr/>
              <p:nvPr/>
            </p:nvSpPr>
            <p:spPr bwMode="auto">
              <a:xfrm>
                <a:off x="10471870" y="326620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9" name="Oval 678">
                <a:extLst>
                  <a:ext uri="{FF2B5EF4-FFF2-40B4-BE49-F238E27FC236}">
                    <a16:creationId xmlns:a16="http://schemas.microsoft.com/office/drawing/2014/main" id="{5B44633C-3622-4DE7-8734-47344F89F7B6}"/>
                  </a:ext>
                </a:extLst>
              </p:cNvPr>
              <p:cNvSpPr/>
              <p:nvPr/>
            </p:nvSpPr>
            <p:spPr bwMode="auto">
              <a:xfrm>
                <a:off x="10194908" y="331844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0" name="Oval 679">
                <a:extLst>
                  <a:ext uri="{FF2B5EF4-FFF2-40B4-BE49-F238E27FC236}">
                    <a16:creationId xmlns:a16="http://schemas.microsoft.com/office/drawing/2014/main" id="{901E4BF0-E78B-436F-8BAB-88EDB25AA497}"/>
                  </a:ext>
                </a:extLst>
              </p:cNvPr>
              <p:cNvSpPr/>
              <p:nvPr/>
            </p:nvSpPr>
            <p:spPr bwMode="auto">
              <a:xfrm>
                <a:off x="10382556" y="336430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1" name="Oval 680">
                <a:extLst>
                  <a:ext uri="{FF2B5EF4-FFF2-40B4-BE49-F238E27FC236}">
                    <a16:creationId xmlns:a16="http://schemas.microsoft.com/office/drawing/2014/main" id="{F9DBD48D-8F7A-4805-9DEC-17ADDB8F5A14}"/>
                  </a:ext>
                </a:extLst>
              </p:cNvPr>
              <p:cNvSpPr/>
              <p:nvPr/>
            </p:nvSpPr>
            <p:spPr bwMode="auto">
              <a:xfrm>
                <a:off x="10141663" y="339295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2" name="Oval 681">
                <a:extLst>
                  <a:ext uri="{FF2B5EF4-FFF2-40B4-BE49-F238E27FC236}">
                    <a16:creationId xmlns:a16="http://schemas.microsoft.com/office/drawing/2014/main" id="{37DC743D-9F6B-4306-A2C7-75269F8BBE27}"/>
                  </a:ext>
                </a:extLst>
              </p:cNvPr>
              <p:cNvSpPr/>
              <p:nvPr/>
            </p:nvSpPr>
            <p:spPr bwMode="auto">
              <a:xfrm>
                <a:off x="10032975" y="333906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3" name="Oval 682">
                <a:extLst>
                  <a:ext uri="{FF2B5EF4-FFF2-40B4-BE49-F238E27FC236}">
                    <a16:creationId xmlns:a16="http://schemas.microsoft.com/office/drawing/2014/main" id="{5708B40F-4AF0-441F-8C61-BE81A4EAE459}"/>
                  </a:ext>
                </a:extLst>
              </p:cNvPr>
              <p:cNvSpPr/>
              <p:nvPr/>
            </p:nvSpPr>
            <p:spPr bwMode="auto">
              <a:xfrm>
                <a:off x="10337211" y="341114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4" name="Oval 683">
                <a:extLst>
                  <a:ext uri="{FF2B5EF4-FFF2-40B4-BE49-F238E27FC236}">
                    <a16:creationId xmlns:a16="http://schemas.microsoft.com/office/drawing/2014/main" id="{479800F5-CBE2-48E0-A321-581067586A98}"/>
                  </a:ext>
                </a:extLst>
              </p:cNvPr>
              <p:cNvSpPr/>
              <p:nvPr/>
            </p:nvSpPr>
            <p:spPr bwMode="auto">
              <a:xfrm>
                <a:off x="10427728" y="342815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5" name="Oval 684">
                <a:extLst>
                  <a:ext uri="{FF2B5EF4-FFF2-40B4-BE49-F238E27FC236}">
                    <a16:creationId xmlns:a16="http://schemas.microsoft.com/office/drawing/2014/main" id="{7D9BE424-D6C3-4841-8DD8-B1CD09AD2A24}"/>
                  </a:ext>
                </a:extLst>
              </p:cNvPr>
              <p:cNvSpPr/>
              <p:nvPr/>
            </p:nvSpPr>
            <p:spPr bwMode="auto">
              <a:xfrm>
                <a:off x="10246967" y="347803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6" name="Oval 685">
                <a:extLst>
                  <a:ext uri="{FF2B5EF4-FFF2-40B4-BE49-F238E27FC236}">
                    <a16:creationId xmlns:a16="http://schemas.microsoft.com/office/drawing/2014/main" id="{E358B88F-0557-4CE4-ABBC-EF884A8E0FF0}"/>
                  </a:ext>
                </a:extLst>
              </p:cNvPr>
              <p:cNvSpPr/>
              <p:nvPr/>
            </p:nvSpPr>
            <p:spPr bwMode="auto">
              <a:xfrm>
                <a:off x="10096587" y="356070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7" name="Oval 686">
                <a:extLst>
                  <a:ext uri="{FF2B5EF4-FFF2-40B4-BE49-F238E27FC236}">
                    <a16:creationId xmlns:a16="http://schemas.microsoft.com/office/drawing/2014/main" id="{F16160C6-9D0C-4C99-B66E-1316434E53B3}"/>
                  </a:ext>
                </a:extLst>
              </p:cNvPr>
              <p:cNvSpPr/>
              <p:nvPr/>
            </p:nvSpPr>
            <p:spPr bwMode="auto">
              <a:xfrm>
                <a:off x="10314143" y="3526486"/>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8" name="Oval 687">
                <a:extLst>
                  <a:ext uri="{FF2B5EF4-FFF2-40B4-BE49-F238E27FC236}">
                    <a16:creationId xmlns:a16="http://schemas.microsoft.com/office/drawing/2014/main" id="{2E262D84-5ED3-491F-9A80-000605D3B1A9}"/>
                  </a:ext>
                </a:extLst>
              </p:cNvPr>
              <p:cNvSpPr/>
              <p:nvPr/>
            </p:nvSpPr>
            <p:spPr bwMode="auto">
              <a:xfrm>
                <a:off x="10477535" y="337542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9" name="Oval 688">
                <a:extLst>
                  <a:ext uri="{FF2B5EF4-FFF2-40B4-BE49-F238E27FC236}">
                    <a16:creationId xmlns:a16="http://schemas.microsoft.com/office/drawing/2014/main" id="{071F17FF-287C-4A97-B415-CC52CACC7CEE}"/>
                  </a:ext>
                </a:extLst>
              </p:cNvPr>
              <p:cNvSpPr/>
              <p:nvPr/>
            </p:nvSpPr>
            <p:spPr bwMode="auto">
              <a:xfrm>
                <a:off x="10612718" y="345368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0" name="Oval 689">
                <a:extLst>
                  <a:ext uri="{FF2B5EF4-FFF2-40B4-BE49-F238E27FC236}">
                    <a16:creationId xmlns:a16="http://schemas.microsoft.com/office/drawing/2014/main" id="{ECAF6F96-A114-46EF-BB00-B4A78B783716}"/>
                  </a:ext>
                </a:extLst>
              </p:cNvPr>
              <p:cNvSpPr/>
              <p:nvPr/>
            </p:nvSpPr>
            <p:spPr bwMode="auto">
              <a:xfrm>
                <a:off x="10182725" y="342484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1" name="Oval 690">
                <a:extLst>
                  <a:ext uri="{FF2B5EF4-FFF2-40B4-BE49-F238E27FC236}">
                    <a16:creationId xmlns:a16="http://schemas.microsoft.com/office/drawing/2014/main" id="{7CD99658-D556-4A02-AB1C-D73763CF6507}"/>
                  </a:ext>
                </a:extLst>
              </p:cNvPr>
              <p:cNvSpPr/>
              <p:nvPr/>
            </p:nvSpPr>
            <p:spPr bwMode="auto">
              <a:xfrm>
                <a:off x="10191780" y="353175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2" name="Oval 691">
                <a:extLst>
                  <a:ext uri="{FF2B5EF4-FFF2-40B4-BE49-F238E27FC236}">
                    <a16:creationId xmlns:a16="http://schemas.microsoft.com/office/drawing/2014/main" id="{88346E7A-70D1-429D-BE99-41E2C9829140}"/>
                  </a:ext>
                </a:extLst>
              </p:cNvPr>
              <p:cNvSpPr/>
              <p:nvPr/>
            </p:nvSpPr>
            <p:spPr bwMode="auto">
              <a:xfrm>
                <a:off x="10370373" y="347070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3" name="Oval 692">
                <a:extLst>
                  <a:ext uri="{FF2B5EF4-FFF2-40B4-BE49-F238E27FC236}">
                    <a16:creationId xmlns:a16="http://schemas.microsoft.com/office/drawing/2014/main" id="{0CA8DD0F-8410-46EE-96B6-F8A9AB299626}"/>
                  </a:ext>
                </a:extLst>
              </p:cNvPr>
              <p:cNvSpPr/>
              <p:nvPr/>
            </p:nvSpPr>
            <p:spPr bwMode="auto">
              <a:xfrm>
                <a:off x="10382530" y="358459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4" name="Oval 693">
                <a:extLst>
                  <a:ext uri="{FF2B5EF4-FFF2-40B4-BE49-F238E27FC236}">
                    <a16:creationId xmlns:a16="http://schemas.microsoft.com/office/drawing/2014/main" id="{42D20454-C6F2-46F3-8B04-562B88B26C7E}"/>
                  </a:ext>
                </a:extLst>
              </p:cNvPr>
              <p:cNvSpPr/>
              <p:nvPr/>
            </p:nvSpPr>
            <p:spPr bwMode="auto">
              <a:xfrm>
                <a:off x="10452035" y="3602568"/>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5" name="Oval 694">
                <a:extLst>
                  <a:ext uri="{FF2B5EF4-FFF2-40B4-BE49-F238E27FC236}">
                    <a16:creationId xmlns:a16="http://schemas.microsoft.com/office/drawing/2014/main" id="{C11D4A77-EC69-4E49-BDB8-DC70A0F12D4A}"/>
                  </a:ext>
                </a:extLst>
              </p:cNvPr>
              <p:cNvSpPr/>
              <p:nvPr/>
            </p:nvSpPr>
            <p:spPr bwMode="auto">
              <a:xfrm>
                <a:off x="10271274" y="3652453"/>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6" name="Oval 695">
                <a:extLst>
                  <a:ext uri="{FF2B5EF4-FFF2-40B4-BE49-F238E27FC236}">
                    <a16:creationId xmlns:a16="http://schemas.microsoft.com/office/drawing/2014/main" id="{7893C6D0-B9C9-44D1-9B35-F981EE2BCD0F}"/>
                  </a:ext>
                </a:extLst>
              </p:cNvPr>
              <p:cNvSpPr/>
              <p:nvPr/>
            </p:nvSpPr>
            <p:spPr bwMode="auto">
              <a:xfrm>
                <a:off x="10434533" y="350108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7" name="Oval 696">
                <a:extLst>
                  <a:ext uri="{FF2B5EF4-FFF2-40B4-BE49-F238E27FC236}">
                    <a16:creationId xmlns:a16="http://schemas.microsoft.com/office/drawing/2014/main" id="{EBA04374-D75F-4038-998C-15C145C4F464}"/>
                  </a:ext>
                </a:extLst>
              </p:cNvPr>
              <p:cNvSpPr/>
              <p:nvPr/>
            </p:nvSpPr>
            <p:spPr bwMode="auto">
              <a:xfrm>
                <a:off x="10615125" y="352752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8" name="Oval 697">
                <a:extLst>
                  <a:ext uri="{FF2B5EF4-FFF2-40B4-BE49-F238E27FC236}">
                    <a16:creationId xmlns:a16="http://schemas.microsoft.com/office/drawing/2014/main" id="{169574E5-F7E1-445F-B67F-0400FBE0D172}"/>
                  </a:ext>
                </a:extLst>
              </p:cNvPr>
              <p:cNvSpPr/>
              <p:nvPr/>
            </p:nvSpPr>
            <p:spPr bwMode="auto">
              <a:xfrm>
                <a:off x="10207032" y="359925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9" name="Oval 698">
                <a:extLst>
                  <a:ext uri="{FF2B5EF4-FFF2-40B4-BE49-F238E27FC236}">
                    <a16:creationId xmlns:a16="http://schemas.microsoft.com/office/drawing/2014/main" id="{9B551281-BF1D-4EA3-BB5D-BC7AFC80D559}"/>
                  </a:ext>
                </a:extLst>
              </p:cNvPr>
              <p:cNvSpPr/>
              <p:nvPr/>
            </p:nvSpPr>
            <p:spPr bwMode="auto">
              <a:xfrm>
                <a:off x="10394680" y="364512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0" name="Oval 699">
                <a:extLst>
                  <a:ext uri="{FF2B5EF4-FFF2-40B4-BE49-F238E27FC236}">
                    <a16:creationId xmlns:a16="http://schemas.microsoft.com/office/drawing/2014/main" id="{5445B8F9-E34C-4C73-A87F-AE2B40B0243B}"/>
                  </a:ext>
                </a:extLst>
              </p:cNvPr>
              <p:cNvSpPr/>
              <p:nvPr/>
            </p:nvSpPr>
            <p:spPr bwMode="auto">
              <a:xfrm>
                <a:off x="10153787" y="367377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1" name="Oval 700">
                <a:extLst>
                  <a:ext uri="{FF2B5EF4-FFF2-40B4-BE49-F238E27FC236}">
                    <a16:creationId xmlns:a16="http://schemas.microsoft.com/office/drawing/2014/main" id="{FB25D89E-EE03-4F14-B75C-D8FE78E983CF}"/>
                  </a:ext>
                </a:extLst>
              </p:cNvPr>
              <p:cNvSpPr/>
              <p:nvPr/>
            </p:nvSpPr>
            <p:spPr bwMode="auto">
              <a:xfrm>
                <a:off x="10045099" y="361988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2" name="Oval 701">
                <a:extLst>
                  <a:ext uri="{FF2B5EF4-FFF2-40B4-BE49-F238E27FC236}">
                    <a16:creationId xmlns:a16="http://schemas.microsoft.com/office/drawing/2014/main" id="{B1F59E46-36F4-401D-B69A-931C017330B2}"/>
                  </a:ext>
                </a:extLst>
              </p:cNvPr>
              <p:cNvSpPr/>
              <p:nvPr/>
            </p:nvSpPr>
            <p:spPr bwMode="auto">
              <a:xfrm>
                <a:off x="9752846" y="331403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3" name="Oval 702">
                <a:extLst>
                  <a:ext uri="{FF2B5EF4-FFF2-40B4-BE49-F238E27FC236}">
                    <a16:creationId xmlns:a16="http://schemas.microsoft.com/office/drawing/2014/main" id="{FF8ED96C-43D6-42C0-A185-E1291FFDE3EA}"/>
                  </a:ext>
                </a:extLst>
              </p:cNvPr>
              <p:cNvSpPr/>
              <p:nvPr/>
            </p:nvSpPr>
            <p:spPr bwMode="auto">
              <a:xfrm>
                <a:off x="9843363" y="333104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4" name="Oval 703">
                <a:extLst>
                  <a:ext uri="{FF2B5EF4-FFF2-40B4-BE49-F238E27FC236}">
                    <a16:creationId xmlns:a16="http://schemas.microsoft.com/office/drawing/2014/main" id="{13F97DA9-3E36-4859-A3B7-1CBF064C4F67}"/>
                  </a:ext>
                </a:extLst>
              </p:cNvPr>
              <p:cNvSpPr/>
              <p:nvPr/>
            </p:nvSpPr>
            <p:spPr bwMode="auto">
              <a:xfrm>
                <a:off x="9662602" y="338092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5" name="Oval 704">
                <a:extLst>
                  <a:ext uri="{FF2B5EF4-FFF2-40B4-BE49-F238E27FC236}">
                    <a16:creationId xmlns:a16="http://schemas.microsoft.com/office/drawing/2014/main" id="{FB6830B0-8771-4023-AEFD-D7A17419DAE9}"/>
                  </a:ext>
                </a:extLst>
              </p:cNvPr>
              <p:cNvSpPr/>
              <p:nvPr/>
            </p:nvSpPr>
            <p:spPr bwMode="auto">
              <a:xfrm>
                <a:off x="9512222" y="346359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6" name="Oval 705">
                <a:extLst>
                  <a:ext uri="{FF2B5EF4-FFF2-40B4-BE49-F238E27FC236}">
                    <a16:creationId xmlns:a16="http://schemas.microsoft.com/office/drawing/2014/main" id="{2DA9E1EA-3074-4744-8A83-332454B76634}"/>
                  </a:ext>
                </a:extLst>
              </p:cNvPr>
              <p:cNvSpPr/>
              <p:nvPr/>
            </p:nvSpPr>
            <p:spPr bwMode="auto">
              <a:xfrm>
                <a:off x="9729778" y="342937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7" name="Oval 706">
                <a:extLst>
                  <a:ext uri="{FF2B5EF4-FFF2-40B4-BE49-F238E27FC236}">
                    <a16:creationId xmlns:a16="http://schemas.microsoft.com/office/drawing/2014/main" id="{7D6319CE-B84E-457C-ADD4-889DB9288366}"/>
                  </a:ext>
                </a:extLst>
              </p:cNvPr>
              <p:cNvSpPr/>
              <p:nvPr/>
            </p:nvSpPr>
            <p:spPr bwMode="auto">
              <a:xfrm>
                <a:off x="9893170" y="327831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8" name="Oval 707">
                <a:extLst>
                  <a:ext uri="{FF2B5EF4-FFF2-40B4-BE49-F238E27FC236}">
                    <a16:creationId xmlns:a16="http://schemas.microsoft.com/office/drawing/2014/main" id="{26395175-9DFD-432F-B1A1-A63A1F19B301}"/>
                  </a:ext>
                </a:extLst>
              </p:cNvPr>
              <p:cNvSpPr/>
              <p:nvPr/>
            </p:nvSpPr>
            <p:spPr bwMode="auto">
              <a:xfrm>
                <a:off x="9927908" y="335806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9" name="Oval 708">
                <a:extLst>
                  <a:ext uri="{FF2B5EF4-FFF2-40B4-BE49-F238E27FC236}">
                    <a16:creationId xmlns:a16="http://schemas.microsoft.com/office/drawing/2014/main" id="{41D7AA49-E2EF-4450-9B0B-8400CD460DE3}"/>
                  </a:ext>
                </a:extLst>
              </p:cNvPr>
              <p:cNvSpPr/>
              <p:nvPr/>
            </p:nvSpPr>
            <p:spPr bwMode="auto">
              <a:xfrm>
                <a:off x="9598360" y="332773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0" name="Oval 709">
                <a:extLst>
                  <a:ext uri="{FF2B5EF4-FFF2-40B4-BE49-F238E27FC236}">
                    <a16:creationId xmlns:a16="http://schemas.microsoft.com/office/drawing/2014/main" id="{DF7E44B9-F8CE-4636-9402-EEA7AEADBCB5}"/>
                  </a:ext>
                </a:extLst>
              </p:cNvPr>
              <p:cNvSpPr/>
              <p:nvPr/>
            </p:nvSpPr>
            <p:spPr bwMode="auto">
              <a:xfrm>
                <a:off x="9607415" y="343464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1" name="Oval 710">
                <a:extLst>
                  <a:ext uri="{FF2B5EF4-FFF2-40B4-BE49-F238E27FC236}">
                    <a16:creationId xmlns:a16="http://schemas.microsoft.com/office/drawing/2014/main" id="{C450744E-0EAA-490E-A665-6E77C642AF41}"/>
                  </a:ext>
                </a:extLst>
              </p:cNvPr>
              <p:cNvSpPr/>
              <p:nvPr/>
            </p:nvSpPr>
            <p:spPr bwMode="auto">
              <a:xfrm>
                <a:off x="9786008" y="337359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2" name="Oval 711">
                <a:extLst>
                  <a:ext uri="{FF2B5EF4-FFF2-40B4-BE49-F238E27FC236}">
                    <a16:creationId xmlns:a16="http://schemas.microsoft.com/office/drawing/2014/main" id="{D01BAB06-1B9B-4793-BFDE-9CA7D79BBF52}"/>
                  </a:ext>
                </a:extLst>
              </p:cNvPr>
              <p:cNvSpPr/>
              <p:nvPr/>
            </p:nvSpPr>
            <p:spPr bwMode="auto">
              <a:xfrm>
                <a:off x="9777154" y="348844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3" name="Oval 712">
                <a:extLst>
                  <a:ext uri="{FF2B5EF4-FFF2-40B4-BE49-F238E27FC236}">
                    <a16:creationId xmlns:a16="http://schemas.microsoft.com/office/drawing/2014/main" id="{6A6AF987-EEAE-4DCE-A0A9-4BD548527605}"/>
                  </a:ext>
                </a:extLst>
              </p:cNvPr>
              <p:cNvSpPr/>
              <p:nvPr/>
            </p:nvSpPr>
            <p:spPr bwMode="auto">
              <a:xfrm>
                <a:off x="9867670" y="3505456"/>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4" name="Oval 713">
                <a:extLst>
                  <a:ext uri="{FF2B5EF4-FFF2-40B4-BE49-F238E27FC236}">
                    <a16:creationId xmlns:a16="http://schemas.microsoft.com/office/drawing/2014/main" id="{B725642B-FB45-4F51-99E2-9EADC65A391C}"/>
                  </a:ext>
                </a:extLst>
              </p:cNvPr>
              <p:cNvSpPr/>
              <p:nvPr/>
            </p:nvSpPr>
            <p:spPr bwMode="auto">
              <a:xfrm>
                <a:off x="9686909" y="3555341"/>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5" name="Oval 714">
                <a:extLst>
                  <a:ext uri="{FF2B5EF4-FFF2-40B4-BE49-F238E27FC236}">
                    <a16:creationId xmlns:a16="http://schemas.microsoft.com/office/drawing/2014/main" id="{E17B0E52-BC2A-45A2-A5E9-0C611A6AA739}"/>
                  </a:ext>
                </a:extLst>
              </p:cNvPr>
              <p:cNvSpPr/>
              <p:nvPr/>
            </p:nvSpPr>
            <p:spPr bwMode="auto">
              <a:xfrm>
                <a:off x="9850168" y="340397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6" name="Oval 715">
                <a:extLst>
                  <a:ext uri="{FF2B5EF4-FFF2-40B4-BE49-F238E27FC236}">
                    <a16:creationId xmlns:a16="http://schemas.microsoft.com/office/drawing/2014/main" id="{5FCFAE27-C722-405E-A14B-D0873F253758}"/>
                  </a:ext>
                </a:extLst>
              </p:cNvPr>
              <p:cNvSpPr/>
              <p:nvPr/>
            </p:nvSpPr>
            <p:spPr bwMode="auto">
              <a:xfrm>
                <a:off x="9952216" y="353247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7" name="Oval 716">
                <a:extLst>
                  <a:ext uri="{FF2B5EF4-FFF2-40B4-BE49-F238E27FC236}">
                    <a16:creationId xmlns:a16="http://schemas.microsoft.com/office/drawing/2014/main" id="{08644B0F-6A28-428A-9224-C077E952F948}"/>
                  </a:ext>
                </a:extLst>
              </p:cNvPr>
              <p:cNvSpPr/>
              <p:nvPr/>
            </p:nvSpPr>
            <p:spPr bwMode="auto">
              <a:xfrm>
                <a:off x="9622667" y="350214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8" name="Oval 717">
                <a:extLst>
                  <a:ext uri="{FF2B5EF4-FFF2-40B4-BE49-F238E27FC236}">
                    <a16:creationId xmlns:a16="http://schemas.microsoft.com/office/drawing/2014/main" id="{37FCFC27-9A2D-4AD6-9D9D-E6F8F91039EC}"/>
                  </a:ext>
                </a:extLst>
              </p:cNvPr>
              <p:cNvSpPr/>
              <p:nvPr/>
            </p:nvSpPr>
            <p:spPr bwMode="auto">
              <a:xfrm>
                <a:off x="9810315" y="354801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9" name="Oval 718">
                <a:extLst>
                  <a:ext uri="{FF2B5EF4-FFF2-40B4-BE49-F238E27FC236}">
                    <a16:creationId xmlns:a16="http://schemas.microsoft.com/office/drawing/2014/main" id="{D1448EA9-CFCC-4DCE-B54A-75A720B2B930}"/>
                  </a:ext>
                </a:extLst>
              </p:cNvPr>
              <p:cNvSpPr/>
              <p:nvPr/>
            </p:nvSpPr>
            <p:spPr bwMode="auto">
              <a:xfrm>
                <a:off x="9569422" y="357666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0" name="Oval 719">
                <a:extLst>
                  <a:ext uri="{FF2B5EF4-FFF2-40B4-BE49-F238E27FC236}">
                    <a16:creationId xmlns:a16="http://schemas.microsoft.com/office/drawing/2014/main" id="{BF63583E-469D-4976-AD91-F9A05A432BFF}"/>
                  </a:ext>
                </a:extLst>
              </p:cNvPr>
              <p:cNvSpPr/>
              <p:nvPr/>
            </p:nvSpPr>
            <p:spPr bwMode="auto">
              <a:xfrm>
                <a:off x="9494504" y="353458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1" name="Oval 720">
                <a:extLst>
                  <a:ext uri="{FF2B5EF4-FFF2-40B4-BE49-F238E27FC236}">
                    <a16:creationId xmlns:a16="http://schemas.microsoft.com/office/drawing/2014/main" id="{46F5ACA0-864D-484E-B559-4887291E6A96}"/>
                  </a:ext>
                </a:extLst>
              </p:cNvPr>
              <p:cNvSpPr/>
              <p:nvPr/>
            </p:nvSpPr>
            <p:spPr bwMode="auto">
              <a:xfrm>
                <a:off x="9832016" y="364196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2" name="Oval 721">
                <a:extLst>
                  <a:ext uri="{FF2B5EF4-FFF2-40B4-BE49-F238E27FC236}">
                    <a16:creationId xmlns:a16="http://schemas.microsoft.com/office/drawing/2014/main" id="{1B854823-CD64-4EE5-A8B2-A4950D458794}"/>
                  </a:ext>
                </a:extLst>
              </p:cNvPr>
              <p:cNvSpPr/>
              <p:nvPr/>
            </p:nvSpPr>
            <p:spPr bwMode="auto">
              <a:xfrm>
                <a:off x="9922533" y="3658970"/>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3" name="Oval 722">
                <a:extLst>
                  <a:ext uri="{FF2B5EF4-FFF2-40B4-BE49-F238E27FC236}">
                    <a16:creationId xmlns:a16="http://schemas.microsoft.com/office/drawing/2014/main" id="{334E9F07-E6EB-4A89-810A-A701AAA2DA93}"/>
                  </a:ext>
                </a:extLst>
              </p:cNvPr>
              <p:cNvSpPr/>
              <p:nvPr/>
            </p:nvSpPr>
            <p:spPr bwMode="auto">
              <a:xfrm>
                <a:off x="9741772" y="3708855"/>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4" name="Oval 723">
                <a:extLst>
                  <a:ext uri="{FF2B5EF4-FFF2-40B4-BE49-F238E27FC236}">
                    <a16:creationId xmlns:a16="http://schemas.microsoft.com/office/drawing/2014/main" id="{D67DD0E3-FC99-4904-BE30-1F20D3867F1C}"/>
                  </a:ext>
                </a:extLst>
              </p:cNvPr>
              <p:cNvSpPr/>
              <p:nvPr/>
            </p:nvSpPr>
            <p:spPr bwMode="auto">
              <a:xfrm>
                <a:off x="9591392" y="3791525"/>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5" name="Oval 724">
                <a:extLst>
                  <a:ext uri="{FF2B5EF4-FFF2-40B4-BE49-F238E27FC236}">
                    <a16:creationId xmlns:a16="http://schemas.microsoft.com/office/drawing/2014/main" id="{3A345254-A537-4136-96FE-5097C9992A63}"/>
                  </a:ext>
                </a:extLst>
              </p:cNvPr>
              <p:cNvSpPr/>
              <p:nvPr/>
            </p:nvSpPr>
            <p:spPr bwMode="auto">
              <a:xfrm>
                <a:off x="9808948" y="375730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6" name="Oval 725">
                <a:extLst>
                  <a:ext uri="{FF2B5EF4-FFF2-40B4-BE49-F238E27FC236}">
                    <a16:creationId xmlns:a16="http://schemas.microsoft.com/office/drawing/2014/main" id="{10325767-3748-416F-9F99-0B5271FD3341}"/>
                  </a:ext>
                </a:extLst>
              </p:cNvPr>
              <p:cNvSpPr/>
              <p:nvPr/>
            </p:nvSpPr>
            <p:spPr bwMode="auto">
              <a:xfrm>
                <a:off x="9972340" y="360624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7" name="Oval 726">
                <a:extLst>
                  <a:ext uri="{FF2B5EF4-FFF2-40B4-BE49-F238E27FC236}">
                    <a16:creationId xmlns:a16="http://schemas.microsoft.com/office/drawing/2014/main" id="{D3CE7F96-8583-4325-80F3-2FC25285E071}"/>
                  </a:ext>
                </a:extLst>
              </p:cNvPr>
              <p:cNvSpPr/>
              <p:nvPr/>
            </p:nvSpPr>
            <p:spPr bwMode="auto">
              <a:xfrm>
                <a:off x="10007078" y="368599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8" name="Oval 727">
                <a:extLst>
                  <a:ext uri="{FF2B5EF4-FFF2-40B4-BE49-F238E27FC236}">
                    <a16:creationId xmlns:a16="http://schemas.microsoft.com/office/drawing/2014/main" id="{DFBB7667-56B8-428B-B6CA-D7744F52F38F}"/>
                  </a:ext>
                </a:extLst>
              </p:cNvPr>
              <p:cNvSpPr/>
              <p:nvPr/>
            </p:nvSpPr>
            <p:spPr bwMode="auto">
              <a:xfrm>
                <a:off x="9677530" y="365565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9" name="Oval 728">
                <a:extLst>
                  <a:ext uri="{FF2B5EF4-FFF2-40B4-BE49-F238E27FC236}">
                    <a16:creationId xmlns:a16="http://schemas.microsoft.com/office/drawing/2014/main" id="{5F322CBB-157A-4662-AC00-748C73F2BB06}"/>
                  </a:ext>
                </a:extLst>
              </p:cNvPr>
              <p:cNvSpPr/>
              <p:nvPr/>
            </p:nvSpPr>
            <p:spPr bwMode="auto">
              <a:xfrm>
                <a:off x="9686585" y="376257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0" name="Oval 729">
                <a:extLst>
                  <a:ext uri="{FF2B5EF4-FFF2-40B4-BE49-F238E27FC236}">
                    <a16:creationId xmlns:a16="http://schemas.microsoft.com/office/drawing/2014/main" id="{C0C10FD3-6AD6-4022-824A-6D458E0D78B7}"/>
                  </a:ext>
                </a:extLst>
              </p:cNvPr>
              <p:cNvSpPr/>
              <p:nvPr/>
            </p:nvSpPr>
            <p:spPr bwMode="auto">
              <a:xfrm>
                <a:off x="9865178" y="370152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1" name="Oval 730">
                <a:extLst>
                  <a:ext uri="{FF2B5EF4-FFF2-40B4-BE49-F238E27FC236}">
                    <a16:creationId xmlns:a16="http://schemas.microsoft.com/office/drawing/2014/main" id="{5B7D7718-D002-4B2E-9E5F-6418C05E09EE}"/>
                  </a:ext>
                </a:extLst>
              </p:cNvPr>
              <p:cNvSpPr/>
              <p:nvPr/>
            </p:nvSpPr>
            <p:spPr bwMode="auto">
              <a:xfrm>
                <a:off x="9856324" y="381637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2" name="Oval 731">
                <a:extLst>
                  <a:ext uri="{FF2B5EF4-FFF2-40B4-BE49-F238E27FC236}">
                    <a16:creationId xmlns:a16="http://schemas.microsoft.com/office/drawing/2014/main" id="{250395A1-7840-4DC5-8C70-3C8B4D22971C}"/>
                  </a:ext>
                </a:extLst>
              </p:cNvPr>
              <p:cNvSpPr/>
              <p:nvPr/>
            </p:nvSpPr>
            <p:spPr bwMode="auto">
              <a:xfrm>
                <a:off x="9946840" y="383338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3" name="Oval 732">
                <a:extLst>
                  <a:ext uri="{FF2B5EF4-FFF2-40B4-BE49-F238E27FC236}">
                    <a16:creationId xmlns:a16="http://schemas.microsoft.com/office/drawing/2014/main" id="{08F47C58-C5B0-4D5A-A0BA-B04C82AA0513}"/>
                  </a:ext>
                </a:extLst>
              </p:cNvPr>
              <p:cNvSpPr/>
              <p:nvPr/>
            </p:nvSpPr>
            <p:spPr bwMode="auto">
              <a:xfrm>
                <a:off x="9766079" y="388326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4" name="Oval 733">
                <a:extLst>
                  <a:ext uri="{FF2B5EF4-FFF2-40B4-BE49-F238E27FC236}">
                    <a16:creationId xmlns:a16="http://schemas.microsoft.com/office/drawing/2014/main" id="{131B7289-E293-4486-A382-FEB51FB2E4F7}"/>
                  </a:ext>
                </a:extLst>
              </p:cNvPr>
              <p:cNvSpPr/>
              <p:nvPr/>
            </p:nvSpPr>
            <p:spPr bwMode="auto">
              <a:xfrm>
                <a:off x="9929338" y="373189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5" name="Oval 734">
                <a:extLst>
                  <a:ext uri="{FF2B5EF4-FFF2-40B4-BE49-F238E27FC236}">
                    <a16:creationId xmlns:a16="http://schemas.microsoft.com/office/drawing/2014/main" id="{73F74D56-44BE-4A79-B02C-2D70BFFE22F6}"/>
                  </a:ext>
                </a:extLst>
              </p:cNvPr>
              <p:cNvSpPr/>
              <p:nvPr/>
            </p:nvSpPr>
            <p:spPr bwMode="auto">
              <a:xfrm>
                <a:off x="10031386" y="386040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6" name="Oval 735">
                <a:extLst>
                  <a:ext uri="{FF2B5EF4-FFF2-40B4-BE49-F238E27FC236}">
                    <a16:creationId xmlns:a16="http://schemas.microsoft.com/office/drawing/2014/main" id="{99C7FED5-53BA-4A98-8B62-556D5E75A028}"/>
                  </a:ext>
                </a:extLst>
              </p:cNvPr>
              <p:cNvSpPr/>
              <p:nvPr/>
            </p:nvSpPr>
            <p:spPr bwMode="auto">
              <a:xfrm>
                <a:off x="9701837" y="383007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7" name="Oval 736">
                <a:extLst>
                  <a:ext uri="{FF2B5EF4-FFF2-40B4-BE49-F238E27FC236}">
                    <a16:creationId xmlns:a16="http://schemas.microsoft.com/office/drawing/2014/main" id="{8728047D-F014-4B89-B1FA-97F2C65C1518}"/>
                  </a:ext>
                </a:extLst>
              </p:cNvPr>
              <p:cNvSpPr/>
              <p:nvPr/>
            </p:nvSpPr>
            <p:spPr bwMode="auto">
              <a:xfrm>
                <a:off x="9889485" y="3875938"/>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8" name="Oval 737">
                <a:extLst>
                  <a:ext uri="{FF2B5EF4-FFF2-40B4-BE49-F238E27FC236}">
                    <a16:creationId xmlns:a16="http://schemas.microsoft.com/office/drawing/2014/main" id="{B751AA7B-3EF5-422F-A573-AA6F64E52C77}"/>
                  </a:ext>
                </a:extLst>
              </p:cNvPr>
              <p:cNvSpPr/>
              <p:nvPr/>
            </p:nvSpPr>
            <p:spPr bwMode="auto">
              <a:xfrm>
                <a:off x="9648592" y="390459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9" name="Oval 738">
                <a:extLst>
                  <a:ext uri="{FF2B5EF4-FFF2-40B4-BE49-F238E27FC236}">
                    <a16:creationId xmlns:a16="http://schemas.microsoft.com/office/drawing/2014/main" id="{61B1E144-BEAA-440B-8753-670E7AD6B41D}"/>
                  </a:ext>
                </a:extLst>
              </p:cNvPr>
              <p:cNvSpPr/>
              <p:nvPr/>
            </p:nvSpPr>
            <p:spPr bwMode="auto">
              <a:xfrm>
                <a:off x="9539904" y="385070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0" name="Oval 739">
                <a:extLst>
                  <a:ext uri="{FF2B5EF4-FFF2-40B4-BE49-F238E27FC236}">
                    <a16:creationId xmlns:a16="http://schemas.microsoft.com/office/drawing/2014/main" id="{53655FB9-C707-4069-88D2-37AE5A40B997}"/>
                  </a:ext>
                </a:extLst>
              </p:cNvPr>
              <p:cNvSpPr/>
              <p:nvPr/>
            </p:nvSpPr>
            <p:spPr bwMode="auto">
              <a:xfrm>
                <a:off x="10261452" y="373298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1" name="Oval 740">
                <a:extLst>
                  <a:ext uri="{FF2B5EF4-FFF2-40B4-BE49-F238E27FC236}">
                    <a16:creationId xmlns:a16="http://schemas.microsoft.com/office/drawing/2014/main" id="{92CA839F-F03B-43BB-9AED-8318304F3F1F}"/>
                  </a:ext>
                </a:extLst>
              </p:cNvPr>
              <p:cNvSpPr/>
              <p:nvPr/>
            </p:nvSpPr>
            <p:spPr bwMode="auto">
              <a:xfrm>
                <a:off x="10351969" y="374999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2" name="Oval 741">
                <a:extLst>
                  <a:ext uri="{FF2B5EF4-FFF2-40B4-BE49-F238E27FC236}">
                    <a16:creationId xmlns:a16="http://schemas.microsoft.com/office/drawing/2014/main" id="{B44AE3AF-6F8A-49C9-A93E-80A458D10FAD}"/>
                  </a:ext>
                </a:extLst>
              </p:cNvPr>
              <p:cNvSpPr/>
              <p:nvPr/>
            </p:nvSpPr>
            <p:spPr bwMode="auto">
              <a:xfrm>
                <a:off x="10171208" y="379987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3" name="Oval 742">
                <a:extLst>
                  <a:ext uri="{FF2B5EF4-FFF2-40B4-BE49-F238E27FC236}">
                    <a16:creationId xmlns:a16="http://schemas.microsoft.com/office/drawing/2014/main" id="{A4718664-A768-4268-85F6-142FCA9F5B75}"/>
                  </a:ext>
                </a:extLst>
              </p:cNvPr>
              <p:cNvSpPr/>
              <p:nvPr/>
            </p:nvSpPr>
            <p:spPr bwMode="auto">
              <a:xfrm>
                <a:off x="10020828" y="3882547"/>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4" name="Oval 743">
                <a:extLst>
                  <a:ext uri="{FF2B5EF4-FFF2-40B4-BE49-F238E27FC236}">
                    <a16:creationId xmlns:a16="http://schemas.microsoft.com/office/drawing/2014/main" id="{D8A8341A-A635-4212-B73C-706360105173}"/>
                  </a:ext>
                </a:extLst>
              </p:cNvPr>
              <p:cNvSpPr/>
              <p:nvPr/>
            </p:nvSpPr>
            <p:spPr bwMode="auto">
              <a:xfrm>
                <a:off x="10238384" y="384832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5" name="Oval 744">
                <a:extLst>
                  <a:ext uri="{FF2B5EF4-FFF2-40B4-BE49-F238E27FC236}">
                    <a16:creationId xmlns:a16="http://schemas.microsoft.com/office/drawing/2014/main" id="{018A6D8E-22DB-42B6-84DF-210E8FDC481D}"/>
                  </a:ext>
                </a:extLst>
              </p:cNvPr>
              <p:cNvSpPr/>
              <p:nvPr/>
            </p:nvSpPr>
            <p:spPr bwMode="auto">
              <a:xfrm>
                <a:off x="10401776" y="369726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6" name="Oval 745">
                <a:extLst>
                  <a:ext uri="{FF2B5EF4-FFF2-40B4-BE49-F238E27FC236}">
                    <a16:creationId xmlns:a16="http://schemas.microsoft.com/office/drawing/2014/main" id="{34771E75-A5E4-42C8-814E-92BE57967143}"/>
                  </a:ext>
                </a:extLst>
              </p:cNvPr>
              <p:cNvSpPr/>
              <p:nvPr/>
            </p:nvSpPr>
            <p:spPr bwMode="auto">
              <a:xfrm>
                <a:off x="10436514" y="377701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7" name="Oval 746">
                <a:extLst>
                  <a:ext uri="{FF2B5EF4-FFF2-40B4-BE49-F238E27FC236}">
                    <a16:creationId xmlns:a16="http://schemas.microsoft.com/office/drawing/2014/main" id="{0327D919-881F-4BAD-BDCF-0E01565DA78F}"/>
                  </a:ext>
                </a:extLst>
              </p:cNvPr>
              <p:cNvSpPr/>
              <p:nvPr/>
            </p:nvSpPr>
            <p:spPr bwMode="auto">
              <a:xfrm>
                <a:off x="10106966" y="374668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8" name="Oval 747">
                <a:extLst>
                  <a:ext uri="{FF2B5EF4-FFF2-40B4-BE49-F238E27FC236}">
                    <a16:creationId xmlns:a16="http://schemas.microsoft.com/office/drawing/2014/main" id="{C5F265BA-BC23-4359-B31B-2B8C2B8C73B4}"/>
                  </a:ext>
                </a:extLst>
              </p:cNvPr>
              <p:cNvSpPr/>
              <p:nvPr/>
            </p:nvSpPr>
            <p:spPr bwMode="auto">
              <a:xfrm>
                <a:off x="10116021" y="385359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9" name="Oval 748">
                <a:extLst>
                  <a:ext uri="{FF2B5EF4-FFF2-40B4-BE49-F238E27FC236}">
                    <a16:creationId xmlns:a16="http://schemas.microsoft.com/office/drawing/2014/main" id="{11209DBB-F981-472E-A648-F79A50475360}"/>
                  </a:ext>
                </a:extLst>
              </p:cNvPr>
              <p:cNvSpPr/>
              <p:nvPr/>
            </p:nvSpPr>
            <p:spPr bwMode="auto">
              <a:xfrm>
                <a:off x="10294614" y="379254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0" name="Oval 749">
                <a:extLst>
                  <a:ext uri="{FF2B5EF4-FFF2-40B4-BE49-F238E27FC236}">
                    <a16:creationId xmlns:a16="http://schemas.microsoft.com/office/drawing/2014/main" id="{CE6D2B25-2AA5-49D9-AFD9-2542F0F2209C}"/>
                  </a:ext>
                </a:extLst>
              </p:cNvPr>
              <p:cNvSpPr/>
              <p:nvPr/>
            </p:nvSpPr>
            <p:spPr bwMode="auto">
              <a:xfrm>
                <a:off x="10285760" y="3907399"/>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1" name="Oval 750">
                <a:extLst>
                  <a:ext uri="{FF2B5EF4-FFF2-40B4-BE49-F238E27FC236}">
                    <a16:creationId xmlns:a16="http://schemas.microsoft.com/office/drawing/2014/main" id="{095D8968-437E-4767-B5AC-371859051BA2}"/>
                  </a:ext>
                </a:extLst>
              </p:cNvPr>
              <p:cNvSpPr/>
              <p:nvPr/>
            </p:nvSpPr>
            <p:spPr bwMode="auto">
              <a:xfrm>
                <a:off x="10978779" y="3444549"/>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2" name="Oval 751">
                <a:extLst>
                  <a:ext uri="{FF2B5EF4-FFF2-40B4-BE49-F238E27FC236}">
                    <a16:creationId xmlns:a16="http://schemas.microsoft.com/office/drawing/2014/main" id="{92B1C2AC-B44C-4A98-B5F7-0A3105C7C0CC}"/>
                  </a:ext>
                </a:extLst>
              </p:cNvPr>
              <p:cNvSpPr/>
              <p:nvPr/>
            </p:nvSpPr>
            <p:spPr bwMode="auto">
              <a:xfrm>
                <a:off x="10195515" y="3974291"/>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3" name="Oval 752">
                <a:extLst>
                  <a:ext uri="{FF2B5EF4-FFF2-40B4-BE49-F238E27FC236}">
                    <a16:creationId xmlns:a16="http://schemas.microsoft.com/office/drawing/2014/main" id="{686350C4-64A7-4906-A6D2-813D50135E25}"/>
                  </a:ext>
                </a:extLst>
              </p:cNvPr>
              <p:cNvSpPr/>
              <p:nvPr/>
            </p:nvSpPr>
            <p:spPr bwMode="auto">
              <a:xfrm>
                <a:off x="10358774" y="382292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4" name="Oval 753">
                <a:extLst>
                  <a:ext uri="{FF2B5EF4-FFF2-40B4-BE49-F238E27FC236}">
                    <a16:creationId xmlns:a16="http://schemas.microsoft.com/office/drawing/2014/main" id="{648792FE-DF07-4903-9510-1F8106B16865}"/>
                  </a:ext>
                </a:extLst>
              </p:cNvPr>
              <p:cNvSpPr/>
              <p:nvPr/>
            </p:nvSpPr>
            <p:spPr bwMode="auto">
              <a:xfrm>
                <a:off x="10439669" y="384601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5" name="Oval 754">
                <a:extLst>
                  <a:ext uri="{FF2B5EF4-FFF2-40B4-BE49-F238E27FC236}">
                    <a16:creationId xmlns:a16="http://schemas.microsoft.com/office/drawing/2014/main" id="{8FEEF54A-3419-4216-9A42-94A7004654D4}"/>
                  </a:ext>
                </a:extLst>
              </p:cNvPr>
              <p:cNvSpPr/>
              <p:nvPr/>
            </p:nvSpPr>
            <p:spPr bwMode="auto">
              <a:xfrm>
                <a:off x="10131273" y="392109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6" name="Oval 755">
                <a:extLst>
                  <a:ext uri="{FF2B5EF4-FFF2-40B4-BE49-F238E27FC236}">
                    <a16:creationId xmlns:a16="http://schemas.microsoft.com/office/drawing/2014/main" id="{3B9856E5-EB08-4A18-A02C-574991DD9D4B}"/>
                  </a:ext>
                </a:extLst>
              </p:cNvPr>
              <p:cNvSpPr/>
              <p:nvPr/>
            </p:nvSpPr>
            <p:spPr bwMode="auto">
              <a:xfrm>
                <a:off x="10262652" y="397035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7" name="Oval 756">
                <a:extLst>
                  <a:ext uri="{FF2B5EF4-FFF2-40B4-BE49-F238E27FC236}">
                    <a16:creationId xmlns:a16="http://schemas.microsoft.com/office/drawing/2014/main" id="{46996D33-E528-46FC-B730-848E8A817699}"/>
                  </a:ext>
                </a:extLst>
              </p:cNvPr>
              <p:cNvSpPr/>
              <p:nvPr/>
            </p:nvSpPr>
            <p:spPr bwMode="auto">
              <a:xfrm>
                <a:off x="10078028" y="399561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8" name="Oval 757">
                <a:extLst>
                  <a:ext uri="{FF2B5EF4-FFF2-40B4-BE49-F238E27FC236}">
                    <a16:creationId xmlns:a16="http://schemas.microsoft.com/office/drawing/2014/main" id="{30C04C82-FB18-4AEB-A60F-0EE18B11F22D}"/>
                  </a:ext>
                </a:extLst>
              </p:cNvPr>
              <p:cNvSpPr/>
              <p:nvPr/>
            </p:nvSpPr>
            <p:spPr bwMode="auto">
              <a:xfrm>
                <a:off x="9969340" y="394172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9" name="Oval 758">
                <a:extLst>
                  <a:ext uri="{FF2B5EF4-FFF2-40B4-BE49-F238E27FC236}">
                    <a16:creationId xmlns:a16="http://schemas.microsoft.com/office/drawing/2014/main" id="{040D85C8-6124-468A-B01D-1DD3CA99E929}"/>
                  </a:ext>
                </a:extLst>
              </p:cNvPr>
              <p:cNvSpPr/>
              <p:nvPr/>
            </p:nvSpPr>
            <p:spPr bwMode="auto">
              <a:xfrm>
                <a:off x="9625651" y="392632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0" name="Oval 759">
                <a:extLst>
                  <a:ext uri="{FF2B5EF4-FFF2-40B4-BE49-F238E27FC236}">
                    <a16:creationId xmlns:a16="http://schemas.microsoft.com/office/drawing/2014/main" id="{DC67D3A1-971D-46D2-ABB2-F23770C9DD7C}"/>
                  </a:ext>
                </a:extLst>
              </p:cNvPr>
              <p:cNvSpPr/>
              <p:nvPr/>
            </p:nvSpPr>
            <p:spPr bwMode="auto">
              <a:xfrm>
                <a:off x="9716168" y="3943333"/>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1" name="Oval 760">
                <a:extLst>
                  <a:ext uri="{FF2B5EF4-FFF2-40B4-BE49-F238E27FC236}">
                    <a16:creationId xmlns:a16="http://schemas.microsoft.com/office/drawing/2014/main" id="{9E725E99-961D-4444-A459-F15E1A3F7FBA}"/>
                  </a:ext>
                </a:extLst>
              </p:cNvPr>
              <p:cNvSpPr/>
              <p:nvPr/>
            </p:nvSpPr>
            <p:spPr bwMode="auto">
              <a:xfrm>
                <a:off x="9535407" y="3993218"/>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2" name="Oval 761">
                <a:extLst>
                  <a:ext uri="{FF2B5EF4-FFF2-40B4-BE49-F238E27FC236}">
                    <a16:creationId xmlns:a16="http://schemas.microsoft.com/office/drawing/2014/main" id="{1B7E372C-5F27-4905-BB9E-54068BA9C79E}"/>
                  </a:ext>
                </a:extLst>
              </p:cNvPr>
              <p:cNvSpPr/>
              <p:nvPr/>
            </p:nvSpPr>
            <p:spPr bwMode="auto">
              <a:xfrm>
                <a:off x="10691033" y="3447765"/>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3" name="Oval 762">
                <a:extLst>
                  <a:ext uri="{FF2B5EF4-FFF2-40B4-BE49-F238E27FC236}">
                    <a16:creationId xmlns:a16="http://schemas.microsoft.com/office/drawing/2014/main" id="{7B3BD693-07F5-4509-845C-1BCE26CE61FA}"/>
                  </a:ext>
                </a:extLst>
              </p:cNvPr>
              <p:cNvSpPr/>
              <p:nvPr/>
            </p:nvSpPr>
            <p:spPr bwMode="auto">
              <a:xfrm>
                <a:off x="9602583" y="4041665"/>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4" name="Oval 763">
                <a:extLst>
                  <a:ext uri="{FF2B5EF4-FFF2-40B4-BE49-F238E27FC236}">
                    <a16:creationId xmlns:a16="http://schemas.microsoft.com/office/drawing/2014/main" id="{D950ABC6-CD81-4088-9351-B9FD19D118CE}"/>
                  </a:ext>
                </a:extLst>
              </p:cNvPr>
              <p:cNvSpPr/>
              <p:nvPr/>
            </p:nvSpPr>
            <p:spPr bwMode="auto">
              <a:xfrm>
                <a:off x="9765975" y="389060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5" name="Oval 764">
                <a:extLst>
                  <a:ext uri="{FF2B5EF4-FFF2-40B4-BE49-F238E27FC236}">
                    <a16:creationId xmlns:a16="http://schemas.microsoft.com/office/drawing/2014/main" id="{E7F1A641-2D59-4981-8DBB-3EFA8B912EE1}"/>
                  </a:ext>
                </a:extLst>
              </p:cNvPr>
              <p:cNvSpPr/>
              <p:nvPr/>
            </p:nvSpPr>
            <p:spPr bwMode="auto">
              <a:xfrm>
                <a:off x="9800713" y="3970356"/>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6" name="Oval 765">
                <a:extLst>
                  <a:ext uri="{FF2B5EF4-FFF2-40B4-BE49-F238E27FC236}">
                    <a16:creationId xmlns:a16="http://schemas.microsoft.com/office/drawing/2014/main" id="{4528403F-4F73-469D-B4A5-7925DDC98475}"/>
                  </a:ext>
                </a:extLst>
              </p:cNvPr>
              <p:cNvSpPr/>
              <p:nvPr/>
            </p:nvSpPr>
            <p:spPr bwMode="auto">
              <a:xfrm>
                <a:off x="9521672" y="394063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7" name="Oval 766">
                <a:extLst>
                  <a:ext uri="{FF2B5EF4-FFF2-40B4-BE49-F238E27FC236}">
                    <a16:creationId xmlns:a16="http://schemas.microsoft.com/office/drawing/2014/main" id="{265EEA7F-C560-4B9A-828E-4CBE9C85D3BE}"/>
                  </a:ext>
                </a:extLst>
              </p:cNvPr>
              <p:cNvSpPr/>
              <p:nvPr/>
            </p:nvSpPr>
            <p:spPr bwMode="auto">
              <a:xfrm>
                <a:off x="9853985" y="394177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8" name="Oval 767">
                <a:extLst>
                  <a:ext uri="{FF2B5EF4-FFF2-40B4-BE49-F238E27FC236}">
                    <a16:creationId xmlns:a16="http://schemas.microsoft.com/office/drawing/2014/main" id="{90770973-46B1-4C2F-8EEB-0F332A7189A2}"/>
                  </a:ext>
                </a:extLst>
              </p:cNvPr>
              <p:cNvSpPr/>
              <p:nvPr/>
            </p:nvSpPr>
            <p:spPr bwMode="auto">
              <a:xfrm>
                <a:off x="9658813" y="3985887"/>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9" name="Oval 768">
                <a:extLst>
                  <a:ext uri="{FF2B5EF4-FFF2-40B4-BE49-F238E27FC236}">
                    <a16:creationId xmlns:a16="http://schemas.microsoft.com/office/drawing/2014/main" id="{569A79EF-DC36-4FD4-B491-FC12B962AD82}"/>
                  </a:ext>
                </a:extLst>
              </p:cNvPr>
              <p:cNvSpPr/>
              <p:nvPr/>
            </p:nvSpPr>
            <p:spPr bwMode="auto">
              <a:xfrm>
                <a:off x="9649959" y="4100740"/>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0" name="Oval 769">
                <a:extLst>
                  <a:ext uri="{FF2B5EF4-FFF2-40B4-BE49-F238E27FC236}">
                    <a16:creationId xmlns:a16="http://schemas.microsoft.com/office/drawing/2014/main" id="{DC82AA16-42B4-40A9-8BD7-C71819669D49}"/>
                  </a:ext>
                </a:extLst>
              </p:cNvPr>
              <p:cNvSpPr/>
              <p:nvPr/>
            </p:nvSpPr>
            <p:spPr bwMode="auto">
              <a:xfrm>
                <a:off x="10774478" y="3512804"/>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1" name="Oval 770">
                <a:extLst>
                  <a:ext uri="{FF2B5EF4-FFF2-40B4-BE49-F238E27FC236}">
                    <a16:creationId xmlns:a16="http://schemas.microsoft.com/office/drawing/2014/main" id="{5AF1DC6A-80CC-42E7-BA6B-65A32ADA7B54}"/>
                  </a:ext>
                </a:extLst>
              </p:cNvPr>
              <p:cNvSpPr/>
              <p:nvPr/>
            </p:nvSpPr>
            <p:spPr bwMode="auto">
              <a:xfrm>
                <a:off x="9559714" y="4167632"/>
                <a:ext cx="46136" cy="46136"/>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2" name="Oval 771">
                <a:extLst>
                  <a:ext uri="{FF2B5EF4-FFF2-40B4-BE49-F238E27FC236}">
                    <a16:creationId xmlns:a16="http://schemas.microsoft.com/office/drawing/2014/main" id="{3A1A1702-14FC-49D6-8C39-97BCA93801B3}"/>
                  </a:ext>
                </a:extLst>
              </p:cNvPr>
              <p:cNvSpPr/>
              <p:nvPr/>
            </p:nvSpPr>
            <p:spPr bwMode="auto">
              <a:xfrm>
                <a:off x="9722973" y="4016262"/>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3" name="Oval 772">
                <a:extLst>
                  <a:ext uri="{FF2B5EF4-FFF2-40B4-BE49-F238E27FC236}">
                    <a16:creationId xmlns:a16="http://schemas.microsoft.com/office/drawing/2014/main" id="{A63F2995-91C5-48E9-87EB-971F8143635E}"/>
                  </a:ext>
                </a:extLst>
              </p:cNvPr>
              <p:cNvSpPr/>
              <p:nvPr/>
            </p:nvSpPr>
            <p:spPr bwMode="auto">
              <a:xfrm>
                <a:off x="9897562" y="4048263"/>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4" name="Oval 773">
                <a:extLst>
                  <a:ext uri="{FF2B5EF4-FFF2-40B4-BE49-F238E27FC236}">
                    <a16:creationId xmlns:a16="http://schemas.microsoft.com/office/drawing/2014/main" id="{BAD1722E-EC18-4535-9767-17DB57E17D27}"/>
                  </a:ext>
                </a:extLst>
              </p:cNvPr>
              <p:cNvSpPr/>
              <p:nvPr/>
            </p:nvSpPr>
            <p:spPr bwMode="auto">
              <a:xfrm>
                <a:off x="9513037" y="410850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5" name="Oval 774">
                <a:extLst>
                  <a:ext uri="{FF2B5EF4-FFF2-40B4-BE49-F238E27FC236}">
                    <a16:creationId xmlns:a16="http://schemas.microsoft.com/office/drawing/2014/main" id="{F0CB9460-912E-459C-95C0-992159ADE4AF}"/>
                  </a:ext>
                </a:extLst>
              </p:cNvPr>
              <p:cNvSpPr/>
              <p:nvPr/>
            </p:nvSpPr>
            <p:spPr bwMode="auto">
              <a:xfrm>
                <a:off x="9683120" y="4160301"/>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6" name="Oval 775">
                <a:extLst>
                  <a:ext uri="{FF2B5EF4-FFF2-40B4-BE49-F238E27FC236}">
                    <a16:creationId xmlns:a16="http://schemas.microsoft.com/office/drawing/2014/main" id="{C1A9D204-458B-4B65-AE06-01CD2E69727A}"/>
                  </a:ext>
                </a:extLst>
              </p:cNvPr>
              <p:cNvSpPr/>
              <p:nvPr/>
            </p:nvSpPr>
            <p:spPr bwMode="auto">
              <a:xfrm>
                <a:off x="10695281" y="3710314"/>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7" name="Oval 776">
                <a:extLst>
                  <a:ext uri="{FF2B5EF4-FFF2-40B4-BE49-F238E27FC236}">
                    <a16:creationId xmlns:a16="http://schemas.microsoft.com/office/drawing/2014/main" id="{C4137D2C-D0CA-4BAF-9A65-B780BE6B279C}"/>
                  </a:ext>
                </a:extLst>
              </p:cNvPr>
              <p:cNvSpPr/>
              <p:nvPr/>
            </p:nvSpPr>
            <p:spPr bwMode="auto">
              <a:xfrm>
                <a:off x="10619326" y="3605725"/>
                <a:ext cx="34738" cy="34738"/>
              </a:xfrm>
              <a:prstGeom prst="ellipse">
                <a:avLst/>
              </a:prstGeom>
              <a:solidFill>
                <a:srgbClr val="9F714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pic>
        <p:nvPicPr>
          <p:cNvPr id="797" name="Picture 14">
            <a:extLst>
              <a:ext uri="{FF2B5EF4-FFF2-40B4-BE49-F238E27FC236}">
                <a16:creationId xmlns:a16="http://schemas.microsoft.com/office/drawing/2014/main" id="{3A9184D6-724C-447D-B877-B1BC2731345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773488" y="2100263"/>
            <a:ext cx="1762125"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 name="Picture 797">
            <a:extLst>
              <a:ext uri="{FF2B5EF4-FFF2-40B4-BE49-F238E27FC236}">
                <a16:creationId xmlns:a16="http://schemas.microsoft.com/office/drawing/2014/main" id="{AB22834D-86F3-4A47-8FA1-AE71DAA938C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89651" y="2218754"/>
            <a:ext cx="812324" cy="1063406"/>
          </a:xfrm>
          <a:prstGeom prst="rect">
            <a:avLst/>
          </a:prstGeom>
        </p:spPr>
      </p:pic>
      <p:sp>
        <p:nvSpPr>
          <p:cNvPr id="799" name="Content Placeholder 3">
            <a:extLst>
              <a:ext uri="{FF2B5EF4-FFF2-40B4-BE49-F238E27FC236}">
                <a16:creationId xmlns:a16="http://schemas.microsoft.com/office/drawing/2014/main" id="{7978668E-89D1-4221-B232-3C5AB8FF904D}"/>
              </a:ext>
            </a:extLst>
          </p:cNvPr>
          <p:cNvSpPr txBox="1">
            <a:spLocks/>
          </p:cNvSpPr>
          <p:nvPr/>
        </p:nvSpPr>
        <p:spPr bwMode="auto">
          <a:xfrm>
            <a:off x="6804275" y="2230571"/>
            <a:ext cx="1562623" cy="81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lgn="ctr">
              <a:buNone/>
            </a:pPr>
            <a:r>
              <a:rPr lang="en-US" sz="2400" b="0" kern="0" dirty="0"/>
              <a:t>19%</a:t>
            </a:r>
          </a:p>
          <a:p>
            <a:pPr marL="0" indent="0" algn="ctr">
              <a:buNone/>
            </a:pPr>
            <a:r>
              <a:rPr lang="en-US" sz="2400" b="0" kern="0" dirty="0"/>
              <a:t>30.9 mo</a:t>
            </a:r>
          </a:p>
        </p:txBody>
      </p:sp>
      <p:cxnSp>
        <p:nvCxnSpPr>
          <p:cNvPr id="800" name="Straight Arrow Connector 799">
            <a:extLst>
              <a:ext uri="{FF2B5EF4-FFF2-40B4-BE49-F238E27FC236}">
                <a16:creationId xmlns:a16="http://schemas.microsoft.com/office/drawing/2014/main" id="{E97DDD14-E050-4CA9-AE00-679225543D51}"/>
              </a:ext>
            </a:extLst>
          </p:cNvPr>
          <p:cNvCxnSpPr>
            <a:cxnSpLocks/>
          </p:cNvCxnSpPr>
          <p:nvPr/>
        </p:nvCxnSpPr>
        <p:spPr>
          <a:xfrm>
            <a:off x="7205549" y="2707442"/>
            <a:ext cx="688949" cy="0"/>
          </a:xfrm>
          <a:prstGeom prst="straightConnector1">
            <a:avLst/>
          </a:prstGeom>
          <a:ln w="76200">
            <a:solidFill>
              <a:schemeClr val="accent3"/>
            </a:solidFill>
            <a:headEnd type="none" w="med" len="med"/>
            <a:tailEnd type="triangle" w="med" len="s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90087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281A460-C073-485B-96E7-3079295604B6}"/>
              </a:ext>
            </a:extLst>
          </p:cNvPr>
          <p:cNvGrpSpPr/>
          <p:nvPr/>
        </p:nvGrpSpPr>
        <p:grpSpPr>
          <a:xfrm>
            <a:off x="1673261" y="2059254"/>
            <a:ext cx="3501275" cy="3099628"/>
            <a:chOff x="1673261" y="1972582"/>
            <a:chExt cx="3501275" cy="3099628"/>
          </a:xfrm>
        </p:grpSpPr>
        <p:pic>
          <p:nvPicPr>
            <p:cNvPr id="2" name="Graphic 1">
              <a:extLst>
                <a:ext uri="{FF2B5EF4-FFF2-40B4-BE49-F238E27FC236}">
                  <a16:creationId xmlns:a16="http://schemas.microsoft.com/office/drawing/2014/main" id="{6902CA95-84AA-418D-BB87-660BB7698A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3261" y="2752380"/>
              <a:ext cx="267607" cy="747070"/>
            </a:xfrm>
            <a:prstGeom prst="rect">
              <a:avLst/>
            </a:prstGeom>
          </p:spPr>
        </p:pic>
        <p:pic>
          <p:nvPicPr>
            <p:cNvPr id="105" name="Graphic 104">
              <a:extLst>
                <a:ext uri="{FF2B5EF4-FFF2-40B4-BE49-F238E27FC236}">
                  <a16:creationId xmlns:a16="http://schemas.microsoft.com/office/drawing/2014/main" id="{9439DF66-B00C-434C-9E17-49CA19449A3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32557" y="2752380"/>
              <a:ext cx="267607" cy="747070"/>
            </a:xfrm>
            <a:prstGeom prst="rect">
              <a:avLst/>
            </a:prstGeom>
          </p:spPr>
        </p:pic>
        <p:pic>
          <p:nvPicPr>
            <p:cNvPr id="113" name="Graphic 112">
              <a:extLst>
                <a:ext uri="{FF2B5EF4-FFF2-40B4-BE49-F238E27FC236}">
                  <a16:creationId xmlns:a16="http://schemas.microsoft.com/office/drawing/2014/main" id="{0150C056-1357-47FC-BD00-2CCB2D5CB9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91853" y="2752380"/>
              <a:ext cx="267607" cy="747070"/>
            </a:xfrm>
            <a:prstGeom prst="rect">
              <a:avLst/>
            </a:prstGeom>
          </p:spPr>
        </p:pic>
        <p:pic>
          <p:nvPicPr>
            <p:cNvPr id="114" name="Graphic 113">
              <a:extLst>
                <a:ext uri="{FF2B5EF4-FFF2-40B4-BE49-F238E27FC236}">
                  <a16:creationId xmlns:a16="http://schemas.microsoft.com/office/drawing/2014/main" id="{B1DF49D7-C9B1-457F-BA52-46800CDD0A8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1149" y="2752380"/>
              <a:ext cx="267607" cy="747070"/>
            </a:xfrm>
            <a:prstGeom prst="rect">
              <a:avLst/>
            </a:prstGeom>
          </p:spPr>
        </p:pic>
        <p:pic>
          <p:nvPicPr>
            <p:cNvPr id="115" name="Graphic 114">
              <a:extLst>
                <a:ext uri="{FF2B5EF4-FFF2-40B4-BE49-F238E27FC236}">
                  <a16:creationId xmlns:a16="http://schemas.microsoft.com/office/drawing/2014/main" id="{625AAFCE-A80D-4B60-AA8B-94E4AB3CA5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10445" y="2752380"/>
              <a:ext cx="267607" cy="747070"/>
            </a:xfrm>
            <a:prstGeom prst="rect">
              <a:avLst/>
            </a:prstGeom>
          </p:spPr>
        </p:pic>
        <p:pic>
          <p:nvPicPr>
            <p:cNvPr id="116" name="Graphic 115">
              <a:extLst>
                <a:ext uri="{FF2B5EF4-FFF2-40B4-BE49-F238E27FC236}">
                  <a16:creationId xmlns:a16="http://schemas.microsoft.com/office/drawing/2014/main" id="{43EFBF89-0741-4C67-96AF-E42A9024842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69741" y="2752380"/>
              <a:ext cx="267607" cy="747070"/>
            </a:xfrm>
            <a:prstGeom prst="rect">
              <a:avLst/>
            </a:prstGeom>
          </p:spPr>
        </p:pic>
        <p:pic>
          <p:nvPicPr>
            <p:cNvPr id="117" name="Graphic 116">
              <a:extLst>
                <a:ext uri="{FF2B5EF4-FFF2-40B4-BE49-F238E27FC236}">
                  <a16:creationId xmlns:a16="http://schemas.microsoft.com/office/drawing/2014/main" id="{24283222-A7F6-4D34-9C07-DBCC0956ABE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29037" y="2752380"/>
              <a:ext cx="267607" cy="747070"/>
            </a:xfrm>
            <a:prstGeom prst="rect">
              <a:avLst/>
            </a:prstGeom>
          </p:spPr>
        </p:pic>
        <p:pic>
          <p:nvPicPr>
            <p:cNvPr id="118" name="Graphic 117">
              <a:extLst>
                <a:ext uri="{FF2B5EF4-FFF2-40B4-BE49-F238E27FC236}">
                  <a16:creationId xmlns:a16="http://schemas.microsoft.com/office/drawing/2014/main" id="{31FC181D-5C87-4AB3-A784-A8D0B44A09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88333" y="2752380"/>
              <a:ext cx="267607" cy="747070"/>
            </a:xfrm>
            <a:prstGeom prst="rect">
              <a:avLst/>
            </a:prstGeom>
          </p:spPr>
        </p:pic>
        <p:pic>
          <p:nvPicPr>
            <p:cNvPr id="119" name="Graphic 118">
              <a:extLst>
                <a:ext uri="{FF2B5EF4-FFF2-40B4-BE49-F238E27FC236}">
                  <a16:creationId xmlns:a16="http://schemas.microsoft.com/office/drawing/2014/main" id="{A7D75DFF-52FE-493D-89A1-3133CEBD67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47629" y="2752380"/>
              <a:ext cx="267607" cy="747070"/>
            </a:xfrm>
            <a:prstGeom prst="rect">
              <a:avLst/>
            </a:prstGeom>
          </p:spPr>
        </p:pic>
        <p:pic>
          <p:nvPicPr>
            <p:cNvPr id="120" name="Graphic 119">
              <a:extLst>
                <a:ext uri="{FF2B5EF4-FFF2-40B4-BE49-F238E27FC236}">
                  <a16:creationId xmlns:a16="http://schemas.microsoft.com/office/drawing/2014/main" id="{98D70AE9-86BD-4F78-94F4-E9C3765E742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06929" y="2752380"/>
              <a:ext cx="267607" cy="747070"/>
            </a:xfrm>
            <a:prstGeom prst="rect">
              <a:avLst/>
            </a:prstGeom>
          </p:spPr>
        </p:pic>
        <p:pic>
          <p:nvPicPr>
            <p:cNvPr id="121" name="Graphic 120">
              <a:extLst>
                <a:ext uri="{FF2B5EF4-FFF2-40B4-BE49-F238E27FC236}">
                  <a16:creationId xmlns:a16="http://schemas.microsoft.com/office/drawing/2014/main" id="{346ADFED-537E-47E4-86F8-DA1995A132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3261" y="3541093"/>
              <a:ext cx="267607" cy="747070"/>
            </a:xfrm>
            <a:prstGeom prst="rect">
              <a:avLst/>
            </a:prstGeom>
          </p:spPr>
        </p:pic>
        <p:pic>
          <p:nvPicPr>
            <p:cNvPr id="122" name="Graphic 121">
              <a:extLst>
                <a:ext uri="{FF2B5EF4-FFF2-40B4-BE49-F238E27FC236}">
                  <a16:creationId xmlns:a16="http://schemas.microsoft.com/office/drawing/2014/main" id="{27104620-D87F-45C9-B28C-1275087FB2D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32557" y="3541093"/>
              <a:ext cx="267607" cy="747070"/>
            </a:xfrm>
            <a:prstGeom prst="rect">
              <a:avLst/>
            </a:prstGeom>
          </p:spPr>
        </p:pic>
        <p:pic>
          <p:nvPicPr>
            <p:cNvPr id="123" name="Graphic 122">
              <a:extLst>
                <a:ext uri="{FF2B5EF4-FFF2-40B4-BE49-F238E27FC236}">
                  <a16:creationId xmlns:a16="http://schemas.microsoft.com/office/drawing/2014/main" id="{FA32D696-50F2-4F00-B0A0-006635F1E0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91853" y="3541093"/>
              <a:ext cx="267607" cy="747070"/>
            </a:xfrm>
            <a:prstGeom prst="rect">
              <a:avLst/>
            </a:prstGeom>
          </p:spPr>
        </p:pic>
        <p:pic>
          <p:nvPicPr>
            <p:cNvPr id="124" name="Graphic 123">
              <a:extLst>
                <a:ext uri="{FF2B5EF4-FFF2-40B4-BE49-F238E27FC236}">
                  <a16:creationId xmlns:a16="http://schemas.microsoft.com/office/drawing/2014/main" id="{72C49089-F870-4BF6-8B08-A5C2D511DB8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1149" y="3541093"/>
              <a:ext cx="267607" cy="747070"/>
            </a:xfrm>
            <a:prstGeom prst="rect">
              <a:avLst/>
            </a:prstGeom>
          </p:spPr>
        </p:pic>
        <p:pic>
          <p:nvPicPr>
            <p:cNvPr id="125" name="Graphic 124">
              <a:extLst>
                <a:ext uri="{FF2B5EF4-FFF2-40B4-BE49-F238E27FC236}">
                  <a16:creationId xmlns:a16="http://schemas.microsoft.com/office/drawing/2014/main" id="{02E3835A-353C-4E81-9EA7-5A8E60AC8C2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10445" y="3541093"/>
              <a:ext cx="267607" cy="747070"/>
            </a:xfrm>
            <a:prstGeom prst="rect">
              <a:avLst/>
            </a:prstGeom>
          </p:spPr>
        </p:pic>
        <p:pic>
          <p:nvPicPr>
            <p:cNvPr id="126" name="Graphic 125">
              <a:extLst>
                <a:ext uri="{FF2B5EF4-FFF2-40B4-BE49-F238E27FC236}">
                  <a16:creationId xmlns:a16="http://schemas.microsoft.com/office/drawing/2014/main" id="{452D33E0-A35B-4699-92D4-1842DCC2A2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69741" y="3541093"/>
              <a:ext cx="267607" cy="747070"/>
            </a:xfrm>
            <a:prstGeom prst="rect">
              <a:avLst/>
            </a:prstGeom>
          </p:spPr>
        </p:pic>
        <p:pic>
          <p:nvPicPr>
            <p:cNvPr id="127" name="Graphic 126">
              <a:extLst>
                <a:ext uri="{FF2B5EF4-FFF2-40B4-BE49-F238E27FC236}">
                  <a16:creationId xmlns:a16="http://schemas.microsoft.com/office/drawing/2014/main" id="{290209DD-A5BE-4916-9216-486DA6F37BD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29037" y="3541093"/>
              <a:ext cx="267607" cy="747070"/>
            </a:xfrm>
            <a:prstGeom prst="rect">
              <a:avLst/>
            </a:prstGeom>
          </p:spPr>
        </p:pic>
        <p:pic>
          <p:nvPicPr>
            <p:cNvPr id="128" name="Graphic 127">
              <a:extLst>
                <a:ext uri="{FF2B5EF4-FFF2-40B4-BE49-F238E27FC236}">
                  <a16:creationId xmlns:a16="http://schemas.microsoft.com/office/drawing/2014/main" id="{DF5F2A5B-0510-4CD5-B776-1C2CD9CAA5F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88333" y="3541093"/>
              <a:ext cx="267607" cy="747070"/>
            </a:xfrm>
            <a:prstGeom prst="rect">
              <a:avLst/>
            </a:prstGeom>
          </p:spPr>
        </p:pic>
        <p:pic>
          <p:nvPicPr>
            <p:cNvPr id="129" name="Graphic 128">
              <a:extLst>
                <a:ext uri="{FF2B5EF4-FFF2-40B4-BE49-F238E27FC236}">
                  <a16:creationId xmlns:a16="http://schemas.microsoft.com/office/drawing/2014/main" id="{5F81823B-109E-4D75-9235-CD9E653D7E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47629" y="3541093"/>
              <a:ext cx="267607" cy="747070"/>
            </a:xfrm>
            <a:prstGeom prst="rect">
              <a:avLst/>
            </a:prstGeom>
          </p:spPr>
        </p:pic>
        <p:pic>
          <p:nvPicPr>
            <p:cNvPr id="130" name="Graphic 129">
              <a:extLst>
                <a:ext uri="{FF2B5EF4-FFF2-40B4-BE49-F238E27FC236}">
                  <a16:creationId xmlns:a16="http://schemas.microsoft.com/office/drawing/2014/main" id="{CA790CD9-F64D-457E-BAFD-AA51FF3CF8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06929" y="3541093"/>
              <a:ext cx="267607" cy="747070"/>
            </a:xfrm>
            <a:prstGeom prst="rect">
              <a:avLst/>
            </a:prstGeom>
          </p:spPr>
        </p:pic>
        <p:pic>
          <p:nvPicPr>
            <p:cNvPr id="131" name="Graphic 130">
              <a:extLst>
                <a:ext uri="{FF2B5EF4-FFF2-40B4-BE49-F238E27FC236}">
                  <a16:creationId xmlns:a16="http://schemas.microsoft.com/office/drawing/2014/main" id="{8523F7A5-47EA-4765-BCD2-6C28E21259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3261" y="4325140"/>
              <a:ext cx="267607" cy="747070"/>
            </a:xfrm>
            <a:prstGeom prst="rect">
              <a:avLst/>
            </a:prstGeom>
          </p:spPr>
        </p:pic>
        <p:pic>
          <p:nvPicPr>
            <p:cNvPr id="132" name="Graphic 131">
              <a:extLst>
                <a:ext uri="{FF2B5EF4-FFF2-40B4-BE49-F238E27FC236}">
                  <a16:creationId xmlns:a16="http://schemas.microsoft.com/office/drawing/2014/main" id="{C50E52A3-5539-4B4C-94C5-EF234977FE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32557" y="4325140"/>
              <a:ext cx="267607" cy="747070"/>
            </a:xfrm>
            <a:prstGeom prst="rect">
              <a:avLst/>
            </a:prstGeom>
          </p:spPr>
        </p:pic>
        <p:pic>
          <p:nvPicPr>
            <p:cNvPr id="133" name="Graphic 132">
              <a:extLst>
                <a:ext uri="{FF2B5EF4-FFF2-40B4-BE49-F238E27FC236}">
                  <a16:creationId xmlns:a16="http://schemas.microsoft.com/office/drawing/2014/main" id="{60988F5F-16C0-4386-AD4F-754233B2352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91853" y="4325140"/>
              <a:ext cx="267607" cy="747070"/>
            </a:xfrm>
            <a:prstGeom prst="rect">
              <a:avLst/>
            </a:prstGeom>
          </p:spPr>
        </p:pic>
        <p:pic>
          <p:nvPicPr>
            <p:cNvPr id="134" name="Graphic 133">
              <a:extLst>
                <a:ext uri="{FF2B5EF4-FFF2-40B4-BE49-F238E27FC236}">
                  <a16:creationId xmlns:a16="http://schemas.microsoft.com/office/drawing/2014/main" id="{E1E90DB4-CA38-4072-A442-420A575BFC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1149" y="4325140"/>
              <a:ext cx="267607" cy="747070"/>
            </a:xfrm>
            <a:prstGeom prst="rect">
              <a:avLst/>
            </a:prstGeom>
          </p:spPr>
        </p:pic>
        <p:pic>
          <p:nvPicPr>
            <p:cNvPr id="135" name="Graphic 134">
              <a:extLst>
                <a:ext uri="{FF2B5EF4-FFF2-40B4-BE49-F238E27FC236}">
                  <a16:creationId xmlns:a16="http://schemas.microsoft.com/office/drawing/2014/main" id="{BB7ACB75-C002-4DDA-993E-1C08FC3D97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10445" y="4325140"/>
              <a:ext cx="267607" cy="747070"/>
            </a:xfrm>
            <a:prstGeom prst="rect">
              <a:avLst/>
            </a:prstGeom>
          </p:spPr>
        </p:pic>
        <p:pic>
          <p:nvPicPr>
            <p:cNvPr id="136" name="Graphic 135">
              <a:extLst>
                <a:ext uri="{FF2B5EF4-FFF2-40B4-BE49-F238E27FC236}">
                  <a16:creationId xmlns:a16="http://schemas.microsoft.com/office/drawing/2014/main" id="{861494FB-B474-4ECE-8427-C610753259C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69741" y="4325140"/>
              <a:ext cx="267607" cy="747070"/>
            </a:xfrm>
            <a:prstGeom prst="rect">
              <a:avLst/>
            </a:prstGeom>
          </p:spPr>
        </p:pic>
        <p:pic>
          <p:nvPicPr>
            <p:cNvPr id="137" name="Graphic 136">
              <a:extLst>
                <a:ext uri="{FF2B5EF4-FFF2-40B4-BE49-F238E27FC236}">
                  <a16:creationId xmlns:a16="http://schemas.microsoft.com/office/drawing/2014/main" id="{7C958609-63E3-41AF-BFEC-8545461828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29037" y="4325140"/>
              <a:ext cx="267607" cy="747070"/>
            </a:xfrm>
            <a:prstGeom prst="rect">
              <a:avLst/>
            </a:prstGeom>
          </p:spPr>
        </p:pic>
        <p:pic>
          <p:nvPicPr>
            <p:cNvPr id="138" name="Graphic 137">
              <a:extLst>
                <a:ext uri="{FF2B5EF4-FFF2-40B4-BE49-F238E27FC236}">
                  <a16:creationId xmlns:a16="http://schemas.microsoft.com/office/drawing/2014/main" id="{F5C8AF2E-08D2-4A74-B665-99903BE7B2C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88333" y="4325140"/>
              <a:ext cx="267607" cy="747070"/>
            </a:xfrm>
            <a:prstGeom prst="rect">
              <a:avLst/>
            </a:prstGeom>
          </p:spPr>
        </p:pic>
        <p:pic>
          <p:nvPicPr>
            <p:cNvPr id="139" name="Graphic 138">
              <a:extLst>
                <a:ext uri="{FF2B5EF4-FFF2-40B4-BE49-F238E27FC236}">
                  <a16:creationId xmlns:a16="http://schemas.microsoft.com/office/drawing/2014/main" id="{2F6451B1-3553-46DD-85B1-CCB659AA84D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47629" y="4325140"/>
              <a:ext cx="267607" cy="747070"/>
            </a:xfrm>
            <a:prstGeom prst="rect">
              <a:avLst/>
            </a:prstGeom>
          </p:spPr>
        </p:pic>
        <p:pic>
          <p:nvPicPr>
            <p:cNvPr id="140" name="Graphic 139">
              <a:extLst>
                <a:ext uri="{FF2B5EF4-FFF2-40B4-BE49-F238E27FC236}">
                  <a16:creationId xmlns:a16="http://schemas.microsoft.com/office/drawing/2014/main" id="{16E11282-9266-4383-871D-05D029D679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06929" y="4325140"/>
              <a:ext cx="267607" cy="747070"/>
            </a:xfrm>
            <a:prstGeom prst="rect">
              <a:avLst/>
            </a:prstGeom>
          </p:spPr>
        </p:pic>
        <p:pic>
          <p:nvPicPr>
            <p:cNvPr id="141" name="Graphic 140">
              <a:extLst>
                <a:ext uri="{FF2B5EF4-FFF2-40B4-BE49-F238E27FC236}">
                  <a16:creationId xmlns:a16="http://schemas.microsoft.com/office/drawing/2014/main" id="{4B2516BC-DC6B-4B65-8169-F73AFBD96CC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73261" y="1972582"/>
              <a:ext cx="267607" cy="747070"/>
            </a:xfrm>
            <a:prstGeom prst="rect">
              <a:avLst/>
            </a:prstGeom>
          </p:spPr>
        </p:pic>
        <p:pic>
          <p:nvPicPr>
            <p:cNvPr id="142" name="Graphic 141">
              <a:extLst>
                <a:ext uri="{FF2B5EF4-FFF2-40B4-BE49-F238E27FC236}">
                  <a16:creationId xmlns:a16="http://schemas.microsoft.com/office/drawing/2014/main" id="{E4AF9161-A924-4CCF-90B7-44BE45ADC7C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32557" y="1972582"/>
              <a:ext cx="267607" cy="747070"/>
            </a:xfrm>
            <a:prstGeom prst="rect">
              <a:avLst/>
            </a:prstGeom>
          </p:spPr>
        </p:pic>
        <p:pic>
          <p:nvPicPr>
            <p:cNvPr id="143" name="Graphic 142">
              <a:extLst>
                <a:ext uri="{FF2B5EF4-FFF2-40B4-BE49-F238E27FC236}">
                  <a16:creationId xmlns:a16="http://schemas.microsoft.com/office/drawing/2014/main" id="{949CB0B2-5E92-402B-81BA-7FFC66DB923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91853" y="1972582"/>
              <a:ext cx="267607" cy="747070"/>
            </a:xfrm>
            <a:prstGeom prst="rect">
              <a:avLst/>
            </a:prstGeom>
          </p:spPr>
        </p:pic>
        <p:pic>
          <p:nvPicPr>
            <p:cNvPr id="144" name="Graphic 143">
              <a:extLst>
                <a:ext uri="{FF2B5EF4-FFF2-40B4-BE49-F238E27FC236}">
                  <a16:creationId xmlns:a16="http://schemas.microsoft.com/office/drawing/2014/main" id="{7D685C05-0B26-44FD-8DA0-E776ED7FC16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51149" y="1972582"/>
              <a:ext cx="267607" cy="747070"/>
            </a:xfrm>
            <a:prstGeom prst="rect">
              <a:avLst/>
            </a:prstGeom>
          </p:spPr>
        </p:pic>
        <p:pic>
          <p:nvPicPr>
            <p:cNvPr id="145" name="Graphic 144">
              <a:extLst>
                <a:ext uri="{FF2B5EF4-FFF2-40B4-BE49-F238E27FC236}">
                  <a16:creationId xmlns:a16="http://schemas.microsoft.com/office/drawing/2014/main" id="{84D1D1E0-F8A3-4A37-B5B2-1CD9D3B7B1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10445" y="1972582"/>
              <a:ext cx="267607" cy="747070"/>
            </a:xfrm>
            <a:prstGeom prst="rect">
              <a:avLst/>
            </a:prstGeom>
          </p:spPr>
        </p:pic>
        <p:pic>
          <p:nvPicPr>
            <p:cNvPr id="146" name="Graphic 145">
              <a:extLst>
                <a:ext uri="{FF2B5EF4-FFF2-40B4-BE49-F238E27FC236}">
                  <a16:creationId xmlns:a16="http://schemas.microsoft.com/office/drawing/2014/main" id="{1233ACC7-68D7-4DAC-8F07-3A4EAE39FB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69741" y="1972582"/>
              <a:ext cx="267607" cy="747070"/>
            </a:xfrm>
            <a:prstGeom prst="rect">
              <a:avLst/>
            </a:prstGeom>
          </p:spPr>
        </p:pic>
        <p:pic>
          <p:nvPicPr>
            <p:cNvPr id="147" name="Graphic 146">
              <a:extLst>
                <a:ext uri="{FF2B5EF4-FFF2-40B4-BE49-F238E27FC236}">
                  <a16:creationId xmlns:a16="http://schemas.microsoft.com/office/drawing/2014/main" id="{AFDC45D1-5242-437E-A274-A491176A577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29037" y="1972582"/>
              <a:ext cx="267607" cy="747070"/>
            </a:xfrm>
            <a:prstGeom prst="rect">
              <a:avLst/>
            </a:prstGeom>
          </p:spPr>
        </p:pic>
        <p:pic>
          <p:nvPicPr>
            <p:cNvPr id="148" name="Graphic 147">
              <a:extLst>
                <a:ext uri="{FF2B5EF4-FFF2-40B4-BE49-F238E27FC236}">
                  <a16:creationId xmlns:a16="http://schemas.microsoft.com/office/drawing/2014/main" id="{80B61518-E787-46F6-95D7-8A698ACEB74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88333" y="1972582"/>
              <a:ext cx="267607" cy="747070"/>
            </a:xfrm>
            <a:prstGeom prst="rect">
              <a:avLst/>
            </a:prstGeom>
          </p:spPr>
        </p:pic>
        <p:pic>
          <p:nvPicPr>
            <p:cNvPr id="149" name="Graphic 148">
              <a:extLst>
                <a:ext uri="{FF2B5EF4-FFF2-40B4-BE49-F238E27FC236}">
                  <a16:creationId xmlns:a16="http://schemas.microsoft.com/office/drawing/2014/main" id="{E9964A5B-29F5-4CDD-A377-A972A2989A8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47629" y="1972582"/>
              <a:ext cx="267607" cy="747070"/>
            </a:xfrm>
            <a:prstGeom prst="rect">
              <a:avLst/>
            </a:prstGeom>
          </p:spPr>
        </p:pic>
        <p:pic>
          <p:nvPicPr>
            <p:cNvPr id="150" name="Graphic 149">
              <a:extLst>
                <a:ext uri="{FF2B5EF4-FFF2-40B4-BE49-F238E27FC236}">
                  <a16:creationId xmlns:a16="http://schemas.microsoft.com/office/drawing/2014/main" id="{6E893726-9557-4D18-8117-EAE6D120822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06929" y="1972582"/>
              <a:ext cx="267607" cy="747070"/>
            </a:xfrm>
            <a:prstGeom prst="rect">
              <a:avLst/>
            </a:prstGeom>
          </p:spPr>
        </p:pic>
      </p:grpSp>
      <p:sp>
        <p:nvSpPr>
          <p:cNvPr id="73730" name="Title 3">
            <a:extLst>
              <a:ext uri="{FF2B5EF4-FFF2-40B4-BE49-F238E27FC236}">
                <a16:creationId xmlns:a16="http://schemas.microsoft.com/office/drawing/2014/main" id="{1E05787C-E6DF-43C5-91B1-12246999E5A5}"/>
              </a:ext>
            </a:extLst>
          </p:cNvPr>
          <p:cNvSpPr>
            <a:spLocks noGrp="1"/>
          </p:cNvSpPr>
          <p:nvPr>
            <p:ph type="title"/>
          </p:nvPr>
        </p:nvSpPr>
        <p:spPr/>
        <p:txBody>
          <a:bodyPr/>
          <a:lstStyle/>
          <a:p>
            <a:pPr eaLnBrk="1" hangingPunct="1"/>
            <a:r>
              <a:rPr lang="en-GB" altLang="en-US" dirty="0"/>
              <a:t>Identifying Advanced Hepatic Fibrosis</a:t>
            </a:r>
          </a:p>
        </p:txBody>
      </p:sp>
      <p:sp>
        <p:nvSpPr>
          <p:cNvPr id="73731" name="TextBox 10">
            <a:extLst>
              <a:ext uri="{FF2B5EF4-FFF2-40B4-BE49-F238E27FC236}">
                <a16:creationId xmlns:a16="http://schemas.microsoft.com/office/drawing/2014/main" id="{C31DC9AF-55D1-4369-A3DC-5E19711FC8B4}"/>
              </a:ext>
            </a:extLst>
          </p:cNvPr>
          <p:cNvSpPr txBox="1">
            <a:spLocks noChangeArrowheads="1"/>
          </p:cNvSpPr>
          <p:nvPr/>
        </p:nvSpPr>
        <p:spPr bwMode="auto">
          <a:xfrm>
            <a:off x="1100269" y="1538206"/>
            <a:ext cx="998828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585" rtl="0" eaLnBrk="1" fontAlgn="base" latinLnBrk="0" hangingPunct="1">
              <a:lnSpc>
                <a:spcPct val="90000"/>
              </a:lnSpc>
              <a:spcBef>
                <a:spcPct val="0"/>
              </a:spcBef>
              <a:spcAft>
                <a:spcPts val="700"/>
              </a:spcAft>
              <a:buClr>
                <a:srgbClr val="FEFDDE"/>
              </a:buClr>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00823B">
                    <a:lumMod val="10000"/>
                  </a:srgbClr>
                </a:solidFill>
                <a:effectLst/>
                <a:uLnTx/>
                <a:uFillTx/>
                <a:latin typeface="Calibri" panose="020F0502020204030204" pitchFamily="34" charset="0"/>
                <a:ea typeface="+mn-ea"/>
                <a:cs typeface="Calibri" panose="020F0502020204030204" pitchFamily="34" charset="0"/>
              </a:rPr>
              <a:t>Need to identify individuals at risk of progression BEFORE bad outcomes occur</a:t>
            </a:r>
          </a:p>
        </p:txBody>
      </p:sp>
      <p:sp>
        <p:nvSpPr>
          <p:cNvPr id="15" name="Right Arrow 14">
            <a:extLst>
              <a:ext uri="{FF2B5EF4-FFF2-40B4-BE49-F238E27FC236}">
                <a16:creationId xmlns:a16="http://schemas.microsoft.com/office/drawing/2014/main" id="{31268498-5D48-47C2-A711-6080FB8E1B13}"/>
              </a:ext>
            </a:extLst>
          </p:cNvPr>
          <p:cNvSpPr>
            <a:spLocks noChangeArrowheads="1"/>
          </p:cNvSpPr>
          <p:nvPr/>
        </p:nvSpPr>
        <p:spPr bwMode="auto">
          <a:xfrm>
            <a:off x="5629276" y="3401032"/>
            <a:ext cx="930275" cy="461963"/>
          </a:xfrm>
          <a:prstGeom prst="rightArrow">
            <a:avLst>
              <a:gd name="adj1" fmla="val 50000"/>
              <a:gd name="adj2" fmla="val 49997"/>
            </a:avLst>
          </a:prstGeom>
          <a:solidFill>
            <a:srgbClr val="F6A108"/>
          </a:solidFill>
          <a:ln>
            <a:noFill/>
          </a:ln>
          <a:effectLst>
            <a:outerShdw blurRad="40000" dist="20000" dir="5400000" rotWithShape="0">
              <a:srgbClr val="808080">
                <a:alpha val="37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1800" b="1" i="0" u="none" strike="noStrike" kern="1200" cap="none" spc="0" normalizeH="0" baseline="0" noProof="0" dirty="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2" name="TextBox 10">
            <a:extLst>
              <a:ext uri="{FF2B5EF4-FFF2-40B4-BE49-F238E27FC236}">
                <a16:creationId xmlns:a16="http://schemas.microsoft.com/office/drawing/2014/main" id="{C5573EF9-B1AD-49C3-99D5-A01744B89576}"/>
              </a:ext>
            </a:extLst>
          </p:cNvPr>
          <p:cNvSpPr txBox="1">
            <a:spLocks noChangeArrowheads="1"/>
          </p:cNvSpPr>
          <p:nvPr/>
        </p:nvSpPr>
        <p:spPr bwMode="auto">
          <a:xfrm>
            <a:off x="5270169" y="2874542"/>
            <a:ext cx="1834023" cy="124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585" rtl="0" eaLnBrk="1" fontAlgn="base" latinLnBrk="0" hangingPunct="1">
              <a:lnSpc>
                <a:spcPct val="90000"/>
              </a:lnSpc>
              <a:spcBef>
                <a:spcPct val="0"/>
              </a:spcBef>
              <a:spcAft>
                <a:spcPts val="700"/>
              </a:spcAft>
              <a:buClr>
                <a:srgbClr val="FEFDDE"/>
              </a:buClr>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823B">
                    <a:lumMod val="10000"/>
                  </a:srgbClr>
                </a:solidFill>
                <a:effectLst/>
                <a:uLnTx/>
                <a:uFillTx/>
                <a:latin typeface="Calibri" panose="020F0502020204030204" pitchFamily="34" charset="0"/>
                <a:ea typeface="+mn-ea"/>
                <a:cs typeface="Calibri" panose="020F0502020204030204" pitchFamily="34" charset="0"/>
              </a:rPr>
              <a:t>Clinical predictors</a:t>
            </a:r>
          </a:p>
          <a:p>
            <a:pPr marL="0" marR="0" lvl="0" indent="0" algn="l" defTabSz="609585" rtl="0" eaLnBrk="1" fontAlgn="base" latinLnBrk="0" hangingPunct="1">
              <a:lnSpc>
                <a:spcPct val="90000"/>
              </a:lnSpc>
              <a:spcBef>
                <a:spcPct val="0"/>
              </a:spcBef>
              <a:spcAft>
                <a:spcPts val="700"/>
              </a:spcAft>
              <a:buClr>
                <a:srgbClr val="FEFDDE"/>
              </a:buClr>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823B">
                    <a:lumMod val="10000"/>
                  </a:srgbClr>
                </a:solidFill>
                <a:effectLst/>
                <a:uLnTx/>
                <a:uFillTx/>
                <a:latin typeface="Calibri" panose="020F0502020204030204" pitchFamily="34" charset="0"/>
                <a:ea typeface="+mn-ea"/>
                <a:cs typeface="Calibri" panose="020F0502020204030204" pitchFamily="34" charset="0"/>
              </a:rPr>
              <a:t>Risk stratification</a:t>
            </a:r>
          </a:p>
          <a:p>
            <a:pPr marL="0" marR="0" lvl="0" indent="0" algn="l" defTabSz="609585" rtl="0" eaLnBrk="1" fontAlgn="base" latinLnBrk="0" hangingPunct="1">
              <a:lnSpc>
                <a:spcPct val="90000"/>
              </a:lnSpc>
              <a:spcBef>
                <a:spcPct val="0"/>
              </a:spcBef>
              <a:spcAft>
                <a:spcPts val="700"/>
              </a:spcAft>
              <a:buClr>
                <a:srgbClr val="FEFDDE"/>
              </a:buClr>
              <a:buSzTx/>
              <a:buFont typeface="Wingdings" panose="05000000000000000000" pitchFamily="2" charset="2"/>
              <a:buNone/>
              <a:tabLst/>
              <a:defRPr/>
            </a:pPr>
            <a:endParaRPr lang="en-US" altLang="en-US" sz="1600" dirty="0">
              <a:solidFill>
                <a:srgbClr val="00823B">
                  <a:lumMod val="10000"/>
                </a:srgbClr>
              </a:solidFill>
              <a:latin typeface="Calibri" panose="020F0502020204030204" pitchFamily="34" charset="0"/>
              <a:cs typeface="Calibri" panose="020F0502020204030204" pitchFamily="34" charset="0"/>
            </a:endParaRPr>
          </a:p>
          <a:p>
            <a:pPr marL="0" marR="0" lvl="0" indent="0" algn="l" defTabSz="609585" rtl="0" eaLnBrk="1" fontAlgn="base" latinLnBrk="0" hangingPunct="1">
              <a:lnSpc>
                <a:spcPct val="90000"/>
              </a:lnSpc>
              <a:spcBef>
                <a:spcPct val="0"/>
              </a:spcBef>
              <a:spcAft>
                <a:spcPts val="700"/>
              </a:spcAft>
              <a:buClr>
                <a:srgbClr val="FEFDDE"/>
              </a:buClr>
              <a:buSzTx/>
              <a:buFont typeface="Wingdings" panose="05000000000000000000" pitchFamily="2" charset="2"/>
              <a:buNone/>
              <a:tabLst/>
              <a:defRPr/>
            </a:pPr>
            <a:r>
              <a:rPr kumimoji="0" lang="en-US" altLang="en-US" sz="1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Noninvasive tests</a:t>
            </a:r>
          </a:p>
        </p:txBody>
      </p:sp>
      <p:grpSp>
        <p:nvGrpSpPr>
          <p:cNvPr id="151" name="Group 150">
            <a:extLst>
              <a:ext uri="{FF2B5EF4-FFF2-40B4-BE49-F238E27FC236}">
                <a16:creationId xmlns:a16="http://schemas.microsoft.com/office/drawing/2014/main" id="{461A2CF1-FF02-4C62-93EC-01093B50130B}"/>
              </a:ext>
            </a:extLst>
          </p:cNvPr>
          <p:cNvGrpSpPr/>
          <p:nvPr/>
        </p:nvGrpSpPr>
        <p:grpSpPr>
          <a:xfrm>
            <a:off x="7017464" y="2059254"/>
            <a:ext cx="3501275" cy="3099628"/>
            <a:chOff x="1673261" y="1972582"/>
            <a:chExt cx="3501275" cy="3099628"/>
          </a:xfrm>
        </p:grpSpPr>
        <p:pic>
          <p:nvPicPr>
            <p:cNvPr id="152" name="Graphic 151">
              <a:extLst>
                <a:ext uri="{FF2B5EF4-FFF2-40B4-BE49-F238E27FC236}">
                  <a16:creationId xmlns:a16="http://schemas.microsoft.com/office/drawing/2014/main" id="{646FB257-D625-44CE-A495-6B1E5062B58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3261" y="2752380"/>
              <a:ext cx="267607" cy="747070"/>
            </a:xfrm>
            <a:prstGeom prst="rect">
              <a:avLst/>
            </a:prstGeom>
          </p:spPr>
        </p:pic>
        <p:pic>
          <p:nvPicPr>
            <p:cNvPr id="153" name="Graphic 152">
              <a:extLst>
                <a:ext uri="{FF2B5EF4-FFF2-40B4-BE49-F238E27FC236}">
                  <a16:creationId xmlns:a16="http://schemas.microsoft.com/office/drawing/2014/main" id="{E0808CC2-099C-4627-99D0-5232EF830A6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32557" y="2752380"/>
              <a:ext cx="267607" cy="747070"/>
            </a:xfrm>
            <a:prstGeom prst="rect">
              <a:avLst/>
            </a:prstGeom>
          </p:spPr>
        </p:pic>
        <p:pic>
          <p:nvPicPr>
            <p:cNvPr id="154" name="Graphic 153">
              <a:extLst>
                <a:ext uri="{FF2B5EF4-FFF2-40B4-BE49-F238E27FC236}">
                  <a16:creationId xmlns:a16="http://schemas.microsoft.com/office/drawing/2014/main" id="{C508999B-942E-4283-97F3-E04C6F49B65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91853" y="2752380"/>
              <a:ext cx="267607" cy="747070"/>
            </a:xfrm>
            <a:prstGeom prst="rect">
              <a:avLst/>
            </a:prstGeom>
          </p:spPr>
        </p:pic>
        <p:pic>
          <p:nvPicPr>
            <p:cNvPr id="155" name="Graphic 154">
              <a:extLst>
                <a:ext uri="{FF2B5EF4-FFF2-40B4-BE49-F238E27FC236}">
                  <a16:creationId xmlns:a16="http://schemas.microsoft.com/office/drawing/2014/main" id="{89A4D635-923F-4C1D-B2CC-E51B9C46BDF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1149" y="2752380"/>
              <a:ext cx="267607" cy="747070"/>
            </a:xfrm>
            <a:prstGeom prst="rect">
              <a:avLst/>
            </a:prstGeom>
          </p:spPr>
        </p:pic>
        <p:pic>
          <p:nvPicPr>
            <p:cNvPr id="156" name="Graphic 155">
              <a:extLst>
                <a:ext uri="{FF2B5EF4-FFF2-40B4-BE49-F238E27FC236}">
                  <a16:creationId xmlns:a16="http://schemas.microsoft.com/office/drawing/2014/main" id="{5F9BCDB8-A0AB-4292-9268-A64879CFDE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10445" y="2752380"/>
              <a:ext cx="267607" cy="747070"/>
            </a:xfrm>
            <a:prstGeom prst="rect">
              <a:avLst/>
            </a:prstGeom>
          </p:spPr>
        </p:pic>
        <p:pic>
          <p:nvPicPr>
            <p:cNvPr id="157" name="Graphic 156">
              <a:extLst>
                <a:ext uri="{FF2B5EF4-FFF2-40B4-BE49-F238E27FC236}">
                  <a16:creationId xmlns:a16="http://schemas.microsoft.com/office/drawing/2014/main" id="{A367C922-0F0D-41D6-A567-9729FBB1F4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69741" y="2752380"/>
              <a:ext cx="267607" cy="747070"/>
            </a:xfrm>
            <a:prstGeom prst="rect">
              <a:avLst/>
            </a:prstGeom>
          </p:spPr>
        </p:pic>
        <p:pic>
          <p:nvPicPr>
            <p:cNvPr id="158" name="Graphic 157">
              <a:extLst>
                <a:ext uri="{FF2B5EF4-FFF2-40B4-BE49-F238E27FC236}">
                  <a16:creationId xmlns:a16="http://schemas.microsoft.com/office/drawing/2014/main" id="{86F44010-5F11-41F9-A65C-6A656D38A08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29037" y="2752380"/>
              <a:ext cx="267607" cy="747070"/>
            </a:xfrm>
            <a:prstGeom prst="rect">
              <a:avLst/>
            </a:prstGeom>
          </p:spPr>
        </p:pic>
        <p:pic>
          <p:nvPicPr>
            <p:cNvPr id="159" name="Graphic 158">
              <a:extLst>
                <a:ext uri="{FF2B5EF4-FFF2-40B4-BE49-F238E27FC236}">
                  <a16:creationId xmlns:a16="http://schemas.microsoft.com/office/drawing/2014/main" id="{20810720-12C0-4CB8-951F-0D70C53606B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88333" y="2752380"/>
              <a:ext cx="267607" cy="747070"/>
            </a:xfrm>
            <a:prstGeom prst="rect">
              <a:avLst/>
            </a:prstGeom>
          </p:spPr>
        </p:pic>
        <p:pic>
          <p:nvPicPr>
            <p:cNvPr id="160" name="Graphic 159">
              <a:extLst>
                <a:ext uri="{FF2B5EF4-FFF2-40B4-BE49-F238E27FC236}">
                  <a16:creationId xmlns:a16="http://schemas.microsoft.com/office/drawing/2014/main" id="{FB2ECF58-12E0-4B92-A392-5C163091BED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47629" y="2752380"/>
              <a:ext cx="267607" cy="747070"/>
            </a:xfrm>
            <a:prstGeom prst="rect">
              <a:avLst/>
            </a:prstGeom>
          </p:spPr>
        </p:pic>
        <p:pic>
          <p:nvPicPr>
            <p:cNvPr id="161" name="Graphic 160">
              <a:extLst>
                <a:ext uri="{FF2B5EF4-FFF2-40B4-BE49-F238E27FC236}">
                  <a16:creationId xmlns:a16="http://schemas.microsoft.com/office/drawing/2014/main" id="{673E3026-0DC9-4FDF-B261-DA3151412C2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06929" y="2752380"/>
              <a:ext cx="267607" cy="747070"/>
            </a:xfrm>
            <a:prstGeom prst="rect">
              <a:avLst/>
            </a:prstGeom>
          </p:spPr>
        </p:pic>
        <p:pic>
          <p:nvPicPr>
            <p:cNvPr id="162" name="Graphic 161">
              <a:extLst>
                <a:ext uri="{FF2B5EF4-FFF2-40B4-BE49-F238E27FC236}">
                  <a16:creationId xmlns:a16="http://schemas.microsoft.com/office/drawing/2014/main" id="{87AD91ED-AA70-41C8-AA55-37B700B21A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3261" y="3541093"/>
              <a:ext cx="267607" cy="747070"/>
            </a:xfrm>
            <a:prstGeom prst="rect">
              <a:avLst/>
            </a:prstGeom>
          </p:spPr>
        </p:pic>
        <p:pic>
          <p:nvPicPr>
            <p:cNvPr id="163" name="Graphic 162">
              <a:extLst>
                <a:ext uri="{FF2B5EF4-FFF2-40B4-BE49-F238E27FC236}">
                  <a16:creationId xmlns:a16="http://schemas.microsoft.com/office/drawing/2014/main" id="{C67CF055-8198-4FB8-9659-B966BDE558B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32557" y="3541093"/>
              <a:ext cx="267607" cy="747070"/>
            </a:xfrm>
            <a:prstGeom prst="rect">
              <a:avLst/>
            </a:prstGeom>
          </p:spPr>
        </p:pic>
        <p:pic>
          <p:nvPicPr>
            <p:cNvPr id="164" name="Graphic 163">
              <a:extLst>
                <a:ext uri="{FF2B5EF4-FFF2-40B4-BE49-F238E27FC236}">
                  <a16:creationId xmlns:a16="http://schemas.microsoft.com/office/drawing/2014/main" id="{75256001-DAF0-4068-AEF8-B6BD3B7441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91853" y="3541093"/>
              <a:ext cx="267607" cy="747070"/>
            </a:xfrm>
            <a:prstGeom prst="rect">
              <a:avLst/>
            </a:prstGeom>
          </p:spPr>
        </p:pic>
        <p:pic>
          <p:nvPicPr>
            <p:cNvPr id="165" name="Graphic 164">
              <a:extLst>
                <a:ext uri="{FF2B5EF4-FFF2-40B4-BE49-F238E27FC236}">
                  <a16:creationId xmlns:a16="http://schemas.microsoft.com/office/drawing/2014/main" id="{AE6DE018-F713-4B21-9716-12ECB7177E9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1149" y="3541093"/>
              <a:ext cx="267607" cy="747070"/>
            </a:xfrm>
            <a:prstGeom prst="rect">
              <a:avLst/>
            </a:prstGeom>
          </p:spPr>
        </p:pic>
        <p:pic>
          <p:nvPicPr>
            <p:cNvPr id="166" name="Graphic 165">
              <a:extLst>
                <a:ext uri="{FF2B5EF4-FFF2-40B4-BE49-F238E27FC236}">
                  <a16:creationId xmlns:a16="http://schemas.microsoft.com/office/drawing/2014/main" id="{AF095316-3DFF-4581-B990-E2F2E371DF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10445" y="3541093"/>
              <a:ext cx="267607" cy="747070"/>
            </a:xfrm>
            <a:prstGeom prst="rect">
              <a:avLst/>
            </a:prstGeom>
          </p:spPr>
        </p:pic>
        <p:pic>
          <p:nvPicPr>
            <p:cNvPr id="167" name="Graphic 166">
              <a:extLst>
                <a:ext uri="{FF2B5EF4-FFF2-40B4-BE49-F238E27FC236}">
                  <a16:creationId xmlns:a16="http://schemas.microsoft.com/office/drawing/2014/main" id="{0AE69222-FFE4-4157-8904-FE6EA37BF5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69741" y="3541093"/>
              <a:ext cx="267607" cy="747070"/>
            </a:xfrm>
            <a:prstGeom prst="rect">
              <a:avLst/>
            </a:prstGeom>
          </p:spPr>
        </p:pic>
        <p:pic>
          <p:nvPicPr>
            <p:cNvPr id="168" name="Graphic 167">
              <a:extLst>
                <a:ext uri="{FF2B5EF4-FFF2-40B4-BE49-F238E27FC236}">
                  <a16:creationId xmlns:a16="http://schemas.microsoft.com/office/drawing/2014/main" id="{CFA8A3C4-2B62-4EFE-8662-21B2E69BD76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29037" y="3541093"/>
              <a:ext cx="267607" cy="747070"/>
            </a:xfrm>
            <a:prstGeom prst="rect">
              <a:avLst/>
            </a:prstGeom>
          </p:spPr>
        </p:pic>
        <p:pic>
          <p:nvPicPr>
            <p:cNvPr id="169" name="Graphic 168">
              <a:extLst>
                <a:ext uri="{FF2B5EF4-FFF2-40B4-BE49-F238E27FC236}">
                  <a16:creationId xmlns:a16="http://schemas.microsoft.com/office/drawing/2014/main" id="{07B2CA9E-940D-4860-858B-2AE50448C25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88333" y="3541093"/>
              <a:ext cx="267607" cy="747070"/>
            </a:xfrm>
            <a:prstGeom prst="rect">
              <a:avLst/>
            </a:prstGeom>
          </p:spPr>
        </p:pic>
        <p:pic>
          <p:nvPicPr>
            <p:cNvPr id="170" name="Graphic 169">
              <a:extLst>
                <a:ext uri="{FF2B5EF4-FFF2-40B4-BE49-F238E27FC236}">
                  <a16:creationId xmlns:a16="http://schemas.microsoft.com/office/drawing/2014/main" id="{0771B8CC-49EC-4EB3-A02F-CD8EFAAC208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47629" y="3541093"/>
              <a:ext cx="267607" cy="747070"/>
            </a:xfrm>
            <a:prstGeom prst="rect">
              <a:avLst/>
            </a:prstGeom>
          </p:spPr>
        </p:pic>
        <p:pic>
          <p:nvPicPr>
            <p:cNvPr id="171" name="Graphic 170">
              <a:extLst>
                <a:ext uri="{FF2B5EF4-FFF2-40B4-BE49-F238E27FC236}">
                  <a16:creationId xmlns:a16="http://schemas.microsoft.com/office/drawing/2014/main" id="{9FBAFEA8-09F2-4A8D-B4A5-DD3720F51FC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06929" y="3541093"/>
              <a:ext cx="267607" cy="747070"/>
            </a:xfrm>
            <a:prstGeom prst="rect">
              <a:avLst/>
            </a:prstGeom>
          </p:spPr>
        </p:pic>
        <p:pic>
          <p:nvPicPr>
            <p:cNvPr id="172" name="Graphic 171">
              <a:extLst>
                <a:ext uri="{FF2B5EF4-FFF2-40B4-BE49-F238E27FC236}">
                  <a16:creationId xmlns:a16="http://schemas.microsoft.com/office/drawing/2014/main" id="{68E260EC-492F-4A81-82A2-EB31C2B848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3261" y="4325140"/>
              <a:ext cx="267607" cy="747070"/>
            </a:xfrm>
            <a:prstGeom prst="rect">
              <a:avLst/>
            </a:prstGeom>
          </p:spPr>
        </p:pic>
        <p:pic>
          <p:nvPicPr>
            <p:cNvPr id="173" name="Graphic 172">
              <a:extLst>
                <a:ext uri="{FF2B5EF4-FFF2-40B4-BE49-F238E27FC236}">
                  <a16:creationId xmlns:a16="http://schemas.microsoft.com/office/drawing/2014/main" id="{A9DCEEC5-9EB8-4253-A6AF-3E655EC8122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32557" y="4325140"/>
              <a:ext cx="267607" cy="747070"/>
            </a:xfrm>
            <a:prstGeom prst="rect">
              <a:avLst/>
            </a:prstGeom>
          </p:spPr>
        </p:pic>
        <p:pic>
          <p:nvPicPr>
            <p:cNvPr id="174" name="Graphic 173">
              <a:extLst>
                <a:ext uri="{FF2B5EF4-FFF2-40B4-BE49-F238E27FC236}">
                  <a16:creationId xmlns:a16="http://schemas.microsoft.com/office/drawing/2014/main" id="{76BCB27A-C1A7-4D03-91B6-E6AD04A1DD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91853" y="4325140"/>
              <a:ext cx="267607" cy="747070"/>
            </a:xfrm>
            <a:prstGeom prst="rect">
              <a:avLst/>
            </a:prstGeom>
          </p:spPr>
        </p:pic>
        <p:pic>
          <p:nvPicPr>
            <p:cNvPr id="175" name="Graphic 174">
              <a:extLst>
                <a:ext uri="{FF2B5EF4-FFF2-40B4-BE49-F238E27FC236}">
                  <a16:creationId xmlns:a16="http://schemas.microsoft.com/office/drawing/2014/main" id="{556EBBC5-7E32-4648-8EE6-A0F2FD8A36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1149" y="4325140"/>
              <a:ext cx="267607" cy="747070"/>
            </a:xfrm>
            <a:prstGeom prst="rect">
              <a:avLst/>
            </a:prstGeom>
          </p:spPr>
        </p:pic>
        <p:pic>
          <p:nvPicPr>
            <p:cNvPr id="176" name="Graphic 175">
              <a:extLst>
                <a:ext uri="{FF2B5EF4-FFF2-40B4-BE49-F238E27FC236}">
                  <a16:creationId xmlns:a16="http://schemas.microsoft.com/office/drawing/2014/main" id="{A34417A5-D3E3-46DF-97A4-90479F829BD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10445" y="4325140"/>
              <a:ext cx="267607" cy="747070"/>
            </a:xfrm>
            <a:prstGeom prst="rect">
              <a:avLst/>
            </a:prstGeom>
          </p:spPr>
        </p:pic>
        <p:pic>
          <p:nvPicPr>
            <p:cNvPr id="177" name="Graphic 176">
              <a:extLst>
                <a:ext uri="{FF2B5EF4-FFF2-40B4-BE49-F238E27FC236}">
                  <a16:creationId xmlns:a16="http://schemas.microsoft.com/office/drawing/2014/main" id="{7579C8F9-01EE-43EB-AC95-65C93DCCD30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69741" y="4325140"/>
              <a:ext cx="267607" cy="747070"/>
            </a:xfrm>
            <a:prstGeom prst="rect">
              <a:avLst/>
            </a:prstGeom>
          </p:spPr>
        </p:pic>
        <p:pic>
          <p:nvPicPr>
            <p:cNvPr id="178" name="Graphic 177">
              <a:extLst>
                <a:ext uri="{FF2B5EF4-FFF2-40B4-BE49-F238E27FC236}">
                  <a16:creationId xmlns:a16="http://schemas.microsoft.com/office/drawing/2014/main" id="{C8CC0DA8-2B3F-424E-873D-8BC4BC3BD7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29037" y="4325140"/>
              <a:ext cx="267607" cy="747070"/>
            </a:xfrm>
            <a:prstGeom prst="rect">
              <a:avLst/>
            </a:prstGeom>
          </p:spPr>
        </p:pic>
        <p:pic>
          <p:nvPicPr>
            <p:cNvPr id="179" name="Graphic 178">
              <a:extLst>
                <a:ext uri="{FF2B5EF4-FFF2-40B4-BE49-F238E27FC236}">
                  <a16:creationId xmlns:a16="http://schemas.microsoft.com/office/drawing/2014/main" id="{FBD1032E-D6CF-4B42-9E9E-ACD8017428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88333" y="4325140"/>
              <a:ext cx="267607" cy="747070"/>
            </a:xfrm>
            <a:prstGeom prst="rect">
              <a:avLst/>
            </a:prstGeom>
          </p:spPr>
        </p:pic>
        <p:pic>
          <p:nvPicPr>
            <p:cNvPr id="180" name="Graphic 179">
              <a:extLst>
                <a:ext uri="{FF2B5EF4-FFF2-40B4-BE49-F238E27FC236}">
                  <a16:creationId xmlns:a16="http://schemas.microsoft.com/office/drawing/2014/main" id="{E18B98FB-14E9-446F-9FAD-BE4D087F05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47629" y="4325140"/>
              <a:ext cx="267607" cy="747070"/>
            </a:xfrm>
            <a:prstGeom prst="rect">
              <a:avLst/>
            </a:prstGeom>
          </p:spPr>
        </p:pic>
        <p:pic>
          <p:nvPicPr>
            <p:cNvPr id="181" name="Graphic 180">
              <a:extLst>
                <a:ext uri="{FF2B5EF4-FFF2-40B4-BE49-F238E27FC236}">
                  <a16:creationId xmlns:a16="http://schemas.microsoft.com/office/drawing/2014/main" id="{9534A94E-4B77-47F1-8D1B-4BD80A29BA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06929" y="4325140"/>
              <a:ext cx="267607" cy="747070"/>
            </a:xfrm>
            <a:prstGeom prst="rect">
              <a:avLst/>
            </a:prstGeom>
          </p:spPr>
        </p:pic>
        <p:pic>
          <p:nvPicPr>
            <p:cNvPr id="182" name="Graphic 181">
              <a:extLst>
                <a:ext uri="{FF2B5EF4-FFF2-40B4-BE49-F238E27FC236}">
                  <a16:creationId xmlns:a16="http://schemas.microsoft.com/office/drawing/2014/main" id="{3AB537C9-A89E-4694-AD6A-FD38A1B94BD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73261" y="1972582"/>
              <a:ext cx="267607" cy="747070"/>
            </a:xfrm>
            <a:prstGeom prst="rect">
              <a:avLst/>
            </a:prstGeom>
          </p:spPr>
        </p:pic>
        <p:pic>
          <p:nvPicPr>
            <p:cNvPr id="183" name="Graphic 182">
              <a:extLst>
                <a:ext uri="{FF2B5EF4-FFF2-40B4-BE49-F238E27FC236}">
                  <a16:creationId xmlns:a16="http://schemas.microsoft.com/office/drawing/2014/main" id="{171D779B-7AF8-4997-AB1F-50F004A4C1D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32557" y="1972582"/>
              <a:ext cx="267607" cy="747070"/>
            </a:xfrm>
            <a:prstGeom prst="rect">
              <a:avLst/>
            </a:prstGeom>
          </p:spPr>
        </p:pic>
        <p:pic>
          <p:nvPicPr>
            <p:cNvPr id="184" name="Graphic 183">
              <a:extLst>
                <a:ext uri="{FF2B5EF4-FFF2-40B4-BE49-F238E27FC236}">
                  <a16:creationId xmlns:a16="http://schemas.microsoft.com/office/drawing/2014/main" id="{DF62602D-E61F-4794-B327-2C9D2184343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91853" y="1972582"/>
              <a:ext cx="267607" cy="747070"/>
            </a:xfrm>
            <a:prstGeom prst="rect">
              <a:avLst/>
            </a:prstGeom>
          </p:spPr>
        </p:pic>
        <p:pic>
          <p:nvPicPr>
            <p:cNvPr id="185" name="Graphic 184">
              <a:extLst>
                <a:ext uri="{FF2B5EF4-FFF2-40B4-BE49-F238E27FC236}">
                  <a16:creationId xmlns:a16="http://schemas.microsoft.com/office/drawing/2014/main" id="{A980E32E-0BF0-490C-B4E2-8FDF88B0FE7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51149" y="1972582"/>
              <a:ext cx="267607" cy="747070"/>
            </a:xfrm>
            <a:prstGeom prst="rect">
              <a:avLst/>
            </a:prstGeom>
          </p:spPr>
        </p:pic>
        <p:pic>
          <p:nvPicPr>
            <p:cNvPr id="186" name="Graphic 185">
              <a:extLst>
                <a:ext uri="{FF2B5EF4-FFF2-40B4-BE49-F238E27FC236}">
                  <a16:creationId xmlns:a16="http://schemas.microsoft.com/office/drawing/2014/main" id="{A0577C9E-CA78-4A04-92EC-F0C9534C0F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10445" y="1972582"/>
              <a:ext cx="267607" cy="747070"/>
            </a:xfrm>
            <a:prstGeom prst="rect">
              <a:avLst/>
            </a:prstGeom>
          </p:spPr>
        </p:pic>
        <p:pic>
          <p:nvPicPr>
            <p:cNvPr id="187" name="Graphic 186">
              <a:extLst>
                <a:ext uri="{FF2B5EF4-FFF2-40B4-BE49-F238E27FC236}">
                  <a16:creationId xmlns:a16="http://schemas.microsoft.com/office/drawing/2014/main" id="{05A3B74F-8C20-4B4B-99BC-988AB20C6E9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69741" y="1972582"/>
              <a:ext cx="267607" cy="747070"/>
            </a:xfrm>
            <a:prstGeom prst="rect">
              <a:avLst/>
            </a:prstGeom>
          </p:spPr>
        </p:pic>
        <p:pic>
          <p:nvPicPr>
            <p:cNvPr id="188" name="Graphic 187">
              <a:extLst>
                <a:ext uri="{FF2B5EF4-FFF2-40B4-BE49-F238E27FC236}">
                  <a16:creationId xmlns:a16="http://schemas.microsoft.com/office/drawing/2014/main" id="{E394EB54-AFEF-4CC6-82AD-05F41B1DAC0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29037" y="1972582"/>
              <a:ext cx="267607" cy="747070"/>
            </a:xfrm>
            <a:prstGeom prst="rect">
              <a:avLst/>
            </a:prstGeom>
          </p:spPr>
        </p:pic>
        <p:pic>
          <p:nvPicPr>
            <p:cNvPr id="190" name="Graphic 189">
              <a:extLst>
                <a:ext uri="{FF2B5EF4-FFF2-40B4-BE49-F238E27FC236}">
                  <a16:creationId xmlns:a16="http://schemas.microsoft.com/office/drawing/2014/main" id="{677548F7-C7FF-4D8A-A0BF-6BF26C8DA6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47629" y="1972582"/>
              <a:ext cx="267607" cy="747070"/>
            </a:xfrm>
            <a:prstGeom prst="rect">
              <a:avLst/>
            </a:prstGeom>
          </p:spPr>
        </p:pic>
        <p:pic>
          <p:nvPicPr>
            <p:cNvPr id="191" name="Graphic 190">
              <a:extLst>
                <a:ext uri="{FF2B5EF4-FFF2-40B4-BE49-F238E27FC236}">
                  <a16:creationId xmlns:a16="http://schemas.microsoft.com/office/drawing/2014/main" id="{5862BAE6-4363-4D27-BD28-3C33AE06EAE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06929" y="1972582"/>
              <a:ext cx="267607" cy="747070"/>
            </a:xfrm>
            <a:prstGeom prst="rect">
              <a:avLst/>
            </a:prstGeom>
          </p:spPr>
        </p:pic>
      </p:grpSp>
      <p:grpSp>
        <p:nvGrpSpPr>
          <p:cNvPr id="5" name="Group 4">
            <a:extLst>
              <a:ext uri="{FF2B5EF4-FFF2-40B4-BE49-F238E27FC236}">
                <a16:creationId xmlns:a16="http://schemas.microsoft.com/office/drawing/2014/main" id="{1379C018-9256-446E-89FC-043318B9B4F2}"/>
              </a:ext>
            </a:extLst>
          </p:cNvPr>
          <p:cNvGrpSpPr/>
          <p:nvPr/>
        </p:nvGrpSpPr>
        <p:grpSpPr>
          <a:xfrm>
            <a:off x="7210952" y="5319794"/>
            <a:ext cx="3114298" cy="747070"/>
            <a:chOff x="7537546" y="5229566"/>
            <a:chExt cx="3114298" cy="747070"/>
          </a:xfrm>
        </p:grpSpPr>
        <p:sp>
          <p:nvSpPr>
            <p:cNvPr id="111" name="TextBox 10">
              <a:extLst>
                <a:ext uri="{FF2B5EF4-FFF2-40B4-BE49-F238E27FC236}">
                  <a16:creationId xmlns:a16="http://schemas.microsoft.com/office/drawing/2014/main" id="{22614361-0080-45E8-91AF-4580FCA8ED7D}"/>
                </a:ext>
              </a:extLst>
            </p:cNvPr>
            <p:cNvSpPr txBox="1">
              <a:spLocks noChangeArrowheads="1"/>
            </p:cNvSpPr>
            <p:nvPr/>
          </p:nvSpPr>
          <p:spPr bwMode="auto">
            <a:xfrm>
              <a:off x="7846367" y="5422180"/>
              <a:ext cx="280547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585" rtl="0" eaLnBrk="1" fontAlgn="base" latinLnBrk="0" hangingPunct="1">
                <a:lnSpc>
                  <a:spcPct val="90000"/>
                </a:lnSpc>
                <a:spcBef>
                  <a:spcPct val="0"/>
                </a:spcBef>
                <a:spcAft>
                  <a:spcPts val="70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823B">
                      <a:lumMod val="10000"/>
                    </a:srgbClr>
                  </a:solidFill>
                  <a:effectLst/>
                  <a:uLnTx/>
                  <a:uFillTx/>
                  <a:latin typeface="Calibri" panose="020F0502020204030204" pitchFamily="34" charset="0"/>
                  <a:ea typeface="+mn-ea"/>
                  <a:cs typeface="Calibri" panose="020F0502020204030204" pitchFamily="34" charset="0"/>
                </a:rPr>
                <a:t>Patients with</a:t>
              </a:r>
              <a:br>
                <a:rPr kumimoji="0" lang="en-US" altLang="en-US" sz="1600" b="0" i="0" u="none" strike="noStrike" kern="1200" cap="none" spc="0" normalizeH="0" baseline="0" noProof="0" dirty="0">
                  <a:ln>
                    <a:noFill/>
                  </a:ln>
                  <a:solidFill>
                    <a:srgbClr val="00823B">
                      <a:lumMod val="10000"/>
                    </a:srgbClr>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00823B">
                      <a:lumMod val="10000"/>
                    </a:srgbClr>
                  </a:solidFill>
                  <a:effectLst/>
                  <a:uLnTx/>
                  <a:uFillTx/>
                  <a:latin typeface="Calibri" panose="020F0502020204030204" pitchFamily="34" charset="0"/>
                  <a:ea typeface="+mn-ea"/>
                  <a:cs typeface="Calibri" panose="020F0502020204030204" pitchFamily="34" charset="0"/>
                </a:rPr>
                <a:t>advanced hepatic fibrosis</a:t>
              </a:r>
            </a:p>
          </p:txBody>
        </p:sp>
        <p:pic>
          <p:nvPicPr>
            <p:cNvPr id="192" name="Graphic 191">
              <a:extLst>
                <a:ext uri="{FF2B5EF4-FFF2-40B4-BE49-F238E27FC236}">
                  <a16:creationId xmlns:a16="http://schemas.microsoft.com/office/drawing/2014/main" id="{8FD753D2-7111-491B-BC05-B5EB778438E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37546" y="5229566"/>
              <a:ext cx="267607" cy="747070"/>
            </a:xfrm>
            <a:prstGeom prst="rect">
              <a:avLst/>
            </a:prstGeom>
          </p:spPr>
        </p:pic>
      </p:grpSp>
      <p:grpSp>
        <p:nvGrpSpPr>
          <p:cNvPr id="6" name="Group 5">
            <a:extLst>
              <a:ext uri="{FF2B5EF4-FFF2-40B4-BE49-F238E27FC236}">
                <a16:creationId xmlns:a16="http://schemas.microsoft.com/office/drawing/2014/main" id="{BA48E17A-06C0-45AA-8000-E9CC19A9DAD5}"/>
              </a:ext>
            </a:extLst>
          </p:cNvPr>
          <p:cNvGrpSpPr/>
          <p:nvPr/>
        </p:nvGrpSpPr>
        <p:grpSpPr>
          <a:xfrm>
            <a:off x="2314929" y="5319794"/>
            <a:ext cx="2217939" cy="752100"/>
            <a:chOff x="2884553" y="5205611"/>
            <a:chExt cx="2217939" cy="752100"/>
          </a:xfrm>
        </p:grpSpPr>
        <p:sp>
          <p:nvSpPr>
            <p:cNvPr id="108" name="TextBox 10">
              <a:extLst>
                <a:ext uri="{FF2B5EF4-FFF2-40B4-BE49-F238E27FC236}">
                  <a16:creationId xmlns:a16="http://schemas.microsoft.com/office/drawing/2014/main" id="{AFA36FB4-8670-4132-BC9B-F4F5E7068E77}"/>
                </a:ext>
              </a:extLst>
            </p:cNvPr>
            <p:cNvSpPr txBox="1">
              <a:spLocks noChangeArrowheads="1"/>
            </p:cNvSpPr>
            <p:nvPr/>
          </p:nvSpPr>
          <p:spPr bwMode="auto">
            <a:xfrm>
              <a:off x="3172768" y="5422180"/>
              <a:ext cx="192972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585" rtl="0" eaLnBrk="1" fontAlgn="base" latinLnBrk="0" hangingPunct="1">
                <a:lnSpc>
                  <a:spcPct val="90000"/>
                </a:lnSpc>
                <a:spcBef>
                  <a:spcPct val="0"/>
                </a:spcBef>
                <a:spcAft>
                  <a:spcPts val="70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823B">
                      <a:lumMod val="10000"/>
                    </a:srgbClr>
                  </a:solidFill>
                  <a:effectLst/>
                  <a:uLnTx/>
                  <a:uFillTx/>
                  <a:latin typeface="Calibri" panose="020F0502020204030204" pitchFamily="34" charset="0"/>
                  <a:ea typeface="+mn-ea"/>
                  <a:cs typeface="Calibri" panose="020F0502020204030204" pitchFamily="34" charset="0"/>
                </a:rPr>
                <a:t>Patients with</a:t>
              </a:r>
              <a:br>
                <a:rPr kumimoji="0" lang="en-US" altLang="en-US" sz="1600" b="0" i="0" u="none" strike="noStrike" kern="1200" cap="none" spc="0" normalizeH="0" baseline="0" noProof="0" dirty="0">
                  <a:ln>
                    <a:noFill/>
                  </a:ln>
                  <a:solidFill>
                    <a:srgbClr val="00823B">
                      <a:lumMod val="10000"/>
                    </a:srgbClr>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00823B">
                      <a:lumMod val="10000"/>
                    </a:srgbClr>
                  </a:solidFill>
                  <a:effectLst/>
                  <a:uLnTx/>
                  <a:uFillTx/>
                  <a:latin typeface="Calibri" panose="020F0502020204030204" pitchFamily="34" charset="0"/>
                  <a:ea typeface="+mn-ea"/>
                  <a:cs typeface="Calibri" panose="020F0502020204030204" pitchFamily="34" charset="0"/>
                </a:rPr>
                <a:t>MASLD</a:t>
              </a:r>
            </a:p>
          </p:txBody>
        </p:sp>
        <p:pic>
          <p:nvPicPr>
            <p:cNvPr id="193" name="Graphic 192">
              <a:extLst>
                <a:ext uri="{FF2B5EF4-FFF2-40B4-BE49-F238E27FC236}">
                  <a16:creationId xmlns:a16="http://schemas.microsoft.com/office/drawing/2014/main" id="{68207952-EA39-48D0-973F-9C027CB4CB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84553" y="5205611"/>
              <a:ext cx="267607" cy="747070"/>
            </a:xfrm>
            <a:prstGeom prst="rect">
              <a:avLst/>
            </a:prstGeom>
          </p:spPr>
        </p:pic>
      </p:grpSp>
      <p:pic>
        <p:nvPicPr>
          <p:cNvPr id="95" name="Graphic 94">
            <a:extLst>
              <a:ext uri="{FF2B5EF4-FFF2-40B4-BE49-F238E27FC236}">
                <a16:creationId xmlns:a16="http://schemas.microsoft.com/office/drawing/2014/main" id="{618CA080-9CB9-4679-BF32-795F872FB96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30666" y="2061342"/>
            <a:ext cx="267607" cy="747070"/>
          </a:xfrm>
          <a:prstGeom prst="rect">
            <a:avLst/>
          </a:prstGeom>
        </p:spPr>
      </p:pic>
      <p:pic>
        <p:nvPicPr>
          <p:cNvPr id="96" name="Graphic 95">
            <a:extLst>
              <a:ext uri="{FF2B5EF4-FFF2-40B4-BE49-F238E27FC236}">
                <a16:creationId xmlns:a16="http://schemas.microsoft.com/office/drawing/2014/main" id="{5F8B4C68-7FF2-4AFB-9DA5-0E15154EB2EF}"/>
              </a:ext>
            </a:extLst>
          </p:cNvPr>
          <p:cNvPicPr>
            <a:picLocks noChangeAspect="1"/>
          </p:cNvPicPr>
          <p:nvPr/>
        </p:nvPicPr>
        <p:blipFill rotWithShape="1">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l="-9086" t="69393" r="6577" b="-67312"/>
          <a:stretch/>
        </p:blipFill>
        <p:spPr>
          <a:xfrm>
            <a:off x="7711623" y="2583370"/>
            <a:ext cx="274320" cy="731520"/>
          </a:xfrm>
          <a:prstGeom prst="rect">
            <a:avLst/>
          </a:prstGeom>
        </p:spPr>
      </p:pic>
    </p:spTree>
    <p:extLst>
      <p:ext uri="{BB962C8B-B14F-4D97-AF65-F5344CB8AC3E}">
        <p14:creationId xmlns:p14="http://schemas.microsoft.com/office/powerpoint/2010/main" val="3600006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75DF70E5-908B-41BB-AEB5-46A74592087A}"/>
              </a:ext>
            </a:extLst>
          </p:cNvPr>
          <p:cNvSpPr>
            <a:spLocks noGrp="1"/>
          </p:cNvSpPr>
          <p:nvPr>
            <p:ph type="title"/>
          </p:nvPr>
        </p:nvSpPr>
        <p:spPr/>
        <p:txBody>
          <a:bodyPr/>
          <a:lstStyle/>
          <a:p>
            <a:r>
              <a:rPr lang="en-US" dirty="0"/>
              <a:t>Case Finding and High-Risk Populations </a:t>
            </a:r>
          </a:p>
        </p:txBody>
      </p:sp>
      <p:sp>
        <p:nvSpPr>
          <p:cNvPr id="17" name="Content Placeholder 2">
            <a:extLst>
              <a:ext uri="{FF2B5EF4-FFF2-40B4-BE49-F238E27FC236}">
                <a16:creationId xmlns:a16="http://schemas.microsoft.com/office/drawing/2014/main" id="{C9B3FD16-8EC5-46E6-A140-A078C789F299}"/>
              </a:ext>
            </a:extLst>
          </p:cNvPr>
          <p:cNvSpPr>
            <a:spLocks noGrp="1"/>
          </p:cNvSpPr>
          <p:nvPr>
            <p:ph idx="1"/>
          </p:nvPr>
        </p:nvSpPr>
        <p:spPr/>
        <p:txBody>
          <a:bodyPr/>
          <a:lstStyle/>
          <a:p>
            <a:pPr marL="0" indent="0">
              <a:buNone/>
            </a:pPr>
            <a:r>
              <a:rPr lang="en-US" sz="2200" b="1" dirty="0">
                <a:solidFill>
                  <a:schemeClr val="accent3"/>
                </a:solidFill>
              </a:rPr>
              <a:t>Strong Clinical Predictors of MASH and Fibrosis</a:t>
            </a:r>
          </a:p>
          <a:p>
            <a:r>
              <a:rPr lang="en-US" sz="2000" dirty="0"/>
              <a:t>Age &gt;50 yr </a:t>
            </a:r>
          </a:p>
          <a:p>
            <a:r>
              <a:rPr lang="en-US" sz="2000" dirty="0"/>
              <a:t>T2D</a:t>
            </a:r>
          </a:p>
          <a:p>
            <a:r>
              <a:rPr lang="en-US" sz="2000" dirty="0"/>
              <a:t>First-degree relative with MASLD cirrhosis</a:t>
            </a:r>
          </a:p>
          <a:p>
            <a:endParaRPr lang="en-US" dirty="0"/>
          </a:p>
        </p:txBody>
      </p:sp>
      <p:sp>
        <p:nvSpPr>
          <p:cNvPr id="18" name="Content Placeholder 13">
            <a:extLst>
              <a:ext uri="{FF2B5EF4-FFF2-40B4-BE49-F238E27FC236}">
                <a16:creationId xmlns:a16="http://schemas.microsoft.com/office/drawing/2014/main" id="{F845D556-BD0A-406B-94CB-2C273BBC2124}"/>
              </a:ext>
            </a:extLst>
          </p:cNvPr>
          <p:cNvSpPr txBox="1">
            <a:spLocks/>
          </p:cNvSpPr>
          <p:nvPr/>
        </p:nvSpPr>
        <p:spPr>
          <a:xfrm>
            <a:off x="6589987" y="1519966"/>
            <a:ext cx="5229570" cy="467946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200" b="1" kern="0" dirty="0">
                <a:solidFill>
                  <a:schemeClr val="accent1"/>
                </a:solidFill>
              </a:rPr>
              <a:t>Other Risk </a:t>
            </a:r>
            <a:r>
              <a:rPr lang="en-US" sz="2200" kern="0" dirty="0">
                <a:solidFill>
                  <a:schemeClr val="accent1"/>
                </a:solidFill>
              </a:rPr>
              <a:t>F</a:t>
            </a:r>
            <a:r>
              <a:rPr lang="en-US" sz="2200" b="1" kern="0" dirty="0">
                <a:solidFill>
                  <a:schemeClr val="accent1"/>
                </a:solidFill>
              </a:rPr>
              <a:t>actors</a:t>
            </a:r>
          </a:p>
          <a:p>
            <a:r>
              <a:rPr lang="en-US" sz="2000" b="0" kern="0" dirty="0"/>
              <a:t>Sedentary lifestyle/Western diet </a:t>
            </a:r>
            <a:br>
              <a:rPr lang="en-US" sz="2000" b="0" kern="0" dirty="0"/>
            </a:br>
            <a:r>
              <a:rPr lang="en-US" sz="2000" b="0" kern="0" dirty="0"/>
              <a:t>(high fructose consumption) </a:t>
            </a:r>
          </a:p>
          <a:p>
            <a:r>
              <a:rPr lang="en-US" sz="2000" b="0" kern="0" dirty="0"/>
              <a:t>Overweight/obese</a:t>
            </a:r>
          </a:p>
          <a:p>
            <a:r>
              <a:rPr lang="en-US" sz="2000" b="0" kern="0" dirty="0"/>
              <a:t>Metabolic syndrome (</a:t>
            </a:r>
            <a:r>
              <a:rPr lang="en-US" sz="2000" b="0" kern="0" dirty="0">
                <a:cs typeface="Calibri" panose="020F0502020204030204" pitchFamily="34" charset="0"/>
              </a:rPr>
              <a:t>≥</a:t>
            </a:r>
            <a:r>
              <a:rPr lang="en-US" sz="2000" b="0" kern="0" dirty="0"/>
              <a:t>3 features)</a:t>
            </a:r>
          </a:p>
          <a:p>
            <a:r>
              <a:rPr lang="en-US" sz="2000" b="0" kern="0" dirty="0"/>
              <a:t>Ethnicity (Hispanic/Asian)</a:t>
            </a:r>
          </a:p>
          <a:p>
            <a:r>
              <a:rPr lang="en-US" sz="2000" b="0" kern="0" dirty="0"/>
              <a:t>Dyslipidemia</a:t>
            </a:r>
          </a:p>
          <a:p>
            <a:r>
              <a:rPr lang="en-US" sz="2000" b="0" kern="0" dirty="0"/>
              <a:t>Polycystic ovary syndrome</a:t>
            </a:r>
          </a:p>
          <a:p>
            <a:r>
              <a:rPr lang="en-US" sz="2000" b="0" kern="0" dirty="0"/>
              <a:t>Endocrinopathies (panhypopituitarism) </a:t>
            </a:r>
          </a:p>
          <a:p>
            <a:r>
              <a:rPr lang="en-US" sz="2000" b="0" kern="0" dirty="0"/>
              <a:t>Obstructive sleep apnea</a:t>
            </a:r>
          </a:p>
        </p:txBody>
      </p:sp>
      <p:sp>
        <p:nvSpPr>
          <p:cNvPr id="24" name="Text Box 11">
            <a:extLst>
              <a:ext uri="{FF2B5EF4-FFF2-40B4-BE49-F238E27FC236}">
                <a16:creationId xmlns:a16="http://schemas.microsoft.com/office/drawing/2014/main" id="{AE06E86E-F6E1-4E6E-9140-0B935BC80081}"/>
              </a:ext>
            </a:extLst>
          </p:cNvPr>
          <p:cNvSpPr txBox="1">
            <a:spLocks noChangeArrowheads="1"/>
          </p:cNvSpPr>
          <p:nvPr/>
        </p:nvSpPr>
        <p:spPr bwMode="auto">
          <a:xfrm>
            <a:off x="424730" y="63987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s-ES" altLang="en-US" sz="1200" b="0" dirty="0">
                <a:solidFill>
                  <a:schemeClr val="bg2"/>
                </a:solidFill>
                <a:latin typeface="Calibri" panose="020F0502020204030204" pitchFamily="34" charset="0"/>
              </a:rPr>
              <a:t>Angulo. NEJM. 2002;346:1221. Caussy. J Clin Invest. 2017;127:2697. Chalasani. Hepatology. 2018;67:328. </a:t>
            </a:r>
          </a:p>
        </p:txBody>
      </p:sp>
      <p:pic>
        <p:nvPicPr>
          <p:cNvPr id="4" name="Graphic 3">
            <a:extLst>
              <a:ext uri="{FF2B5EF4-FFF2-40B4-BE49-F238E27FC236}">
                <a16:creationId xmlns:a16="http://schemas.microsoft.com/office/drawing/2014/main" id="{E0177B37-EE02-4297-9004-E13EC9C646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88779" y="3764033"/>
            <a:ext cx="2401667" cy="2049590"/>
          </a:xfrm>
          <a:prstGeom prst="rect">
            <a:avLst/>
          </a:prstGeom>
        </p:spPr>
      </p:pic>
    </p:spTree>
    <p:extLst>
      <p:ext uri="{BB962C8B-B14F-4D97-AF65-F5344CB8AC3E}">
        <p14:creationId xmlns:p14="http://schemas.microsoft.com/office/powerpoint/2010/main" val="3657172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Guideline Recommendations: </a:t>
            </a:r>
            <a:br>
              <a:rPr lang="en-US" altLang="en-US" dirty="0"/>
            </a:br>
            <a:r>
              <a:rPr lang="en-US" altLang="en-US" dirty="0"/>
              <a:t>Who Is at Risk for M</a:t>
            </a:r>
            <a:r>
              <a:rPr lang="en-US" dirty="0"/>
              <a:t>ASH and Advanced Fibrosis</a:t>
            </a:r>
            <a:r>
              <a:rPr lang="en-US" altLang="en-US" dirty="0"/>
              <a:t>?</a:t>
            </a:r>
          </a:p>
        </p:txBody>
      </p:sp>
      <p:graphicFrame>
        <p:nvGraphicFramePr>
          <p:cNvPr id="15" name="Group 3">
            <a:extLst>
              <a:ext uri="{FF2B5EF4-FFF2-40B4-BE49-F238E27FC236}">
                <a16:creationId xmlns:a16="http://schemas.microsoft.com/office/drawing/2014/main" id="{A8CDEA45-7AD3-4A83-8B47-50F4792CA6F2}"/>
              </a:ext>
            </a:extLst>
          </p:cNvPr>
          <p:cNvGraphicFramePr>
            <a:graphicFrameLocks/>
          </p:cNvGraphicFramePr>
          <p:nvPr>
            <p:extLst>
              <p:ext uri="{D42A27DB-BD31-4B8C-83A1-F6EECF244321}">
                <p14:modId xmlns:p14="http://schemas.microsoft.com/office/powerpoint/2010/main" val="2240437673"/>
              </p:ext>
            </p:extLst>
          </p:nvPr>
        </p:nvGraphicFramePr>
        <p:xfrm>
          <a:off x="7976208" y="1600200"/>
          <a:ext cx="3498746" cy="3371210"/>
        </p:xfrm>
        <a:graphic>
          <a:graphicData uri="http://schemas.openxmlformats.org/drawingml/2006/table">
            <a:tbl>
              <a:tblPr/>
              <a:tblGrid>
                <a:gridCol w="3498746">
                  <a:extLst>
                    <a:ext uri="{9D8B030D-6E8A-4147-A177-3AD203B41FA5}">
                      <a16:colId xmlns:a16="http://schemas.microsoft.com/office/drawing/2014/main" val="20000"/>
                    </a:ext>
                  </a:extLst>
                </a:gridCol>
              </a:tblGrid>
              <a:tr h="73161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2000" b="1" dirty="0">
                          <a:latin typeface="Calibri" panose="020F0502020204030204" pitchFamily="34" charset="0"/>
                        </a:rPr>
                        <a:t>ADA</a:t>
                      </a:r>
                      <a:r>
                        <a:rPr kumimoji="0" lang="en-US" sz="2000" b="1" i="0" u="none" strike="noStrike" kern="1200" cap="none" normalizeH="0" baseline="30000" dirty="0">
                          <a:ln>
                            <a:noFill/>
                          </a:ln>
                          <a:solidFill>
                            <a:schemeClr val="tx1"/>
                          </a:solidFill>
                          <a:effectLst/>
                          <a:latin typeface="Calibri" panose="020F0502020204030204" pitchFamily="34" charset="0"/>
                          <a:ea typeface="+mn-ea"/>
                          <a:cs typeface="+mn-cs"/>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189925953"/>
                  </a:ext>
                </a:extLst>
              </a:tr>
              <a:tr h="2639600">
                <a:tc>
                  <a:txBody>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MASH and fibrosis</a:t>
                      </a:r>
                      <a:b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2000" b="1" i="0" u="none" strike="noStrike" kern="1200" cap="none" normalizeH="0" baseline="0" noProof="0" dirty="0">
                          <a:ln>
                            <a:noFill/>
                          </a:ln>
                          <a:solidFill>
                            <a:schemeClr val="accent3"/>
                          </a:solidFill>
                          <a:effectLst/>
                          <a:latin typeface="Calibri" panose="020F0502020204030204" pitchFamily="34" charset="0"/>
                          <a:ea typeface="+mn-ea"/>
                          <a:cs typeface="+mn-cs"/>
                        </a:rPr>
                        <a:t>screening recommended</a:t>
                      </a:r>
                      <a:br>
                        <a:rPr kumimoji="0" lang="en-US" sz="2000" b="1"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in persons with</a:t>
                      </a:r>
                      <a:b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T2D or prediabetes and elevated ALT or fatty liver</a:t>
                      </a:r>
                      <a:endParaRPr kumimoji="0" lang="en-US" sz="20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81322381"/>
                  </a:ext>
                </a:extLst>
              </a:tr>
            </a:tbl>
          </a:graphicData>
        </a:graphic>
      </p:graphicFrame>
      <p:sp>
        <p:nvSpPr>
          <p:cNvPr id="12" name="Text Box 11">
            <a:extLst>
              <a:ext uri="{FF2B5EF4-FFF2-40B4-BE49-F238E27FC236}">
                <a16:creationId xmlns:a16="http://schemas.microsoft.com/office/drawing/2014/main" id="{5014F2A0-0F72-4E04-BFB5-BFB5D8CC7837}"/>
              </a:ext>
            </a:extLst>
          </p:cNvPr>
          <p:cNvSpPr txBox="1">
            <a:spLocks noChangeArrowheads="1"/>
          </p:cNvSpPr>
          <p:nvPr/>
        </p:nvSpPr>
        <p:spPr bwMode="auto">
          <a:xfrm>
            <a:off x="415677" y="63986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Chalasani. Hepatology. 2018;67:328. 2. EASL/EASD/EASO. J Hepatol. 2016;64:1388. 3. ADA. Diabetes Care. 2019;42:S34. </a:t>
            </a:r>
          </a:p>
        </p:txBody>
      </p:sp>
      <p:graphicFrame>
        <p:nvGraphicFramePr>
          <p:cNvPr id="17" name="Group 3">
            <a:extLst>
              <a:ext uri="{FF2B5EF4-FFF2-40B4-BE49-F238E27FC236}">
                <a16:creationId xmlns:a16="http://schemas.microsoft.com/office/drawing/2014/main" id="{6BF4F20F-AE19-44CE-9B99-BE10D1F10E0E}"/>
              </a:ext>
            </a:extLst>
          </p:cNvPr>
          <p:cNvGraphicFramePr>
            <a:graphicFrameLocks/>
          </p:cNvGraphicFramePr>
          <p:nvPr>
            <p:extLst>
              <p:ext uri="{D42A27DB-BD31-4B8C-83A1-F6EECF244321}">
                <p14:modId xmlns:p14="http://schemas.microsoft.com/office/powerpoint/2010/main" val="2810361452"/>
              </p:ext>
            </p:extLst>
          </p:nvPr>
        </p:nvGraphicFramePr>
        <p:xfrm>
          <a:off x="723533" y="1608692"/>
          <a:ext cx="3498746" cy="3386934"/>
        </p:xfrm>
        <a:graphic>
          <a:graphicData uri="http://schemas.openxmlformats.org/drawingml/2006/table">
            <a:tbl>
              <a:tblPr/>
              <a:tblGrid>
                <a:gridCol w="3498746">
                  <a:extLst>
                    <a:ext uri="{9D8B030D-6E8A-4147-A177-3AD203B41FA5}">
                      <a16:colId xmlns:a16="http://schemas.microsoft.com/office/drawing/2014/main" val="20000"/>
                    </a:ext>
                  </a:extLst>
                </a:gridCol>
              </a:tblGrid>
              <a:tr h="73418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AASLD</a:t>
                      </a:r>
                      <a:r>
                        <a:rPr kumimoji="0" lang="en-US" sz="2000" b="1" i="0" u="none" strike="noStrike" kern="1200" cap="none" normalizeH="0" baseline="30000" dirty="0">
                          <a:ln>
                            <a:noFill/>
                          </a:ln>
                          <a:solidFill>
                            <a:schemeClr val="tx1"/>
                          </a:solidFill>
                          <a:effectLst/>
                          <a:latin typeface="Calibri" panose="020F0502020204030204" pitchFamily="34" charset="0"/>
                          <a:ea typeface="+mn-ea"/>
                          <a:cs typeface="+mn-cs"/>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189925953"/>
                  </a:ext>
                </a:extLst>
              </a:tr>
              <a:tr h="1342098">
                <a:tc>
                  <a:txBody>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In T2D, </a:t>
                      </a:r>
                      <a:r>
                        <a:rPr kumimoji="0" lang="en-US" sz="20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suspect MASLD and MASH </a:t>
                      </a: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and determine patient’s risk of advanced fibrosis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39463630"/>
                  </a:ext>
                </a:extLst>
              </a:tr>
              <a:tr h="1293877">
                <a:tc>
                  <a:txBody>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Increasing number of metabolic diseases = </a:t>
                      </a:r>
                      <a:r>
                        <a:rPr kumimoji="0" lang="en-US" sz="2000" b="1"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increasing risk of progressive liver </a:t>
                      </a:r>
                      <a:r>
                        <a:rPr kumimoji="0" lang="en-US" sz="2000" b="1" i="0" u="none" strike="noStrike" kern="1200" cap="none" normalizeH="0" baseline="0" noProof="0" dirty="0">
                          <a:ln>
                            <a:noFill/>
                          </a:ln>
                          <a:solidFill>
                            <a:schemeClr val="bg1"/>
                          </a:solidFill>
                          <a:effectLst/>
                          <a:latin typeface="Calibri" panose="020F0502020204030204" pitchFamily="34" charset="0"/>
                          <a:ea typeface="+mn-ea"/>
                          <a:cs typeface="+mn-cs"/>
                        </a:rPr>
                        <a:t>disease</a:t>
                      </a:r>
                      <a:endParaRPr kumimoji="0" lang="en-US" sz="20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81322381"/>
                  </a:ext>
                </a:extLst>
              </a:tr>
            </a:tbl>
          </a:graphicData>
        </a:graphic>
      </p:graphicFrame>
      <p:graphicFrame>
        <p:nvGraphicFramePr>
          <p:cNvPr id="18" name="Group 3">
            <a:extLst>
              <a:ext uri="{FF2B5EF4-FFF2-40B4-BE49-F238E27FC236}">
                <a16:creationId xmlns:a16="http://schemas.microsoft.com/office/drawing/2014/main" id="{D4355487-132E-4640-B20D-5170B79F228A}"/>
              </a:ext>
            </a:extLst>
          </p:cNvPr>
          <p:cNvGraphicFramePr>
            <a:graphicFrameLocks/>
          </p:cNvGraphicFramePr>
          <p:nvPr>
            <p:extLst>
              <p:ext uri="{D42A27DB-BD31-4B8C-83A1-F6EECF244321}">
                <p14:modId xmlns:p14="http://schemas.microsoft.com/office/powerpoint/2010/main" val="2714661031"/>
              </p:ext>
            </p:extLst>
          </p:nvPr>
        </p:nvGraphicFramePr>
        <p:xfrm>
          <a:off x="4348351" y="1607637"/>
          <a:ext cx="3498746" cy="3371210"/>
        </p:xfrm>
        <a:graphic>
          <a:graphicData uri="http://schemas.openxmlformats.org/drawingml/2006/table">
            <a:tbl>
              <a:tblPr/>
              <a:tblGrid>
                <a:gridCol w="3498746">
                  <a:extLst>
                    <a:ext uri="{9D8B030D-6E8A-4147-A177-3AD203B41FA5}">
                      <a16:colId xmlns:a16="http://schemas.microsoft.com/office/drawing/2014/main" val="20000"/>
                    </a:ext>
                  </a:extLst>
                </a:gridCol>
              </a:tblGrid>
              <a:tr h="73161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2000" b="1" dirty="0">
                          <a:latin typeface="Calibri" panose="020F0502020204030204" pitchFamily="34" charset="0"/>
                        </a:rPr>
                        <a:t>EASL/EASD/EASO</a:t>
                      </a:r>
                      <a:r>
                        <a:rPr kumimoji="0" lang="en-US" sz="2000" b="1" i="0" u="none" strike="noStrike" kern="1200" cap="none" normalizeH="0" baseline="30000" dirty="0">
                          <a:ln>
                            <a:noFill/>
                          </a:ln>
                          <a:solidFill>
                            <a:schemeClr val="tx1"/>
                          </a:solidFill>
                          <a:effectLst/>
                          <a:latin typeface="Calibri" panose="020F0502020204030204" pitchFamily="34" charset="0"/>
                          <a:ea typeface="+mn-ea"/>
                          <a:cs typeface="+mn-cs"/>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189925953"/>
                  </a:ext>
                </a:extLst>
              </a:tr>
              <a:tr h="2639600">
                <a:tc>
                  <a:txBody>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MASH and advanced fibrosis </a:t>
                      </a:r>
                      <a:r>
                        <a:rPr kumimoji="0" lang="en-US" sz="2000" b="1" i="0" u="none" strike="noStrike" kern="1200" cap="none" normalizeH="0" baseline="0" noProof="0" dirty="0">
                          <a:ln>
                            <a:noFill/>
                          </a:ln>
                          <a:solidFill>
                            <a:schemeClr val="accent3"/>
                          </a:solidFill>
                          <a:effectLst/>
                          <a:latin typeface="Calibri" panose="020F0502020204030204" pitchFamily="34" charset="0"/>
                          <a:ea typeface="+mn-ea"/>
                          <a:cs typeface="+mn-cs"/>
                        </a:rPr>
                        <a:t>screening recommended</a:t>
                      </a:r>
                      <a:br>
                        <a:rPr kumimoji="0" lang="en-US" sz="2000" b="1"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in persons at high risk</a:t>
                      </a:r>
                      <a:b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(age &gt;50 yr, T2D,</a:t>
                      </a:r>
                      <a:b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metabolic syndrome)</a:t>
                      </a:r>
                      <a:endParaRPr kumimoji="0" lang="en-US" sz="20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81322381"/>
                  </a:ext>
                </a:extLst>
              </a:tr>
            </a:tbl>
          </a:graphicData>
        </a:graphic>
      </p:graphicFrame>
      <p:sp>
        <p:nvSpPr>
          <p:cNvPr id="19" name="Content Placeholder 1">
            <a:extLst>
              <a:ext uri="{FF2B5EF4-FFF2-40B4-BE49-F238E27FC236}">
                <a16:creationId xmlns:a16="http://schemas.microsoft.com/office/drawing/2014/main" id="{EA891941-B547-4966-B147-80591DC0D67E}"/>
              </a:ext>
            </a:extLst>
          </p:cNvPr>
          <p:cNvSpPr txBox="1">
            <a:spLocks/>
          </p:cNvSpPr>
          <p:nvPr/>
        </p:nvSpPr>
        <p:spPr bwMode="auto">
          <a:xfrm>
            <a:off x="723532" y="5398935"/>
            <a:ext cx="10751421" cy="385905"/>
          </a:xfrm>
          <a:prstGeom prst="rect">
            <a:avLst/>
          </a:prstGeom>
          <a:solidFill>
            <a:schemeClr val="accent3">
              <a:lumMod val="20000"/>
              <a:lumOff val="8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lgn="ctr">
              <a:buNone/>
            </a:pPr>
            <a:r>
              <a:rPr lang="en-US" sz="2400" b="0" kern="0" dirty="0"/>
              <a:t>AASLD, EASL, and ADA guidelines call out </a:t>
            </a:r>
            <a:r>
              <a:rPr lang="en-US" sz="2400" kern="0" dirty="0">
                <a:solidFill>
                  <a:schemeClr val="accent3"/>
                </a:solidFill>
              </a:rPr>
              <a:t>patients with T2D </a:t>
            </a:r>
            <a:r>
              <a:rPr lang="en-US" sz="2400" b="0" kern="0" dirty="0"/>
              <a:t>as warranting workup</a:t>
            </a:r>
          </a:p>
        </p:txBody>
      </p:sp>
    </p:spTree>
    <p:extLst>
      <p:ext uri="{BB962C8B-B14F-4D97-AF65-F5344CB8AC3E}">
        <p14:creationId xmlns:p14="http://schemas.microsoft.com/office/powerpoint/2010/main" val="3765776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r>
              <a:rPr lang="en-US" dirty="0"/>
              <a:t>Liver Biopsy: The Imperfect Gold Standard </a:t>
            </a:r>
          </a:p>
        </p:txBody>
      </p:sp>
      <p:sp>
        <p:nvSpPr>
          <p:cNvPr id="8" name="Content Placeholder 3"/>
          <p:cNvSpPr>
            <a:spLocks noGrp="1"/>
          </p:cNvSpPr>
          <p:nvPr>
            <p:ph idx="1"/>
          </p:nvPr>
        </p:nvSpPr>
        <p:spPr/>
        <p:txBody>
          <a:bodyPr/>
          <a:lstStyle/>
          <a:p>
            <a:r>
              <a:rPr lang="en-US" sz="2600" b="1" dirty="0"/>
              <a:t>Limitations</a:t>
            </a:r>
          </a:p>
          <a:p>
            <a:pPr lvl="1"/>
            <a:r>
              <a:rPr lang="en-US" sz="2400" dirty="0"/>
              <a:t>Invasive</a:t>
            </a:r>
          </a:p>
          <a:p>
            <a:pPr lvl="1"/>
            <a:r>
              <a:rPr lang="en-US" sz="2400" dirty="0"/>
              <a:t>Painful</a:t>
            </a:r>
          </a:p>
          <a:p>
            <a:pPr lvl="1"/>
            <a:r>
              <a:rPr lang="en-US" sz="2400" dirty="0"/>
              <a:t>Expensive</a:t>
            </a:r>
          </a:p>
          <a:p>
            <a:pPr lvl="1"/>
            <a:r>
              <a:rPr lang="en-US" sz="2400" dirty="0"/>
              <a:t>Morbidity/mortality</a:t>
            </a:r>
          </a:p>
          <a:p>
            <a:pPr lvl="1"/>
            <a:r>
              <a:rPr lang="en-US" sz="2400" dirty="0"/>
              <a:t>Sampling variability</a:t>
            </a:r>
          </a:p>
          <a:p>
            <a:pPr lvl="1"/>
            <a:r>
              <a:rPr lang="en-US" sz="2400" dirty="0"/>
              <a:t>Observer variability</a:t>
            </a:r>
          </a:p>
          <a:p>
            <a:pPr lvl="1"/>
            <a:r>
              <a:rPr lang="en-US" sz="2400" dirty="0"/>
              <a:t>Expertise to perform</a:t>
            </a:r>
          </a:p>
          <a:p>
            <a:pPr lvl="1"/>
            <a:r>
              <a:rPr lang="en-US" sz="2400" dirty="0"/>
              <a:t>Impractical for population screening</a:t>
            </a:r>
          </a:p>
        </p:txBody>
      </p:sp>
      <p:pic>
        <p:nvPicPr>
          <p:cNvPr id="10"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86779" y="1341440"/>
            <a:ext cx="4676170" cy="3444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6580564" y="4752731"/>
            <a:ext cx="3688600" cy="92333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Sampling variability:</a:t>
            </a:r>
            <a:b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Same biopsy may give</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 different grades of liver fibrosis</a:t>
            </a:r>
          </a:p>
        </p:txBody>
      </p:sp>
      <p:sp>
        <p:nvSpPr>
          <p:cNvPr id="12" name="Can 11"/>
          <p:cNvSpPr>
            <a:spLocks noChangeAspect="1"/>
          </p:cNvSpPr>
          <p:nvPr/>
        </p:nvSpPr>
        <p:spPr>
          <a:xfrm rot="6808708">
            <a:off x="8447257" y="-214477"/>
            <a:ext cx="605763" cy="5358140"/>
          </a:xfrm>
          <a:prstGeom prst="can">
            <a:avLst>
              <a:gd name="adj" fmla="val 154628"/>
            </a:avLst>
          </a:prstGeom>
          <a:solidFill>
            <a:srgbClr val="DCE6F2">
              <a:alpha val="40000"/>
            </a:srgbClr>
          </a:solidFill>
          <a:ln>
            <a:solidFill>
              <a:srgbClr val="1F49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Can 12"/>
          <p:cNvSpPr>
            <a:spLocks noChangeAspect="1"/>
          </p:cNvSpPr>
          <p:nvPr/>
        </p:nvSpPr>
        <p:spPr>
          <a:xfrm rot="6808708">
            <a:off x="7984331" y="535539"/>
            <a:ext cx="605763" cy="5358140"/>
          </a:xfrm>
          <a:prstGeom prst="can">
            <a:avLst>
              <a:gd name="adj" fmla="val 154628"/>
            </a:avLst>
          </a:prstGeom>
          <a:solidFill>
            <a:srgbClr val="DCE6F2">
              <a:alpha val="40000"/>
            </a:srgbClr>
          </a:solidFill>
          <a:ln>
            <a:solidFill>
              <a:srgbClr val="1F49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ext Box 11">
            <a:extLst>
              <a:ext uri="{FF2B5EF4-FFF2-40B4-BE49-F238E27FC236}">
                <a16:creationId xmlns:a16="http://schemas.microsoft.com/office/drawing/2014/main" id="{3EAABA58-8D76-4B14-90E1-DA0F98486B5F}"/>
              </a:ext>
            </a:extLst>
          </p:cNvPr>
          <p:cNvSpPr txBox="1">
            <a:spLocks noChangeArrowheads="1"/>
          </p:cNvSpPr>
          <p:nvPr/>
        </p:nvSpPr>
        <p:spPr bwMode="auto">
          <a:xfrm>
            <a:off x="420560" y="639973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Rockey. Hepatology. 2009;49:1017.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a:rPr>
              <a:t>Kleiner. Hepatology 2005;41:1313.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91436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1C314-340B-47F3-A188-52ECBA23EEF7}"/>
              </a:ext>
            </a:extLst>
          </p:cNvPr>
          <p:cNvSpPr>
            <a:spLocks noGrp="1"/>
          </p:cNvSpPr>
          <p:nvPr>
            <p:ph type="title"/>
          </p:nvPr>
        </p:nvSpPr>
        <p:spPr/>
        <p:txBody>
          <a:bodyPr/>
          <a:lstStyle/>
          <a:p>
            <a:r>
              <a:rPr lang="en-US" dirty="0"/>
              <a:t>Commonly Used Noninvasive Tests</a:t>
            </a:r>
            <a:endParaRPr lang="en-GB" dirty="0"/>
          </a:p>
        </p:txBody>
      </p:sp>
      <p:sp>
        <p:nvSpPr>
          <p:cNvPr id="9" name="Rectangle: Rounded Corners 9">
            <a:extLst>
              <a:ext uri="{FF2B5EF4-FFF2-40B4-BE49-F238E27FC236}">
                <a16:creationId xmlns:a16="http://schemas.microsoft.com/office/drawing/2014/main" id="{8A5133F9-E40A-46FC-95E8-B48FB6FAA8C9}"/>
              </a:ext>
            </a:extLst>
          </p:cNvPr>
          <p:cNvSpPr/>
          <p:nvPr/>
        </p:nvSpPr>
        <p:spPr>
          <a:xfrm>
            <a:off x="4399793" y="2313615"/>
            <a:ext cx="3276353" cy="2798212"/>
          </a:xfrm>
          <a:prstGeom prst="roundRect">
            <a:avLst>
              <a:gd name="adj" fmla="val 0"/>
            </a:avLst>
          </a:prstGeom>
          <a:noFill/>
          <a:ln w="25400">
            <a:noFill/>
          </a:ln>
          <a:effectLst/>
        </p:spPr>
        <p:style>
          <a:lnRef idx="1">
            <a:schemeClr val="accent1"/>
          </a:lnRef>
          <a:fillRef idx="2">
            <a:schemeClr val="accent1"/>
          </a:fillRef>
          <a:effectRef idx="1">
            <a:schemeClr val="accent1"/>
          </a:effectRef>
          <a:fontRef idx="minor">
            <a:schemeClr val="dk1"/>
          </a:fontRef>
        </p:style>
        <p:txBody>
          <a:bodyPr lIns="108000" tIns="108000" rIns="108000" bIns="108000" rtlCol="0" anchor="t"/>
          <a:lstStyle/>
          <a:p>
            <a:pPr marL="285750" indent="-285750" eaLnBrk="1" fontAlgn="auto" hangingPunct="1">
              <a:spcBef>
                <a:spcPts val="0"/>
              </a:spcBef>
              <a:spcAft>
                <a:spcPts val="0"/>
              </a:spcAft>
              <a:buSzPct val="100000"/>
              <a:buFont typeface="Wingdings" panose="05000000000000000000" pitchFamily="2" charset="2"/>
              <a:buChar char="§"/>
              <a:defRPr/>
            </a:pPr>
            <a:r>
              <a:rPr lang="en-GB" sz="2000" b="0" dirty="0">
                <a:solidFill>
                  <a:prstClr val="black"/>
                </a:solidFill>
                <a:latin typeface="Calibri" panose="020F0502020204030204" pitchFamily="34" charset="0"/>
                <a:cs typeface="Calibri" panose="020F0502020204030204" pitchFamily="34" charset="0"/>
              </a:rPr>
              <a:t>Enhanced Liver Fibrosis Test</a:t>
            </a:r>
            <a:r>
              <a:rPr lang="en-GB" sz="2000" b="0" baseline="30000" dirty="0">
                <a:solidFill>
                  <a:prstClr val="black"/>
                </a:solidFill>
                <a:latin typeface="Calibri" panose="020F0502020204030204" pitchFamily="34" charset="0"/>
                <a:cs typeface="Calibri" panose="020F0502020204030204" pitchFamily="34" charset="0"/>
              </a:rPr>
              <a:t>1</a:t>
            </a:r>
            <a:r>
              <a:rPr lang="en-GB" sz="2000" b="0" dirty="0">
                <a:solidFill>
                  <a:prstClr val="black"/>
                </a:solidFill>
                <a:latin typeface="Calibri" panose="020F0502020204030204" pitchFamily="34" charset="0"/>
                <a:cs typeface="Calibri" panose="020F0502020204030204" pitchFamily="34" charset="0"/>
              </a:rPr>
              <a:t> (not available in US)</a:t>
            </a:r>
            <a:endParaRPr lang="en-US" sz="2000" b="0" dirty="0">
              <a:solidFill>
                <a:prstClr val="black"/>
              </a:solidFill>
              <a:latin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lang="en-US" sz="2000" b="0" dirty="0">
                <a:solidFill>
                  <a:prstClr val="black"/>
                </a:solidFill>
                <a:latin typeface="Calibri" panose="020F0502020204030204" pitchFamily="34" charset="0"/>
                <a:cs typeface="Calibri" panose="020F0502020204030204" pitchFamily="34" charset="0"/>
              </a:rPr>
              <a:t>NIS4</a:t>
            </a: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lang="en-GB" sz="2000" b="0" dirty="0">
                <a:solidFill>
                  <a:prstClr val="black"/>
                </a:solidFill>
                <a:latin typeface="Calibri" panose="020F0502020204030204" pitchFamily="34" charset="0"/>
                <a:cs typeface="Calibri" panose="020F0502020204030204" pitchFamily="34" charset="0"/>
              </a:rPr>
              <a:t>ADAPT/Pro-C3</a:t>
            </a:r>
            <a:r>
              <a:rPr lang="en-GB" sz="2000" b="0" baseline="30000" dirty="0">
                <a:solidFill>
                  <a:prstClr val="black"/>
                </a:solidFill>
                <a:latin typeface="Calibri" panose="020F0502020204030204" pitchFamily="34" charset="0"/>
                <a:cs typeface="Calibri" panose="020F0502020204030204" pitchFamily="34" charset="0"/>
              </a:rPr>
              <a:t>3</a:t>
            </a:r>
            <a:br>
              <a:rPr lang="en-GB" sz="2000" b="0" baseline="30000" dirty="0">
                <a:solidFill>
                  <a:prstClr val="black"/>
                </a:solidFill>
                <a:latin typeface="Calibri" panose="020F0502020204030204" pitchFamily="34" charset="0"/>
                <a:cs typeface="Calibri" panose="020F0502020204030204" pitchFamily="34" charset="0"/>
              </a:rPr>
            </a:br>
            <a:r>
              <a:rPr lang="en-GB" sz="2000" b="0" dirty="0">
                <a:solidFill>
                  <a:prstClr val="black"/>
                </a:solidFill>
                <a:latin typeface="Calibri" panose="020F0502020204030204" pitchFamily="34" charset="0"/>
                <a:cs typeface="Calibri" panose="020F0502020204030204" pitchFamily="34" charset="0"/>
              </a:rPr>
              <a:t>(not available in US)</a:t>
            </a: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lang="en-US" sz="2000" b="0" i="1" dirty="0">
                <a:solidFill>
                  <a:prstClr val="black"/>
                </a:solidFill>
                <a:latin typeface="Calibri" panose="020F0502020204030204" pitchFamily="34" charset="0"/>
                <a:cs typeface="Calibri" panose="020F0502020204030204" pitchFamily="34" charset="0"/>
              </a:rPr>
              <a:t>FibroSure</a:t>
            </a:r>
            <a:r>
              <a:rPr lang="en-US" sz="2000" b="0" baseline="30000" dirty="0">
                <a:solidFill>
                  <a:prstClr val="black"/>
                </a:solidFill>
                <a:latin typeface="Calibri" panose="020F0502020204030204" pitchFamily="34" charset="0"/>
                <a:cs typeface="Calibri" panose="020F0502020204030204" pitchFamily="34" charset="0"/>
              </a:rPr>
              <a:t>1</a:t>
            </a: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lang="en-GB" sz="2000" b="0" dirty="0">
                <a:solidFill>
                  <a:prstClr val="black"/>
                </a:solidFill>
                <a:latin typeface="Calibri" panose="020F0502020204030204" pitchFamily="34" charset="0"/>
                <a:cs typeface="Calibri" panose="020F0502020204030204" pitchFamily="34" charset="0"/>
              </a:rPr>
              <a:t>Hepascore</a:t>
            </a:r>
          </a:p>
          <a:p>
            <a:pPr marL="228600" marR="0" lvl="0" indent="-228600" algn="l" defTabSz="914400" rtl="0" eaLnBrk="1" fontAlgn="auto" latinLnBrk="0" hangingPunct="1">
              <a:lnSpc>
                <a:spcPct val="100000"/>
              </a:lnSpc>
              <a:spcBef>
                <a:spcPts val="1200"/>
              </a:spcBef>
              <a:spcAft>
                <a:spcPts val="0"/>
              </a:spcAft>
              <a:buClr>
                <a:srgbClr val="EF3340"/>
              </a:buClr>
              <a:buSzPct val="150000"/>
              <a:buFont typeface="Arial" panose="020B0604020202020204" pitchFamily="34" charset="0"/>
              <a:buChar char="•"/>
              <a:tabLst/>
              <a:defRPr/>
            </a:pPr>
            <a:endParaRPr kumimoji="0" lang="en-US" sz="2000" b="0" i="0" u="none" strike="noStrike" kern="1200" cap="none" spc="0" normalizeH="0" baseline="3000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 name="Rectangle: Rounded Corners 9">
            <a:extLst>
              <a:ext uri="{FF2B5EF4-FFF2-40B4-BE49-F238E27FC236}">
                <a16:creationId xmlns:a16="http://schemas.microsoft.com/office/drawing/2014/main" id="{4697B0EC-CF29-4FFA-BF81-796AEEFE0564}"/>
              </a:ext>
            </a:extLst>
          </p:cNvPr>
          <p:cNvSpPr/>
          <p:nvPr/>
        </p:nvSpPr>
        <p:spPr>
          <a:xfrm>
            <a:off x="921275" y="2313615"/>
            <a:ext cx="3263027" cy="1763790"/>
          </a:xfrm>
          <a:prstGeom prst="roundRect">
            <a:avLst>
              <a:gd name="adj" fmla="val 0"/>
            </a:avLst>
          </a:prstGeom>
          <a:noFill/>
          <a:ln w="25400">
            <a:noFill/>
          </a:ln>
          <a:effectLst/>
        </p:spPr>
        <p:style>
          <a:lnRef idx="1">
            <a:schemeClr val="accent1"/>
          </a:lnRef>
          <a:fillRef idx="2">
            <a:schemeClr val="accent1"/>
          </a:fillRef>
          <a:effectRef idx="1">
            <a:schemeClr val="accent1"/>
          </a:effectRef>
          <a:fontRef idx="minor">
            <a:schemeClr val="dk1"/>
          </a:fontRef>
        </p:style>
        <p:txBody>
          <a:bodyPr lIns="108000" tIns="108000" rIns="108000" bIns="108000" rtlCol="0" anchor="t"/>
          <a:lstStyle/>
          <a:p>
            <a:pPr marL="285750" indent="-285750" eaLnBrk="1" fontAlgn="auto" hangingPunct="1">
              <a:spcBef>
                <a:spcPts val="0"/>
              </a:spcBef>
              <a:spcAft>
                <a:spcPts val="0"/>
              </a:spcAft>
              <a:buSzPct val="100000"/>
              <a:buFont typeface="Wingdings" panose="05000000000000000000" pitchFamily="2" charset="2"/>
              <a:buChar char="§"/>
              <a:defRPr/>
            </a:pPr>
            <a:r>
              <a:rPr lang="en-GB" sz="2000" b="0" dirty="0">
                <a:solidFill>
                  <a:prstClr val="black"/>
                </a:solidFill>
                <a:latin typeface="Calibri" panose="020F0502020204030204"/>
              </a:rPr>
              <a:t>FIB-4</a:t>
            </a:r>
            <a:r>
              <a:rPr lang="en-GB" sz="2000" b="0" baseline="30000" dirty="0">
                <a:solidFill>
                  <a:prstClr val="black"/>
                </a:solidFill>
                <a:latin typeface="Calibri" panose="020F0502020204030204"/>
              </a:rPr>
              <a:t>1,2</a:t>
            </a: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MASLD fibrosis score</a:t>
            </a:r>
            <a:r>
              <a:rPr kumimoji="0" lang="en-GB" sz="2000" b="0" i="0" u="none" strike="noStrike" kern="1200" cap="none" spc="0" normalizeH="0" baseline="30000" noProof="0" dirty="0">
                <a:ln>
                  <a:noFill/>
                </a:ln>
                <a:solidFill>
                  <a:prstClr val="black"/>
                </a:solidFill>
                <a:effectLst/>
                <a:uLnTx/>
                <a:uFillTx/>
                <a:latin typeface="Calibri" panose="020F0502020204030204"/>
                <a:ea typeface="+mn-ea"/>
                <a:cs typeface="+mn-cs"/>
              </a:rPr>
              <a:t>1,2</a:t>
            </a: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APRI</a:t>
            </a:r>
            <a:r>
              <a:rPr kumimoji="0" lang="en-GB" sz="2000" b="0" i="0" u="none" strike="noStrike" kern="1200" cap="none" spc="0" normalizeH="0" baseline="30000" noProof="0" dirty="0">
                <a:ln>
                  <a:noFill/>
                </a:ln>
                <a:solidFill>
                  <a:prstClr val="black"/>
                </a:solidFill>
                <a:effectLst/>
                <a:uLnTx/>
                <a:uFillTx/>
                <a:latin typeface="Calibri" panose="020F0502020204030204"/>
                <a:ea typeface="+mn-ea"/>
                <a:cs typeface="+mn-cs"/>
              </a:rPr>
              <a:t>1</a:t>
            </a:r>
          </a:p>
        </p:txBody>
      </p:sp>
      <p:sp>
        <p:nvSpPr>
          <p:cNvPr id="14" name="Rectangle: Rounded Corners 9">
            <a:extLst>
              <a:ext uri="{FF2B5EF4-FFF2-40B4-BE49-F238E27FC236}">
                <a16:creationId xmlns:a16="http://schemas.microsoft.com/office/drawing/2014/main" id="{D9B9A49A-2D93-4522-92D3-8B6BD2AB590A}"/>
              </a:ext>
            </a:extLst>
          </p:cNvPr>
          <p:cNvSpPr/>
          <p:nvPr/>
        </p:nvSpPr>
        <p:spPr>
          <a:xfrm>
            <a:off x="7792206" y="2313615"/>
            <a:ext cx="3958607" cy="3052868"/>
          </a:xfrm>
          <a:prstGeom prst="roundRect">
            <a:avLst>
              <a:gd name="adj" fmla="val 0"/>
            </a:avLst>
          </a:prstGeom>
          <a:noFill/>
          <a:ln w="25400">
            <a:noFill/>
          </a:ln>
          <a:effectLst/>
        </p:spPr>
        <p:style>
          <a:lnRef idx="1">
            <a:schemeClr val="accent1"/>
          </a:lnRef>
          <a:fillRef idx="2">
            <a:schemeClr val="accent1"/>
          </a:fillRef>
          <a:effectRef idx="1">
            <a:schemeClr val="accent1"/>
          </a:effectRef>
          <a:fontRef idx="minor">
            <a:schemeClr val="dk1"/>
          </a:fontRef>
        </p:style>
        <p:txBody>
          <a:bodyPr lIns="108000" tIns="108000" rIns="108000" bIns="108000" rtlCol="0" anchor="t"/>
          <a:lstStyle/>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Transient elastography </a:t>
            </a:r>
            <a:b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(eg, </a:t>
            </a:r>
            <a:r>
              <a:rPr kumimoji="0" lang="en-GB" sz="20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FibroScan</a:t>
            </a: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GB" sz="2000" b="0" i="0" u="none" strike="noStrike" kern="1200" cap="none" spc="0" normalizeH="0" baseline="30000" noProof="0" dirty="0">
                <a:ln>
                  <a:noFill/>
                </a:ln>
                <a:solidFill>
                  <a:prstClr val="black"/>
                </a:solidFill>
                <a:effectLst/>
                <a:uLnTx/>
                <a:uFillTx/>
                <a:latin typeface="Calibri" panose="020F0502020204030204" pitchFamily="34" charset="0"/>
                <a:ea typeface="+mn-ea"/>
                <a:cs typeface="Calibri" panose="020F0502020204030204" pitchFamily="34" charset="0"/>
              </a:rPr>
              <a:t>1,2</a:t>
            </a:r>
          </a:p>
          <a:p>
            <a:pPr marL="285750" indent="-285750" eaLnBrk="1" fontAlgn="auto" hangingPunct="1">
              <a:spcBef>
                <a:spcPts val="0"/>
              </a:spcBef>
              <a:spcAft>
                <a:spcPts val="0"/>
              </a:spcAft>
              <a:buSzPct val="100000"/>
              <a:buFont typeface="Wingdings" panose="05000000000000000000" pitchFamily="2" charset="2"/>
              <a:buChar char="§"/>
              <a:defRPr/>
            </a:pPr>
            <a:r>
              <a:rPr lang="en-GB" sz="2000" b="0" dirty="0">
                <a:solidFill>
                  <a:prstClr val="black"/>
                </a:solidFill>
                <a:latin typeface="Calibri" panose="020F0502020204030204" pitchFamily="34" charset="0"/>
                <a:cs typeface="Calibri" panose="020F0502020204030204" pitchFamily="34" charset="0"/>
              </a:rPr>
              <a:t>2D shear wave elastography</a:t>
            </a:r>
            <a:r>
              <a:rPr lang="en-GB" sz="2000" b="0" baseline="30000" dirty="0">
                <a:solidFill>
                  <a:prstClr val="black"/>
                </a:solidFill>
                <a:latin typeface="Calibri" panose="020F0502020204030204" pitchFamily="34" charset="0"/>
                <a:cs typeface="Calibri" panose="020F0502020204030204" pitchFamily="34" charset="0"/>
              </a:rPr>
              <a:t>4</a:t>
            </a: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Magnetic resonance elastography</a:t>
            </a:r>
            <a:r>
              <a:rPr kumimoji="0" lang="en-GB" sz="2000" b="0" i="0" u="none" strike="noStrike" kern="1200" cap="none" spc="0" normalizeH="0" baseline="30000" noProof="0" dirty="0">
                <a:ln>
                  <a:noFill/>
                </a:ln>
                <a:solidFill>
                  <a:prstClr val="black"/>
                </a:solidFill>
                <a:effectLst/>
                <a:uLnTx/>
                <a:uFillTx/>
                <a:latin typeface="Calibri" panose="020F0502020204030204" pitchFamily="34" charset="0"/>
                <a:ea typeface="+mn-ea"/>
                <a:cs typeface="Calibri" panose="020F0502020204030204" pitchFamily="34" charset="0"/>
              </a:rPr>
              <a:t>1</a:t>
            </a:r>
            <a:endParaRPr kumimoji="0" lang="en-GB" sz="2000" b="0" i="0" u="none" strike="noStrike" kern="1200" cap="none" spc="0" normalizeH="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285750" indent="-285750" eaLnBrk="1" fontAlgn="auto" hangingPunct="1">
              <a:spcBef>
                <a:spcPts val="0"/>
              </a:spcBef>
              <a:spcAft>
                <a:spcPts val="0"/>
              </a:spcAft>
              <a:buSzPct val="100000"/>
              <a:buFont typeface="Wingdings" panose="05000000000000000000" pitchFamily="2" charset="2"/>
              <a:buChar char="§"/>
              <a:defRPr/>
            </a:pPr>
            <a:r>
              <a:rPr lang="en-US" sz="2000" b="0" u="none" baseline="0" dirty="0">
                <a:solidFill>
                  <a:schemeClr val="bg1"/>
                </a:solidFill>
                <a:latin typeface="Calibri" panose="020F0502020204030204" pitchFamily="34" charset="0"/>
                <a:cs typeface="Calibri" panose="020F0502020204030204" pitchFamily="34" charset="0"/>
              </a:rPr>
              <a:t>Corrected T1 (</a:t>
            </a:r>
            <a:r>
              <a:rPr lang="en-US" sz="2000" b="0" i="1" u="none" baseline="0" dirty="0">
                <a:solidFill>
                  <a:schemeClr val="bg1"/>
                </a:solidFill>
                <a:latin typeface="Calibri" panose="020F0502020204030204" pitchFamily="34" charset="0"/>
                <a:cs typeface="Calibri" panose="020F0502020204030204" pitchFamily="34" charset="0"/>
              </a:rPr>
              <a:t>Liver MultiScan</a:t>
            </a:r>
            <a:r>
              <a:rPr lang="en-US" sz="2000" b="0" u="none" baseline="0" dirty="0">
                <a:solidFill>
                  <a:schemeClr val="bg1"/>
                </a:solidFill>
                <a:latin typeface="Calibri" panose="020F0502020204030204" pitchFamily="34" charset="0"/>
                <a:cs typeface="Calibri" panose="020F0502020204030204" pitchFamily="34" charset="0"/>
              </a:rPr>
              <a:t>)</a:t>
            </a:r>
            <a:r>
              <a:rPr lang="en-US" sz="2000" b="0" u="none" baseline="30000" dirty="0">
                <a:solidFill>
                  <a:schemeClr val="bg1"/>
                </a:solidFill>
                <a:latin typeface="Calibri" panose="020F0502020204030204" pitchFamily="34" charset="0"/>
                <a:cs typeface="Calibri" panose="020F0502020204030204" pitchFamily="34" charset="0"/>
              </a:rPr>
              <a:t>5,6</a:t>
            </a:r>
          </a:p>
          <a:p>
            <a:pPr marL="285750" indent="-285750" eaLnBrk="1" fontAlgn="auto" hangingPunct="1">
              <a:spcBef>
                <a:spcPts val="0"/>
              </a:spcBef>
              <a:spcAft>
                <a:spcPts val="0"/>
              </a:spcAft>
              <a:buSzPct val="100000"/>
              <a:buFont typeface="Wingdings" panose="05000000000000000000" pitchFamily="2" charset="2"/>
              <a:buChar char="§"/>
              <a:defRPr/>
            </a:pPr>
            <a:r>
              <a:rPr lang="en-US" sz="2000" b="0" kern="1200" dirty="0">
                <a:solidFill>
                  <a:schemeClr val="bg1"/>
                </a:solidFill>
                <a:latin typeface="Calibri" panose="020F0502020204030204" pitchFamily="34" charset="0"/>
                <a:ea typeface="+mn-ea"/>
              </a:rPr>
              <a:t>MRI-PDFF</a:t>
            </a:r>
            <a:r>
              <a:rPr lang="en-US" sz="2000" b="0" kern="1200" baseline="30000" dirty="0">
                <a:solidFill>
                  <a:schemeClr val="bg1"/>
                </a:solidFill>
                <a:latin typeface="Calibri" panose="020F0502020204030204" pitchFamily="34" charset="0"/>
                <a:ea typeface="+mn-ea"/>
              </a:rPr>
              <a:t>7</a:t>
            </a:r>
          </a:p>
          <a:p>
            <a:pPr marL="285750" indent="-285750" eaLnBrk="1" fontAlgn="auto" hangingPunct="1">
              <a:spcBef>
                <a:spcPts val="0"/>
              </a:spcBef>
              <a:spcAft>
                <a:spcPts val="0"/>
              </a:spcAft>
              <a:buSzPct val="100000"/>
              <a:buFont typeface="Wingdings" panose="05000000000000000000" pitchFamily="2" charset="2"/>
              <a:buChar char="§"/>
              <a:defRPr/>
            </a:pPr>
            <a:r>
              <a:rPr lang="en-US" sz="2000" b="0" dirty="0">
                <a:solidFill>
                  <a:schemeClr val="bg1"/>
                </a:solidFill>
                <a:latin typeface="Calibri" panose="020F0502020204030204" pitchFamily="34" charset="0"/>
              </a:rPr>
              <a:t>FAST score</a:t>
            </a:r>
            <a:r>
              <a:rPr lang="en-US" sz="2000" b="0" baseline="30000" dirty="0">
                <a:solidFill>
                  <a:schemeClr val="bg1"/>
                </a:solidFill>
                <a:latin typeface="Calibri" panose="020F0502020204030204" pitchFamily="34" charset="0"/>
              </a:rPr>
              <a:t>8</a:t>
            </a:r>
            <a:endParaRPr lang="en-US" sz="2000" b="0" kern="1200" baseline="30000" dirty="0">
              <a:solidFill>
                <a:schemeClr val="bg1"/>
              </a:solidFill>
              <a:latin typeface="Calibri" panose="020F0502020204030204" pitchFamily="34" charset="0"/>
              <a:ea typeface="+mn-ea"/>
            </a:endParaRPr>
          </a:p>
          <a:p>
            <a:pPr marL="285750" indent="-285750" eaLnBrk="1" fontAlgn="auto" hangingPunct="1">
              <a:spcBef>
                <a:spcPts val="0"/>
              </a:spcBef>
              <a:spcAft>
                <a:spcPts val="0"/>
              </a:spcAft>
              <a:buSzPct val="100000"/>
              <a:buFont typeface="Wingdings" panose="05000000000000000000" pitchFamily="2" charset="2"/>
              <a:buChar char="§"/>
              <a:defRPr/>
            </a:pPr>
            <a:endParaRPr lang="en-US" sz="2000" b="0" u="none" baseline="30000" dirty="0">
              <a:solidFill>
                <a:schemeClr val="bg1"/>
              </a:solidFill>
              <a:latin typeface="Calibri" panose="020F0502020204030204" pitchFamily="34" charset="0"/>
              <a:cs typeface="Calibri" panose="020F0502020204030204" pitchFamily="34" charset="0"/>
            </a:endParaRPr>
          </a:p>
          <a:p>
            <a:pPr eaLnBrk="1" fontAlgn="auto" hangingPunct="1">
              <a:spcBef>
                <a:spcPts val="0"/>
              </a:spcBef>
              <a:spcAft>
                <a:spcPts val="0"/>
              </a:spcAft>
              <a:buSzPct val="100000"/>
              <a:defRPr/>
            </a:pPr>
            <a:endParaRPr lang="en-US" sz="2000" b="0" kern="1200" baseline="30000" dirty="0">
              <a:solidFill>
                <a:schemeClr val="bg1"/>
              </a:solidFill>
              <a:latin typeface="Calibri" panose="020F0502020204030204" pitchFamily="34" charset="0"/>
              <a:ea typeface="+mn-ea"/>
            </a:endParaRPr>
          </a:p>
          <a:p>
            <a:pPr marL="285750" indent="-285750" eaLnBrk="1" fontAlgn="auto" hangingPunct="1">
              <a:spcBef>
                <a:spcPts val="0"/>
              </a:spcBef>
              <a:spcAft>
                <a:spcPts val="0"/>
              </a:spcAft>
              <a:buSzPct val="100000"/>
              <a:buFont typeface="Wingdings" panose="05000000000000000000" pitchFamily="2" charset="2"/>
              <a:buChar char="§"/>
              <a:defRPr/>
            </a:pPr>
            <a:endParaRPr lang="en-US" sz="2000" b="0" kern="1200" baseline="30000" dirty="0">
              <a:solidFill>
                <a:schemeClr val="bg1"/>
              </a:solidFill>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endParaRPr kumimoji="0" lang="en-GB" sz="2000" b="0" i="0" u="none" strike="noStrike" kern="1200" cap="none" spc="0" normalizeH="0" baseline="30000" noProof="0" dirty="0">
              <a:ln>
                <a:noFill/>
              </a:ln>
              <a:solidFill>
                <a:prstClr val="black"/>
              </a:solidFill>
              <a:effectLst/>
              <a:highlight>
                <a:srgbClr val="FFFF00"/>
              </a:highlight>
              <a:uLnTx/>
              <a:uFillTx/>
              <a:latin typeface="Calibri" panose="020F0502020204030204" pitchFamily="34" charset="0"/>
              <a:ea typeface="+mn-ea"/>
              <a:cs typeface="Calibri" panose="020F0502020204030204" pitchFamily="34" charset="0"/>
            </a:endParaRPr>
          </a:p>
        </p:txBody>
      </p:sp>
      <p:sp>
        <p:nvSpPr>
          <p:cNvPr id="20" name="Text Box 11">
            <a:extLst>
              <a:ext uri="{FF2B5EF4-FFF2-40B4-BE49-F238E27FC236}">
                <a16:creationId xmlns:a16="http://schemas.microsoft.com/office/drawing/2014/main" id="{AB947A67-9355-4CF3-A453-ABA307CFBE7A}"/>
              </a:ext>
            </a:extLst>
          </p:cNvPr>
          <p:cNvSpPr txBox="1">
            <a:spLocks noChangeArrowheads="1"/>
          </p:cNvSpPr>
          <p:nvPr/>
        </p:nvSpPr>
        <p:spPr bwMode="auto">
          <a:xfrm>
            <a:off x="415017" y="6014807"/>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fontAlgn="auto"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EASL. J Hepatol. 2015;63:237. 2. Alkhouri. Gastroenterol Hepatol (N Y). 2012:8:661. 3.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Daniels. Hepatology. 2019;69:1075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4. </a:t>
            </a:r>
            <a:r>
              <a:rPr lang="en-US" altLang="en-US" sz="1200" b="0" dirty="0">
                <a:solidFill>
                  <a:srgbClr val="455560"/>
                </a:solidFill>
                <a:latin typeface="Calibri" panose="020F0502020204030204" pitchFamily="34" charset="0"/>
              </a:rPr>
              <a:t>Sigrist. Theranostics 2017;7:1303</a:t>
            </a:r>
            <a:r>
              <a:rPr lang="en-US" altLang="en-US" sz="1200" b="0" dirty="0">
                <a:solidFill>
                  <a:srgbClr val="455560"/>
                </a:solidFill>
                <a:latin typeface="Calibri" panose="020F0502020204030204" pitchFamily="34" charset="0"/>
                <a:cs typeface="+mn-cs"/>
              </a:rPr>
              <a:t>. 5.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Jayaswal. AASLD 2018. Abstr 1042. </a:t>
            </a:r>
            <a:r>
              <a:rPr lang="en-US" altLang="en-US" sz="1200" b="0" dirty="0">
                <a:solidFill>
                  <a:srgbClr val="455560"/>
                </a:solidFill>
                <a:latin typeface="Calibri" panose="020F0502020204030204" pitchFamily="34" charset="0"/>
                <a:cs typeface="+mn-cs"/>
              </a:rPr>
              <a:t>6. Jayaswal. Liver Int. 2020;40:3071.</a:t>
            </a:r>
            <a:br>
              <a:rPr lang="en-US" altLang="en-US" sz="1200" b="0" dirty="0">
                <a:solidFill>
                  <a:srgbClr val="455560"/>
                </a:solidFill>
                <a:latin typeface="Calibri" panose="020F0502020204030204" pitchFamily="34" charset="0"/>
                <a:cs typeface="+mn-cs"/>
              </a:rPr>
            </a:br>
            <a:r>
              <a:rPr lang="en-US" altLang="en-US" sz="1200" b="0" dirty="0">
                <a:solidFill>
                  <a:srgbClr val="455560"/>
                </a:solidFill>
                <a:latin typeface="Calibri" panose="020F0502020204030204" pitchFamily="34" charset="0"/>
                <a:cs typeface="+mn-cs"/>
              </a:rPr>
              <a:t>7. </a:t>
            </a:r>
            <a:r>
              <a:rPr lang="en-US" altLang="en-US" sz="1200" b="0" dirty="0">
                <a:solidFill>
                  <a:srgbClr val="455560"/>
                </a:solidFill>
                <a:latin typeface="Calibri" panose="020F0502020204030204" pitchFamily="34" charset="0"/>
                <a:cs typeface="Calibri" panose="020F0502020204030204" pitchFamily="34" charset="0"/>
              </a:rPr>
              <a:t>I</a:t>
            </a:r>
            <a:r>
              <a:rPr kumimoji="0" lang="da-DK"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dilman. Radiology. 2013;267:767. 8.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Newsome. Lancet Gastroenterol Hepatol. 2020;5:362.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21" name="Rounded Rectangle 20">
            <a:extLst>
              <a:ext uri="{FF2B5EF4-FFF2-40B4-BE49-F238E27FC236}">
                <a16:creationId xmlns:a16="http://schemas.microsoft.com/office/drawing/2014/main" id="{16B0E1E3-798A-4D6F-BC81-68FF0DE75920}"/>
              </a:ext>
            </a:extLst>
          </p:cNvPr>
          <p:cNvSpPr/>
          <p:nvPr/>
        </p:nvSpPr>
        <p:spPr>
          <a:xfrm>
            <a:off x="905053" y="2036287"/>
            <a:ext cx="3279250" cy="373710"/>
          </a:xfrm>
          <a:prstGeom prst="round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white"/>
                </a:solidFill>
                <a:effectLst/>
                <a:uLnTx/>
                <a:uFillTx/>
                <a:latin typeface="Calibri" panose="020F0502020204030204"/>
                <a:ea typeface="+mn-ea"/>
                <a:cs typeface="+mn-cs"/>
              </a:rPr>
              <a:t>Simple</a:t>
            </a:r>
            <a:endParaRPr kumimoji="0" lang="en-US" sz="2000" i="0" u="none" strike="noStrike" kern="1200" cap="none" spc="0" normalizeH="0" baseline="30000" noProof="0" dirty="0">
              <a:ln>
                <a:noFill/>
              </a:ln>
              <a:solidFill>
                <a:prstClr val="white"/>
              </a:solidFill>
              <a:effectLst/>
              <a:uLnTx/>
              <a:uFillTx/>
              <a:latin typeface="Calibri" panose="020F0502020204030204"/>
              <a:ea typeface="+mn-ea"/>
              <a:cs typeface="+mn-cs"/>
            </a:endParaRPr>
          </a:p>
        </p:txBody>
      </p:sp>
      <p:sp>
        <p:nvSpPr>
          <p:cNvPr id="22" name="Rounded Rectangle 23">
            <a:extLst>
              <a:ext uri="{FF2B5EF4-FFF2-40B4-BE49-F238E27FC236}">
                <a16:creationId xmlns:a16="http://schemas.microsoft.com/office/drawing/2014/main" id="{39F52EAC-E764-45FD-95D6-973385D14D88}"/>
              </a:ext>
            </a:extLst>
          </p:cNvPr>
          <p:cNvSpPr/>
          <p:nvPr/>
        </p:nvSpPr>
        <p:spPr>
          <a:xfrm>
            <a:off x="4366935" y="2032311"/>
            <a:ext cx="3279250" cy="381662"/>
          </a:xfrm>
          <a:prstGeom prst="round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white"/>
                </a:solidFill>
                <a:effectLst/>
                <a:uLnTx/>
                <a:uFillTx/>
                <a:latin typeface="Calibri" panose="020F0502020204030204"/>
                <a:ea typeface="+mn-ea"/>
                <a:cs typeface="+mn-cs"/>
              </a:rPr>
              <a:t>Proprietary</a:t>
            </a:r>
            <a:endParaRPr kumimoji="0" lang="en-US" sz="2000" i="0" u="none" strike="noStrike" kern="1200" cap="none" spc="0" normalizeH="0" baseline="30000" noProof="0" dirty="0">
              <a:ln>
                <a:noFill/>
              </a:ln>
              <a:solidFill>
                <a:prstClr val="white"/>
              </a:solidFill>
              <a:effectLst/>
              <a:uLnTx/>
              <a:uFillTx/>
              <a:latin typeface="Calibri" panose="020F0502020204030204"/>
              <a:ea typeface="+mn-ea"/>
              <a:cs typeface="+mn-cs"/>
            </a:endParaRPr>
          </a:p>
        </p:txBody>
      </p:sp>
      <p:sp>
        <p:nvSpPr>
          <p:cNvPr id="23" name="Rounded Rectangle 26">
            <a:extLst>
              <a:ext uri="{FF2B5EF4-FFF2-40B4-BE49-F238E27FC236}">
                <a16:creationId xmlns:a16="http://schemas.microsoft.com/office/drawing/2014/main" id="{E965F081-C3F3-4798-B004-BC41DD87AAF0}"/>
              </a:ext>
            </a:extLst>
          </p:cNvPr>
          <p:cNvSpPr/>
          <p:nvPr/>
        </p:nvSpPr>
        <p:spPr>
          <a:xfrm>
            <a:off x="7828818" y="2034578"/>
            <a:ext cx="3279250" cy="377129"/>
          </a:xfrm>
          <a:prstGeom prst="round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srgbClr val="000000"/>
                </a:solidFill>
                <a:effectLst/>
                <a:uLnTx/>
                <a:uFillTx/>
                <a:latin typeface="Calibri" panose="020F0502020204030204"/>
                <a:ea typeface="+mn-ea"/>
                <a:cs typeface="+mn-cs"/>
              </a:rPr>
              <a:t>Elastography</a:t>
            </a:r>
            <a:endParaRPr kumimoji="0" lang="en-US" sz="2000" i="0" u="none" strike="noStrike" kern="1200" cap="none" spc="0" normalizeH="0" baseline="30000" noProof="0" dirty="0">
              <a:ln>
                <a:noFill/>
              </a:ln>
              <a:solidFill>
                <a:srgbClr val="000000"/>
              </a:solidFill>
              <a:effectLst/>
              <a:uLnTx/>
              <a:uFillTx/>
              <a:latin typeface="Calibri" panose="020F0502020204030204"/>
              <a:ea typeface="+mn-ea"/>
              <a:cs typeface="+mn-cs"/>
            </a:endParaRPr>
          </a:p>
        </p:txBody>
      </p:sp>
      <p:sp>
        <p:nvSpPr>
          <p:cNvPr id="24" name="Rounded Rectangle 20">
            <a:extLst>
              <a:ext uri="{FF2B5EF4-FFF2-40B4-BE49-F238E27FC236}">
                <a16:creationId xmlns:a16="http://schemas.microsoft.com/office/drawing/2014/main" id="{38CB7707-1A1E-4AB4-999C-B6C1CB2CF80C}"/>
              </a:ext>
            </a:extLst>
          </p:cNvPr>
          <p:cNvSpPr/>
          <p:nvPr/>
        </p:nvSpPr>
        <p:spPr>
          <a:xfrm>
            <a:off x="905054" y="1616054"/>
            <a:ext cx="6741132" cy="373710"/>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white"/>
                </a:solidFill>
                <a:effectLst/>
                <a:uLnTx/>
                <a:uFillTx/>
                <a:latin typeface="Calibri" panose="020F0502020204030204"/>
                <a:ea typeface="+mn-ea"/>
                <a:cs typeface="+mn-cs"/>
              </a:rPr>
              <a:t>Clinical or Laboratory Scores</a:t>
            </a:r>
            <a:endParaRPr kumimoji="0" lang="en-US" sz="2000" i="0" u="none" strike="noStrike" kern="1200" cap="none" spc="0" normalizeH="0" baseline="30000" noProof="0" dirty="0">
              <a:ln>
                <a:noFill/>
              </a:ln>
              <a:solidFill>
                <a:prstClr val="white"/>
              </a:solidFill>
              <a:effectLst/>
              <a:uLnTx/>
              <a:uFillTx/>
              <a:latin typeface="Calibri" panose="020F0502020204030204"/>
              <a:ea typeface="+mn-ea"/>
              <a:cs typeface="+mn-cs"/>
            </a:endParaRPr>
          </a:p>
        </p:txBody>
      </p:sp>
      <p:sp>
        <p:nvSpPr>
          <p:cNvPr id="25" name="Rounded Rectangle 20">
            <a:extLst>
              <a:ext uri="{FF2B5EF4-FFF2-40B4-BE49-F238E27FC236}">
                <a16:creationId xmlns:a16="http://schemas.microsoft.com/office/drawing/2014/main" id="{9DEA9B62-2B33-47E9-B91D-7E24FEB45C85}"/>
              </a:ext>
            </a:extLst>
          </p:cNvPr>
          <p:cNvSpPr/>
          <p:nvPr/>
        </p:nvSpPr>
        <p:spPr>
          <a:xfrm>
            <a:off x="7828817" y="1616054"/>
            <a:ext cx="3279250" cy="373710"/>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white"/>
                </a:solidFill>
                <a:effectLst/>
                <a:uLnTx/>
                <a:uFillTx/>
                <a:latin typeface="Calibri" panose="020F0502020204030204"/>
                <a:ea typeface="+mn-ea"/>
                <a:cs typeface="+mn-cs"/>
              </a:rPr>
              <a:t>Imaging</a:t>
            </a:r>
            <a:endParaRPr kumimoji="0" lang="en-US" sz="2000" i="0" u="none" strike="noStrike" kern="1200" cap="none" spc="0" normalizeH="0" baseline="3000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0131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1C314-340B-47F3-A188-52ECBA23EEF7}"/>
              </a:ext>
            </a:extLst>
          </p:cNvPr>
          <p:cNvSpPr>
            <a:spLocks noGrp="1"/>
          </p:cNvSpPr>
          <p:nvPr>
            <p:ph type="title"/>
          </p:nvPr>
        </p:nvSpPr>
        <p:spPr/>
        <p:txBody>
          <a:bodyPr/>
          <a:lstStyle/>
          <a:p>
            <a:r>
              <a:rPr lang="en-US" dirty="0"/>
              <a:t>Commonly Used Noninvasive Tests</a:t>
            </a:r>
            <a:endParaRPr lang="en-GB" dirty="0"/>
          </a:p>
        </p:txBody>
      </p:sp>
      <p:sp>
        <p:nvSpPr>
          <p:cNvPr id="9" name="Rectangle: Rounded Corners 9">
            <a:extLst>
              <a:ext uri="{FF2B5EF4-FFF2-40B4-BE49-F238E27FC236}">
                <a16:creationId xmlns:a16="http://schemas.microsoft.com/office/drawing/2014/main" id="{8A5133F9-E40A-46FC-95E8-B48FB6FAA8C9}"/>
              </a:ext>
            </a:extLst>
          </p:cNvPr>
          <p:cNvSpPr/>
          <p:nvPr/>
        </p:nvSpPr>
        <p:spPr>
          <a:xfrm>
            <a:off x="4399793" y="2313615"/>
            <a:ext cx="3392413" cy="1761004"/>
          </a:xfrm>
          <a:prstGeom prst="roundRect">
            <a:avLst>
              <a:gd name="adj" fmla="val 0"/>
            </a:avLst>
          </a:prstGeom>
          <a:noFill/>
          <a:ln w="25400">
            <a:noFill/>
          </a:ln>
          <a:effectLst/>
        </p:spPr>
        <p:style>
          <a:lnRef idx="1">
            <a:schemeClr val="accent1"/>
          </a:lnRef>
          <a:fillRef idx="2">
            <a:schemeClr val="accent1"/>
          </a:fillRef>
          <a:effectRef idx="1">
            <a:schemeClr val="accent1"/>
          </a:effectRef>
          <a:fontRef idx="minor">
            <a:schemeClr val="dk1"/>
          </a:fontRef>
        </p:style>
        <p:txBody>
          <a:bodyPr lIns="108000" tIns="108000" rIns="108000" bIns="108000" rtlCol="0" anchor="t"/>
          <a:lstStyle/>
          <a:p>
            <a:pPr marL="285750" indent="-285750" eaLnBrk="1" fontAlgn="auto" hangingPunct="1">
              <a:spcBef>
                <a:spcPts val="0"/>
              </a:spcBef>
              <a:spcAft>
                <a:spcPts val="0"/>
              </a:spcAft>
              <a:buSzPct val="100000"/>
              <a:buFont typeface="Wingdings" panose="05000000000000000000" pitchFamily="2" charset="2"/>
              <a:buChar char="§"/>
              <a:defRPr/>
            </a:pPr>
            <a:r>
              <a:rPr lang="en-GB" sz="2000" b="0" dirty="0">
                <a:solidFill>
                  <a:prstClr val="black"/>
                </a:solidFill>
                <a:latin typeface="Calibri" panose="020F0502020204030204" pitchFamily="34" charset="0"/>
                <a:cs typeface="Calibri" panose="020F0502020204030204" pitchFamily="34" charset="0"/>
              </a:rPr>
              <a:t>Enhanced Liver Fibrosis Test</a:t>
            </a:r>
            <a:r>
              <a:rPr lang="en-GB" sz="2000" b="0" baseline="30000" dirty="0">
                <a:solidFill>
                  <a:prstClr val="black"/>
                </a:solidFill>
                <a:latin typeface="Calibri" panose="020F0502020204030204" pitchFamily="34" charset="0"/>
                <a:cs typeface="Calibri" panose="020F0502020204030204" pitchFamily="34" charset="0"/>
              </a:rPr>
              <a:t>1</a:t>
            </a:r>
            <a:r>
              <a:rPr lang="en-GB" sz="2000" b="0" dirty="0">
                <a:solidFill>
                  <a:prstClr val="black"/>
                </a:solidFill>
                <a:latin typeface="Calibri" panose="020F0502020204030204" pitchFamily="34" charset="0"/>
                <a:cs typeface="Calibri" panose="020F0502020204030204" pitchFamily="34" charset="0"/>
              </a:rPr>
              <a:t> (not available in US)</a:t>
            </a:r>
            <a:endParaRPr lang="en-US" sz="2000" b="0" dirty="0">
              <a:solidFill>
                <a:prstClr val="black"/>
              </a:solidFill>
              <a:latin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lang="en-US" sz="2000" b="0" dirty="0">
                <a:solidFill>
                  <a:prstClr val="black"/>
                </a:solidFill>
                <a:latin typeface="Calibri" panose="020F0502020204030204" pitchFamily="34" charset="0"/>
                <a:cs typeface="Calibri" panose="020F0502020204030204" pitchFamily="34" charset="0"/>
              </a:rPr>
              <a:t>NIS4</a:t>
            </a: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lang="en-GB" sz="2000" b="0" dirty="0">
                <a:solidFill>
                  <a:prstClr val="black"/>
                </a:solidFill>
                <a:latin typeface="Calibri" panose="020F0502020204030204" pitchFamily="34" charset="0"/>
                <a:cs typeface="Calibri" panose="020F0502020204030204" pitchFamily="34" charset="0"/>
              </a:rPr>
              <a:t>ADAPT/Pro-C3</a:t>
            </a:r>
            <a:r>
              <a:rPr lang="en-GB" sz="2000" b="0" baseline="30000" dirty="0">
                <a:solidFill>
                  <a:prstClr val="black"/>
                </a:solidFill>
                <a:latin typeface="Calibri" panose="020F0502020204030204" pitchFamily="34" charset="0"/>
                <a:cs typeface="Calibri" panose="020F0502020204030204" pitchFamily="34" charset="0"/>
              </a:rPr>
              <a:t>3</a:t>
            </a:r>
            <a:br>
              <a:rPr lang="en-GB" sz="2000" b="0" baseline="30000" dirty="0">
                <a:solidFill>
                  <a:prstClr val="black"/>
                </a:solidFill>
                <a:latin typeface="Calibri" panose="020F0502020204030204" pitchFamily="34" charset="0"/>
                <a:cs typeface="Calibri" panose="020F0502020204030204" pitchFamily="34" charset="0"/>
              </a:rPr>
            </a:br>
            <a:r>
              <a:rPr lang="en-GB" sz="2000" b="0" dirty="0">
                <a:solidFill>
                  <a:prstClr val="black"/>
                </a:solidFill>
                <a:latin typeface="Calibri" panose="020F0502020204030204" pitchFamily="34" charset="0"/>
                <a:cs typeface="Calibri" panose="020F0502020204030204" pitchFamily="34" charset="0"/>
              </a:rPr>
              <a:t>(not available in US)</a:t>
            </a: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lang="en-US" sz="2000" b="0" i="1" dirty="0">
                <a:solidFill>
                  <a:prstClr val="black"/>
                </a:solidFill>
                <a:latin typeface="Calibri" panose="020F0502020204030204" pitchFamily="34" charset="0"/>
                <a:cs typeface="Calibri" panose="020F0502020204030204" pitchFamily="34" charset="0"/>
              </a:rPr>
              <a:t>FibroSure</a:t>
            </a:r>
            <a:r>
              <a:rPr lang="en-US" sz="2000" b="0" baseline="30000" dirty="0">
                <a:solidFill>
                  <a:prstClr val="black"/>
                </a:solidFill>
                <a:latin typeface="Calibri" panose="020F0502020204030204" pitchFamily="34" charset="0"/>
                <a:cs typeface="Calibri" panose="020F0502020204030204" pitchFamily="34" charset="0"/>
              </a:rPr>
              <a:t>1</a:t>
            </a: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lang="en-GB" sz="2000" b="0" dirty="0">
                <a:solidFill>
                  <a:prstClr val="black"/>
                </a:solidFill>
                <a:latin typeface="Calibri" panose="020F0502020204030204" pitchFamily="34" charset="0"/>
                <a:cs typeface="Calibri" panose="020F0502020204030204" pitchFamily="34" charset="0"/>
              </a:rPr>
              <a:t>Hepascore</a:t>
            </a:r>
          </a:p>
          <a:p>
            <a:pPr marL="228600" marR="0" lvl="0" indent="-228600" algn="l" defTabSz="914400" rtl="0" eaLnBrk="1" fontAlgn="auto" latinLnBrk="0" hangingPunct="1">
              <a:lnSpc>
                <a:spcPct val="100000"/>
              </a:lnSpc>
              <a:spcBef>
                <a:spcPts val="1200"/>
              </a:spcBef>
              <a:spcAft>
                <a:spcPts val="0"/>
              </a:spcAft>
              <a:buClr>
                <a:srgbClr val="EF3340"/>
              </a:buClr>
              <a:buSzPct val="150000"/>
              <a:buFont typeface="Arial" panose="020B0604020202020204" pitchFamily="34" charset="0"/>
              <a:buChar char="•"/>
              <a:tabLst/>
              <a:defRPr/>
            </a:pPr>
            <a:endParaRPr kumimoji="0" lang="en-US" sz="2000" b="0" i="0" u="none" strike="noStrike" kern="1200" cap="none" spc="0" normalizeH="0" baseline="3000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 name="Rectangle: Rounded Corners 9">
            <a:extLst>
              <a:ext uri="{FF2B5EF4-FFF2-40B4-BE49-F238E27FC236}">
                <a16:creationId xmlns:a16="http://schemas.microsoft.com/office/drawing/2014/main" id="{4697B0EC-CF29-4FFA-BF81-796AEEFE0564}"/>
              </a:ext>
            </a:extLst>
          </p:cNvPr>
          <p:cNvSpPr/>
          <p:nvPr/>
        </p:nvSpPr>
        <p:spPr>
          <a:xfrm>
            <a:off x="921275" y="2313615"/>
            <a:ext cx="3575068" cy="1763790"/>
          </a:xfrm>
          <a:prstGeom prst="roundRect">
            <a:avLst>
              <a:gd name="adj" fmla="val 0"/>
            </a:avLst>
          </a:prstGeom>
          <a:noFill/>
          <a:ln w="25400">
            <a:noFill/>
          </a:ln>
          <a:effectLst/>
        </p:spPr>
        <p:style>
          <a:lnRef idx="1">
            <a:schemeClr val="accent1"/>
          </a:lnRef>
          <a:fillRef idx="2">
            <a:schemeClr val="accent1"/>
          </a:fillRef>
          <a:effectRef idx="1">
            <a:schemeClr val="accent1"/>
          </a:effectRef>
          <a:fontRef idx="minor">
            <a:schemeClr val="dk1"/>
          </a:fontRef>
        </p:style>
        <p:txBody>
          <a:bodyPr lIns="108000" tIns="108000" rIns="108000" bIns="108000" rtlCol="0" anchor="t"/>
          <a:lstStyle/>
          <a:p>
            <a:pPr marL="285750" indent="-285750" eaLnBrk="1" fontAlgn="auto" hangingPunct="1">
              <a:spcBef>
                <a:spcPts val="0"/>
              </a:spcBef>
              <a:spcAft>
                <a:spcPts val="0"/>
              </a:spcAft>
              <a:buSzPct val="100000"/>
              <a:buFont typeface="Wingdings" panose="05000000000000000000" pitchFamily="2" charset="2"/>
              <a:buChar char="§"/>
              <a:defRPr/>
            </a:pPr>
            <a:r>
              <a:rPr lang="en-GB" sz="2000" b="0" dirty="0">
                <a:solidFill>
                  <a:prstClr val="black"/>
                </a:solidFill>
                <a:latin typeface="Calibri" panose="020F0502020204030204"/>
              </a:rPr>
              <a:t>FIB-4</a:t>
            </a:r>
            <a:r>
              <a:rPr lang="en-GB" sz="2000" b="0" baseline="30000" dirty="0">
                <a:solidFill>
                  <a:prstClr val="black"/>
                </a:solidFill>
                <a:latin typeface="Calibri" panose="020F0502020204030204"/>
              </a:rPr>
              <a:t>1,2</a:t>
            </a: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MASLD fibrosis score</a:t>
            </a:r>
            <a:r>
              <a:rPr kumimoji="0" lang="en-GB" sz="2000" b="0" i="0" u="none" strike="noStrike" kern="1200" cap="none" spc="0" normalizeH="0" baseline="30000" noProof="0" dirty="0">
                <a:ln>
                  <a:noFill/>
                </a:ln>
                <a:solidFill>
                  <a:prstClr val="black"/>
                </a:solidFill>
                <a:effectLst/>
                <a:uLnTx/>
                <a:uFillTx/>
                <a:latin typeface="Calibri" panose="020F0502020204030204"/>
                <a:ea typeface="+mn-ea"/>
                <a:cs typeface="+mn-cs"/>
              </a:rPr>
              <a:t>1,2</a:t>
            </a: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APRI</a:t>
            </a:r>
            <a:r>
              <a:rPr kumimoji="0" lang="en-GB" sz="2000" b="0" i="0" u="none" strike="noStrike" kern="1200" cap="none" spc="0" normalizeH="0" baseline="30000" noProof="0" dirty="0">
                <a:ln>
                  <a:noFill/>
                </a:ln>
                <a:solidFill>
                  <a:prstClr val="black"/>
                </a:solidFill>
                <a:effectLst/>
                <a:uLnTx/>
                <a:uFillTx/>
                <a:latin typeface="Calibri" panose="020F0502020204030204"/>
                <a:ea typeface="+mn-ea"/>
                <a:cs typeface="+mn-cs"/>
              </a:rPr>
              <a:t>1</a:t>
            </a:r>
          </a:p>
        </p:txBody>
      </p:sp>
      <p:sp>
        <p:nvSpPr>
          <p:cNvPr id="21" name="Rounded Rectangle 20">
            <a:extLst>
              <a:ext uri="{FF2B5EF4-FFF2-40B4-BE49-F238E27FC236}">
                <a16:creationId xmlns:a16="http://schemas.microsoft.com/office/drawing/2014/main" id="{16B0E1E3-798A-4D6F-BC81-68FF0DE75920}"/>
              </a:ext>
            </a:extLst>
          </p:cNvPr>
          <p:cNvSpPr/>
          <p:nvPr/>
        </p:nvSpPr>
        <p:spPr>
          <a:xfrm>
            <a:off x="905053" y="2036287"/>
            <a:ext cx="3279250" cy="373710"/>
          </a:xfrm>
          <a:prstGeom prst="round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white"/>
                </a:solidFill>
                <a:effectLst/>
                <a:uLnTx/>
                <a:uFillTx/>
                <a:latin typeface="Calibri" panose="020F0502020204030204"/>
                <a:ea typeface="+mn-ea"/>
                <a:cs typeface="+mn-cs"/>
              </a:rPr>
              <a:t>Simple</a:t>
            </a:r>
            <a:endParaRPr kumimoji="0" lang="en-US" sz="2000" i="0" u="none" strike="noStrike" kern="1200" cap="none" spc="0" normalizeH="0" baseline="30000" noProof="0" dirty="0">
              <a:ln>
                <a:noFill/>
              </a:ln>
              <a:solidFill>
                <a:prstClr val="white"/>
              </a:solidFill>
              <a:effectLst/>
              <a:uLnTx/>
              <a:uFillTx/>
              <a:latin typeface="Calibri" panose="020F0502020204030204"/>
              <a:ea typeface="+mn-ea"/>
              <a:cs typeface="+mn-cs"/>
            </a:endParaRPr>
          </a:p>
        </p:txBody>
      </p:sp>
      <p:sp>
        <p:nvSpPr>
          <p:cNvPr id="22" name="Rounded Rectangle 23">
            <a:extLst>
              <a:ext uri="{FF2B5EF4-FFF2-40B4-BE49-F238E27FC236}">
                <a16:creationId xmlns:a16="http://schemas.microsoft.com/office/drawing/2014/main" id="{39F52EAC-E764-45FD-95D6-973385D14D88}"/>
              </a:ext>
            </a:extLst>
          </p:cNvPr>
          <p:cNvSpPr/>
          <p:nvPr/>
        </p:nvSpPr>
        <p:spPr>
          <a:xfrm>
            <a:off x="4366935" y="2032311"/>
            <a:ext cx="3279250" cy="381662"/>
          </a:xfrm>
          <a:prstGeom prst="round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white"/>
                </a:solidFill>
                <a:effectLst/>
                <a:uLnTx/>
                <a:uFillTx/>
                <a:latin typeface="Calibri" panose="020F0502020204030204"/>
                <a:ea typeface="+mn-ea"/>
                <a:cs typeface="+mn-cs"/>
              </a:rPr>
              <a:t>Proprietary</a:t>
            </a:r>
            <a:endParaRPr kumimoji="0" lang="en-US" sz="2000" i="0" u="none" strike="noStrike" kern="1200" cap="none" spc="0" normalizeH="0" baseline="30000" noProof="0" dirty="0">
              <a:ln>
                <a:noFill/>
              </a:ln>
              <a:solidFill>
                <a:prstClr val="white"/>
              </a:solidFill>
              <a:effectLst/>
              <a:uLnTx/>
              <a:uFillTx/>
              <a:latin typeface="Calibri" panose="020F0502020204030204"/>
              <a:ea typeface="+mn-ea"/>
              <a:cs typeface="+mn-cs"/>
            </a:endParaRPr>
          </a:p>
        </p:txBody>
      </p:sp>
      <p:sp>
        <p:nvSpPr>
          <p:cNvPr id="23" name="Rounded Rectangle 26">
            <a:extLst>
              <a:ext uri="{FF2B5EF4-FFF2-40B4-BE49-F238E27FC236}">
                <a16:creationId xmlns:a16="http://schemas.microsoft.com/office/drawing/2014/main" id="{E965F081-C3F3-4798-B004-BC41DD87AAF0}"/>
              </a:ext>
            </a:extLst>
          </p:cNvPr>
          <p:cNvSpPr/>
          <p:nvPr/>
        </p:nvSpPr>
        <p:spPr>
          <a:xfrm>
            <a:off x="7828818" y="2034578"/>
            <a:ext cx="3279250" cy="377129"/>
          </a:xfrm>
          <a:prstGeom prst="round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srgbClr val="000000"/>
                </a:solidFill>
                <a:effectLst/>
                <a:uLnTx/>
                <a:uFillTx/>
                <a:latin typeface="Calibri" panose="020F0502020204030204"/>
                <a:ea typeface="+mn-ea"/>
                <a:cs typeface="+mn-cs"/>
              </a:rPr>
              <a:t>Elastography</a:t>
            </a:r>
            <a:endParaRPr kumimoji="0" lang="en-US" sz="2000" i="0" u="none" strike="noStrike" kern="1200" cap="none" spc="0" normalizeH="0" baseline="30000" noProof="0" dirty="0">
              <a:ln>
                <a:noFill/>
              </a:ln>
              <a:solidFill>
                <a:srgbClr val="000000"/>
              </a:solidFill>
              <a:effectLst/>
              <a:uLnTx/>
              <a:uFillTx/>
              <a:latin typeface="Calibri" panose="020F0502020204030204"/>
              <a:ea typeface="+mn-ea"/>
              <a:cs typeface="+mn-cs"/>
            </a:endParaRPr>
          </a:p>
        </p:txBody>
      </p:sp>
      <p:sp>
        <p:nvSpPr>
          <p:cNvPr id="24" name="Rounded Rectangle 20">
            <a:extLst>
              <a:ext uri="{FF2B5EF4-FFF2-40B4-BE49-F238E27FC236}">
                <a16:creationId xmlns:a16="http://schemas.microsoft.com/office/drawing/2014/main" id="{38CB7707-1A1E-4AB4-999C-B6C1CB2CF80C}"/>
              </a:ext>
            </a:extLst>
          </p:cNvPr>
          <p:cNvSpPr/>
          <p:nvPr/>
        </p:nvSpPr>
        <p:spPr>
          <a:xfrm>
            <a:off x="905054" y="1616054"/>
            <a:ext cx="6741132" cy="373710"/>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white"/>
                </a:solidFill>
                <a:effectLst/>
                <a:uLnTx/>
                <a:uFillTx/>
                <a:latin typeface="Calibri" panose="020F0502020204030204"/>
                <a:ea typeface="+mn-ea"/>
                <a:cs typeface="+mn-cs"/>
              </a:rPr>
              <a:t>Clinical or Laboratory Scores</a:t>
            </a:r>
            <a:endParaRPr kumimoji="0" lang="en-US" sz="2000" i="0" u="none" strike="noStrike" kern="1200" cap="none" spc="0" normalizeH="0" baseline="30000" noProof="0" dirty="0">
              <a:ln>
                <a:noFill/>
              </a:ln>
              <a:solidFill>
                <a:prstClr val="white"/>
              </a:solidFill>
              <a:effectLst/>
              <a:uLnTx/>
              <a:uFillTx/>
              <a:latin typeface="Calibri" panose="020F0502020204030204"/>
              <a:ea typeface="+mn-ea"/>
              <a:cs typeface="+mn-cs"/>
            </a:endParaRPr>
          </a:p>
        </p:txBody>
      </p:sp>
      <p:sp>
        <p:nvSpPr>
          <p:cNvPr id="25" name="Rounded Rectangle 20">
            <a:extLst>
              <a:ext uri="{FF2B5EF4-FFF2-40B4-BE49-F238E27FC236}">
                <a16:creationId xmlns:a16="http://schemas.microsoft.com/office/drawing/2014/main" id="{9DEA9B62-2B33-47E9-B91D-7E24FEB45C85}"/>
              </a:ext>
            </a:extLst>
          </p:cNvPr>
          <p:cNvSpPr/>
          <p:nvPr/>
        </p:nvSpPr>
        <p:spPr>
          <a:xfrm>
            <a:off x="7828817" y="1616054"/>
            <a:ext cx="3279250" cy="373710"/>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white"/>
                </a:solidFill>
                <a:effectLst/>
                <a:uLnTx/>
                <a:uFillTx/>
                <a:latin typeface="Calibri" panose="020F0502020204030204"/>
                <a:ea typeface="+mn-ea"/>
                <a:cs typeface="+mn-cs"/>
              </a:rPr>
              <a:t>Imaging</a:t>
            </a:r>
            <a:endParaRPr kumimoji="0" lang="en-US" sz="2000" i="0" u="none" strike="noStrike" kern="1200" cap="none" spc="0" normalizeH="0" baseline="30000" noProof="0" dirty="0">
              <a:ln>
                <a:noFill/>
              </a:ln>
              <a:solidFill>
                <a:prstClr val="white"/>
              </a:solidFill>
              <a:effectLst/>
              <a:uLnTx/>
              <a:uFillTx/>
              <a:latin typeface="Calibri" panose="020F0502020204030204"/>
              <a:ea typeface="+mn-ea"/>
              <a:cs typeface="+mn-cs"/>
            </a:endParaRPr>
          </a:p>
        </p:txBody>
      </p:sp>
      <p:sp>
        <p:nvSpPr>
          <p:cNvPr id="3" name="Arrow: Down 2">
            <a:extLst>
              <a:ext uri="{FF2B5EF4-FFF2-40B4-BE49-F238E27FC236}">
                <a16:creationId xmlns:a16="http://schemas.microsoft.com/office/drawing/2014/main" id="{14A6C2DD-F625-4E68-B515-D7BBA8B96B4E}"/>
              </a:ext>
            </a:extLst>
          </p:cNvPr>
          <p:cNvSpPr/>
          <p:nvPr/>
        </p:nvSpPr>
        <p:spPr bwMode="auto">
          <a:xfrm rot="10800000">
            <a:off x="2384384" y="3574678"/>
            <a:ext cx="405114" cy="642485"/>
          </a:xfrm>
          <a:prstGeom prst="downArrow">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ext Box 11">
            <a:extLst>
              <a:ext uri="{FF2B5EF4-FFF2-40B4-BE49-F238E27FC236}">
                <a16:creationId xmlns:a16="http://schemas.microsoft.com/office/drawing/2014/main" id="{99DFC6A6-50E8-C013-BBD7-1A5218157DC1}"/>
              </a:ext>
            </a:extLst>
          </p:cNvPr>
          <p:cNvSpPr txBox="1">
            <a:spLocks noChangeArrowheads="1"/>
          </p:cNvSpPr>
          <p:nvPr/>
        </p:nvSpPr>
        <p:spPr bwMode="auto">
          <a:xfrm>
            <a:off x="415017" y="6014807"/>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fontAlgn="auto"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EASL. J Hepatol. 2015;63:237. 2. Alkhouri. Gastroenterol Hepatol (N Y). 2012:8:661. 3.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Daniels. Hepatology. 2019;69:1075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4. </a:t>
            </a:r>
            <a:r>
              <a:rPr lang="en-US" altLang="en-US" sz="1200" b="0" dirty="0">
                <a:solidFill>
                  <a:srgbClr val="455560"/>
                </a:solidFill>
                <a:latin typeface="Calibri" panose="020F0502020204030204" pitchFamily="34" charset="0"/>
              </a:rPr>
              <a:t>Sigrist. Theranostics 2017;7:1303</a:t>
            </a:r>
            <a:r>
              <a:rPr lang="en-US" altLang="en-US" sz="1200" b="0" dirty="0">
                <a:solidFill>
                  <a:srgbClr val="455560"/>
                </a:solidFill>
                <a:latin typeface="Calibri" panose="020F0502020204030204" pitchFamily="34" charset="0"/>
                <a:cs typeface="+mn-cs"/>
              </a:rPr>
              <a:t>. 5.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Jayaswal. AASLD 2018. Abstr 1042. </a:t>
            </a:r>
            <a:r>
              <a:rPr lang="en-US" altLang="en-US" sz="1200" b="0" dirty="0">
                <a:solidFill>
                  <a:srgbClr val="455560"/>
                </a:solidFill>
                <a:latin typeface="Calibri" panose="020F0502020204030204" pitchFamily="34" charset="0"/>
                <a:cs typeface="+mn-cs"/>
              </a:rPr>
              <a:t>6. Jayaswal. Liver Int. 2020;40:3071.</a:t>
            </a:r>
            <a:br>
              <a:rPr lang="en-US" altLang="en-US" sz="1200" b="0" dirty="0">
                <a:solidFill>
                  <a:srgbClr val="455560"/>
                </a:solidFill>
                <a:latin typeface="Calibri" panose="020F0502020204030204" pitchFamily="34" charset="0"/>
                <a:cs typeface="+mn-cs"/>
              </a:rPr>
            </a:br>
            <a:r>
              <a:rPr lang="en-US" altLang="en-US" sz="1200" b="0" dirty="0">
                <a:solidFill>
                  <a:srgbClr val="455560"/>
                </a:solidFill>
                <a:latin typeface="Calibri" panose="020F0502020204030204" pitchFamily="34" charset="0"/>
                <a:cs typeface="+mn-cs"/>
              </a:rPr>
              <a:t>7. </a:t>
            </a:r>
            <a:r>
              <a:rPr lang="en-US" altLang="en-US" sz="1200" b="0" dirty="0">
                <a:solidFill>
                  <a:srgbClr val="455560"/>
                </a:solidFill>
                <a:latin typeface="Calibri" panose="020F0502020204030204" pitchFamily="34" charset="0"/>
                <a:cs typeface="Calibri" panose="020F0502020204030204" pitchFamily="34" charset="0"/>
              </a:rPr>
              <a:t>I</a:t>
            </a:r>
            <a:r>
              <a:rPr kumimoji="0" lang="da-DK"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dilman. Radiology. 2013;267:767. 8.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Newsome. Lancet Gastroenterol Hepatol. 2020;5:362.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5" name="Rectangle: Rounded Corners 9">
            <a:extLst>
              <a:ext uri="{FF2B5EF4-FFF2-40B4-BE49-F238E27FC236}">
                <a16:creationId xmlns:a16="http://schemas.microsoft.com/office/drawing/2014/main" id="{963809E3-3920-C4A6-85AD-8504FD0AB0F4}"/>
              </a:ext>
            </a:extLst>
          </p:cNvPr>
          <p:cNvSpPr/>
          <p:nvPr/>
        </p:nvSpPr>
        <p:spPr>
          <a:xfrm>
            <a:off x="7792206" y="2313615"/>
            <a:ext cx="3958607" cy="3052868"/>
          </a:xfrm>
          <a:prstGeom prst="roundRect">
            <a:avLst>
              <a:gd name="adj" fmla="val 0"/>
            </a:avLst>
          </a:prstGeom>
          <a:noFill/>
          <a:ln w="25400">
            <a:noFill/>
          </a:ln>
          <a:effectLst/>
        </p:spPr>
        <p:style>
          <a:lnRef idx="1">
            <a:schemeClr val="accent1"/>
          </a:lnRef>
          <a:fillRef idx="2">
            <a:schemeClr val="accent1"/>
          </a:fillRef>
          <a:effectRef idx="1">
            <a:schemeClr val="accent1"/>
          </a:effectRef>
          <a:fontRef idx="minor">
            <a:schemeClr val="dk1"/>
          </a:fontRef>
        </p:style>
        <p:txBody>
          <a:bodyPr lIns="108000" tIns="108000" rIns="108000" bIns="108000" rtlCol="0" anchor="t"/>
          <a:lstStyle/>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Transient elastography </a:t>
            </a:r>
            <a:b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(eg, </a:t>
            </a:r>
            <a:r>
              <a:rPr kumimoji="0" lang="en-GB" sz="20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FibroScan</a:t>
            </a: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GB" sz="2000" b="0" i="0" u="none" strike="noStrike" kern="1200" cap="none" spc="0" normalizeH="0" baseline="30000" noProof="0" dirty="0">
                <a:ln>
                  <a:noFill/>
                </a:ln>
                <a:solidFill>
                  <a:prstClr val="black"/>
                </a:solidFill>
                <a:effectLst/>
                <a:uLnTx/>
                <a:uFillTx/>
                <a:latin typeface="Calibri" panose="020F0502020204030204" pitchFamily="34" charset="0"/>
                <a:ea typeface="+mn-ea"/>
                <a:cs typeface="Calibri" panose="020F0502020204030204" pitchFamily="34" charset="0"/>
              </a:rPr>
              <a:t>1,2</a:t>
            </a:r>
          </a:p>
          <a:p>
            <a:pPr marL="285750" indent="-285750" eaLnBrk="1" fontAlgn="auto" hangingPunct="1">
              <a:spcBef>
                <a:spcPts val="0"/>
              </a:spcBef>
              <a:spcAft>
                <a:spcPts val="0"/>
              </a:spcAft>
              <a:buSzPct val="100000"/>
              <a:buFont typeface="Wingdings" panose="05000000000000000000" pitchFamily="2" charset="2"/>
              <a:buChar char="§"/>
              <a:defRPr/>
            </a:pPr>
            <a:r>
              <a:rPr lang="en-GB" sz="2000" b="0" dirty="0">
                <a:solidFill>
                  <a:prstClr val="black"/>
                </a:solidFill>
                <a:latin typeface="Calibri" panose="020F0502020204030204" pitchFamily="34" charset="0"/>
                <a:cs typeface="Calibri" panose="020F0502020204030204" pitchFamily="34" charset="0"/>
              </a:rPr>
              <a:t>2D shear wave elastography</a:t>
            </a:r>
            <a:r>
              <a:rPr lang="en-GB" sz="2000" b="0" baseline="30000" dirty="0">
                <a:solidFill>
                  <a:prstClr val="black"/>
                </a:solidFill>
                <a:latin typeface="Calibri" panose="020F0502020204030204" pitchFamily="34" charset="0"/>
                <a:cs typeface="Calibri" panose="020F0502020204030204" pitchFamily="34" charset="0"/>
              </a:rPr>
              <a:t>4</a:t>
            </a: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Magnetic resonance elastography</a:t>
            </a:r>
            <a:r>
              <a:rPr kumimoji="0" lang="en-GB" sz="2000" b="0" i="0" u="none" strike="noStrike" kern="1200" cap="none" spc="0" normalizeH="0" baseline="30000" noProof="0" dirty="0">
                <a:ln>
                  <a:noFill/>
                </a:ln>
                <a:solidFill>
                  <a:prstClr val="black"/>
                </a:solidFill>
                <a:effectLst/>
                <a:uLnTx/>
                <a:uFillTx/>
                <a:latin typeface="Calibri" panose="020F0502020204030204" pitchFamily="34" charset="0"/>
                <a:ea typeface="+mn-ea"/>
                <a:cs typeface="Calibri" panose="020F0502020204030204" pitchFamily="34" charset="0"/>
              </a:rPr>
              <a:t>1</a:t>
            </a:r>
            <a:endParaRPr kumimoji="0" lang="en-GB" sz="2000" b="0" i="0" u="none" strike="noStrike" kern="1200" cap="none" spc="0" normalizeH="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285750" indent="-285750" eaLnBrk="1" fontAlgn="auto" hangingPunct="1">
              <a:spcBef>
                <a:spcPts val="0"/>
              </a:spcBef>
              <a:spcAft>
                <a:spcPts val="0"/>
              </a:spcAft>
              <a:buSzPct val="100000"/>
              <a:buFont typeface="Wingdings" panose="05000000000000000000" pitchFamily="2" charset="2"/>
              <a:buChar char="§"/>
              <a:defRPr/>
            </a:pPr>
            <a:r>
              <a:rPr lang="en-US" sz="2000" b="0" u="none" baseline="0" dirty="0">
                <a:solidFill>
                  <a:schemeClr val="bg1"/>
                </a:solidFill>
                <a:latin typeface="Calibri" panose="020F0502020204030204" pitchFamily="34" charset="0"/>
                <a:cs typeface="Calibri" panose="020F0502020204030204" pitchFamily="34" charset="0"/>
              </a:rPr>
              <a:t>Corrected T1 (</a:t>
            </a:r>
            <a:r>
              <a:rPr lang="en-US" sz="2000" b="0" i="1" u="none" baseline="0" dirty="0">
                <a:solidFill>
                  <a:schemeClr val="bg1"/>
                </a:solidFill>
                <a:latin typeface="Calibri" panose="020F0502020204030204" pitchFamily="34" charset="0"/>
                <a:cs typeface="Calibri" panose="020F0502020204030204" pitchFamily="34" charset="0"/>
              </a:rPr>
              <a:t>Liver MultiScan</a:t>
            </a:r>
            <a:r>
              <a:rPr lang="en-US" sz="2000" b="0" u="none" baseline="0" dirty="0">
                <a:solidFill>
                  <a:schemeClr val="bg1"/>
                </a:solidFill>
                <a:latin typeface="Calibri" panose="020F0502020204030204" pitchFamily="34" charset="0"/>
                <a:cs typeface="Calibri" panose="020F0502020204030204" pitchFamily="34" charset="0"/>
              </a:rPr>
              <a:t>)</a:t>
            </a:r>
            <a:r>
              <a:rPr lang="en-US" sz="2000" b="0" u="none" baseline="30000" dirty="0">
                <a:solidFill>
                  <a:schemeClr val="bg1"/>
                </a:solidFill>
                <a:latin typeface="Calibri" panose="020F0502020204030204" pitchFamily="34" charset="0"/>
                <a:cs typeface="Calibri" panose="020F0502020204030204" pitchFamily="34" charset="0"/>
              </a:rPr>
              <a:t>5,6</a:t>
            </a:r>
          </a:p>
          <a:p>
            <a:pPr marL="285750" indent="-285750" eaLnBrk="1" fontAlgn="auto" hangingPunct="1">
              <a:spcBef>
                <a:spcPts val="0"/>
              </a:spcBef>
              <a:spcAft>
                <a:spcPts val="0"/>
              </a:spcAft>
              <a:buSzPct val="100000"/>
              <a:buFont typeface="Wingdings" panose="05000000000000000000" pitchFamily="2" charset="2"/>
              <a:buChar char="§"/>
              <a:defRPr/>
            </a:pPr>
            <a:r>
              <a:rPr lang="en-US" sz="2000" b="0" kern="1200" dirty="0">
                <a:solidFill>
                  <a:schemeClr val="bg1"/>
                </a:solidFill>
                <a:latin typeface="Calibri" panose="020F0502020204030204" pitchFamily="34" charset="0"/>
                <a:ea typeface="+mn-ea"/>
              </a:rPr>
              <a:t>MRI-PDFF</a:t>
            </a:r>
            <a:r>
              <a:rPr lang="en-US" sz="2000" b="0" kern="1200" baseline="30000" dirty="0">
                <a:solidFill>
                  <a:schemeClr val="bg1"/>
                </a:solidFill>
                <a:latin typeface="Calibri" panose="020F0502020204030204" pitchFamily="34" charset="0"/>
                <a:ea typeface="+mn-ea"/>
              </a:rPr>
              <a:t>7</a:t>
            </a:r>
          </a:p>
          <a:p>
            <a:pPr marL="285750" indent="-285750" eaLnBrk="1" fontAlgn="auto" hangingPunct="1">
              <a:spcBef>
                <a:spcPts val="0"/>
              </a:spcBef>
              <a:spcAft>
                <a:spcPts val="0"/>
              </a:spcAft>
              <a:buSzPct val="100000"/>
              <a:buFont typeface="Wingdings" panose="05000000000000000000" pitchFamily="2" charset="2"/>
              <a:buChar char="§"/>
              <a:defRPr/>
            </a:pPr>
            <a:r>
              <a:rPr lang="en-US" sz="2000" b="0" dirty="0">
                <a:solidFill>
                  <a:schemeClr val="bg1"/>
                </a:solidFill>
                <a:latin typeface="Calibri" panose="020F0502020204030204" pitchFamily="34" charset="0"/>
              </a:rPr>
              <a:t>FAST score</a:t>
            </a:r>
            <a:r>
              <a:rPr lang="en-US" sz="2000" b="0" baseline="30000" dirty="0">
                <a:solidFill>
                  <a:schemeClr val="bg1"/>
                </a:solidFill>
                <a:latin typeface="Calibri" panose="020F0502020204030204" pitchFamily="34" charset="0"/>
              </a:rPr>
              <a:t>8</a:t>
            </a:r>
            <a:endParaRPr lang="en-US" sz="2000" b="0" kern="1200" baseline="30000" dirty="0">
              <a:solidFill>
                <a:schemeClr val="bg1"/>
              </a:solidFill>
              <a:latin typeface="Calibri" panose="020F0502020204030204" pitchFamily="34" charset="0"/>
              <a:ea typeface="+mn-ea"/>
            </a:endParaRPr>
          </a:p>
          <a:p>
            <a:pPr marL="285750" indent="-285750" eaLnBrk="1" fontAlgn="auto" hangingPunct="1">
              <a:spcBef>
                <a:spcPts val="0"/>
              </a:spcBef>
              <a:spcAft>
                <a:spcPts val="0"/>
              </a:spcAft>
              <a:buSzPct val="100000"/>
              <a:buFont typeface="Wingdings" panose="05000000000000000000" pitchFamily="2" charset="2"/>
              <a:buChar char="§"/>
              <a:defRPr/>
            </a:pPr>
            <a:endParaRPr lang="en-US" sz="2000" b="0" u="none" baseline="30000" dirty="0">
              <a:solidFill>
                <a:schemeClr val="bg1"/>
              </a:solidFill>
              <a:latin typeface="Calibri" panose="020F0502020204030204" pitchFamily="34" charset="0"/>
              <a:cs typeface="Calibri" panose="020F0502020204030204" pitchFamily="34" charset="0"/>
            </a:endParaRPr>
          </a:p>
          <a:p>
            <a:pPr eaLnBrk="1" fontAlgn="auto" hangingPunct="1">
              <a:spcBef>
                <a:spcPts val="0"/>
              </a:spcBef>
              <a:spcAft>
                <a:spcPts val="0"/>
              </a:spcAft>
              <a:buSzPct val="100000"/>
              <a:defRPr/>
            </a:pPr>
            <a:endParaRPr lang="en-US" sz="2000" b="0" kern="1200" baseline="30000" dirty="0">
              <a:solidFill>
                <a:schemeClr val="bg1"/>
              </a:solidFill>
              <a:latin typeface="Calibri" panose="020F0502020204030204" pitchFamily="34" charset="0"/>
              <a:ea typeface="+mn-ea"/>
            </a:endParaRPr>
          </a:p>
          <a:p>
            <a:pPr marL="285750" indent="-285750" eaLnBrk="1" fontAlgn="auto" hangingPunct="1">
              <a:spcBef>
                <a:spcPts val="0"/>
              </a:spcBef>
              <a:spcAft>
                <a:spcPts val="0"/>
              </a:spcAft>
              <a:buSzPct val="100000"/>
              <a:buFont typeface="Wingdings" panose="05000000000000000000" pitchFamily="2" charset="2"/>
              <a:buChar char="§"/>
              <a:defRPr/>
            </a:pPr>
            <a:endParaRPr lang="en-US" sz="2000" b="0" kern="1200" baseline="30000" dirty="0">
              <a:solidFill>
                <a:schemeClr val="bg1"/>
              </a:solidFill>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Pct val="100000"/>
              <a:buFont typeface="Wingdings" panose="05000000000000000000" pitchFamily="2" charset="2"/>
              <a:buChar char="§"/>
              <a:tabLst/>
              <a:defRPr/>
            </a:pPr>
            <a:endParaRPr kumimoji="0" lang="en-GB" sz="2000" b="0" i="0" u="none" strike="noStrike" kern="1200" cap="none" spc="0" normalizeH="0" baseline="30000" noProof="0" dirty="0">
              <a:ln>
                <a:noFill/>
              </a:ln>
              <a:solidFill>
                <a:prstClr val="black"/>
              </a:solidFill>
              <a:effectLst/>
              <a:highlight>
                <a:srgbClr val="FFFF00"/>
              </a:highlight>
              <a:uLnTx/>
              <a:uFillTx/>
              <a:latin typeface="Calibri" panose="020F0502020204030204" pitchFamily="34" charset="0"/>
              <a:ea typeface="+mn-ea"/>
              <a:cs typeface="Calibri" panose="020F0502020204030204" pitchFamily="34" charset="0"/>
            </a:endParaRPr>
          </a:p>
        </p:txBody>
      </p:sp>
      <p:sp>
        <p:nvSpPr>
          <p:cNvPr id="20" name="Rectangle 19">
            <a:extLst>
              <a:ext uri="{FF2B5EF4-FFF2-40B4-BE49-F238E27FC236}">
                <a16:creationId xmlns:a16="http://schemas.microsoft.com/office/drawing/2014/main" id="{F176F650-3839-434F-91FD-7F4FEDFB1FA1}"/>
              </a:ext>
            </a:extLst>
          </p:cNvPr>
          <p:cNvSpPr/>
          <p:nvPr/>
        </p:nvSpPr>
        <p:spPr bwMode="auto">
          <a:xfrm>
            <a:off x="4328616" y="2012786"/>
            <a:ext cx="7472544" cy="3052868"/>
          </a:xfrm>
          <a:prstGeom prst="rect">
            <a:avLst/>
          </a:prstGeom>
          <a:solidFill>
            <a:srgbClr val="FFFFFF">
              <a:alpha val="80000"/>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Content Placeholder 2">
            <a:extLst>
              <a:ext uri="{FF2B5EF4-FFF2-40B4-BE49-F238E27FC236}">
                <a16:creationId xmlns:a16="http://schemas.microsoft.com/office/drawing/2014/main" id="{465FD0C4-7735-48C1-9888-57460E0A2901}"/>
              </a:ext>
            </a:extLst>
          </p:cNvPr>
          <p:cNvSpPr txBox="1">
            <a:spLocks/>
          </p:cNvSpPr>
          <p:nvPr/>
        </p:nvSpPr>
        <p:spPr bwMode="auto">
          <a:xfrm>
            <a:off x="927797" y="4184172"/>
            <a:ext cx="7137091" cy="100266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6858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chemeClr val="tx1"/>
              </a:buClr>
              <a:defRPr/>
            </a:pPr>
            <a:r>
              <a:rPr lang="en-GB" altLang="en-US" sz="2400" b="0" kern="0" dirty="0">
                <a:solidFill>
                  <a:schemeClr val="tx1"/>
                </a:solidFill>
              </a:rPr>
              <a:t>Good negative predictive value for </a:t>
            </a:r>
            <a:r>
              <a:rPr lang="en-GB" altLang="en-US" sz="2400" b="1" kern="0" dirty="0">
                <a:solidFill>
                  <a:schemeClr val="tx1"/>
                </a:solidFill>
              </a:rPr>
              <a:t>ruling out </a:t>
            </a:r>
            <a:r>
              <a:rPr lang="en-GB" altLang="en-US" sz="2400" b="0" kern="0" dirty="0">
                <a:solidFill>
                  <a:schemeClr val="tx1"/>
                </a:solidFill>
              </a:rPr>
              <a:t>fibrosis</a:t>
            </a:r>
          </a:p>
          <a:p>
            <a:pPr>
              <a:buClr>
                <a:schemeClr val="tx1"/>
              </a:buClr>
              <a:defRPr/>
            </a:pPr>
            <a:r>
              <a:rPr lang="en-GB" altLang="en-US" sz="2400" b="0" kern="0" dirty="0">
                <a:solidFill>
                  <a:schemeClr val="tx1"/>
                </a:solidFill>
              </a:rPr>
              <a:t>Calculators freely available on Internet</a:t>
            </a:r>
          </a:p>
        </p:txBody>
      </p:sp>
    </p:spTree>
    <p:extLst>
      <p:ext uri="{BB962C8B-B14F-4D97-AF65-F5344CB8AC3E}">
        <p14:creationId xmlns:p14="http://schemas.microsoft.com/office/powerpoint/2010/main" val="3957025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32524-B47A-4D49-C469-3B79CEC6D8D3}"/>
              </a:ext>
            </a:extLst>
          </p:cNvPr>
          <p:cNvSpPr>
            <a:spLocks noGrp="1"/>
          </p:cNvSpPr>
          <p:nvPr>
            <p:ph type="title"/>
          </p:nvPr>
        </p:nvSpPr>
        <p:spPr/>
        <p:txBody>
          <a:bodyPr/>
          <a:lstStyle/>
          <a:p>
            <a:r>
              <a:rPr lang="en-US" dirty="0"/>
              <a:t>MASLD Fibrosis Score and FIB-4 Score: </a:t>
            </a:r>
            <a:br>
              <a:rPr lang="en-US" dirty="0"/>
            </a:br>
            <a:r>
              <a:rPr lang="en-US" dirty="0"/>
              <a:t>Online Calculators Easily Interpret Noninvasive Tests</a:t>
            </a:r>
          </a:p>
        </p:txBody>
      </p:sp>
      <p:sp>
        <p:nvSpPr>
          <p:cNvPr id="7" name="Content Placeholder 6">
            <a:extLst>
              <a:ext uri="{FF2B5EF4-FFF2-40B4-BE49-F238E27FC236}">
                <a16:creationId xmlns:a16="http://schemas.microsoft.com/office/drawing/2014/main" id="{B2246197-29A1-4B88-A72B-6E9F2FA788CE}"/>
              </a:ext>
            </a:extLst>
          </p:cNvPr>
          <p:cNvSpPr>
            <a:spLocks noGrp="1"/>
          </p:cNvSpPr>
          <p:nvPr>
            <p:ph idx="1"/>
          </p:nvPr>
        </p:nvSpPr>
        <p:spPr/>
        <p:txBody>
          <a:bodyPr/>
          <a:lstStyle/>
          <a:p>
            <a:r>
              <a:rPr lang="en-US" sz="2400" dirty="0"/>
              <a:t>Based on age, platelet count, AST, ALT </a:t>
            </a:r>
            <a:r>
              <a:rPr lang="en-US" sz="2400" dirty="0">
                <a:cs typeface="Calibri" panose="020F0502020204030204" pitchFamily="34" charset="0"/>
              </a:rPr>
              <a:t>±</a:t>
            </a:r>
            <a:r>
              <a:rPr lang="en-US" sz="2400" dirty="0">
                <a:sym typeface="Symbol" panose="05050102010706020507" pitchFamily="18" charset="2"/>
              </a:rPr>
              <a:t> other lab values</a:t>
            </a:r>
            <a:endParaRPr lang="en-US" sz="2400" dirty="0"/>
          </a:p>
          <a:p>
            <a:pPr marL="0" indent="0">
              <a:buNone/>
            </a:pPr>
            <a:endParaRPr lang="en-US" sz="2000" dirty="0"/>
          </a:p>
        </p:txBody>
      </p:sp>
      <p:sp>
        <p:nvSpPr>
          <p:cNvPr id="12" name="Text Box 11">
            <a:extLst>
              <a:ext uri="{FF2B5EF4-FFF2-40B4-BE49-F238E27FC236}">
                <a16:creationId xmlns:a16="http://schemas.microsoft.com/office/drawing/2014/main" id="{8653A93A-8D9A-4F13-8208-DB86D4F01932}"/>
              </a:ext>
            </a:extLst>
          </p:cNvPr>
          <p:cNvSpPr txBox="1">
            <a:spLocks noChangeArrowheads="1"/>
          </p:cNvSpPr>
          <p:nvPr/>
        </p:nvSpPr>
        <p:spPr bwMode="auto">
          <a:xfrm>
            <a:off x="429423" y="64024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mdcalc.com</a:t>
            </a:r>
          </a:p>
        </p:txBody>
      </p:sp>
      <p:pic>
        <p:nvPicPr>
          <p:cNvPr id="5" name="Picture 4">
            <a:extLst>
              <a:ext uri="{FF2B5EF4-FFF2-40B4-BE49-F238E27FC236}">
                <a16:creationId xmlns:a16="http://schemas.microsoft.com/office/drawing/2014/main" id="{EC3D7A64-AAF9-4A56-903E-09E6DBCE3C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29233" y="2054871"/>
            <a:ext cx="8733534" cy="4152710"/>
          </a:xfrm>
          <a:prstGeom prst="rect">
            <a:avLst/>
          </a:prstGeom>
        </p:spPr>
      </p:pic>
    </p:spTree>
    <p:extLst>
      <p:ext uri="{BB962C8B-B14F-4D97-AF65-F5344CB8AC3E}">
        <p14:creationId xmlns:p14="http://schemas.microsoft.com/office/powerpoint/2010/main" val="961825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noAutofit/>
          </a:bodyPr>
          <a:lstStyle/>
          <a:p>
            <a:r>
              <a:rPr lang="en-US" altLang="en-US" dirty="0"/>
              <a:t>ELF Test in MASH: Validation</a:t>
            </a:r>
          </a:p>
        </p:txBody>
      </p:sp>
      <p:sp>
        <p:nvSpPr>
          <p:cNvPr id="4" name="Content Placeholder 3">
            <a:extLst>
              <a:ext uri="{FF2B5EF4-FFF2-40B4-BE49-F238E27FC236}">
                <a16:creationId xmlns:a16="http://schemas.microsoft.com/office/drawing/2014/main" id="{D47EA51E-D717-6446-9B03-3C01C013AE88}"/>
              </a:ext>
            </a:extLst>
          </p:cNvPr>
          <p:cNvSpPr>
            <a:spLocks noGrp="1"/>
          </p:cNvSpPr>
          <p:nvPr>
            <p:ph idx="1"/>
          </p:nvPr>
        </p:nvSpPr>
        <p:spPr/>
        <p:txBody>
          <a:bodyPr/>
          <a:lstStyle/>
          <a:p>
            <a:pPr marL="228600" lvl="0" indent="-228600" fontAlgn="auto">
              <a:spcBef>
                <a:spcPts val="1200"/>
              </a:spcBef>
              <a:spcAft>
                <a:spcPts val="0"/>
              </a:spcAft>
              <a:buClrTx/>
              <a:buSzPct val="90000"/>
              <a:defRPr/>
            </a:pPr>
            <a:r>
              <a:rPr lang="en-US" kern="1200" dirty="0">
                <a:solidFill>
                  <a:prstClr val="black"/>
                </a:solidFill>
                <a:latin typeface="Calibri" panose="020F0502020204030204"/>
              </a:rPr>
              <a:t>Prospective study of adults with MASH and bridging fibrosis (n = 219) or compensated cirrhosis (n = 258) enrolled in 2 phase IIb simtuzumab clinical trials</a:t>
            </a:r>
          </a:p>
          <a:p>
            <a:pPr marL="228600" lvl="0" indent="-228600" fontAlgn="auto">
              <a:spcBef>
                <a:spcPts val="1200"/>
              </a:spcBef>
              <a:spcAft>
                <a:spcPts val="0"/>
              </a:spcAft>
              <a:buClrTx/>
              <a:buSzPct val="90000"/>
              <a:defRPr/>
            </a:pPr>
            <a:r>
              <a:rPr lang="en-US" kern="1200" dirty="0">
                <a:solidFill>
                  <a:prstClr val="black"/>
                </a:solidFill>
                <a:latin typeface="Calibri" panose="020F0502020204030204"/>
              </a:rPr>
              <a:t>Liver biopsies staged according to Ishak scale at baseline, Wk 48, and Wk 96</a:t>
            </a:r>
          </a:p>
          <a:p>
            <a:pPr marL="228600" lvl="0" indent="-228600" fontAlgn="auto">
              <a:spcBef>
                <a:spcPts val="1200"/>
              </a:spcBef>
              <a:spcAft>
                <a:spcPts val="0"/>
              </a:spcAft>
              <a:buClrTx/>
              <a:buSzPct val="90000"/>
              <a:defRPr/>
            </a:pPr>
            <a:r>
              <a:rPr lang="en-US" kern="1200" dirty="0">
                <a:solidFill>
                  <a:prstClr val="black"/>
                </a:solidFill>
                <a:latin typeface="Calibri" panose="020F0502020204030204"/>
              </a:rPr>
              <a:t>ELF score calculated at baseline and every 12 wk</a:t>
            </a:r>
          </a:p>
        </p:txBody>
      </p:sp>
      <p:sp>
        <p:nvSpPr>
          <p:cNvPr id="18" name="TextBox 17">
            <a:extLst>
              <a:ext uri="{FF2B5EF4-FFF2-40B4-BE49-F238E27FC236}">
                <a16:creationId xmlns:a16="http://schemas.microsoft.com/office/drawing/2014/main" id="{16B535BC-F738-499B-AB6A-ED97330CB752}"/>
              </a:ext>
            </a:extLst>
          </p:cNvPr>
          <p:cNvSpPr txBox="1"/>
          <p:nvPr/>
        </p:nvSpPr>
        <p:spPr bwMode="auto">
          <a:xfrm>
            <a:off x="3362632" y="4699059"/>
            <a:ext cx="353962" cy="369332"/>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Text Box 11">
            <a:extLst>
              <a:ext uri="{FF2B5EF4-FFF2-40B4-BE49-F238E27FC236}">
                <a16:creationId xmlns:a16="http://schemas.microsoft.com/office/drawing/2014/main" id="{CAB463E6-13A1-44EF-AA36-60F46C5DA427}"/>
              </a:ext>
            </a:extLst>
          </p:cNvPr>
          <p:cNvSpPr txBox="1">
            <a:spLocks noChangeArrowheads="1"/>
          </p:cNvSpPr>
          <p:nvPr/>
        </p:nvSpPr>
        <p:spPr bwMode="auto">
          <a:xfrm>
            <a:off x="420093" y="6391613"/>
            <a:ext cx="49288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Harrison. AASLD 2017. </a:t>
            </a:r>
            <a:r>
              <a:rPr lang="en-US" sz="1200" b="0" dirty="0">
                <a:solidFill>
                  <a:srgbClr val="455560"/>
                </a:solidFill>
                <a:latin typeface="Calibri" panose="020F0502020204030204" pitchFamily="34" charset="0"/>
              </a:rPr>
              <a:t>Poster</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2122.</a:t>
            </a:r>
          </a:p>
        </p:txBody>
      </p:sp>
    </p:spTree>
    <p:custDataLst>
      <p:tags r:id="rId1"/>
    </p:custDataLst>
    <p:extLst>
      <p:ext uri="{BB962C8B-B14F-4D97-AF65-F5344CB8AC3E}">
        <p14:creationId xmlns:p14="http://schemas.microsoft.com/office/powerpoint/2010/main" val="4144908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noAutofit/>
          </a:bodyPr>
          <a:lstStyle/>
          <a:p>
            <a:r>
              <a:rPr lang="en-US" altLang="en-US" dirty="0"/>
              <a:t>ELF Test in MASH Predicts Progression to Cirrhosis</a:t>
            </a:r>
            <a:br>
              <a:rPr lang="en-US" altLang="en-US" dirty="0"/>
            </a:br>
            <a:r>
              <a:rPr lang="en-US" altLang="en-US" dirty="0"/>
              <a:t>More Accurately Than Biopsy</a:t>
            </a:r>
          </a:p>
        </p:txBody>
      </p:sp>
      <p:sp>
        <p:nvSpPr>
          <p:cNvPr id="6" name="Content Placeholder 5">
            <a:extLst>
              <a:ext uri="{FF2B5EF4-FFF2-40B4-BE49-F238E27FC236}">
                <a16:creationId xmlns:a16="http://schemas.microsoft.com/office/drawing/2014/main" id="{0BCF843C-6F72-4405-83FC-5B5B697857A4}"/>
              </a:ext>
            </a:extLst>
          </p:cNvPr>
          <p:cNvSpPr>
            <a:spLocks noGrp="1"/>
          </p:cNvSpPr>
          <p:nvPr>
            <p:ph idx="1"/>
          </p:nvPr>
        </p:nvSpPr>
        <p:spPr>
          <a:xfrm>
            <a:off x="604675" y="5121243"/>
            <a:ext cx="11417607" cy="1042489"/>
          </a:xfrm>
        </p:spPr>
        <p:txBody>
          <a:bodyPr/>
          <a:lstStyle/>
          <a:p>
            <a:pPr marL="285750" indent="-285750" defTabSz="1219170">
              <a:defRPr/>
            </a:pPr>
            <a:r>
              <a:rPr lang="en-US" sz="2200" dirty="0">
                <a:solidFill>
                  <a:prstClr val="black"/>
                </a:solidFill>
                <a:cs typeface="Calibri" panose="020F0502020204030204" pitchFamily="34" charset="0"/>
              </a:rPr>
              <a:t>Optimal threshold of baseline ELF: 9.76 (sensitivity 77%, specificity 66%)</a:t>
            </a:r>
            <a:endParaRPr lang="en-US" sz="2200" dirty="0">
              <a:solidFill>
                <a:prstClr val="black"/>
              </a:solidFill>
            </a:endParaRPr>
          </a:p>
          <a:p>
            <a:pPr marL="285750" lvl="0" indent="-285750" defTabSz="1219170" fontAlgn="auto">
              <a:lnSpc>
                <a:spcPct val="100000"/>
              </a:lnSpc>
              <a:spcBef>
                <a:spcPts val="0"/>
              </a:spcBef>
              <a:spcAft>
                <a:spcPts val="0"/>
              </a:spcAft>
              <a:buClrTx/>
              <a:defRPr/>
            </a:pPr>
            <a:r>
              <a:rPr lang="en-US" sz="2200" kern="1200" dirty="0">
                <a:solidFill>
                  <a:prstClr val="black"/>
                </a:solidFill>
                <a:cs typeface="Calibri" panose="020F0502020204030204" pitchFamily="34" charset="0"/>
              </a:rPr>
              <a:t>Higher baseline, greater change in ELF associated with increased risk of progression to cirrhosis</a:t>
            </a:r>
          </a:p>
          <a:p>
            <a:endParaRPr lang="en-US" sz="2200" dirty="0"/>
          </a:p>
        </p:txBody>
      </p:sp>
      <p:sp>
        <p:nvSpPr>
          <p:cNvPr id="16" name="TextBox 15">
            <a:extLst>
              <a:ext uri="{FF2B5EF4-FFF2-40B4-BE49-F238E27FC236}">
                <a16:creationId xmlns:a16="http://schemas.microsoft.com/office/drawing/2014/main" id="{DB6C183D-2400-411E-AA78-D43E72033745}"/>
              </a:ext>
            </a:extLst>
          </p:cNvPr>
          <p:cNvSpPr txBox="1"/>
          <p:nvPr/>
        </p:nvSpPr>
        <p:spPr>
          <a:xfrm>
            <a:off x="6333017" y="1601788"/>
            <a:ext cx="5031967" cy="276999"/>
          </a:xfrm>
          <a:prstGeom prst="rect">
            <a:avLst/>
          </a:prstGeom>
          <a:noFill/>
        </p:spPr>
        <p:txBody>
          <a:bodyPr wrap="square" lIns="0" tIns="0" rIns="0" bIns="0" rtlCol="0">
            <a:spAutoFit/>
          </a:bodyPr>
          <a:lstStyle/>
          <a:p>
            <a:pPr marL="0" marR="0" lvl="0" indent="0" algn="ctr" defTabSz="121917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Predictors of Progression to Cirrhosis</a:t>
            </a:r>
          </a:p>
        </p:txBody>
      </p:sp>
      <p:sp>
        <p:nvSpPr>
          <p:cNvPr id="3" name="TextBox 2"/>
          <p:cNvSpPr txBox="1"/>
          <p:nvPr/>
        </p:nvSpPr>
        <p:spPr>
          <a:xfrm rot="16200000">
            <a:off x="-649236" y="2982043"/>
            <a:ext cx="2787670" cy="498598"/>
          </a:xfrm>
          <a:prstGeom prst="rect">
            <a:avLst/>
          </a:prstGeom>
          <a:noFill/>
        </p:spPr>
        <p:txBody>
          <a:bodyPr wrap="square" lIns="0" tIns="0" rIns="0" bIns="0" rtlCol="0">
            <a:spAutoFit/>
          </a:bodyPr>
          <a:lstStyle/>
          <a:p>
            <a:pPr marL="0" marR="0" lvl="0" indent="0" algn="ctr" defTabSz="121917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Patient Survival Free From Progression to Cirrhosis (%)</a:t>
            </a:r>
          </a:p>
        </p:txBody>
      </p:sp>
      <p:graphicFrame>
        <p:nvGraphicFramePr>
          <p:cNvPr id="80" name="Group 3">
            <a:extLst>
              <a:ext uri="{FF2B5EF4-FFF2-40B4-BE49-F238E27FC236}">
                <a16:creationId xmlns:a16="http://schemas.microsoft.com/office/drawing/2014/main" id="{BF84EF60-8CDC-4E4D-97A0-F29144DE542E}"/>
              </a:ext>
            </a:extLst>
          </p:cNvPr>
          <p:cNvGraphicFramePr>
            <a:graphicFrameLocks/>
          </p:cNvGraphicFramePr>
          <p:nvPr>
            <p:extLst>
              <p:ext uri="{D42A27DB-BD31-4B8C-83A1-F6EECF244321}">
                <p14:modId xmlns:p14="http://schemas.microsoft.com/office/powerpoint/2010/main" val="899258360"/>
              </p:ext>
            </p:extLst>
          </p:nvPr>
        </p:nvGraphicFramePr>
        <p:xfrm>
          <a:off x="6252634" y="2063582"/>
          <a:ext cx="5224088" cy="2560384"/>
        </p:xfrm>
        <a:graphic>
          <a:graphicData uri="http://schemas.openxmlformats.org/drawingml/2006/table">
            <a:tbl>
              <a:tblPr/>
              <a:tblGrid>
                <a:gridCol w="1997748">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gridCol w="1283240">
                  <a:extLst>
                    <a:ext uri="{9D8B030D-6E8A-4147-A177-3AD203B41FA5}">
                      <a16:colId xmlns:a16="http://schemas.microsoft.com/office/drawing/2014/main" val="20002"/>
                    </a:ext>
                  </a:extLst>
                </a:gridCol>
              </a:tblGrid>
              <a:tr h="227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Adjusted HR</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7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Baseline ELF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AU" sz="1800" dirty="0">
                          <a:solidFill>
                            <a:schemeClr val="bg1"/>
                          </a:solidFill>
                          <a:latin typeface="Calibri" panose="020F0502020204030204" pitchFamily="34" charset="0"/>
                          <a:cs typeface="Calibri" panose="020F0502020204030204" pitchFamily="34" charset="0"/>
                        </a:rPr>
                        <a:t>3.20</a:t>
                      </a:r>
                      <a:br>
                        <a:rPr lang="en-AU" sz="1800" dirty="0">
                          <a:solidFill>
                            <a:schemeClr val="bg1"/>
                          </a:solidFill>
                          <a:latin typeface="Calibri" panose="020F0502020204030204" pitchFamily="34" charset="0"/>
                          <a:cs typeface="Calibri" panose="020F0502020204030204" pitchFamily="34" charset="0"/>
                        </a:rPr>
                      </a:br>
                      <a:r>
                        <a:rPr lang="en-AU" sz="1800" dirty="0">
                          <a:solidFill>
                            <a:schemeClr val="bg1"/>
                          </a:solidFill>
                          <a:latin typeface="Calibri" panose="020F0502020204030204" pitchFamily="34" charset="0"/>
                          <a:cs typeface="Calibri" panose="020F0502020204030204" pitchFamily="34" charset="0"/>
                        </a:rPr>
                        <a:t>(2.33-4.39)</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dirty="0">
                          <a:solidFill>
                            <a:schemeClr val="bg1"/>
                          </a:solidFill>
                          <a:latin typeface="Calibri" panose="020F0502020204030204" pitchFamily="34" charset="0"/>
                          <a:cs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7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Change in ELF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AU" sz="1800" dirty="0">
                          <a:solidFill>
                            <a:schemeClr val="bg1"/>
                          </a:solidFill>
                          <a:latin typeface="Calibri" panose="020F0502020204030204" pitchFamily="34" charset="0"/>
                          <a:cs typeface="Calibri" panose="020F0502020204030204" pitchFamily="34" charset="0"/>
                        </a:rPr>
                        <a:t>1.60</a:t>
                      </a:r>
                      <a:br>
                        <a:rPr lang="en-AU" sz="1800" dirty="0">
                          <a:solidFill>
                            <a:schemeClr val="bg1"/>
                          </a:solidFill>
                          <a:latin typeface="Calibri" panose="020F0502020204030204" pitchFamily="34" charset="0"/>
                          <a:cs typeface="Calibri" panose="020F0502020204030204" pitchFamily="34" charset="0"/>
                        </a:rPr>
                      </a:br>
                      <a:r>
                        <a:rPr lang="en-AU" sz="1800" dirty="0">
                          <a:solidFill>
                            <a:schemeClr val="bg1"/>
                          </a:solidFill>
                          <a:latin typeface="Calibri" panose="020F0502020204030204" pitchFamily="34" charset="0"/>
                          <a:cs typeface="Calibri" panose="020F0502020204030204" pitchFamily="34" charset="0"/>
                        </a:rPr>
                        <a:t>(1.19-2.16)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AU" sz="1800" dirty="0">
                          <a:solidFill>
                            <a:schemeClr val="bg1"/>
                          </a:solidFill>
                          <a:latin typeface="Calibri" panose="020F0502020204030204" pitchFamily="34" charset="0"/>
                          <a:cs typeface="Calibri" panose="020F0502020204030204" pitchFamily="34" charset="0"/>
                        </a:rPr>
                        <a:t>&lt;.01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7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Ishak stage 4 vs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AU" sz="1800" dirty="0">
                          <a:solidFill>
                            <a:schemeClr val="bg1"/>
                          </a:solidFill>
                          <a:latin typeface="Calibri" panose="020F0502020204030204" pitchFamily="34" charset="0"/>
                          <a:cs typeface="Calibri" panose="020F0502020204030204" pitchFamily="34" charset="0"/>
                        </a:rPr>
                        <a:t>0.87</a:t>
                      </a:r>
                      <a:br>
                        <a:rPr lang="en-AU" sz="1800" dirty="0">
                          <a:solidFill>
                            <a:schemeClr val="bg1"/>
                          </a:solidFill>
                          <a:latin typeface="Calibri" panose="020F0502020204030204" pitchFamily="34" charset="0"/>
                          <a:cs typeface="Calibri" panose="020F0502020204030204" pitchFamily="34" charset="0"/>
                        </a:rPr>
                      </a:br>
                      <a:r>
                        <a:rPr lang="en-AU" sz="1800" dirty="0">
                          <a:solidFill>
                            <a:schemeClr val="bg1"/>
                          </a:solidFill>
                          <a:latin typeface="Calibri" panose="020F0502020204030204" pitchFamily="34" charset="0"/>
                          <a:cs typeface="Calibri" panose="020F0502020204030204" pitchFamily="34" charset="0"/>
                        </a:rPr>
                        <a:t>(0.47-1.59)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AU" sz="1800" dirty="0">
                          <a:solidFill>
                            <a:schemeClr val="bg1"/>
                          </a:solidFill>
                          <a:latin typeface="Calibri" panose="020F0502020204030204" pitchFamily="34" charset="0"/>
                          <a:cs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8" name="TextBox 17">
            <a:extLst>
              <a:ext uri="{FF2B5EF4-FFF2-40B4-BE49-F238E27FC236}">
                <a16:creationId xmlns:a16="http://schemas.microsoft.com/office/drawing/2014/main" id="{16B535BC-F738-499B-AB6A-ED97330CB752}"/>
              </a:ext>
            </a:extLst>
          </p:cNvPr>
          <p:cNvSpPr txBox="1"/>
          <p:nvPr/>
        </p:nvSpPr>
        <p:spPr bwMode="auto">
          <a:xfrm>
            <a:off x="3510682" y="4699059"/>
            <a:ext cx="353962" cy="369332"/>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4A17DE4C-2040-4381-B5D7-7B8CD45EBD36}"/>
              </a:ext>
            </a:extLst>
          </p:cNvPr>
          <p:cNvSpPr txBox="1"/>
          <p:nvPr/>
        </p:nvSpPr>
        <p:spPr bwMode="auto">
          <a:xfrm>
            <a:off x="2517336" y="4631902"/>
            <a:ext cx="24442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of Follow-up</a:t>
            </a:r>
          </a:p>
        </p:txBody>
      </p:sp>
      <p:sp>
        <p:nvSpPr>
          <p:cNvPr id="81" name="TextBox 80">
            <a:extLst>
              <a:ext uri="{FF2B5EF4-FFF2-40B4-BE49-F238E27FC236}">
                <a16:creationId xmlns:a16="http://schemas.microsoft.com/office/drawing/2014/main" id="{BFA34396-1F21-448B-B795-BE9F5AF0029A}"/>
              </a:ext>
            </a:extLst>
          </p:cNvPr>
          <p:cNvSpPr txBox="1"/>
          <p:nvPr/>
        </p:nvSpPr>
        <p:spPr>
          <a:xfrm>
            <a:off x="1515035" y="1601788"/>
            <a:ext cx="4398086" cy="276999"/>
          </a:xfrm>
          <a:prstGeom prst="rect">
            <a:avLst/>
          </a:prstGeom>
          <a:solidFill>
            <a:schemeClr val="tx1"/>
          </a:solidFill>
        </p:spPr>
        <p:txBody>
          <a:bodyPr wrap="square" lIns="0" tIns="0" rIns="0" bIns="0" rtlCol="0">
            <a:spAutoFit/>
          </a:bodyPr>
          <a:lstStyle/>
          <a:p>
            <a:pPr marL="0" marR="0" lvl="0" indent="0" algn="ctr" defTabSz="121917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Progression to Cirrhosis by Baseline ELF</a:t>
            </a:r>
          </a:p>
        </p:txBody>
      </p:sp>
      <p:sp>
        <p:nvSpPr>
          <p:cNvPr id="20" name="TextBox 19"/>
          <p:cNvSpPr txBox="1"/>
          <p:nvPr/>
        </p:nvSpPr>
        <p:spPr>
          <a:xfrm>
            <a:off x="1693383" y="3853018"/>
            <a:ext cx="3795253" cy="443198"/>
          </a:xfrm>
          <a:prstGeom prst="rect">
            <a:avLst/>
          </a:prstGeom>
          <a:noFill/>
        </p:spPr>
        <p:txBody>
          <a:bodyPr wrap="square" lIns="0" tIns="0" rIns="0" bIns="0" rtlCol="0">
            <a:spAutoFit/>
          </a:bodyPr>
          <a:lstStyle/>
          <a:p>
            <a:pPr marL="0" marR="0" lvl="0" indent="0" algn="l" defTabSz="121917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Log-rank </a:t>
            </a:r>
            <a:r>
              <a:rPr kumimoji="0" lang="en-US" sz="16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&lt;.001</a:t>
            </a:r>
          </a:p>
          <a:p>
            <a:pPr marL="0" marR="0" lvl="0" indent="0" algn="l" defTabSz="121917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HR: 4.52 (95% CI: 2.30-8.88)</a:t>
            </a:r>
          </a:p>
        </p:txBody>
      </p:sp>
      <p:sp>
        <p:nvSpPr>
          <p:cNvPr id="2" name="TextBox 1">
            <a:extLst>
              <a:ext uri="{FF2B5EF4-FFF2-40B4-BE49-F238E27FC236}">
                <a16:creationId xmlns:a16="http://schemas.microsoft.com/office/drawing/2014/main" id="{E7EF8E15-900F-4074-99FA-39A2E0CD3774}"/>
              </a:ext>
            </a:extLst>
          </p:cNvPr>
          <p:cNvSpPr txBox="1"/>
          <p:nvPr/>
        </p:nvSpPr>
        <p:spPr bwMode="auto">
          <a:xfrm>
            <a:off x="4537170" y="3456432"/>
            <a:ext cx="10775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ELF &lt;9.76</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ELF ≥9.76</a:t>
            </a:r>
          </a:p>
        </p:txBody>
      </p:sp>
      <p:cxnSp>
        <p:nvCxnSpPr>
          <p:cNvPr id="7" name="Straight Connector 6">
            <a:extLst>
              <a:ext uri="{FF2B5EF4-FFF2-40B4-BE49-F238E27FC236}">
                <a16:creationId xmlns:a16="http://schemas.microsoft.com/office/drawing/2014/main" id="{B8A30611-28CC-4B42-BD94-75AB6F617117}"/>
              </a:ext>
            </a:extLst>
          </p:cNvPr>
          <p:cNvCxnSpPr/>
          <p:nvPr/>
        </p:nvCxnSpPr>
        <p:spPr bwMode="auto">
          <a:xfrm flipH="1">
            <a:off x="4290282" y="3630168"/>
            <a:ext cx="237744" cy="0"/>
          </a:xfrm>
          <a:prstGeom prst="line">
            <a:avLst/>
          </a:prstGeom>
          <a:noFill/>
          <a:ln w="28575" cap="flat" cmpd="sng" algn="ctr">
            <a:solidFill>
              <a:schemeClr val="accent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06DE1E8-54CF-45E3-AF37-5F56F43A66CE}"/>
              </a:ext>
            </a:extLst>
          </p:cNvPr>
          <p:cNvCxnSpPr/>
          <p:nvPr/>
        </p:nvCxnSpPr>
        <p:spPr bwMode="auto">
          <a:xfrm flipH="1">
            <a:off x="4305522" y="3910584"/>
            <a:ext cx="237744" cy="0"/>
          </a:xfrm>
          <a:prstGeom prst="line">
            <a:avLst/>
          </a:prstGeom>
          <a:noFill/>
          <a:ln w="28575" cap="flat" cmpd="sng" algn="ctr">
            <a:solidFill>
              <a:schemeClr val="accent3"/>
            </a:solidFill>
            <a:prstDash val="solid"/>
            <a:round/>
            <a:headEnd type="none" w="med" len="med"/>
            <a:tailEnd type="none" w="med" len="med"/>
          </a:ln>
          <a:effectLst/>
        </p:spPr>
      </p:cxnSp>
      <p:sp>
        <p:nvSpPr>
          <p:cNvPr id="8" name="Freeform: Shape 7">
            <a:extLst>
              <a:ext uri="{FF2B5EF4-FFF2-40B4-BE49-F238E27FC236}">
                <a16:creationId xmlns:a16="http://schemas.microsoft.com/office/drawing/2014/main" id="{A629351C-6DA4-4C38-837C-7D42D8BC44E2}"/>
              </a:ext>
            </a:extLst>
          </p:cNvPr>
          <p:cNvSpPr/>
          <p:nvPr/>
        </p:nvSpPr>
        <p:spPr bwMode="auto">
          <a:xfrm>
            <a:off x="1528117" y="2133600"/>
            <a:ext cx="4381500" cy="2209800"/>
          </a:xfrm>
          <a:custGeom>
            <a:avLst/>
            <a:gdLst>
              <a:gd name="connsiteX0" fmla="*/ 0 w 4381500"/>
              <a:gd name="connsiteY0" fmla="*/ 0 h 2209800"/>
              <a:gd name="connsiteX1" fmla="*/ 0 w 4381500"/>
              <a:gd name="connsiteY1" fmla="*/ 2209800 h 2209800"/>
              <a:gd name="connsiteX2" fmla="*/ 4381500 w 4381500"/>
              <a:gd name="connsiteY2" fmla="*/ 2209800 h 2209800"/>
            </a:gdLst>
            <a:ahLst/>
            <a:cxnLst>
              <a:cxn ang="0">
                <a:pos x="connsiteX0" y="connsiteY0"/>
              </a:cxn>
              <a:cxn ang="0">
                <a:pos x="connsiteX1" y="connsiteY1"/>
              </a:cxn>
              <a:cxn ang="0">
                <a:pos x="connsiteX2" y="connsiteY2"/>
              </a:cxn>
            </a:cxnLst>
            <a:rect l="l" t="t" r="r" b="b"/>
            <a:pathLst>
              <a:path w="4381500" h="2209800">
                <a:moveTo>
                  <a:pt x="0" y="0"/>
                </a:moveTo>
                <a:lnTo>
                  <a:pt x="0" y="2209800"/>
                </a:lnTo>
                <a:lnTo>
                  <a:pt x="4381500" y="22098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11" name="Group 10">
            <a:extLst>
              <a:ext uri="{FF2B5EF4-FFF2-40B4-BE49-F238E27FC236}">
                <a16:creationId xmlns:a16="http://schemas.microsoft.com/office/drawing/2014/main" id="{9BCEDA1D-B1CD-49A3-BC3B-760F9B28C2D1}"/>
              </a:ext>
            </a:extLst>
          </p:cNvPr>
          <p:cNvGrpSpPr/>
          <p:nvPr/>
        </p:nvGrpSpPr>
        <p:grpSpPr>
          <a:xfrm>
            <a:off x="1451917" y="2146300"/>
            <a:ext cx="67734" cy="2197100"/>
            <a:chOff x="1985433" y="2688167"/>
            <a:chExt cx="80434" cy="762000"/>
          </a:xfrm>
        </p:grpSpPr>
        <p:cxnSp>
          <p:nvCxnSpPr>
            <p:cNvPr id="10" name="Straight Connector 9">
              <a:extLst>
                <a:ext uri="{FF2B5EF4-FFF2-40B4-BE49-F238E27FC236}">
                  <a16:creationId xmlns:a16="http://schemas.microsoft.com/office/drawing/2014/main" id="{FBE8FA5F-8580-4AC1-906D-C1BBB383E262}"/>
                </a:ext>
              </a:extLst>
            </p:cNvPr>
            <p:cNvCxnSpPr/>
            <p:nvPr/>
          </p:nvCxnSpPr>
          <p:spPr bwMode="auto">
            <a:xfrm>
              <a:off x="1985433" y="2688167"/>
              <a:ext cx="80434"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CA30ED7-F157-4BFB-A372-C09C90D35683}"/>
                </a:ext>
              </a:extLst>
            </p:cNvPr>
            <p:cNvCxnSpPr/>
            <p:nvPr/>
          </p:nvCxnSpPr>
          <p:spPr bwMode="auto">
            <a:xfrm>
              <a:off x="1985433" y="2840567"/>
              <a:ext cx="80434"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375F52F-3B96-467A-BD79-28A73B0272A7}"/>
                </a:ext>
              </a:extLst>
            </p:cNvPr>
            <p:cNvCxnSpPr/>
            <p:nvPr/>
          </p:nvCxnSpPr>
          <p:spPr bwMode="auto">
            <a:xfrm>
              <a:off x="1985433" y="2992967"/>
              <a:ext cx="8043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64F3422-651E-400C-8058-AD904039D47A}"/>
                </a:ext>
              </a:extLst>
            </p:cNvPr>
            <p:cNvCxnSpPr/>
            <p:nvPr/>
          </p:nvCxnSpPr>
          <p:spPr bwMode="auto">
            <a:xfrm>
              <a:off x="1985433" y="3145367"/>
              <a:ext cx="80434"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41DFE94-3105-4028-AD18-5B602E9B121B}"/>
                </a:ext>
              </a:extLst>
            </p:cNvPr>
            <p:cNvCxnSpPr/>
            <p:nvPr/>
          </p:nvCxnSpPr>
          <p:spPr bwMode="auto">
            <a:xfrm>
              <a:off x="1985433" y="3297767"/>
              <a:ext cx="8043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A90F644-B66A-46C8-8138-9D0EE59D6ADE}"/>
                </a:ext>
              </a:extLst>
            </p:cNvPr>
            <p:cNvCxnSpPr/>
            <p:nvPr/>
          </p:nvCxnSpPr>
          <p:spPr bwMode="auto">
            <a:xfrm>
              <a:off x="1985433" y="3450167"/>
              <a:ext cx="804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 name="Group 11">
            <a:extLst>
              <a:ext uri="{FF2B5EF4-FFF2-40B4-BE49-F238E27FC236}">
                <a16:creationId xmlns:a16="http://schemas.microsoft.com/office/drawing/2014/main" id="{6BEEBC25-26FF-42A5-8D7A-E2A85BBD7AFD}"/>
              </a:ext>
            </a:extLst>
          </p:cNvPr>
          <p:cNvGrpSpPr/>
          <p:nvPr/>
        </p:nvGrpSpPr>
        <p:grpSpPr>
          <a:xfrm>
            <a:off x="1526001" y="4349751"/>
            <a:ext cx="4370916" cy="74083"/>
            <a:chOff x="1377951" y="4349751"/>
            <a:chExt cx="4370916" cy="74083"/>
          </a:xfrm>
        </p:grpSpPr>
        <p:cxnSp>
          <p:nvCxnSpPr>
            <p:cNvPr id="34" name="Straight Connector 33">
              <a:extLst>
                <a:ext uri="{FF2B5EF4-FFF2-40B4-BE49-F238E27FC236}">
                  <a16:creationId xmlns:a16="http://schemas.microsoft.com/office/drawing/2014/main" id="{CA6212DA-121D-4A15-A3C4-02BA94EA8BD1}"/>
                </a:ext>
              </a:extLst>
            </p:cNvPr>
            <p:cNvCxnSpPr/>
            <p:nvPr/>
          </p:nvCxnSpPr>
          <p:spPr bwMode="auto">
            <a:xfrm rot="5400000">
              <a:off x="4482042" y="438467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96AEF46-B268-4C3A-B167-D6159F1AEEF1}"/>
                </a:ext>
              </a:extLst>
            </p:cNvPr>
            <p:cNvCxnSpPr/>
            <p:nvPr/>
          </p:nvCxnSpPr>
          <p:spPr bwMode="auto">
            <a:xfrm rot="5400000">
              <a:off x="3854239" y="438467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746F0B8-7DBE-4FA5-9804-A2293FD615F1}"/>
                </a:ext>
              </a:extLst>
            </p:cNvPr>
            <p:cNvCxnSpPr/>
            <p:nvPr/>
          </p:nvCxnSpPr>
          <p:spPr bwMode="auto">
            <a:xfrm rot="5400000">
              <a:off x="3226436" y="438467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E545E6B-CAFB-4516-8AB6-155F8F1DBE74}"/>
                </a:ext>
              </a:extLst>
            </p:cNvPr>
            <p:cNvCxnSpPr/>
            <p:nvPr/>
          </p:nvCxnSpPr>
          <p:spPr bwMode="auto">
            <a:xfrm rot="5400000">
              <a:off x="2598632" y="438467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BD37C50-0780-4EBC-9EC6-028DB7D019A3}"/>
                </a:ext>
              </a:extLst>
            </p:cNvPr>
            <p:cNvCxnSpPr/>
            <p:nvPr/>
          </p:nvCxnSpPr>
          <p:spPr bwMode="auto">
            <a:xfrm rot="5400000">
              <a:off x="1970829" y="438467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3088EBA-1BD6-4FEC-82CB-CE216ABE6BE8}"/>
                </a:ext>
              </a:extLst>
            </p:cNvPr>
            <p:cNvCxnSpPr/>
            <p:nvPr/>
          </p:nvCxnSpPr>
          <p:spPr bwMode="auto">
            <a:xfrm rot="5400000">
              <a:off x="1343026" y="438467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010AA1D-6EBC-4FF0-BB71-DD04A953653A}"/>
                </a:ext>
              </a:extLst>
            </p:cNvPr>
            <p:cNvCxnSpPr/>
            <p:nvPr/>
          </p:nvCxnSpPr>
          <p:spPr bwMode="auto">
            <a:xfrm rot="5400000">
              <a:off x="5713942" y="4388909"/>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7D4287F-87BB-44E0-AC40-317BD2FC3784}"/>
                </a:ext>
              </a:extLst>
            </p:cNvPr>
            <p:cNvCxnSpPr/>
            <p:nvPr/>
          </p:nvCxnSpPr>
          <p:spPr bwMode="auto">
            <a:xfrm rot="5400000">
              <a:off x="5086139" y="4388909"/>
              <a:ext cx="69850" cy="0"/>
            </a:xfrm>
            <a:prstGeom prst="line">
              <a:avLst/>
            </a:prstGeom>
            <a:noFill/>
            <a:ln w="28575" cap="flat" cmpd="sng" algn="ctr">
              <a:solidFill>
                <a:schemeClr val="bg1"/>
              </a:solidFill>
              <a:prstDash val="solid"/>
              <a:round/>
              <a:headEnd type="none" w="med" len="med"/>
              <a:tailEnd type="none" w="med" len="med"/>
            </a:ln>
            <a:effectLst/>
          </p:spPr>
        </p:cxnSp>
      </p:grpSp>
      <p:sp>
        <p:nvSpPr>
          <p:cNvPr id="13" name="TextBox 12">
            <a:extLst>
              <a:ext uri="{FF2B5EF4-FFF2-40B4-BE49-F238E27FC236}">
                <a16:creationId xmlns:a16="http://schemas.microsoft.com/office/drawing/2014/main" id="{CFA5FDEA-2736-49AD-A42B-F24772E4814A}"/>
              </a:ext>
            </a:extLst>
          </p:cNvPr>
          <p:cNvSpPr txBox="1"/>
          <p:nvPr/>
        </p:nvSpPr>
        <p:spPr bwMode="auto">
          <a:xfrm>
            <a:off x="963879" y="196003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2" name="TextBox 41">
            <a:extLst>
              <a:ext uri="{FF2B5EF4-FFF2-40B4-BE49-F238E27FC236}">
                <a16:creationId xmlns:a16="http://schemas.microsoft.com/office/drawing/2014/main" id="{6618FD70-D58F-4004-8DA3-0DADB2B8F28C}"/>
              </a:ext>
            </a:extLst>
          </p:cNvPr>
          <p:cNvSpPr txBox="1"/>
          <p:nvPr/>
        </p:nvSpPr>
        <p:spPr bwMode="auto">
          <a:xfrm>
            <a:off x="1080899" y="239606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3" name="TextBox 42">
            <a:extLst>
              <a:ext uri="{FF2B5EF4-FFF2-40B4-BE49-F238E27FC236}">
                <a16:creationId xmlns:a16="http://schemas.microsoft.com/office/drawing/2014/main" id="{E97CF321-982E-43A6-B62C-6B7007409CE0}"/>
              </a:ext>
            </a:extLst>
          </p:cNvPr>
          <p:cNvSpPr txBox="1"/>
          <p:nvPr/>
        </p:nvSpPr>
        <p:spPr bwMode="auto">
          <a:xfrm>
            <a:off x="1080899" y="2836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4" name="TextBox 43">
            <a:extLst>
              <a:ext uri="{FF2B5EF4-FFF2-40B4-BE49-F238E27FC236}">
                <a16:creationId xmlns:a16="http://schemas.microsoft.com/office/drawing/2014/main" id="{7D55C75D-24CB-46BF-B471-88A39462E891}"/>
              </a:ext>
            </a:extLst>
          </p:cNvPr>
          <p:cNvSpPr txBox="1"/>
          <p:nvPr/>
        </p:nvSpPr>
        <p:spPr bwMode="auto">
          <a:xfrm>
            <a:off x="1080899" y="32766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5" name="TextBox 44">
            <a:extLst>
              <a:ext uri="{FF2B5EF4-FFF2-40B4-BE49-F238E27FC236}">
                <a16:creationId xmlns:a16="http://schemas.microsoft.com/office/drawing/2014/main" id="{1EF90370-DC47-470B-9F9E-7D3D415B867A}"/>
              </a:ext>
            </a:extLst>
          </p:cNvPr>
          <p:cNvSpPr txBox="1"/>
          <p:nvPr/>
        </p:nvSpPr>
        <p:spPr bwMode="auto">
          <a:xfrm>
            <a:off x="1080899" y="37126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6" name="TextBox 45">
            <a:extLst>
              <a:ext uri="{FF2B5EF4-FFF2-40B4-BE49-F238E27FC236}">
                <a16:creationId xmlns:a16="http://schemas.microsoft.com/office/drawing/2014/main" id="{E453E115-F4D2-49D7-8745-2A037EF85B3E}"/>
              </a:ext>
            </a:extLst>
          </p:cNvPr>
          <p:cNvSpPr txBox="1"/>
          <p:nvPr/>
        </p:nvSpPr>
        <p:spPr bwMode="auto">
          <a:xfrm>
            <a:off x="1197917" y="416560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7" name="TextBox 46">
            <a:extLst>
              <a:ext uri="{FF2B5EF4-FFF2-40B4-BE49-F238E27FC236}">
                <a16:creationId xmlns:a16="http://schemas.microsoft.com/office/drawing/2014/main" id="{EA5E9882-89EE-4C7C-95A2-75510FA0594C}"/>
              </a:ext>
            </a:extLst>
          </p:cNvPr>
          <p:cNvSpPr txBox="1"/>
          <p:nvPr/>
        </p:nvSpPr>
        <p:spPr bwMode="auto">
          <a:xfrm>
            <a:off x="1375717" y="434763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8" name="TextBox 47">
            <a:extLst>
              <a:ext uri="{FF2B5EF4-FFF2-40B4-BE49-F238E27FC236}">
                <a16:creationId xmlns:a16="http://schemas.microsoft.com/office/drawing/2014/main" id="{B3CE2031-15B9-4C8D-9848-A1DC05E489C1}"/>
              </a:ext>
            </a:extLst>
          </p:cNvPr>
          <p:cNvSpPr txBox="1"/>
          <p:nvPr/>
        </p:nvSpPr>
        <p:spPr bwMode="auto">
          <a:xfrm>
            <a:off x="2014950" y="434763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9" name="TextBox 48">
            <a:extLst>
              <a:ext uri="{FF2B5EF4-FFF2-40B4-BE49-F238E27FC236}">
                <a16:creationId xmlns:a16="http://schemas.microsoft.com/office/drawing/2014/main" id="{8E3500F6-BD6D-4422-9C8B-D8D5A1FFA5D5}"/>
              </a:ext>
            </a:extLst>
          </p:cNvPr>
          <p:cNvSpPr txBox="1"/>
          <p:nvPr/>
        </p:nvSpPr>
        <p:spPr bwMode="auto">
          <a:xfrm>
            <a:off x="2578741" y="43476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0" name="TextBox 49">
            <a:extLst>
              <a:ext uri="{FF2B5EF4-FFF2-40B4-BE49-F238E27FC236}">
                <a16:creationId xmlns:a16="http://schemas.microsoft.com/office/drawing/2014/main" id="{DD7C0019-EC5D-4A4B-A6BD-3358D95698C0}"/>
              </a:ext>
            </a:extLst>
          </p:cNvPr>
          <p:cNvSpPr txBox="1"/>
          <p:nvPr/>
        </p:nvSpPr>
        <p:spPr bwMode="auto">
          <a:xfrm>
            <a:off x="3196807" y="43476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51" name="TextBox 50">
            <a:extLst>
              <a:ext uri="{FF2B5EF4-FFF2-40B4-BE49-F238E27FC236}">
                <a16:creationId xmlns:a16="http://schemas.microsoft.com/office/drawing/2014/main" id="{EF2B278E-5C83-4956-AA23-599BD8952DF7}"/>
              </a:ext>
            </a:extLst>
          </p:cNvPr>
          <p:cNvSpPr txBox="1"/>
          <p:nvPr/>
        </p:nvSpPr>
        <p:spPr bwMode="auto">
          <a:xfrm>
            <a:off x="3831807" y="43476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52" name="TextBox 51">
            <a:extLst>
              <a:ext uri="{FF2B5EF4-FFF2-40B4-BE49-F238E27FC236}">
                <a16:creationId xmlns:a16="http://schemas.microsoft.com/office/drawing/2014/main" id="{7DBAA92C-2DB9-427F-9DD7-C44093550331}"/>
              </a:ext>
            </a:extLst>
          </p:cNvPr>
          <p:cNvSpPr txBox="1"/>
          <p:nvPr/>
        </p:nvSpPr>
        <p:spPr bwMode="auto">
          <a:xfrm>
            <a:off x="4454107" y="43476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3" name="TextBox 52">
            <a:extLst>
              <a:ext uri="{FF2B5EF4-FFF2-40B4-BE49-F238E27FC236}">
                <a16:creationId xmlns:a16="http://schemas.microsoft.com/office/drawing/2014/main" id="{C109CCC6-56C1-4989-AA3A-CFBFFB3D214F}"/>
              </a:ext>
            </a:extLst>
          </p:cNvPr>
          <p:cNvSpPr txBox="1"/>
          <p:nvPr/>
        </p:nvSpPr>
        <p:spPr bwMode="auto">
          <a:xfrm>
            <a:off x="5059474" y="43476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54" name="TextBox 53">
            <a:extLst>
              <a:ext uri="{FF2B5EF4-FFF2-40B4-BE49-F238E27FC236}">
                <a16:creationId xmlns:a16="http://schemas.microsoft.com/office/drawing/2014/main" id="{C8BBA5CB-396A-49B2-BBB5-0CA04B9B00FE}"/>
              </a:ext>
            </a:extLst>
          </p:cNvPr>
          <p:cNvSpPr txBox="1"/>
          <p:nvPr/>
        </p:nvSpPr>
        <p:spPr bwMode="auto">
          <a:xfrm>
            <a:off x="5702941" y="43476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grpSp>
        <p:nvGrpSpPr>
          <p:cNvPr id="23" name="Group 22">
            <a:extLst>
              <a:ext uri="{FF2B5EF4-FFF2-40B4-BE49-F238E27FC236}">
                <a16:creationId xmlns:a16="http://schemas.microsoft.com/office/drawing/2014/main" id="{CF6B3B74-1B11-4600-86A3-C9B1DE143752}"/>
              </a:ext>
            </a:extLst>
          </p:cNvPr>
          <p:cNvGrpSpPr/>
          <p:nvPr/>
        </p:nvGrpSpPr>
        <p:grpSpPr>
          <a:xfrm>
            <a:off x="1532350" y="2137833"/>
            <a:ext cx="4318000" cy="745067"/>
            <a:chOff x="1384300" y="2137833"/>
            <a:chExt cx="4318000" cy="745067"/>
          </a:xfrm>
        </p:grpSpPr>
        <p:sp>
          <p:nvSpPr>
            <p:cNvPr id="14" name="Freeform: Shape 13">
              <a:extLst>
                <a:ext uri="{FF2B5EF4-FFF2-40B4-BE49-F238E27FC236}">
                  <a16:creationId xmlns:a16="http://schemas.microsoft.com/office/drawing/2014/main" id="{F768C06C-DDE3-412D-B872-BD91B2F767D3}"/>
                </a:ext>
              </a:extLst>
            </p:cNvPr>
            <p:cNvSpPr/>
            <p:nvPr/>
          </p:nvSpPr>
          <p:spPr bwMode="auto">
            <a:xfrm>
              <a:off x="1384300" y="2137833"/>
              <a:ext cx="4318000" cy="740834"/>
            </a:xfrm>
            <a:custGeom>
              <a:avLst/>
              <a:gdLst>
                <a:gd name="connsiteX0" fmla="*/ 4318000 w 4318000"/>
                <a:gd name="connsiteY0" fmla="*/ 740834 h 740834"/>
                <a:gd name="connsiteX1" fmla="*/ 2501900 w 4318000"/>
                <a:gd name="connsiteY1" fmla="*/ 740834 h 740834"/>
                <a:gd name="connsiteX2" fmla="*/ 2501900 w 4318000"/>
                <a:gd name="connsiteY2" fmla="*/ 702734 h 740834"/>
                <a:gd name="connsiteX3" fmla="*/ 2341033 w 4318000"/>
                <a:gd name="connsiteY3" fmla="*/ 702734 h 740834"/>
                <a:gd name="connsiteX4" fmla="*/ 2341033 w 4318000"/>
                <a:gd name="connsiteY4" fmla="*/ 609600 h 740834"/>
                <a:gd name="connsiteX5" fmla="*/ 2319867 w 4318000"/>
                <a:gd name="connsiteY5" fmla="*/ 609600 h 740834"/>
                <a:gd name="connsiteX6" fmla="*/ 2319867 w 4318000"/>
                <a:gd name="connsiteY6" fmla="*/ 537634 h 740834"/>
                <a:gd name="connsiteX7" fmla="*/ 2298700 w 4318000"/>
                <a:gd name="connsiteY7" fmla="*/ 537634 h 740834"/>
                <a:gd name="connsiteX8" fmla="*/ 2298700 w 4318000"/>
                <a:gd name="connsiteY8" fmla="*/ 491067 h 740834"/>
                <a:gd name="connsiteX9" fmla="*/ 2281767 w 4318000"/>
                <a:gd name="connsiteY9" fmla="*/ 491067 h 740834"/>
                <a:gd name="connsiteX10" fmla="*/ 2281767 w 4318000"/>
                <a:gd name="connsiteY10" fmla="*/ 469900 h 740834"/>
                <a:gd name="connsiteX11" fmla="*/ 2188633 w 4318000"/>
                <a:gd name="connsiteY11" fmla="*/ 469900 h 740834"/>
                <a:gd name="connsiteX12" fmla="*/ 2188633 w 4318000"/>
                <a:gd name="connsiteY12" fmla="*/ 444500 h 740834"/>
                <a:gd name="connsiteX13" fmla="*/ 1346200 w 4318000"/>
                <a:gd name="connsiteY13" fmla="*/ 444500 h 740834"/>
                <a:gd name="connsiteX14" fmla="*/ 1346200 w 4318000"/>
                <a:gd name="connsiteY14" fmla="*/ 423334 h 740834"/>
                <a:gd name="connsiteX15" fmla="*/ 1278467 w 4318000"/>
                <a:gd name="connsiteY15" fmla="*/ 423334 h 740834"/>
                <a:gd name="connsiteX16" fmla="*/ 1278467 w 4318000"/>
                <a:gd name="connsiteY16" fmla="*/ 381000 h 740834"/>
                <a:gd name="connsiteX17" fmla="*/ 1172633 w 4318000"/>
                <a:gd name="connsiteY17" fmla="*/ 381000 h 740834"/>
                <a:gd name="connsiteX18" fmla="*/ 1172633 w 4318000"/>
                <a:gd name="connsiteY18" fmla="*/ 279400 h 740834"/>
                <a:gd name="connsiteX19" fmla="*/ 1147233 w 4318000"/>
                <a:gd name="connsiteY19" fmla="*/ 279400 h 740834"/>
                <a:gd name="connsiteX20" fmla="*/ 1147233 w 4318000"/>
                <a:gd name="connsiteY20" fmla="*/ 203200 h 740834"/>
                <a:gd name="connsiteX21" fmla="*/ 1134533 w 4318000"/>
                <a:gd name="connsiteY21" fmla="*/ 203200 h 740834"/>
                <a:gd name="connsiteX22" fmla="*/ 1134533 w 4318000"/>
                <a:gd name="connsiteY22" fmla="*/ 93134 h 740834"/>
                <a:gd name="connsiteX23" fmla="*/ 1121833 w 4318000"/>
                <a:gd name="connsiteY23" fmla="*/ 93134 h 740834"/>
                <a:gd name="connsiteX24" fmla="*/ 1121833 w 4318000"/>
                <a:gd name="connsiteY24" fmla="*/ 55034 h 740834"/>
                <a:gd name="connsiteX25" fmla="*/ 914400 w 4318000"/>
                <a:gd name="connsiteY25" fmla="*/ 55034 h 740834"/>
                <a:gd name="connsiteX26" fmla="*/ 914400 w 4318000"/>
                <a:gd name="connsiteY26" fmla="*/ 25400 h 740834"/>
                <a:gd name="connsiteX27" fmla="*/ 342900 w 4318000"/>
                <a:gd name="connsiteY27" fmla="*/ 25400 h 740834"/>
                <a:gd name="connsiteX28" fmla="*/ 342900 w 4318000"/>
                <a:gd name="connsiteY28" fmla="*/ 0 h 740834"/>
                <a:gd name="connsiteX29" fmla="*/ 0 w 4318000"/>
                <a:gd name="connsiteY29" fmla="*/ 0 h 74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318000" h="740834">
                  <a:moveTo>
                    <a:pt x="4318000" y="740834"/>
                  </a:moveTo>
                  <a:lnTo>
                    <a:pt x="2501900" y="740834"/>
                  </a:lnTo>
                  <a:lnTo>
                    <a:pt x="2501900" y="702734"/>
                  </a:lnTo>
                  <a:lnTo>
                    <a:pt x="2341033" y="702734"/>
                  </a:lnTo>
                  <a:lnTo>
                    <a:pt x="2341033" y="609600"/>
                  </a:lnTo>
                  <a:lnTo>
                    <a:pt x="2319867" y="609600"/>
                  </a:lnTo>
                  <a:lnTo>
                    <a:pt x="2319867" y="537634"/>
                  </a:lnTo>
                  <a:lnTo>
                    <a:pt x="2298700" y="537634"/>
                  </a:lnTo>
                  <a:lnTo>
                    <a:pt x="2298700" y="491067"/>
                  </a:lnTo>
                  <a:lnTo>
                    <a:pt x="2281767" y="491067"/>
                  </a:lnTo>
                  <a:lnTo>
                    <a:pt x="2281767" y="469900"/>
                  </a:lnTo>
                  <a:lnTo>
                    <a:pt x="2188633" y="469900"/>
                  </a:lnTo>
                  <a:lnTo>
                    <a:pt x="2188633" y="444500"/>
                  </a:lnTo>
                  <a:lnTo>
                    <a:pt x="1346200" y="444500"/>
                  </a:lnTo>
                  <a:lnTo>
                    <a:pt x="1346200" y="423334"/>
                  </a:lnTo>
                  <a:lnTo>
                    <a:pt x="1278467" y="423334"/>
                  </a:lnTo>
                  <a:lnTo>
                    <a:pt x="1278467" y="381000"/>
                  </a:lnTo>
                  <a:lnTo>
                    <a:pt x="1172633" y="381000"/>
                  </a:lnTo>
                  <a:lnTo>
                    <a:pt x="1172633" y="279400"/>
                  </a:lnTo>
                  <a:lnTo>
                    <a:pt x="1147233" y="279400"/>
                  </a:lnTo>
                  <a:lnTo>
                    <a:pt x="1147233" y="203200"/>
                  </a:lnTo>
                  <a:lnTo>
                    <a:pt x="1134533" y="203200"/>
                  </a:lnTo>
                  <a:lnTo>
                    <a:pt x="1134533" y="93134"/>
                  </a:lnTo>
                  <a:lnTo>
                    <a:pt x="1121833" y="93134"/>
                  </a:lnTo>
                  <a:lnTo>
                    <a:pt x="1121833" y="55034"/>
                  </a:lnTo>
                  <a:lnTo>
                    <a:pt x="914400" y="55034"/>
                  </a:lnTo>
                  <a:lnTo>
                    <a:pt x="914400" y="25400"/>
                  </a:lnTo>
                  <a:lnTo>
                    <a:pt x="342900" y="25400"/>
                  </a:lnTo>
                  <a:lnTo>
                    <a:pt x="34290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22" name="Straight Connector 21">
              <a:extLst>
                <a:ext uri="{FF2B5EF4-FFF2-40B4-BE49-F238E27FC236}">
                  <a16:creationId xmlns:a16="http://schemas.microsoft.com/office/drawing/2014/main" id="{877ED52A-E4A8-4503-9CBC-445B17035DD0}"/>
                </a:ext>
              </a:extLst>
            </p:cNvPr>
            <p:cNvCxnSpPr/>
            <p:nvPr/>
          </p:nvCxnSpPr>
          <p:spPr bwMode="auto">
            <a:xfrm>
              <a:off x="4267199" y="281093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D7B4ED8-9C58-4961-8690-BFD070713198}"/>
                </a:ext>
              </a:extLst>
            </p:cNvPr>
            <p:cNvCxnSpPr/>
            <p:nvPr/>
          </p:nvCxnSpPr>
          <p:spPr bwMode="auto">
            <a:xfrm>
              <a:off x="4334932" y="281093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7969880-8F51-4FDB-906E-125F9EAD3E2A}"/>
                </a:ext>
              </a:extLst>
            </p:cNvPr>
            <p:cNvCxnSpPr/>
            <p:nvPr/>
          </p:nvCxnSpPr>
          <p:spPr bwMode="auto">
            <a:xfrm>
              <a:off x="4559299" y="281093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E22F0A5E-3001-43CB-A646-1F56E4CAF636}"/>
                </a:ext>
              </a:extLst>
            </p:cNvPr>
            <p:cNvCxnSpPr/>
            <p:nvPr/>
          </p:nvCxnSpPr>
          <p:spPr bwMode="auto">
            <a:xfrm>
              <a:off x="4838699" y="281093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DB25C51-0830-4D57-8178-0F4395000763}"/>
                </a:ext>
              </a:extLst>
            </p:cNvPr>
            <p:cNvCxnSpPr/>
            <p:nvPr/>
          </p:nvCxnSpPr>
          <p:spPr bwMode="auto">
            <a:xfrm>
              <a:off x="4872566" y="281093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B5FA938-5562-4137-9BEB-FB5ADFA361AB}"/>
                </a:ext>
              </a:extLst>
            </p:cNvPr>
            <p:cNvCxnSpPr/>
            <p:nvPr/>
          </p:nvCxnSpPr>
          <p:spPr bwMode="auto">
            <a:xfrm>
              <a:off x="3382432" y="2514599"/>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92ADF361-0F4A-405D-AB9B-662417D41EFD}"/>
                </a:ext>
              </a:extLst>
            </p:cNvPr>
            <p:cNvCxnSpPr/>
            <p:nvPr/>
          </p:nvCxnSpPr>
          <p:spPr bwMode="auto">
            <a:xfrm>
              <a:off x="3026832" y="2527300"/>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402B570-5BD5-4F01-BEFD-8DC4904DF05F}"/>
                </a:ext>
              </a:extLst>
            </p:cNvPr>
            <p:cNvCxnSpPr/>
            <p:nvPr/>
          </p:nvCxnSpPr>
          <p:spPr bwMode="auto">
            <a:xfrm>
              <a:off x="5135033" y="281093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E2FE2AE-DFD6-4BC6-91E3-58E31C08B73E}"/>
                </a:ext>
              </a:extLst>
            </p:cNvPr>
            <p:cNvCxnSpPr/>
            <p:nvPr/>
          </p:nvCxnSpPr>
          <p:spPr bwMode="auto">
            <a:xfrm>
              <a:off x="3966632" y="281093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999D243E-AC4E-4259-B9C8-9B6B61FD2673}"/>
                </a:ext>
              </a:extLst>
            </p:cNvPr>
            <p:cNvCxnSpPr/>
            <p:nvPr/>
          </p:nvCxnSpPr>
          <p:spPr bwMode="auto">
            <a:xfrm>
              <a:off x="4000499" y="281093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DB3C299-2CFF-474A-AAD5-F01454918711}"/>
                </a:ext>
              </a:extLst>
            </p:cNvPr>
            <p:cNvCxnSpPr/>
            <p:nvPr/>
          </p:nvCxnSpPr>
          <p:spPr bwMode="auto">
            <a:xfrm>
              <a:off x="3666066" y="254423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9DF63C4-044B-4656-998A-8E103B7D7743}"/>
                </a:ext>
              </a:extLst>
            </p:cNvPr>
            <p:cNvCxnSpPr/>
            <p:nvPr/>
          </p:nvCxnSpPr>
          <p:spPr bwMode="auto">
            <a:xfrm>
              <a:off x="5681132" y="281093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76BD2B8D-20C5-43D1-9748-1FE62BAFFE9A}"/>
                </a:ext>
              </a:extLst>
            </p:cNvPr>
            <p:cNvCxnSpPr/>
            <p:nvPr/>
          </p:nvCxnSpPr>
          <p:spPr bwMode="auto">
            <a:xfrm>
              <a:off x="5410199" y="281093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8E699C56-68BF-4424-84D2-37D631CBAE7E}"/>
                </a:ext>
              </a:extLst>
            </p:cNvPr>
            <p:cNvCxnSpPr/>
            <p:nvPr/>
          </p:nvCxnSpPr>
          <p:spPr bwMode="auto">
            <a:xfrm>
              <a:off x="4076699" y="281093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50B69EF-F476-454E-90AA-1FDE8EA76BF8}"/>
                </a:ext>
              </a:extLst>
            </p:cNvPr>
            <p:cNvCxnSpPr/>
            <p:nvPr/>
          </p:nvCxnSpPr>
          <p:spPr bwMode="auto">
            <a:xfrm>
              <a:off x="4110566" y="281093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2F61839A-87E9-4338-82CD-6AAE014045E1}"/>
                </a:ext>
              </a:extLst>
            </p:cNvPr>
            <p:cNvCxnSpPr/>
            <p:nvPr/>
          </p:nvCxnSpPr>
          <p:spPr bwMode="auto">
            <a:xfrm>
              <a:off x="2899832" y="251883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4168F09-2C17-45DC-AF9A-92E7C5DF8938}"/>
                </a:ext>
              </a:extLst>
            </p:cNvPr>
            <p:cNvCxnSpPr/>
            <p:nvPr/>
          </p:nvCxnSpPr>
          <p:spPr bwMode="auto">
            <a:xfrm>
              <a:off x="2832099" y="2523066"/>
              <a:ext cx="0" cy="71967"/>
            </a:xfrm>
            <a:prstGeom prst="line">
              <a:avLst/>
            </a:prstGeom>
            <a:noFill/>
            <a:ln w="28575" cap="flat" cmpd="sng" algn="ctr">
              <a:solidFill>
                <a:schemeClr val="accent3"/>
              </a:solidFill>
              <a:prstDash val="solid"/>
              <a:round/>
              <a:headEnd type="none" w="med" len="med"/>
              <a:tailEnd type="none" w="med" len="med"/>
            </a:ln>
            <a:effectLst/>
          </p:spPr>
        </p:cxnSp>
      </p:grpSp>
      <p:grpSp>
        <p:nvGrpSpPr>
          <p:cNvPr id="73" name="Group 72">
            <a:extLst>
              <a:ext uri="{FF2B5EF4-FFF2-40B4-BE49-F238E27FC236}">
                <a16:creationId xmlns:a16="http://schemas.microsoft.com/office/drawing/2014/main" id="{57737DD0-76B0-4DEC-980A-91AAA56E40E7}"/>
              </a:ext>
            </a:extLst>
          </p:cNvPr>
          <p:cNvGrpSpPr/>
          <p:nvPr/>
        </p:nvGrpSpPr>
        <p:grpSpPr>
          <a:xfrm>
            <a:off x="1536583" y="2074333"/>
            <a:ext cx="4326467" cy="249767"/>
            <a:chOff x="1388533" y="2074333"/>
            <a:chExt cx="4326467" cy="249767"/>
          </a:xfrm>
        </p:grpSpPr>
        <p:sp>
          <p:nvSpPr>
            <p:cNvPr id="55" name="Freeform: Shape 54">
              <a:extLst>
                <a:ext uri="{FF2B5EF4-FFF2-40B4-BE49-F238E27FC236}">
                  <a16:creationId xmlns:a16="http://schemas.microsoft.com/office/drawing/2014/main" id="{FB126077-F9CB-4647-99EE-493CC96CE209}"/>
                </a:ext>
              </a:extLst>
            </p:cNvPr>
            <p:cNvSpPr/>
            <p:nvPr/>
          </p:nvSpPr>
          <p:spPr bwMode="auto">
            <a:xfrm>
              <a:off x="1388533" y="2137833"/>
              <a:ext cx="4326467" cy="186267"/>
            </a:xfrm>
            <a:custGeom>
              <a:avLst/>
              <a:gdLst>
                <a:gd name="connsiteX0" fmla="*/ 4326467 w 4326467"/>
                <a:gd name="connsiteY0" fmla="*/ 186267 h 186267"/>
                <a:gd name="connsiteX1" fmla="*/ 2345267 w 4326467"/>
                <a:gd name="connsiteY1" fmla="*/ 186267 h 186267"/>
                <a:gd name="connsiteX2" fmla="*/ 2345267 w 4326467"/>
                <a:gd name="connsiteY2" fmla="*/ 139700 h 186267"/>
                <a:gd name="connsiteX3" fmla="*/ 2294467 w 4326467"/>
                <a:gd name="connsiteY3" fmla="*/ 139700 h 186267"/>
                <a:gd name="connsiteX4" fmla="*/ 2294467 w 4326467"/>
                <a:gd name="connsiteY4" fmla="*/ 127000 h 186267"/>
                <a:gd name="connsiteX5" fmla="*/ 2230967 w 4326467"/>
                <a:gd name="connsiteY5" fmla="*/ 127000 h 186267"/>
                <a:gd name="connsiteX6" fmla="*/ 2230967 w 4326467"/>
                <a:gd name="connsiteY6" fmla="*/ 110067 h 186267"/>
                <a:gd name="connsiteX7" fmla="*/ 1185334 w 4326467"/>
                <a:gd name="connsiteY7" fmla="*/ 110067 h 186267"/>
                <a:gd name="connsiteX8" fmla="*/ 1185334 w 4326467"/>
                <a:gd name="connsiteY8" fmla="*/ 88900 h 186267"/>
                <a:gd name="connsiteX9" fmla="*/ 1155700 w 4326467"/>
                <a:gd name="connsiteY9" fmla="*/ 88900 h 186267"/>
                <a:gd name="connsiteX10" fmla="*/ 1155700 w 4326467"/>
                <a:gd name="connsiteY10" fmla="*/ 50800 h 186267"/>
                <a:gd name="connsiteX11" fmla="*/ 1083734 w 4326467"/>
                <a:gd name="connsiteY11" fmla="*/ 50800 h 186267"/>
                <a:gd name="connsiteX12" fmla="*/ 1083734 w 4326467"/>
                <a:gd name="connsiteY12" fmla="*/ 21167 h 186267"/>
                <a:gd name="connsiteX13" fmla="*/ 647700 w 4326467"/>
                <a:gd name="connsiteY13" fmla="*/ 21167 h 186267"/>
                <a:gd name="connsiteX14" fmla="*/ 647700 w 4326467"/>
                <a:gd name="connsiteY14" fmla="*/ 21167 h 186267"/>
                <a:gd name="connsiteX15" fmla="*/ 647700 w 4326467"/>
                <a:gd name="connsiteY15" fmla="*/ 0 h 186267"/>
                <a:gd name="connsiteX16" fmla="*/ 0 w 4326467"/>
                <a:gd name="connsiteY16" fmla="*/ 0 h 186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26467" h="186267">
                  <a:moveTo>
                    <a:pt x="4326467" y="186267"/>
                  </a:moveTo>
                  <a:lnTo>
                    <a:pt x="2345267" y="186267"/>
                  </a:lnTo>
                  <a:lnTo>
                    <a:pt x="2345267" y="139700"/>
                  </a:lnTo>
                  <a:lnTo>
                    <a:pt x="2294467" y="139700"/>
                  </a:lnTo>
                  <a:lnTo>
                    <a:pt x="2294467" y="127000"/>
                  </a:lnTo>
                  <a:lnTo>
                    <a:pt x="2230967" y="127000"/>
                  </a:lnTo>
                  <a:lnTo>
                    <a:pt x="2230967" y="110067"/>
                  </a:lnTo>
                  <a:lnTo>
                    <a:pt x="1185334" y="110067"/>
                  </a:lnTo>
                  <a:lnTo>
                    <a:pt x="1185334" y="88900"/>
                  </a:lnTo>
                  <a:lnTo>
                    <a:pt x="1155700" y="88900"/>
                  </a:lnTo>
                  <a:lnTo>
                    <a:pt x="1155700" y="50800"/>
                  </a:lnTo>
                  <a:lnTo>
                    <a:pt x="1083734" y="50800"/>
                  </a:lnTo>
                  <a:lnTo>
                    <a:pt x="1083734" y="21167"/>
                  </a:lnTo>
                  <a:lnTo>
                    <a:pt x="647700" y="21167"/>
                  </a:lnTo>
                  <a:lnTo>
                    <a:pt x="647700" y="21167"/>
                  </a:lnTo>
                  <a:lnTo>
                    <a:pt x="6477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77" name="Straight Connector 76">
              <a:extLst>
                <a:ext uri="{FF2B5EF4-FFF2-40B4-BE49-F238E27FC236}">
                  <a16:creationId xmlns:a16="http://schemas.microsoft.com/office/drawing/2014/main" id="{4E9B17C4-9628-40CF-97FC-D43543158FD0}"/>
                </a:ext>
              </a:extLst>
            </p:cNvPr>
            <p:cNvCxnSpPr/>
            <p:nvPr/>
          </p:nvCxnSpPr>
          <p:spPr bwMode="auto">
            <a:xfrm>
              <a:off x="4339166" y="2247899"/>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7353CD7C-7583-4547-AE2E-74408E753715}"/>
                </a:ext>
              </a:extLst>
            </p:cNvPr>
            <p:cNvCxnSpPr/>
            <p:nvPr/>
          </p:nvCxnSpPr>
          <p:spPr bwMode="auto">
            <a:xfrm>
              <a:off x="4169833" y="2247899"/>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7F12A40E-AFD5-40CC-A902-7A6562ED6796}"/>
                </a:ext>
              </a:extLst>
            </p:cNvPr>
            <p:cNvCxnSpPr/>
            <p:nvPr/>
          </p:nvCxnSpPr>
          <p:spPr bwMode="auto">
            <a:xfrm>
              <a:off x="4639733" y="2247899"/>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E6B17418-815D-49ED-BA97-D7A2635B4494}"/>
                </a:ext>
              </a:extLst>
            </p:cNvPr>
            <p:cNvCxnSpPr/>
            <p:nvPr/>
          </p:nvCxnSpPr>
          <p:spPr bwMode="auto">
            <a:xfrm>
              <a:off x="3661833" y="2205566"/>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5A92914-21F3-4136-81BD-B4F5F505E792}"/>
                </a:ext>
              </a:extLst>
            </p:cNvPr>
            <p:cNvCxnSpPr/>
            <p:nvPr/>
          </p:nvCxnSpPr>
          <p:spPr bwMode="auto">
            <a:xfrm>
              <a:off x="3695700" y="2205566"/>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58F8CCA-D93C-4382-B14A-D865031118A5}"/>
                </a:ext>
              </a:extLst>
            </p:cNvPr>
            <p:cNvCxnSpPr/>
            <p:nvPr/>
          </p:nvCxnSpPr>
          <p:spPr bwMode="auto">
            <a:xfrm>
              <a:off x="3107266" y="2180165"/>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EB263450-02D3-4C11-AFA1-81AB7C797621}"/>
                </a:ext>
              </a:extLst>
            </p:cNvPr>
            <p:cNvCxnSpPr/>
            <p:nvPr/>
          </p:nvCxnSpPr>
          <p:spPr bwMode="auto">
            <a:xfrm>
              <a:off x="1557866" y="2078566"/>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7747CB1-B99A-4A5D-938E-C44D1F52426D}"/>
                </a:ext>
              </a:extLst>
            </p:cNvPr>
            <p:cNvCxnSpPr/>
            <p:nvPr/>
          </p:nvCxnSpPr>
          <p:spPr bwMode="auto">
            <a:xfrm>
              <a:off x="4965700" y="2247899"/>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145C9452-6F34-4565-A67E-A415F32BFE27}"/>
                </a:ext>
              </a:extLst>
            </p:cNvPr>
            <p:cNvCxnSpPr/>
            <p:nvPr/>
          </p:nvCxnSpPr>
          <p:spPr bwMode="auto">
            <a:xfrm>
              <a:off x="1672166" y="2078566"/>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3D00749-BDDC-4C7C-90E6-D39CCA8CA45D}"/>
                </a:ext>
              </a:extLst>
            </p:cNvPr>
            <p:cNvCxnSpPr/>
            <p:nvPr/>
          </p:nvCxnSpPr>
          <p:spPr bwMode="auto">
            <a:xfrm>
              <a:off x="1706033" y="2078566"/>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422A9C1-489C-475B-8DFB-FEE700D5497A}"/>
                </a:ext>
              </a:extLst>
            </p:cNvPr>
            <p:cNvCxnSpPr/>
            <p:nvPr/>
          </p:nvCxnSpPr>
          <p:spPr bwMode="auto">
            <a:xfrm>
              <a:off x="1583267" y="2078566"/>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3E81D76-254A-46F4-8B07-884DC6F88683}"/>
                </a:ext>
              </a:extLst>
            </p:cNvPr>
            <p:cNvCxnSpPr/>
            <p:nvPr/>
          </p:nvCxnSpPr>
          <p:spPr bwMode="auto">
            <a:xfrm>
              <a:off x="5698066" y="2247899"/>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A37C3789-6F69-4EE1-94E0-A5C810295789}"/>
                </a:ext>
              </a:extLst>
            </p:cNvPr>
            <p:cNvCxnSpPr/>
            <p:nvPr/>
          </p:nvCxnSpPr>
          <p:spPr bwMode="auto">
            <a:xfrm>
              <a:off x="2836334" y="2184399"/>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1AB9091-AC63-4DE2-AD17-386355DC103E}"/>
                </a:ext>
              </a:extLst>
            </p:cNvPr>
            <p:cNvCxnSpPr/>
            <p:nvPr/>
          </p:nvCxnSpPr>
          <p:spPr bwMode="auto">
            <a:xfrm>
              <a:off x="4250266" y="2247899"/>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E57A9EB-3B6D-4C3E-82BA-72038BB06E47}"/>
                </a:ext>
              </a:extLst>
            </p:cNvPr>
            <p:cNvCxnSpPr/>
            <p:nvPr/>
          </p:nvCxnSpPr>
          <p:spPr bwMode="auto">
            <a:xfrm>
              <a:off x="4284133" y="2247899"/>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2CE4BE9-C38C-4383-ACC1-0D63DC84A64D}"/>
                </a:ext>
              </a:extLst>
            </p:cNvPr>
            <p:cNvCxnSpPr/>
            <p:nvPr/>
          </p:nvCxnSpPr>
          <p:spPr bwMode="auto">
            <a:xfrm>
              <a:off x="1473199" y="2074333"/>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AF6AA68-1034-4471-A128-200E850686AC}"/>
                </a:ext>
              </a:extLst>
            </p:cNvPr>
            <p:cNvCxnSpPr/>
            <p:nvPr/>
          </p:nvCxnSpPr>
          <p:spPr bwMode="auto">
            <a:xfrm>
              <a:off x="1413933" y="2078567"/>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2EB9DCC1-1B1F-441E-969A-284A3AC3B0A6}"/>
                </a:ext>
              </a:extLst>
            </p:cNvPr>
            <p:cNvCxnSpPr/>
            <p:nvPr/>
          </p:nvCxnSpPr>
          <p:spPr bwMode="auto">
            <a:xfrm>
              <a:off x="2146300" y="2099732"/>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BC34B6FB-5FCD-4F86-A270-82EBA48A4FAE}"/>
                </a:ext>
              </a:extLst>
            </p:cNvPr>
            <p:cNvCxnSpPr/>
            <p:nvPr/>
          </p:nvCxnSpPr>
          <p:spPr bwMode="auto">
            <a:xfrm>
              <a:off x="2070100" y="2091266"/>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E8ED6D9-AFC5-439D-BCDA-09FA536C75B6}"/>
                </a:ext>
              </a:extLst>
            </p:cNvPr>
            <p:cNvCxnSpPr/>
            <p:nvPr/>
          </p:nvCxnSpPr>
          <p:spPr bwMode="auto">
            <a:xfrm>
              <a:off x="2633134" y="2188633"/>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180177C-87D8-4B46-9CA9-2D0E0FA23E47}"/>
                </a:ext>
              </a:extLst>
            </p:cNvPr>
            <p:cNvCxnSpPr/>
            <p:nvPr/>
          </p:nvCxnSpPr>
          <p:spPr bwMode="auto">
            <a:xfrm>
              <a:off x="2214033" y="2095500"/>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C2F0353-410B-4A47-AFED-73FA7011C823}"/>
                </a:ext>
              </a:extLst>
            </p:cNvPr>
            <p:cNvCxnSpPr/>
            <p:nvPr/>
          </p:nvCxnSpPr>
          <p:spPr bwMode="auto">
            <a:xfrm>
              <a:off x="2726267" y="2184400"/>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53B9D73-5F05-4041-81B3-663EF841F89E}"/>
                </a:ext>
              </a:extLst>
            </p:cNvPr>
            <p:cNvCxnSpPr>
              <a:cxnSpLocks/>
            </p:cNvCxnSpPr>
            <p:nvPr/>
          </p:nvCxnSpPr>
          <p:spPr bwMode="auto">
            <a:xfrm>
              <a:off x="3788834" y="2247899"/>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BDE2FFD3-1C8A-4BAE-84C7-18A4F569BFEA}"/>
                </a:ext>
              </a:extLst>
            </p:cNvPr>
            <p:cNvCxnSpPr>
              <a:cxnSpLocks/>
            </p:cNvCxnSpPr>
            <p:nvPr/>
          </p:nvCxnSpPr>
          <p:spPr bwMode="auto">
            <a:xfrm>
              <a:off x="3987801" y="2247899"/>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B30AC0F-BD00-4B01-AED0-CD38D89EE600}"/>
                </a:ext>
              </a:extLst>
            </p:cNvPr>
            <p:cNvCxnSpPr>
              <a:cxnSpLocks/>
            </p:cNvCxnSpPr>
            <p:nvPr/>
          </p:nvCxnSpPr>
          <p:spPr bwMode="auto">
            <a:xfrm>
              <a:off x="4059767" y="2247899"/>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977E309E-E8E0-4A10-9A84-2698F4FD96B7}"/>
                </a:ext>
              </a:extLst>
            </p:cNvPr>
            <p:cNvCxnSpPr>
              <a:cxnSpLocks/>
            </p:cNvCxnSpPr>
            <p:nvPr/>
          </p:nvCxnSpPr>
          <p:spPr bwMode="auto">
            <a:xfrm>
              <a:off x="4525434" y="2247899"/>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25B2AD2-7450-4B00-8EE9-1C6184B7B2CF}"/>
                </a:ext>
              </a:extLst>
            </p:cNvPr>
            <p:cNvCxnSpPr>
              <a:cxnSpLocks/>
            </p:cNvCxnSpPr>
            <p:nvPr/>
          </p:nvCxnSpPr>
          <p:spPr bwMode="auto">
            <a:xfrm>
              <a:off x="4838700" y="2247899"/>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10CAFE4-B9DC-47D2-9178-82D02BF50CD7}"/>
                </a:ext>
              </a:extLst>
            </p:cNvPr>
            <p:cNvCxnSpPr>
              <a:cxnSpLocks/>
            </p:cNvCxnSpPr>
            <p:nvPr/>
          </p:nvCxnSpPr>
          <p:spPr bwMode="auto">
            <a:xfrm>
              <a:off x="5431367" y="2247899"/>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8834CBB8-C16F-48D7-AC07-59E8617FA6DC}"/>
                </a:ext>
              </a:extLst>
            </p:cNvPr>
            <p:cNvCxnSpPr>
              <a:cxnSpLocks/>
            </p:cNvCxnSpPr>
            <p:nvPr/>
          </p:nvCxnSpPr>
          <p:spPr bwMode="auto">
            <a:xfrm>
              <a:off x="5126567" y="2247899"/>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CF222C7F-40F3-4B62-8D78-AB2F519CEDF5}"/>
                </a:ext>
              </a:extLst>
            </p:cNvPr>
            <p:cNvCxnSpPr>
              <a:cxnSpLocks/>
            </p:cNvCxnSpPr>
            <p:nvPr/>
          </p:nvCxnSpPr>
          <p:spPr bwMode="auto">
            <a:xfrm>
              <a:off x="4563534" y="2247899"/>
              <a:ext cx="0" cy="71967"/>
            </a:xfrm>
            <a:prstGeom prst="line">
              <a:avLst/>
            </a:prstGeom>
            <a:noFill/>
            <a:ln w="76200" cap="flat" cmpd="sng" algn="ctr">
              <a:solidFill>
                <a:schemeClr val="accent1"/>
              </a:solidFill>
              <a:prstDash val="solid"/>
              <a:round/>
              <a:headEnd type="none" w="med" len="med"/>
              <a:tailEnd type="none" w="med" len="med"/>
            </a:ln>
            <a:effectLst/>
          </p:spPr>
        </p:cxnSp>
      </p:grpSp>
      <p:sp>
        <p:nvSpPr>
          <p:cNvPr id="4" name="Text Box 11">
            <a:extLst>
              <a:ext uri="{FF2B5EF4-FFF2-40B4-BE49-F238E27FC236}">
                <a16:creationId xmlns:a16="http://schemas.microsoft.com/office/drawing/2014/main" id="{6429031A-9376-78CB-DEB8-8F396BD61A97}"/>
              </a:ext>
            </a:extLst>
          </p:cNvPr>
          <p:cNvSpPr txBox="1">
            <a:spLocks noChangeArrowheads="1"/>
          </p:cNvSpPr>
          <p:nvPr/>
        </p:nvSpPr>
        <p:spPr bwMode="auto">
          <a:xfrm>
            <a:off x="420093" y="6391613"/>
            <a:ext cx="49288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Harrison. AASLD 2017. </a:t>
            </a:r>
            <a:r>
              <a:rPr lang="en-US" sz="1200" b="0" dirty="0">
                <a:solidFill>
                  <a:srgbClr val="455560"/>
                </a:solidFill>
                <a:latin typeface="Calibri" panose="020F0502020204030204" pitchFamily="34" charset="0"/>
              </a:rPr>
              <a:t>Poster</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2122.</a:t>
            </a:r>
          </a:p>
        </p:txBody>
      </p:sp>
    </p:spTree>
    <p:custDataLst>
      <p:tags r:id="rId1"/>
    </p:custDataLst>
    <p:extLst>
      <p:ext uri="{BB962C8B-B14F-4D97-AF65-F5344CB8AC3E}">
        <p14:creationId xmlns:p14="http://schemas.microsoft.com/office/powerpoint/2010/main" val="4077305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noAutofit/>
          </a:bodyPr>
          <a:lstStyle/>
          <a:p>
            <a:r>
              <a:rPr lang="en-US" altLang="en-US" dirty="0"/>
              <a:t>ELF Test in MASH Predicts Liver-Related Clinical Events More Accurately Than Biopsy</a:t>
            </a:r>
          </a:p>
        </p:txBody>
      </p:sp>
      <p:sp>
        <p:nvSpPr>
          <p:cNvPr id="20" name="Content Placeholder 5">
            <a:extLst>
              <a:ext uri="{FF2B5EF4-FFF2-40B4-BE49-F238E27FC236}">
                <a16:creationId xmlns:a16="http://schemas.microsoft.com/office/drawing/2014/main" id="{9760DD45-D329-4133-BF8F-9983738117DD}"/>
              </a:ext>
            </a:extLst>
          </p:cNvPr>
          <p:cNvSpPr>
            <a:spLocks noGrp="1"/>
          </p:cNvSpPr>
          <p:nvPr>
            <p:ph idx="1"/>
          </p:nvPr>
        </p:nvSpPr>
        <p:spPr>
          <a:xfrm>
            <a:off x="604675" y="5224661"/>
            <a:ext cx="10877529" cy="939072"/>
          </a:xfrm>
        </p:spPr>
        <p:txBody>
          <a:bodyPr/>
          <a:lstStyle/>
          <a:p>
            <a:pPr marL="285750" indent="-285750" defTabSz="1219170">
              <a:defRPr/>
            </a:pPr>
            <a:r>
              <a:rPr lang="en-US" sz="2200" dirty="0">
                <a:solidFill>
                  <a:prstClr val="black"/>
                </a:solidFill>
                <a:cs typeface="Calibri" panose="020F0502020204030204" pitchFamily="34" charset="0"/>
              </a:rPr>
              <a:t>Optimal threshold of baseline ELF: 11.27 (sensitivity 56%, specificity 75%)</a:t>
            </a:r>
            <a:endParaRPr lang="en-US" sz="2200" dirty="0">
              <a:solidFill>
                <a:prstClr val="black"/>
              </a:solidFill>
            </a:endParaRPr>
          </a:p>
          <a:p>
            <a:pPr marL="285750" lvl="0" indent="-285750" defTabSz="1219170" fontAlgn="auto">
              <a:lnSpc>
                <a:spcPct val="100000"/>
              </a:lnSpc>
              <a:spcBef>
                <a:spcPts val="0"/>
              </a:spcBef>
              <a:spcAft>
                <a:spcPts val="0"/>
              </a:spcAft>
              <a:buClrTx/>
              <a:defRPr/>
            </a:pPr>
            <a:r>
              <a:rPr lang="en-US" sz="2200" kern="1200" dirty="0">
                <a:solidFill>
                  <a:prstClr val="black"/>
                </a:solidFill>
                <a:cs typeface="Calibri" panose="020F0502020204030204" pitchFamily="34" charset="0"/>
              </a:rPr>
              <a:t>Higher baseline ELF, </a:t>
            </a:r>
            <a:r>
              <a:rPr lang="en-US" sz="2200" kern="1200" dirty="0">
                <a:solidFill>
                  <a:prstClr val="black"/>
                </a:solidFill>
              </a:rPr>
              <a:t>greater change in ELF associated with liver-related clinical events</a:t>
            </a:r>
          </a:p>
        </p:txBody>
      </p:sp>
      <p:sp>
        <p:nvSpPr>
          <p:cNvPr id="13" name="TextBox 12">
            <a:extLst>
              <a:ext uri="{FF2B5EF4-FFF2-40B4-BE49-F238E27FC236}">
                <a16:creationId xmlns:a16="http://schemas.microsoft.com/office/drawing/2014/main" id="{0ABC197B-3D55-4761-8DC9-2DD0B550E4C7}"/>
              </a:ext>
            </a:extLst>
          </p:cNvPr>
          <p:cNvSpPr txBox="1"/>
          <p:nvPr/>
        </p:nvSpPr>
        <p:spPr bwMode="auto">
          <a:xfrm rot="16200000">
            <a:off x="-669559" y="2953121"/>
            <a:ext cx="27869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 Survival Free From</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Liver-Related Events (%)</a:t>
            </a:r>
          </a:p>
        </p:txBody>
      </p:sp>
      <p:sp>
        <p:nvSpPr>
          <p:cNvPr id="14" name="TextBox 13">
            <a:extLst>
              <a:ext uri="{FF2B5EF4-FFF2-40B4-BE49-F238E27FC236}">
                <a16:creationId xmlns:a16="http://schemas.microsoft.com/office/drawing/2014/main" id="{739F9727-9A6D-4923-A223-D359C9DB5599}"/>
              </a:ext>
            </a:extLst>
          </p:cNvPr>
          <p:cNvSpPr txBox="1"/>
          <p:nvPr/>
        </p:nvSpPr>
        <p:spPr>
          <a:xfrm>
            <a:off x="6341726" y="1601788"/>
            <a:ext cx="5031967" cy="276999"/>
          </a:xfrm>
          <a:prstGeom prst="rect">
            <a:avLst/>
          </a:prstGeom>
          <a:noFill/>
        </p:spPr>
        <p:txBody>
          <a:bodyPr wrap="square" lIns="0" tIns="0" rIns="0" bIns="0" rtlCol="0">
            <a:spAutoFit/>
          </a:bodyPr>
          <a:lstStyle/>
          <a:p>
            <a:pPr marL="0" marR="0" lvl="0" indent="0" algn="ctr" defTabSz="121917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Predictors of Liver-Related Clinical Events</a:t>
            </a:r>
          </a:p>
        </p:txBody>
      </p:sp>
      <p:sp>
        <p:nvSpPr>
          <p:cNvPr id="18" name="TextBox 17">
            <a:extLst>
              <a:ext uri="{FF2B5EF4-FFF2-40B4-BE49-F238E27FC236}">
                <a16:creationId xmlns:a16="http://schemas.microsoft.com/office/drawing/2014/main" id="{72C1B879-C31A-4C9B-BCA3-C74146F5A9E4}"/>
              </a:ext>
            </a:extLst>
          </p:cNvPr>
          <p:cNvSpPr txBox="1"/>
          <p:nvPr/>
        </p:nvSpPr>
        <p:spPr>
          <a:xfrm>
            <a:off x="1064033" y="1601788"/>
            <a:ext cx="5031967" cy="276999"/>
          </a:xfrm>
          <a:prstGeom prst="rect">
            <a:avLst/>
          </a:prstGeom>
          <a:solidFill>
            <a:schemeClr val="tx1"/>
          </a:solidFill>
        </p:spPr>
        <p:txBody>
          <a:bodyPr wrap="square" lIns="0" tIns="0" rIns="0" bIns="0" rtlCol="0">
            <a:spAutoFit/>
          </a:bodyPr>
          <a:lstStyle/>
          <a:p>
            <a:pPr marL="0" marR="0" lvl="0" indent="0" algn="ctr" defTabSz="121917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Liver-Related Clinical Events by Baseline ELF</a:t>
            </a:r>
          </a:p>
        </p:txBody>
      </p:sp>
      <p:graphicFrame>
        <p:nvGraphicFramePr>
          <p:cNvPr id="22" name="Group 3">
            <a:extLst>
              <a:ext uri="{FF2B5EF4-FFF2-40B4-BE49-F238E27FC236}">
                <a16:creationId xmlns:a16="http://schemas.microsoft.com/office/drawing/2014/main" id="{4ABC4781-8749-48B4-9D44-E1C51DB7E957}"/>
              </a:ext>
            </a:extLst>
          </p:cNvPr>
          <p:cNvGraphicFramePr>
            <a:graphicFrameLocks/>
          </p:cNvGraphicFramePr>
          <p:nvPr>
            <p:extLst>
              <p:ext uri="{D42A27DB-BD31-4B8C-83A1-F6EECF244321}">
                <p14:modId xmlns:p14="http://schemas.microsoft.com/office/powerpoint/2010/main" val="3716692006"/>
              </p:ext>
            </p:extLst>
          </p:nvPr>
        </p:nvGraphicFramePr>
        <p:xfrm>
          <a:off x="6252634" y="2062098"/>
          <a:ext cx="5224088" cy="2560384"/>
        </p:xfrm>
        <a:graphic>
          <a:graphicData uri="http://schemas.openxmlformats.org/drawingml/2006/table">
            <a:tbl>
              <a:tblPr/>
              <a:tblGrid>
                <a:gridCol w="1997748">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gridCol w="1283240">
                  <a:extLst>
                    <a:ext uri="{9D8B030D-6E8A-4147-A177-3AD203B41FA5}">
                      <a16:colId xmlns:a16="http://schemas.microsoft.com/office/drawing/2014/main" val="20002"/>
                    </a:ext>
                  </a:extLst>
                </a:gridCol>
              </a:tblGrid>
              <a:tr h="272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Adjusted HR</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2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Baseline ELF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AU"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2.40</a:t>
                      </a:r>
                      <a:br>
                        <a:rPr kumimoji="0" lang="en-AU"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AU"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(1.70-3.38)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2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Change in ELF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AU"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1.53</a:t>
                      </a:r>
                    </a:p>
                    <a:p>
                      <a:pPr algn="ctr"/>
                      <a:r>
                        <a:rPr kumimoji="0" lang="en-AU"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(1.09-2.14)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AU"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2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Ishak stage 6 vs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AU"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0.89</a:t>
                      </a:r>
                      <a:br>
                        <a:rPr kumimoji="0" lang="en-AU"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AU"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(0.47-1.68)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AU"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23" name="TextBox 22">
            <a:extLst>
              <a:ext uri="{FF2B5EF4-FFF2-40B4-BE49-F238E27FC236}">
                <a16:creationId xmlns:a16="http://schemas.microsoft.com/office/drawing/2014/main" id="{BBFF711C-CEEB-471E-A4AF-C1A83213B1AC}"/>
              </a:ext>
            </a:extLst>
          </p:cNvPr>
          <p:cNvSpPr txBox="1"/>
          <p:nvPr/>
        </p:nvSpPr>
        <p:spPr bwMode="auto">
          <a:xfrm>
            <a:off x="3510682" y="4699059"/>
            <a:ext cx="353962" cy="369332"/>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TextBox 23">
            <a:extLst>
              <a:ext uri="{FF2B5EF4-FFF2-40B4-BE49-F238E27FC236}">
                <a16:creationId xmlns:a16="http://schemas.microsoft.com/office/drawing/2014/main" id="{325A10D5-1761-437F-BD6D-A2AA25018959}"/>
              </a:ext>
            </a:extLst>
          </p:cNvPr>
          <p:cNvSpPr txBox="1"/>
          <p:nvPr/>
        </p:nvSpPr>
        <p:spPr bwMode="auto">
          <a:xfrm>
            <a:off x="2517336" y="4698004"/>
            <a:ext cx="24442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of Follow-up</a:t>
            </a:r>
          </a:p>
        </p:txBody>
      </p:sp>
      <p:sp>
        <p:nvSpPr>
          <p:cNvPr id="25" name="TextBox 24">
            <a:extLst>
              <a:ext uri="{FF2B5EF4-FFF2-40B4-BE49-F238E27FC236}">
                <a16:creationId xmlns:a16="http://schemas.microsoft.com/office/drawing/2014/main" id="{6909443A-EE67-4E7F-AA87-B885C153C7DE}"/>
              </a:ext>
            </a:extLst>
          </p:cNvPr>
          <p:cNvSpPr txBox="1"/>
          <p:nvPr/>
        </p:nvSpPr>
        <p:spPr>
          <a:xfrm>
            <a:off x="1693383" y="3853018"/>
            <a:ext cx="3795253" cy="443198"/>
          </a:xfrm>
          <a:prstGeom prst="rect">
            <a:avLst/>
          </a:prstGeom>
          <a:noFill/>
        </p:spPr>
        <p:txBody>
          <a:bodyPr wrap="square" lIns="0" tIns="0" rIns="0" bIns="0" rtlCol="0">
            <a:spAutoFit/>
          </a:bodyPr>
          <a:lstStyle/>
          <a:p>
            <a:pPr marL="0" marR="0" lvl="0" indent="0" algn="l" defTabSz="121917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Log-rank </a:t>
            </a:r>
            <a:r>
              <a:rPr kumimoji="0" lang="en-US" sz="16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&lt;.001</a:t>
            </a:r>
          </a:p>
          <a:p>
            <a:pPr marL="0" marR="0" lvl="0" indent="0" algn="l" defTabSz="121917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HR: 2.93 (95% CI: 1.64-5.23)</a:t>
            </a:r>
          </a:p>
        </p:txBody>
      </p:sp>
      <p:sp>
        <p:nvSpPr>
          <p:cNvPr id="26" name="TextBox 25">
            <a:extLst>
              <a:ext uri="{FF2B5EF4-FFF2-40B4-BE49-F238E27FC236}">
                <a16:creationId xmlns:a16="http://schemas.microsoft.com/office/drawing/2014/main" id="{EDA46276-3680-4AA9-BE6D-4BA994F03B80}"/>
              </a:ext>
            </a:extLst>
          </p:cNvPr>
          <p:cNvSpPr txBox="1"/>
          <p:nvPr/>
        </p:nvSpPr>
        <p:spPr bwMode="auto">
          <a:xfrm>
            <a:off x="4537170" y="3456432"/>
            <a:ext cx="11945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ELF &lt;11.27</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ELF ≥11.27</a:t>
            </a:r>
          </a:p>
        </p:txBody>
      </p:sp>
      <p:cxnSp>
        <p:nvCxnSpPr>
          <p:cNvPr id="27" name="Straight Connector 26">
            <a:extLst>
              <a:ext uri="{FF2B5EF4-FFF2-40B4-BE49-F238E27FC236}">
                <a16:creationId xmlns:a16="http://schemas.microsoft.com/office/drawing/2014/main" id="{6FDA8448-9D61-40B5-B143-354CB6E0B626}"/>
              </a:ext>
            </a:extLst>
          </p:cNvPr>
          <p:cNvCxnSpPr/>
          <p:nvPr/>
        </p:nvCxnSpPr>
        <p:spPr bwMode="auto">
          <a:xfrm flipH="1">
            <a:off x="4290282" y="3630168"/>
            <a:ext cx="237744" cy="0"/>
          </a:xfrm>
          <a:prstGeom prst="line">
            <a:avLst/>
          </a:prstGeom>
          <a:noFill/>
          <a:ln w="28575"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7856216-D390-43E8-9CE4-F603700AD27A}"/>
              </a:ext>
            </a:extLst>
          </p:cNvPr>
          <p:cNvCxnSpPr/>
          <p:nvPr/>
        </p:nvCxnSpPr>
        <p:spPr bwMode="auto">
          <a:xfrm flipH="1">
            <a:off x="4305522" y="3910584"/>
            <a:ext cx="237744" cy="0"/>
          </a:xfrm>
          <a:prstGeom prst="line">
            <a:avLst/>
          </a:prstGeom>
          <a:noFill/>
          <a:ln w="28575" cap="flat" cmpd="sng" algn="ctr">
            <a:solidFill>
              <a:schemeClr val="accent3"/>
            </a:solidFill>
            <a:prstDash val="solid"/>
            <a:round/>
            <a:headEnd type="none" w="med" len="med"/>
            <a:tailEnd type="none" w="med" len="med"/>
          </a:ln>
          <a:effectLst/>
        </p:spPr>
      </p:cxnSp>
      <p:sp>
        <p:nvSpPr>
          <p:cNvPr id="29" name="Freeform: Shape 28">
            <a:extLst>
              <a:ext uri="{FF2B5EF4-FFF2-40B4-BE49-F238E27FC236}">
                <a16:creationId xmlns:a16="http://schemas.microsoft.com/office/drawing/2014/main" id="{495BD53A-D5EB-4BB3-AB6E-09DE03D6DB2A}"/>
              </a:ext>
            </a:extLst>
          </p:cNvPr>
          <p:cNvSpPr/>
          <p:nvPr/>
        </p:nvSpPr>
        <p:spPr bwMode="auto">
          <a:xfrm>
            <a:off x="1528117" y="2133600"/>
            <a:ext cx="4381500" cy="2209800"/>
          </a:xfrm>
          <a:custGeom>
            <a:avLst/>
            <a:gdLst>
              <a:gd name="connsiteX0" fmla="*/ 0 w 4381500"/>
              <a:gd name="connsiteY0" fmla="*/ 0 h 2209800"/>
              <a:gd name="connsiteX1" fmla="*/ 0 w 4381500"/>
              <a:gd name="connsiteY1" fmla="*/ 2209800 h 2209800"/>
              <a:gd name="connsiteX2" fmla="*/ 4381500 w 4381500"/>
              <a:gd name="connsiteY2" fmla="*/ 2209800 h 2209800"/>
            </a:gdLst>
            <a:ahLst/>
            <a:cxnLst>
              <a:cxn ang="0">
                <a:pos x="connsiteX0" y="connsiteY0"/>
              </a:cxn>
              <a:cxn ang="0">
                <a:pos x="connsiteX1" y="connsiteY1"/>
              </a:cxn>
              <a:cxn ang="0">
                <a:pos x="connsiteX2" y="connsiteY2"/>
              </a:cxn>
            </a:cxnLst>
            <a:rect l="l" t="t" r="r" b="b"/>
            <a:pathLst>
              <a:path w="4381500" h="2209800">
                <a:moveTo>
                  <a:pt x="0" y="0"/>
                </a:moveTo>
                <a:lnTo>
                  <a:pt x="0" y="2209800"/>
                </a:lnTo>
                <a:lnTo>
                  <a:pt x="4381500" y="22098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30" name="Group 29">
            <a:extLst>
              <a:ext uri="{FF2B5EF4-FFF2-40B4-BE49-F238E27FC236}">
                <a16:creationId xmlns:a16="http://schemas.microsoft.com/office/drawing/2014/main" id="{956A52B5-39DC-4512-9683-318BD03F51DC}"/>
              </a:ext>
            </a:extLst>
          </p:cNvPr>
          <p:cNvGrpSpPr/>
          <p:nvPr/>
        </p:nvGrpSpPr>
        <p:grpSpPr>
          <a:xfrm>
            <a:off x="1451917" y="2146300"/>
            <a:ext cx="67734" cy="2197100"/>
            <a:chOff x="1985433" y="2688167"/>
            <a:chExt cx="80434" cy="762000"/>
          </a:xfrm>
        </p:grpSpPr>
        <p:cxnSp>
          <p:nvCxnSpPr>
            <p:cNvPr id="31" name="Straight Connector 30">
              <a:extLst>
                <a:ext uri="{FF2B5EF4-FFF2-40B4-BE49-F238E27FC236}">
                  <a16:creationId xmlns:a16="http://schemas.microsoft.com/office/drawing/2014/main" id="{66E81E99-CB3C-4B33-910E-D6F32B3439CB}"/>
                </a:ext>
              </a:extLst>
            </p:cNvPr>
            <p:cNvCxnSpPr/>
            <p:nvPr/>
          </p:nvCxnSpPr>
          <p:spPr bwMode="auto">
            <a:xfrm>
              <a:off x="1985433" y="2688167"/>
              <a:ext cx="8043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8472B4A-81E0-4295-AA07-065E4268DEC8}"/>
                </a:ext>
              </a:extLst>
            </p:cNvPr>
            <p:cNvCxnSpPr/>
            <p:nvPr/>
          </p:nvCxnSpPr>
          <p:spPr bwMode="auto">
            <a:xfrm>
              <a:off x="1985433" y="2840567"/>
              <a:ext cx="80434"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9D476B7-5BAE-47FC-AF67-7B3D76FB581A}"/>
                </a:ext>
              </a:extLst>
            </p:cNvPr>
            <p:cNvCxnSpPr/>
            <p:nvPr/>
          </p:nvCxnSpPr>
          <p:spPr bwMode="auto">
            <a:xfrm>
              <a:off x="1985433" y="2992967"/>
              <a:ext cx="80434"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142C734-D4EC-47B8-BD3B-20FBFECE79C2}"/>
                </a:ext>
              </a:extLst>
            </p:cNvPr>
            <p:cNvCxnSpPr/>
            <p:nvPr/>
          </p:nvCxnSpPr>
          <p:spPr bwMode="auto">
            <a:xfrm>
              <a:off x="1985433" y="3145367"/>
              <a:ext cx="8043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40240A0-5987-4963-92F0-BC8B6A706043}"/>
                </a:ext>
              </a:extLst>
            </p:cNvPr>
            <p:cNvCxnSpPr/>
            <p:nvPr/>
          </p:nvCxnSpPr>
          <p:spPr bwMode="auto">
            <a:xfrm>
              <a:off x="1985433" y="3297767"/>
              <a:ext cx="8043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2A2C7F3-EF7F-4BBC-9BA5-F5368B24D748}"/>
                </a:ext>
              </a:extLst>
            </p:cNvPr>
            <p:cNvCxnSpPr/>
            <p:nvPr/>
          </p:nvCxnSpPr>
          <p:spPr bwMode="auto">
            <a:xfrm>
              <a:off x="1985433" y="3450167"/>
              <a:ext cx="804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1B49C919-EA9A-42C8-AF2A-F1696D147D29}"/>
              </a:ext>
            </a:extLst>
          </p:cNvPr>
          <p:cNvGrpSpPr/>
          <p:nvPr/>
        </p:nvGrpSpPr>
        <p:grpSpPr>
          <a:xfrm>
            <a:off x="1526001" y="4349751"/>
            <a:ext cx="4370916" cy="74083"/>
            <a:chOff x="1377951" y="4349751"/>
            <a:chExt cx="4370916" cy="74083"/>
          </a:xfrm>
        </p:grpSpPr>
        <p:cxnSp>
          <p:nvCxnSpPr>
            <p:cNvPr id="38" name="Straight Connector 37">
              <a:extLst>
                <a:ext uri="{FF2B5EF4-FFF2-40B4-BE49-F238E27FC236}">
                  <a16:creationId xmlns:a16="http://schemas.microsoft.com/office/drawing/2014/main" id="{D9B8FC50-5C9C-4375-A76A-C29AD528D078}"/>
                </a:ext>
              </a:extLst>
            </p:cNvPr>
            <p:cNvCxnSpPr/>
            <p:nvPr/>
          </p:nvCxnSpPr>
          <p:spPr bwMode="auto">
            <a:xfrm rot="5400000">
              <a:off x="4482042" y="438467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AF4BC28-5C3D-4851-8581-CE4AB15D8523}"/>
                </a:ext>
              </a:extLst>
            </p:cNvPr>
            <p:cNvCxnSpPr/>
            <p:nvPr/>
          </p:nvCxnSpPr>
          <p:spPr bwMode="auto">
            <a:xfrm rot="5400000">
              <a:off x="3854239" y="438467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4A81D52-1620-45B0-8966-4FD7893BB3DF}"/>
                </a:ext>
              </a:extLst>
            </p:cNvPr>
            <p:cNvCxnSpPr/>
            <p:nvPr/>
          </p:nvCxnSpPr>
          <p:spPr bwMode="auto">
            <a:xfrm rot="5400000">
              <a:off x="3226436" y="438467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0897066-DAF8-4B3C-A045-6D28F15CC883}"/>
                </a:ext>
              </a:extLst>
            </p:cNvPr>
            <p:cNvCxnSpPr/>
            <p:nvPr/>
          </p:nvCxnSpPr>
          <p:spPr bwMode="auto">
            <a:xfrm rot="5400000">
              <a:off x="2598632" y="438467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120A8C6-B9AA-4FEC-B3F1-18C33A862487}"/>
                </a:ext>
              </a:extLst>
            </p:cNvPr>
            <p:cNvCxnSpPr/>
            <p:nvPr/>
          </p:nvCxnSpPr>
          <p:spPr bwMode="auto">
            <a:xfrm rot="5400000">
              <a:off x="1970829" y="438467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6C1E772-2641-4820-AEF0-45BEF7B5EC32}"/>
                </a:ext>
              </a:extLst>
            </p:cNvPr>
            <p:cNvCxnSpPr/>
            <p:nvPr/>
          </p:nvCxnSpPr>
          <p:spPr bwMode="auto">
            <a:xfrm rot="5400000">
              <a:off x="1343026" y="4384676"/>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2F82174-3565-499A-989A-B25EFB4305F0}"/>
                </a:ext>
              </a:extLst>
            </p:cNvPr>
            <p:cNvCxnSpPr/>
            <p:nvPr/>
          </p:nvCxnSpPr>
          <p:spPr bwMode="auto">
            <a:xfrm rot="5400000">
              <a:off x="5713942" y="4388909"/>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62B958B-707E-437D-93D0-31E0D9C61292}"/>
                </a:ext>
              </a:extLst>
            </p:cNvPr>
            <p:cNvCxnSpPr/>
            <p:nvPr/>
          </p:nvCxnSpPr>
          <p:spPr bwMode="auto">
            <a:xfrm rot="5400000">
              <a:off x="5086139" y="4388909"/>
              <a:ext cx="69850" cy="0"/>
            </a:xfrm>
            <a:prstGeom prst="line">
              <a:avLst/>
            </a:prstGeom>
            <a:noFill/>
            <a:ln w="28575" cap="flat" cmpd="sng" algn="ctr">
              <a:solidFill>
                <a:schemeClr val="bg1"/>
              </a:solidFill>
              <a:prstDash val="solid"/>
              <a:round/>
              <a:headEnd type="none" w="med" len="med"/>
              <a:tailEnd type="none" w="med" len="med"/>
            </a:ln>
            <a:effectLst/>
          </p:spPr>
        </p:cxnSp>
      </p:grpSp>
      <p:sp>
        <p:nvSpPr>
          <p:cNvPr id="46" name="TextBox 45">
            <a:extLst>
              <a:ext uri="{FF2B5EF4-FFF2-40B4-BE49-F238E27FC236}">
                <a16:creationId xmlns:a16="http://schemas.microsoft.com/office/drawing/2014/main" id="{AFC4D44F-573E-4449-8D82-DE2143023CD9}"/>
              </a:ext>
            </a:extLst>
          </p:cNvPr>
          <p:cNvSpPr txBox="1"/>
          <p:nvPr/>
        </p:nvSpPr>
        <p:spPr bwMode="auto">
          <a:xfrm>
            <a:off x="963879" y="196003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7" name="TextBox 46">
            <a:extLst>
              <a:ext uri="{FF2B5EF4-FFF2-40B4-BE49-F238E27FC236}">
                <a16:creationId xmlns:a16="http://schemas.microsoft.com/office/drawing/2014/main" id="{620BCC49-AFBE-48A7-ABF9-C4A4D2829E3F}"/>
              </a:ext>
            </a:extLst>
          </p:cNvPr>
          <p:cNvSpPr txBox="1"/>
          <p:nvPr/>
        </p:nvSpPr>
        <p:spPr bwMode="auto">
          <a:xfrm>
            <a:off x="1080899" y="239606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8" name="TextBox 47">
            <a:extLst>
              <a:ext uri="{FF2B5EF4-FFF2-40B4-BE49-F238E27FC236}">
                <a16:creationId xmlns:a16="http://schemas.microsoft.com/office/drawing/2014/main" id="{F139625D-2EFA-49BD-B2C1-679CB04A738A}"/>
              </a:ext>
            </a:extLst>
          </p:cNvPr>
          <p:cNvSpPr txBox="1"/>
          <p:nvPr/>
        </p:nvSpPr>
        <p:spPr bwMode="auto">
          <a:xfrm>
            <a:off x="1080899" y="2836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9" name="TextBox 48">
            <a:extLst>
              <a:ext uri="{FF2B5EF4-FFF2-40B4-BE49-F238E27FC236}">
                <a16:creationId xmlns:a16="http://schemas.microsoft.com/office/drawing/2014/main" id="{1BFFCC2E-2334-473B-99C2-A72AC13E301D}"/>
              </a:ext>
            </a:extLst>
          </p:cNvPr>
          <p:cNvSpPr txBox="1"/>
          <p:nvPr/>
        </p:nvSpPr>
        <p:spPr bwMode="auto">
          <a:xfrm>
            <a:off x="1080899" y="32766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0" name="TextBox 49">
            <a:extLst>
              <a:ext uri="{FF2B5EF4-FFF2-40B4-BE49-F238E27FC236}">
                <a16:creationId xmlns:a16="http://schemas.microsoft.com/office/drawing/2014/main" id="{E10C585D-93FE-427F-90AA-D6FE5BB744D0}"/>
              </a:ext>
            </a:extLst>
          </p:cNvPr>
          <p:cNvSpPr txBox="1"/>
          <p:nvPr/>
        </p:nvSpPr>
        <p:spPr bwMode="auto">
          <a:xfrm>
            <a:off x="1080899" y="37126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1" name="TextBox 50">
            <a:extLst>
              <a:ext uri="{FF2B5EF4-FFF2-40B4-BE49-F238E27FC236}">
                <a16:creationId xmlns:a16="http://schemas.microsoft.com/office/drawing/2014/main" id="{EBF2FCD3-6168-4380-B4E1-4021A82914EB}"/>
              </a:ext>
            </a:extLst>
          </p:cNvPr>
          <p:cNvSpPr txBox="1"/>
          <p:nvPr/>
        </p:nvSpPr>
        <p:spPr bwMode="auto">
          <a:xfrm>
            <a:off x="1197917" y="416560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2" name="TextBox 51">
            <a:extLst>
              <a:ext uri="{FF2B5EF4-FFF2-40B4-BE49-F238E27FC236}">
                <a16:creationId xmlns:a16="http://schemas.microsoft.com/office/drawing/2014/main" id="{82875C4D-5552-47E6-8390-9BCFB7C6F56B}"/>
              </a:ext>
            </a:extLst>
          </p:cNvPr>
          <p:cNvSpPr txBox="1"/>
          <p:nvPr/>
        </p:nvSpPr>
        <p:spPr bwMode="auto">
          <a:xfrm>
            <a:off x="1375717" y="434763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3" name="TextBox 52">
            <a:extLst>
              <a:ext uri="{FF2B5EF4-FFF2-40B4-BE49-F238E27FC236}">
                <a16:creationId xmlns:a16="http://schemas.microsoft.com/office/drawing/2014/main" id="{82BC68C1-8E41-489B-B08A-F9D2A7E84027}"/>
              </a:ext>
            </a:extLst>
          </p:cNvPr>
          <p:cNvSpPr txBox="1"/>
          <p:nvPr/>
        </p:nvSpPr>
        <p:spPr bwMode="auto">
          <a:xfrm>
            <a:off x="2014950" y="434763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4" name="TextBox 53">
            <a:extLst>
              <a:ext uri="{FF2B5EF4-FFF2-40B4-BE49-F238E27FC236}">
                <a16:creationId xmlns:a16="http://schemas.microsoft.com/office/drawing/2014/main" id="{352881E3-4EC8-44F5-A999-44A62D166C67}"/>
              </a:ext>
            </a:extLst>
          </p:cNvPr>
          <p:cNvSpPr txBox="1"/>
          <p:nvPr/>
        </p:nvSpPr>
        <p:spPr bwMode="auto">
          <a:xfrm>
            <a:off x="2578741" y="43476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5" name="TextBox 54">
            <a:extLst>
              <a:ext uri="{FF2B5EF4-FFF2-40B4-BE49-F238E27FC236}">
                <a16:creationId xmlns:a16="http://schemas.microsoft.com/office/drawing/2014/main" id="{9B6E1AF9-DB0A-4779-9FD0-DAB539333412}"/>
              </a:ext>
            </a:extLst>
          </p:cNvPr>
          <p:cNvSpPr txBox="1"/>
          <p:nvPr/>
        </p:nvSpPr>
        <p:spPr bwMode="auto">
          <a:xfrm>
            <a:off x="3196807" y="43476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56" name="TextBox 55">
            <a:extLst>
              <a:ext uri="{FF2B5EF4-FFF2-40B4-BE49-F238E27FC236}">
                <a16:creationId xmlns:a16="http://schemas.microsoft.com/office/drawing/2014/main" id="{B041BDBD-3102-4855-86FE-92800BA9C1AF}"/>
              </a:ext>
            </a:extLst>
          </p:cNvPr>
          <p:cNvSpPr txBox="1"/>
          <p:nvPr/>
        </p:nvSpPr>
        <p:spPr bwMode="auto">
          <a:xfrm>
            <a:off x="3831807" y="43476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57" name="TextBox 56">
            <a:extLst>
              <a:ext uri="{FF2B5EF4-FFF2-40B4-BE49-F238E27FC236}">
                <a16:creationId xmlns:a16="http://schemas.microsoft.com/office/drawing/2014/main" id="{559FDAF9-1E12-4B7A-88A4-B89336C870D5}"/>
              </a:ext>
            </a:extLst>
          </p:cNvPr>
          <p:cNvSpPr txBox="1"/>
          <p:nvPr/>
        </p:nvSpPr>
        <p:spPr bwMode="auto">
          <a:xfrm>
            <a:off x="4454107" y="43476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8" name="TextBox 57">
            <a:extLst>
              <a:ext uri="{FF2B5EF4-FFF2-40B4-BE49-F238E27FC236}">
                <a16:creationId xmlns:a16="http://schemas.microsoft.com/office/drawing/2014/main" id="{CA592C91-ED4F-4628-B7AD-E5B7297619CB}"/>
              </a:ext>
            </a:extLst>
          </p:cNvPr>
          <p:cNvSpPr txBox="1"/>
          <p:nvPr/>
        </p:nvSpPr>
        <p:spPr bwMode="auto">
          <a:xfrm>
            <a:off x="5059474" y="43476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59" name="TextBox 58">
            <a:extLst>
              <a:ext uri="{FF2B5EF4-FFF2-40B4-BE49-F238E27FC236}">
                <a16:creationId xmlns:a16="http://schemas.microsoft.com/office/drawing/2014/main" id="{2F17D44E-ED12-484C-ABEB-F5ECA5FC8BF8}"/>
              </a:ext>
            </a:extLst>
          </p:cNvPr>
          <p:cNvSpPr txBox="1"/>
          <p:nvPr/>
        </p:nvSpPr>
        <p:spPr bwMode="auto">
          <a:xfrm>
            <a:off x="5702941" y="43476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grpSp>
        <p:nvGrpSpPr>
          <p:cNvPr id="4" name="Group 3">
            <a:extLst>
              <a:ext uri="{FF2B5EF4-FFF2-40B4-BE49-F238E27FC236}">
                <a16:creationId xmlns:a16="http://schemas.microsoft.com/office/drawing/2014/main" id="{EDA7346A-40B2-4242-A9EA-23AF345F1C97}"/>
              </a:ext>
            </a:extLst>
          </p:cNvPr>
          <p:cNvGrpSpPr/>
          <p:nvPr/>
        </p:nvGrpSpPr>
        <p:grpSpPr>
          <a:xfrm>
            <a:off x="1538151" y="2127914"/>
            <a:ext cx="4173583" cy="895412"/>
            <a:chOff x="1538151" y="2127914"/>
            <a:chExt cx="4173583" cy="895412"/>
          </a:xfrm>
        </p:grpSpPr>
        <p:cxnSp>
          <p:nvCxnSpPr>
            <p:cNvPr id="62" name="Straight Connector 61">
              <a:extLst>
                <a:ext uri="{FF2B5EF4-FFF2-40B4-BE49-F238E27FC236}">
                  <a16:creationId xmlns:a16="http://schemas.microsoft.com/office/drawing/2014/main" id="{CE49855E-E70D-4B59-B471-2C7B8B0FC52F}"/>
                </a:ext>
              </a:extLst>
            </p:cNvPr>
            <p:cNvCxnSpPr/>
            <p:nvPr/>
          </p:nvCxnSpPr>
          <p:spPr bwMode="auto">
            <a:xfrm>
              <a:off x="4441375" y="2814198"/>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6F38D3C-15A4-48D8-8380-1D425968E6E6}"/>
                </a:ext>
              </a:extLst>
            </p:cNvPr>
            <p:cNvCxnSpPr/>
            <p:nvPr/>
          </p:nvCxnSpPr>
          <p:spPr bwMode="auto">
            <a:xfrm>
              <a:off x="4590751" y="2814198"/>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9EBB60B-83BB-4927-9E2B-5E45EE7DC638}"/>
                </a:ext>
              </a:extLst>
            </p:cNvPr>
            <p:cNvCxnSpPr/>
            <p:nvPr/>
          </p:nvCxnSpPr>
          <p:spPr bwMode="auto">
            <a:xfrm>
              <a:off x="4870635" y="2944827"/>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B0E252A6-F687-4F14-AEC5-C4331466EA63}"/>
                </a:ext>
              </a:extLst>
            </p:cNvPr>
            <p:cNvCxnSpPr/>
            <p:nvPr/>
          </p:nvCxnSpPr>
          <p:spPr bwMode="auto">
            <a:xfrm>
              <a:off x="5123909" y="2951359"/>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84B01AD-1F1C-431F-928D-4C82A1F97DCA}"/>
                </a:ext>
              </a:extLst>
            </p:cNvPr>
            <p:cNvCxnSpPr/>
            <p:nvPr/>
          </p:nvCxnSpPr>
          <p:spPr bwMode="auto">
            <a:xfrm>
              <a:off x="5157776" y="2951359"/>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34733FB-3123-4732-ACAB-9F975683E003}"/>
                </a:ext>
              </a:extLst>
            </p:cNvPr>
            <p:cNvCxnSpPr/>
            <p:nvPr/>
          </p:nvCxnSpPr>
          <p:spPr bwMode="auto">
            <a:xfrm>
              <a:off x="2413608" y="2240279"/>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51018865-1C84-4E97-84DB-7CC59A6D87A3}"/>
                </a:ext>
              </a:extLst>
            </p:cNvPr>
            <p:cNvCxnSpPr/>
            <p:nvPr/>
          </p:nvCxnSpPr>
          <p:spPr bwMode="auto">
            <a:xfrm>
              <a:off x="2590320" y="2256245"/>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8E802419-1F00-4596-A419-DE955C398844}"/>
                </a:ext>
              </a:extLst>
            </p:cNvPr>
            <p:cNvCxnSpPr/>
            <p:nvPr/>
          </p:nvCxnSpPr>
          <p:spPr bwMode="auto">
            <a:xfrm>
              <a:off x="5204706" y="294809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49AEDD0-0350-4D3C-8C46-CBADA85DFF0B}"/>
                </a:ext>
              </a:extLst>
            </p:cNvPr>
            <p:cNvCxnSpPr/>
            <p:nvPr/>
          </p:nvCxnSpPr>
          <p:spPr bwMode="auto">
            <a:xfrm>
              <a:off x="2194442" y="217085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B06144E7-2EB1-4757-B3AE-4BCBB97BCAA1}"/>
                </a:ext>
              </a:extLst>
            </p:cNvPr>
            <p:cNvCxnSpPr/>
            <p:nvPr/>
          </p:nvCxnSpPr>
          <p:spPr bwMode="auto">
            <a:xfrm>
              <a:off x="2228309" y="217085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17ABF6C6-3FC7-4DFC-8F6C-309250C35232}"/>
                </a:ext>
              </a:extLst>
            </p:cNvPr>
            <p:cNvCxnSpPr/>
            <p:nvPr/>
          </p:nvCxnSpPr>
          <p:spPr bwMode="auto">
            <a:xfrm>
              <a:off x="4212533" y="281855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5074E7C-EF17-4D3B-A421-7592EE31C95F}"/>
                </a:ext>
              </a:extLst>
            </p:cNvPr>
            <p:cNvCxnSpPr/>
            <p:nvPr/>
          </p:nvCxnSpPr>
          <p:spPr bwMode="auto">
            <a:xfrm>
              <a:off x="5698553" y="2944827"/>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7508F98-D5D7-4591-96E8-325AC42FC87B}"/>
                </a:ext>
              </a:extLst>
            </p:cNvPr>
            <p:cNvCxnSpPr/>
            <p:nvPr/>
          </p:nvCxnSpPr>
          <p:spPr bwMode="auto">
            <a:xfrm>
              <a:off x="5300258" y="294809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941B0B0F-AC57-4315-92A8-0B347AD59292}"/>
                </a:ext>
              </a:extLst>
            </p:cNvPr>
            <p:cNvCxnSpPr/>
            <p:nvPr/>
          </p:nvCxnSpPr>
          <p:spPr bwMode="auto">
            <a:xfrm>
              <a:off x="4015743" y="2817464"/>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3D9D9DDC-096A-4761-BA0B-DEE72433C92B}"/>
                </a:ext>
              </a:extLst>
            </p:cNvPr>
            <p:cNvCxnSpPr/>
            <p:nvPr/>
          </p:nvCxnSpPr>
          <p:spPr bwMode="auto">
            <a:xfrm>
              <a:off x="4049610" y="2817464"/>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E11137E-B18A-44C3-816A-DF79EEB57BFF}"/>
                </a:ext>
              </a:extLst>
            </p:cNvPr>
            <p:cNvCxnSpPr/>
            <p:nvPr/>
          </p:nvCxnSpPr>
          <p:spPr bwMode="auto">
            <a:xfrm>
              <a:off x="2466585" y="2244512"/>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2A5F93A-061B-480C-A778-4E4B911F6D19}"/>
                </a:ext>
              </a:extLst>
            </p:cNvPr>
            <p:cNvCxnSpPr/>
            <p:nvPr/>
          </p:nvCxnSpPr>
          <p:spPr bwMode="auto">
            <a:xfrm>
              <a:off x="2091875" y="2127914"/>
              <a:ext cx="0" cy="71967"/>
            </a:xfrm>
            <a:prstGeom prst="line">
              <a:avLst/>
            </a:prstGeom>
            <a:noFill/>
            <a:ln w="28575" cap="flat" cmpd="sng" algn="ctr">
              <a:solidFill>
                <a:schemeClr val="accent3"/>
              </a:solidFill>
              <a:prstDash val="solid"/>
              <a:round/>
              <a:headEnd type="none" w="med" len="med"/>
              <a:tailEnd type="none" w="med" len="med"/>
            </a:ln>
            <a:effectLst/>
          </p:spPr>
        </p:cxnSp>
        <p:sp>
          <p:nvSpPr>
            <p:cNvPr id="3" name="Freeform: Shape 2">
              <a:extLst>
                <a:ext uri="{FF2B5EF4-FFF2-40B4-BE49-F238E27FC236}">
                  <a16:creationId xmlns:a16="http://schemas.microsoft.com/office/drawing/2014/main" id="{9EC54D57-276D-4577-8A55-BD30E5B6A89F}"/>
                </a:ext>
              </a:extLst>
            </p:cNvPr>
            <p:cNvSpPr/>
            <p:nvPr/>
          </p:nvSpPr>
          <p:spPr bwMode="auto">
            <a:xfrm>
              <a:off x="1538151" y="2158637"/>
              <a:ext cx="4173583" cy="852352"/>
            </a:xfrm>
            <a:custGeom>
              <a:avLst/>
              <a:gdLst>
                <a:gd name="connsiteX0" fmla="*/ 4173583 w 4173583"/>
                <a:gd name="connsiteY0" fmla="*/ 852352 h 852352"/>
                <a:gd name="connsiteX1" fmla="*/ 3298372 w 4173583"/>
                <a:gd name="connsiteY1" fmla="*/ 852352 h 852352"/>
                <a:gd name="connsiteX2" fmla="*/ 3298372 w 4173583"/>
                <a:gd name="connsiteY2" fmla="*/ 721723 h 852352"/>
                <a:gd name="connsiteX3" fmla="*/ 2449286 w 4173583"/>
                <a:gd name="connsiteY3" fmla="*/ 721723 h 852352"/>
                <a:gd name="connsiteX4" fmla="*/ 2449286 w 4173583"/>
                <a:gd name="connsiteY4" fmla="*/ 669472 h 852352"/>
                <a:gd name="connsiteX5" fmla="*/ 2439489 w 4173583"/>
                <a:gd name="connsiteY5" fmla="*/ 669472 h 852352"/>
                <a:gd name="connsiteX6" fmla="*/ 2439489 w 4173583"/>
                <a:gd name="connsiteY6" fmla="*/ 630283 h 852352"/>
                <a:gd name="connsiteX7" fmla="*/ 2292532 w 4173583"/>
                <a:gd name="connsiteY7" fmla="*/ 630283 h 852352"/>
                <a:gd name="connsiteX8" fmla="*/ 2292532 w 4173583"/>
                <a:gd name="connsiteY8" fmla="*/ 591094 h 852352"/>
                <a:gd name="connsiteX9" fmla="*/ 2125980 w 4173583"/>
                <a:gd name="connsiteY9" fmla="*/ 591094 h 852352"/>
                <a:gd name="connsiteX10" fmla="*/ 2125980 w 4173583"/>
                <a:gd name="connsiteY10" fmla="*/ 555172 h 852352"/>
                <a:gd name="connsiteX11" fmla="*/ 2054135 w 4173583"/>
                <a:gd name="connsiteY11" fmla="*/ 555172 h 852352"/>
                <a:gd name="connsiteX12" fmla="*/ 2054135 w 4173583"/>
                <a:gd name="connsiteY12" fmla="*/ 525780 h 852352"/>
                <a:gd name="connsiteX13" fmla="*/ 1972492 w 4173583"/>
                <a:gd name="connsiteY13" fmla="*/ 525780 h 852352"/>
                <a:gd name="connsiteX14" fmla="*/ 1972492 w 4173583"/>
                <a:gd name="connsiteY14" fmla="*/ 496389 h 852352"/>
                <a:gd name="connsiteX15" fmla="*/ 1672046 w 4173583"/>
                <a:gd name="connsiteY15" fmla="*/ 496389 h 852352"/>
                <a:gd name="connsiteX16" fmla="*/ 1672046 w 4173583"/>
                <a:gd name="connsiteY16" fmla="*/ 460466 h 852352"/>
                <a:gd name="connsiteX17" fmla="*/ 1544683 w 4173583"/>
                <a:gd name="connsiteY17" fmla="*/ 460466 h 852352"/>
                <a:gd name="connsiteX18" fmla="*/ 1544683 w 4173583"/>
                <a:gd name="connsiteY18" fmla="*/ 431074 h 852352"/>
                <a:gd name="connsiteX19" fmla="*/ 1521823 w 4173583"/>
                <a:gd name="connsiteY19" fmla="*/ 431074 h 852352"/>
                <a:gd name="connsiteX20" fmla="*/ 1521823 w 4173583"/>
                <a:gd name="connsiteY20" fmla="*/ 398417 h 852352"/>
                <a:gd name="connsiteX21" fmla="*/ 1276895 w 4173583"/>
                <a:gd name="connsiteY21" fmla="*/ 398417 h 852352"/>
                <a:gd name="connsiteX22" fmla="*/ 1276895 w 4173583"/>
                <a:gd name="connsiteY22" fmla="*/ 365760 h 852352"/>
                <a:gd name="connsiteX23" fmla="*/ 1244238 w 4173583"/>
                <a:gd name="connsiteY23" fmla="*/ 365760 h 852352"/>
                <a:gd name="connsiteX24" fmla="*/ 1244238 w 4173583"/>
                <a:gd name="connsiteY24" fmla="*/ 339634 h 852352"/>
                <a:gd name="connsiteX25" fmla="*/ 1231175 w 4173583"/>
                <a:gd name="connsiteY25" fmla="*/ 339634 h 852352"/>
                <a:gd name="connsiteX26" fmla="*/ 1231175 w 4173583"/>
                <a:gd name="connsiteY26" fmla="*/ 303712 h 852352"/>
                <a:gd name="connsiteX27" fmla="*/ 1221378 w 4173583"/>
                <a:gd name="connsiteY27" fmla="*/ 303712 h 852352"/>
                <a:gd name="connsiteX28" fmla="*/ 1221378 w 4173583"/>
                <a:gd name="connsiteY28" fmla="*/ 271054 h 852352"/>
                <a:gd name="connsiteX29" fmla="*/ 1185455 w 4173583"/>
                <a:gd name="connsiteY29" fmla="*/ 271054 h 852352"/>
                <a:gd name="connsiteX30" fmla="*/ 1185455 w 4173583"/>
                <a:gd name="connsiteY30" fmla="*/ 209006 h 852352"/>
                <a:gd name="connsiteX31" fmla="*/ 1051560 w 4173583"/>
                <a:gd name="connsiteY31" fmla="*/ 209006 h 852352"/>
                <a:gd name="connsiteX32" fmla="*/ 1051560 w 4173583"/>
                <a:gd name="connsiteY32" fmla="*/ 169817 h 852352"/>
                <a:gd name="connsiteX33" fmla="*/ 989512 w 4173583"/>
                <a:gd name="connsiteY33" fmla="*/ 169817 h 852352"/>
                <a:gd name="connsiteX34" fmla="*/ 989512 w 4173583"/>
                <a:gd name="connsiteY34" fmla="*/ 140426 h 852352"/>
                <a:gd name="connsiteX35" fmla="*/ 754380 w 4173583"/>
                <a:gd name="connsiteY35" fmla="*/ 140426 h 852352"/>
                <a:gd name="connsiteX36" fmla="*/ 754380 w 4173583"/>
                <a:gd name="connsiteY36" fmla="*/ 114300 h 852352"/>
                <a:gd name="connsiteX37" fmla="*/ 705395 w 4173583"/>
                <a:gd name="connsiteY37" fmla="*/ 114300 h 852352"/>
                <a:gd name="connsiteX38" fmla="*/ 705395 w 4173583"/>
                <a:gd name="connsiteY38" fmla="*/ 75112 h 852352"/>
                <a:gd name="connsiteX39" fmla="*/ 558438 w 4173583"/>
                <a:gd name="connsiteY39" fmla="*/ 75112 h 852352"/>
                <a:gd name="connsiteX40" fmla="*/ 558438 w 4173583"/>
                <a:gd name="connsiteY40" fmla="*/ 39189 h 852352"/>
                <a:gd name="connsiteX41" fmla="*/ 133895 w 4173583"/>
                <a:gd name="connsiteY41" fmla="*/ 39189 h 852352"/>
                <a:gd name="connsiteX42" fmla="*/ 133895 w 4173583"/>
                <a:gd name="connsiteY42" fmla="*/ 0 h 852352"/>
                <a:gd name="connsiteX43" fmla="*/ 0 w 4173583"/>
                <a:gd name="connsiteY43" fmla="*/ 0 h 85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173583" h="852352">
                  <a:moveTo>
                    <a:pt x="4173583" y="852352"/>
                  </a:moveTo>
                  <a:lnTo>
                    <a:pt x="3298372" y="852352"/>
                  </a:lnTo>
                  <a:lnTo>
                    <a:pt x="3298372" y="721723"/>
                  </a:lnTo>
                  <a:lnTo>
                    <a:pt x="2449286" y="721723"/>
                  </a:lnTo>
                  <a:lnTo>
                    <a:pt x="2449286" y="669472"/>
                  </a:lnTo>
                  <a:lnTo>
                    <a:pt x="2439489" y="669472"/>
                  </a:lnTo>
                  <a:lnTo>
                    <a:pt x="2439489" y="630283"/>
                  </a:lnTo>
                  <a:lnTo>
                    <a:pt x="2292532" y="630283"/>
                  </a:lnTo>
                  <a:lnTo>
                    <a:pt x="2292532" y="591094"/>
                  </a:lnTo>
                  <a:lnTo>
                    <a:pt x="2125980" y="591094"/>
                  </a:lnTo>
                  <a:lnTo>
                    <a:pt x="2125980" y="555172"/>
                  </a:lnTo>
                  <a:lnTo>
                    <a:pt x="2054135" y="555172"/>
                  </a:lnTo>
                  <a:lnTo>
                    <a:pt x="2054135" y="525780"/>
                  </a:lnTo>
                  <a:lnTo>
                    <a:pt x="1972492" y="525780"/>
                  </a:lnTo>
                  <a:lnTo>
                    <a:pt x="1972492" y="496389"/>
                  </a:lnTo>
                  <a:lnTo>
                    <a:pt x="1672046" y="496389"/>
                  </a:lnTo>
                  <a:lnTo>
                    <a:pt x="1672046" y="460466"/>
                  </a:lnTo>
                  <a:lnTo>
                    <a:pt x="1544683" y="460466"/>
                  </a:lnTo>
                  <a:lnTo>
                    <a:pt x="1544683" y="431074"/>
                  </a:lnTo>
                  <a:lnTo>
                    <a:pt x="1521823" y="431074"/>
                  </a:lnTo>
                  <a:lnTo>
                    <a:pt x="1521823" y="398417"/>
                  </a:lnTo>
                  <a:lnTo>
                    <a:pt x="1276895" y="398417"/>
                  </a:lnTo>
                  <a:lnTo>
                    <a:pt x="1276895" y="365760"/>
                  </a:lnTo>
                  <a:lnTo>
                    <a:pt x="1244238" y="365760"/>
                  </a:lnTo>
                  <a:lnTo>
                    <a:pt x="1244238" y="339634"/>
                  </a:lnTo>
                  <a:lnTo>
                    <a:pt x="1231175" y="339634"/>
                  </a:lnTo>
                  <a:lnTo>
                    <a:pt x="1231175" y="303712"/>
                  </a:lnTo>
                  <a:lnTo>
                    <a:pt x="1221378" y="303712"/>
                  </a:lnTo>
                  <a:lnTo>
                    <a:pt x="1221378" y="271054"/>
                  </a:lnTo>
                  <a:lnTo>
                    <a:pt x="1185455" y="271054"/>
                  </a:lnTo>
                  <a:lnTo>
                    <a:pt x="1185455" y="209006"/>
                  </a:lnTo>
                  <a:lnTo>
                    <a:pt x="1051560" y="209006"/>
                  </a:lnTo>
                  <a:lnTo>
                    <a:pt x="1051560" y="169817"/>
                  </a:lnTo>
                  <a:lnTo>
                    <a:pt x="989512" y="169817"/>
                  </a:lnTo>
                  <a:lnTo>
                    <a:pt x="989512" y="140426"/>
                  </a:lnTo>
                  <a:lnTo>
                    <a:pt x="754380" y="140426"/>
                  </a:lnTo>
                  <a:lnTo>
                    <a:pt x="754380" y="114300"/>
                  </a:lnTo>
                  <a:lnTo>
                    <a:pt x="705395" y="114300"/>
                  </a:lnTo>
                  <a:lnTo>
                    <a:pt x="705395" y="75112"/>
                  </a:lnTo>
                  <a:lnTo>
                    <a:pt x="558438" y="75112"/>
                  </a:lnTo>
                  <a:lnTo>
                    <a:pt x="558438" y="39189"/>
                  </a:lnTo>
                  <a:lnTo>
                    <a:pt x="133895" y="39189"/>
                  </a:lnTo>
                  <a:lnTo>
                    <a:pt x="13389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111" name="Straight Connector 110">
              <a:extLst>
                <a:ext uri="{FF2B5EF4-FFF2-40B4-BE49-F238E27FC236}">
                  <a16:creationId xmlns:a16="http://schemas.microsoft.com/office/drawing/2014/main" id="{1E8A2AB1-1DC6-4A4A-8C5F-27EEE8A274BC}"/>
                </a:ext>
              </a:extLst>
            </p:cNvPr>
            <p:cNvCxnSpPr/>
            <p:nvPr/>
          </p:nvCxnSpPr>
          <p:spPr bwMode="auto">
            <a:xfrm>
              <a:off x="4974774" y="2947004"/>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14895F5-4AA4-47E3-8058-70F0F457467B}"/>
                </a:ext>
              </a:extLst>
            </p:cNvPr>
            <p:cNvCxnSpPr/>
            <p:nvPr/>
          </p:nvCxnSpPr>
          <p:spPr bwMode="auto">
            <a:xfrm>
              <a:off x="5008641" y="2947004"/>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7A924EA-6BB0-4D5D-AF58-57B0C7F5E335}"/>
                </a:ext>
              </a:extLst>
            </p:cNvPr>
            <p:cNvCxnSpPr/>
            <p:nvPr/>
          </p:nvCxnSpPr>
          <p:spPr bwMode="auto">
            <a:xfrm>
              <a:off x="3783756" y="268901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A77BB28B-FC16-4109-B502-CA8328A7038D}"/>
                </a:ext>
              </a:extLst>
            </p:cNvPr>
            <p:cNvCxnSpPr/>
            <p:nvPr/>
          </p:nvCxnSpPr>
          <p:spPr bwMode="auto">
            <a:xfrm>
              <a:off x="3817623" y="268901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91DB4B38-23ED-4A18-BADE-4679899AA145}"/>
                </a:ext>
              </a:extLst>
            </p:cNvPr>
            <p:cNvCxnSpPr/>
            <p:nvPr/>
          </p:nvCxnSpPr>
          <p:spPr bwMode="auto">
            <a:xfrm>
              <a:off x="4115770" y="2808756"/>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806F89CF-586B-496E-AF4B-87DD38688162}"/>
                </a:ext>
              </a:extLst>
            </p:cNvPr>
            <p:cNvCxnSpPr/>
            <p:nvPr/>
          </p:nvCxnSpPr>
          <p:spPr bwMode="auto">
            <a:xfrm>
              <a:off x="4146371" y="2808756"/>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EC2E7B87-F237-45FD-B613-B993ADF8A728}"/>
                </a:ext>
              </a:extLst>
            </p:cNvPr>
            <p:cNvCxnSpPr/>
            <p:nvPr/>
          </p:nvCxnSpPr>
          <p:spPr bwMode="auto">
            <a:xfrm>
              <a:off x="4301916" y="281855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F14738C5-5021-4CA4-8D6F-3201F57E5C69}"/>
                </a:ext>
              </a:extLst>
            </p:cNvPr>
            <p:cNvCxnSpPr/>
            <p:nvPr/>
          </p:nvCxnSpPr>
          <p:spPr bwMode="auto">
            <a:xfrm>
              <a:off x="4329251" y="281855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DA64A1F-A989-4245-BB98-3A2D537F93D6}"/>
                </a:ext>
              </a:extLst>
            </p:cNvPr>
            <p:cNvCxnSpPr/>
            <p:nvPr/>
          </p:nvCxnSpPr>
          <p:spPr bwMode="auto">
            <a:xfrm>
              <a:off x="4354288" y="2817464"/>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F872A7D8-0249-4913-9B39-5D69C1FB29ED}"/>
                </a:ext>
              </a:extLst>
            </p:cNvPr>
            <p:cNvCxnSpPr/>
            <p:nvPr/>
          </p:nvCxnSpPr>
          <p:spPr bwMode="auto">
            <a:xfrm>
              <a:off x="2865122" y="2490893"/>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2AA4C99-0121-46FF-BD4A-BCC2DD53E999}"/>
                </a:ext>
              </a:extLst>
            </p:cNvPr>
            <p:cNvCxnSpPr/>
            <p:nvPr/>
          </p:nvCxnSpPr>
          <p:spPr bwMode="auto">
            <a:xfrm>
              <a:off x="3895999" y="2731468"/>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ED95A827-27D2-424C-B202-4CB8F7AB38AB}"/>
                </a:ext>
              </a:extLst>
            </p:cNvPr>
            <p:cNvCxnSpPr/>
            <p:nvPr/>
          </p:nvCxnSpPr>
          <p:spPr bwMode="auto">
            <a:xfrm>
              <a:off x="3914506" y="2730379"/>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4C83683-E154-4CE7-ADC8-735A7AE200FF}"/>
                </a:ext>
              </a:extLst>
            </p:cNvPr>
            <p:cNvCxnSpPr/>
            <p:nvPr/>
          </p:nvCxnSpPr>
          <p:spPr bwMode="auto">
            <a:xfrm>
              <a:off x="4680859" y="2814199"/>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AB96823F-B529-4C5F-B231-5FA535EFCD1E}"/>
                </a:ext>
              </a:extLst>
            </p:cNvPr>
            <p:cNvCxnSpPr/>
            <p:nvPr/>
          </p:nvCxnSpPr>
          <p:spPr bwMode="auto">
            <a:xfrm>
              <a:off x="3964579" y="2737999"/>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EFBBA173-5A06-45A0-92C2-482D5304F6EA}"/>
                </a:ext>
              </a:extLst>
            </p:cNvPr>
            <p:cNvCxnSpPr/>
            <p:nvPr/>
          </p:nvCxnSpPr>
          <p:spPr bwMode="auto">
            <a:xfrm>
              <a:off x="4732021" y="2819642"/>
              <a:ext cx="0" cy="71967"/>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860D9B6-6B20-4546-B16D-7EB8FCCC046B}"/>
                </a:ext>
              </a:extLst>
            </p:cNvPr>
            <p:cNvCxnSpPr/>
            <p:nvPr/>
          </p:nvCxnSpPr>
          <p:spPr bwMode="auto">
            <a:xfrm>
              <a:off x="4786450" y="2818553"/>
              <a:ext cx="0" cy="71967"/>
            </a:xfrm>
            <a:prstGeom prst="line">
              <a:avLst/>
            </a:prstGeom>
            <a:noFill/>
            <a:ln w="28575" cap="flat" cmpd="sng" algn="ctr">
              <a:solidFill>
                <a:schemeClr val="accent3"/>
              </a:solidFill>
              <a:prstDash val="solid"/>
              <a:round/>
              <a:headEnd type="none" w="med" len="med"/>
              <a:tailEnd type="none" w="med" len="med"/>
            </a:ln>
            <a:effectLst/>
          </p:spPr>
        </p:cxnSp>
      </p:grpSp>
      <p:grpSp>
        <p:nvGrpSpPr>
          <p:cNvPr id="6" name="Group 5">
            <a:extLst>
              <a:ext uri="{FF2B5EF4-FFF2-40B4-BE49-F238E27FC236}">
                <a16:creationId xmlns:a16="http://schemas.microsoft.com/office/drawing/2014/main" id="{2CF3584E-F0E8-4485-BE55-D1796805F4B8}"/>
              </a:ext>
            </a:extLst>
          </p:cNvPr>
          <p:cNvGrpSpPr/>
          <p:nvPr/>
        </p:nvGrpSpPr>
        <p:grpSpPr>
          <a:xfrm>
            <a:off x="1538151" y="2078567"/>
            <a:ext cx="4353198" cy="375194"/>
            <a:chOff x="1538151" y="2078567"/>
            <a:chExt cx="4353198" cy="375194"/>
          </a:xfrm>
        </p:grpSpPr>
        <p:cxnSp>
          <p:nvCxnSpPr>
            <p:cNvPr id="81" name="Straight Connector 80">
              <a:extLst>
                <a:ext uri="{FF2B5EF4-FFF2-40B4-BE49-F238E27FC236}">
                  <a16:creationId xmlns:a16="http://schemas.microsoft.com/office/drawing/2014/main" id="{66659ED3-859C-4126-AFEC-E7F028E7EDD2}"/>
                </a:ext>
              </a:extLst>
            </p:cNvPr>
            <p:cNvCxnSpPr/>
            <p:nvPr/>
          </p:nvCxnSpPr>
          <p:spPr bwMode="auto">
            <a:xfrm>
              <a:off x="5045653" y="2381794"/>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EDF25C0-921B-4A53-8A62-6D654D99ED45}"/>
                </a:ext>
              </a:extLst>
            </p:cNvPr>
            <p:cNvCxnSpPr/>
            <p:nvPr/>
          </p:nvCxnSpPr>
          <p:spPr bwMode="auto">
            <a:xfrm>
              <a:off x="4980823" y="2381794"/>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016D17F2-D1EA-4607-B772-9AA998697401}"/>
                </a:ext>
              </a:extLst>
            </p:cNvPr>
            <p:cNvCxnSpPr/>
            <p:nvPr/>
          </p:nvCxnSpPr>
          <p:spPr bwMode="auto">
            <a:xfrm>
              <a:off x="5398472" y="2381794"/>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495EDEB2-5260-448F-BACD-4FF361C82EE9}"/>
                </a:ext>
              </a:extLst>
            </p:cNvPr>
            <p:cNvCxnSpPr/>
            <p:nvPr/>
          </p:nvCxnSpPr>
          <p:spPr bwMode="auto">
            <a:xfrm>
              <a:off x="3783757" y="2215363"/>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A81F7B44-3382-4492-8FD0-23A43ADE7624}"/>
                </a:ext>
              </a:extLst>
            </p:cNvPr>
            <p:cNvCxnSpPr/>
            <p:nvPr/>
          </p:nvCxnSpPr>
          <p:spPr bwMode="auto">
            <a:xfrm>
              <a:off x="3680464" y="2215364"/>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07DD0A3-F638-4318-89EE-4081B19712E6}"/>
                </a:ext>
              </a:extLst>
            </p:cNvPr>
            <p:cNvCxnSpPr/>
            <p:nvPr/>
          </p:nvCxnSpPr>
          <p:spPr bwMode="auto">
            <a:xfrm>
              <a:off x="3287973" y="2222620"/>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26061061-8C5C-42AA-8E08-C5AFAFB9276E}"/>
                </a:ext>
              </a:extLst>
            </p:cNvPr>
            <p:cNvCxnSpPr/>
            <p:nvPr/>
          </p:nvCxnSpPr>
          <p:spPr bwMode="auto">
            <a:xfrm>
              <a:off x="2257822" y="2094894"/>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7D2BF2A-FC27-4DE9-905F-3435B7F42D87}"/>
                </a:ext>
              </a:extLst>
            </p:cNvPr>
            <p:cNvCxnSpPr/>
            <p:nvPr/>
          </p:nvCxnSpPr>
          <p:spPr bwMode="auto">
            <a:xfrm>
              <a:off x="5433790" y="2381794"/>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C36F24F0-F621-457E-9E57-3374683367B1}"/>
                </a:ext>
              </a:extLst>
            </p:cNvPr>
            <p:cNvCxnSpPr/>
            <p:nvPr/>
          </p:nvCxnSpPr>
          <p:spPr bwMode="auto">
            <a:xfrm>
              <a:off x="2372122" y="2114489"/>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325083E-D8A4-45AE-A134-7ED45F1424A2}"/>
                </a:ext>
              </a:extLst>
            </p:cNvPr>
            <p:cNvCxnSpPr/>
            <p:nvPr/>
          </p:nvCxnSpPr>
          <p:spPr bwMode="auto">
            <a:xfrm>
              <a:off x="2301486" y="2114489"/>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DDF6A67-5717-4557-9BF1-F861216B9BD4}"/>
                </a:ext>
              </a:extLst>
            </p:cNvPr>
            <p:cNvCxnSpPr/>
            <p:nvPr/>
          </p:nvCxnSpPr>
          <p:spPr bwMode="auto">
            <a:xfrm>
              <a:off x="1848883" y="2088363"/>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49019F7-A7D6-44D5-ADEA-2C40577E2076}"/>
                </a:ext>
              </a:extLst>
            </p:cNvPr>
            <p:cNvCxnSpPr/>
            <p:nvPr/>
          </p:nvCxnSpPr>
          <p:spPr bwMode="auto">
            <a:xfrm>
              <a:off x="5692627" y="2381794"/>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39D9429-CFB3-4C99-92CB-D103B4BE52D4}"/>
                </a:ext>
              </a:extLst>
            </p:cNvPr>
            <p:cNvCxnSpPr/>
            <p:nvPr/>
          </p:nvCxnSpPr>
          <p:spPr bwMode="auto">
            <a:xfrm>
              <a:off x="3101950" y="2220322"/>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B7492764-7083-4115-BEA2-9CE290788536}"/>
                </a:ext>
              </a:extLst>
            </p:cNvPr>
            <p:cNvCxnSpPr/>
            <p:nvPr/>
          </p:nvCxnSpPr>
          <p:spPr bwMode="auto">
            <a:xfrm>
              <a:off x="5012270" y="2381794"/>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98A063B6-E4B3-4BE5-9C8C-CF96B49875AD}"/>
                </a:ext>
              </a:extLst>
            </p:cNvPr>
            <p:cNvCxnSpPr/>
            <p:nvPr/>
          </p:nvCxnSpPr>
          <p:spPr bwMode="auto">
            <a:xfrm>
              <a:off x="5839706" y="2381794"/>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F21D533-5E2E-4F40-B58C-65D0E2D3B7F7}"/>
                </a:ext>
              </a:extLst>
            </p:cNvPr>
            <p:cNvCxnSpPr/>
            <p:nvPr/>
          </p:nvCxnSpPr>
          <p:spPr bwMode="auto">
            <a:xfrm>
              <a:off x="1742080" y="2090662"/>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B5D0334-F65C-48ED-BF02-5142C5C66324}"/>
                </a:ext>
              </a:extLst>
            </p:cNvPr>
            <p:cNvCxnSpPr/>
            <p:nvPr/>
          </p:nvCxnSpPr>
          <p:spPr bwMode="auto">
            <a:xfrm>
              <a:off x="1571780" y="2078567"/>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20FD271-A957-4FFA-813C-49E6ADC74944}"/>
                </a:ext>
              </a:extLst>
            </p:cNvPr>
            <p:cNvCxnSpPr/>
            <p:nvPr/>
          </p:nvCxnSpPr>
          <p:spPr bwMode="auto">
            <a:xfrm>
              <a:off x="2637250" y="2129124"/>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A0FC4995-62AF-473E-BB16-0F58B4F62E07}"/>
                </a:ext>
              </a:extLst>
            </p:cNvPr>
            <p:cNvCxnSpPr/>
            <p:nvPr/>
          </p:nvCxnSpPr>
          <p:spPr bwMode="auto">
            <a:xfrm>
              <a:off x="2505533" y="2130455"/>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887B010D-565D-4511-A8CF-C67BAFF95881}"/>
                </a:ext>
              </a:extLst>
            </p:cNvPr>
            <p:cNvCxnSpPr/>
            <p:nvPr/>
          </p:nvCxnSpPr>
          <p:spPr bwMode="auto">
            <a:xfrm>
              <a:off x="2813841" y="2169039"/>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51840CC0-06E8-4195-8D89-F0132ACCA7F0}"/>
                </a:ext>
              </a:extLst>
            </p:cNvPr>
            <p:cNvCxnSpPr/>
            <p:nvPr/>
          </p:nvCxnSpPr>
          <p:spPr bwMode="auto">
            <a:xfrm>
              <a:off x="2721311" y="2128157"/>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545399BD-ABD9-4050-AC01-CDF0AB683082}"/>
                </a:ext>
              </a:extLst>
            </p:cNvPr>
            <p:cNvCxnSpPr/>
            <p:nvPr/>
          </p:nvCxnSpPr>
          <p:spPr bwMode="auto">
            <a:xfrm>
              <a:off x="2962491" y="2207260"/>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1E051C5B-CF4A-4108-A4EB-3D7A53272A83}"/>
                </a:ext>
              </a:extLst>
            </p:cNvPr>
            <p:cNvCxnSpPr>
              <a:cxnSpLocks/>
            </p:cNvCxnSpPr>
            <p:nvPr/>
          </p:nvCxnSpPr>
          <p:spPr bwMode="auto">
            <a:xfrm>
              <a:off x="4080576" y="2338250"/>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15854ED3-9A49-4D8E-8BA4-94C931226242}"/>
                </a:ext>
              </a:extLst>
            </p:cNvPr>
            <p:cNvCxnSpPr>
              <a:cxnSpLocks/>
            </p:cNvCxnSpPr>
            <p:nvPr/>
          </p:nvCxnSpPr>
          <p:spPr bwMode="auto">
            <a:xfrm>
              <a:off x="4230556" y="2338250"/>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318AAEA6-CC00-4C77-B198-5B34ADE6DD3C}"/>
                </a:ext>
              </a:extLst>
            </p:cNvPr>
            <p:cNvCxnSpPr>
              <a:cxnSpLocks/>
            </p:cNvCxnSpPr>
            <p:nvPr/>
          </p:nvCxnSpPr>
          <p:spPr bwMode="auto">
            <a:xfrm>
              <a:off x="4155565" y="2338250"/>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A4933FE5-A478-4E06-967A-8A7B04FD0CFA}"/>
                </a:ext>
              </a:extLst>
            </p:cNvPr>
            <p:cNvCxnSpPr>
              <a:cxnSpLocks/>
            </p:cNvCxnSpPr>
            <p:nvPr/>
          </p:nvCxnSpPr>
          <p:spPr bwMode="auto">
            <a:xfrm>
              <a:off x="4376304" y="2338250"/>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371E762A-6603-465A-8F0A-D6C4807C0E1D}"/>
                </a:ext>
              </a:extLst>
            </p:cNvPr>
            <p:cNvCxnSpPr>
              <a:cxnSpLocks/>
            </p:cNvCxnSpPr>
            <p:nvPr/>
          </p:nvCxnSpPr>
          <p:spPr bwMode="auto">
            <a:xfrm>
              <a:off x="4892044" y="2381794"/>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918BD6A4-BDFD-44AC-AC69-89A9A45CD6DD}"/>
                </a:ext>
              </a:extLst>
            </p:cNvPr>
            <p:cNvCxnSpPr>
              <a:cxnSpLocks/>
            </p:cNvCxnSpPr>
            <p:nvPr/>
          </p:nvCxnSpPr>
          <p:spPr bwMode="auto">
            <a:xfrm>
              <a:off x="4446214" y="2338250"/>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A23E6C5E-6220-4EFC-AE35-D0FDD72E1C61}"/>
                </a:ext>
              </a:extLst>
            </p:cNvPr>
            <p:cNvCxnSpPr>
              <a:cxnSpLocks/>
            </p:cNvCxnSpPr>
            <p:nvPr/>
          </p:nvCxnSpPr>
          <p:spPr bwMode="auto">
            <a:xfrm>
              <a:off x="5137457" y="2381794"/>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F738A1B5-0A34-46A9-8660-FB11F09AAAFE}"/>
                </a:ext>
              </a:extLst>
            </p:cNvPr>
            <p:cNvCxnSpPr>
              <a:cxnSpLocks/>
            </p:cNvCxnSpPr>
            <p:nvPr/>
          </p:nvCxnSpPr>
          <p:spPr bwMode="auto">
            <a:xfrm>
              <a:off x="4300104" y="2338250"/>
              <a:ext cx="0" cy="71967"/>
            </a:xfrm>
            <a:prstGeom prst="line">
              <a:avLst/>
            </a:prstGeom>
            <a:noFill/>
            <a:ln w="76200" cap="flat" cmpd="sng" algn="ctr">
              <a:solidFill>
                <a:schemeClr val="accent1"/>
              </a:solidFill>
              <a:prstDash val="solid"/>
              <a:round/>
              <a:headEnd type="none" w="med" len="med"/>
              <a:tailEnd type="none" w="med" len="med"/>
            </a:ln>
            <a:effectLst/>
          </p:spPr>
        </p:cxnSp>
        <p:sp>
          <p:nvSpPr>
            <p:cNvPr id="5" name="Freeform: Shape 4">
              <a:extLst>
                <a:ext uri="{FF2B5EF4-FFF2-40B4-BE49-F238E27FC236}">
                  <a16:creationId xmlns:a16="http://schemas.microsoft.com/office/drawing/2014/main" id="{A4966B71-7FA6-4579-8159-112D2D9A7E56}"/>
                </a:ext>
              </a:extLst>
            </p:cNvPr>
            <p:cNvSpPr/>
            <p:nvPr/>
          </p:nvSpPr>
          <p:spPr bwMode="auto">
            <a:xfrm>
              <a:off x="1538151" y="2142309"/>
              <a:ext cx="4353198" cy="306977"/>
            </a:xfrm>
            <a:custGeom>
              <a:avLst/>
              <a:gdLst>
                <a:gd name="connsiteX0" fmla="*/ 4353198 w 4353198"/>
                <a:gd name="connsiteY0" fmla="*/ 306977 h 306977"/>
                <a:gd name="connsiteX1" fmla="*/ 3161212 w 4353198"/>
                <a:gd name="connsiteY1" fmla="*/ 306977 h 306977"/>
                <a:gd name="connsiteX2" fmla="*/ 3161212 w 4353198"/>
                <a:gd name="connsiteY2" fmla="*/ 264522 h 306977"/>
                <a:gd name="connsiteX3" fmla="*/ 2495006 w 4353198"/>
                <a:gd name="connsiteY3" fmla="*/ 264522 h 306977"/>
                <a:gd name="connsiteX4" fmla="*/ 2495006 w 4353198"/>
                <a:gd name="connsiteY4" fmla="*/ 248194 h 306977"/>
                <a:gd name="connsiteX5" fmla="*/ 2455818 w 4353198"/>
                <a:gd name="connsiteY5" fmla="*/ 248194 h 306977"/>
                <a:gd name="connsiteX6" fmla="*/ 2455818 w 4353198"/>
                <a:gd name="connsiteY6" fmla="*/ 215537 h 306977"/>
                <a:gd name="connsiteX7" fmla="*/ 2403566 w 4353198"/>
                <a:gd name="connsiteY7" fmla="*/ 215537 h 306977"/>
                <a:gd name="connsiteX8" fmla="*/ 2403566 w 4353198"/>
                <a:gd name="connsiteY8" fmla="*/ 199208 h 306977"/>
                <a:gd name="connsiteX9" fmla="*/ 2299063 w 4353198"/>
                <a:gd name="connsiteY9" fmla="*/ 199208 h 306977"/>
                <a:gd name="connsiteX10" fmla="*/ 2299063 w 4353198"/>
                <a:gd name="connsiteY10" fmla="*/ 173082 h 306977"/>
                <a:gd name="connsiteX11" fmla="*/ 2256609 w 4353198"/>
                <a:gd name="connsiteY11" fmla="*/ 173082 h 306977"/>
                <a:gd name="connsiteX12" fmla="*/ 2256609 w 4353198"/>
                <a:gd name="connsiteY12" fmla="*/ 153488 h 306977"/>
                <a:gd name="connsiteX13" fmla="*/ 1417320 w 4353198"/>
                <a:gd name="connsiteY13" fmla="*/ 153488 h 306977"/>
                <a:gd name="connsiteX14" fmla="*/ 1417320 w 4353198"/>
                <a:gd name="connsiteY14" fmla="*/ 127362 h 306977"/>
                <a:gd name="connsiteX15" fmla="*/ 1303020 w 4353198"/>
                <a:gd name="connsiteY15" fmla="*/ 127362 h 306977"/>
                <a:gd name="connsiteX16" fmla="*/ 1303020 w 4353198"/>
                <a:gd name="connsiteY16" fmla="*/ 97971 h 306977"/>
                <a:gd name="connsiteX17" fmla="*/ 1244238 w 4353198"/>
                <a:gd name="connsiteY17" fmla="*/ 97971 h 306977"/>
                <a:gd name="connsiteX18" fmla="*/ 1244238 w 4353198"/>
                <a:gd name="connsiteY18" fmla="*/ 71845 h 306977"/>
                <a:gd name="connsiteX19" fmla="*/ 1201783 w 4353198"/>
                <a:gd name="connsiteY19" fmla="*/ 71845 h 306977"/>
                <a:gd name="connsiteX20" fmla="*/ 1201783 w 4353198"/>
                <a:gd name="connsiteY20" fmla="*/ 71845 h 306977"/>
                <a:gd name="connsiteX21" fmla="*/ 1201783 w 4353198"/>
                <a:gd name="connsiteY21" fmla="*/ 55517 h 306977"/>
                <a:gd name="connsiteX22" fmla="*/ 914400 w 4353198"/>
                <a:gd name="connsiteY22" fmla="*/ 55517 h 306977"/>
                <a:gd name="connsiteX23" fmla="*/ 914400 w 4353198"/>
                <a:gd name="connsiteY23" fmla="*/ 45720 h 306977"/>
                <a:gd name="connsiteX24" fmla="*/ 741318 w 4353198"/>
                <a:gd name="connsiteY24" fmla="*/ 45720 h 306977"/>
                <a:gd name="connsiteX25" fmla="*/ 741318 w 4353198"/>
                <a:gd name="connsiteY25" fmla="*/ 22860 h 306977"/>
                <a:gd name="connsiteX26" fmla="*/ 395152 w 4353198"/>
                <a:gd name="connsiteY26" fmla="*/ 22860 h 306977"/>
                <a:gd name="connsiteX27" fmla="*/ 395152 w 4353198"/>
                <a:gd name="connsiteY27" fmla="*/ 16328 h 306977"/>
                <a:gd name="connsiteX28" fmla="*/ 114300 w 4353198"/>
                <a:gd name="connsiteY28" fmla="*/ 16328 h 306977"/>
                <a:gd name="connsiteX29" fmla="*/ 114300 w 4353198"/>
                <a:gd name="connsiteY29" fmla="*/ 0 h 306977"/>
                <a:gd name="connsiteX30" fmla="*/ 0 w 4353198"/>
                <a:gd name="connsiteY30" fmla="*/ 0 h 30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353198" h="306977">
                  <a:moveTo>
                    <a:pt x="4353198" y="306977"/>
                  </a:moveTo>
                  <a:lnTo>
                    <a:pt x="3161212" y="306977"/>
                  </a:lnTo>
                  <a:lnTo>
                    <a:pt x="3161212" y="264522"/>
                  </a:lnTo>
                  <a:lnTo>
                    <a:pt x="2495006" y="264522"/>
                  </a:lnTo>
                  <a:lnTo>
                    <a:pt x="2495006" y="248194"/>
                  </a:lnTo>
                  <a:lnTo>
                    <a:pt x="2455818" y="248194"/>
                  </a:lnTo>
                  <a:lnTo>
                    <a:pt x="2455818" y="215537"/>
                  </a:lnTo>
                  <a:lnTo>
                    <a:pt x="2403566" y="215537"/>
                  </a:lnTo>
                  <a:lnTo>
                    <a:pt x="2403566" y="199208"/>
                  </a:lnTo>
                  <a:lnTo>
                    <a:pt x="2299063" y="199208"/>
                  </a:lnTo>
                  <a:lnTo>
                    <a:pt x="2299063" y="173082"/>
                  </a:lnTo>
                  <a:lnTo>
                    <a:pt x="2256609" y="173082"/>
                  </a:lnTo>
                  <a:lnTo>
                    <a:pt x="2256609" y="153488"/>
                  </a:lnTo>
                  <a:lnTo>
                    <a:pt x="1417320" y="153488"/>
                  </a:lnTo>
                  <a:lnTo>
                    <a:pt x="1417320" y="127362"/>
                  </a:lnTo>
                  <a:lnTo>
                    <a:pt x="1303020" y="127362"/>
                  </a:lnTo>
                  <a:lnTo>
                    <a:pt x="1303020" y="97971"/>
                  </a:lnTo>
                  <a:lnTo>
                    <a:pt x="1244238" y="97971"/>
                  </a:lnTo>
                  <a:lnTo>
                    <a:pt x="1244238" y="71845"/>
                  </a:lnTo>
                  <a:lnTo>
                    <a:pt x="1201783" y="71845"/>
                  </a:lnTo>
                  <a:lnTo>
                    <a:pt x="1201783" y="71845"/>
                  </a:lnTo>
                  <a:lnTo>
                    <a:pt x="1201783" y="55517"/>
                  </a:lnTo>
                  <a:lnTo>
                    <a:pt x="914400" y="55517"/>
                  </a:lnTo>
                  <a:lnTo>
                    <a:pt x="914400" y="45720"/>
                  </a:lnTo>
                  <a:lnTo>
                    <a:pt x="741318" y="45720"/>
                  </a:lnTo>
                  <a:lnTo>
                    <a:pt x="741318" y="22860"/>
                  </a:lnTo>
                  <a:lnTo>
                    <a:pt x="395152" y="22860"/>
                  </a:lnTo>
                  <a:lnTo>
                    <a:pt x="395152" y="16328"/>
                  </a:lnTo>
                  <a:lnTo>
                    <a:pt x="114300" y="16328"/>
                  </a:lnTo>
                  <a:lnTo>
                    <a:pt x="1143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127" name="Straight Connector 126">
              <a:extLst>
                <a:ext uri="{FF2B5EF4-FFF2-40B4-BE49-F238E27FC236}">
                  <a16:creationId xmlns:a16="http://schemas.microsoft.com/office/drawing/2014/main" id="{888ED69C-2ED6-4545-B92D-6900944B2B94}"/>
                </a:ext>
              </a:extLst>
            </p:cNvPr>
            <p:cNvCxnSpPr>
              <a:cxnSpLocks/>
            </p:cNvCxnSpPr>
            <p:nvPr/>
          </p:nvCxnSpPr>
          <p:spPr bwMode="auto">
            <a:xfrm>
              <a:off x="5231074" y="2381794"/>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C9F374C-1646-4225-AF37-37903E3BB0CC}"/>
                </a:ext>
              </a:extLst>
            </p:cNvPr>
            <p:cNvCxnSpPr>
              <a:cxnSpLocks/>
            </p:cNvCxnSpPr>
            <p:nvPr/>
          </p:nvCxnSpPr>
          <p:spPr bwMode="auto">
            <a:xfrm>
              <a:off x="5547848" y="2381794"/>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7D19F7CF-6CF4-4D60-AE20-756327EC0572}"/>
                </a:ext>
              </a:extLst>
            </p:cNvPr>
            <p:cNvCxnSpPr>
              <a:cxnSpLocks/>
            </p:cNvCxnSpPr>
            <p:nvPr/>
          </p:nvCxnSpPr>
          <p:spPr bwMode="auto">
            <a:xfrm>
              <a:off x="3882334" y="2276202"/>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A1E87F03-A75F-4574-B8CF-AB80A8F25671}"/>
                </a:ext>
              </a:extLst>
            </p:cNvPr>
            <p:cNvCxnSpPr>
              <a:cxnSpLocks/>
            </p:cNvCxnSpPr>
            <p:nvPr/>
          </p:nvCxnSpPr>
          <p:spPr bwMode="auto">
            <a:xfrm>
              <a:off x="3970508" y="2299061"/>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3291A5E6-F7DD-4E27-BDE9-8D3590F6CA99}"/>
                </a:ext>
              </a:extLst>
            </p:cNvPr>
            <p:cNvCxnSpPr>
              <a:cxnSpLocks/>
            </p:cNvCxnSpPr>
            <p:nvPr/>
          </p:nvCxnSpPr>
          <p:spPr bwMode="auto">
            <a:xfrm>
              <a:off x="4564869" y="2338250"/>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B3AA2528-3083-4015-9DE5-2808D643FCA7}"/>
                </a:ext>
              </a:extLst>
            </p:cNvPr>
            <p:cNvCxnSpPr>
              <a:cxnSpLocks/>
            </p:cNvCxnSpPr>
            <p:nvPr/>
          </p:nvCxnSpPr>
          <p:spPr bwMode="auto">
            <a:xfrm>
              <a:off x="4630182" y="2338250"/>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9309BFB-3E3A-42F0-AD6E-A2454640F84B}"/>
                </a:ext>
              </a:extLst>
            </p:cNvPr>
            <p:cNvCxnSpPr>
              <a:cxnSpLocks/>
            </p:cNvCxnSpPr>
            <p:nvPr/>
          </p:nvCxnSpPr>
          <p:spPr bwMode="auto">
            <a:xfrm>
              <a:off x="4749925" y="2381794"/>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40F77E24-B8A3-4A9E-8D1D-93276905D831}"/>
                </a:ext>
              </a:extLst>
            </p:cNvPr>
            <p:cNvCxnSpPr>
              <a:cxnSpLocks/>
            </p:cNvCxnSpPr>
            <p:nvPr/>
          </p:nvCxnSpPr>
          <p:spPr bwMode="auto">
            <a:xfrm>
              <a:off x="4809797" y="2381794"/>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E48E8054-5233-481E-BA40-70352C8BA5A0}"/>
                </a:ext>
              </a:extLst>
            </p:cNvPr>
            <p:cNvCxnSpPr>
              <a:cxnSpLocks/>
            </p:cNvCxnSpPr>
            <p:nvPr/>
          </p:nvCxnSpPr>
          <p:spPr bwMode="auto">
            <a:xfrm>
              <a:off x="4679169" y="2338250"/>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62B44D2-F50E-40D6-A36E-47AA66094A45}"/>
                </a:ext>
              </a:extLst>
            </p:cNvPr>
            <p:cNvCxnSpPr>
              <a:cxnSpLocks/>
            </p:cNvCxnSpPr>
            <p:nvPr/>
          </p:nvCxnSpPr>
          <p:spPr bwMode="auto">
            <a:xfrm>
              <a:off x="4473428" y="2338250"/>
              <a:ext cx="0" cy="71967"/>
            </a:xfrm>
            <a:prstGeom prst="line">
              <a:avLst/>
            </a:prstGeom>
            <a:noFill/>
            <a:ln w="7620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B0051AD9-57A9-4305-A3A8-7F769CF90870}"/>
                </a:ext>
              </a:extLst>
            </p:cNvPr>
            <p:cNvCxnSpPr/>
            <p:nvPr/>
          </p:nvCxnSpPr>
          <p:spPr bwMode="auto">
            <a:xfrm>
              <a:off x="5302073" y="2381794"/>
              <a:ext cx="0" cy="71967"/>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BE0DF89D-A91C-44BF-AEDE-FB584710F0DA}"/>
                </a:ext>
              </a:extLst>
            </p:cNvPr>
            <p:cNvCxnSpPr/>
            <p:nvPr/>
          </p:nvCxnSpPr>
          <p:spPr bwMode="auto">
            <a:xfrm>
              <a:off x="5078916" y="2381794"/>
              <a:ext cx="0" cy="71967"/>
            </a:xfrm>
            <a:prstGeom prst="line">
              <a:avLst/>
            </a:prstGeom>
            <a:noFill/>
            <a:ln w="28575" cap="flat" cmpd="sng" algn="ctr">
              <a:solidFill>
                <a:schemeClr val="accent1"/>
              </a:solidFill>
              <a:prstDash val="solid"/>
              <a:round/>
              <a:headEnd type="none" w="med" len="med"/>
              <a:tailEnd type="none" w="med" len="med"/>
            </a:ln>
            <a:effectLst/>
          </p:spPr>
        </p:cxnSp>
      </p:grpSp>
      <p:sp>
        <p:nvSpPr>
          <p:cNvPr id="2" name="Text Box 11">
            <a:extLst>
              <a:ext uri="{FF2B5EF4-FFF2-40B4-BE49-F238E27FC236}">
                <a16:creationId xmlns:a16="http://schemas.microsoft.com/office/drawing/2014/main" id="{CED877FE-BA52-B527-E5AA-26633F7EBDF9}"/>
              </a:ext>
            </a:extLst>
          </p:cNvPr>
          <p:cNvSpPr txBox="1">
            <a:spLocks noChangeArrowheads="1"/>
          </p:cNvSpPr>
          <p:nvPr/>
        </p:nvSpPr>
        <p:spPr bwMode="auto">
          <a:xfrm>
            <a:off x="420093" y="6391613"/>
            <a:ext cx="49288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Harrison. AASLD 2017. Abstr 2122.</a:t>
            </a:r>
          </a:p>
        </p:txBody>
      </p:sp>
    </p:spTree>
    <p:custDataLst>
      <p:tags r:id="rId1"/>
    </p:custDataLst>
    <p:extLst>
      <p:ext uri="{BB962C8B-B14F-4D97-AF65-F5344CB8AC3E}">
        <p14:creationId xmlns:p14="http://schemas.microsoft.com/office/powerpoint/2010/main" val="19529505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3D0575-1423-41AA-980F-A85CD20F409B}"/>
              </a:ext>
            </a:extLst>
          </p:cNvPr>
          <p:cNvSpPr>
            <a:spLocks noGrp="1"/>
          </p:cNvSpPr>
          <p:nvPr>
            <p:ph type="title"/>
          </p:nvPr>
        </p:nvSpPr>
        <p:spPr/>
        <p:txBody>
          <a:bodyPr/>
          <a:lstStyle/>
          <a:p>
            <a:r>
              <a:rPr lang="en-US" dirty="0"/>
              <a:t>Imaging</a:t>
            </a:r>
          </a:p>
        </p:txBody>
      </p:sp>
    </p:spTree>
    <p:extLst>
      <p:ext uri="{BB962C8B-B14F-4D97-AF65-F5344CB8AC3E}">
        <p14:creationId xmlns:p14="http://schemas.microsoft.com/office/powerpoint/2010/main" val="271118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1599C8C-2065-4C87-BD8C-2BE6700B5FA1}"/>
              </a:ext>
            </a:extLst>
          </p:cNvPr>
          <p:cNvSpPr>
            <a:spLocks noGrp="1"/>
          </p:cNvSpPr>
          <p:nvPr>
            <p:ph type="title"/>
          </p:nvPr>
        </p:nvSpPr>
        <p:spPr/>
        <p:txBody>
          <a:bodyPr/>
          <a:lstStyle/>
          <a:p>
            <a:pPr eaLnBrk="1" hangingPunct="1"/>
            <a:r>
              <a:rPr lang="en-US" altLang="en-US" dirty="0"/>
              <a:t>Vibration-Controlled Transient Elastography</a:t>
            </a:r>
          </a:p>
        </p:txBody>
      </p:sp>
      <p:sp>
        <p:nvSpPr>
          <p:cNvPr id="12" name="Content Placeholder 2">
            <a:extLst>
              <a:ext uri="{FF2B5EF4-FFF2-40B4-BE49-F238E27FC236}">
                <a16:creationId xmlns:a16="http://schemas.microsoft.com/office/drawing/2014/main" id="{9A539EFC-40B3-4994-A509-719EC150B3FC}"/>
              </a:ext>
            </a:extLst>
          </p:cNvPr>
          <p:cNvSpPr>
            <a:spLocks noGrp="1"/>
          </p:cNvSpPr>
          <p:nvPr>
            <p:ph idx="1"/>
          </p:nvPr>
        </p:nvSpPr>
        <p:spPr>
          <a:xfrm>
            <a:off x="604676" y="1513047"/>
            <a:ext cx="10872444" cy="4650686"/>
          </a:xfrm>
        </p:spPr>
        <p:txBody>
          <a:bodyPr/>
          <a:lstStyle/>
          <a:p>
            <a:pPr eaLnBrk="1" hangingPunct="1">
              <a:defRPr/>
            </a:pPr>
            <a:r>
              <a:rPr lang="en-US" altLang="en-US" sz="2400" dirty="0"/>
              <a:t>Measures 1D velocity of low-frequency shear wave</a:t>
            </a:r>
          </a:p>
          <a:p>
            <a:pPr eaLnBrk="1" hangingPunct="1">
              <a:defRPr/>
            </a:pPr>
            <a:r>
              <a:rPr lang="en-US" altLang="en-US" sz="2400" dirty="0"/>
              <a:t>Directly related to tissue stiffness (fibrosis)</a:t>
            </a:r>
          </a:p>
          <a:p>
            <a:pPr lvl="1" eaLnBrk="1" hangingPunct="1">
              <a:defRPr/>
            </a:pPr>
            <a:r>
              <a:rPr lang="en-US" sz="2200" dirty="0">
                <a:cs typeface="Arial"/>
              </a:rPr>
              <a:t>The </a:t>
            </a:r>
            <a:r>
              <a:rPr lang="en-US" sz="2200" spc="-5" dirty="0">
                <a:cs typeface="Arial"/>
              </a:rPr>
              <a:t>stiffer </a:t>
            </a:r>
            <a:r>
              <a:rPr lang="en-US" sz="2200" dirty="0">
                <a:cs typeface="Arial"/>
              </a:rPr>
              <a:t>the </a:t>
            </a:r>
            <a:r>
              <a:rPr lang="en-US" sz="2200" spc="-20" dirty="0">
                <a:cs typeface="Arial"/>
              </a:rPr>
              <a:t>liver, </a:t>
            </a:r>
            <a:r>
              <a:rPr lang="en-US" sz="2200" dirty="0">
                <a:cs typeface="Arial"/>
              </a:rPr>
              <a:t>the </a:t>
            </a:r>
            <a:r>
              <a:rPr lang="en-US" sz="2200" spc="-5">
                <a:cs typeface="Arial"/>
              </a:rPr>
              <a:t>faster </a:t>
            </a:r>
            <a:r>
              <a:rPr lang="en-US" sz="2200">
                <a:cs typeface="Arial"/>
              </a:rPr>
              <a:t>the </a:t>
            </a:r>
            <a:r>
              <a:rPr lang="en-US" sz="2200" spc="-10" dirty="0">
                <a:cs typeface="Arial"/>
              </a:rPr>
              <a:t>shear wave </a:t>
            </a:r>
            <a:r>
              <a:rPr lang="en-US" sz="2200" spc="-5" dirty="0">
                <a:cs typeface="Arial"/>
              </a:rPr>
              <a:t>propagates</a:t>
            </a:r>
            <a:endParaRPr lang="en-US" sz="2200" dirty="0">
              <a:cs typeface="Arial"/>
            </a:endParaRPr>
          </a:p>
          <a:p>
            <a:pPr eaLnBrk="1" hangingPunct="1">
              <a:defRPr/>
            </a:pPr>
            <a:r>
              <a:rPr lang="en-US" altLang="en-US" sz="2400" dirty="0"/>
              <a:t>Quick bedside test (~5 min)</a:t>
            </a:r>
          </a:p>
          <a:p>
            <a:pPr eaLnBrk="1" hangingPunct="1">
              <a:defRPr/>
            </a:pPr>
            <a:r>
              <a:rPr lang="en-US" altLang="en-US" sz="2400" dirty="0"/>
              <a:t>Limited by obesity, abdominal ascites,</a:t>
            </a:r>
            <a:br>
              <a:rPr lang="en-US" altLang="en-US" sz="2400" dirty="0"/>
            </a:br>
            <a:r>
              <a:rPr lang="en-US" altLang="en-US" sz="2400" dirty="0"/>
              <a:t>operator experience</a:t>
            </a:r>
          </a:p>
        </p:txBody>
      </p:sp>
      <p:sp>
        <p:nvSpPr>
          <p:cNvPr id="18" name="Text Box 11">
            <a:extLst>
              <a:ext uri="{FF2B5EF4-FFF2-40B4-BE49-F238E27FC236}">
                <a16:creationId xmlns:a16="http://schemas.microsoft.com/office/drawing/2014/main" id="{D30A2632-8FAF-4433-92D2-DD947EE93B7A}"/>
              </a:ext>
            </a:extLst>
          </p:cNvPr>
          <p:cNvSpPr txBox="1">
            <a:spLocks noChangeArrowheads="1"/>
          </p:cNvSpPr>
          <p:nvPr/>
        </p:nvSpPr>
        <p:spPr bwMode="auto">
          <a:xfrm>
            <a:off x="414339" y="6429852"/>
            <a:ext cx="8010525" cy="24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80000"/>
              </a:lnSpc>
              <a:spcBef>
                <a:spcPct val="0"/>
              </a:spcBef>
              <a:buFontTx/>
              <a:buNone/>
            </a:pPr>
            <a:r>
              <a:rPr lang="en-US" altLang="en-US" sz="1200" b="0" dirty="0">
                <a:solidFill>
                  <a:srgbClr val="455560"/>
                </a:solidFill>
                <a:latin typeface="Calibri" panose="020F0502020204030204" pitchFamily="34" charset="0"/>
              </a:rPr>
              <a:t>Sigrist. Theranostics 2017;7:1303.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VCTE</a:t>
            </a:r>
            <a:r>
              <a:rPr lang="en-US" i="1" dirty="0"/>
              <a:t> </a:t>
            </a:r>
            <a:r>
              <a:rPr lang="en-US" dirty="0"/>
              <a:t>for MASH Fibrosis</a:t>
            </a:r>
          </a:p>
        </p:txBody>
      </p:sp>
      <p:sp>
        <p:nvSpPr>
          <p:cNvPr id="2" name="Content Placeholder 1">
            <a:extLst>
              <a:ext uri="{FF2B5EF4-FFF2-40B4-BE49-F238E27FC236}">
                <a16:creationId xmlns:a16="http://schemas.microsoft.com/office/drawing/2014/main" id="{2AA7A723-6672-47D1-81C0-4E2A37E317AA}"/>
              </a:ext>
            </a:extLst>
          </p:cNvPr>
          <p:cNvSpPr>
            <a:spLocks noGrp="1"/>
          </p:cNvSpPr>
          <p:nvPr>
            <p:ph idx="1"/>
          </p:nvPr>
        </p:nvSpPr>
        <p:spPr>
          <a:xfrm>
            <a:off x="6019504" y="1513047"/>
            <a:ext cx="5659878" cy="4650686"/>
          </a:xfrm>
        </p:spPr>
        <p:txBody>
          <a:bodyPr/>
          <a:lstStyle/>
          <a:p>
            <a:r>
              <a:rPr lang="en-US" sz="2200" dirty="0"/>
              <a:t>Most reliable in </a:t>
            </a:r>
            <a:r>
              <a:rPr lang="en-US" sz="2200" b="1" dirty="0">
                <a:solidFill>
                  <a:schemeClr val="accent3"/>
                </a:solidFill>
              </a:rPr>
              <a:t>ruling out advanced hepatic fibrosis (NPV &gt; PPV)</a:t>
            </a:r>
            <a:r>
              <a:rPr lang="en-US" sz="2200" baseline="30000" dirty="0"/>
              <a:t>2</a:t>
            </a:r>
          </a:p>
          <a:p>
            <a:pPr lvl="1"/>
            <a:r>
              <a:rPr lang="en-US" sz="2200" dirty="0"/>
              <a:t>Fibrosis unlikely with low value (&lt;7 kPa)</a:t>
            </a:r>
            <a:endParaRPr lang="en-US" sz="2200" baseline="30000" dirty="0"/>
          </a:p>
          <a:p>
            <a:r>
              <a:rPr lang="en-US" sz="2200" dirty="0"/>
              <a:t>Higher values increase likelihood of </a:t>
            </a:r>
            <a:br>
              <a:rPr lang="en-US" sz="2200" dirty="0"/>
            </a:br>
            <a:r>
              <a:rPr lang="en-US" sz="2200" dirty="0"/>
              <a:t>more severe fibrosis, predict risk of decompensation and complications</a:t>
            </a:r>
            <a:r>
              <a:rPr lang="en-US" sz="2200" baseline="30000" dirty="0"/>
              <a:t>3</a:t>
            </a:r>
          </a:p>
          <a:p>
            <a:r>
              <a:rPr lang="en-US" sz="2200" b="1" dirty="0">
                <a:solidFill>
                  <a:schemeClr val="accent3"/>
                </a:solidFill>
              </a:rPr>
              <a:t>Overestimation of fibrosis can occur </a:t>
            </a:r>
            <a:r>
              <a:rPr lang="en-US" sz="2200" dirty="0"/>
              <a:t>in cases of hepatitis, cholestasis, liver congestion, and obesity, and if mass lesions are present in liver</a:t>
            </a:r>
            <a:r>
              <a:rPr lang="en-US" sz="2200" baseline="30000" dirty="0"/>
              <a:t>1,3</a:t>
            </a:r>
          </a:p>
          <a:p>
            <a:r>
              <a:rPr lang="en-US" sz="2200" dirty="0"/>
              <a:t>Correlates well with portal pressure </a:t>
            </a:r>
            <a:br>
              <a:rPr lang="en-US" sz="2200" dirty="0"/>
            </a:br>
            <a:r>
              <a:rPr lang="en-US" sz="2200" dirty="0"/>
              <a:t>(20+ kPa)</a:t>
            </a:r>
            <a:r>
              <a:rPr lang="en-US" sz="2200" baseline="30000" dirty="0"/>
              <a:t>4</a:t>
            </a:r>
          </a:p>
          <a:p>
            <a:pPr lvl="1"/>
            <a:endParaRPr lang="en-US" sz="2200" dirty="0"/>
          </a:p>
          <a:p>
            <a:endParaRPr lang="en-US" sz="2200" dirty="0"/>
          </a:p>
        </p:txBody>
      </p:sp>
      <p:pic>
        <p:nvPicPr>
          <p:cNvPr id="13" name="Picture 10">
            <a:extLst>
              <a:ext uri="{FF2B5EF4-FFF2-40B4-BE49-F238E27FC236}">
                <a16:creationId xmlns:a16="http://schemas.microsoft.com/office/drawing/2014/main" id="{C61F6D90-287C-4375-B597-91D81B6CAE4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23843" y="2513445"/>
            <a:ext cx="1586861" cy="119498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4" name="Picture 4" descr="cirrhosis in evolution">
            <a:extLst>
              <a:ext uri="{FF2B5EF4-FFF2-40B4-BE49-F238E27FC236}">
                <a16:creationId xmlns:a16="http://schemas.microsoft.com/office/drawing/2014/main" id="{6717F925-EC44-4F3E-A158-285E54B49D0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23844" y="3747062"/>
            <a:ext cx="1586861" cy="119429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4" descr="NASH Fibrosis 2.jpg">
            <a:extLst>
              <a:ext uri="{FF2B5EF4-FFF2-40B4-BE49-F238E27FC236}">
                <a16:creationId xmlns:a16="http://schemas.microsoft.com/office/drawing/2014/main" id="{79DD1019-C6AE-4F8D-8CB6-26DAE3D948FE}"/>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533704" y="5003566"/>
            <a:ext cx="1580288" cy="118590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 name="Rectangle 5">
            <a:extLst>
              <a:ext uri="{FF2B5EF4-FFF2-40B4-BE49-F238E27FC236}">
                <a16:creationId xmlns:a16="http://schemas.microsoft.com/office/drawing/2014/main" id="{62A9CDCB-FB6E-439F-A090-A6418812E850}"/>
              </a:ext>
            </a:extLst>
          </p:cNvPr>
          <p:cNvSpPr>
            <a:spLocks noChangeArrowheads="1"/>
          </p:cNvSpPr>
          <p:nvPr/>
        </p:nvSpPr>
        <p:spPr bwMode="auto">
          <a:xfrm>
            <a:off x="615774" y="2760260"/>
            <a:ext cx="18188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F1/2: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Perisinusoidal</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Portal</a:t>
            </a:r>
          </a:p>
        </p:txBody>
      </p:sp>
      <p:sp>
        <p:nvSpPr>
          <p:cNvPr id="17" name="Rectangle 6">
            <a:extLst>
              <a:ext uri="{FF2B5EF4-FFF2-40B4-BE49-F238E27FC236}">
                <a16:creationId xmlns:a16="http://schemas.microsoft.com/office/drawing/2014/main" id="{3AA65B2E-BA81-4612-8676-8FC0B579D2CD}"/>
              </a:ext>
            </a:extLst>
          </p:cNvPr>
          <p:cNvSpPr>
            <a:spLocks noChangeArrowheads="1"/>
          </p:cNvSpPr>
          <p:nvPr/>
        </p:nvSpPr>
        <p:spPr bwMode="auto">
          <a:xfrm>
            <a:off x="965345" y="3949638"/>
            <a:ext cx="116891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F3: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Bridging</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Fibrosis</a:t>
            </a:r>
          </a:p>
        </p:txBody>
      </p:sp>
      <p:sp>
        <p:nvSpPr>
          <p:cNvPr id="18" name="Rectangle 7">
            <a:extLst>
              <a:ext uri="{FF2B5EF4-FFF2-40B4-BE49-F238E27FC236}">
                <a16:creationId xmlns:a16="http://schemas.microsoft.com/office/drawing/2014/main" id="{7C1A5E80-8F9C-48E8-BD66-F2F17CA62601}"/>
              </a:ext>
            </a:extLst>
          </p:cNvPr>
          <p:cNvSpPr>
            <a:spLocks noChangeArrowheads="1"/>
          </p:cNvSpPr>
          <p:nvPr/>
        </p:nvSpPr>
        <p:spPr bwMode="auto">
          <a:xfrm>
            <a:off x="965345" y="5383099"/>
            <a:ext cx="12073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F4: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Cirrhosis</a:t>
            </a:r>
          </a:p>
        </p:txBody>
      </p:sp>
      <p:sp>
        <p:nvSpPr>
          <p:cNvPr id="20" name="Rectangle 5">
            <a:extLst>
              <a:ext uri="{FF2B5EF4-FFF2-40B4-BE49-F238E27FC236}">
                <a16:creationId xmlns:a16="http://schemas.microsoft.com/office/drawing/2014/main" id="{7F2AB42B-5461-4504-B5E6-C67E1BC5635D}"/>
              </a:ext>
            </a:extLst>
          </p:cNvPr>
          <p:cNvSpPr>
            <a:spLocks noChangeArrowheads="1"/>
          </p:cNvSpPr>
          <p:nvPr/>
        </p:nvSpPr>
        <p:spPr bwMode="auto">
          <a:xfrm>
            <a:off x="836618" y="1360181"/>
            <a:ext cx="17031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Fibrosis Stage</a:t>
            </a:r>
          </a:p>
        </p:txBody>
      </p:sp>
      <p:sp>
        <p:nvSpPr>
          <p:cNvPr id="21" name="Rectangle 5">
            <a:extLst>
              <a:ext uri="{FF2B5EF4-FFF2-40B4-BE49-F238E27FC236}">
                <a16:creationId xmlns:a16="http://schemas.microsoft.com/office/drawing/2014/main" id="{EADB4CA2-2D5F-4EEA-B527-E501ECD8F056}"/>
              </a:ext>
            </a:extLst>
          </p:cNvPr>
          <p:cNvSpPr>
            <a:spLocks noChangeArrowheads="1"/>
          </p:cNvSpPr>
          <p:nvPr/>
        </p:nvSpPr>
        <p:spPr bwMode="auto">
          <a:xfrm>
            <a:off x="986596" y="1683288"/>
            <a:ext cx="11063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F0</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Normal</a:t>
            </a:r>
          </a:p>
        </p:txBody>
      </p:sp>
      <p:grpSp>
        <p:nvGrpSpPr>
          <p:cNvPr id="3" name="Group 2">
            <a:extLst>
              <a:ext uri="{FF2B5EF4-FFF2-40B4-BE49-F238E27FC236}">
                <a16:creationId xmlns:a16="http://schemas.microsoft.com/office/drawing/2014/main" id="{F1B32E38-A437-4E45-B7AE-68B3F8B57047}"/>
              </a:ext>
            </a:extLst>
          </p:cNvPr>
          <p:cNvGrpSpPr/>
          <p:nvPr/>
        </p:nvGrpSpPr>
        <p:grpSpPr>
          <a:xfrm>
            <a:off x="4765751" y="1264608"/>
            <a:ext cx="1173610" cy="4907591"/>
            <a:chOff x="948489" y="1432185"/>
            <a:chExt cx="956962" cy="4572000"/>
          </a:xfrm>
        </p:grpSpPr>
        <p:sp>
          <p:nvSpPr>
            <p:cNvPr id="12" name="Arrow: Right 11">
              <a:extLst>
                <a:ext uri="{FF2B5EF4-FFF2-40B4-BE49-F238E27FC236}">
                  <a16:creationId xmlns:a16="http://schemas.microsoft.com/office/drawing/2014/main" id="{BF951E2A-8586-42C8-8638-57E9460A47CF}"/>
                </a:ext>
              </a:extLst>
            </p:cNvPr>
            <p:cNvSpPr/>
            <p:nvPr/>
          </p:nvSpPr>
          <p:spPr bwMode="auto">
            <a:xfrm rot="5400000" flipV="1">
              <a:off x="-751231" y="3347503"/>
              <a:ext cx="4572000" cy="741364"/>
            </a:xfrm>
            <a:prstGeom prst="rightArrow">
              <a:avLst/>
            </a:prstGeom>
            <a:gradFill flip="none" rotWithShape="1">
              <a:gsLst>
                <a:gs pos="0">
                  <a:schemeClr val="accent3"/>
                </a:gs>
                <a:gs pos="74000">
                  <a:schemeClr val="tx2"/>
                </a:gs>
                <a:gs pos="100000">
                  <a:schemeClr val="tx2"/>
                </a:gs>
                <a:gs pos="100000">
                  <a:schemeClr val="accent1">
                    <a:lumMod val="30000"/>
                    <a:lumOff val="70000"/>
                  </a:schemeClr>
                </a:gs>
              </a:gsLst>
              <a:lin ang="10800000" scaled="1"/>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5">
              <a:extLst>
                <a:ext uri="{FF2B5EF4-FFF2-40B4-BE49-F238E27FC236}">
                  <a16:creationId xmlns:a16="http://schemas.microsoft.com/office/drawing/2014/main" id="{D1CE0375-576F-4F4F-9196-6F538CB50E8E}"/>
                </a:ext>
              </a:extLst>
            </p:cNvPr>
            <p:cNvSpPr>
              <a:spLocks noChangeArrowheads="1"/>
            </p:cNvSpPr>
            <p:nvPr/>
          </p:nvSpPr>
          <p:spPr bwMode="auto">
            <a:xfrm rot="16200000">
              <a:off x="-562257" y="3152006"/>
              <a:ext cx="3322645" cy="301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FibroScan </a:t>
              </a: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Liver Stiffness (kPa)</a:t>
              </a:r>
              <a:r>
                <a:rPr kumimoji="0" lang="en-US" alt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grpSp>
      <p:pic>
        <p:nvPicPr>
          <p:cNvPr id="26" name="Picture 25">
            <a:extLst>
              <a:ext uri="{FF2B5EF4-FFF2-40B4-BE49-F238E27FC236}">
                <a16:creationId xmlns:a16="http://schemas.microsoft.com/office/drawing/2014/main" id="{B086EB5E-C2C3-4024-90A2-13FAC89B3A3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33704" y="1264608"/>
            <a:ext cx="1561855" cy="1175914"/>
          </a:xfrm>
          <a:prstGeom prst="rect">
            <a:avLst/>
          </a:prstGeom>
          <a:ln>
            <a:solidFill>
              <a:schemeClr val="tx1"/>
            </a:solidFill>
          </a:ln>
        </p:spPr>
      </p:pic>
      <p:sp>
        <p:nvSpPr>
          <p:cNvPr id="30" name="Text Box 11">
            <a:extLst>
              <a:ext uri="{FF2B5EF4-FFF2-40B4-BE49-F238E27FC236}">
                <a16:creationId xmlns:a16="http://schemas.microsoft.com/office/drawing/2014/main" id="{179C66D7-7D87-4165-AEB5-90CAB9989A2D}"/>
              </a:ext>
            </a:extLst>
          </p:cNvPr>
          <p:cNvSpPr txBox="1">
            <a:spLocks noChangeArrowheads="1"/>
          </p:cNvSpPr>
          <p:nvPr/>
        </p:nvSpPr>
        <p:spPr bwMode="auto">
          <a:xfrm>
            <a:off x="417741" y="6228222"/>
            <a:ext cx="59791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Vuppalanchi. Hepatology. 2018;67:134. 2. Hashemi. Caspian J Intern Med. 2016;7:242.</a:t>
            </a:r>
          </a:p>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3. Kemp. Australian Family Physician. 2013;42:468. 4. Robic. J Hepatol. 2011;55:1017. </a:t>
            </a:r>
          </a:p>
        </p:txBody>
      </p:sp>
      <p:sp>
        <p:nvSpPr>
          <p:cNvPr id="31" name="Rectangle 5">
            <a:extLst>
              <a:ext uri="{FF2B5EF4-FFF2-40B4-BE49-F238E27FC236}">
                <a16:creationId xmlns:a16="http://schemas.microsoft.com/office/drawing/2014/main" id="{0F174F2B-7FD9-4400-8176-442BBF610DDA}"/>
              </a:ext>
            </a:extLst>
          </p:cNvPr>
          <p:cNvSpPr>
            <a:spLocks noChangeArrowheads="1"/>
          </p:cNvSpPr>
          <p:nvPr/>
        </p:nvSpPr>
        <p:spPr bwMode="auto">
          <a:xfrm rot="16200000">
            <a:off x="4013094" y="3084580"/>
            <a:ext cx="2947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Increasing liver stiffness</a:t>
            </a:r>
            <a:endParaRPr kumimoji="0" lang="en-US" alt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611398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E:\265129\Duke Research Store including Bham_London\Presentation 2017\image2.JPG">
            <a:extLst>
              <a:ext uri="{FF2B5EF4-FFF2-40B4-BE49-F238E27FC236}">
                <a16:creationId xmlns:a16="http://schemas.microsoft.com/office/drawing/2014/main" id="{15C5AEA0-5614-4D6B-A54C-557CDD86C3A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14027" y="1600200"/>
            <a:ext cx="4458873" cy="3285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a:extLst>
              <a:ext uri="{FF2B5EF4-FFF2-40B4-BE49-F238E27FC236}">
                <a16:creationId xmlns:a16="http://schemas.microsoft.com/office/drawing/2014/main" id="{8803E704-CD9A-4069-A0DE-7A39812CBD18}"/>
              </a:ext>
            </a:extLst>
          </p:cNvPr>
          <p:cNvSpPr>
            <a:spLocks noGrp="1"/>
          </p:cNvSpPr>
          <p:nvPr>
            <p:ph type="title"/>
          </p:nvPr>
        </p:nvSpPr>
        <p:spPr/>
        <p:txBody>
          <a:bodyPr/>
          <a:lstStyle/>
          <a:p>
            <a:pPr eaLnBrk="1" hangingPunct="1"/>
            <a:r>
              <a:rPr lang="en-US" altLang="en-US" dirty="0"/>
              <a:t>2D Shear Wave Elastography</a:t>
            </a:r>
          </a:p>
        </p:txBody>
      </p:sp>
      <p:sp>
        <p:nvSpPr>
          <p:cNvPr id="12" name="Content Placeholder 2">
            <a:extLst>
              <a:ext uri="{FF2B5EF4-FFF2-40B4-BE49-F238E27FC236}">
                <a16:creationId xmlns:a16="http://schemas.microsoft.com/office/drawing/2014/main" id="{10E27342-8FED-435D-8C14-391ACF73DBE1}"/>
              </a:ext>
            </a:extLst>
          </p:cNvPr>
          <p:cNvSpPr>
            <a:spLocks noGrp="1"/>
          </p:cNvSpPr>
          <p:nvPr>
            <p:ph idx="1"/>
          </p:nvPr>
        </p:nvSpPr>
        <p:spPr>
          <a:xfrm>
            <a:off x="604675" y="1513047"/>
            <a:ext cx="6481925" cy="4650686"/>
          </a:xfrm>
        </p:spPr>
        <p:txBody>
          <a:bodyPr/>
          <a:lstStyle/>
          <a:p>
            <a:pPr eaLnBrk="1" hangingPunct="1"/>
            <a:r>
              <a:rPr lang="en-US" altLang="en-US" sz="2400" dirty="0"/>
              <a:t>Ultrasound system using real-time SWE map of liver elasticity to determine liver stiffness</a:t>
            </a:r>
            <a:r>
              <a:rPr lang="en-US" altLang="en-US" sz="2400" baseline="30000" dirty="0"/>
              <a:t>1</a:t>
            </a:r>
            <a:r>
              <a:rPr lang="en-US" altLang="en-US" sz="2400" dirty="0"/>
              <a:t> </a:t>
            </a:r>
          </a:p>
          <a:p>
            <a:pPr lvl="1"/>
            <a:r>
              <a:rPr lang="en-US" altLang="en-US" sz="2400" dirty="0"/>
              <a:t>2D SWE color-coded map superimposed on B-mode image confirms readings are in liver, not in nearby vessels or kidneys</a:t>
            </a:r>
            <a:r>
              <a:rPr lang="en-US" altLang="en-US" sz="2400" baseline="30000" dirty="0"/>
              <a:t>1</a:t>
            </a:r>
            <a:endParaRPr lang="en-US" altLang="en-US" sz="2400" dirty="0"/>
          </a:p>
          <a:p>
            <a:r>
              <a:rPr lang="en-US" altLang="en-US" sz="2400" dirty="0"/>
              <a:t>May require radiologist/sonographer</a:t>
            </a:r>
            <a:r>
              <a:rPr lang="en-US" altLang="en-US" sz="2400" baseline="30000" dirty="0"/>
              <a:t>1</a:t>
            </a:r>
            <a:endParaRPr lang="en-US" altLang="en-US" sz="2400" dirty="0"/>
          </a:p>
          <a:p>
            <a:r>
              <a:rPr lang="en-US" altLang="en-US" sz="2400" dirty="0"/>
              <a:t>Liver elasticity measurements can be obtained in challenging cases of obesity</a:t>
            </a:r>
            <a:r>
              <a:rPr lang="en-US" altLang="en-US" sz="2400" baseline="30000" dirty="0"/>
              <a:t>1</a:t>
            </a:r>
            <a:endParaRPr lang="en-US" altLang="en-US" sz="2400" dirty="0"/>
          </a:p>
        </p:txBody>
      </p:sp>
      <p:sp>
        <p:nvSpPr>
          <p:cNvPr id="17" name="Text Box 11">
            <a:extLst>
              <a:ext uri="{FF2B5EF4-FFF2-40B4-BE49-F238E27FC236}">
                <a16:creationId xmlns:a16="http://schemas.microsoft.com/office/drawing/2014/main" id="{79865576-0B8F-4739-87EF-2B77D96EDB68}"/>
              </a:ext>
            </a:extLst>
          </p:cNvPr>
          <p:cNvSpPr txBox="1">
            <a:spLocks noChangeArrowheads="1"/>
          </p:cNvSpPr>
          <p:nvPr/>
        </p:nvSpPr>
        <p:spPr bwMode="auto">
          <a:xfrm>
            <a:off x="414339" y="6420616"/>
            <a:ext cx="8010525" cy="24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80000"/>
              </a:lnSpc>
              <a:spcBef>
                <a:spcPct val="0"/>
              </a:spcBef>
              <a:buFontTx/>
              <a:buNone/>
            </a:pPr>
            <a:r>
              <a:rPr lang="en-US" altLang="en-US" sz="1200" b="0" dirty="0">
                <a:solidFill>
                  <a:srgbClr val="455560"/>
                </a:solidFill>
                <a:latin typeface="Calibri" panose="020F0502020204030204" pitchFamily="34" charset="0"/>
              </a:rPr>
              <a:t>1. Sigrist. Theranostics. 2017;7:1303. 2. Ferraiolo. Hepatology. 2012;56:2125. </a:t>
            </a:r>
          </a:p>
        </p:txBody>
      </p:sp>
      <p:graphicFrame>
        <p:nvGraphicFramePr>
          <p:cNvPr id="16" name="Group 3">
            <a:extLst>
              <a:ext uri="{FF2B5EF4-FFF2-40B4-BE49-F238E27FC236}">
                <a16:creationId xmlns:a16="http://schemas.microsoft.com/office/drawing/2014/main" id="{297B8647-738E-4AF0-9671-B599D741BB91}"/>
              </a:ext>
            </a:extLst>
          </p:cNvPr>
          <p:cNvGraphicFramePr>
            <a:graphicFrameLocks/>
          </p:cNvGraphicFramePr>
          <p:nvPr>
            <p:extLst>
              <p:ext uri="{D42A27DB-BD31-4B8C-83A1-F6EECF244321}">
                <p14:modId xmlns:p14="http://schemas.microsoft.com/office/powerpoint/2010/main" val="971835674"/>
              </p:ext>
            </p:extLst>
          </p:nvPr>
        </p:nvGraphicFramePr>
        <p:xfrm>
          <a:off x="1679384" y="5024489"/>
          <a:ext cx="8897175" cy="1005664"/>
        </p:xfrm>
        <a:graphic>
          <a:graphicData uri="http://schemas.openxmlformats.org/drawingml/2006/table">
            <a:tbl>
              <a:tblPr/>
              <a:tblGrid>
                <a:gridCol w="3370050">
                  <a:extLst>
                    <a:ext uri="{9D8B030D-6E8A-4147-A177-3AD203B41FA5}">
                      <a16:colId xmlns:a16="http://schemas.microsoft.com/office/drawing/2014/main" val="20000"/>
                    </a:ext>
                  </a:extLst>
                </a:gridCol>
                <a:gridCol w="1788187">
                  <a:extLst>
                    <a:ext uri="{9D8B030D-6E8A-4147-A177-3AD203B41FA5}">
                      <a16:colId xmlns:a16="http://schemas.microsoft.com/office/drawing/2014/main" val="20001"/>
                    </a:ext>
                  </a:extLst>
                </a:gridCol>
                <a:gridCol w="1869469">
                  <a:extLst>
                    <a:ext uri="{9D8B030D-6E8A-4147-A177-3AD203B41FA5}">
                      <a16:colId xmlns:a16="http://schemas.microsoft.com/office/drawing/2014/main" val="20002"/>
                    </a:ext>
                  </a:extLst>
                </a:gridCol>
                <a:gridCol w="1869469">
                  <a:extLst>
                    <a:ext uri="{9D8B030D-6E8A-4147-A177-3AD203B41FA5}">
                      <a16:colId xmlns:a16="http://schemas.microsoft.com/office/drawing/2014/main" val="2619659741"/>
                    </a:ext>
                  </a:extLst>
                </a:gridCol>
              </a:tblGrid>
              <a:tr h="404802">
                <a:tc>
                  <a:txBody>
                    <a:bodyPr/>
                    <a:lstStyle>
                      <a:lvl1pPr marL="0" algn="l" defTabSz="685983" rtl="0" eaLnBrk="1" latinLnBrk="0" hangingPunct="1">
                        <a:defRPr sz="1350" kern="1200">
                          <a:solidFill>
                            <a:schemeClr val="tx1"/>
                          </a:solidFill>
                          <a:latin typeface="Calibri"/>
                        </a:defRPr>
                      </a:lvl1pPr>
                      <a:lvl2pPr marL="342991" algn="l" defTabSz="685983" rtl="0" eaLnBrk="1" latinLnBrk="0" hangingPunct="1">
                        <a:defRPr sz="1350" kern="1200">
                          <a:solidFill>
                            <a:schemeClr val="tx1"/>
                          </a:solidFill>
                          <a:latin typeface="Calibri"/>
                        </a:defRPr>
                      </a:lvl2pPr>
                      <a:lvl3pPr marL="685983" algn="l" defTabSz="685983" rtl="0" eaLnBrk="1" latinLnBrk="0" hangingPunct="1">
                        <a:defRPr sz="1350" kern="1200">
                          <a:solidFill>
                            <a:schemeClr val="tx1"/>
                          </a:solidFill>
                          <a:latin typeface="Calibri"/>
                        </a:defRPr>
                      </a:lvl3pPr>
                      <a:lvl4pPr marL="1028974" algn="l" defTabSz="685983" rtl="0" eaLnBrk="1" latinLnBrk="0" hangingPunct="1">
                        <a:defRPr sz="1350" kern="1200">
                          <a:solidFill>
                            <a:schemeClr val="tx1"/>
                          </a:solidFill>
                          <a:latin typeface="Calibri"/>
                        </a:defRPr>
                      </a:lvl4pPr>
                      <a:lvl5pPr marL="1371966" algn="l" defTabSz="685983" rtl="0" eaLnBrk="1" latinLnBrk="0" hangingPunct="1">
                        <a:defRPr sz="1350" kern="1200">
                          <a:solidFill>
                            <a:schemeClr val="tx1"/>
                          </a:solidFill>
                          <a:latin typeface="Calibri"/>
                        </a:defRPr>
                      </a:lvl5pPr>
                      <a:lvl6pPr marL="1714957" algn="l" defTabSz="685983" rtl="0" eaLnBrk="1" latinLnBrk="0" hangingPunct="1">
                        <a:defRPr sz="1350" kern="1200">
                          <a:solidFill>
                            <a:schemeClr val="tx1"/>
                          </a:solidFill>
                          <a:latin typeface="Calibri"/>
                        </a:defRPr>
                      </a:lvl6pPr>
                      <a:lvl7pPr marL="2057949" algn="l" defTabSz="685983" rtl="0" eaLnBrk="1" latinLnBrk="0" hangingPunct="1">
                        <a:defRPr sz="1350" kern="1200">
                          <a:solidFill>
                            <a:schemeClr val="tx1"/>
                          </a:solidFill>
                          <a:latin typeface="Calibri"/>
                        </a:defRPr>
                      </a:lvl7pPr>
                      <a:lvl8pPr marL="2400940" algn="l" defTabSz="685983" rtl="0" eaLnBrk="1" latinLnBrk="0" hangingPunct="1">
                        <a:defRPr sz="1350" kern="1200">
                          <a:solidFill>
                            <a:schemeClr val="tx1"/>
                          </a:solidFill>
                          <a:latin typeface="Calibri"/>
                        </a:defRPr>
                      </a:lvl8pPr>
                      <a:lvl9pPr marL="2743932" algn="l" defTabSz="685983" rtl="0" eaLnBrk="1" latinLnBrk="0" hangingPunct="1">
                        <a:defRPr sz="135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Arial" panose="020B0604020202020204" pitchFamily="34" charset="0"/>
                        </a:rPr>
                        <a:t>Cutoff for Detecting Advanced Hepatic Fibrosis ≥ F3 in HCV</a:t>
                      </a:r>
                      <a:r>
                        <a:rPr kumimoji="0" lang="en-GB" sz="1800" b="1" i="0" u="none" strike="noStrike" cap="none" normalizeH="0" baseline="30000" dirty="0">
                          <a:ln>
                            <a:noFill/>
                          </a:ln>
                          <a:solidFill>
                            <a:schemeClr val="tx1"/>
                          </a:solidFill>
                          <a:effectLst/>
                          <a:latin typeface="Calibri" panose="020F0502020204030204" pitchFamily="34" charset="0"/>
                          <a:cs typeface="Arial" panose="020B0604020202020204" pitchFamily="34" charset="0"/>
                        </a:rPr>
                        <a:t>2</a:t>
                      </a:r>
                    </a:p>
                  </a:txBody>
                  <a:tcPr marL="91303" marR="91303" marT="45676" marB="456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685983" rtl="0" eaLnBrk="1" latinLnBrk="0" hangingPunct="1">
                        <a:defRPr sz="1350" kern="1200">
                          <a:solidFill>
                            <a:schemeClr val="tx1"/>
                          </a:solidFill>
                          <a:latin typeface="Calibri"/>
                        </a:defRPr>
                      </a:lvl1pPr>
                      <a:lvl2pPr marL="342991" algn="l" defTabSz="685983" rtl="0" eaLnBrk="1" latinLnBrk="0" hangingPunct="1">
                        <a:defRPr sz="1350" kern="1200">
                          <a:solidFill>
                            <a:schemeClr val="tx1"/>
                          </a:solidFill>
                          <a:latin typeface="Calibri"/>
                        </a:defRPr>
                      </a:lvl2pPr>
                      <a:lvl3pPr marL="685983" algn="l" defTabSz="685983" rtl="0" eaLnBrk="1" latinLnBrk="0" hangingPunct="1">
                        <a:defRPr sz="1350" kern="1200">
                          <a:solidFill>
                            <a:schemeClr val="tx1"/>
                          </a:solidFill>
                          <a:latin typeface="Calibri"/>
                        </a:defRPr>
                      </a:lvl3pPr>
                      <a:lvl4pPr marL="1028974" algn="l" defTabSz="685983" rtl="0" eaLnBrk="1" latinLnBrk="0" hangingPunct="1">
                        <a:defRPr sz="1350" kern="1200">
                          <a:solidFill>
                            <a:schemeClr val="tx1"/>
                          </a:solidFill>
                          <a:latin typeface="Calibri"/>
                        </a:defRPr>
                      </a:lvl4pPr>
                      <a:lvl5pPr marL="1371966" algn="l" defTabSz="685983" rtl="0" eaLnBrk="1" latinLnBrk="0" hangingPunct="1">
                        <a:defRPr sz="1350" kern="1200">
                          <a:solidFill>
                            <a:schemeClr val="tx1"/>
                          </a:solidFill>
                          <a:latin typeface="Calibri"/>
                        </a:defRPr>
                      </a:lvl5pPr>
                      <a:lvl6pPr marL="1714957" algn="l" defTabSz="685983" rtl="0" eaLnBrk="1" latinLnBrk="0" hangingPunct="1">
                        <a:defRPr sz="1350" kern="1200">
                          <a:solidFill>
                            <a:schemeClr val="tx1"/>
                          </a:solidFill>
                          <a:latin typeface="Calibri"/>
                        </a:defRPr>
                      </a:lvl6pPr>
                      <a:lvl7pPr marL="2057949" algn="l" defTabSz="685983" rtl="0" eaLnBrk="1" latinLnBrk="0" hangingPunct="1">
                        <a:defRPr sz="1350" kern="1200">
                          <a:solidFill>
                            <a:schemeClr val="tx1"/>
                          </a:solidFill>
                          <a:latin typeface="Calibri"/>
                        </a:defRPr>
                      </a:lvl7pPr>
                      <a:lvl8pPr marL="2400940" algn="l" defTabSz="685983" rtl="0" eaLnBrk="1" latinLnBrk="0" hangingPunct="1">
                        <a:defRPr sz="1350" kern="1200">
                          <a:solidFill>
                            <a:schemeClr val="tx1"/>
                          </a:solidFill>
                          <a:latin typeface="Calibri"/>
                        </a:defRPr>
                      </a:lvl8pPr>
                      <a:lvl9pPr marL="2743932" algn="l" defTabSz="685983" rtl="0" eaLnBrk="1" latinLnBrk="0" hangingPunct="1">
                        <a:defRPr sz="135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Arial" panose="020B0604020202020204" pitchFamily="34" charset="0"/>
                        </a:rPr>
                        <a:t>Sensitivity</a:t>
                      </a:r>
                    </a:p>
                  </a:txBody>
                  <a:tcPr marL="91303" marR="91303" marT="45676" marB="456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685983" rtl="0" eaLnBrk="1" latinLnBrk="0" hangingPunct="1">
                        <a:defRPr sz="1350" kern="1200">
                          <a:solidFill>
                            <a:schemeClr val="tx1"/>
                          </a:solidFill>
                          <a:latin typeface="Calibri"/>
                        </a:defRPr>
                      </a:lvl1pPr>
                      <a:lvl2pPr marL="342991" algn="l" defTabSz="685983" rtl="0" eaLnBrk="1" latinLnBrk="0" hangingPunct="1">
                        <a:defRPr sz="1350" kern="1200">
                          <a:solidFill>
                            <a:schemeClr val="tx1"/>
                          </a:solidFill>
                          <a:latin typeface="Calibri"/>
                        </a:defRPr>
                      </a:lvl2pPr>
                      <a:lvl3pPr marL="685983" algn="l" defTabSz="685983" rtl="0" eaLnBrk="1" latinLnBrk="0" hangingPunct="1">
                        <a:defRPr sz="1350" kern="1200">
                          <a:solidFill>
                            <a:schemeClr val="tx1"/>
                          </a:solidFill>
                          <a:latin typeface="Calibri"/>
                        </a:defRPr>
                      </a:lvl3pPr>
                      <a:lvl4pPr marL="1028974" algn="l" defTabSz="685983" rtl="0" eaLnBrk="1" latinLnBrk="0" hangingPunct="1">
                        <a:defRPr sz="1350" kern="1200">
                          <a:solidFill>
                            <a:schemeClr val="tx1"/>
                          </a:solidFill>
                          <a:latin typeface="Calibri"/>
                        </a:defRPr>
                      </a:lvl4pPr>
                      <a:lvl5pPr marL="1371966" algn="l" defTabSz="685983" rtl="0" eaLnBrk="1" latinLnBrk="0" hangingPunct="1">
                        <a:defRPr sz="1350" kern="1200">
                          <a:solidFill>
                            <a:schemeClr val="tx1"/>
                          </a:solidFill>
                          <a:latin typeface="Calibri"/>
                        </a:defRPr>
                      </a:lvl5pPr>
                      <a:lvl6pPr marL="1714957" algn="l" defTabSz="685983" rtl="0" eaLnBrk="1" latinLnBrk="0" hangingPunct="1">
                        <a:defRPr sz="1350" kern="1200">
                          <a:solidFill>
                            <a:schemeClr val="tx1"/>
                          </a:solidFill>
                          <a:latin typeface="Calibri"/>
                        </a:defRPr>
                      </a:lvl6pPr>
                      <a:lvl7pPr marL="2057949" algn="l" defTabSz="685983" rtl="0" eaLnBrk="1" latinLnBrk="0" hangingPunct="1">
                        <a:defRPr sz="1350" kern="1200">
                          <a:solidFill>
                            <a:schemeClr val="tx1"/>
                          </a:solidFill>
                          <a:latin typeface="Calibri"/>
                        </a:defRPr>
                      </a:lvl7pPr>
                      <a:lvl8pPr marL="2400940" algn="l" defTabSz="685983" rtl="0" eaLnBrk="1" latinLnBrk="0" hangingPunct="1">
                        <a:defRPr sz="1350" kern="1200">
                          <a:solidFill>
                            <a:schemeClr val="tx1"/>
                          </a:solidFill>
                          <a:latin typeface="Calibri"/>
                        </a:defRPr>
                      </a:lvl8pPr>
                      <a:lvl9pPr marL="2743932" algn="l" defTabSz="685983" rtl="0" eaLnBrk="1" latinLnBrk="0" hangingPunct="1">
                        <a:defRPr sz="135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Arial" panose="020B0604020202020204" pitchFamily="34" charset="0"/>
                        </a:rPr>
                        <a:t>Specificity</a:t>
                      </a:r>
                    </a:p>
                  </a:txBody>
                  <a:tcPr marL="91303" marR="91303" marT="45676" marB="456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Arial" panose="020B0604020202020204" pitchFamily="34" charset="0"/>
                        </a:rPr>
                        <a:t>AUROC</a:t>
                      </a:r>
                    </a:p>
                  </a:txBody>
                  <a:tcPr marL="91303" marR="91303" marT="45676" marB="456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65658">
                <a:tc>
                  <a:txBody>
                    <a:bodyPr/>
                    <a:lstStyle>
                      <a:lvl1pPr marL="0" algn="l" defTabSz="685983" rtl="0" eaLnBrk="1" latinLnBrk="0" hangingPunct="1">
                        <a:defRPr sz="1350" kern="1200">
                          <a:solidFill>
                            <a:schemeClr val="tx1"/>
                          </a:solidFill>
                          <a:latin typeface="Calibri"/>
                        </a:defRPr>
                      </a:lvl1pPr>
                      <a:lvl2pPr marL="342991" algn="l" defTabSz="685983" rtl="0" eaLnBrk="1" latinLnBrk="0" hangingPunct="1">
                        <a:defRPr sz="1350" kern="1200">
                          <a:solidFill>
                            <a:schemeClr val="tx1"/>
                          </a:solidFill>
                          <a:latin typeface="Calibri"/>
                        </a:defRPr>
                      </a:lvl2pPr>
                      <a:lvl3pPr marL="685983" algn="l" defTabSz="685983" rtl="0" eaLnBrk="1" latinLnBrk="0" hangingPunct="1">
                        <a:defRPr sz="1350" kern="1200">
                          <a:solidFill>
                            <a:schemeClr val="tx1"/>
                          </a:solidFill>
                          <a:latin typeface="Calibri"/>
                        </a:defRPr>
                      </a:lvl3pPr>
                      <a:lvl4pPr marL="1028974" algn="l" defTabSz="685983" rtl="0" eaLnBrk="1" latinLnBrk="0" hangingPunct="1">
                        <a:defRPr sz="1350" kern="1200">
                          <a:solidFill>
                            <a:schemeClr val="tx1"/>
                          </a:solidFill>
                          <a:latin typeface="Calibri"/>
                        </a:defRPr>
                      </a:lvl4pPr>
                      <a:lvl5pPr marL="1371966" algn="l" defTabSz="685983" rtl="0" eaLnBrk="1" latinLnBrk="0" hangingPunct="1">
                        <a:defRPr sz="1350" kern="1200">
                          <a:solidFill>
                            <a:schemeClr val="tx1"/>
                          </a:solidFill>
                          <a:latin typeface="Calibri"/>
                        </a:defRPr>
                      </a:lvl5pPr>
                      <a:lvl6pPr marL="1714957" algn="l" defTabSz="685983" rtl="0" eaLnBrk="1" latinLnBrk="0" hangingPunct="1">
                        <a:defRPr sz="1350" kern="1200">
                          <a:solidFill>
                            <a:schemeClr val="tx1"/>
                          </a:solidFill>
                          <a:latin typeface="Calibri"/>
                        </a:defRPr>
                      </a:lvl6pPr>
                      <a:lvl7pPr marL="2057949" algn="l" defTabSz="685983" rtl="0" eaLnBrk="1" latinLnBrk="0" hangingPunct="1">
                        <a:defRPr sz="1350" kern="1200">
                          <a:solidFill>
                            <a:schemeClr val="tx1"/>
                          </a:solidFill>
                          <a:latin typeface="Calibri"/>
                        </a:defRPr>
                      </a:lvl7pPr>
                      <a:lvl8pPr marL="2400940" algn="l" defTabSz="685983" rtl="0" eaLnBrk="1" latinLnBrk="0" hangingPunct="1">
                        <a:defRPr sz="1350" kern="1200">
                          <a:solidFill>
                            <a:schemeClr val="tx1"/>
                          </a:solidFill>
                          <a:latin typeface="Calibri"/>
                        </a:defRPr>
                      </a:lvl8pPr>
                      <a:lvl9pPr marL="2743932" algn="l" defTabSz="685983" rtl="0" eaLnBrk="1" latinLnBrk="0" hangingPunct="1">
                        <a:defRPr sz="135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Arial" panose="020B0604020202020204" pitchFamily="34" charset="0"/>
                        </a:rPr>
                        <a:t>2D-SWE stiffness &gt;8.7 kPa</a:t>
                      </a:r>
                    </a:p>
                  </a:txBody>
                  <a:tcPr marL="91303" marR="91303" marT="45676" marB="4567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685983" rtl="0" eaLnBrk="1" latinLnBrk="0" hangingPunct="1">
                        <a:defRPr sz="1350" kern="1200">
                          <a:solidFill>
                            <a:schemeClr val="tx1"/>
                          </a:solidFill>
                          <a:latin typeface="Calibri"/>
                        </a:defRPr>
                      </a:lvl1pPr>
                      <a:lvl2pPr marL="342991" algn="l" defTabSz="685983" rtl="0" eaLnBrk="1" latinLnBrk="0" hangingPunct="1">
                        <a:defRPr sz="1350" kern="1200">
                          <a:solidFill>
                            <a:schemeClr val="tx1"/>
                          </a:solidFill>
                          <a:latin typeface="Calibri"/>
                        </a:defRPr>
                      </a:lvl2pPr>
                      <a:lvl3pPr marL="685983" algn="l" defTabSz="685983" rtl="0" eaLnBrk="1" latinLnBrk="0" hangingPunct="1">
                        <a:defRPr sz="1350" kern="1200">
                          <a:solidFill>
                            <a:schemeClr val="tx1"/>
                          </a:solidFill>
                          <a:latin typeface="Calibri"/>
                        </a:defRPr>
                      </a:lvl3pPr>
                      <a:lvl4pPr marL="1028974" algn="l" defTabSz="685983" rtl="0" eaLnBrk="1" latinLnBrk="0" hangingPunct="1">
                        <a:defRPr sz="1350" kern="1200">
                          <a:solidFill>
                            <a:schemeClr val="tx1"/>
                          </a:solidFill>
                          <a:latin typeface="Calibri"/>
                        </a:defRPr>
                      </a:lvl4pPr>
                      <a:lvl5pPr marL="1371966" algn="l" defTabSz="685983" rtl="0" eaLnBrk="1" latinLnBrk="0" hangingPunct="1">
                        <a:defRPr sz="1350" kern="1200">
                          <a:solidFill>
                            <a:schemeClr val="tx1"/>
                          </a:solidFill>
                          <a:latin typeface="Calibri"/>
                        </a:defRPr>
                      </a:lvl5pPr>
                      <a:lvl6pPr marL="1714957" algn="l" defTabSz="685983" rtl="0" eaLnBrk="1" latinLnBrk="0" hangingPunct="1">
                        <a:defRPr sz="1350" kern="1200">
                          <a:solidFill>
                            <a:schemeClr val="tx1"/>
                          </a:solidFill>
                          <a:latin typeface="Calibri"/>
                        </a:defRPr>
                      </a:lvl6pPr>
                      <a:lvl7pPr marL="2057949" algn="l" defTabSz="685983" rtl="0" eaLnBrk="1" latinLnBrk="0" hangingPunct="1">
                        <a:defRPr sz="1350" kern="1200">
                          <a:solidFill>
                            <a:schemeClr val="tx1"/>
                          </a:solidFill>
                          <a:latin typeface="Calibri"/>
                        </a:defRPr>
                      </a:lvl7pPr>
                      <a:lvl8pPr marL="2400940" algn="l" defTabSz="685983" rtl="0" eaLnBrk="1" latinLnBrk="0" hangingPunct="1">
                        <a:defRPr sz="1350" kern="1200">
                          <a:solidFill>
                            <a:schemeClr val="tx1"/>
                          </a:solidFill>
                          <a:latin typeface="Calibri"/>
                        </a:defRPr>
                      </a:lvl8pPr>
                      <a:lvl9pPr marL="2743932" algn="l" defTabSz="685983" rtl="0" eaLnBrk="1" latinLnBrk="0" hangingPunct="1">
                        <a:defRPr sz="1350" kern="1200">
                          <a:solidFill>
                            <a:schemeClr val="tx1"/>
                          </a:solidFill>
                          <a:latin typeface="Calibri"/>
                        </a:defRPr>
                      </a:lvl9pPr>
                    </a:lstStyle>
                    <a:p>
                      <a:pPr algn="ctr"/>
                      <a:r>
                        <a:rPr lang="en-US" sz="1800" dirty="0">
                          <a:solidFill>
                            <a:schemeClr val="bg2">
                              <a:lumMod val="10000"/>
                            </a:schemeClr>
                          </a:solidFill>
                          <a:latin typeface="Calibri" panose="020F0502020204030204" pitchFamily="34" charset="0"/>
                          <a:cs typeface="Arial" panose="020B0604020202020204" pitchFamily="34" charset="0"/>
                        </a:rPr>
                        <a:t>0.973</a:t>
                      </a:r>
                    </a:p>
                  </a:txBody>
                  <a:tcPr marL="91303" marR="91303" marT="45676" marB="4567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685983" rtl="0" eaLnBrk="1" latinLnBrk="0" hangingPunct="1">
                        <a:defRPr sz="1350" kern="1200">
                          <a:solidFill>
                            <a:schemeClr val="tx1"/>
                          </a:solidFill>
                          <a:latin typeface="Calibri"/>
                        </a:defRPr>
                      </a:lvl1pPr>
                      <a:lvl2pPr marL="342991" algn="l" defTabSz="685983" rtl="0" eaLnBrk="1" latinLnBrk="0" hangingPunct="1">
                        <a:defRPr sz="1350" kern="1200">
                          <a:solidFill>
                            <a:schemeClr val="tx1"/>
                          </a:solidFill>
                          <a:latin typeface="Calibri"/>
                        </a:defRPr>
                      </a:lvl2pPr>
                      <a:lvl3pPr marL="685983" algn="l" defTabSz="685983" rtl="0" eaLnBrk="1" latinLnBrk="0" hangingPunct="1">
                        <a:defRPr sz="1350" kern="1200">
                          <a:solidFill>
                            <a:schemeClr val="tx1"/>
                          </a:solidFill>
                          <a:latin typeface="Calibri"/>
                        </a:defRPr>
                      </a:lvl3pPr>
                      <a:lvl4pPr marL="1028974" algn="l" defTabSz="685983" rtl="0" eaLnBrk="1" latinLnBrk="0" hangingPunct="1">
                        <a:defRPr sz="1350" kern="1200">
                          <a:solidFill>
                            <a:schemeClr val="tx1"/>
                          </a:solidFill>
                          <a:latin typeface="Calibri"/>
                        </a:defRPr>
                      </a:lvl4pPr>
                      <a:lvl5pPr marL="1371966" algn="l" defTabSz="685983" rtl="0" eaLnBrk="1" latinLnBrk="0" hangingPunct="1">
                        <a:defRPr sz="1350" kern="1200">
                          <a:solidFill>
                            <a:schemeClr val="tx1"/>
                          </a:solidFill>
                          <a:latin typeface="Calibri"/>
                        </a:defRPr>
                      </a:lvl5pPr>
                      <a:lvl6pPr marL="1714957" algn="l" defTabSz="685983" rtl="0" eaLnBrk="1" latinLnBrk="0" hangingPunct="1">
                        <a:defRPr sz="1350" kern="1200">
                          <a:solidFill>
                            <a:schemeClr val="tx1"/>
                          </a:solidFill>
                          <a:latin typeface="Calibri"/>
                        </a:defRPr>
                      </a:lvl6pPr>
                      <a:lvl7pPr marL="2057949" algn="l" defTabSz="685983" rtl="0" eaLnBrk="1" latinLnBrk="0" hangingPunct="1">
                        <a:defRPr sz="1350" kern="1200">
                          <a:solidFill>
                            <a:schemeClr val="tx1"/>
                          </a:solidFill>
                          <a:latin typeface="Calibri"/>
                        </a:defRPr>
                      </a:lvl7pPr>
                      <a:lvl8pPr marL="2400940" algn="l" defTabSz="685983" rtl="0" eaLnBrk="1" latinLnBrk="0" hangingPunct="1">
                        <a:defRPr sz="1350" kern="1200">
                          <a:solidFill>
                            <a:schemeClr val="tx1"/>
                          </a:solidFill>
                          <a:latin typeface="Calibri"/>
                        </a:defRPr>
                      </a:lvl8pPr>
                      <a:lvl9pPr marL="2743932" algn="l" defTabSz="685983" rtl="0" eaLnBrk="1" latinLnBrk="0" hangingPunct="1">
                        <a:defRPr sz="135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Arial" panose="020B0604020202020204" pitchFamily="34" charset="0"/>
                        </a:rPr>
                        <a:t>0.951</a:t>
                      </a:r>
                    </a:p>
                  </a:txBody>
                  <a:tcPr marL="91303" marR="91303" marT="45676" marB="4567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Arial" panose="020B0604020202020204" pitchFamily="34" charset="0"/>
                        </a:rPr>
                        <a:t>0.98</a:t>
                      </a:r>
                    </a:p>
                  </a:txBody>
                  <a:tcPr marL="91303" marR="91303" marT="45676" marB="4567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F3F41-853D-DAD4-4977-8697954238E4}"/>
              </a:ext>
            </a:extLst>
          </p:cNvPr>
          <p:cNvSpPr>
            <a:spLocks noGrp="1"/>
          </p:cNvSpPr>
          <p:nvPr>
            <p:ph type="title"/>
          </p:nvPr>
        </p:nvSpPr>
        <p:spPr/>
        <p:txBody>
          <a:bodyPr/>
          <a:lstStyle/>
          <a:p>
            <a:r>
              <a:rPr lang="en-US" dirty="0"/>
              <a:t>MRE: Detecting Advanced Hepatic Fibrosis in MASLD</a:t>
            </a:r>
          </a:p>
        </p:txBody>
      </p:sp>
      <p:sp>
        <p:nvSpPr>
          <p:cNvPr id="3" name="Content Placeholder 2">
            <a:extLst>
              <a:ext uri="{FF2B5EF4-FFF2-40B4-BE49-F238E27FC236}">
                <a16:creationId xmlns:a16="http://schemas.microsoft.com/office/drawing/2014/main" id="{909D573E-40C3-4D63-9746-EF980360799D}"/>
              </a:ext>
            </a:extLst>
          </p:cNvPr>
          <p:cNvSpPr>
            <a:spLocks noGrp="1"/>
          </p:cNvSpPr>
          <p:nvPr>
            <p:ph idx="1"/>
          </p:nvPr>
        </p:nvSpPr>
        <p:spPr/>
        <p:txBody>
          <a:bodyPr/>
          <a:lstStyle/>
          <a:p>
            <a:r>
              <a:rPr lang="en-US" sz="2400" dirty="0"/>
              <a:t>Prospective, cross-sectional analysis of 2D MRE in N = 117 patients with </a:t>
            </a:r>
            <a:br>
              <a:rPr lang="en-US" sz="2400" dirty="0"/>
            </a:br>
            <a:r>
              <a:rPr lang="en-US" sz="2400" dirty="0"/>
              <a:t>biopsy-proven MASLD</a:t>
            </a:r>
          </a:p>
        </p:txBody>
      </p:sp>
      <p:pic>
        <p:nvPicPr>
          <p:cNvPr id="5" name="Picture 4" descr="Loomba_et_al-2014-Hepatology fig 3.tiff"/>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615440" y="2427652"/>
            <a:ext cx="8961120" cy="1955781"/>
          </a:xfrm>
          <a:prstGeom prst="rect">
            <a:avLst/>
          </a:prstGeom>
        </p:spPr>
      </p:pic>
      <p:cxnSp>
        <p:nvCxnSpPr>
          <p:cNvPr id="9" name="Straight Connector 8"/>
          <p:cNvCxnSpPr/>
          <p:nvPr/>
        </p:nvCxnSpPr>
        <p:spPr>
          <a:xfrm>
            <a:off x="6577473" y="2080335"/>
            <a:ext cx="0" cy="2650415"/>
          </a:xfrm>
          <a:prstGeom prst="line">
            <a:avLst/>
          </a:prstGeom>
          <a:ln w="63500" cmpd="sng">
            <a:solidFill>
              <a:srgbClr val="FF0000"/>
            </a:solidFill>
            <a:prstDash val="sysDash"/>
          </a:ln>
          <a:effectLst/>
        </p:spPr>
        <p:style>
          <a:lnRef idx="2">
            <a:schemeClr val="accent1"/>
          </a:lnRef>
          <a:fillRef idx="0">
            <a:schemeClr val="accent1"/>
          </a:fillRef>
          <a:effectRef idx="1">
            <a:schemeClr val="accent1"/>
          </a:effectRef>
          <a:fontRef idx="minor">
            <a:schemeClr val="tx1"/>
          </a:fontRef>
        </p:style>
      </p:cxnSp>
      <p:sp>
        <p:nvSpPr>
          <p:cNvPr id="29" name="Text Box 11">
            <a:extLst>
              <a:ext uri="{FF2B5EF4-FFF2-40B4-BE49-F238E27FC236}">
                <a16:creationId xmlns:a16="http://schemas.microsoft.com/office/drawing/2014/main" id="{15ED3505-AFC4-45A5-A99D-043AC31C60D8}"/>
              </a:ext>
            </a:extLst>
          </p:cNvPr>
          <p:cNvSpPr txBox="1">
            <a:spLocks noChangeArrowheads="1"/>
          </p:cNvSpPr>
          <p:nvPr/>
        </p:nvSpPr>
        <p:spPr bwMode="auto">
          <a:xfrm>
            <a:off x="412750" y="639541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Loomba. Hepatology. 2014;60:1920.</a:t>
            </a:r>
          </a:p>
        </p:txBody>
      </p:sp>
      <p:graphicFrame>
        <p:nvGraphicFramePr>
          <p:cNvPr id="14" name="Group 3">
            <a:extLst>
              <a:ext uri="{FF2B5EF4-FFF2-40B4-BE49-F238E27FC236}">
                <a16:creationId xmlns:a16="http://schemas.microsoft.com/office/drawing/2014/main" id="{1700CF61-6222-4BFA-BC34-3DF8D16272D7}"/>
              </a:ext>
            </a:extLst>
          </p:cNvPr>
          <p:cNvGraphicFramePr>
            <a:graphicFrameLocks/>
          </p:cNvGraphicFramePr>
          <p:nvPr>
            <p:extLst>
              <p:ext uri="{D42A27DB-BD31-4B8C-83A1-F6EECF244321}">
                <p14:modId xmlns:p14="http://schemas.microsoft.com/office/powerpoint/2010/main" val="873835617"/>
              </p:ext>
            </p:extLst>
          </p:nvPr>
        </p:nvGraphicFramePr>
        <p:xfrm>
          <a:off x="1679384" y="5020683"/>
          <a:ext cx="8897175" cy="1005664"/>
        </p:xfrm>
        <a:graphic>
          <a:graphicData uri="http://schemas.openxmlformats.org/drawingml/2006/table">
            <a:tbl>
              <a:tblPr/>
              <a:tblGrid>
                <a:gridCol w="3370050">
                  <a:extLst>
                    <a:ext uri="{9D8B030D-6E8A-4147-A177-3AD203B41FA5}">
                      <a16:colId xmlns:a16="http://schemas.microsoft.com/office/drawing/2014/main" val="20000"/>
                    </a:ext>
                  </a:extLst>
                </a:gridCol>
                <a:gridCol w="1788187">
                  <a:extLst>
                    <a:ext uri="{9D8B030D-6E8A-4147-A177-3AD203B41FA5}">
                      <a16:colId xmlns:a16="http://schemas.microsoft.com/office/drawing/2014/main" val="20001"/>
                    </a:ext>
                  </a:extLst>
                </a:gridCol>
                <a:gridCol w="1869469">
                  <a:extLst>
                    <a:ext uri="{9D8B030D-6E8A-4147-A177-3AD203B41FA5}">
                      <a16:colId xmlns:a16="http://schemas.microsoft.com/office/drawing/2014/main" val="20002"/>
                    </a:ext>
                  </a:extLst>
                </a:gridCol>
                <a:gridCol w="1869469">
                  <a:extLst>
                    <a:ext uri="{9D8B030D-6E8A-4147-A177-3AD203B41FA5}">
                      <a16:colId xmlns:a16="http://schemas.microsoft.com/office/drawing/2014/main" val="2619659741"/>
                    </a:ext>
                  </a:extLst>
                </a:gridCol>
              </a:tblGrid>
              <a:tr h="404802">
                <a:tc>
                  <a:txBody>
                    <a:bodyPr/>
                    <a:lstStyle>
                      <a:lvl1pPr marL="0" algn="l" defTabSz="685983" rtl="0" eaLnBrk="1" latinLnBrk="0" hangingPunct="1">
                        <a:defRPr sz="1350" kern="1200">
                          <a:solidFill>
                            <a:schemeClr val="tx1"/>
                          </a:solidFill>
                          <a:latin typeface="Calibri"/>
                        </a:defRPr>
                      </a:lvl1pPr>
                      <a:lvl2pPr marL="342991" algn="l" defTabSz="685983" rtl="0" eaLnBrk="1" latinLnBrk="0" hangingPunct="1">
                        <a:defRPr sz="1350" kern="1200">
                          <a:solidFill>
                            <a:schemeClr val="tx1"/>
                          </a:solidFill>
                          <a:latin typeface="Calibri"/>
                        </a:defRPr>
                      </a:lvl2pPr>
                      <a:lvl3pPr marL="685983" algn="l" defTabSz="685983" rtl="0" eaLnBrk="1" latinLnBrk="0" hangingPunct="1">
                        <a:defRPr sz="1350" kern="1200">
                          <a:solidFill>
                            <a:schemeClr val="tx1"/>
                          </a:solidFill>
                          <a:latin typeface="Calibri"/>
                        </a:defRPr>
                      </a:lvl3pPr>
                      <a:lvl4pPr marL="1028974" algn="l" defTabSz="685983" rtl="0" eaLnBrk="1" latinLnBrk="0" hangingPunct="1">
                        <a:defRPr sz="1350" kern="1200">
                          <a:solidFill>
                            <a:schemeClr val="tx1"/>
                          </a:solidFill>
                          <a:latin typeface="Calibri"/>
                        </a:defRPr>
                      </a:lvl4pPr>
                      <a:lvl5pPr marL="1371966" algn="l" defTabSz="685983" rtl="0" eaLnBrk="1" latinLnBrk="0" hangingPunct="1">
                        <a:defRPr sz="1350" kern="1200">
                          <a:solidFill>
                            <a:schemeClr val="tx1"/>
                          </a:solidFill>
                          <a:latin typeface="Calibri"/>
                        </a:defRPr>
                      </a:lvl5pPr>
                      <a:lvl6pPr marL="1714957" algn="l" defTabSz="685983" rtl="0" eaLnBrk="1" latinLnBrk="0" hangingPunct="1">
                        <a:defRPr sz="1350" kern="1200">
                          <a:solidFill>
                            <a:schemeClr val="tx1"/>
                          </a:solidFill>
                          <a:latin typeface="Calibri"/>
                        </a:defRPr>
                      </a:lvl6pPr>
                      <a:lvl7pPr marL="2057949" algn="l" defTabSz="685983" rtl="0" eaLnBrk="1" latinLnBrk="0" hangingPunct="1">
                        <a:defRPr sz="1350" kern="1200">
                          <a:solidFill>
                            <a:schemeClr val="tx1"/>
                          </a:solidFill>
                          <a:latin typeface="Calibri"/>
                        </a:defRPr>
                      </a:lvl7pPr>
                      <a:lvl8pPr marL="2400940" algn="l" defTabSz="685983" rtl="0" eaLnBrk="1" latinLnBrk="0" hangingPunct="1">
                        <a:defRPr sz="1350" kern="1200">
                          <a:solidFill>
                            <a:schemeClr val="tx1"/>
                          </a:solidFill>
                          <a:latin typeface="Calibri"/>
                        </a:defRPr>
                      </a:lvl8pPr>
                      <a:lvl9pPr marL="2743932" algn="l" defTabSz="685983" rtl="0" eaLnBrk="1" latinLnBrk="0" hangingPunct="1">
                        <a:defRPr sz="135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Arial" panose="020B0604020202020204" pitchFamily="34" charset="0"/>
                        </a:rPr>
                        <a:t>Cutoff for Detecting Advanced Hepatic Fibrosis ≥ F3</a:t>
                      </a:r>
                    </a:p>
                  </a:txBody>
                  <a:tcPr marL="91303" marR="91303" marT="45676" marB="456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685983" rtl="0" eaLnBrk="1" latinLnBrk="0" hangingPunct="1">
                        <a:defRPr sz="1350" kern="1200">
                          <a:solidFill>
                            <a:schemeClr val="tx1"/>
                          </a:solidFill>
                          <a:latin typeface="Calibri"/>
                        </a:defRPr>
                      </a:lvl1pPr>
                      <a:lvl2pPr marL="342991" algn="l" defTabSz="685983" rtl="0" eaLnBrk="1" latinLnBrk="0" hangingPunct="1">
                        <a:defRPr sz="1350" kern="1200">
                          <a:solidFill>
                            <a:schemeClr val="tx1"/>
                          </a:solidFill>
                          <a:latin typeface="Calibri"/>
                        </a:defRPr>
                      </a:lvl2pPr>
                      <a:lvl3pPr marL="685983" algn="l" defTabSz="685983" rtl="0" eaLnBrk="1" latinLnBrk="0" hangingPunct="1">
                        <a:defRPr sz="1350" kern="1200">
                          <a:solidFill>
                            <a:schemeClr val="tx1"/>
                          </a:solidFill>
                          <a:latin typeface="Calibri"/>
                        </a:defRPr>
                      </a:lvl3pPr>
                      <a:lvl4pPr marL="1028974" algn="l" defTabSz="685983" rtl="0" eaLnBrk="1" latinLnBrk="0" hangingPunct="1">
                        <a:defRPr sz="1350" kern="1200">
                          <a:solidFill>
                            <a:schemeClr val="tx1"/>
                          </a:solidFill>
                          <a:latin typeface="Calibri"/>
                        </a:defRPr>
                      </a:lvl4pPr>
                      <a:lvl5pPr marL="1371966" algn="l" defTabSz="685983" rtl="0" eaLnBrk="1" latinLnBrk="0" hangingPunct="1">
                        <a:defRPr sz="1350" kern="1200">
                          <a:solidFill>
                            <a:schemeClr val="tx1"/>
                          </a:solidFill>
                          <a:latin typeface="Calibri"/>
                        </a:defRPr>
                      </a:lvl5pPr>
                      <a:lvl6pPr marL="1714957" algn="l" defTabSz="685983" rtl="0" eaLnBrk="1" latinLnBrk="0" hangingPunct="1">
                        <a:defRPr sz="1350" kern="1200">
                          <a:solidFill>
                            <a:schemeClr val="tx1"/>
                          </a:solidFill>
                          <a:latin typeface="Calibri"/>
                        </a:defRPr>
                      </a:lvl6pPr>
                      <a:lvl7pPr marL="2057949" algn="l" defTabSz="685983" rtl="0" eaLnBrk="1" latinLnBrk="0" hangingPunct="1">
                        <a:defRPr sz="1350" kern="1200">
                          <a:solidFill>
                            <a:schemeClr val="tx1"/>
                          </a:solidFill>
                          <a:latin typeface="Calibri"/>
                        </a:defRPr>
                      </a:lvl7pPr>
                      <a:lvl8pPr marL="2400940" algn="l" defTabSz="685983" rtl="0" eaLnBrk="1" latinLnBrk="0" hangingPunct="1">
                        <a:defRPr sz="1350" kern="1200">
                          <a:solidFill>
                            <a:schemeClr val="tx1"/>
                          </a:solidFill>
                          <a:latin typeface="Calibri"/>
                        </a:defRPr>
                      </a:lvl8pPr>
                      <a:lvl9pPr marL="2743932" algn="l" defTabSz="685983" rtl="0" eaLnBrk="1" latinLnBrk="0" hangingPunct="1">
                        <a:defRPr sz="135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Arial" panose="020B0604020202020204" pitchFamily="34" charset="0"/>
                        </a:rPr>
                        <a:t>Sensitivity</a:t>
                      </a:r>
                    </a:p>
                  </a:txBody>
                  <a:tcPr marL="91303" marR="91303" marT="45676" marB="456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685983" rtl="0" eaLnBrk="1" latinLnBrk="0" hangingPunct="1">
                        <a:defRPr sz="1350" kern="1200">
                          <a:solidFill>
                            <a:schemeClr val="tx1"/>
                          </a:solidFill>
                          <a:latin typeface="Calibri"/>
                        </a:defRPr>
                      </a:lvl1pPr>
                      <a:lvl2pPr marL="342991" algn="l" defTabSz="685983" rtl="0" eaLnBrk="1" latinLnBrk="0" hangingPunct="1">
                        <a:defRPr sz="1350" kern="1200">
                          <a:solidFill>
                            <a:schemeClr val="tx1"/>
                          </a:solidFill>
                          <a:latin typeface="Calibri"/>
                        </a:defRPr>
                      </a:lvl2pPr>
                      <a:lvl3pPr marL="685983" algn="l" defTabSz="685983" rtl="0" eaLnBrk="1" latinLnBrk="0" hangingPunct="1">
                        <a:defRPr sz="1350" kern="1200">
                          <a:solidFill>
                            <a:schemeClr val="tx1"/>
                          </a:solidFill>
                          <a:latin typeface="Calibri"/>
                        </a:defRPr>
                      </a:lvl3pPr>
                      <a:lvl4pPr marL="1028974" algn="l" defTabSz="685983" rtl="0" eaLnBrk="1" latinLnBrk="0" hangingPunct="1">
                        <a:defRPr sz="1350" kern="1200">
                          <a:solidFill>
                            <a:schemeClr val="tx1"/>
                          </a:solidFill>
                          <a:latin typeface="Calibri"/>
                        </a:defRPr>
                      </a:lvl4pPr>
                      <a:lvl5pPr marL="1371966" algn="l" defTabSz="685983" rtl="0" eaLnBrk="1" latinLnBrk="0" hangingPunct="1">
                        <a:defRPr sz="1350" kern="1200">
                          <a:solidFill>
                            <a:schemeClr val="tx1"/>
                          </a:solidFill>
                          <a:latin typeface="Calibri"/>
                        </a:defRPr>
                      </a:lvl5pPr>
                      <a:lvl6pPr marL="1714957" algn="l" defTabSz="685983" rtl="0" eaLnBrk="1" latinLnBrk="0" hangingPunct="1">
                        <a:defRPr sz="1350" kern="1200">
                          <a:solidFill>
                            <a:schemeClr val="tx1"/>
                          </a:solidFill>
                          <a:latin typeface="Calibri"/>
                        </a:defRPr>
                      </a:lvl6pPr>
                      <a:lvl7pPr marL="2057949" algn="l" defTabSz="685983" rtl="0" eaLnBrk="1" latinLnBrk="0" hangingPunct="1">
                        <a:defRPr sz="1350" kern="1200">
                          <a:solidFill>
                            <a:schemeClr val="tx1"/>
                          </a:solidFill>
                          <a:latin typeface="Calibri"/>
                        </a:defRPr>
                      </a:lvl7pPr>
                      <a:lvl8pPr marL="2400940" algn="l" defTabSz="685983" rtl="0" eaLnBrk="1" latinLnBrk="0" hangingPunct="1">
                        <a:defRPr sz="1350" kern="1200">
                          <a:solidFill>
                            <a:schemeClr val="tx1"/>
                          </a:solidFill>
                          <a:latin typeface="Calibri"/>
                        </a:defRPr>
                      </a:lvl8pPr>
                      <a:lvl9pPr marL="2743932" algn="l" defTabSz="685983" rtl="0" eaLnBrk="1" latinLnBrk="0" hangingPunct="1">
                        <a:defRPr sz="135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Arial" panose="020B0604020202020204" pitchFamily="34" charset="0"/>
                        </a:rPr>
                        <a:t>Specificity</a:t>
                      </a:r>
                    </a:p>
                  </a:txBody>
                  <a:tcPr marL="91303" marR="91303" marT="45676" marB="456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Arial" panose="020B0604020202020204" pitchFamily="34" charset="0"/>
                        </a:rPr>
                        <a:t>AUROC</a:t>
                      </a:r>
                    </a:p>
                  </a:txBody>
                  <a:tcPr marL="91303" marR="91303" marT="45676" marB="456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65658">
                <a:tc>
                  <a:txBody>
                    <a:bodyPr/>
                    <a:lstStyle>
                      <a:lvl1pPr marL="0" algn="l" defTabSz="685983" rtl="0" eaLnBrk="1" latinLnBrk="0" hangingPunct="1">
                        <a:defRPr sz="1350" kern="1200">
                          <a:solidFill>
                            <a:schemeClr val="tx1"/>
                          </a:solidFill>
                          <a:latin typeface="Calibri"/>
                        </a:defRPr>
                      </a:lvl1pPr>
                      <a:lvl2pPr marL="342991" algn="l" defTabSz="685983" rtl="0" eaLnBrk="1" latinLnBrk="0" hangingPunct="1">
                        <a:defRPr sz="1350" kern="1200">
                          <a:solidFill>
                            <a:schemeClr val="tx1"/>
                          </a:solidFill>
                          <a:latin typeface="Calibri"/>
                        </a:defRPr>
                      </a:lvl2pPr>
                      <a:lvl3pPr marL="685983" algn="l" defTabSz="685983" rtl="0" eaLnBrk="1" latinLnBrk="0" hangingPunct="1">
                        <a:defRPr sz="1350" kern="1200">
                          <a:solidFill>
                            <a:schemeClr val="tx1"/>
                          </a:solidFill>
                          <a:latin typeface="Calibri"/>
                        </a:defRPr>
                      </a:lvl3pPr>
                      <a:lvl4pPr marL="1028974" algn="l" defTabSz="685983" rtl="0" eaLnBrk="1" latinLnBrk="0" hangingPunct="1">
                        <a:defRPr sz="1350" kern="1200">
                          <a:solidFill>
                            <a:schemeClr val="tx1"/>
                          </a:solidFill>
                          <a:latin typeface="Calibri"/>
                        </a:defRPr>
                      </a:lvl4pPr>
                      <a:lvl5pPr marL="1371966" algn="l" defTabSz="685983" rtl="0" eaLnBrk="1" latinLnBrk="0" hangingPunct="1">
                        <a:defRPr sz="1350" kern="1200">
                          <a:solidFill>
                            <a:schemeClr val="tx1"/>
                          </a:solidFill>
                          <a:latin typeface="Calibri"/>
                        </a:defRPr>
                      </a:lvl5pPr>
                      <a:lvl6pPr marL="1714957" algn="l" defTabSz="685983" rtl="0" eaLnBrk="1" latinLnBrk="0" hangingPunct="1">
                        <a:defRPr sz="1350" kern="1200">
                          <a:solidFill>
                            <a:schemeClr val="tx1"/>
                          </a:solidFill>
                          <a:latin typeface="Calibri"/>
                        </a:defRPr>
                      </a:lvl6pPr>
                      <a:lvl7pPr marL="2057949" algn="l" defTabSz="685983" rtl="0" eaLnBrk="1" latinLnBrk="0" hangingPunct="1">
                        <a:defRPr sz="1350" kern="1200">
                          <a:solidFill>
                            <a:schemeClr val="tx1"/>
                          </a:solidFill>
                          <a:latin typeface="Calibri"/>
                        </a:defRPr>
                      </a:lvl7pPr>
                      <a:lvl8pPr marL="2400940" algn="l" defTabSz="685983" rtl="0" eaLnBrk="1" latinLnBrk="0" hangingPunct="1">
                        <a:defRPr sz="1350" kern="1200">
                          <a:solidFill>
                            <a:schemeClr val="tx1"/>
                          </a:solidFill>
                          <a:latin typeface="Calibri"/>
                        </a:defRPr>
                      </a:lvl8pPr>
                      <a:lvl9pPr marL="2743932" algn="l" defTabSz="685983" rtl="0" eaLnBrk="1" latinLnBrk="0" hangingPunct="1">
                        <a:defRPr sz="135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Arial" panose="020B0604020202020204" pitchFamily="34" charset="0"/>
                        </a:rPr>
                        <a:t>MRE stiffness &gt;3.63 kPa</a:t>
                      </a:r>
                    </a:p>
                  </a:txBody>
                  <a:tcPr marL="91303" marR="91303" marT="45676" marB="4567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685983" rtl="0" eaLnBrk="1" latinLnBrk="0" hangingPunct="1">
                        <a:defRPr sz="1350" kern="1200">
                          <a:solidFill>
                            <a:schemeClr val="tx1"/>
                          </a:solidFill>
                          <a:latin typeface="Calibri"/>
                        </a:defRPr>
                      </a:lvl1pPr>
                      <a:lvl2pPr marL="342991" algn="l" defTabSz="685983" rtl="0" eaLnBrk="1" latinLnBrk="0" hangingPunct="1">
                        <a:defRPr sz="1350" kern="1200">
                          <a:solidFill>
                            <a:schemeClr val="tx1"/>
                          </a:solidFill>
                          <a:latin typeface="Calibri"/>
                        </a:defRPr>
                      </a:lvl2pPr>
                      <a:lvl3pPr marL="685983" algn="l" defTabSz="685983" rtl="0" eaLnBrk="1" latinLnBrk="0" hangingPunct="1">
                        <a:defRPr sz="1350" kern="1200">
                          <a:solidFill>
                            <a:schemeClr val="tx1"/>
                          </a:solidFill>
                          <a:latin typeface="Calibri"/>
                        </a:defRPr>
                      </a:lvl3pPr>
                      <a:lvl4pPr marL="1028974" algn="l" defTabSz="685983" rtl="0" eaLnBrk="1" latinLnBrk="0" hangingPunct="1">
                        <a:defRPr sz="1350" kern="1200">
                          <a:solidFill>
                            <a:schemeClr val="tx1"/>
                          </a:solidFill>
                          <a:latin typeface="Calibri"/>
                        </a:defRPr>
                      </a:lvl4pPr>
                      <a:lvl5pPr marL="1371966" algn="l" defTabSz="685983" rtl="0" eaLnBrk="1" latinLnBrk="0" hangingPunct="1">
                        <a:defRPr sz="1350" kern="1200">
                          <a:solidFill>
                            <a:schemeClr val="tx1"/>
                          </a:solidFill>
                          <a:latin typeface="Calibri"/>
                        </a:defRPr>
                      </a:lvl5pPr>
                      <a:lvl6pPr marL="1714957" algn="l" defTabSz="685983" rtl="0" eaLnBrk="1" latinLnBrk="0" hangingPunct="1">
                        <a:defRPr sz="1350" kern="1200">
                          <a:solidFill>
                            <a:schemeClr val="tx1"/>
                          </a:solidFill>
                          <a:latin typeface="Calibri"/>
                        </a:defRPr>
                      </a:lvl6pPr>
                      <a:lvl7pPr marL="2057949" algn="l" defTabSz="685983" rtl="0" eaLnBrk="1" latinLnBrk="0" hangingPunct="1">
                        <a:defRPr sz="1350" kern="1200">
                          <a:solidFill>
                            <a:schemeClr val="tx1"/>
                          </a:solidFill>
                          <a:latin typeface="Calibri"/>
                        </a:defRPr>
                      </a:lvl7pPr>
                      <a:lvl8pPr marL="2400940" algn="l" defTabSz="685983" rtl="0" eaLnBrk="1" latinLnBrk="0" hangingPunct="1">
                        <a:defRPr sz="1350" kern="1200">
                          <a:solidFill>
                            <a:schemeClr val="tx1"/>
                          </a:solidFill>
                          <a:latin typeface="Calibri"/>
                        </a:defRPr>
                      </a:lvl8pPr>
                      <a:lvl9pPr marL="2743932" algn="l" defTabSz="685983" rtl="0" eaLnBrk="1" latinLnBrk="0" hangingPunct="1">
                        <a:defRPr sz="1350" kern="1200">
                          <a:solidFill>
                            <a:schemeClr val="tx1"/>
                          </a:solidFill>
                          <a:latin typeface="Calibri"/>
                        </a:defRPr>
                      </a:lvl9pPr>
                    </a:lstStyle>
                    <a:p>
                      <a:pPr algn="ctr"/>
                      <a:r>
                        <a:rPr lang="en-US" sz="1800" dirty="0">
                          <a:solidFill>
                            <a:schemeClr val="bg2">
                              <a:lumMod val="10000"/>
                            </a:schemeClr>
                          </a:solidFill>
                          <a:latin typeface="Calibri" panose="020F0502020204030204" pitchFamily="34" charset="0"/>
                          <a:cs typeface="Arial" panose="020B0604020202020204" pitchFamily="34" charset="0"/>
                        </a:rPr>
                        <a:t>0.86</a:t>
                      </a:r>
                    </a:p>
                  </a:txBody>
                  <a:tcPr marL="91303" marR="91303" marT="45676" marB="4567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685983" rtl="0" eaLnBrk="1" latinLnBrk="0" hangingPunct="1">
                        <a:defRPr sz="1350" kern="1200">
                          <a:solidFill>
                            <a:schemeClr val="tx1"/>
                          </a:solidFill>
                          <a:latin typeface="Calibri"/>
                        </a:defRPr>
                      </a:lvl1pPr>
                      <a:lvl2pPr marL="342991" algn="l" defTabSz="685983" rtl="0" eaLnBrk="1" latinLnBrk="0" hangingPunct="1">
                        <a:defRPr sz="1350" kern="1200">
                          <a:solidFill>
                            <a:schemeClr val="tx1"/>
                          </a:solidFill>
                          <a:latin typeface="Calibri"/>
                        </a:defRPr>
                      </a:lvl2pPr>
                      <a:lvl3pPr marL="685983" algn="l" defTabSz="685983" rtl="0" eaLnBrk="1" latinLnBrk="0" hangingPunct="1">
                        <a:defRPr sz="1350" kern="1200">
                          <a:solidFill>
                            <a:schemeClr val="tx1"/>
                          </a:solidFill>
                          <a:latin typeface="Calibri"/>
                        </a:defRPr>
                      </a:lvl3pPr>
                      <a:lvl4pPr marL="1028974" algn="l" defTabSz="685983" rtl="0" eaLnBrk="1" latinLnBrk="0" hangingPunct="1">
                        <a:defRPr sz="1350" kern="1200">
                          <a:solidFill>
                            <a:schemeClr val="tx1"/>
                          </a:solidFill>
                          <a:latin typeface="Calibri"/>
                        </a:defRPr>
                      </a:lvl4pPr>
                      <a:lvl5pPr marL="1371966" algn="l" defTabSz="685983" rtl="0" eaLnBrk="1" latinLnBrk="0" hangingPunct="1">
                        <a:defRPr sz="1350" kern="1200">
                          <a:solidFill>
                            <a:schemeClr val="tx1"/>
                          </a:solidFill>
                          <a:latin typeface="Calibri"/>
                        </a:defRPr>
                      </a:lvl5pPr>
                      <a:lvl6pPr marL="1714957" algn="l" defTabSz="685983" rtl="0" eaLnBrk="1" latinLnBrk="0" hangingPunct="1">
                        <a:defRPr sz="1350" kern="1200">
                          <a:solidFill>
                            <a:schemeClr val="tx1"/>
                          </a:solidFill>
                          <a:latin typeface="Calibri"/>
                        </a:defRPr>
                      </a:lvl6pPr>
                      <a:lvl7pPr marL="2057949" algn="l" defTabSz="685983" rtl="0" eaLnBrk="1" latinLnBrk="0" hangingPunct="1">
                        <a:defRPr sz="1350" kern="1200">
                          <a:solidFill>
                            <a:schemeClr val="tx1"/>
                          </a:solidFill>
                          <a:latin typeface="Calibri"/>
                        </a:defRPr>
                      </a:lvl7pPr>
                      <a:lvl8pPr marL="2400940" algn="l" defTabSz="685983" rtl="0" eaLnBrk="1" latinLnBrk="0" hangingPunct="1">
                        <a:defRPr sz="1350" kern="1200">
                          <a:solidFill>
                            <a:schemeClr val="tx1"/>
                          </a:solidFill>
                          <a:latin typeface="Calibri"/>
                        </a:defRPr>
                      </a:lvl8pPr>
                      <a:lvl9pPr marL="2743932" algn="l" defTabSz="685983" rtl="0" eaLnBrk="1" latinLnBrk="0" hangingPunct="1">
                        <a:defRPr sz="135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Arial" panose="020B0604020202020204" pitchFamily="34" charset="0"/>
                        </a:rPr>
                        <a:t>0.91</a:t>
                      </a:r>
                    </a:p>
                  </a:txBody>
                  <a:tcPr marL="91303" marR="91303" marT="45676" marB="4567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Arial" panose="020B0604020202020204" pitchFamily="34" charset="0"/>
                        </a:rPr>
                        <a:t>0.924</a:t>
                      </a:r>
                    </a:p>
                  </a:txBody>
                  <a:tcPr marL="91303" marR="91303" marT="45676" marB="45676"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464403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A55BA-E513-4FF4-8AA4-CF674D9C660C}"/>
              </a:ext>
            </a:extLst>
          </p:cNvPr>
          <p:cNvSpPr>
            <a:spLocks noGrp="1"/>
          </p:cNvSpPr>
          <p:nvPr>
            <p:ph type="title"/>
          </p:nvPr>
        </p:nvSpPr>
        <p:spPr/>
        <p:txBody>
          <a:bodyPr/>
          <a:lstStyle/>
          <a:p>
            <a:r>
              <a:rPr lang="en-GB" altLang="en-US" dirty="0"/>
              <a:t>Common Imaging Tests for Hepatic Fibrosis: Summary</a:t>
            </a:r>
            <a:endParaRPr lang="en-US" dirty="0"/>
          </a:p>
        </p:txBody>
      </p:sp>
      <p:graphicFrame>
        <p:nvGraphicFramePr>
          <p:cNvPr id="6" name="Group 155">
            <a:extLst>
              <a:ext uri="{FF2B5EF4-FFF2-40B4-BE49-F238E27FC236}">
                <a16:creationId xmlns:a16="http://schemas.microsoft.com/office/drawing/2014/main" id="{F34B8462-525B-4DCD-A4F6-61815BCC9C53}"/>
              </a:ext>
            </a:extLst>
          </p:cNvPr>
          <p:cNvGraphicFramePr>
            <a:graphicFrameLocks/>
          </p:cNvGraphicFramePr>
          <p:nvPr>
            <p:extLst>
              <p:ext uri="{D42A27DB-BD31-4B8C-83A1-F6EECF244321}">
                <p14:modId xmlns:p14="http://schemas.microsoft.com/office/powerpoint/2010/main" val="39485726"/>
              </p:ext>
            </p:extLst>
          </p:nvPr>
        </p:nvGraphicFramePr>
        <p:xfrm>
          <a:off x="723900" y="1604092"/>
          <a:ext cx="10736266" cy="3292272"/>
        </p:xfrm>
        <a:graphic>
          <a:graphicData uri="http://schemas.openxmlformats.org/drawingml/2006/table">
            <a:tbl>
              <a:tblPr/>
              <a:tblGrid>
                <a:gridCol w="4953000">
                  <a:extLst>
                    <a:ext uri="{9D8B030D-6E8A-4147-A177-3AD203B41FA5}">
                      <a16:colId xmlns:a16="http://schemas.microsoft.com/office/drawing/2014/main" val="20000"/>
                    </a:ext>
                  </a:extLst>
                </a:gridCol>
                <a:gridCol w="5783266">
                  <a:extLst>
                    <a:ext uri="{9D8B030D-6E8A-4147-A177-3AD203B41FA5}">
                      <a16:colId xmlns:a16="http://schemas.microsoft.com/office/drawing/2014/main" val="20002"/>
                    </a:ext>
                  </a:extLst>
                </a:gridCol>
              </a:tblGrid>
              <a:tr h="1761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rPr>
                        <a:t>Imaging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2400" b="1" dirty="0">
                          <a:latin typeface="Calibri" panose="020F0502020204030204" pitchFamily="34" charset="0"/>
                        </a:rPr>
                        <a:t>Comments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4580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Vibration-controlled transient elastography</a:t>
                      </a:r>
                      <a:r>
                        <a:rPr kumimoji="0" lang="en-US" sz="2400" b="0" i="0" u="none" strike="noStrike" cap="none" normalizeH="0" baseline="0" dirty="0">
                          <a:ln>
                            <a:noFill/>
                          </a:ln>
                          <a:solidFill>
                            <a:schemeClr val="bg2">
                              <a:lumMod val="10000"/>
                            </a:schemeClr>
                          </a:solidFill>
                          <a:effectLst/>
                          <a:latin typeface="+mn-lt"/>
                          <a:cs typeface="Arial" panose="020B0604020202020204" pitchFamily="34" charset="0"/>
                        </a:rPr>
                        <a:t>—</a:t>
                      </a:r>
                      <a:r>
                        <a:rPr kumimoji="0" lang="en-US" sz="2400" b="0" i="1" u="none" strike="noStrike" cap="none" normalizeH="0" baseline="0" dirty="0">
                          <a:ln>
                            <a:noFill/>
                          </a:ln>
                          <a:solidFill>
                            <a:schemeClr val="bg2">
                              <a:lumMod val="10000"/>
                            </a:schemeClr>
                          </a:solidFill>
                          <a:effectLst/>
                          <a:latin typeface="Calibri" panose="020F0502020204030204" pitchFamily="34" charset="0"/>
                        </a:rPr>
                        <a:t>FibroScan</a:t>
                      </a:r>
                      <a:endParaRPr kumimoji="0" lang="en-US" sz="2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400" b="0" i="0" u="none" strike="noStrike" cap="none" normalizeH="0" baseline="0" dirty="0">
                          <a:ln>
                            <a:noFill/>
                          </a:ln>
                          <a:solidFill>
                            <a:schemeClr val="bg1"/>
                          </a:solidFill>
                          <a:effectLst/>
                          <a:latin typeface="Calibri" panose="020F0502020204030204" pitchFamily="34" charset="0"/>
                        </a:rPr>
                        <a:t>Can be point of care</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400" b="1" i="0" u="none" strike="noStrike" kern="1200" cap="none" normalizeH="0" baseline="0" dirty="0">
                          <a:ln>
                            <a:noFill/>
                          </a:ln>
                          <a:solidFill>
                            <a:schemeClr val="accent3"/>
                          </a:solidFill>
                          <a:effectLst/>
                          <a:latin typeface="Calibri" panose="020F0502020204030204" pitchFamily="34" charset="0"/>
                          <a:ea typeface="+mn-ea"/>
                          <a:cs typeface="+mn-cs"/>
                        </a:rPr>
                        <a:t>Most reliable in ruling out advanced hepatic fibrosis (great NPV)</a:t>
                      </a:r>
                      <a:endParaRPr kumimoji="0" lang="en-US" sz="2400" b="1" i="0" u="none" strike="noStrike" cap="none" normalizeH="0" baseline="0" dirty="0">
                        <a:ln>
                          <a:noFill/>
                        </a:ln>
                        <a:solidFill>
                          <a:schemeClr val="accent3"/>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46569413"/>
                  </a:ext>
                </a:extLst>
              </a:tr>
              <a:tr h="3171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MR elastography/MR spectroscopy/ </a:t>
                      </a:r>
                      <a:r>
                        <a:rPr kumimoji="0" lang="en-US" sz="2400" b="0" i="1" u="none" strike="noStrike" cap="none" normalizeH="0" baseline="0" dirty="0">
                          <a:ln>
                            <a:noFill/>
                          </a:ln>
                          <a:solidFill>
                            <a:schemeClr val="bg2">
                              <a:lumMod val="10000"/>
                            </a:schemeClr>
                          </a:solidFill>
                          <a:effectLst/>
                          <a:latin typeface="Calibri" panose="020F0502020204030204" pitchFamily="34" charset="0"/>
                        </a:rPr>
                        <a:t>LiverMultiScan</a:t>
                      </a:r>
                      <a:endParaRPr kumimoji="0" lang="en-US" sz="2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400" b="0" i="0" u="none" strike="noStrike" cap="none" normalizeH="0" baseline="0" dirty="0">
                          <a:ln>
                            <a:noFill/>
                          </a:ln>
                          <a:solidFill>
                            <a:schemeClr val="bg2">
                              <a:lumMod val="10000"/>
                            </a:schemeClr>
                          </a:solidFill>
                          <a:effectLst/>
                          <a:latin typeface="Calibri" panose="020F0502020204030204" pitchFamily="34" charset="0"/>
                        </a:rPr>
                        <a:t>Requires radiology referral</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400" b="0" i="0" u="none" strike="noStrike" cap="none" normalizeH="0" baseline="0" dirty="0">
                          <a:ln>
                            <a:noFill/>
                          </a:ln>
                          <a:solidFill>
                            <a:schemeClr val="bg2">
                              <a:lumMod val="10000"/>
                            </a:schemeClr>
                          </a:solidFill>
                          <a:effectLst/>
                          <a:latin typeface="Calibri" panose="020F0502020204030204" pitchFamily="34" charset="0"/>
                        </a:rPr>
                        <a:t>Most accurate of imaging modalities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93413595"/>
                  </a:ext>
                </a:extLst>
              </a:tr>
              <a:tr h="3171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2D shear wave elastography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400" b="0" i="0" u="none" strike="noStrike" cap="none" normalizeH="0" baseline="0" dirty="0">
                          <a:ln>
                            <a:noFill/>
                          </a:ln>
                          <a:solidFill>
                            <a:schemeClr val="bg1"/>
                          </a:solidFill>
                          <a:effectLst/>
                          <a:latin typeface="Calibri" panose="020F0502020204030204" pitchFamily="34" charset="0"/>
                        </a:rPr>
                        <a:t>May require radiology referral but can be point of care with minimal training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4766638"/>
                  </a:ext>
                </a:extLst>
              </a:tr>
            </a:tbl>
          </a:graphicData>
        </a:graphic>
      </p:graphicFrame>
      <p:sp>
        <p:nvSpPr>
          <p:cNvPr id="5" name="TextBox 4">
            <a:extLst>
              <a:ext uri="{FF2B5EF4-FFF2-40B4-BE49-F238E27FC236}">
                <a16:creationId xmlns:a16="http://schemas.microsoft.com/office/drawing/2014/main" id="{9653E410-422D-45A2-B627-B28101A2C233}"/>
              </a:ext>
            </a:extLst>
          </p:cNvPr>
          <p:cNvSpPr txBox="1"/>
          <p:nvPr/>
        </p:nvSpPr>
        <p:spPr bwMode="auto">
          <a:xfrm>
            <a:off x="2928763" y="5094376"/>
            <a:ext cx="6334475" cy="1265226"/>
          </a:xfrm>
          <a:prstGeom prst="rect">
            <a:avLst/>
          </a:prstGeom>
          <a:solidFill>
            <a:schemeClr val="accent1"/>
          </a:solidFill>
          <a:ln>
            <a:noFill/>
          </a:ln>
        </p:spPr>
        <p:txBody>
          <a:bodyPr wrap="square" rtlCol="0">
            <a:noAutofit/>
          </a:bodyPr>
          <a:lstStyle/>
          <a:p>
            <a:pPr algn="ctr">
              <a:lnSpc>
                <a:spcPct val="100000"/>
              </a:lnSpc>
              <a:spcBef>
                <a:spcPct val="50000"/>
              </a:spcBef>
              <a:spcAft>
                <a:spcPct val="0"/>
              </a:spcAft>
              <a:buClrTx/>
              <a:buFontTx/>
              <a:buNone/>
            </a:pPr>
            <a:r>
              <a:rPr lang="en-US" sz="2400" dirty="0">
                <a:latin typeface="Calibri" panose="020F0502020204030204" pitchFamily="34" charset="0"/>
              </a:rPr>
              <a:t>These imaging tests measure liver stiffness,</a:t>
            </a:r>
            <a:br>
              <a:rPr lang="en-US" sz="2400" dirty="0">
                <a:latin typeface="Calibri" panose="020F0502020204030204" pitchFamily="34" charset="0"/>
              </a:rPr>
            </a:br>
            <a:r>
              <a:rPr lang="en-US" sz="2400" dirty="0">
                <a:latin typeface="Calibri" panose="020F0502020204030204" pitchFamily="34" charset="0"/>
              </a:rPr>
              <a:t>which is indirect measure of hepatic fibrosis</a:t>
            </a:r>
            <a:br>
              <a:rPr lang="en-US" sz="2400" dirty="0">
                <a:latin typeface="Calibri" panose="020F0502020204030204" pitchFamily="34" charset="0"/>
              </a:rPr>
            </a:br>
            <a:r>
              <a:rPr lang="en-US" sz="2400" dirty="0">
                <a:latin typeface="Calibri" panose="020F0502020204030204" pitchFamily="34" charset="0"/>
              </a:rPr>
              <a:t>and not hepatic fat content</a:t>
            </a:r>
          </a:p>
        </p:txBody>
      </p:sp>
    </p:spTree>
    <p:extLst>
      <p:ext uri="{BB962C8B-B14F-4D97-AF65-F5344CB8AC3E}">
        <p14:creationId xmlns:p14="http://schemas.microsoft.com/office/powerpoint/2010/main" val="474798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3D0575-1423-41AA-980F-A85CD20F409B}"/>
              </a:ext>
            </a:extLst>
          </p:cNvPr>
          <p:cNvSpPr>
            <a:spLocks noGrp="1"/>
          </p:cNvSpPr>
          <p:nvPr>
            <p:ph type="title"/>
          </p:nvPr>
        </p:nvSpPr>
        <p:spPr/>
        <p:txBody>
          <a:bodyPr/>
          <a:lstStyle/>
          <a:p>
            <a:r>
              <a:rPr lang="en-US" dirty="0"/>
              <a:t>Sequential Tests</a:t>
            </a:r>
          </a:p>
        </p:txBody>
      </p:sp>
    </p:spTree>
    <p:extLst>
      <p:ext uri="{BB962C8B-B14F-4D97-AF65-F5344CB8AC3E}">
        <p14:creationId xmlns:p14="http://schemas.microsoft.com/office/powerpoint/2010/main" val="1550468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D2ED1-8CE6-4625-A833-C7596464D813}"/>
              </a:ext>
            </a:extLst>
          </p:cNvPr>
          <p:cNvSpPr>
            <a:spLocks noGrp="1"/>
          </p:cNvSpPr>
          <p:nvPr>
            <p:ph type="title"/>
          </p:nvPr>
        </p:nvSpPr>
        <p:spPr/>
        <p:txBody>
          <a:bodyPr>
            <a:noAutofit/>
          </a:bodyPr>
          <a:lstStyle/>
          <a:p>
            <a:r>
              <a:rPr lang="en-GB" dirty="0"/>
              <a:t>Use of Sequential Noninvasive Tests Could Reduce  Number of Patients in Indeterminate Zone</a:t>
            </a:r>
            <a:endParaRPr lang="en-GB" baseline="30000" dirty="0"/>
          </a:p>
        </p:txBody>
      </p:sp>
      <p:sp>
        <p:nvSpPr>
          <p:cNvPr id="34" name="Rectangle: Rounded Corners 9">
            <a:extLst>
              <a:ext uri="{FF2B5EF4-FFF2-40B4-BE49-F238E27FC236}">
                <a16:creationId xmlns:a16="http://schemas.microsoft.com/office/drawing/2014/main" id="{407E1A36-828E-4343-9783-9C2130966288}"/>
              </a:ext>
            </a:extLst>
          </p:cNvPr>
          <p:cNvSpPr/>
          <p:nvPr/>
        </p:nvSpPr>
        <p:spPr>
          <a:xfrm>
            <a:off x="1371600" y="4947228"/>
            <a:ext cx="9613900" cy="736770"/>
          </a:xfrm>
          <a:prstGeom prst="roundRect">
            <a:avLst>
              <a:gd name="adj" fmla="val 0"/>
            </a:avLst>
          </a:prstGeom>
          <a:solidFill>
            <a:schemeClr val="accent5">
              <a:alpha val="30000"/>
            </a:schemeClr>
          </a:solidFill>
          <a:ln w="25400">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Sequential use of NITs maintains sensitivity and specificity </a:t>
            </a:r>
            <a:b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while enabling classification of larger proportion of patients</a:t>
            </a:r>
            <a:endParaRPr kumimoji="0" lang="en-GB" sz="2000" b="1" i="0" u="none" strike="noStrike" kern="1200" cap="none" spc="0" normalizeH="0" baseline="30000" noProof="0" dirty="0">
              <a:ln>
                <a:noFill/>
              </a:ln>
              <a:solidFill>
                <a:prstClr val="black"/>
              </a:solidFill>
              <a:effectLst/>
              <a:uLnTx/>
              <a:uFillTx/>
              <a:latin typeface="Calibri" panose="020F0502020204030204"/>
              <a:ea typeface="+mn-ea"/>
              <a:cs typeface="+mn-cs"/>
            </a:endParaRPr>
          </a:p>
        </p:txBody>
      </p:sp>
      <p:cxnSp>
        <p:nvCxnSpPr>
          <p:cNvPr id="37" name="Straight Connector 36">
            <a:extLst>
              <a:ext uri="{FF2B5EF4-FFF2-40B4-BE49-F238E27FC236}">
                <a16:creationId xmlns:a16="http://schemas.microsoft.com/office/drawing/2014/main" id="{61C249CE-668B-4000-A8A2-51CBC24BA0EF}"/>
              </a:ext>
            </a:extLst>
          </p:cNvPr>
          <p:cNvCxnSpPr>
            <a:cxnSpLocks/>
          </p:cNvCxnSpPr>
          <p:nvPr/>
        </p:nvCxnSpPr>
        <p:spPr>
          <a:xfrm>
            <a:off x="4469238" y="2920044"/>
            <a:ext cx="709556" cy="1001812"/>
          </a:xfrm>
          <a:prstGeom prst="line">
            <a:avLst/>
          </a:prstGeom>
          <a:ln w="38100">
            <a:solidFill>
              <a:schemeClr val="accent4"/>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1B58D65E-3F0C-482B-8834-E2D020B8E36F}"/>
              </a:ext>
            </a:extLst>
          </p:cNvPr>
          <p:cNvSpPr txBox="1"/>
          <p:nvPr/>
        </p:nvSpPr>
        <p:spPr>
          <a:xfrm>
            <a:off x="726168" y="1766142"/>
            <a:ext cx="353395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alibri" panose="020F0502020204030204"/>
                <a:ea typeface="+mn-ea"/>
                <a:cs typeface="+mn-cs"/>
              </a:rPr>
              <a:t>NIT 1</a:t>
            </a:r>
          </a:p>
        </p:txBody>
      </p:sp>
      <p:sp>
        <p:nvSpPr>
          <p:cNvPr id="40" name="TextBox 39">
            <a:extLst>
              <a:ext uri="{FF2B5EF4-FFF2-40B4-BE49-F238E27FC236}">
                <a16:creationId xmlns:a16="http://schemas.microsoft.com/office/drawing/2014/main" id="{37A4AE1D-D5AE-408A-9820-09AD2D5205AF}"/>
              </a:ext>
            </a:extLst>
          </p:cNvPr>
          <p:cNvSpPr txBox="1"/>
          <p:nvPr/>
        </p:nvSpPr>
        <p:spPr>
          <a:xfrm>
            <a:off x="726168" y="3514999"/>
            <a:ext cx="461230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alibri" panose="020F0502020204030204"/>
                <a:ea typeface="+mn-ea"/>
                <a:cs typeface="+mn-cs"/>
              </a:rPr>
              <a:t>NIT 1 + NIT 2</a:t>
            </a:r>
          </a:p>
        </p:txBody>
      </p:sp>
      <p:sp>
        <p:nvSpPr>
          <p:cNvPr id="47" name="Rectangle 46">
            <a:extLst>
              <a:ext uri="{FF2B5EF4-FFF2-40B4-BE49-F238E27FC236}">
                <a16:creationId xmlns:a16="http://schemas.microsoft.com/office/drawing/2014/main" id="{EF830526-1188-48AC-9ED0-63B0CABF8EF9}"/>
              </a:ext>
            </a:extLst>
          </p:cNvPr>
          <p:cNvSpPr/>
          <p:nvPr/>
        </p:nvSpPr>
        <p:spPr>
          <a:xfrm>
            <a:off x="4366720" y="2242364"/>
            <a:ext cx="3356043" cy="6420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Indeterminate</a:t>
            </a:r>
          </a:p>
        </p:txBody>
      </p:sp>
      <p:sp>
        <p:nvSpPr>
          <p:cNvPr id="48" name="Rectangle 47">
            <a:extLst>
              <a:ext uri="{FF2B5EF4-FFF2-40B4-BE49-F238E27FC236}">
                <a16:creationId xmlns:a16="http://schemas.microsoft.com/office/drawing/2014/main" id="{6691FA60-6F86-403B-95C2-724357130A36}"/>
              </a:ext>
            </a:extLst>
          </p:cNvPr>
          <p:cNvSpPr/>
          <p:nvPr/>
        </p:nvSpPr>
        <p:spPr>
          <a:xfrm>
            <a:off x="726168" y="2242364"/>
            <a:ext cx="3640551" cy="6420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Absence of advanced fibrosis</a:t>
            </a:r>
          </a:p>
        </p:txBody>
      </p:sp>
      <p:sp>
        <p:nvSpPr>
          <p:cNvPr id="49" name="Rectangle 48">
            <a:extLst>
              <a:ext uri="{FF2B5EF4-FFF2-40B4-BE49-F238E27FC236}">
                <a16:creationId xmlns:a16="http://schemas.microsoft.com/office/drawing/2014/main" id="{24108DFC-BBC7-4F10-90D7-391C48D10FBC}"/>
              </a:ext>
            </a:extLst>
          </p:cNvPr>
          <p:cNvSpPr/>
          <p:nvPr/>
        </p:nvSpPr>
        <p:spPr>
          <a:xfrm>
            <a:off x="7722763" y="2242364"/>
            <a:ext cx="3783438" cy="6420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Presence of advanced fibrosis</a:t>
            </a:r>
          </a:p>
        </p:txBody>
      </p:sp>
      <p:sp>
        <p:nvSpPr>
          <p:cNvPr id="50" name="Rectangle 49">
            <a:extLst>
              <a:ext uri="{FF2B5EF4-FFF2-40B4-BE49-F238E27FC236}">
                <a16:creationId xmlns:a16="http://schemas.microsoft.com/office/drawing/2014/main" id="{69371198-2CF7-4ECF-B0AE-8F170B0BC56B}"/>
              </a:ext>
            </a:extLst>
          </p:cNvPr>
          <p:cNvSpPr/>
          <p:nvPr/>
        </p:nvSpPr>
        <p:spPr>
          <a:xfrm>
            <a:off x="5178795" y="3973974"/>
            <a:ext cx="1731891" cy="6420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Indeterminate</a:t>
            </a:r>
          </a:p>
        </p:txBody>
      </p:sp>
      <p:sp>
        <p:nvSpPr>
          <p:cNvPr id="51" name="Rectangle 50">
            <a:extLst>
              <a:ext uri="{FF2B5EF4-FFF2-40B4-BE49-F238E27FC236}">
                <a16:creationId xmlns:a16="http://schemas.microsoft.com/office/drawing/2014/main" id="{562892A4-5D8F-49A8-84FF-359F6E80285E}"/>
              </a:ext>
            </a:extLst>
          </p:cNvPr>
          <p:cNvSpPr/>
          <p:nvPr/>
        </p:nvSpPr>
        <p:spPr>
          <a:xfrm>
            <a:off x="762000" y="3973974"/>
            <a:ext cx="4416794" cy="6420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Absence of advanced fibrosis</a:t>
            </a:r>
          </a:p>
        </p:txBody>
      </p:sp>
      <p:sp>
        <p:nvSpPr>
          <p:cNvPr id="52" name="Rectangle 51">
            <a:extLst>
              <a:ext uri="{FF2B5EF4-FFF2-40B4-BE49-F238E27FC236}">
                <a16:creationId xmlns:a16="http://schemas.microsoft.com/office/drawing/2014/main" id="{0CE7F7E2-911E-4EC5-9FE6-66003AB127FE}"/>
              </a:ext>
            </a:extLst>
          </p:cNvPr>
          <p:cNvSpPr/>
          <p:nvPr/>
        </p:nvSpPr>
        <p:spPr>
          <a:xfrm>
            <a:off x="6910687" y="3973974"/>
            <a:ext cx="4595514" cy="6420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Presence of advanced fibrosis</a:t>
            </a:r>
          </a:p>
        </p:txBody>
      </p:sp>
      <p:sp>
        <p:nvSpPr>
          <p:cNvPr id="25" name="Text Box 11">
            <a:extLst>
              <a:ext uri="{FF2B5EF4-FFF2-40B4-BE49-F238E27FC236}">
                <a16:creationId xmlns:a16="http://schemas.microsoft.com/office/drawing/2014/main" id="{4DD912DE-E8B6-4646-881A-F4C41A8875E5}"/>
              </a:ext>
            </a:extLst>
          </p:cNvPr>
          <p:cNvSpPr txBox="1">
            <a:spLocks noChangeArrowheads="1"/>
          </p:cNvSpPr>
          <p:nvPr/>
        </p:nvSpPr>
        <p:spPr bwMode="auto">
          <a:xfrm>
            <a:off x="412750" y="638758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Younossi. AASLD 2018. Abstr LB-10. </a:t>
            </a:r>
          </a:p>
        </p:txBody>
      </p:sp>
      <p:cxnSp>
        <p:nvCxnSpPr>
          <p:cNvPr id="20" name="Straight Connector 19">
            <a:extLst>
              <a:ext uri="{FF2B5EF4-FFF2-40B4-BE49-F238E27FC236}">
                <a16:creationId xmlns:a16="http://schemas.microsoft.com/office/drawing/2014/main" id="{5C68E04B-FABD-48F8-A3AE-D9BF043560B4}"/>
              </a:ext>
            </a:extLst>
          </p:cNvPr>
          <p:cNvCxnSpPr>
            <a:cxnSpLocks/>
          </p:cNvCxnSpPr>
          <p:nvPr/>
        </p:nvCxnSpPr>
        <p:spPr>
          <a:xfrm flipH="1">
            <a:off x="6910686" y="2920044"/>
            <a:ext cx="709556" cy="1001812"/>
          </a:xfrm>
          <a:prstGeom prst="line">
            <a:avLst/>
          </a:prstGeom>
          <a:ln w="38100">
            <a:solidFill>
              <a:schemeClr val="accent4"/>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26376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B6547-8937-4A27-8CDC-001C5511D3D4}"/>
              </a:ext>
            </a:extLst>
          </p:cNvPr>
          <p:cNvSpPr>
            <a:spLocks noGrp="1"/>
          </p:cNvSpPr>
          <p:nvPr>
            <p:ph type="title"/>
          </p:nvPr>
        </p:nvSpPr>
        <p:spPr/>
        <p:txBody>
          <a:bodyPr/>
          <a:lstStyle/>
          <a:p>
            <a:r>
              <a:rPr lang="en-US" dirty="0"/>
              <a:t>Sequential Algorithms to Detect Advanced </a:t>
            </a:r>
            <a:br>
              <a:rPr lang="en-US" dirty="0"/>
            </a:br>
            <a:r>
              <a:rPr lang="en-US" dirty="0"/>
              <a:t>Hepatic Fibrosis due to MASH</a:t>
            </a:r>
          </a:p>
        </p:txBody>
      </p:sp>
      <p:sp>
        <p:nvSpPr>
          <p:cNvPr id="3" name="Content Placeholder 2">
            <a:extLst>
              <a:ext uri="{FF2B5EF4-FFF2-40B4-BE49-F238E27FC236}">
                <a16:creationId xmlns:a16="http://schemas.microsoft.com/office/drawing/2014/main" id="{01895696-458D-4AEE-A290-454C1090E32A}"/>
              </a:ext>
            </a:extLst>
          </p:cNvPr>
          <p:cNvSpPr>
            <a:spLocks noGrp="1"/>
          </p:cNvSpPr>
          <p:nvPr>
            <p:ph idx="1"/>
          </p:nvPr>
        </p:nvSpPr>
        <p:spPr>
          <a:xfrm>
            <a:off x="604676" y="1513047"/>
            <a:ext cx="5386204" cy="4650686"/>
          </a:xfrm>
        </p:spPr>
        <p:txBody>
          <a:bodyPr/>
          <a:lstStyle/>
          <a:p>
            <a:r>
              <a:rPr lang="en-US" altLang="en-US" sz="2600" dirty="0"/>
              <a:t>Study of baseline data from STELLAR trials (N = 3202) to determine performance of sequential combinations of noninvasive tests in diagnosing F3/F4 hepatic fibrosis</a:t>
            </a:r>
          </a:p>
          <a:p>
            <a:pPr lvl="1"/>
            <a:r>
              <a:rPr lang="en-US" sz="2400" b="1" dirty="0">
                <a:solidFill>
                  <a:schemeClr val="accent3"/>
                </a:solidFill>
              </a:rPr>
              <a:t>Single tests </a:t>
            </a:r>
            <a:r>
              <a:rPr lang="en-GB" sz="2400" dirty="0">
                <a:solidFill>
                  <a:schemeClr val="accent3"/>
                </a:solidFill>
              </a:rPr>
              <a:t>(either NFS, FIB-4, </a:t>
            </a:r>
            <a:br>
              <a:rPr lang="en-GB" sz="2400" dirty="0">
                <a:solidFill>
                  <a:schemeClr val="accent3"/>
                </a:solidFill>
              </a:rPr>
            </a:br>
            <a:r>
              <a:rPr lang="en-GB" sz="2400" dirty="0">
                <a:solidFill>
                  <a:schemeClr val="accent3"/>
                </a:solidFill>
              </a:rPr>
              <a:t>ELF, or VCTE)</a:t>
            </a:r>
            <a:r>
              <a:rPr lang="en-US" sz="2400" i="1" dirty="0">
                <a:solidFill>
                  <a:schemeClr val="accent3"/>
                </a:solidFill>
              </a:rPr>
              <a:t> </a:t>
            </a:r>
            <a:r>
              <a:rPr lang="en-GB" sz="2400" dirty="0"/>
              <a:t>led to up to 51% indeterminate results</a:t>
            </a:r>
            <a:endParaRPr lang="en-US" sz="2400" dirty="0"/>
          </a:p>
          <a:p>
            <a:pPr lvl="1"/>
            <a:r>
              <a:rPr lang="en-GB" sz="2400" b="1" dirty="0">
                <a:solidFill>
                  <a:schemeClr val="accent1"/>
                </a:solidFill>
              </a:rPr>
              <a:t>Sequential tests </a:t>
            </a:r>
            <a:r>
              <a:rPr lang="en-GB" sz="2400" dirty="0">
                <a:solidFill>
                  <a:schemeClr val="accent1"/>
                </a:solidFill>
              </a:rPr>
              <a:t>(FIB-4, then </a:t>
            </a:r>
            <a:br>
              <a:rPr lang="en-GB" sz="2400" dirty="0">
                <a:solidFill>
                  <a:schemeClr val="accent1"/>
                </a:solidFill>
              </a:rPr>
            </a:br>
            <a:r>
              <a:rPr lang="en-GB" sz="2400" dirty="0">
                <a:solidFill>
                  <a:schemeClr val="accent1"/>
                </a:solidFill>
              </a:rPr>
              <a:t>ELF or VCTE)</a:t>
            </a:r>
            <a:r>
              <a:rPr lang="en-US" sz="2400" i="1" dirty="0">
                <a:solidFill>
                  <a:schemeClr val="accent1"/>
                </a:solidFill>
              </a:rPr>
              <a:t> </a:t>
            </a:r>
            <a:r>
              <a:rPr lang="en-GB" sz="2400" dirty="0"/>
              <a:t>led to up to 24% indeterminate results</a:t>
            </a:r>
          </a:p>
        </p:txBody>
      </p:sp>
      <p:sp>
        <p:nvSpPr>
          <p:cNvPr id="5" name="Text Box 15">
            <a:extLst>
              <a:ext uri="{FF2B5EF4-FFF2-40B4-BE49-F238E27FC236}">
                <a16:creationId xmlns:a16="http://schemas.microsoft.com/office/drawing/2014/main" id="{BE7F218D-A383-48C6-A073-B6124D6B803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Anstee. Hepatology. 2019;70:1521.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0" name="Group 3">
            <a:extLst>
              <a:ext uri="{FF2B5EF4-FFF2-40B4-BE49-F238E27FC236}">
                <a16:creationId xmlns:a16="http://schemas.microsoft.com/office/drawing/2014/main" id="{D245091B-CB4F-4F7E-B804-35B320538661}"/>
              </a:ext>
            </a:extLst>
          </p:cNvPr>
          <p:cNvGraphicFramePr>
            <a:graphicFrameLocks/>
          </p:cNvGraphicFramePr>
          <p:nvPr/>
        </p:nvGraphicFramePr>
        <p:xfrm>
          <a:off x="6096000" y="1600200"/>
          <a:ext cx="5386204" cy="3486479"/>
        </p:xfrm>
        <a:graphic>
          <a:graphicData uri="http://schemas.openxmlformats.org/drawingml/2006/table">
            <a:tbl>
              <a:tblPr/>
              <a:tblGrid>
                <a:gridCol w="2089690">
                  <a:extLst>
                    <a:ext uri="{9D8B030D-6E8A-4147-A177-3AD203B41FA5}">
                      <a16:colId xmlns:a16="http://schemas.microsoft.com/office/drawing/2014/main" val="20000"/>
                    </a:ext>
                  </a:extLst>
                </a:gridCol>
                <a:gridCol w="1573213">
                  <a:extLst>
                    <a:ext uri="{9D8B030D-6E8A-4147-A177-3AD203B41FA5}">
                      <a16:colId xmlns:a16="http://schemas.microsoft.com/office/drawing/2014/main" val="378809215"/>
                    </a:ext>
                  </a:extLst>
                </a:gridCol>
                <a:gridCol w="1723301">
                  <a:extLst>
                    <a:ext uri="{9D8B030D-6E8A-4147-A177-3AD203B41FA5}">
                      <a16:colId xmlns:a16="http://schemas.microsoft.com/office/drawing/2014/main" val="3886106"/>
                    </a:ext>
                  </a:extLst>
                </a:gridCol>
              </a:tblGrid>
              <a:tr h="7776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Outcome With</a:t>
                      </a:r>
                      <a:b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Sequential </a:t>
                      </a:r>
                      <a:r>
                        <a:rPr kumimoji="0" lang="en-GB" sz="1800" b="1"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Tests</a:t>
                      </a:r>
                      <a:r>
                        <a:rPr kumimoji="0" lang="en-US" sz="1800" b="1"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 (95% CI)</a:t>
                      </a:r>
                      <a:r>
                        <a:rPr kumimoji="0" lang="en-GB" sz="1800" b="1"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a:t>
                      </a: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1" dirty="0">
                          <a:latin typeface="Calibri" panose="020F0502020204030204" pitchFamily="34" charset="0"/>
                          <a:cs typeface="Calibri" panose="020F0502020204030204" pitchFamily="34" charset="0"/>
                        </a:rPr>
                        <a:t>FIB-4,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rPr>
                        <a:t>Then ELF</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3180)</a:t>
                      </a:r>
                      <a:endPar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FIB-4, </a:t>
                      </a:r>
                      <a:b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Then VCTE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3141)</a:t>
                      </a: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774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dirty="0">
                          <a:solidFill>
                            <a:schemeClr val="bg1"/>
                          </a:solidFill>
                          <a:latin typeface="Calibri" panose="020F0502020204030204" pitchFamily="34" charset="0"/>
                          <a:cs typeface="Calibri" panose="020F0502020204030204" pitchFamily="34" charset="0"/>
                        </a:rPr>
                        <a:t>Prevalence of F3/F4</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dirty="0">
                          <a:solidFill>
                            <a:schemeClr val="bg1"/>
                          </a:solidFill>
                          <a:latin typeface="Calibri" panose="020F0502020204030204" pitchFamily="34" charset="0"/>
                          <a:cs typeface="Calibri" panose="020F0502020204030204" pitchFamily="34" charset="0"/>
                        </a:rPr>
                        <a:t>71</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71</a:t>
                      </a: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3984055"/>
                  </a:ext>
                </a:extLst>
              </a:tr>
              <a:tr h="285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Sensitivity</a:t>
                      </a: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dirty="0">
                          <a:solidFill>
                            <a:schemeClr val="bg1"/>
                          </a:solidFill>
                          <a:latin typeface="Calibri" panose="020F0502020204030204" pitchFamily="34" charset="0"/>
                          <a:cs typeface="Calibri" panose="020F0502020204030204" pitchFamily="34" charset="0"/>
                        </a:rPr>
                        <a:t>69 (67-71)</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77 (75-78)</a:t>
                      </a: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55050500"/>
                  </a:ext>
                </a:extLst>
              </a:tr>
              <a:tr h="285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Specificity</a:t>
                      </a: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dirty="0">
                          <a:solidFill>
                            <a:schemeClr val="bg1"/>
                          </a:solidFill>
                          <a:latin typeface="Calibri" panose="020F0502020204030204" pitchFamily="34" charset="0"/>
                          <a:cs typeface="Calibri" panose="020F0502020204030204" pitchFamily="34" charset="0"/>
                        </a:rPr>
                        <a:t>92 (90-94)</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89 (87-91)</a:t>
                      </a: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5740815"/>
                  </a:ext>
                </a:extLst>
              </a:tr>
              <a:tr h="285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PPV</a:t>
                      </a: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dirty="0">
                          <a:solidFill>
                            <a:schemeClr val="bg1"/>
                          </a:solidFill>
                          <a:latin typeface="Calibri" panose="020F0502020204030204" pitchFamily="34" charset="0"/>
                          <a:cs typeface="Calibri" panose="020F0502020204030204" pitchFamily="34" charset="0"/>
                        </a:rPr>
                        <a:t>96 (94-97)</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95 (93-96)</a:t>
                      </a: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12481705"/>
                  </a:ext>
                </a:extLst>
              </a:tr>
              <a:tr h="285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NPV</a:t>
                      </a: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dirty="0">
                          <a:solidFill>
                            <a:schemeClr val="bg1"/>
                          </a:solidFill>
                          <a:latin typeface="Calibri" panose="020F0502020204030204" pitchFamily="34" charset="0"/>
                          <a:cs typeface="Calibri" panose="020F0502020204030204" pitchFamily="34" charset="0"/>
                        </a:rPr>
                        <a:t>55 (53-58)</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60 (58-63)</a:t>
                      </a: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86696068"/>
                  </a:ext>
                </a:extLst>
              </a:tr>
              <a:tr h="285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Indeterminate</a:t>
                      </a: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dirty="0">
                          <a:solidFill>
                            <a:schemeClr val="bg1"/>
                          </a:solidFill>
                          <a:latin typeface="Calibri" panose="020F0502020204030204" pitchFamily="34" charset="0"/>
                          <a:cs typeface="Calibri" panose="020F0502020204030204" pitchFamily="34" charset="0"/>
                        </a:rPr>
                        <a:t>24 (23-26)</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20 (18-21)</a:t>
                      </a: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51123775"/>
                  </a:ext>
                </a:extLst>
              </a:tr>
              <a:tr h="285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Misclassified</a:t>
                      </a: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dirty="0">
                          <a:solidFill>
                            <a:schemeClr val="bg1"/>
                          </a:solidFill>
                          <a:latin typeface="Calibri" panose="020F0502020204030204" pitchFamily="34" charset="0"/>
                          <a:cs typeface="Calibri" panose="020F0502020204030204" pitchFamily="34" charset="0"/>
                        </a:rPr>
                        <a:t>24 (23-26)</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20 (18-21)</a:t>
                      </a:r>
                    </a:p>
                  </a:txBody>
                  <a:tcPr marL="73152" marR="73152" marT="45726" marB="4572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14258232"/>
                  </a:ext>
                </a:extLst>
              </a:tr>
            </a:tbl>
          </a:graphicData>
        </a:graphic>
      </p:graphicFrame>
      <p:sp>
        <p:nvSpPr>
          <p:cNvPr id="6" name="TextBox 5">
            <a:extLst>
              <a:ext uri="{FF2B5EF4-FFF2-40B4-BE49-F238E27FC236}">
                <a16:creationId xmlns:a16="http://schemas.microsoft.com/office/drawing/2014/main" id="{2602B195-0001-4556-A42F-38A706F217A8}"/>
              </a:ext>
            </a:extLst>
          </p:cNvPr>
          <p:cNvSpPr txBox="1"/>
          <p:nvPr/>
        </p:nvSpPr>
        <p:spPr bwMode="auto">
          <a:xfrm>
            <a:off x="6100763" y="5088384"/>
            <a:ext cx="536733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Using published cutoffs: FIB-4 (1.30-2.67), ELF (9.8-11.3),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VCTE (9.9-11.4 kPa).</a:t>
            </a:r>
          </a:p>
        </p:txBody>
      </p:sp>
    </p:spTree>
    <p:extLst>
      <p:ext uri="{BB962C8B-B14F-4D97-AF65-F5344CB8AC3E}">
        <p14:creationId xmlns:p14="http://schemas.microsoft.com/office/powerpoint/2010/main" val="1512156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9725D-82AF-DF4B-9CF2-F367238C3DA3}"/>
              </a:ext>
            </a:extLst>
          </p:cNvPr>
          <p:cNvSpPr>
            <a:spLocks noGrp="1"/>
          </p:cNvSpPr>
          <p:nvPr>
            <p:ph type="title"/>
          </p:nvPr>
        </p:nvSpPr>
        <p:spPr/>
        <p:txBody>
          <a:bodyPr/>
          <a:lstStyle/>
          <a:p>
            <a:r>
              <a:rPr lang="en-US" dirty="0"/>
              <a:t>Goal of MASLD Treatment</a:t>
            </a:r>
          </a:p>
        </p:txBody>
      </p:sp>
      <p:sp>
        <p:nvSpPr>
          <p:cNvPr id="3" name="Content Placeholder 2">
            <a:extLst>
              <a:ext uri="{FF2B5EF4-FFF2-40B4-BE49-F238E27FC236}">
                <a16:creationId xmlns:a16="http://schemas.microsoft.com/office/drawing/2014/main" id="{0F9D3BF1-1439-8D4B-A2DB-87836457384B}"/>
              </a:ext>
            </a:extLst>
          </p:cNvPr>
          <p:cNvSpPr>
            <a:spLocks noGrp="1"/>
          </p:cNvSpPr>
          <p:nvPr>
            <p:ph idx="1"/>
          </p:nvPr>
        </p:nvSpPr>
        <p:spPr>
          <a:xfrm>
            <a:off x="604676" y="1513047"/>
            <a:ext cx="10872444" cy="4650686"/>
          </a:xfrm>
        </p:spPr>
        <p:txBody>
          <a:bodyPr>
            <a:normAutofit/>
          </a:bodyPr>
          <a:lstStyle/>
          <a:p>
            <a:r>
              <a:rPr lang="en-US" dirty="0"/>
              <a:t>“Holy grail”: resolution of MASH </a:t>
            </a:r>
            <a:r>
              <a:rPr lang="en-US" i="1" dirty="0"/>
              <a:t>and</a:t>
            </a:r>
            <a:r>
              <a:rPr lang="en-US" dirty="0"/>
              <a:t> reversal of hepatic fibrosis</a:t>
            </a:r>
          </a:p>
          <a:p>
            <a:r>
              <a:rPr lang="en-US" dirty="0"/>
              <a:t>Standard clinical trial outcomes</a:t>
            </a:r>
          </a:p>
          <a:p>
            <a:pPr lvl="1"/>
            <a:r>
              <a:rPr lang="en-US" sz="2800" dirty="0"/>
              <a:t>Resolution of MASH with no worsening of fibrosis</a:t>
            </a:r>
          </a:p>
          <a:p>
            <a:pPr lvl="1"/>
            <a:r>
              <a:rPr lang="en-US" sz="2800" dirty="0"/>
              <a:t>Improvement in fibrosis by </a:t>
            </a:r>
            <a:r>
              <a:rPr lang="en-US" sz="2800" dirty="0">
                <a:cs typeface="Calibri" panose="020F0502020204030204" pitchFamily="34" charset="0"/>
              </a:rPr>
              <a:t>≥</a:t>
            </a:r>
            <a:r>
              <a:rPr lang="en-US" sz="2800" dirty="0"/>
              <a:t>1 stage with no worsening of MASH</a:t>
            </a:r>
          </a:p>
          <a:p>
            <a:r>
              <a:rPr lang="en-US" dirty="0"/>
              <a:t>Patients targeted for pharmacotherapy: MASH with stage </a:t>
            </a:r>
            <a:r>
              <a:rPr lang="en-US" sz="2800" dirty="0">
                <a:cs typeface="Calibri" panose="020F0502020204030204" pitchFamily="34" charset="0"/>
              </a:rPr>
              <a:t>≥</a:t>
            </a:r>
            <a:r>
              <a:rPr lang="en-US" dirty="0"/>
              <a:t>2 fibrosis</a:t>
            </a:r>
          </a:p>
        </p:txBody>
      </p:sp>
    </p:spTree>
    <p:extLst>
      <p:ext uri="{BB962C8B-B14F-4D97-AF65-F5344CB8AC3E}">
        <p14:creationId xmlns:p14="http://schemas.microsoft.com/office/powerpoint/2010/main" val="60722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group of people exercising in a gym&#10;&#10;Description automatically generated">
            <a:extLst>
              <a:ext uri="{FF2B5EF4-FFF2-40B4-BE49-F238E27FC236}">
                <a16:creationId xmlns:a16="http://schemas.microsoft.com/office/drawing/2014/main" id="{0D24A905-E9C2-0186-A269-3B869291C7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401" y="1487310"/>
            <a:ext cx="3086854" cy="2057708"/>
          </a:xfrm>
          <a:prstGeom prst="rect">
            <a:avLst/>
          </a:prstGeom>
        </p:spPr>
      </p:pic>
      <p:sp>
        <p:nvSpPr>
          <p:cNvPr id="2" name="Title 1">
            <a:extLst>
              <a:ext uri="{FF2B5EF4-FFF2-40B4-BE49-F238E27FC236}">
                <a16:creationId xmlns:a16="http://schemas.microsoft.com/office/drawing/2014/main" id="{C06DB20F-E2C0-D94A-93B3-F5DF3CB41CA0}"/>
              </a:ext>
            </a:extLst>
          </p:cNvPr>
          <p:cNvSpPr>
            <a:spLocks noGrp="1"/>
          </p:cNvSpPr>
          <p:nvPr>
            <p:ph type="title"/>
          </p:nvPr>
        </p:nvSpPr>
        <p:spPr/>
        <p:txBody>
          <a:bodyPr>
            <a:normAutofit/>
          </a:bodyPr>
          <a:lstStyle/>
          <a:p>
            <a:r>
              <a:rPr lang="en-US" dirty="0"/>
              <a:t>Treatment of MASLD: Dietary Changes and Exercise</a:t>
            </a:r>
          </a:p>
        </p:txBody>
      </p:sp>
      <p:sp>
        <p:nvSpPr>
          <p:cNvPr id="3" name="Rectangle 2">
            <a:extLst>
              <a:ext uri="{FF2B5EF4-FFF2-40B4-BE49-F238E27FC236}">
                <a16:creationId xmlns:a16="http://schemas.microsoft.com/office/drawing/2014/main" id="{6A910847-2FC3-A941-9B4D-B954494FC4A7}"/>
              </a:ext>
            </a:extLst>
          </p:cNvPr>
          <p:cNvSpPr/>
          <p:nvPr/>
        </p:nvSpPr>
        <p:spPr>
          <a:xfrm>
            <a:off x="6602083" y="5576263"/>
            <a:ext cx="4586865" cy="701731"/>
          </a:xfrm>
          <a:prstGeom prst="rect">
            <a:avLst/>
          </a:prstGeom>
        </p:spPr>
        <p:txBody>
          <a:bodyPr wrap="square">
            <a:spAutoFit/>
          </a:bodyPr>
          <a:lstStyle/>
          <a:p>
            <a:pPr defTabSz="914377">
              <a:lnSpc>
                <a:spcPct val="90000"/>
              </a:lnSpc>
              <a:spcAft>
                <a:spcPts val="1200"/>
              </a:spcAft>
              <a:buClr>
                <a:prstClr val="black"/>
              </a:buClr>
            </a:pPr>
            <a:r>
              <a:rPr lang="en-US" sz="2200" b="0" dirty="0">
                <a:solidFill>
                  <a:prstClr val="black"/>
                </a:solidFill>
                <a:latin typeface="Calibri" panose="020F0502020204030204"/>
                <a:cs typeface="Arial"/>
              </a:rPr>
              <a:t>Avoid fructose-sweetened beverages, added sugars</a:t>
            </a:r>
          </a:p>
        </p:txBody>
      </p:sp>
      <p:sp>
        <p:nvSpPr>
          <p:cNvPr id="4" name="Rectangle 3">
            <a:extLst>
              <a:ext uri="{FF2B5EF4-FFF2-40B4-BE49-F238E27FC236}">
                <a16:creationId xmlns:a16="http://schemas.microsoft.com/office/drawing/2014/main" id="{1A60B740-688B-3342-B373-2F0DB18F4630}"/>
              </a:ext>
            </a:extLst>
          </p:cNvPr>
          <p:cNvSpPr/>
          <p:nvPr/>
        </p:nvSpPr>
        <p:spPr>
          <a:xfrm>
            <a:off x="520700" y="5078709"/>
            <a:ext cx="5469811" cy="1258806"/>
          </a:xfrm>
          <a:prstGeom prst="rect">
            <a:avLst/>
          </a:prstGeom>
        </p:spPr>
        <p:txBody>
          <a:bodyPr wrap="square">
            <a:spAutoFit/>
          </a:bodyPr>
          <a:lstStyle/>
          <a:p>
            <a:pPr marL="411458" indent="-283457" defTabSz="914377">
              <a:lnSpc>
                <a:spcPct val="90000"/>
              </a:lnSpc>
              <a:spcAft>
                <a:spcPts val="1200"/>
              </a:spcAft>
              <a:buClr>
                <a:prstClr val="black"/>
              </a:buClr>
            </a:pPr>
            <a:r>
              <a:rPr lang="en-US" sz="2200" b="0" dirty="0">
                <a:solidFill>
                  <a:prstClr val="black"/>
                </a:solidFill>
                <a:latin typeface="Calibri" panose="020F0502020204030204"/>
                <a:cs typeface="Arial"/>
              </a:rPr>
              <a:t>Exercise alone reduces liver fat</a:t>
            </a:r>
          </a:p>
          <a:p>
            <a:pPr marL="829024" lvl="1" indent="-380990" defTabSz="914377">
              <a:lnSpc>
                <a:spcPct val="90000"/>
              </a:lnSpc>
              <a:spcAft>
                <a:spcPts val="1200"/>
              </a:spcAft>
              <a:buClr>
                <a:prstClr val="black"/>
              </a:buClr>
              <a:buFont typeface="Wingdings" panose="05000000000000000000" pitchFamily="2" charset="2"/>
              <a:buChar char="§"/>
            </a:pPr>
            <a:r>
              <a:rPr lang="en-US" sz="2000" b="0" dirty="0">
                <a:solidFill>
                  <a:prstClr val="black"/>
                </a:solidFill>
                <a:latin typeface="Calibri" panose="020F0502020204030204"/>
                <a:cs typeface="Arial"/>
              </a:rPr>
              <a:t>Aerobic &gt;150-250 min/wk</a:t>
            </a:r>
          </a:p>
          <a:p>
            <a:pPr marL="829024" lvl="1" indent="-380990" defTabSz="914377">
              <a:lnSpc>
                <a:spcPct val="90000"/>
              </a:lnSpc>
              <a:spcAft>
                <a:spcPts val="1200"/>
              </a:spcAft>
              <a:buClr>
                <a:prstClr val="black"/>
              </a:buClr>
              <a:buFont typeface="Wingdings" panose="05000000000000000000" pitchFamily="2" charset="2"/>
              <a:buChar char="§"/>
            </a:pPr>
            <a:r>
              <a:rPr lang="en-US" sz="2000" b="0" dirty="0">
                <a:solidFill>
                  <a:prstClr val="black"/>
                </a:solidFill>
                <a:latin typeface="Calibri" panose="020F0502020204030204"/>
                <a:cs typeface="Arial"/>
              </a:rPr>
              <a:t>Resistance training 45 min/day x 3 days/wk</a:t>
            </a:r>
          </a:p>
        </p:txBody>
      </p:sp>
      <p:pic>
        <p:nvPicPr>
          <p:cNvPr id="17" name="Picture 16" descr="A group of coffee beans in the shape of a liver&#10;&#10;Description automatically generated">
            <a:extLst>
              <a:ext uri="{FF2B5EF4-FFF2-40B4-BE49-F238E27FC236}">
                <a16:creationId xmlns:a16="http://schemas.microsoft.com/office/drawing/2014/main" id="{69111BF3-B1A2-1E60-4A74-1BDE63C793C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28825" y="1260852"/>
            <a:ext cx="3466016" cy="2310678"/>
          </a:xfrm>
          <a:prstGeom prst="rect">
            <a:avLst/>
          </a:prstGeom>
        </p:spPr>
      </p:pic>
      <p:pic>
        <p:nvPicPr>
          <p:cNvPr id="19" name="Picture 18" descr="A group of people running&#10;&#10;Description automatically generated">
            <a:extLst>
              <a:ext uri="{FF2B5EF4-FFF2-40B4-BE49-F238E27FC236}">
                <a16:creationId xmlns:a16="http://schemas.microsoft.com/office/drawing/2014/main" id="{8BCA1F0B-B684-8457-960D-F1DB77E36F9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09147" y="2934121"/>
            <a:ext cx="3086853" cy="2049671"/>
          </a:xfrm>
          <a:prstGeom prst="rect">
            <a:avLst/>
          </a:prstGeom>
        </p:spPr>
      </p:pic>
      <p:grpSp>
        <p:nvGrpSpPr>
          <p:cNvPr id="41" name="Group 40">
            <a:extLst>
              <a:ext uri="{FF2B5EF4-FFF2-40B4-BE49-F238E27FC236}">
                <a16:creationId xmlns:a16="http://schemas.microsoft.com/office/drawing/2014/main" id="{C405A5B0-849C-13A8-2944-65977234BBE0}"/>
              </a:ext>
            </a:extLst>
          </p:cNvPr>
          <p:cNvGrpSpPr/>
          <p:nvPr/>
        </p:nvGrpSpPr>
        <p:grpSpPr>
          <a:xfrm>
            <a:off x="7128824" y="3224565"/>
            <a:ext cx="3466015" cy="2316841"/>
            <a:chOff x="7128825" y="3404226"/>
            <a:chExt cx="3282000" cy="2193837"/>
          </a:xfrm>
        </p:grpSpPr>
        <p:pic>
          <p:nvPicPr>
            <p:cNvPr id="23" name="Picture 22" descr="A group of food on a table&#10;&#10;Description automatically generated">
              <a:extLst>
                <a:ext uri="{FF2B5EF4-FFF2-40B4-BE49-F238E27FC236}">
                  <a16:creationId xmlns:a16="http://schemas.microsoft.com/office/drawing/2014/main" id="{A224B810-3290-B4DF-BC4F-1686706E8254}"/>
                </a:ext>
              </a:extLst>
            </p:cNvPr>
            <p:cNvPicPr>
              <a:picLocks noChangeAspect="1"/>
            </p:cNvPicPr>
            <p:nvPr/>
          </p:nvPicPr>
          <p:blipFill rotWithShape="1">
            <a:blip r:embed="rId6">
              <a:extLst>
                <a:ext uri="{28A0092B-C50C-407E-A947-70E740481C1C}">
                  <a14:useLocalDpi xmlns:a14="http://schemas.microsoft.com/office/drawing/2010/main" val="0"/>
                </a:ext>
              </a:extLst>
            </a:blip>
            <a:srcRect l="8121" r="7536" b="9620"/>
            <a:stretch/>
          </p:blipFill>
          <p:spPr>
            <a:xfrm>
              <a:off x="7128825" y="3693907"/>
              <a:ext cx="3282000" cy="1904156"/>
            </a:xfrm>
            <a:prstGeom prst="rect">
              <a:avLst/>
            </a:prstGeom>
          </p:spPr>
        </p:pic>
        <p:sp>
          <p:nvSpPr>
            <p:cNvPr id="39" name="Rectangle: Rounded Corners 38">
              <a:extLst>
                <a:ext uri="{FF2B5EF4-FFF2-40B4-BE49-F238E27FC236}">
                  <a16:creationId xmlns:a16="http://schemas.microsoft.com/office/drawing/2014/main" id="{1FD8BE1D-ACEE-4B7B-346C-B3201A16705A}"/>
                </a:ext>
              </a:extLst>
            </p:cNvPr>
            <p:cNvSpPr/>
            <p:nvPr/>
          </p:nvSpPr>
          <p:spPr bwMode="auto">
            <a:xfrm>
              <a:off x="7210425" y="3693906"/>
              <a:ext cx="1476375" cy="1790351"/>
            </a:xfrm>
            <a:prstGeom prst="round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Rounded Corners 39">
              <a:extLst>
                <a:ext uri="{FF2B5EF4-FFF2-40B4-BE49-F238E27FC236}">
                  <a16:creationId xmlns:a16="http://schemas.microsoft.com/office/drawing/2014/main" id="{F7700134-3102-E1DE-28AA-B395ED10506A}"/>
                </a:ext>
              </a:extLst>
            </p:cNvPr>
            <p:cNvSpPr/>
            <p:nvPr/>
          </p:nvSpPr>
          <p:spPr bwMode="auto">
            <a:xfrm>
              <a:off x="8836255" y="3693906"/>
              <a:ext cx="1476375" cy="1790351"/>
            </a:xfrm>
            <a:prstGeom prst="roundRect">
              <a:avLst/>
            </a:prstGeom>
            <a:noFill/>
            <a:ln w="3810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8" name="Group 27">
              <a:extLst>
                <a:ext uri="{FF2B5EF4-FFF2-40B4-BE49-F238E27FC236}">
                  <a16:creationId xmlns:a16="http://schemas.microsoft.com/office/drawing/2014/main" id="{1BE75832-CBBF-EFC0-B3AD-B52F9158E45D}"/>
                </a:ext>
              </a:extLst>
            </p:cNvPr>
            <p:cNvGrpSpPr/>
            <p:nvPr/>
          </p:nvGrpSpPr>
          <p:grpSpPr>
            <a:xfrm>
              <a:off x="7636298" y="3404226"/>
              <a:ext cx="624628" cy="560387"/>
              <a:chOff x="7928022" y="3382011"/>
              <a:chExt cx="624628" cy="560387"/>
            </a:xfrm>
          </p:grpSpPr>
          <p:sp>
            <p:nvSpPr>
              <p:cNvPr id="26" name="Oval 25">
                <a:extLst>
                  <a:ext uri="{FF2B5EF4-FFF2-40B4-BE49-F238E27FC236}">
                    <a16:creationId xmlns:a16="http://schemas.microsoft.com/office/drawing/2014/main" id="{F5B70913-FE09-6EC4-C184-F7EA26976AD2}"/>
                  </a:ext>
                </a:extLst>
              </p:cNvPr>
              <p:cNvSpPr/>
              <p:nvPr/>
            </p:nvSpPr>
            <p:spPr bwMode="auto">
              <a:xfrm>
                <a:off x="7960143" y="3382011"/>
                <a:ext cx="560387" cy="560387"/>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Multiply 13">
                <a:extLst>
                  <a:ext uri="{FF2B5EF4-FFF2-40B4-BE49-F238E27FC236}">
                    <a16:creationId xmlns:a16="http://schemas.microsoft.com/office/drawing/2014/main" id="{18B8D0EE-12EA-D7E9-4A7C-4C8E9F615474}"/>
                  </a:ext>
                </a:extLst>
              </p:cNvPr>
              <p:cNvSpPr>
                <a:spLocks noChangeAspect="1"/>
              </p:cNvSpPr>
              <p:nvPr/>
            </p:nvSpPr>
            <p:spPr>
              <a:xfrm>
                <a:off x="7928022" y="3428334"/>
                <a:ext cx="624628" cy="467741"/>
              </a:xfrm>
              <a:prstGeom prst="mathMultiply">
                <a:avLst>
                  <a:gd name="adj1" fmla="val 1763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7" name="Group 36">
              <a:extLst>
                <a:ext uri="{FF2B5EF4-FFF2-40B4-BE49-F238E27FC236}">
                  <a16:creationId xmlns:a16="http://schemas.microsoft.com/office/drawing/2014/main" id="{35E0CFA1-DC93-499E-557A-66F0A3E003E9}"/>
                </a:ext>
              </a:extLst>
            </p:cNvPr>
            <p:cNvGrpSpPr/>
            <p:nvPr/>
          </p:nvGrpSpPr>
          <p:grpSpPr>
            <a:xfrm>
              <a:off x="9294249" y="3404226"/>
              <a:ext cx="560387" cy="560387"/>
              <a:chOff x="9317205" y="3404226"/>
              <a:chExt cx="560387" cy="560387"/>
            </a:xfrm>
          </p:grpSpPr>
          <p:sp>
            <p:nvSpPr>
              <p:cNvPr id="34" name="Oval 33">
                <a:extLst>
                  <a:ext uri="{FF2B5EF4-FFF2-40B4-BE49-F238E27FC236}">
                    <a16:creationId xmlns:a16="http://schemas.microsoft.com/office/drawing/2014/main" id="{15D197CD-1E7F-5EF7-1B78-2913D0492729}"/>
                  </a:ext>
                </a:extLst>
              </p:cNvPr>
              <p:cNvSpPr/>
              <p:nvPr/>
            </p:nvSpPr>
            <p:spPr bwMode="auto">
              <a:xfrm>
                <a:off x="9317205" y="3404226"/>
                <a:ext cx="560387" cy="560387"/>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36" name="Graphic 35" descr="Checkmark with solid fill">
                <a:extLst>
                  <a:ext uri="{FF2B5EF4-FFF2-40B4-BE49-F238E27FC236}">
                    <a16:creationId xmlns:a16="http://schemas.microsoft.com/office/drawing/2014/main" id="{7CB39F46-C8E4-BE60-4E97-75BE9E303AB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350127" y="3462518"/>
                <a:ext cx="494542" cy="494542"/>
              </a:xfrm>
              <a:prstGeom prst="rect">
                <a:avLst/>
              </a:prstGeom>
            </p:spPr>
          </p:pic>
        </p:grpSp>
      </p:grpSp>
    </p:spTree>
    <p:extLst>
      <p:ext uri="{BB962C8B-B14F-4D97-AF65-F5344CB8AC3E}">
        <p14:creationId xmlns:p14="http://schemas.microsoft.com/office/powerpoint/2010/main" val="23815560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5FC7759-5546-A763-D091-31F0F3757A42}"/>
              </a:ext>
            </a:extLst>
          </p:cNvPr>
          <p:cNvGrpSpPr/>
          <p:nvPr/>
        </p:nvGrpSpPr>
        <p:grpSpPr>
          <a:xfrm>
            <a:off x="717550" y="1280160"/>
            <a:ext cx="8324850" cy="4858172"/>
            <a:chOff x="2032000" y="719666"/>
            <a:chExt cx="8128000" cy="5418666"/>
          </a:xfrm>
        </p:grpSpPr>
        <p:sp>
          <p:nvSpPr>
            <p:cNvPr id="8" name="Freeform 7">
              <a:extLst>
                <a:ext uri="{FF2B5EF4-FFF2-40B4-BE49-F238E27FC236}">
                  <a16:creationId xmlns:a16="http://schemas.microsoft.com/office/drawing/2014/main" id="{DC6FE6B0-3E5C-A8CD-14FD-A95259F0453F}"/>
                </a:ext>
              </a:extLst>
            </p:cNvPr>
            <p:cNvSpPr/>
            <p:nvPr/>
          </p:nvSpPr>
          <p:spPr>
            <a:xfrm>
              <a:off x="5079999" y="719666"/>
              <a:ext cx="2032000" cy="1354666"/>
            </a:xfrm>
            <a:custGeom>
              <a:avLst/>
              <a:gdLst>
                <a:gd name="connsiteX0" fmla="*/ 0 w 2032000"/>
                <a:gd name="connsiteY0" fmla="*/ 1354666 h 1354666"/>
                <a:gd name="connsiteX1" fmla="*/ 1016000 w 2032000"/>
                <a:gd name="connsiteY1" fmla="*/ 0 h 1354666"/>
                <a:gd name="connsiteX2" fmla="*/ 1016001 w 2032000"/>
                <a:gd name="connsiteY2" fmla="*/ 0 h 1354666"/>
                <a:gd name="connsiteX3" fmla="*/ 2032000 w 2032000"/>
                <a:gd name="connsiteY3" fmla="*/ 1354666 h 1354666"/>
                <a:gd name="connsiteX4" fmla="*/ 0 w 2032000"/>
                <a:gd name="connsiteY4" fmla="*/ 1354666 h 135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2000" h="1354666">
                  <a:moveTo>
                    <a:pt x="0" y="1354666"/>
                  </a:moveTo>
                  <a:lnTo>
                    <a:pt x="1016000" y="0"/>
                  </a:lnTo>
                  <a:lnTo>
                    <a:pt x="1016001" y="0"/>
                  </a:lnTo>
                  <a:lnTo>
                    <a:pt x="2032000" y="1354666"/>
                  </a:lnTo>
                  <a:lnTo>
                    <a:pt x="0" y="1354666"/>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1280" tIns="81280" rIns="81280" bIns="81280" numCol="1" spcCol="1270" anchor="ctr" anchorCtr="0">
              <a:noAutofit/>
            </a:bodyPr>
            <a:lstStyle/>
            <a:p>
              <a:pPr marL="0" lvl="0" indent="0" algn="ctr" defTabSz="2844800">
                <a:lnSpc>
                  <a:spcPct val="90000"/>
                </a:lnSpc>
                <a:spcBef>
                  <a:spcPct val="0"/>
                </a:spcBef>
                <a:spcAft>
                  <a:spcPct val="35000"/>
                </a:spcAft>
                <a:buNone/>
              </a:pPr>
              <a:endParaRPr lang="en-US" sz="6400" kern="1200" dirty="0"/>
            </a:p>
          </p:txBody>
        </p:sp>
        <p:sp>
          <p:nvSpPr>
            <p:cNvPr id="9" name="Freeform 8">
              <a:extLst>
                <a:ext uri="{FF2B5EF4-FFF2-40B4-BE49-F238E27FC236}">
                  <a16:creationId xmlns:a16="http://schemas.microsoft.com/office/drawing/2014/main" id="{F765B102-1506-4FE6-2893-B229EBF02251}"/>
                </a:ext>
              </a:extLst>
            </p:cNvPr>
            <p:cNvSpPr/>
            <p:nvPr/>
          </p:nvSpPr>
          <p:spPr>
            <a:xfrm>
              <a:off x="4064000" y="2074332"/>
              <a:ext cx="4064000" cy="1354666"/>
            </a:xfrm>
            <a:custGeom>
              <a:avLst/>
              <a:gdLst>
                <a:gd name="connsiteX0" fmla="*/ 0 w 4064000"/>
                <a:gd name="connsiteY0" fmla="*/ 1354666 h 1354666"/>
                <a:gd name="connsiteX1" fmla="*/ 1016000 w 4064000"/>
                <a:gd name="connsiteY1" fmla="*/ 0 h 1354666"/>
                <a:gd name="connsiteX2" fmla="*/ 3048001 w 4064000"/>
                <a:gd name="connsiteY2" fmla="*/ 0 h 1354666"/>
                <a:gd name="connsiteX3" fmla="*/ 4064000 w 4064000"/>
                <a:gd name="connsiteY3" fmla="*/ 1354666 h 1354666"/>
                <a:gd name="connsiteX4" fmla="*/ 0 w 4064000"/>
                <a:gd name="connsiteY4" fmla="*/ 1354666 h 135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4000" h="1354666">
                  <a:moveTo>
                    <a:pt x="0" y="1354666"/>
                  </a:moveTo>
                  <a:lnTo>
                    <a:pt x="1016000" y="0"/>
                  </a:lnTo>
                  <a:lnTo>
                    <a:pt x="3048001" y="0"/>
                  </a:lnTo>
                  <a:lnTo>
                    <a:pt x="4064000" y="1354666"/>
                  </a:lnTo>
                  <a:lnTo>
                    <a:pt x="0" y="1354666"/>
                  </a:lnTo>
                  <a:close/>
                </a:path>
              </a:pathLst>
            </a:cu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93749" tIns="82550" rIns="793751"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p:txBody>
        </p:sp>
        <p:sp>
          <p:nvSpPr>
            <p:cNvPr id="10" name="Freeform 9">
              <a:extLst>
                <a:ext uri="{FF2B5EF4-FFF2-40B4-BE49-F238E27FC236}">
                  <a16:creationId xmlns:a16="http://schemas.microsoft.com/office/drawing/2014/main" id="{90CEA910-6E44-9ECB-049D-0EF1868704DF}"/>
                </a:ext>
              </a:extLst>
            </p:cNvPr>
            <p:cNvSpPr/>
            <p:nvPr/>
          </p:nvSpPr>
          <p:spPr>
            <a:xfrm>
              <a:off x="3047999" y="3428999"/>
              <a:ext cx="6096000" cy="1354666"/>
            </a:xfrm>
            <a:custGeom>
              <a:avLst/>
              <a:gdLst>
                <a:gd name="connsiteX0" fmla="*/ 0 w 6096000"/>
                <a:gd name="connsiteY0" fmla="*/ 1354666 h 1354666"/>
                <a:gd name="connsiteX1" fmla="*/ 1016000 w 6096000"/>
                <a:gd name="connsiteY1" fmla="*/ 0 h 1354666"/>
                <a:gd name="connsiteX2" fmla="*/ 5080001 w 6096000"/>
                <a:gd name="connsiteY2" fmla="*/ 0 h 1354666"/>
                <a:gd name="connsiteX3" fmla="*/ 6096000 w 6096000"/>
                <a:gd name="connsiteY3" fmla="*/ 1354666 h 1354666"/>
                <a:gd name="connsiteX4" fmla="*/ 0 w 6096000"/>
                <a:gd name="connsiteY4" fmla="*/ 1354666 h 135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1354666">
                  <a:moveTo>
                    <a:pt x="0" y="1354666"/>
                  </a:moveTo>
                  <a:lnTo>
                    <a:pt x="1016000" y="0"/>
                  </a:lnTo>
                  <a:lnTo>
                    <a:pt x="5080001" y="0"/>
                  </a:lnTo>
                  <a:lnTo>
                    <a:pt x="6096000" y="1354666"/>
                  </a:lnTo>
                  <a:lnTo>
                    <a:pt x="0" y="1354666"/>
                  </a:lnTo>
                  <a:close/>
                </a:path>
              </a:pathLst>
            </a:cu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49350" tIns="82550" rIns="11493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p:txBody>
        </p:sp>
        <p:sp>
          <p:nvSpPr>
            <p:cNvPr id="11" name="Freeform 10">
              <a:extLst>
                <a:ext uri="{FF2B5EF4-FFF2-40B4-BE49-F238E27FC236}">
                  <a16:creationId xmlns:a16="http://schemas.microsoft.com/office/drawing/2014/main" id="{B22765C3-26C6-0BDE-2A31-0EA4D4C55DD4}"/>
                </a:ext>
              </a:extLst>
            </p:cNvPr>
            <p:cNvSpPr/>
            <p:nvPr/>
          </p:nvSpPr>
          <p:spPr>
            <a:xfrm>
              <a:off x="2032000" y="4783666"/>
              <a:ext cx="8128000" cy="1354666"/>
            </a:xfrm>
            <a:custGeom>
              <a:avLst/>
              <a:gdLst>
                <a:gd name="connsiteX0" fmla="*/ 0 w 8128000"/>
                <a:gd name="connsiteY0" fmla="*/ 1354666 h 1354666"/>
                <a:gd name="connsiteX1" fmla="*/ 1016000 w 8128000"/>
                <a:gd name="connsiteY1" fmla="*/ 0 h 1354666"/>
                <a:gd name="connsiteX2" fmla="*/ 7112001 w 8128000"/>
                <a:gd name="connsiteY2" fmla="*/ 0 h 1354666"/>
                <a:gd name="connsiteX3" fmla="*/ 8128000 w 8128000"/>
                <a:gd name="connsiteY3" fmla="*/ 1354666 h 1354666"/>
                <a:gd name="connsiteX4" fmla="*/ 0 w 8128000"/>
                <a:gd name="connsiteY4" fmla="*/ 1354666 h 135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354666">
                  <a:moveTo>
                    <a:pt x="0" y="1354666"/>
                  </a:moveTo>
                  <a:lnTo>
                    <a:pt x="1016000" y="0"/>
                  </a:lnTo>
                  <a:lnTo>
                    <a:pt x="7112001" y="0"/>
                  </a:lnTo>
                  <a:lnTo>
                    <a:pt x="8128000" y="1354666"/>
                  </a:lnTo>
                  <a:lnTo>
                    <a:pt x="0" y="135466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04949" tIns="82550" rIns="1504951"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p:txBody>
        </p:sp>
      </p:grpSp>
      <p:sp>
        <p:nvSpPr>
          <p:cNvPr id="2" name="Title 1"/>
          <p:cNvSpPr>
            <a:spLocks noGrp="1"/>
          </p:cNvSpPr>
          <p:nvPr>
            <p:ph type="title"/>
          </p:nvPr>
        </p:nvSpPr>
        <p:spPr/>
        <p:txBody>
          <a:bodyPr>
            <a:noAutofit/>
          </a:bodyPr>
          <a:lstStyle/>
          <a:p>
            <a:r>
              <a:rPr lang="en-US" dirty="0"/>
              <a:t>Weight Loss Thresholds and Impact on MASLD</a:t>
            </a:r>
          </a:p>
        </p:txBody>
      </p:sp>
      <p:sp>
        <p:nvSpPr>
          <p:cNvPr id="3" name="Text Box 15">
            <a:extLst>
              <a:ext uri="{FF2B5EF4-FFF2-40B4-BE49-F238E27FC236}">
                <a16:creationId xmlns:a16="http://schemas.microsoft.com/office/drawing/2014/main" id="{BCCF0D87-076A-F2C7-6E07-BBC07669F6A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b="0" spc="-10" dirty="0">
                <a:solidFill>
                  <a:srgbClr val="455560"/>
                </a:solidFill>
                <a:latin typeface="Calibri" panose="020F0502020204030204" pitchFamily="34" charset="0"/>
              </a:rPr>
              <a:t>Hannah. Clin Liver Dis</a:t>
            </a:r>
            <a:r>
              <a:rPr kumimoji="0" lang="en-GB"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2016:20;339.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E42AEEA6-606D-1683-433D-DFFEFECE3B84}"/>
              </a:ext>
            </a:extLst>
          </p:cNvPr>
          <p:cNvSpPr txBox="1"/>
          <p:nvPr/>
        </p:nvSpPr>
        <p:spPr bwMode="auto">
          <a:xfrm>
            <a:off x="5689600" y="1696720"/>
            <a:ext cx="2326640" cy="369332"/>
          </a:xfrm>
          <a:prstGeom prst="rect">
            <a:avLst/>
          </a:prstGeom>
          <a:noFill/>
          <a:ln w="1905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Weight loss ≥10%</a:t>
            </a:r>
            <a:endParaRPr lang="en-US" b="0" baseline="3000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4A4D20F2-9B04-BEDA-A88E-54876B5418F3}"/>
              </a:ext>
            </a:extLst>
          </p:cNvPr>
          <p:cNvSpPr txBox="1"/>
          <p:nvPr/>
        </p:nvSpPr>
        <p:spPr bwMode="auto">
          <a:xfrm>
            <a:off x="6725920" y="2885440"/>
            <a:ext cx="2326640" cy="369332"/>
          </a:xfrm>
          <a:prstGeom prst="rect">
            <a:avLst/>
          </a:prstGeom>
          <a:noFill/>
          <a:ln w="1905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Weight loss ≥7%</a:t>
            </a:r>
            <a:endParaRPr lang="en-US" b="0" baseline="3000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377BFB0C-327A-D25A-329B-32A8E668FBA0}"/>
              </a:ext>
            </a:extLst>
          </p:cNvPr>
          <p:cNvSpPr txBox="1"/>
          <p:nvPr/>
        </p:nvSpPr>
        <p:spPr bwMode="auto">
          <a:xfrm>
            <a:off x="7762240" y="4074160"/>
            <a:ext cx="2326640" cy="369332"/>
          </a:xfrm>
          <a:prstGeom prst="rect">
            <a:avLst/>
          </a:prstGeom>
          <a:noFill/>
          <a:ln w="1905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Weight loss ≥5%</a:t>
            </a:r>
            <a:endParaRPr lang="en-US" b="0" baseline="3000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5B68C078-A642-5258-8DF1-186949A82B35}"/>
              </a:ext>
            </a:extLst>
          </p:cNvPr>
          <p:cNvSpPr txBox="1"/>
          <p:nvPr/>
        </p:nvSpPr>
        <p:spPr bwMode="auto">
          <a:xfrm>
            <a:off x="8717280" y="5242560"/>
            <a:ext cx="2540000" cy="369332"/>
          </a:xfrm>
          <a:prstGeom prst="rect">
            <a:avLst/>
          </a:prstGeom>
          <a:noFill/>
          <a:ln w="1905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Weight loss ≥3%</a:t>
            </a:r>
            <a:endParaRPr lang="en-US" b="0" baseline="3000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7EE7D2A9-1862-A677-9DF8-62F36FF5E898}"/>
              </a:ext>
            </a:extLst>
          </p:cNvPr>
          <p:cNvSpPr txBox="1"/>
          <p:nvPr/>
        </p:nvSpPr>
        <p:spPr bwMode="auto">
          <a:xfrm>
            <a:off x="4255135" y="1717040"/>
            <a:ext cx="1259840" cy="769441"/>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2200" dirty="0">
                <a:latin typeface="Calibri" panose="020F0502020204030204" pitchFamily="34" charset="0"/>
              </a:rPr>
              <a:t>Fibrosis</a:t>
            </a:r>
            <a:br>
              <a:rPr lang="en-US" sz="2200" dirty="0">
                <a:latin typeface="Calibri" panose="020F0502020204030204" pitchFamily="34" charset="0"/>
              </a:rPr>
            </a:br>
            <a:r>
              <a:rPr lang="en-US" sz="2200" dirty="0">
                <a:latin typeface="Calibri" panose="020F0502020204030204" pitchFamily="34" charset="0"/>
              </a:rPr>
              <a:t>(45%)</a:t>
            </a:r>
            <a:endParaRPr lang="en-US" sz="2200" baseline="30000" dirty="0">
              <a:latin typeface="Calibri" panose="020F0502020204030204" pitchFamily="34" charset="0"/>
            </a:endParaRPr>
          </a:p>
        </p:txBody>
      </p:sp>
      <p:sp>
        <p:nvSpPr>
          <p:cNvPr id="17" name="TextBox 16">
            <a:extLst>
              <a:ext uri="{FF2B5EF4-FFF2-40B4-BE49-F238E27FC236}">
                <a16:creationId xmlns:a16="http://schemas.microsoft.com/office/drawing/2014/main" id="{C8139ECF-7705-6EB1-6A12-E0F46797FD5C}"/>
              </a:ext>
            </a:extLst>
          </p:cNvPr>
          <p:cNvSpPr txBox="1"/>
          <p:nvPr/>
        </p:nvSpPr>
        <p:spPr bwMode="auto">
          <a:xfrm>
            <a:off x="3237230" y="3961229"/>
            <a:ext cx="3295650" cy="769441"/>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2200" dirty="0">
                <a:latin typeface="Calibri" panose="020F0502020204030204" pitchFamily="34" charset="0"/>
              </a:rPr>
              <a:t>Ballooning/inflammation</a:t>
            </a:r>
            <a:br>
              <a:rPr lang="en-US" sz="2200" dirty="0">
                <a:latin typeface="Calibri" panose="020F0502020204030204" pitchFamily="34" charset="0"/>
              </a:rPr>
            </a:br>
            <a:r>
              <a:rPr lang="en-US" sz="2200" dirty="0">
                <a:latin typeface="Calibri" panose="020F0502020204030204" pitchFamily="34" charset="0"/>
              </a:rPr>
              <a:t>(41%-100%)</a:t>
            </a:r>
            <a:endParaRPr lang="en-US" sz="2200" baseline="30000" dirty="0">
              <a:latin typeface="Calibri" panose="020F0502020204030204" pitchFamily="34" charset="0"/>
            </a:endParaRPr>
          </a:p>
        </p:txBody>
      </p:sp>
      <p:sp>
        <p:nvSpPr>
          <p:cNvPr id="18" name="TextBox 17">
            <a:extLst>
              <a:ext uri="{FF2B5EF4-FFF2-40B4-BE49-F238E27FC236}">
                <a16:creationId xmlns:a16="http://schemas.microsoft.com/office/drawing/2014/main" id="{6DF1CFEC-F7E7-6D8E-65C3-61617B0F2E7A}"/>
              </a:ext>
            </a:extLst>
          </p:cNvPr>
          <p:cNvSpPr txBox="1"/>
          <p:nvPr/>
        </p:nvSpPr>
        <p:spPr bwMode="auto">
          <a:xfrm>
            <a:off x="3711575" y="2772509"/>
            <a:ext cx="2346960" cy="769441"/>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2200" dirty="0">
                <a:latin typeface="Calibri" panose="020F0502020204030204" pitchFamily="34" charset="0"/>
              </a:rPr>
              <a:t>MASH resolution</a:t>
            </a:r>
            <a:br>
              <a:rPr lang="en-US" sz="2200" dirty="0">
                <a:latin typeface="Calibri" panose="020F0502020204030204" pitchFamily="34" charset="0"/>
              </a:rPr>
            </a:br>
            <a:r>
              <a:rPr lang="en-US" sz="2200" dirty="0">
                <a:latin typeface="Calibri" panose="020F0502020204030204" pitchFamily="34" charset="0"/>
              </a:rPr>
              <a:t>(64%-90%)</a:t>
            </a:r>
            <a:endParaRPr lang="en-US" sz="2200" baseline="30000" dirty="0">
              <a:latin typeface="Calibri" panose="020F0502020204030204" pitchFamily="34" charset="0"/>
            </a:endParaRPr>
          </a:p>
        </p:txBody>
      </p:sp>
      <p:sp>
        <p:nvSpPr>
          <p:cNvPr id="19" name="TextBox 18">
            <a:extLst>
              <a:ext uri="{FF2B5EF4-FFF2-40B4-BE49-F238E27FC236}">
                <a16:creationId xmlns:a16="http://schemas.microsoft.com/office/drawing/2014/main" id="{40100D28-E2F7-ADDD-2AAF-F97816DF59B4}"/>
              </a:ext>
            </a:extLst>
          </p:cNvPr>
          <p:cNvSpPr txBox="1"/>
          <p:nvPr/>
        </p:nvSpPr>
        <p:spPr bwMode="auto">
          <a:xfrm>
            <a:off x="3501390" y="5160109"/>
            <a:ext cx="2767330" cy="769441"/>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2200" dirty="0">
                <a:latin typeface="Calibri" panose="020F0502020204030204" pitchFamily="34" charset="0"/>
              </a:rPr>
              <a:t>Steatosis</a:t>
            </a:r>
            <a:br>
              <a:rPr lang="en-US" sz="2200" dirty="0">
                <a:latin typeface="Calibri" panose="020F0502020204030204" pitchFamily="34" charset="0"/>
              </a:rPr>
            </a:br>
            <a:r>
              <a:rPr lang="en-US" sz="2200" dirty="0">
                <a:latin typeface="Calibri" panose="020F0502020204030204" pitchFamily="34" charset="0"/>
              </a:rPr>
              <a:t>(35%-100%)</a:t>
            </a:r>
            <a:endParaRPr lang="en-US" sz="2200" baseline="30000" dirty="0">
              <a:latin typeface="Calibri" panose="020F0502020204030204" pitchFamily="34" charset="0"/>
            </a:endParaRPr>
          </a:p>
        </p:txBody>
      </p:sp>
    </p:spTree>
    <p:extLst>
      <p:ext uri="{BB962C8B-B14F-4D97-AF65-F5344CB8AC3E}">
        <p14:creationId xmlns:p14="http://schemas.microsoft.com/office/powerpoint/2010/main" val="17343277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8ACB841C-74B5-A52D-EF82-33B895B32494}"/>
              </a:ext>
            </a:extLst>
          </p:cNvPr>
          <p:cNvSpPr/>
          <p:nvPr/>
        </p:nvSpPr>
        <p:spPr bwMode="auto">
          <a:xfrm>
            <a:off x="1882588" y="4289940"/>
            <a:ext cx="873760" cy="5181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EC929BBB-F66E-CF14-3FC7-E93BC1604E1A}"/>
              </a:ext>
            </a:extLst>
          </p:cNvPr>
          <p:cNvSpPr/>
          <p:nvPr/>
        </p:nvSpPr>
        <p:spPr bwMode="auto">
          <a:xfrm>
            <a:off x="3081468" y="2989460"/>
            <a:ext cx="873760" cy="181864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D399EA21-39D6-FC27-0401-A05D3BC2D0BC}"/>
              </a:ext>
            </a:extLst>
          </p:cNvPr>
          <p:cNvSpPr/>
          <p:nvPr/>
        </p:nvSpPr>
        <p:spPr bwMode="auto">
          <a:xfrm>
            <a:off x="4280348" y="2989460"/>
            <a:ext cx="873760" cy="181864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p:cNvSpPr>
            <a:spLocks noGrp="1"/>
          </p:cNvSpPr>
          <p:nvPr>
            <p:ph type="title"/>
          </p:nvPr>
        </p:nvSpPr>
        <p:spPr>
          <a:xfrm>
            <a:off x="609759" y="238127"/>
            <a:ext cx="10872444" cy="1103313"/>
          </a:xfrm>
        </p:spPr>
        <p:txBody>
          <a:bodyPr vert="horz" lIns="91440" tIns="45720" rIns="91440" bIns="45720" rtlCol="0" anchor="ctr">
            <a:normAutofit/>
          </a:bodyPr>
          <a:lstStyle/>
          <a:p>
            <a:r>
              <a:rPr lang="en-US" dirty="0"/>
              <a:t>Bariatric Surgery and MASLD</a:t>
            </a:r>
          </a:p>
        </p:txBody>
      </p:sp>
      <p:sp>
        <p:nvSpPr>
          <p:cNvPr id="10" name="Content Placeholder 9">
            <a:extLst>
              <a:ext uri="{FF2B5EF4-FFF2-40B4-BE49-F238E27FC236}">
                <a16:creationId xmlns:a16="http://schemas.microsoft.com/office/drawing/2014/main" id="{0FF68209-5552-D943-A9A7-E5989DB2E05F}"/>
              </a:ext>
            </a:extLst>
          </p:cNvPr>
          <p:cNvSpPr>
            <a:spLocks noGrp="1"/>
          </p:cNvSpPr>
          <p:nvPr>
            <p:ph idx="1"/>
          </p:nvPr>
        </p:nvSpPr>
        <p:spPr>
          <a:xfrm>
            <a:off x="604838" y="1325599"/>
            <a:ext cx="10874375" cy="4987066"/>
          </a:xfrm>
        </p:spPr>
        <p:txBody>
          <a:bodyPr/>
          <a:lstStyle/>
          <a:p>
            <a:r>
              <a:rPr lang="en-US" sz="2200" dirty="0"/>
              <a:t>Improvement in liver histology reported in several studies</a:t>
            </a:r>
            <a:br>
              <a:rPr lang="en-US" sz="2200" dirty="0"/>
            </a:br>
            <a:br>
              <a:rPr lang="en-US" sz="2200" dirty="0"/>
            </a:br>
            <a:br>
              <a:rPr lang="en-US" sz="2200" dirty="0"/>
            </a:br>
            <a:endParaRPr lang="en-US" sz="2200" dirty="0"/>
          </a:p>
          <a:p>
            <a:endParaRPr lang="en-US" sz="2200" dirty="0"/>
          </a:p>
          <a:p>
            <a:endParaRPr lang="en-US" sz="2200" dirty="0"/>
          </a:p>
          <a:p>
            <a:endParaRPr lang="en-US" sz="2200" dirty="0"/>
          </a:p>
          <a:p>
            <a:endParaRPr lang="en-US" sz="2200" dirty="0"/>
          </a:p>
          <a:p>
            <a:pPr marL="0" indent="0">
              <a:buNone/>
            </a:pPr>
            <a:br>
              <a:rPr lang="en-US" sz="2200" dirty="0"/>
            </a:br>
            <a:endParaRPr lang="en-US" sz="2200" dirty="0"/>
          </a:p>
          <a:p>
            <a:pPr>
              <a:spcBef>
                <a:spcPts val="0"/>
              </a:spcBef>
            </a:pPr>
            <a:r>
              <a:rPr lang="en-US" sz="2200" dirty="0"/>
              <a:t>Lap sleeve gastrectomy can be performed in select patients with compensated cirrhosis at experienced centers (&gt;100 cases/yr)</a:t>
            </a:r>
          </a:p>
        </p:txBody>
      </p:sp>
      <p:sp>
        <p:nvSpPr>
          <p:cNvPr id="5" name="Text Box 15">
            <a:extLst>
              <a:ext uri="{FF2B5EF4-FFF2-40B4-BE49-F238E27FC236}">
                <a16:creationId xmlns:a16="http://schemas.microsoft.com/office/drawing/2014/main" id="{0E93C4B4-4CCC-6D6F-6942-B13E9A52319C}"/>
              </a:ext>
            </a:extLst>
          </p:cNvPr>
          <p:cNvSpPr txBox="1">
            <a:spLocks noChangeArrowheads="1"/>
          </p:cNvSpPr>
          <p:nvPr/>
        </p:nvSpPr>
        <p:spPr bwMode="auto">
          <a:xfrm>
            <a:off x="412750" y="6204249"/>
            <a:ext cx="910717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Harrison. Hepatology. 2009;49:80. Promrat. Hepatology. 2010;51:121. Chalasani. Hepatology. 2012;142:1592. </a:t>
            </a:r>
            <a:br>
              <a:rPr lang="en-GB" sz="1200" b="0" spc="-10" dirty="0">
                <a:solidFill>
                  <a:srgbClr val="455560"/>
                </a:solidFill>
                <a:latin typeface="Calibri" panose="020F0502020204030204" pitchFamily="34" charset="0"/>
              </a:rPr>
            </a:br>
            <a:r>
              <a:rPr lang="en-GB" altLang="en-US" sz="1200" b="0" spc="-10" dirty="0">
                <a:solidFill>
                  <a:srgbClr val="455560"/>
                </a:solidFill>
                <a:latin typeface="Calibri" panose="020F0502020204030204" pitchFamily="34" charset="0"/>
              </a:rPr>
              <a:t>Lassailly. Gastroenterology. 2020;159:1290. Verrastro. Lancet. 2023;401:1786. Boon-Bee Goh. World J Gastroenterol. 2018;24:3112.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AD41CECE-FD9E-F01A-7F6A-39E760C8B06D}"/>
              </a:ext>
            </a:extLst>
          </p:cNvPr>
          <p:cNvSpPr txBox="1"/>
          <p:nvPr/>
        </p:nvSpPr>
        <p:spPr bwMode="auto">
          <a:xfrm>
            <a:off x="717550" y="1821277"/>
            <a:ext cx="5378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MASH Resolution Without Worsening Fibrosis (ITT)</a:t>
            </a:r>
          </a:p>
        </p:txBody>
      </p:sp>
      <p:sp>
        <p:nvSpPr>
          <p:cNvPr id="9" name="TextBox 8">
            <a:extLst>
              <a:ext uri="{FF2B5EF4-FFF2-40B4-BE49-F238E27FC236}">
                <a16:creationId xmlns:a16="http://schemas.microsoft.com/office/drawing/2014/main" id="{B60A84DD-D4F3-9BE7-6563-B2128803FFD8}"/>
              </a:ext>
            </a:extLst>
          </p:cNvPr>
          <p:cNvSpPr txBox="1"/>
          <p:nvPr/>
        </p:nvSpPr>
        <p:spPr bwMode="auto">
          <a:xfrm>
            <a:off x="6441440" y="1821277"/>
            <a:ext cx="503777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Improvement of </a:t>
            </a:r>
            <a:r>
              <a:rPr lang="en-US" dirty="0">
                <a:solidFill>
                  <a:schemeClr val="bg1"/>
                </a:solidFill>
                <a:latin typeface="Calibri" panose="020F0502020204030204" pitchFamily="34" charset="0"/>
                <a:cs typeface="Calibri" panose="020F0502020204030204" pitchFamily="34" charset="0"/>
              </a:rPr>
              <a:t>≥</a:t>
            </a:r>
            <a:r>
              <a:rPr lang="en-US" dirty="0">
                <a:solidFill>
                  <a:schemeClr val="bg1"/>
                </a:solidFill>
                <a:latin typeface="Calibri" panose="020F0502020204030204" pitchFamily="34" charset="0"/>
              </a:rPr>
              <a:t>1 Stage of Liver Fibrosis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Without Worsening of MASH (ITT)</a:t>
            </a:r>
          </a:p>
        </p:txBody>
      </p:sp>
      <p:cxnSp>
        <p:nvCxnSpPr>
          <p:cNvPr id="14" name="Straight Connector 13">
            <a:extLst>
              <a:ext uri="{FF2B5EF4-FFF2-40B4-BE49-F238E27FC236}">
                <a16:creationId xmlns:a16="http://schemas.microsoft.com/office/drawing/2014/main" id="{FCC22E19-A47C-BB59-1064-3F091FE21E98}"/>
              </a:ext>
            </a:extLst>
          </p:cNvPr>
          <p:cNvCxnSpPr>
            <a:cxnSpLocks/>
          </p:cNvCxnSpPr>
          <p:nvPr/>
        </p:nvCxnSpPr>
        <p:spPr bwMode="auto">
          <a:xfrm>
            <a:off x="1740348" y="4808100"/>
            <a:ext cx="357632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00DC52C-49E4-DE0D-ED3E-10A89F4143F1}"/>
              </a:ext>
            </a:extLst>
          </p:cNvPr>
          <p:cNvCxnSpPr>
            <a:cxnSpLocks/>
          </p:cNvCxnSpPr>
          <p:nvPr/>
        </p:nvCxnSpPr>
        <p:spPr bwMode="auto">
          <a:xfrm flipV="1">
            <a:off x="1740348" y="2776100"/>
            <a:ext cx="0" cy="203200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A70A4CE-C462-9EDB-D3FD-3110B8F40A8F}"/>
              </a:ext>
            </a:extLst>
          </p:cNvPr>
          <p:cNvCxnSpPr/>
          <p:nvPr/>
        </p:nvCxnSpPr>
        <p:spPr bwMode="auto">
          <a:xfrm flipV="1">
            <a:off x="1740348" y="2532260"/>
            <a:ext cx="0" cy="11176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01D3A33-183B-FBFC-65B2-97E77A7C97F8}"/>
              </a:ext>
            </a:extLst>
          </p:cNvPr>
          <p:cNvCxnSpPr>
            <a:cxnSpLocks/>
          </p:cNvCxnSpPr>
          <p:nvPr/>
        </p:nvCxnSpPr>
        <p:spPr bwMode="auto">
          <a:xfrm flipH="1">
            <a:off x="1679388" y="25322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35E478A-0ADF-73B2-E684-B4CE4564B87F}"/>
              </a:ext>
            </a:extLst>
          </p:cNvPr>
          <p:cNvCxnSpPr>
            <a:cxnSpLocks/>
          </p:cNvCxnSpPr>
          <p:nvPr/>
        </p:nvCxnSpPr>
        <p:spPr bwMode="auto">
          <a:xfrm flipH="1">
            <a:off x="1679388" y="28675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CAB7B0E-FF45-A4DD-A7B2-F98573A8B4BD}"/>
              </a:ext>
            </a:extLst>
          </p:cNvPr>
          <p:cNvCxnSpPr>
            <a:cxnSpLocks/>
          </p:cNvCxnSpPr>
          <p:nvPr/>
        </p:nvCxnSpPr>
        <p:spPr bwMode="auto">
          <a:xfrm flipH="1">
            <a:off x="1679388" y="35143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A94BAE5-BDE1-5089-1E12-061F16C93BDA}"/>
              </a:ext>
            </a:extLst>
          </p:cNvPr>
          <p:cNvCxnSpPr>
            <a:cxnSpLocks/>
          </p:cNvCxnSpPr>
          <p:nvPr/>
        </p:nvCxnSpPr>
        <p:spPr bwMode="auto">
          <a:xfrm flipH="1">
            <a:off x="1679388" y="41612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9DB2C2B-A9AF-85A8-08F5-4A02CCA005A1}"/>
              </a:ext>
            </a:extLst>
          </p:cNvPr>
          <p:cNvCxnSpPr>
            <a:cxnSpLocks/>
          </p:cNvCxnSpPr>
          <p:nvPr/>
        </p:nvCxnSpPr>
        <p:spPr bwMode="auto">
          <a:xfrm flipH="1">
            <a:off x="1679388" y="48081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D5857C5-E6E7-7B92-6328-2B26D9C3C081}"/>
              </a:ext>
            </a:extLst>
          </p:cNvPr>
          <p:cNvCxnSpPr>
            <a:cxnSpLocks/>
          </p:cNvCxnSpPr>
          <p:nvPr/>
        </p:nvCxnSpPr>
        <p:spPr bwMode="auto">
          <a:xfrm flipV="1">
            <a:off x="1659068" y="2644020"/>
            <a:ext cx="223520" cy="19304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81EBF32-88B7-F13B-1C6B-B728EDED8FE2}"/>
              </a:ext>
            </a:extLst>
          </p:cNvPr>
          <p:cNvCxnSpPr>
            <a:cxnSpLocks/>
          </p:cNvCxnSpPr>
          <p:nvPr/>
        </p:nvCxnSpPr>
        <p:spPr bwMode="auto">
          <a:xfrm flipV="1">
            <a:off x="1608268" y="2562740"/>
            <a:ext cx="223520" cy="19304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35AF82AE-5CED-4FD8-9022-2B08045FE133}"/>
              </a:ext>
            </a:extLst>
          </p:cNvPr>
          <p:cNvSpPr txBox="1"/>
          <p:nvPr/>
        </p:nvSpPr>
        <p:spPr bwMode="auto">
          <a:xfrm>
            <a:off x="1161228" y="2349380"/>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4" name="TextBox 33">
            <a:extLst>
              <a:ext uri="{FF2B5EF4-FFF2-40B4-BE49-F238E27FC236}">
                <a16:creationId xmlns:a16="http://schemas.microsoft.com/office/drawing/2014/main" id="{0B59F594-012B-B0AB-ADA5-1E8C4AE8B477}"/>
              </a:ext>
            </a:extLst>
          </p:cNvPr>
          <p:cNvSpPr txBox="1"/>
          <p:nvPr/>
        </p:nvSpPr>
        <p:spPr bwMode="auto">
          <a:xfrm>
            <a:off x="1161228" y="2694820"/>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5" name="TextBox 34">
            <a:extLst>
              <a:ext uri="{FF2B5EF4-FFF2-40B4-BE49-F238E27FC236}">
                <a16:creationId xmlns:a16="http://schemas.microsoft.com/office/drawing/2014/main" id="{2DDC949B-F6A3-930B-9716-8963C786ACEB}"/>
              </a:ext>
            </a:extLst>
          </p:cNvPr>
          <p:cNvSpPr txBox="1"/>
          <p:nvPr/>
        </p:nvSpPr>
        <p:spPr bwMode="auto">
          <a:xfrm>
            <a:off x="1161228" y="3345060"/>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6" name="TextBox 35">
            <a:extLst>
              <a:ext uri="{FF2B5EF4-FFF2-40B4-BE49-F238E27FC236}">
                <a16:creationId xmlns:a16="http://schemas.microsoft.com/office/drawing/2014/main" id="{BDB4D413-5144-2731-6279-46926B2C8704}"/>
              </a:ext>
            </a:extLst>
          </p:cNvPr>
          <p:cNvSpPr txBox="1"/>
          <p:nvPr/>
        </p:nvSpPr>
        <p:spPr bwMode="auto">
          <a:xfrm>
            <a:off x="1161228" y="3985140"/>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7" name="TextBox 36">
            <a:extLst>
              <a:ext uri="{FF2B5EF4-FFF2-40B4-BE49-F238E27FC236}">
                <a16:creationId xmlns:a16="http://schemas.microsoft.com/office/drawing/2014/main" id="{AD2A38B3-5FDF-A227-98FB-D1E037ECFF2E}"/>
              </a:ext>
            </a:extLst>
          </p:cNvPr>
          <p:cNvSpPr txBox="1"/>
          <p:nvPr/>
        </p:nvSpPr>
        <p:spPr bwMode="auto">
          <a:xfrm>
            <a:off x="1161228" y="4625220"/>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27BD9B91-F56C-EACE-2125-0409BF519ABC}"/>
              </a:ext>
            </a:extLst>
          </p:cNvPr>
          <p:cNvSpPr txBox="1"/>
          <p:nvPr/>
        </p:nvSpPr>
        <p:spPr bwMode="auto">
          <a:xfrm rot="16200000">
            <a:off x="33468" y="3485514"/>
            <a:ext cx="22961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Resolution (%)</a:t>
            </a:r>
          </a:p>
        </p:txBody>
      </p:sp>
      <p:sp>
        <p:nvSpPr>
          <p:cNvPr id="39" name="TextBox 38">
            <a:extLst>
              <a:ext uri="{FF2B5EF4-FFF2-40B4-BE49-F238E27FC236}">
                <a16:creationId xmlns:a16="http://schemas.microsoft.com/office/drawing/2014/main" id="{E0049A92-2BD2-3CDC-CDEF-9C7FDE051471}"/>
              </a:ext>
            </a:extLst>
          </p:cNvPr>
          <p:cNvSpPr txBox="1"/>
          <p:nvPr/>
        </p:nvSpPr>
        <p:spPr bwMode="auto">
          <a:xfrm>
            <a:off x="2898588" y="2633860"/>
            <a:ext cx="1239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56%</a:t>
            </a:r>
          </a:p>
        </p:txBody>
      </p:sp>
      <p:sp>
        <p:nvSpPr>
          <p:cNvPr id="40" name="TextBox 39">
            <a:extLst>
              <a:ext uri="{FF2B5EF4-FFF2-40B4-BE49-F238E27FC236}">
                <a16:creationId xmlns:a16="http://schemas.microsoft.com/office/drawing/2014/main" id="{E22023A9-6C06-955C-742C-33CD4045E3BC}"/>
              </a:ext>
            </a:extLst>
          </p:cNvPr>
          <p:cNvSpPr txBox="1"/>
          <p:nvPr/>
        </p:nvSpPr>
        <p:spPr bwMode="auto">
          <a:xfrm>
            <a:off x="1689548" y="3903860"/>
            <a:ext cx="1239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16%</a:t>
            </a:r>
          </a:p>
        </p:txBody>
      </p:sp>
      <p:sp>
        <p:nvSpPr>
          <p:cNvPr id="41" name="TextBox 40">
            <a:extLst>
              <a:ext uri="{FF2B5EF4-FFF2-40B4-BE49-F238E27FC236}">
                <a16:creationId xmlns:a16="http://schemas.microsoft.com/office/drawing/2014/main" id="{BCF71BB0-65B4-3962-E431-5BF010CB6401}"/>
              </a:ext>
            </a:extLst>
          </p:cNvPr>
          <p:cNvSpPr txBox="1"/>
          <p:nvPr/>
        </p:nvSpPr>
        <p:spPr bwMode="auto">
          <a:xfrm>
            <a:off x="4097468" y="2613540"/>
            <a:ext cx="1239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57%</a:t>
            </a:r>
          </a:p>
        </p:txBody>
      </p:sp>
      <p:cxnSp>
        <p:nvCxnSpPr>
          <p:cNvPr id="43" name="Straight Connector 42">
            <a:extLst>
              <a:ext uri="{FF2B5EF4-FFF2-40B4-BE49-F238E27FC236}">
                <a16:creationId xmlns:a16="http://schemas.microsoft.com/office/drawing/2014/main" id="{8D5E71E6-962F-51DF-D9EA-80932C57E0F9}"/>
              </a:ext>
            </a:extLst>
          </p:cNvPr>
          <p:cNvCxnSpPr>
            <a:cxnSpLocks/>
          </p:cNvCxnSpPr>
          <p:nvPr/>
        </p:nvCxnSpPr>
        <p:spPr bwMode="auto">
          <a:xfrm>
            <a:off x="1740348" y="48182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E319819-3485-E423-731B-983C978121B3}"/>
              </a:ext>
            </a:extLst>
          </p:cNvPr>
          <p:cNvCxnSpPr>
            <a:cxnSpLocks/>
          </p:cNvCxnSpPr>
          <p:nvPr/>
        </p:nvCxnSpPr>
        <p:spPr bwMode="auto">
          <a:xfrm>
            <a:off x="2929068" y="48182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818F180-D8E1-AB56-8132-3BBD553E965F}"/>
              </a:ext>
            </a:extLst>
          </p:cNvPr>
          <p:cNvCxnSpPr>
            <a:cxnSpLocks/>
          </p:cNvCxnSpPr>
          <p:nvPr/>
        </p:nvCxnSpPr>
        <p:spPr bwMode="auto">
          <a:xfrm>
            <a:off x="4117788" y="48182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9DA1C70-3B60-E068-C5AA-F6C50E5368E1}"/>
              </a:ext>
            </a:extLst>
          </p:cNvPr>
          <p:cNvCxnSpPr>
            <a:cxnSpLocks/>
          </p:cNvCxnSpPr>
          <p:nvPr/>
        </p:nvCxnSpPr>
        <p:spPr bwMode="auto">
          <a:xfrm>
            <a:off x="5306508" y="4818260"/>
            <a:ext cx="0" cy="64008"/>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ED27B7B8-9F6B-4154-3EFD-277C6F680C15}"/>
              </a:ext>
            </a:extLst>
          </p:cNvPr>
          <p:cNvSpPr txBox="1"/>
          <p:nvPr/>
        </p:nvSpPr>
        <p:spPr bwMode="auto">
          <a:xfrm>
            <a:off x="1567628" y="4828420"/>
            <a:ext cx="15138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Lifestyle</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Modification</a:t>
            </a:r>
          </a:p>
        </p:txBody>
      </p:sp>
      <p:sp>
        <p:nvSpPr>
          <p:cNvPr id="48" name="TextBox 47">
            <a:extLst>
              <a:ext uri="{FF2B5EF4-FFF2-40B4-BE49-F238E27FC236}">
                <a16:creationId xmlns:a16="http://schemas.microsoft.com/office/drawing/2014/main" id="{A72CBDA7-7A61-5738-1078-84DDBB33AF7D}"/>
              </a:ext>
            </a:extLst>
          </p:cNvPr>
          <p:cNvSpPr txBox="1"/>
          <p:nvPr/>
        </p:nvSpPr>
        <p:spPr bwMode="auto">
          <a:xfrm>
            <a:off x="2756348" y="4828420"/>
            <a:ext cx="15138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Roux-en-Y</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Gastric Bypass</a:t>
            </a:r>
          </a:p>
        </p:txBody>
      </p:sp>
      <p:sp>
        <p:nvSpPr>
          <p:cNvPr id="49" name="TextBox 48">
            <a:extLst>
              <a:ext uri="{FF2B5EF4-FFF2-40B4-BE49-F238E27FC236}">
                <a16:creationId xmlns:a16="http://schemas.microsoft.com/office/drawing/2014/main" id="{8324C3B7-441A-33B6-2998-502AD2140F5D}"/>
              </a:ext>
            </a:extLst>
          </p:cNvPr>
          <p:cNvSpPr txBox="1"/>
          <p:nvPr/>
        </p:nvSpPr>
        <p:spPr bwMode="auto">
          <a:xfrm>
            <a:off x="3945068" y="4828420"/>
            <a:ext cx="15138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Sleeve Gastrectomy</a:t>
            </a:r>
          </a:p>
        </p:txBody>
      </p:sp>
      <p:sp>
        <p:nvSpPr>
          <p:cNvPr id="53" name="TextBox 52">
            <a:extLst>
              <a:ext uri="{FF2B5EF4-FFF2-40B4-BE49-F238E27FC236}">
                <a16:creationId xmlns:a16="http://schemas.microsoft.com/office/drawing/2014/main" id="{D4DBBC9D-C8CE-6059-3D9A-587C0BEA8D26}"/>
              </a:ext>
            </a:extLst>
          </p:cNvPr>
          <p:cNvSpPr txBox="1"/>
          <p:nvPr/>
        </p:nvSpPr>
        <p:spPr bwMode="auto">
          <a:xfrm>
            <a:off x="1252668" y="4406780"/>
            <a:ext cx="8432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n =</a:t>
            </a:r>
          </a:p>
        </p:txBody>
      </p:sp>
      <p:sp>
        <p:nvSpPr>
          <p:cNvPr id="54" name="TextBox 53">
            <a:extLst>
              <a:ext uri="{FF2B5EF4-FFF2-40B4-BE49-F238E27FC236}">
                <a16:creationId xmlns:a16="http://schemas.microsoft.com/office/drawing/2014/main" id="{69136F62-A47D-97E5-BB4B-F80CAD03E404}"/>
              </a:ext>
            </a:extLst>
          </p:cNvPr>
          <p:cNvSpPr txBox="1"/>
          <p:nvPr/>
        </p:nvSpPr>
        <p:spPr bwMode="auto">
          <a:xfrm>
            <a:off x="1801308" y="4406780"/>
            <a:ext cx="101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15/96</a:t>
            </a:r>
          </a:p>
        </p:txBody>
      </p:sp>
      <p:sp>
        <p:nvSpPr>
          <p:cNvPr id="55" name="TextBox 54">
            <a:extLst>
              <a:ext uri="{FF2B5EF4-FFF2-40B4-BE49-F238E27FC236}">
                <a16:creationId xmlns:a16="http://schemas.microsoft.com/office/drawing/2014/main" id="{039138B5-210F-C7FB-05F8-05C663C43699}"/>
              </a:ext>
            </a:extLst>
          </p:cNvPr>
          <p:cNvSpPr txBox="1"/>
          <p:nvPr/>
        </p:nvSpPr>
        <p:spPr bwMode="auto">
          <a:xfrm>
            <a:off x="3010348" y="4406780"/>
            <a:ext cx="101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54/96</a:t>
            </a:r>
          </a:p>
        </p:txBody>
      </p:sp>
      <p:sp>
        <p:nvSpPr>
          <p:cNvPr id="56" name="TextBox 55">
            <a:extLst>
              <a:ext uri="{FF2B5EF4-FFF2-40B4-BE49-F238E27FC236}">
                <a16:creationId xmlns:a16="http://schemas.microsoft.com/office/drawing/2014/main" id="{AB71CBC5-A7F4-4A09-0D99-AFA433BFAF43}"/>
              </a:ext>
            </a:extLst>
          </p:cNvPr>
          <p:cNvSpPr txBox="1"/>
          <p:nvPr/>
        </p:nvSpPr>
        <p:spPr bwMode="auto">
          <a:xfrm>
            <a:off x="4219388" y="4406780"/>
            <a:ext cx="101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55/96</a:t>
            </a:r>
          </a:p>
        </p:txBody>
      </p:sp>
      <p:sp>
        <p:nvSpPr>
          <p:cNvPr id="57" name="Rectangle 56">
            <a:extLst>
              <a:ext uri="{FF2B5EF4-FFF2-40B4-BE49-F238E27FC236}">
                <a16:creationId xmlns:a16="http://schemas.microsoft.com/office/drawing/2014/main" id="{1D811A97-4466-A02B-9D90-317FA012EA1B}"/>
              </a:ext>
            </a:extLst>
          </p:cNvPr>
          <p:cNvSpPr/>
          <p:nvPr/>
        </p:nvSpPr>
        <p:spPr bwMode="auto">
          <a:xfrm>
            <a:off x="7360024" y="3899900"/>
            <a:ext cx="873760" cy="91268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CA49F80B-3186-4F8B-6CBF-FD13396CA25C}"/>
              </a:ext>
            </a:extLst>
          </p:cNvPr>
          <p:cNvSpPr/>
          <p:nvPr/>
        </p:nvSpPr>
        <p:spPr bwMode="auto">
          <a:xfrm>
            <a:off x="8558904" y="3050640"/>
            <a:ext cx="873760" cy="17619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D3C4B6E4-CC57-115C-6805-45D4EDCCB05A}"/>
              </a:ext>
            </a:extLst>
          </p:cNvPr>
          <p:cNvSpPr/>
          <p:nvPr/>
        </p:nvSpPr>
        <p:spPr bwMode="auto">
          <a:xfrm>
            <a:off x="9757784" y="2915887"/>
            <a:ext cx="873760" cy="189669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0" name="Straight Connector 59">
            <a:extLst>
              <a:ext uri="{FF2B5EF4-FFF2-40B4-BE49-F238E27FC236}">
                <a16:creationId xmlns:a16="http://schemas.microsoft.com/office/drawing/2014/main" id="{61496155-ED84-32C6-4333-B315AF385CA7}"/>
              </a:ext>
            </a:extLst>
          </p:cNvPr>
          <p:cNvCxnSpPr>
            <a:cxnSpLocks/>
          </p:cNvCxnSpPr>
          <p:nvPr/>
        </p:nvCxnSpPr>
        <p:spPr bwMode="auto">
          <a:xfrm>
            <a:off x="7217784" y="4812582"/>
            <a:ext cx="357632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F7EDC867-D67A-4B10-C375-4E684D3E8DE9}"/>
              </a:ext>
            </a:extLst>
          </p:cNvPr>
          <p:cNvCxnSpPr>
            <a:cxnSpLocks/>
          </p:cNvCxnSpPr>
          <p:nvPr/>
        </p:nvCxnSpPr>
        <p:spPr bwMode="auto">
          <a:xfrm flipV="1">
            <a:off x="7217784" y="2780582"/>
            <a:ext cx="0" cy="203200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463EB65-418E-F918-703D-935094587FE3}"/>
              </a:ext>
            </a:extLst>
          </p:cNvPr>
          <p:cNvCxnSpPr/>
          <p:nvPr/>
        </p:nvCxnSpPr>
        <p:spPr bwMode="auto">
          <a:xfrm flipV="1">
            <a:off x="7217784" y="2536742"/>
            <a:ext cx="0" cy="11176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A740C3C-D22D-A0C1-E76D-924EEF7BD297}"/>
              </a:ext>
            </a:extLst>
          </p:cNvPr>
          <p:cNvCxnSpPr>
            <a:cxnSpLocks/>
          </p:cNvCxnSpPr>
          <p:nvPr/>
        </p:nvCxnSpPr>
        <p:spPr bwMode="auto">
          <a:xfrm flipH="1">
            <a:off x="7156824" y="25367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98D4F8E-B8D3-2C50-AE3A-AD84043FA240}"/>
              </a:ext>
            </a:extLst>
          </p:cNvPr>
          <p:cNvCxnSpPr>
            <a:cxnSpLocks/>
          </p:cNvCxnSpPr>
          <p:nvPr/>
        </p:nvCxnSpPr>
        <p:spPr bwMode="auto">
          <a:xfrm flipH="1">
            <a:off x="7156824" y="28720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2F2781A6-993D-6839-782B-7F075D4CBAA5}"/>
              </a:ext>
            </a:extLst>
          </p:cNvPr>
          <p:cNvCxnSpPr>
            <a:cxnSpLocks/>
          </p:cNvCxnSpPr>
          <p:nvPr/>
        </p:nvCxnSpPr>
        <p:spPr bwMode="auto">
          <a:xfrm flipH="1">
            <a:off x="7156824" y="35188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F3C7592A-3FCD-5398-7504-E471F676FDBE}"/>
              </a:ext>
            </a:extLst>
          </p:cNvPr>
          <p:cNvCxnSpPr>
            <a:cxnSpLocks/>
          </p:cNvCxnSpPr>
          <p:nvPr/>
        </p:nvCxnSpPr>
        <p:spPr bwMode="auto">
          <a:xfrm flipH="1">
            <a:off x="7156824" y="41657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F2C4BF5C-1D0D-AAC2-1D7F-A2CB0EF60CAB}"/>
              </a:ext>
            </a:extLst>
          </p:cNvPr>
          <p:cNvCxnSpPr>
            <a:cxnSpLocks/>
          </p:cNvCxnSpPr>
          <p:nvPr/>
        </p:nvCxnSpPr>
        <p:spPr bwMode="auto">
          <a:xfrm flipH="1">
            <a:off x="7156824" y="48125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246700D5-4962-E8B6-7FC5-16B59A0F38D8}"/>
              </a:ext>
            </a:extLst>
          </p:cNvPr>
          <p:cNvCxnSpPr>
            <a:cxnSpLocks/>
          </p:cNvCxnSpPr>
          <p:nvPr/>
        </p:nvCxnSpPr>
        <p:spPr bwMode="auto">
          <a:xfrm flipV="1">
            <a:off x="7136504" y="2648502"/>
            <a:ext cx="223520" cy="19304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50FAEC1-74F3-425F-E1B4-2FE0F054F323}"/>
              </a:ext>
            </a:extLst>
          </p:cNvPr>
          <p:cNvCxnSpPr>
            <a:cxnSpLocks/>
          </p:cNvCxnSpPr>
          <p:nvPr/>
        </p:nvCxnSpPr>
        <p:spPr bwMode="auto">
          <a:xfrm flipV="1">
            <a:off x="7085704" y="2567222"/>
            <a:ext cx="223520" cy="193040"/>
          </a:xfrm>
          <a:prstGeom prst="line">
            <a:avLst/>
          </a:prstGeom>
          <a:noFill/>
          <a:ln w="28575" cap="flat" cmpd="sng" algn="ctr">
            <a:solidFill>
              <a:schemeClr val="bg1"/>
            </a:solidFill>
            <a:prstDash val="solid"/>
            <a:round/>
            <a:headEnd type="none" w="med" len="med"/>
            <a:tailEnd type="none" w="med" len="med"/>
          </a:ln>
          <a:effectLst/>
        </p:spPr>
      </p:cxnSp>
      <p:sp>
        <p:nvSpPr>
          <p:cNvPr id="70" name="TextBox 69">
            <a:extLst>
              <a:ext uri="{FF2B5EF4-FFF2-40B4-BE49-F238E27FC236}">
                <a16:creationId xmlns:a16="http://schemas.microsoft.com/office/drawing/2014/main" id="{A644E88E-9A9E-773A-CA38-96D933B369FD}"/>
              </a:ext>
            </a:extLst>
          </p:cNvPr>
          <p:cNvSpPr txBox="1"/>
          <p:nvPr/>
        </p:nvSpPr>
        <p:spPr bwMode="auto">
          <a:xfrm>
            <a:off x="6638664" y="2353862"/>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71" name="TextBox 70">
            <a:extLst>
              <a:ext uri="{FF2B5EF4-FFF2-40B4-BE49-F238E27FC236}">
                <a16:creationId xmlns:a16="http://schemas.microsoft.com/office/drawing/2014/main" id="{6222D596-F42D-110B-AAE2-9A37E49395E7}"/>
              </a:ext>
            </a:extLst>
          </p:cNvPr>
          <p:cNvSpPr txBox="1"/>
          <p:nvPr/>
        </p:nvSpPr>
        <p:spPr bwMode="auto">
          <a:xfrm>
            <a:off x="6638664" y="2699302"/>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72" name="TextBox 71">
            <a:extLst>
              <a:ext uri="{FF2B5EF4-FFF2-40B4-BE49-F238E27FC236}">
                <a16:creationId xmlns:a16="http://schemas.microsoft.com/office/drawing/2014/main" id="{3F1CB700-BCB4-D04F-18F0-CB006FCBE602}"/>
              </a:ext>
            </a:extLst>
          </p:cNvPr>
          <p:cNvSpPr txBox="1"/>
          <p:nvPr/>
        </p:nvSpPr>
        <p:spPr bwMode="auto">
          <a:xfrm>
            <a:off x="6638664" y="3349542"/>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73" name="TextBox 72">
            <a:extLst>
              <a:ext uri="{FF2B5EF4-FFF2-40B4-BE49-F238E27FC236}">
                <a16:creationId xmlns:a16="http://schemas.microsoft.com/office/drawing/2014/main" id="{CFF15BC5-C884-625F-2D8D-FC1BF03AFFA4}"/>
              </a:ext>
            </a:extLst>
          </p:cNvPr>
          <p:cNvSpPr txBox="1"/>
          <p:nvPr/>
        </p:nvSpPr>
        <p:spPr bwMode="auto">
          <a:xfrm>
            <a:off x="6638664" y="3989622"/>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74" name="TextBox 73">
            <a:extLst>
              <a:ext uri="{FF2B5EF4-FFF2-40B4-BE49-F238E27FC236}">
                <a16:creationId xmlns:a16="http://schemas.microsoft.com/office/drawing/2014/main" id="{49FA3F9D-CA24-2E6D-2359-CE5B29055505}"/>
              </a:ext>
            </a:extLst>
          </p:cNvPr>
          <p:cNvSpPr txBox="1"/>
          <p:nvPr/>
        </p:nvSpPr>
        <p:spPr bwMode="auto">
          <a:xfrm>
            <a:off x="6638664" y="4629702"/>
            <a:ext cx="579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75" name="TextBox 74">
            <a:extLst>
              <a:ext uri="{FF2B5EF4-FFF2-40B4-BE49-F238E27FC236}">
                <a16:creationId xmlns:a16="http://schemas.microsoft.com/office/drawing/2014/main" id="{DB92D950-5D66-F320-5F3E-9B4FA5B83B87}"/>
              </a:ext>
            </a:extLst>
          </p:cNvPr>
          <p:cNvSpPr txBox="1"/>
          <p:nvPr/>
        </p:nvSpPr>
        <p:spPr bwMode="auto">
          <a:xfrm rot="16200000">
            <a:off x="5510904" y="3489996"/>
            <a:ext cx="22961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Improvement (%)</a:t>
            </a:r>
          </a:p>
        </p:txBody>
      </p:sp>
      <p:sp>
        <p:nvSpPr>
          <p:cNvPr id="76" name="TextBox 75">
            <a:extLst>
              <a:ext uri="{FF2B5EF4-FFF2-40B4-BE49-F238E27FC236}">
                <a16:creationId xmlns:a16="http://schemas.microsoft.com/office/drawing/2014/main" id="{D0EC0124-4573-2F05-117D-D7BC8557225A}"/>
              </a:ext>
            </a:extLst>
          </p:cNvPr>
          <p:cNvSpPr txBox="1"/>
          <p:nvPr/>
        </p:nvSpPr>
        <p:spPr bwMode="auto">
          <a:xfrm>
            <a:off x="8376024" y="2696093"/>
            <a:ext cx="1239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37%</a:t>
            </a:r>
          </a:p>
        </p:txBody>
      </p:sp>
      <p:sp>
        <p:nvSpPr>
          <p:cNvPr id="77" name="TextBox 76">
            <a:extLst>
              <a:ext uri="{FF2B5EF4-FFF2-40B4-BE49-F238E27FC236}">
                <a16:creationId xmlns:a16="http://schemas.microsoft.com/office/drawing/2014/main" id="{0C6108AE-3E06-C0CD-504F-ED0148D67205}"/>
              </a:ext>
            </a:extLst>
          </p:cNvPr>
          <p:cNvSpPr txBox="1"/>
          <p:nvPr/>
        </p:nvSpPr>
        <p:spPr bwMode="auto">
          <a:xfrm>
            <a:off x="7166984" y="3496795"/>
            <a:ext cx="1239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23%</a:t>
            </a:r>
          </a:p>
        </p:txBody>
      </p:sp>
      <p:sp>
        <p:nvSpPr>
          <p:cNvPr id="78" name="TextBox 77">
            <a:extLst>
              <a:ext uri="{FF2B5EF4-FFF2-40B4-BE49-F238E27FC236}">
                <a16:creationId xmlns:a16="http://schemas.microsoft.com/office/drawing/2014/main" id="{D927A00B-DB5B-78BF-164D-AA978FBF43D7}"/>
              </a:ext>
            </a:extLst>
          </p:cNvPr>
          <p:cNvSpPr txBox="1"/>
          <p:nvPr/>
        </p:nvSpPr>
        <p:spPr bwMode="auto">
          <a:xfrm>
            <a:off x="9574904" y="2560270"/>
            <a:ext cx="1239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39%</a:t>
            </a:r>
          </a:p>
        </p:txBody>
      </p:sp>
      <p:cxnSp>
        <p:nvCxnSpPr>
          <p:cNvPr id="79" name="Straight Connector 78">
            <a:extLst>
              <a:ext uri="{FF2B5EF4-FFF2-40B4-BE49-F238E27FC236}">
                <a16:creationId xmlns:a16="http://schemas.microsoft.com/office/drawing/2014/main" id="{71E1710A-F24A-1651-2340-1E17DEC8AC8B}"/>
              </a:ext>
            </a:extLst>
          </p:cNvPr>
          <p:cNvCxnSpPr>
            <a:cxnSpLocks/>
          </p:cNvCxnSpPr>
          <p:nvPr/>
        </p:nvCxnSpPr>
        <p:spPr bwMode="auto">
          <a:xfrm>
            <a:off x="7217784" y="48227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CCF3AEC-C6A3-7C7F-C654-AD6AA99DA02F}"/>
              </a:ext>
            </a:extLst>
          </p:cNvPr>
          <p:cNvCxnSpPr>
            <a:cxnSpLocks/>
          </p:cNvCxnSpPr>
          <p:nvPr/>
        </p:nvCxnSpPr>
        <p:spPr bwMode="auto">
          <a:xfrm>
            <a:off x="8406504" y="48227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297AFE6-EE26-3C83-D889-A539B904CDCF}"/>
              </a:ext>
            </a:extLst>
          </p:cNvPr>
          <p:cNvCxnSpPr>
            <a:cxnSpLocks/>
          </p:cNvCxnSpPr>
          <p:nvPr/>
        </p:nvCxnSpPr>
        <p:spPr bwMode="auto">
          <a:xfrm>
            <a:off x="9595224" y="482274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4D204B2-3525-E70E-02A4-3AC048A0F520}"/>
              </a:ext>
            </a:extLst>
          </p:cNvPr>
          <p:cNvCxnSpPr>
            <a:cxnSpLocks/>
          </p:cNvCxnSpPr>
          <p:nvPr/>
        </p:nvCxnSpPr>
        <p:spPr bwMode="auto">
          <a:xfrm>
            <a:off x="10783944" y="4822742"/>
            <a:ext cx="0" cy="64008"/>
          </a:xfrm>
          <a:prstGeom prst="line">
            <a:avLst/>
          </a:prstGeom>
          <a:noFill/>
          <a:ln w="28575" cap="flat" cmpd="sng" algn="ctr">
            <a:solidFill>
              <a:schemeClr val="bg1"/>
            </a:solidFill>
            <a:prstDash val="solid"/>
            <a:round/>
            <a:headEnd type="none" w="med" len="med"/>
            <a:tailEnd type="none" w="med" len="med"/>
          </a:ln>
          <a:effectLst/>
        </p:spPr>
      </p:cxnSp>
      <p:sp>
        <p:nvSpPr>
          <p:cNvPr id="83" name="TextBox 82">
            <a:extLst>
              <a:ext uri="{FF2B5EF4-FFF2-40B4-BE49-F238E27FC236}">
                <a16:creationId xmlns:a16="http://schemas.microsoft.com/office/drawing/2014/main" id="{46264BA2-9DC9-7B2B-F2A8-8C6310D7C2AA}"/>
              </a:ext>
            </a:extLst>
          </p:cNvPr>
          <p:cNvSpPr txBox="1"/>
          <p:nvPr/>
        </p:nvSpPr>
        <p:spPr bwMode="auto">
          <a:xfrm>
            <a:off x="7045064" y="4832902"/>
            <a:ext cx="15138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Lifestyle</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Modification</a:t>
            </a:r>
          </a:p>
        </p:txBody>
      </p:sp>
      <p:sp>
        <p:nvSpPr>
          <p:cNvPr id="84" name="TextBox 83">
            <a:extLst>
              <a:ext uri="{FF2B5EF4-FFF2-40B4-BE49-F238E27FC236}">
                <a16:creationId xmlns:a16="http://schemas.microsoft.com/office/drawing/2014/main" id="{BA73CC3D-1511-620C-98FA-868D56DF41B6}"/>
              </a:ext>
            </a:extLst>
          </p:cNvPr>
          <p:cNvSpPr txBox="1"/>
          <p:nvPr/>
        </p:nvSpPr>
        <p:spPr bwMode="auto">
          <a:xfrm>
            <a:off x="8233784" y="4832902"/>
            <a:ext cx="15138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Roux-en-Y</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Gastric Bypass</a:t>
            </a:r>
          </a:p>
        </p:txBody>
      </p:sp>
      <p:sp>
        <p:nvSpPr>
          <p:cNvPr id="85" name="TextBox 84">
            <a:extLst>
              <a:ext uri="{FF2B5EF4-FFF2-40B4-BE49-F238E27FC236}">
                <a16:creationId xmlns:a16="http://schemas.microsoft.com/office/drawing/2014/main" id="{F172B288-D8F6-2D92-8B37-4B28047B6AA1}"/>
              </a:ext>
            </a:extLst>
          </p:cNvPr>
          <p:cNvSpPr txBox="1"/>
          <p:nvPr/>
        </p:nvSpPr>
        <p:spPr bwMode="auto">
          <a:xfrm>
            <a:off x="9444538" y="4832902"/>
            <a:ext cx="15138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Sleeve Gastrectomy</a:t>
            </a:r>
          </a:p>
        </p:txBody>
      </p:sp>
      <p:sp>
        <p:nvSpPr>
          <p:cNvPr id="86" name="TextBox 85">
            <a:extLst>
              <a:ext uri="{FF2B5EF4-FFF2-40B4-BE49-F238E27FC236}">
                <a16:creationId xmlns:a16="http://schemas.microsoft.com/office/drawing/2014/main" id="{84731A1B-512B-3FAF-BA73-54842F21EB3B}"/>
              </a:ext>
            </a:extLst>
          </p:cNvPr>
          <p:cNvSpPr txBox="1"/>
          <p:nvPr/>
        </p:nvSpPr>
        <p:spPr bwMode="auto">
          <a:xfrm>
            <a:off x="6730104" y="4411262"/>
            <a:ext cx="8432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n =</a:t>
            </a:r>
          </a:p>
        </p:txBody>
      </p:sp>
      <p:sp>
        <p:nvSpPr>
          <p:cNvPr id="87" name="TextBox 86">
            <a:extLst>
              <a:ext uri="{FF2B5EF4-FFF2-40B4-BE49-F238E27FC236}">
                <a16:creationId xmlns:a16="http://schemas.microsoft.com/office/drawing/2014/main" id="{625BCB1E-CA1D-F24B-722C-E5A1FD241E47}"/>
              </a:ext>
            </a:extLst>
          </p:cNvPr>
          <p:cNvSpPr txBox="1"/>
          <p:nvPr/>
        </p:nvSpPr>
        <p:spPr bwMode="auto">
          <a:xfrm>
            <a:off x="7278744" y="4411262"/>
            <a:ext cx="101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22/96</a:t>
            </a:r>
          </a:p>
        </p:txBody>
      </p:sp>
      <p:sp>
        <p:nvSpPr>
          <p:cNvPr id="88" name="TextBox 87">
            <a:extLst>
              <a:ext uri="{FF2B5EF4-FFF2-40B4-BE49-F238E27FC236}">
                <a16:creationId xmlns:a16="http://schemas.microsoft.com/office/drawing/2014/main" id="{CE0909CB-5717-394D-FC55-4FD0BCB32200}"/>
              </a:ext>
            </a:extLst>
          </p:cNvPr>
          <p:cNvSpPr txBox="1"/>
          <p:nvPr/>
        </p:nvSpPr>
        <p:spPr bwMode="auto">
          <a:xfrm>
            <a:off x="8487784" y="4411262"/>
            <a:ext cx="101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35/95</a:t>
            </a:r>
          </a:p>
        </p:txBody>
      </p:sp>
      <p:sp>
        <p:nvSpPr>
          <p:cNvPr id="89" name="TextBox 88">
            <a:extLst>
              <a:ext uri="{FF2B5EF4-FFF2-40B4-BE49-F238E27FC236}">
                <a16:creationId xmlns:a16="http://schemas.microsoft.com/office/drawing/2014/main" id="{C47AA240-EAA1-3AAC-F637-30F4AE0447A6}"/>
              </a:ext>
            </a:extLst>
          </p:cNvPr>
          <p:cNvSpPr txBox="1"/>
          <p:nvPr/>
        </p:nvSpPr>
        <p:spPr bwMode="auto">
          <a:xfrm>
            <a:off x="9696824" y="4411262"/>
            <a:ext cx="101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37/94</a:t>
            </a:r>
          </a:p>
        </p:txBody>
      </p:sp>
    </p:spTree>
    <p:extLst>
      <p:ext uri="{BB962C8B-B14F-4D97-AF65-F5344CB8AC3E}">
        <p14:creationId xmlns:p14="http://schemas.microsoft.com/office/powerpoint/2010/main" val="2461617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026"/>
          <p:cNvSpPr>
            <a:spLocks noGrp="1" noChangeArrowheads="1"/>
          </p:cNvSpPr>
          <p:nvPr>
            <p:ph type="title"/>
          </p:nvPr>
        </p:nvSpPr>
        <p:spPr/>
        <p:txBody>
          <a:bodyPr>
            <a:noAutofit/>
          </a:bodyPr>
          <a:lstStyle/>
          <a:p>
            <a:pPr>
              <a:defRPr/>
            </a:pPr>
            <a:r>
              <a:rPr lang="en-US" dirty="0"/>
              <a:t>Histologic Improvement in MASH*</a:t>
            </a:r>
          </a:p>
        </p:txBody>
      </p:sp>
      <p:graphicFrame>
        <p:nvGraphicFramePr>
          <p:cNvPr id="5" name="Object 1027"/>
          <p:cNvGraphicFramePr>
            <a:graphicFrameLocks noGrp="1" noChangeAspect="1"/>
          </p:cNvGraphicFramePr>
          <p:nvPr>
            <p:ph type="chart" idx="4294967295"/>
            <p:extLst>
              <p:ext uri="{D42A27DB-BD31-4B8C-83A1-F6EECF244321}">
                <p14:modId xmlns:p14="http://schemas.microsoft.com/office/powerpoint/2010/main" val="2450878198"/>
              </p:ext>
            </p:extLst>
          </p:nvPr>
        </p:nvGraphicFramePr>
        <p:xfrm>
          <a:off x="2600327" y="1389063"/>
          <a:ext cx="7670800" cy="3779837"/>
        </p:xfrm>
        <a:graphic>
          <a:graphicData uri="http://schemas.openxmlformats.org/drawingml/2006/chart">
            <c:chart xmlns:c="http://schemas.openxmlformats.org/drawingml/2006/chart" xmlns:r="http://schemas.openxmlformats.org/officeDocument/2006/relationships" r:id="rId3"/>
          </a:graphicData>
        </a:graphic>
      </p:graphicFrame>
      <p:sp>
        <p:nvSpPr>
          <p:cNvPr id="1291268" name="AutoShape 1028"/>
          <p:cNvSpPr>
            <a:spLocks/>
          </p:cNvSpPr>
          <p:nvPr/>
        </p:nvSpPr>
        <p:spPr bwMode="auto">
          <a:xfrm rot="5400000">
            <a:off x="4635501" y="956311"/>
            <a:ext cx="152400" cy="2146300"/>
          </a:xfrm>
          <a:prstGeom prst="leftBracket">
            <a:avLst>
              <a:gd name="adj" fmla="val 117361"/>
            </a:avLst>
          </a:prstGeom>
          <a:noFill/>
          <a:ln w="9525">
            <a:solidFill>
              <a:schemeClr val="tx1"/>
            </a:solidFill>
            <a:round/>
            <a:headEnd/>
            <a:tailEnd/>
          </a:ln>
          <a:effectLst/>
        </p:spPr>
        <p:txBody>
          <a:bodyPr wrap="none" anchor="ctr"/>
          <a:lstStyle/>
          <a:p>
            <a:pPr defTabSz="914377" eaLnBrk="0" hangingPunct="0">
              <a:defRPr/>
            </a:pPr>
            <a:endParaRPr lang="en-US" dirty="0">
              <a:solidFill>
                <a:prstClr val="black"/>
              </a:solidFill>
              <a:effectLst>
                <a:outerShdw blurRad="38100" dist="38100" dir="2700000" algn="tl">
                  <a:srgbClr val="000000">
                    <a:alpha val="43137"/>
                  </a:srgbClr>
                </a:outerShdw>
              </a:effectLst>
              <a:latin typeface="Arial" charset="0"/>
            </a:endParaRPr>
          </a:p>
        </p:txBody>
      </p:sp>
      <p:sp>
        <p:nvSpPr>
          <p:cNvPr id="1291269" name="AutoShape 1029"/>
          <p:cNvSpPr>
            <a:spLocks/>
          </p:cNvSpPr>
          <p:nvPr/>
        </p:nvSpPr>
        <p:spPr bwMode="auto">
          <a:xfrm rot="5400000">
            <a:off x="6997701" y="969011"/>
            <a:ext cx="152400" cy="2146300"/>
          </a:xfrm>
          <a:prstGeom prst="leftBracket">
            <a:avLst>
              <a:gd name="adj" fmla="val 117361"/>
            </a:avLst>
          </a:prstGeom>
          <a:noFill/>
          <a:ln w="9525">
            <a:solidFill>
              <a:schemeClr val="tx1"/>
            </a:solidFill>
            <a:round/>
            <a:headEnd/>
            <a:tailEnd/>
          </a:ln>
          <a:effectLst/>
        </p:spPr>
        <p:txBody>
          <a:bodyPr wrap="none" anchor="ctr"/>
          <a:lstStyle/>
          <a:p>
            <a:pPr defTabSz="914377" eaLnBrk="0" hangingPunct="0">
              <a:defRPr/>
            </a:pPr>
            <a:endParaRPr lang="en-US" dirty="0">
              <a:solidFill>
                <a:prstClr val="black"/>
              </a:solidFill>
              <a:effectLst>
                <a:outerShdw blurRad="38100" dist="38100" dir="2700000" algn="tl">
                  <a:srgbClr val="000000">
                    <a:alpha val="43137"/>
                  </a:srgbClr>
                </a:outerShdw>
              </a:effectLst>
              <a:latin typeface="Arial" charset="0"/>
            </a:endParaRPr>
          </a:p>
        </p:txBody>
      </p:sp>
      <p:sp>
        <p:nvSpPr>
          <p:cNvPr id="1291270" name="Text Box 1030"/>
          <p:cNvSpPr txBox="1">
            <a:spLocks noChangeArrowheads="1"/>
          </p:cNvSpPr>
          <p:nvPr/>
        </p:nvSpPr>
        <p:spPr bwMode="auto">
          <a:xfrm>
            <a:off x="3558821" y="1496061"/>
            <a:ext cx="1023037" cy="400110"/>
          </a:xfrm>
          <a:prstGeom prst="rect">
            <a:avLst/>
          </a:prstGeom>
          <a:noFill/>
          <a:ln>
            <a:noFill/>
          </a:ln>
          <a:effectLst/>
        </p:spPr>
        <p:txBody>
          <a:bodyPr wrap="none">
            <a:spAutoFit/>
          </a:bodyPr>
          <a:lstStyle>
            <a:lvl1pPr eaLnBrk="0" hangingPunct="0">
              <a:defRPr sz="2400">
                <a:solidFill>
                  <a:schemeClr val="tx1"/>
                </a:solidFill>
                <a:latin typeface="Times" charset="0"/>
                <a:ea typeface="ＭＳ Ｐゴシック" charset="0"/>
                <a:cs typeface="Arial" charset="0"/>
              </a:defRPr>
            </a:lvl1pPr>
            <a:lvl2pPr marL="742950" indent="-285750" eaLnBrk="0" hangingPunct="0">
              <a:defRPr sz="2400">
                <a:solidFill>
                  <a:schemeClr val="tx1"/>
                </a:solidFill>
                <a:latin typeface="Times" charset="0"/>
                <a:ea typeface="Arial" charset="0"/>
                <a:cs typeface="Arial" charset="0"/>
              </a:defRPr>
            </a:lvl2pPr>
            <a:lvl3pPr marL="1143000" indent="-228600" eaLnBrk="0" hangingPunct="0">
              <a:defRPr sz="2400">
                <a:solidFill>
                  <a:schemeClr val="tx1"/>
                </a:solidFill>
                <a:latin typeface="Times" charset="0"/>
                <a:ea typeface="Arial" charset="0"/>
                <a:cs typeface="Arial" charset="0"/>
              </a:defRPr>
            </a:lvl3pPr>
            <a:lvl4pPr marL="1600200" indent="-228600" eaLnBrk="0" hangingPunct="0">
              <a:defRPr sz="2400">
                <a:solidFill>
                  <a:schemeClr val="tx1"/>
                </a:solidFill>
                <a:latin typeface="Times" charset="0"/>
                <a:ea typeface="Arial" charset="0"/>
                <a:cs typeface="Arial" charset="0"/>
              </a:defRPr>
            </a:lvl4pPr>
            <a:lvl5pPr marL="2057400" indent="-228600" eaLnBrk="0" hangingPunct="0">
              <a:defRPr sz="2400">
                <a:solidFill>
                  <a:schemeClr val="tx1"/>
                </a:solidFill>
                <a:latin typeface="Times" charset="0"/>
                <a:ea typeface="Arial" charset="0"/>
                <a:cs typeface="Arial" charset="0"/>
              </a:defRPr>
            </a:lvl5pPr>
            <a:lvl6pPr marL="2514600" indent="-228600" eaLnBrk="0" fontAlgn="base" hangingPunct="0">
              <a:spcBef>
                <a:spcPct val="0"/>
              </a:spcBef>
              <a:spcAft>
                <a:spcPct val="0"/>
              </a:spcAft>
              <a:defRPr sz="2400">
                <a:solidFill>
                  <a:schemeClr val="tx1"/>
                </a:solidFill>
                <a:latin typeface="Times" charset="0"/>
                <a:ea typeface="Arial" charset="0"/>
                <a:cs typeface="Arial" charset="0"/>
              </a:defRPr>
            </a:lvl6pPr>
            <a:lvl7pPr marL="2971800" indent="-228600" eaLnBrk="0" fontAlgn="base" hangingPunct="0">
              <a:spcBef>
                <a:spcPct val="0"/>
              </a:spcBef>
              <a:spcAft>
                <a:spcPct val="0"/>
              </a:spcAft>
              <a:defRPr sz="2400">
                <a:solidFill>
                  <a:schemeClr val="tx1"/>
                </a:solidFill>
                <a:latin typeface="Times" charset="0"/>
                <a:ea typeface="Arial" charset="0"/>
                <a:cs typeface="Arial" charset="0"/>
              </a:defRPr>
            </a:lvl7pPr>
            <a:lvl8pPr marL="3429000" indent="-228600" eaLnBrk="0" fontAlgn="base" hangingPunct="0">
              <a:spcBef>
                <a:spcPct val="0"/>
              </a:spcBef>
              <a:spcAft>
                <a:spcPct val="0"/>
              </a:spcAft>
              <a:defRPr sz="2400">
                <a:solidFill>
                  <a:schemeClr val="tx1"/>
                </a:solidFill>
                <a:latin typeface="Times" charset="0"/>
                <a:ea typeface="Arial" charset="0"/>
                <a:cs typeface="Arial" charset="0"/>
              </a:defRPr>
            </a:lvl8pPr>
            <a:lvl9pPr marL="3886200" indent="-228600" eaLnBrk="0" fontAlgn="base" hangingPunct="0">
              <a:spcBef>
                <a:spcPct val="0"/>
              </a:spcBef>
              <a:spcAft>
                <a:spcPct val="0"/>
              </a:spcAft>
              <a:defRPr sz="2400">
                <a:solidFill>
                  <a:schemeClr val="tx1"/>
                </a:solidFill>
                <a:latin typeface="Times" charset="0"/>
                <a:ea typeface="Arial" charset="0"/>
                <a:cs typeface="Arial" charset="0"/>
              </a:defRPr>
            </a:lvl9pPr>
          </a:lstStyle>
          <a:p>
            <a:pPr defTabSz="914377"/>
            <a:r>
              <a:rPr lang="en-US" sz="2000" b="0" i="1" dirty="0">
                <a:solidFill>
                  <a:prstClr val="black"/>
                </a:solidFill>
                <a:latin typeface="+mn-lt"/>
                <a:cs typeface="Arial" panose="020B0604020202020204" pitchFamily="34" charset="0"/>
              </a:rPr>
              <a:t>P</a:t>
            </a:r>
            <a:r>
              <a:rPr lang="en-US" sz="2000" b="0" dirty="0">
                <a:solidFill>
                  <a:prstClr val="black"/>
                </a:solidFill>
                <a:latin typeface="+mn-lt"/>
                <a:cs typeface="Arial" panose="020B0604020202020204" pitchFamily="34" charset="0"/>
              </a:rPr>
              <a:t> = .001</a:t>
            </a:r>
          </a:p>
        </p:txBody>
      </p:sp>
      <p:sp>
        <p:nvSpPr>
          <p:cNvPr id="1291271" name="Text Box 1031"/>
          <p:cNvSpPr txBox="1">
            <a:spLocks noChangeArrowheads="1"/>
          </p:cNvSpPr>
          <p:nvPr/>
        </p:nvSpPr>
        <p:spPr bwMode="auto">
          <a:xfrm>
            <a:off x="7136637" y="1496061"/>
            <a:ext cx="893193" cy="400110"/>
          </a:xfrm>
          <a:prstGeom prst="rect">
            <a:avLst/>
          </a:prstGeom>
          <a:noFill/>
          <a:ln>
            <a:noFill/>
          </a:ln>
          <a:effectLst/>
        </p:spPr>
        <p:txBody>
          <a:bodyPr wrap="none">
            <a:spAutoFit/>
          </a:bodyPr>
          <a:lstStyle>
            <a:lvl1pPr eaLnBrk="0" hangingPunct="0">
              <a:defRPr sz="2400">
                <a:solidFill>
                  <a:schemeClr val="tx1"/>
                </a:solidFill>
                <a:latin typeface="Times" charset="0"/>
                <a:ea typeface="ＭＳ Ｐゴシック" charset="0"/>
                <a:cs typeface="Arial" charset="0"/>
              </a:defRPr>
            </a:lvl1pPr>
            <a:lvl2pPr marL="742950" indent="-285750" eaLnBrk="0" hangingPunct="0">
              <a:defRPr sz="2400">
                <a:solidFill>
                  <a:schemeClr val="tx1"/>
                </a:solidFill>
                <a:latin typeface="Times" charset="0"/>
                <a:ea typeface="Arial" charset="0"/>
                <a:cs typeface="Arial" charset="0"/>
              </a:defRPr>
            </a:lvl2pPr>
            <a:lvl3pPr marL="1143000" indent="-228600" eaLnBrk="0" hangingPunct="0">
              <a:defRPr sz="2400">
                <a:solidFill>
                  <a:schemeClr val="tx1"/>
                </a:solidFill>
                <a:latin typeface="Times" charset="0"/>
                <a:ea typeface="Arial" charset="0"/>
                <a:cs typeface="Arial" charset="0"/>
              </a:defRPr>
            </a:lvl3pPr>
            <a:lvl4pPr marL="1600200" indent="-228600" eaLnBrk="0" hangingPunct="0">
              <a:defRPr sz="2400">
                <a:solidFill>
                  <a:schemeClr val="tx1"/>
                </a:solidFill>
                <a:latin typeface="Times" charset="0"/>
                <a:ea typeface="Arial" charset="0"/>
                <a:cs typeface="Arial" charset="0"/>
              </a:defRPr>
            </a:lvl4pPr>
            <a:lvl5pPr marL="2057400" indent="-228600" eaLnBrk="0" hangingPunct="0">
              <a:defRPr sz="2400">
                <a:solidFill>
                  <a:schemeClr val="tx1"/>
                </a:solidFill>
                <a:latin typeface="Times" charset="0"/>
                <a:ea typeface="Arial" charset="0"/>
                <a:cs typeface="Arial" charset="0"/>
              </a:defRPr>
            </a:lvl5pPr>
            <a:lvl6pPr marL="2514600" indent="-228600" eaLnBrk="0" fontAlgn="base" hangingPunct="0">
              <a:spcBef>
                <a:spcPct val="0"/>
              </a:spcBef>
              <a:spcAft>
                <a:spcPct val="0"/>
              </a:spcAft>
              <a:defRPr sz="2400">
                <a:solidFill>
                  <a:schemeClr val="tx1"/>
                </a:solidFill>
                <a:latin typeface="Times" charset="0"/>
                <a:ea typeface="Arial" charset="0"/>
                <a:cs typeface="Arial" charset="0"/>
              </a:defRPr>
            </a:lvl6pPr>
            <a:lvl7pPr marL="2971800" indent="-228600" eaLnBrk="0" fontAlgn="base" hangingPunct="0">
              <a:spcBef>
                <a:spcPct val="0"/>
              </a:spcBef>
              <a:spcAft>
                <a:spcPct val="0"/>
              </a:spcAft>
              <a:defRPr sz="2400">
                <a:solidFill>
                  <a:schemeClr val="tx1"/>
                </a:solidFill>
                <a:latin typeface="Times" charset="0"/>
                <a:ea typeface="Arial" charset="0"/>
                <a:cs typeface="Arial" charset="0"/>
              </a:defRPr>
            </a:lvl7pPr>
            <a:lvl8pPr marL="3429000" indent="-228600" eaLnBrk="0" fontAlgn="base" hangingPunct="0">
              <a:spcBef>
                <a:spcPct val="0"/>
              </a:spcBef>
              <a:spcAft>
                <a:spcPct val="0"/>
              </a:spcAft>
              <a:defRPr sz="2400">
                <a:solidFill>
                  <a:schemeClr val="tx1"/>
                </a:solidFill>
                <a:latin typeface="Times" charset="0"/>
                <a:ea typeface="Arial" charset="0"/>
                <a:cs typeface="Arial" charset="0"/>
              </a:defRPr>
            </a:lvl8pPr>
            <a:lvl9pPr marL="3886200" indent="-228600" eaLnBrk="0" fontAlgn="base" hangingPunct="0">
              <a:spcBef>
                <a:spcPct val="0"/>
              </a:spcBef>
              <a:spcAft>
                <a:spcPct val="0"/>
              </a:spcAft>
              <a:defRPr sz="2400">
                <a:solidFill>
                  <a:schemeClr val="tx1"/>
                </a:solidFill>
                <a:latin typeface="Times" charset="0"/>
                <a:ea typeface="Arial" charset="0"/>
                <a:cs typeface="Arial" charset="0"/>
              </a:defRPr>
            </a:lvl9pPr>
          </a:lstStyle>
          <a:p>
            <a:pPr defTabSz="914377"/>
            <a:r>
              <a:rPr lang="en-US" sz="2000" b="0" i="1" dirty="0">
                <a:solidFill>
                  <a:prstClr val="black"/>
                </a:solidFill>
                <a:latin typeface="+mn-lt"/>
                <a:cs typeface="Arial" panose="020B0604020202020204" pitchFamily="34" charset="0"/>
              </a:rPr>
              <a:t>P</a:t>
            </a:r>
            <a:r>
              <a:rPr lang="en-US" sz="2000" b="0" dirty="0">
                <a:solidFill>
                  <a:prstClr val="black"/>
                </a:solidFill>
                <a:latin typeface="+mn-lt"/>
                <a:cs typeface="Arial" panose="020B0604020202020204" pitchFamily="34" charset="0"/>
              </a:rPr>
              <a:t> = .04</a:t>
            </a:r>
          </a:p>
        </p:txBody>
      </p:sp>
      <p:sp>
        <p:nvSpPr>
          <p:cNvPr id="1291273" name="Text Box 1033"/>
          <p:cNvSpPr txBox="1">
            <a:spLocks noChangeArrowheads="1"/>
          </p:cNvSpPr>
          <p:nvPr/>
        </p:nvSpPr>
        <p:spPr bwMode="auto">
          <a:xfrm>
            <a:off x="2317469" y="5677647"/>
            <a:ext cx="6725349" cy="338554"/>
          </a:xfrm>
          <a:prstGeom prst="rect">
            <a:avLst/>
          </a:prstGeom>
          <a:noFill/>
          <a:ln w="9525">
            <a:solidFill>
              <a:schemeClr val="tx1"/>
            </a:solidFill>
            <a:miter lim="800000"/>
            <a:headEnd/>
            <a:tailEnd/>
          </a:ln>
          <a:effectLst/>
        </p:spPr>
        <p:txBody>
          <a:bodyPr wrap="square">
            <a:spAutoFit/>
          </a:bodyPr>
          <a:lstStyle>
            <a:lvl1pPr eaLnBrk="0" hangingPunct="0">
              <a:defRPr sz="2400">
                <a:solidFill>
                  <a:schemeClr val="tx1"/>
                </a:solidFill>
                <a:latin typeface="Times" charset="0"/>
                <a:ea typeface="ＭＳ Ｐゴシック" charset="0"/>
                <a:cs typeface="Arial" charset="0"/>
              </a:defRPr>
            </a:lvl1pPr>
            <a:lvl2pPr marL="742950" indent="-285750" eaLnBrk="0" hangingPunct="0">
              <a:defRPr sz="2400">
                <a:solidFill>
                  <a:schemeClr val="tx1"/>
                </a:solidFill>
                <a:latin typeface="Times" charset="0"/>
                <a:ea typeface="Arial" charset="0"/>
                <a:cs typeface="Arial" charset="0"/>
              </a:defRPr>
            </a:lvl2pPr>
            <a:lvl3pPr marL="1143000" indent="-228600" eaLnBrk="0" hangingPunct="0">
              <a:defRPr sz="2400">
                <a:solidFill>
                  <a:schemeClr val="tx1"/>
                </a:solidFill>
                <a:latin typeface="Times" charset="0"/>
                <a:ea typeface="Arial" charset="0"/>
                <a:cs typeface="Arial" charset="0"/>
              </a:defRPr>
            </a:lvl3pPr>
            <a:lvl4pPr marL="1600200" indent="-228600" eaLnBrk="0" hangingPunct="0">
              <a:defRPr sz="2400">
                <a:solidFill>
                  <a:schemeClr val="tx1"/>
                </a:solidFill>
                <a:latin typeface="Times" charset="0"/>
                <a:ea typeface="Arial" charset="0"/>
                <a:cs typeface="Arial" charset="0"/>
              </a:defRPr>
            </a:lvl4pPr>
            <a:lvl5pPr marL="2057400" indent="-228600" eaLnBrk="0" hangingPunct="0">
              <a:defRPr sz="2400">
                <a:solidFill>
                  <a:schemeClr val="tx1"/>
                </a:solidFill>
                <a:latin typeface="Times" charset="0"/>
                <a:ea typeface="Arial" charset="0"/>
                <a:cs typeface="Arial" charset="0"/>
              </a:defRPr>
            </a:lvl5pPr>
            <a:lvl6pPr marL="2514600" indent="-228600" eaLnBrk="0" fontAlgn="base" hangingPunct="0">
              <a:spcBef>
                <a:spcPct val="0"/>
              </a:spcBef>
              <a:spcAft>
                <a:spcPct val="0"/>
              </a:spcAft>
              <a:defRPr sz="2400">
                <a:solidFill>
                  <a:schemeClr val="tx1"/>
                </a:solidFill>
                <a:latin typeface="Times" charset="0"/>
                <a:ea typeface="Arial" charset="0"/>
                <a:cs typeface="Arial" charset="0"/>
              </a:defRPr>
            </a:lvl6pPr>
            <a:lvl7pPr marL="2971800" indent="-228600" eaLnBrk="0" fontAlgn="base" hangingPunct="0">
              <a:spcBef>
                <a:spcPct val="0"/>
              </a:spcBef>
              <a:spcAft>
                <a:spcPct val="0"/>
              </a:spcAft>
              <a:defRPr sz="2400">
                <a:solidFill>
                  <a:schemeClr val="tx1"/>
                </a:solidFill>
                <a:latin typeface="Times" charset="0"/>
                <a:ea typeface="Arial" charset="0"/>
                <a:cs typeface="Arial" charset="0"/>
              </a:defRPr>
            </a:lvl7pPr>
            <a:lvl8pPr marL="3429000" indent="-228600" eaLnBrk="0" fontAlgn="base" hangingPunct="0">
              <a:spcBef>
                <a:spcPct val="0"/>
              </a:spcBef>
              <a:spcAft>
                <a:spcPct val="0"/>
              </a:spcAft>
              <a:defRPr sz="2400">
                <a:solidFill>
                  <a:schemeClr val="tx1"/>
                </a:solidFill>
                <a:latin typeface="Times" charset="0"/>
                <a:ea typeface="Arial" charset="0"/>
                <a:cs typeface="Arial" charset="0"/>
              </a:defRPr>
            </a:lvl8pPr>
            <a:lvl9pPr marL="3886200" indent="-228600" eaLnBrk="0" fontAlgn="base" hangingPunct="0">
              <a:spcBef>
                <a:spcPct val="0"/>
              </a:spcBef>
              <a:spcAft>
                <a:spcPct val="0"/>
              </a:spcAft>
              <a:defRPr sz="2400">
                <a:solidFill>
                  <a:schemeClr val="tx1"/>
                </a:solidFill>
                <a:latin typeface="Times" charset="0"/>
                <a:ea typeface="Arial" charset="0"/>
                <a:cs typeface="Arial" charset="0"/>
              </a:defRPr>
            </a:lvl9pPr>
          </a:lstStyle>
          <a:p>
            <a:pPr defTabSz="914377"/>
            <a:r>
              <a:rPr lang="en-US" sz="1600" b="0" dirty="0">
                <a:solidFill>
                  <a:prstClr val="black"/>
                </a:solidFill>
                <a:latin typeface="Calibri" panose="020F0502020204030204" pitchFamily="34" charset="0"/>
                <a:ea typeface="Calibri" panose="020F0502020204030204" pitchFamily="34" charset="0"/>
                <a:cs typeface="Calibri" panose="020F0502020204030204" pitchFamily="34" charset="0"/>
              </a:rPr>
              <a:t>*Decrease in MASH by ≥2 points with ≥1-point decrease in ballooning.</a:t>
            </a:r>
          </a:p>
        </p:txBody>
      </p:sp>
      <p:sp>
        <p:nvSpPr>
          <p:cNvPr id="43017" name="Text Box 1034"/>
          <p:cNvSpPr txBox="1">
            <a:spLocks noChangeArrowheads="1"/>
          </p:cNvSpPr>
          <p:nvPr/>
        </p:nvSpPr>
        <p:spPr bwMode="auto">
          <a:xfrm>
            <a:off x="3768366" y="3278824"/>
            <a:ext cx="58701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charset="0"/>
                <a:ea typeface="ＭＳ Ｐゴシック" charset="0"/>
              </a:defRPr>
            </a:lvl1pPr>
            <a:lvl2pPr>
              <a:defRPr sz="28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000">
                <a:solidFill>
                  <a:schemeClr val="tx1"/>
                </a:solidFill>
                <a:latin typeface="Times" charset="0"/>
                <a:ea typeface="ＭＳ Ｐゴシック" charset="0"/>
              </a:defRPr>
            </a:lvl4pPr>
            <a:lvl5pPr>
              <a:defRPr sz="2000">
                <a:solidFill>
                  <a:schemeClr val="tx1"/>
                </a:solidFill>
                <a:latin typeface="Times" charset="0"/>
                <a:ea typeface="ＭＳ Ｐゴシック" charset="0"/>
              </a:defRPr>
            </a:lvl5pPr>
            <a:lvl6pPr>
              <a:defRPr sz="2000">
                <a:solidFill>
                  <a:schemeClr val="tx1"/>
                </a:solidFill>
                <a:latin typeface="Times" charset="0"/>
                <a:ea typeface="ＭＳ Ｐゴシック" charset="0"/>
              </a:defRPr>
            </a:lvl6pPr>
            <a:lvl7pPr>
              <a:defRPr sz="2000">
                <a:solidFill>
                  <a:schemeClr val="tx1"/>
                </a:solidFill>
                <a:latin typeface="Times" charset="0"/>
                <a:ea typeface="ＭＳ Ｐゴシック" charset="0"/>
              </a:defRPr>
            </a:lvl7pPr>
            <a:lvl8pPr>
              <a:defRPr sz="2000">
                <a:solidFill>
                  <a:schemeClr val="tx1"/>
                </a:solidFill>
                <a:latin typeface="Times" charset="0"/>
                <a:ea typeface="ＭＳ Ｐゴシック" charset="0"/>
              </a:defRPr>
            </a:lvl8pPr>
            <a:lvl9pPr>
              <a:defRPr sz="2000">
                <a:solidFill>
                  <a:schemeClr val="tx1"/>
                </a:solidFill>
                <a:latin typeface="Times" charset="0"/>
                <a:ea typeface="ＭＳ Ｐゴシック" charset="0"/>
              </a:defRPr>
            </a:lvl9pPr>
          </a:lstStyle>
          <a:p>
            <a:pPr algn="ctr" defTabSz="914377" eaLnBrk="0" hangingPunct="0"/>
            <a:r>
              <a:rPr lang="en-US" sz="1800" b="1" dirty="0">
                <a:solidFill>
                  <a:prstClr val="white"/>
                </a:solidFill>
                <a:latin typeface="+mn-lt"/>
              </a:rPr>
              <a:t>43%</a:t>
            </a:r>
          </a:p>
        </p:txBody>
      </p:sp>
      <p:sp>
        <p:nvSpPr>
          <p:cNvPr id="43018" name="Text Box 1035"/>
          <p:cNvSpPr txBox="1">
            <a:spLocks noChangeArrowheads="1"/>
          </p:cNvSpPr>
          <p:nvPr/>
        </p:nvSpPr>
        <p:spPr bwMode="auto">
          <a:xfrm>
            <a:off x="7384979" y="3450591"/>
            <a:ext cx="58701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charset="0"/>
                <a:ea typeface="ＭＳ Ｐゴシック" charset="0"/>
              </a:defRPr>
            </a:lvl1pPr>
            <a:lvl2pPr>
              <a:defRPr sz="28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000">
                <a:solidFill>
                  <a:schemeClr val="tx1"/>
                </a:solidFill>
                <a:latin typeface="Times" charset="0"/>
                <a:ea typeface="ＭＳ Ｐゴシック" charset="0"/>
              </a:defRPr>
            </a:lvl4pPr>
            <a:lvl5pPr>
              <a:defRPr sz="2000">
                <a:solidFill>
                  <a:schemeClr val="tx1"/>
                </a:solidFill>
                <a:latin typeface="Times" charset="0"/>
                <a:ea typeface="ＭＳ Ｐゴシック" charset="0"/>
              </a:defRPr>
            </a:lvl5pPr>
            <a:lvl6pPr>
              <a:defRPr sz="2000">
                <a:solidFill>
                  <a:schemeClr val="tx1"/>
                </a:solidFill>
                <a:latin typeface="Times" charset="0"/>
                <a:ea typeface="ＭＳ Ｐゴシック" charset="0"/>
              </a:defRPr>
            </a:lvl6pPr>
            <a:lvl7pPr>
              <a:defRPr sz="2000">
                <a:solidFill>
                  <a:schemeClr val="tx1"/>
                </a:solidFill>
                <a:latin typeface="Times" charset="0"/>
                <a:ea typeface="ＭＳ Ｐゴシック" charset="0"/>
              </a:defRPr>
            </a:lvl7pPr>
            <a:lvl8pPr>
              <a:defRPr sz="2000">
                <a:solidFill>
                  <a:schemeClr val="tx1"/>
                </a:solidFill>
                <a:latin typeface="Times" charset="0"/>
                <a:ea typeface="ＭＳ Ｐゴシック" charset="0"/>
              </a:defRPr>
            </a:lvl8pPr>
            <a:lvl9pPr>
              <a:defRPr sz="2000">
                <a:solidFill>
                  <a:schemeClr val="tx1"/>
                </a:solidFill>
                <a:latin typeface="Times" charset="0"/>
                <a:ea typeface="ＭＳ Ｐゴシック" charset="0"/>
              </a:defRPr>
            </a:lvl9pPr>
          </a:lstStyle>
          <a:p>
            <a:pPr algn="ctr" defTabSz="914377" eaLnBrk="0" hangingPunct="0"/>
            <a:r>
              <a:rPr lang="en-US" sz="1800" b="1" dirty="0">
                <a:solidFill>
                  <a:prstClr val="white"/>
                </a:solidFill>
                <a:latin typeface="+mn-lt"/>
              </a:rPr>
              <a:t>34%</a:t>
            </a:r>
          </a:p>
        </p:txBody>
      </p:sp>
      <p:sp>
        <p:nvSpPr>
          <p:cNvPr id="43019" name="Text Box 1036"/>
          <p:cNvSpPr txBox="1">
            <a:spLocks noChangeArrowheads="1"/>
          </p:cNvSpPr>
          <p:nvPr/>
        </p:nvSpPr>
        <p:spPr bwMode="auto">
          <a:xfrm>
            <a:off x="5562530" y="4040824"/>
            <a:ext cx="58701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charset="0"/>
                <a:ea typeface="ＭＳ Ｐゴシック" charset="0"/>
              </a:defRPr>
            </a:lvl1pPr>
            <a:lvl2pPr>
              <a:defRPr sz="28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000">
                <a:solidFill>
                  <a:schemeClr val="tx1"/>
                </a:solidFill>
                <a:latin typeface="Times" charset="0"/>
                <a:ea typeface="ＭＳ Ｐゴシック" charset="0"/>
              </a:defRPr>
            </a:lvl4pPr>
            <a:lvl5pPr>
              <a:defRPr sz="2000">
                <a:solidFill>
                  <a:schemeClr val="tx1"/>
                </a:solidFill>
                <a:latin typeface="Times" charset="0"/>
                <a:ea typeface="ＭＳ Ｐゴシック" charset="0"/>
              </a:defRPr>
            </a:lvl5pPr>
            <a:lvl6pPr>
              <a:defRPr sz="2000">
                <a:solidFill>
                  <a:schemeClr val="tx1"/>
                </a:solidFill>
                <a:latin typeface="Times" charset="0"/>
                <a:ea typeface="ＭＳ Ｐゴシック" charset="0"/>
              </a:defRPr>
            </a:lvl6pPr>
            <a:lvl7pPr>
              <a:defRPr sz="2000">
                <a:solidFill>
                  <a:schemeClr val="tx1"/>
                </a:solidFill>
                <a:latin typeface="Times" charset="0"/>
                <a:ea typeface="ＭＳ Ｐゴシック" charset="0"/>
              </a:defRPr>
            </a:lvl7pPr>
            <a:lvl8pPr>
              <a:defRPr sz="2000">
                <a:solidFill>
                  <a:schemeClr val="tx1"/>
                </a:solidFill>
                <a:latin typeface="Times" charset="0"/>
                <a:ea typeface="ＭＳ Ｐゴシック" charset="0"/>
              </a:defRPr>
            </a:lvl8pPr>
            <a:lvl9pPr>
              <a:defRPr sz="2000">
                <a:solidFill>
                  <a:schemeClr val="tx1"/>
                </a:solidFill>
                <a:latin typeface="Times" charset="0"/>
                <a:ea typeface="ＭＳ Ｐゴシック" charset="0"/>
              </a:defRPr>
            </a:lvl9pPr>
          </a:lstStyle>
          <a:p>
            <a:pPr algn="ctr" defTabSz="914377" eaLnBrk="0" hangingPunct="0"/>
            <a:r>
              <a:rPr lang="en-US" sz="1800" b="1" dirty="0">
                <a:solidFill>
                  <a:prstClr val="white"/>
                </a:solidFill>
                <a:latin typeface="+mn-lt"/>
              </a:rPr>
              <a:t>19%</a:t>
            </a:r>
          </a:p>
        </p:txBody>
      </p:sp>
      <p:sp>
        <p:nvSpPr>
          <p:cNvPr id="2" name="AutoShape 8" descr="Image result for nejm"/>
          <p:cNvSpPr>
            <a:spLocks noChangeAspect="1" noChangeArrowheads="1"/>
          </p:cNvSpPr>
          <p:nvPr/>
        </p:nvSpPr>
        <p:spPr bwMode="auto">
          <a:xfrm>
            <a:off x="1679575" y="-144462"/>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endParaRPr lang="en-US" dirty="0">
              <a:solidFill>
                <a:prstClr val="black"/>
              </a:solidFill>
              <a:latin typeface="Calibri" panose="020F0502020204030204"/>
            </a:endParaRPr>
          </a:p>
        </p:txBody>
      </p:sp>
      <p:sp>
        <p:nvSpPr>
          <p:cNvPr id="4" name="TextBox 3"/>
          <p:cNvSpPr txBox="1"/>
          <p:nvPr/>
        </p:nvSpPr>
        <p:spPr>
          <a:xfrm>
            <a:off x="2340491" y="5182931"/>
            <a:ext cx="6951345" cy="461665"/>
          </a:xfrm>
          <a:prstGeom prst="rect">
            <a:avLst/>
          </a:prstGeom>
          <a:solidFill>
            <a:schemeClr val="accent3"/>
          </a:solidFill>
          <a:ln>
            <a:noFill/>
          </a:ln>
        </p:spPr>
        <p:txBody>
          <a:bodyPr wrap="square" rtlCol="0">
            <a:spAutoFit/>
          </a:bodyPr>
          <a:lstStyle/>
          <a:p>
            <a:pPr algn="ctr" defTabSz="914377"/>
            <a:r>
              <a:rPr lang="en-US" sz="2400" dirty="0">
                <a:latin typeface="Calibri" panose="020F0502020204030204" pitchFamily="34" charset="0"/>
                <a:ea typeface="Calibri" panose="020F0502020204030204" pitchFamily="34" charset="0"/>
                <a:cs typeface="Calibri" panose="020F0502020204030204" pitchFamily="34" charset="0"/>
              </a:rPr>
              <a:t>Study included only patients without diabetes</a:t>
            </a:r>
          </a:p>
        </p:txBody>
      </p:sp>
      <p:sp>
        <p:nvSpPr>
          <p:cNvPr id="6" name="Text Box 15">
            <a:extLst>
              <a:ext uri="{FF2B5EF4-FFF2-40B4-BE49-F238E27FC236}">
                <a16:creationId xmlns:a16="http://schemas.microsoft.com/office/drawing/2014/main" id="{F627F6CC-1427-B660-1C8D-D684F1B217F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Sanyal. NEJM. 2010;362:1675.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4370875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21F9D-6062-4B4B-BAA9-7919895434CA}"/>
              </a:ext>
            </a:extLst>
          </p:cNvPr>
          <p:cNvSpPr>
            <a:spLocks noGrp="1"/>
          </p:cNvSpPr>
          <p:nvPr>
            <p:ph type="title"/>
          </p:nvPr>
        </p:nvSpPr>
        <p:spPr>
          <a:xfrm>
            <a:off x="609759" y="238127"/>
            <a:ext cx="11141055" cy="1103313"/>
          </a:xfrm>
        </p:spPr>
        <p:txBody>
          <a:bodyPr>
            <a:normAutofit/>
          </a:bodyPr>
          <a:lstStyle/>
          <a:p>
            <a:r>
              <a:rPr lang="en-US" dirty="0"/>
              <a:t>Semaglutide Resolves MASH and May Improve Fibrosis</a:t>
            </a:r>
          </a:p>
        </p:txBody>
      </p:sp>
      <p:sp>
        <p:nvSpPr>
          <p:cNvPr id="6" name="TextBox 5">
            <a:extLst>
              <a:ext uri="{FF2B5EF4-FFF2-40B4-BE49-F238E27FC236}">
                <a16:creationId xmlns:a16="http://schemas.microsoft.com/office/drawing/2014/main" id="{2311FBF1-4A79-0D4E-A296-4880C2FFAA3A}"/>
              </a:ext>
            </a:extLst>
          </p:cNvPr>
          <p:cNvSpPr txBox="1"/>
          <p:nvPr/>
        </p:nvSpPr>
        <p:spPr>
          <a:xfrm>
            <a:off x="2305050" y="1213268"/>
            <a:ext cx="7581899" cy="523220"/>
          </a:xfrm>
          <a:prstGeom prst="rect">
            <a:avLst/>
          </a:prstGeom>
          <a:solidFill>
            <a:schemeClr val="accent3"/>
          </a:solidFill>
          <a:ln>
            <a:noFill/>
          </a:ln>
        </p:spPr>
        <p:txBody>
          <a:bodyPr wrap="square" rtlCol="0">
            <a:spAutoFit/>
          </a:bodyPr>
          <a:lstStyle/>
          <a:p>
            <a:pPr algn="ctr" defTabSz="914377"/>
            <a:r>
              <a:rPr lang="en-US" sz="2800" dirty="0">
                <a:solidFill>
                  <a:prstClr val="white"/>
                </a:solidFill>
                <a:latin typeface="Calibri" panose="020F0502020204030204"/>
              </a:rPr>
              <a:t>Not approved for treatment of MASH</a:t>
            </a:r>
          </a:p>
        </p:txBody>
      </p:sp>
      <p:sp>
        <p:nvSpPr>
          <p:cNvPr id="7" name="Text Box 15">
            <a:extLst>
              <a:ext uri="{FF2B5EF4-FFF2-40B4-BE49-F238E27FC236}">
                <a16:creationId xmlns:a16="http://schemas.microsoft.com/office/drawing/2014/main" id="{42FEB3BB-2CA9-C330-E6E3-68465D17E21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Newsome. NEJM. 2021;384:1113.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C8A59980-2123-516A-AAD8-84E789C98665}"/>
              </a:ext>
            </a:extLst>
          </p:cNvPr>
          <p:cNvSpPr txBox="1"/>
          <p:nvPr/>
        </p:nvSpPr>
        <p:spPr bwMode="auto">
          <a:xfrm>
            <a:off x="704850" y="1834839"/>
            <a:ext cx="51452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Resolution of MASH With No Worsening of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Liver Fibrosis (Primary Endpoint)</a:t>
            </a:r>
          </a:p>
        </p:txBody>
      </p:sp>
      <p:sp>
        <p:nvSpPr>
          <p:cNvPr id="9" name="TextBox 8">
            <a:extLst>
              <a:ext uri="{FF2B5EF4-FFF2-40B4-BE49-F238E27FC236}">
                <a16:creationId xmlns:a16="http://schemas.microsoft.com/office/drawing/2014/main" id="{B5BCED91-FDC8-8923-88BE-2014ECCDB4B5}"/>
              </a:ext>
            </a:extLst>
          </p:cNvPr>
          <p:cNvSpPr txBox="1"/>
          <p:nvPr/>
        </p:nvSpPr>
        <p:spPr bwMode="auto">
          <a:xfrm>
            <a:off x="6096000" y="1834839"/>
            <a:ext cx="55106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Improvement in Liver Fibrosis Stage With No Worsening of MASH (Confirmatory Secondary Endpoint)</a:t>
            </a:r>
          </a:p>
        </p:txBody>
      </p:sp>
      <p:sp>
        <p:nvSpPr>
          <p:cNvPr id="3" name="TextBox 2">
            <a:extLst>
              <a:ext uri="{FF2B5EF4-FFF2-40B4-BE49-F238E27FC236}">
                <a16:creationId xmlns:a16="http://schemas.microsoft.com/office/drawing/2014/main" id="{0DD68CD4-494E-B0DB-07C5-746885A46783}"/>
              </a:ext>
            </a:extLst>
          </p:cNvPr>
          <p:cNvSpPr txBox="1"/>
          <p:nvPr/>
        </p:nvSpPr>
        <p:spPr bwMode="auto">
          <a:xfrm rot="16200000">
            <a:off x="365273" y="4206724"/>
            <a:ext cx="1073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a:r>
          </a:p>
        </p:txBody>
      </p:sp>
      <p:grpSp>
        <p:nvGrpSpPr>
          <p:cNvPr id="15" name="Group 14">
            <a:extLst>
              <a:ext uri="{FF2B5EF4-FFF2-40B4-BE49-F238E27FC236}">
                <a16:creationId xmlns:a16="http://schemas.microsoft.com/office/drawing/2014/main" id="{B0CD3A8D-0E9B-5EA4-5F4F-0572D11939C0}"/>
              </a:ext>
            </a:extLst>
          </p:cNvPr>
          <p:cNvGrpSpPr/>
          <p:nvPr/>
        </p:nvGrpSpPr>
        <p:grpSpPr>
          <a:xfrm>
            <a:off x="1098015" y="3027730"/>
            <a:ext cx="458779" cy="2671762"/>
            <a:chOff x="1098015" y="3160494"/>
            <a:chExt cx="458779" cy="2651531"/>
          </a:xfrm>
        </p:grpSpPr>
        <p:sp>
          <p:nvSpPr>
            <p:cNvPr id="5" name="TextBox 4">
              <a:extLst>
                <a:ext uri="{FF2B5EF4-FFF2-40B4-BE49-F238E27FC236}">
                  <a16:creationId xmlns:a16="http://schemas.microsoft.com/office/drawing/2014/main" id="{A879EB8D-4962-15A2-10F0-7F8E16F9CB17}"/>
                </a:ext>
              </a:extLst>
            </p:cNvPr>
            <p:cNvSpPr txBox="1"/>
            <p:nvPr/>
          </p:nvSpPr>
          <p:spPr bwMode="auto">
            <a:xfrm>
              <a:off x="1098015" y="3160494"/>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0" name="TextBox 9">
              <a:extLst>
                <a:ext uri="{FF2B5EF4-FFF2-40B4-BE49-F238E27FC236}">
                  <a16:creationId xmlns:a16="http://schemas.microsoft.com/office/drawing/2014/main" id="{49EF896D-8996-DBC5-65E0-994869F271BD}"/>
                </a:ext>
              </a:extLst>
            </p:cNvPr>
            <p:cNvSpPr txBox="1"/>
            <p:nvPr/>
          </p:nvSpPr>
          <p:spPr bwMode="auto">
            <a:xfrm>
              <a:off x="1189386" y="36221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1" name="TextBox 10">
              <a:extLst>
                <a:ext uri="{FF2B5EF4-FFF2-40B4-BE49-F238E27FC236}">
                  <a16:creationId xmlns:a16="http://schemas.microsoft.com/office/drawing/2014/main" id="{99E5935F-A065-F12B-21BC-F07A146EC783}"/>
                </a:ext>
              </a:extLst>
            </p:cNvPr>
            <p:cNvSpPr txBox="1"/>
            <p:nvPr/>
          </p:nvSpPr>
          <p:spPr bwMode="auto">
            <a:xfrm>
              <a:off x="1189386" y="40939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2" name="TextBox 11">
              <a:extLst>
                <a:ext uri="{FF2B5EF4-FFF2-40B4-BE49-F238E27FC236}">
                  <a16:creationId xmlns:a16="http://schemas.microsoft.com/office/drawing/2014/main" id="{72BDF3B0-600E-B322-B42D-34224C7CF315}"/>
                </a:ext>
              </a:extLst>
            </p:cNvPr>
            <p:cNvSpPr txBox="1"/>
            <p:nvPr/>
          </p:nvSpPr>
          <p:spPr bwMode="auto">
            <a:xfrm>
              <a:off x="1189386" y="455563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3" name="TextBox 12">
              <a:extLst>
                <a:ext uri="{FF2B5EF4-FFF2-40B4-BE49-F238E27FC236}">
                  <a16:creationId xmlns:a16="http://schemas.microsoft.com/office/drawing/2014/main" id="{9F6916E0-541B-514D-8560-DA8AEC15E00D}"/>
                </a:ext>
              </a:extLst>
            </p:cNvPr>
            <p:cNvSpPr txBox="1"/>
            <p:nvPr/>
          </p:nvSpPr>
          <p:spPr bwMode="auto">
            <a:xfrm>
              <a:off x="1189386" y="5042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4" name="TextBox 13">
              <a:extLst>
                <a:ext uri="{FF2B5EF4-FFF2-40B4-BE49-F238E27FC236}">
                  <a16:creationId xmlns:a16="http://schemas.microsoft.com/office/drawing/2014/main" id="{AED9E2F8-85D8-F5B7-27D9-A38AF010BBC9}"/>
                </a:ext>
              </a:extLst>
            </p:cNvPr>
            <p:cNvSpPr txBox="1"/>
            <p:nvPr/>
          </p:nvSpPr>
          <p:spPr bwMode="auto">
            <a:xfrm>
              <a:off x="1280757" y="550424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16" name="TextBox 15">
            <a:extLst>
              <a:ext uri="{FF2B5EF4-FFF2-40B4-BE49-F238E27FC236}">
                <a16:creationId xmlns:a16="http://schemas.microsoft.com/office/drawing/2014/main" id="{1FF0BDE6-30B8-2534-3155-F01004045CFF}"/>
              </a:ext>
            </a:extLst>
          </p:cNvPr>
          <p:cNvSpPr txBox="1"/>
          <p:nvPr/>
        </p:nvSpPr>
        <p:spPr bwMode="auto">
          <a:xfrm>
            <a:off x="1466505" y="5519273"/>
            <a:ext cx="117985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Semaglutide 0.1 mg</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57)</a:t>
            </a:r>
          </a:p>
        </p:txBody>
      </p:sp>
      <p:sp>
        <p:nvSpPr>
          <p:cNvPr id="17" name="TextBox 16">
            <a:extLst>
              <a:ext uri="{FF2B5EF4-FFF2-40B4-BE49-F238E27FC236}">
                <a16:creationId xmlns:a16="http://schemas.microsoft.com/office/drawing/2014/main" id="{C8AB6FDB-F4AB-200F-F8C0-C6CA1DECAAA0}"/>
              </a:ext>
            </a:extLst>
          </p:cNvPr>
          <p:cNvSpPr txBox="1"/>
          <p:nvPr/>
        </p:nvSpPr>
        <p:spPr bwMode="auto">
          <a:xfrm>
            <a:off x="2573414" y="5519273"/>
            <a:ext cx="117985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Semaglutide 0.2 mg</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59)</a:t>
            </a:r>
          </a:p>
        </p:txBody>
      </p:sp>
      <p:sp>
        <p:nvSpPr>
          <p:cNvPr id="18" name="TextBox 17">
            <a:extLst>
              <a:ext uri="{FF2B5EF4-FFF2-40B4-BE49-F238E27FC236}">
                <a16:creationId xmlns:a16="http://schemas.microsoft.com/office/drawing/2014/main" id="{471E3945-C4E9-1682-9F40-88CD0238A6CD}"/>
              </a:ext>
            </a:extLst>
          </p:cNvPr>
          <p:cNvSpPr txBox="1"/>
          <p:nvPr/>
        </p:nvSpPr>
        <p:spPr bwMode="auto">
          <a:xfrm>
            <a:off x="3670212" y="5519273"/>
            <a:ext cx="117985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Semaglutide 0.4 mg</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56)</a:t>
            </a:r>
          </a:p>
        </p:txBody>
      </p:sp>
      <p:sp>
        <p:nvSpPr>
          <p:cNvPr id="19" name="TextBox 18">
            <a:extLst>
              <a:ext uri="{FF2B5EF4-FFF2-40B4-BE49-F238E27FC236}">
                <a16:creationId xmlns:a16="http://schemas.microsoft.com/office/drawing/2014/main" id="{3B67C37D-9E9C-7D47-78F4-26244008B1C9}"/>
              </a:ext>
            </a:extLst>
          </p:cNvPr>
          <p:cNvSpPr txBox="1"/>
          <p:nvPr/>
        </p:nvSpPr>
        <p:spPr bwMode="auto">
          <a:xfrm>
            <a:off x="4788304" y="5519273"/>
            <a:ext cx="11798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Placebo</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58)</a:t>
            </a:r>
          </a:p>
        </p:txBody>
      </p:sp>
      <p:sp>
        <p:nvSpPr>
          <p:cNvPr id="20" name="TextBox 19">
            <a:extLst>
              <a:ext uri="{FF2B5EF4-FFF2-40B4-BE49-F238E27FC236}">
                <a16:creationId xmlns:a16="http://schemas.microsoft.com/office/drawing/2014/main" id="{2D5523CB-5D03-72E0-6BCB-29E46C14D8F7}"/>
              </a:ext>
            </a:extLst>
          </p:cNvPr>
          <p:cNvSpPr txBox="1"/>
          <p:nvPr/>
        </p:nvSpPr>
        <p:spPr bwMode="auto">
          <a:xfrm>
            <a:off x="5008827" y="4863478"/>
            <a:ext cx="7388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17</a:t>
            </a:r>
          </a:p>
        </p:txBody>
      </p:sp>
      <p:sp>
        <p:nvSpPr>
          <p:cNvPr id="21" name="TextBox 20">
            <a:extLst>
              <a:ext uri="{FF2B5EF4-FFF2-40B4-BE49-F238E27FC236}">
                <a16:creationId xmlns:a16="http://schemas.microsoft.com/office/drawing/2014/main" id="{31879958-1A29-6DFC-EE4A-C6ABF4D2331C}"/>
              </a:ext>
            </a:extLst>
          </p:cNvPr>
          <p:cNvSpPr txBox="1"/>
          <p:nvPr/>
        </p:nvSpPr>
        <p:spPr bwMode="auto">
          <a:xfrm>
            <a:off x="3905024" y="3889422"/>
            <a:ext cx="7388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59</a:t>
            </a:r>
          </a:p>
        </p:txBody>
      </p:sp>
      <p:sp>
        <p:nvSpPr>
          <p:cNvPr id="22" name="TextBox 21">
            <a:extLst>
              <a:ext uri="{FF2B5EF4-FFF2-40B4-BE49-F238E27FC236}">
                <a16:creationId xmlns:a16="http://schemas.microsoft.com/office/drawing/2014/main" id="{89051E6C-4B9D-F322-C4BA-FCD251E709CA}"/>
              </a:ext>
            </a:extLst>
          </p:cNvPr>
          <p:cNvSpPr txBox="1"/>
          <p:nvPr/>
        </p:nvSpPr>
        <p:spPr bwMode="auto">
          <a:xfrm>
            <a:off x="2808360" y="4433519"/>
            <a:ext cx="7388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36</a:t>
            </a:r>
          </a:p>
        </p:txBody>
      </p:sp>
      <p:sp>
        <p:nvSpPr>
          <p:cNvPr id="23" name="TextBox 22">
            <a:extLst>
              <a:ext uri="{FF2B5EF4-FFF2-40B4-BE49-F238E27FC236}">
                <a16:creationId xmlns:a16="http://schemas.microsoft.com/office/drawing/2014/main" id="{A430950C-6AE9-FFBA-64F8-162234FC4DC6}"/>
              </a:ext>
            </a:extLst>
          </p:cNvPr>
          <p:cNvSpPr txBox="1"/>
          <p:nvPr/>
        </p:nvSpPr>
        <p:spPr bwMode="auto">
          <a:xfrm>
            <a:off x="1710843" y="4323614"/>
            <a:ext cx="7388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40</a:t>
            </a:r>
          </a:p>
        </p:txBody>
      </p:sp>
      <p:sp>
        <p:nvSpPr>
          <p:cNvPr id="24" name="TextBox 23">
            <a:extLst>
              <a:ext uri="{FF2B5EF4-FFF2-40B4-BE49-F238E27FC236}">
                <a16:creationId xmlns:a16="http://schemas.microsoft.com/office/drawing/2014/main" id="{2C6901B3-29BB-B27B-72DF-F9DC3EC0148A}"/>
              </a:ext>
            </a:extLst>
          </p:cNvPr>
          <p:cNvSpPr txBox="1"/>
          <p:nvPr/>
        </p:nvSpPr>
        <p:spPr bwMode="auto">
          <a:xfrm>
            <a:off x="2305050" y="2544380"/>
            <a:ext cx="29893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OR: 3.36 (95% CI: 1.29-8.86)</a:t>
            </a:r>
          </a:p>
        </p:txBody>
      </p:sp>
      <p:sp>
        <p:nvSpPr>
          <p:cNvPr id="25" name="TextBox 24">
            <a:extLst>
              <a:ext uri="{FF2B5EF4-FFF2-40B4-BE49-F238E27FC236}">
                <a16:creationId xmlns:a16="http://schemas.microsoft.com/office/drawing/2014/main" id="{DA27B783-0FD5-9B5A-F13B-A4FF76C24300}"/>
              </a:ext>
            </a:extLst>
          </p:cNvPr>
          <p:cNvSpPr txBox="1"/>
          <p:nvPr/>
        </p:nvSpPr>
        <p:spPr bwMode="auto">
          <a:xfrm>
            <a:off x="2808360" y="2878546"/>
            <a:ext cx="29893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OR: 2.71 (95% CI: 1.06-7.56)</a:t>
            </a:r>
          </a:p>
        </p:txBody>
      </p:sp>
      <p:sp>
        <p:nvSpPr>
          <p:cNvPr id="26" name="TextBox 25">
            <a:extLst>
              <a:ext uri="{FF2B5EF4-FFF2-40B4-BE49-F238E27FC236}">
                <a16:creationId xmlns:a16="http://schemas.microsoft.com/office/drawing/2014/main" id="{B6A70007-A6B8-E693-E731-08487D763BF5}"/>
              </a:ext>
            </a:extLst>
          </p:cNvPr>
          <p:cNvSpPr txBox="1"/>
          <p:nvPr/>
        </p:nvSpPr>
        <p:spPr bwMode="auto">
          <a:xfrm>
            <a:off x="3763020" y="3298100"/>
            <a:ext cx="22715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OR: 6.87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(95% CI: 2.60-17.63; </a:t>
            </a: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&lt;.001)</a:t>
            </a:r>
          </a:p>
        </p:txBody>
      </p:sp>
      <p:sp>
        <p:nvSpPr>
          <p:cNvPr id="27" name="Freeform: Shape 26">
            <a:extLst>
              <a:ext uri="{FF2B5EF4-FFF2-40B4-BE49-F238E27FC236}">
                <a16:creationId xmlns:a16="http://schemas.microsoft.com/office/drawing/2014/main" id="{3E3A3000-07DC-EE93-2D39-394424FB17E5}"/>
              </a:ext>
            </a:extLst>
          </p:cNvPr>
          <p:cNvSpPr/>
          <p:nvPr/>
        </p:nvSpPr>
        <p:spPr bwMode="auto">
          <a:xfrm>
            <a:off x="4267200" y="3823067"/>
            <a:ext cx="1176338" cy="85725"/>
          </a:xfrm>
          <a:custGeom>
            <a:avLst/>
            <a:gdLst>
              <a:gd name="connsiteX0" fmla="*/ 0 w 1176338"/>
              <a:gd name="connsiteY0" fmla="*/ 76200 h 85725"/>
              <a:gd name="connsiteX1" fmla="*/ 0 w 1176338"/>
              <a:gd name="connsiteY1" fmla="*/ 0 h 85725"/>
              <a:gd name="connsiteX2" fmla="*/ 1176338 w 1176338"/>
              <a:gd name="connsiteY2" fmla="*/ 0 h 85725"/>
              <a:gd name="connsiteX3" fmla="*/ 1176338 w 1176338"/>
              <a:gd name="connsiteY3" fmla="*/ 85725 h 85725"/>
            </a:gdLst>
            <a:ahLst/>
            <a:cxnLst>
              <a:cxn ang="0">
                <a:pos x="connsiteX0" y="connsiteY0"/>
              </a:cxn>
              <a:cxn ang="0">
                <a:pos x="connsiteX1" y="connsiteY1"/>
              </a:cxn>
              <a:cxn ang="0">
                <a:pos x="connsiteX2" y="connsiteY2"/>
              </a:cxn>
              <a:cxn ang="0">
                <a:pos x="connsiteX3" y="connsiteY3"/>
              </a:cxn>
            </a:cxnLst>
            <a:rect l="l" t="t" r="r" b="b"/>
            <a:pathLst>
              <a:path w="1176338" h="85725">
                <a:moveTo>
                  <a:pt x="0" y="76200"/>
                </a:moveTo>
                <a:lnTo>
                  <a:pt x="0" y="0"/>
                </a:lnTo>
                <a:lnTo>
                  <a:pt x="1176338" y="0"/>
                </a:lnTo>
                <a:lnTo>
                  <a:pt x="1176338" y="85725"/>
                </a:lnTo>
              </a:path>
            </a:pathLst>
          </a:custGeom>
          <a:noFill/>
          <a:ln w="28575">
            <a:solidFill>
              <a:schemeClr val="bg1"/>
            </a:solidFill>
            <a:miter lim="800000"/>
            <a:headEnd/>
            <a:tailEnd/>
          </a:ln>
        </p:spPr>
        <p:txBody>
          <a:bodyPr rtlCol="0" anchor="ctr"/>
          <a:lstStyle/>
          <a:p>
            <a:pPr algn="ctr"/>
            <a:endParaRPr lang="en-US" dirty="0"/>
          </a:p>
        </p:txBody>
      </p:sp>
      <p:sp>
        <p:nvSpPr>
          <p:cNvPr id="28" name="Freeform: Shape 27">
            <a:extLst>
              <a:ext uri="{FF2B5EF4-FFF2-40B4-BE49-F238E27FC236}">
                <a16:creationId xmlns:a16="http://schemas.microsoft.com/office/drawing/2014/main" id="{038EF8E9-88FF-4DE1-8CB3-83C4D405E1CC}"/>
              </a:ext>
            </a:extLst>
          </p:cNvPr>
          <p:cNvSpPr/>
          <p:nvPr/>
        </p:nvSpPr>
        <p:spPr bwMode="auto">
          <a:xfrm>
            <a:off x="3163094" y="3168879"/>
            <a:ext cx="2280444" cy="86695"/>
          </a:xfrm>
          <a:custGeom>
            <a:avLst/>
            <a:gdLst>
              <a:gd name="connsiteX0" fmla="*/ 0 w 1176338"/>
              <a:gd name="connsiteY0" fmla="*/ 76200 h 85725"/>
              <a:gd name="connsiteX1" fmla="*/ 0 w 1176338"/>
              <a:gd name="connsiteY1" fmla="*/ 0 h 85725"/>
              <a:gd name="connsiteX2" fmla="*/ 1176338 w 1176338"/>
              <a:gd name="connsiteY2" fmla="*/ 0 h 85725"/>
              <a:gd name="connsiteX3" fmla="*/ 1176338 w 1176338"/>
              <a:gd name="connsiteY3" fmla="*/ 85725 h 85725"/>
            </a:gdLst>
            <a:ahLst/>
            <a:cxnLst>
              <a:cxn ang="0">
                <a:pos x="connsiteX0" y="connsiteY0"/>
              </a:cxn>
              <a:cxn ang="0">
                <a:pos x="connsiteX1" y="connsiteY1"/>
              </a:cxn>
              <a:cxn ang="0">
                <a:pos x="connsiteX2" y="connsiteY2"/>
              </a:cxn>
              <a:cxn ang="0">
                <a:pos x="connsiteX3" y="connsiteY3"/>
              </a:cxn>
            </a:cxnLst>
            <a:rect l="l" t="t" r="r" b="b"/>
            <a:pathLst>
              <a:path w="1176338" h="85725">
                <a:moveTo>
                  <a:pt x="0" y="76200"/>
                </a:moveTo>
                <a:lnTo>
                  <a:pt x="0" y="0"/>
                </a:lnTo>
                <a:lnTo>
                  <a:pt x="1176338" y="0"/>
                </a:lnTo>
                <a:lnTo>
                  <a:pt x="1176338" y="85725"/>
                </a:lnTo>
              </a:path>
            </a:pathLst>
          </a:custGeom>
          <a:noFill/>
          <a:ln w="28575">
            <a:solidFill>
              <a:schemeClr val="bg1"/>
            </a:solidFill>
            <a:miter lim="800000"/>
            <a:headEnd/>
            <a:tailEnd/>
          </a:ln>
        </p:spPr>
        <p:txBody>
          <a:bodyPr rtlCol="0" anchor="ctr"/>
          <a:lstStyle/>
          <a:p>
            <a:pPr algn="ctr"/>
            <a:endParaRPr lang="en-US" dirty="0"/>
          </a:p>
        </p:txBody>
      </p:sp>
      <p:sp>
        <p:nvSpPr>
          <p:cNvPr id="29" name="Freeform: Shape 28">
            <a:extLst>
              <a:ext uri="{FF2B5EF4-FFF2-40B4-BE49-F238E27FC236}">
                <a16:creationId xmlns:a16="http://schemas.microsoft.com/office/drawing/2014/main" id="{9E156808-F2A0-08FC-4BF1-8A73D4DFD079}"/>
              </a:ext>
            </a:extLst>
          </p:cNvPr>
          <p:cNvSpPr/>
          <p:nvPr/>
        </p:nvSpPr>
        <p:spPr bwMode="auto">
          <a:xfrm>
            <a:off x="2071688" y="2820862"/>
            <a:ext cx="3371581" cy="91936"/>
          </a:xfrm>
          <a:custGeom>
            <a:avLst/>
            <a:gdLst>
              <a:gd name="connsiteX0" fmla="*/ 0 w 1176338"/>
              <a:gd name="connsiteY0" fmla="*/ 76200 h 85725"/>
              <a:gd name="connsiteX1" fmla="*/ 0 w 1176338"/>
              <a:gd name="connsiteY1" fmla="*/ 0 h 85725"/>
              <a:gd name="connsiteX2" fmla="*/ 1176338 w 1176338"/>
              <a:gd name="connsiteY2" fmla="*/ 0 h 85725"/>
              <a:gd name="connsiteX3" fmla="*/ 1176338 w 1176338"/>
              <a:gd name="connsiteY3" fmla="*/ 85725 h 85725"/>
            </a:gdLst>
            <a:ahLst/>
            <a:cxnLst>
              <a:cxn ang="0">
                <a:pos x="connsiteX0" y="connsiteY0"/>
              </a:cxn>
              <a:cxn ang="0">
                <a:pos x="connsiteX1" y="connsiteY1"/>
              </a:cxn>
              <a:cxn ang="0">
                <a:pos x="connsiteX2" y="connsiteY2"/>
              </a:cxn>
              <a:cxn ang="0">
                <a:pos x="connsiteX3" y="connsiteY3"/>
              </a:cxn>
            </a:cxnLst>
            <a:rect l="l" t="t" r="r" b="b"/>
            <a:pathLst>
              <a:path w="1176338" h="85725">
                <a:moveTo>
                  <a:pt x="0" y="76200"/>
                </a:moveTo>
                <a:lnTo>
                  <a:pt x="0" y="0"/>
                </a:lnTo>
                <a:lnTo>
                  <a:pt x="1176338" y="0"/>
                </a:lnTo>
                <a:lnTo>
                  <a:pt x="1176338" y="85725"/>
                </a:lnTo>
              </a:path>
            </a:pathLst>
          </a:custGeom>
          <a:noFill/>
          <a:ln w="28575">
            <a:solidFill>
              <a:schemeClr val="bg1"/>
            </a:solidFill>
            <a:miter lim="800000"/>
            <a:headEnd/>
            <a:tailEnd/>
          </a:ln>
        </p:spPr>
        <p:txBody>
          <a:bodyPr rtlCol="0" anchor="ctr"/>
          <a:lstStyle/>
          <a:p>
            <a:pPr algn="ctr"/>
            <a:endParaRPr lang="en-US" dirty="0"/>
          </a:p>
        </p:txBody>
      </p:sp>
      <p:sp>
        <p:nvSpPr>
          <p:cNvPr id="30" name="Freeform: Shape 29">
            <a:extLst>
              <a:ext uri="{FF2B5EF4-FFF2-40B4-BE49-F238E27FC236}">
                <a16:creationId xmlns:a16="http://schemas.microsoft.com/office/drawing/2014/main" id="{83FBD646-DE79-6C22-1854-B0985A4D48A4}"/>
              </a:ext>
            </a:extLst>
          </p:cNvPr>
          <p:cNvSpPr/>
          <p:nvPr/>
        </p:nvSpPr>
        <p:spPr bwMode="auto">
          <a:xfrm>
            <a:off x="1557338" y="3189655"/>
            <a:ext cx="4348162" cy="2357437"/>
          </a:xfrm>
          <a:custGeom>
            <a:avLst/>
            <a:gdLst>
              <a:gd name="connsiteX0" fmla="*/ 0 w 4348162"/>
              <a:gd name="connsiteY0" fmla="*/ 0 h 2357437"/>
              <a:gd name="connsiteX1" fmla="*/ 0 w 4348162"/>
              <a:gd name="connsiteY1" fmla="*/ 2357437 h 2357437"/>
              <a:gd name="connsiteX2" fmla="*/ 4348162 w 4348162"/>
              <a:gd name="connsiteY2" fmla="*/ 2357437 h 2357437"/>
            </a:gdLst>
            <a:ahLst/>
            <a:cxnLst>
              <a:cxn ang="0">
                <a:pos x="connsiteX0" y="connsiteY0"/>
              </a:cxn>
              <a:cxn ang="0">
                <a:pos x="connsiteX1" y="connsiteY1"/>
              </a:cxn>
              <a:cxn ang="0">
                <a:pos x="connsiteX2" y="connsiteY2"/>
              </a:cxn>
            </a:cxnLst>
            <a:rect l="l" t="t" r="r" b="b"/>
            <a:pathLst>
              <a:path w="4348162" h="2357437">
                <a:moveTo>
                  <a:pt x="0" y="0"/>
                </a:moveTo>
                <a:lnTo>
                  <a:pt x="0" y="2357437"/>
                </a:lnTo>
                <a:lnTo>
                  <a:pt x="4348162" y="2357437"/>
                </a:lnTo>
              </a:path>
            </a:pathLst>
          </a:custGeom>
          <a:noFill/>
          <a:ln w="28575">
            <a:solidFill>
              <a:schemeClr val="bg1"/>
            </a:solidFill>
            <a:miter lim="800000"/>
            <a:headEnd/>
            <a:tailEnd/>
          </a:ln>
        </p:spPr>
        <p:txBody>
          <a:bodyPr rtlCol="0" anchor="ctr"/>
          <a:lstStyle/>
          <a:p>
            <a:pPr algn="ctr"/>
            <a:endParaRPr lang="en-US" dirty="0"/>
          </a:p>
        </p:txBody>
      </p:sp>
      <p:grpSp>
        <p:nvGrpSpPr>
          <p:cNvPr id="38" name="Group 37">
            <a:extLst>
              <a:ext uri="{FF2B5EF4-FFF2-40B4-BE49-F238E27FC236}">
                <a16:creationId xmlns:a16="http://schemas.microsoft.com/office/drawing/2014/main" id="{9F134249-3C45-62FD-835B-28C77B166932}"/>
              </a:ext>
            </a:extLst>
          </p:cNvPr>
          <p:cNvGrpSpPr/>
          <p:nvPr/>
        </p:nvGrpSpPr>
        <p:grpSpPr>
          <a:xfrm>
            <a:off x="1481138" y="3191084"/>
            <a:ext cx="88355" cy="2357439"/>
            <a:chOff x="1315810" y="3339942"/>
            <a:chExt cx="481968" cy="2357439"/>
          </a:xfrm>
        </p:grpSpPr>
        <p:cxnSp>
          <p:nvCxnSpPr>
            <p:cNvPr id="32" name="Straight Connector 31">
              <a:extLst>
                <a:ext uri="{FF2B5EF4-FFF2-40B4-BE49-F238E27FC236}">
                  <a16:creationId xmlns:a16="http://schemas.microsoft.com/office/drawing/2014/main" id="{9D576584-5183-841F-C4B9-8E8E86948EDF}"/>
                </a:ext>
              </a:extLst>
            </p:cNvPr>
            <p:cNvCxnSpPr/>
            <p:nvPr/>
          </p:nvCxnSpPr>
          <p:spPr bwMode="auto">
            <a:xfrm>
              <a:off x="1315810" y="3339942"/>
              <a:ext cx="48196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BDE145F-75A1-F8B1-7F38-7B1A2254592A}"/>
                </a:ext>
              </a:extLst>
            </p:cNvPr>
            <p:cNvCxnSpPr/>
            <p:nvPr/>
          </p:nvCxnSpPr>
          <p:spPr bwMode="auto">
            <a:xfrm>
              <a:off x="1315810" y="3811430"/>
              <a:ext cx="48196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4C8DD68-5056-39D9-6188-C0E3E98E285A}"/>
                </a:ext>
              </a:extLst>
            </p:cNvPr>
            <p:cNvCxnSpPr/>
            <p:nvPr/>
          </p:nvCxnSpPr>
          <p:spPr bwMode="auto">
            <a:xfrm>
              <a:off x="1315810" y="4282918"/>
              <a:ext cx="48196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D7BF2F7-E67B-60D8-D1C9-19B37833AA04}"/>
                </a:ext>
              </a:extLst>
            </p:cNvPr>
            <p:cNvCxnSpPr/>
            <p:nvPr/>
          </p:nvCxnSpPr>
          <p:spPr bwMode="auto">
            <a:xfrm>
              <a:off x="1315810" y="4754406"/>
              <a:ext cx="48196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6F725AA-D6CC-7491-2EB1-3694DFC981DA}"/>
                </a:ext>
              </a:extLst>
            </p:cNvPr>
            <p:cNvCxnSpPr/>
            <p:nvPr/>
          </p:nvCxnSpPr>
          <p:spPr bwMode="auto">
            <a:xfrm>
              <a:off x="1315810" y="5225894"/>
              <a:ext cx="48196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66C4EFE-8617-E084-EC4C-E78129C46A23}"/>
                </a:ext>
              </a:extLst>
            </p:cNvPr>
            <p:cNvCxnSpPr/>
            <p:nvPr/>
          </p:nvCxnSpPr>
          <p:spPr bwMode="auto">
            <a:xfrm>
              <a:off x="1315810" y="5697381"/>
              <a:ext cx="4819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2A7A9005-E639-F916-467A-16191506EDE1}"/>
              </a:ext>
            </a:extLst>
          </p:cNvPr>
          <p:cNvGrpSpPr/>
          <p:nvPr/>
        </p:nvGrpSpPr>
        <p:grpSpPr>
          <a:xfrm>
            <a:off x="1556793" y="5545115"/>
            <a:ext cx="4334589" cy="86411"/>
            <a:chOff x="1556793" y="5464961"/>
            <a:chExt cx="4334589" cy="383389"/>
          </a:xfrm>
        </p:grpSpPr>
        <p:cxnSp>
          <p:nvCxnSpPr>
            <p:cNvPr id="40" name="Straight Connector 39">
              <a:extLst>
                <a:ext uri="{FF2B5EF4-FFF2-40B4-BE49-F238E27FC236}">
                  <a16:creationId xmlns:a16="http://schemas.microsoft.com/office/drawing/2014/main" id="{8AA86EDF-0C2C-02D1-9695-991B09095F6E}"/>
                </a:ext>
              </a:extLst>
            </p:cNvPr>
            <p:cNvCxnSpPr/>
            <p:nvPr/>
          </p:nvCxnSpPr>
          <p:spPr bwMode="auto">
            <a:xfrm>
              <a:off x="1556793" y="5464961"/>
              <a:ext cx="0" cy="383389"/>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79CE99D-3C43-A735-2638-FC7837864F71}"/>
                </a:ext>
              </a:extLst>
            </p:cNvPr>
            <p:cNvCxnSpPr/>
            <p:nvPr/>
          </p:nvCxnSpPr>
          <p:spPr bwMode="auto">
            <a:xfrm>
              <a:off x="2640440" y="5464961"/>
              <a:ext cx="0" cy="383389"/>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B8A2836-2BBA-18DE-7C96-5663165C1F59}"/>
                </a:ext>
              </a:extLst>
            </p:cNvPr>
            <p:cNvCxnSpPr/>
            <p:nvPr/>
          </p:nvCxnSpPr>
          <p:spPr bwMode="auto">
            <a:xfrm>
              <a:off x="3724087" y="5464961"/>
              <a:ext cx="0" cy="383389"/>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B89EEBD-B2D2-50E4-C32F-FBE2DB1E2AD6}"/>
                </a:ext>
              </a:extLst>
            </p:cNvPr>
            <p:cNvCxnSpPr/>
            <p:nvPr/>
          </p:nvCxnSpPr>
          <p:spPr bwMode="auto">
            <a:xfrm>
              <a:off x="4807734" y="5464961"/>
              <a:ext cx="0" cy="383389"/>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1FAEA4D-9A4D-BE0D-70D4-BBE1CDFC1FC2}"/>
                </a:ext>
              </a:extLst>
            </p:cNvPr>
            <p:cNvCxnSpPr/>
            <p:nvPr/>
          </p:nvCxnSpPr>
          <p:spPr bwMode="auto">
            <a:xfrm>
              <a:off x="5891382" y="5464961"/>
              <a:ext cx="0" cy="383389"/>
            </a:xfrm>
            <a:prstGeom prst="line">
              <a:avLst/>
            </a:prstGeom>
            <a:noFill/>
            <a:ln w="28575" cap="flat" cmpd="sng" algn="ctr">
              <a:solidFill>
                <a:schemeClr val="bg1"/>
              </a:solidFill>
              <a:prstDash val="solid"/>
              <a:round/>
              <a:headEnd type="none" w="med" len="med"/>
              <a:tailEnd type="none" w="med" len="med"/>
            </a:ln>
            <a:effectLst/>
          </p:spPr>
        </p:cxnSp>
      </p:grpSp>
      <p:sp>
        <p:nvSpPr>
          <p:cNvPr id="46" name="Rectangle 45">
            <a:extLst>
              <a:ext uri="{FF2B5EF4-FFF2-40B4-BE49-F238E27FC236}">
                <a16:creationId xmlns:a16="http://schemas.microsoft.com/office/drawing/2014/main" id="{44072A45-ED26-CED4-B685-A73F64EC43BA}"/>
              </a:ext>
            </a:extLst>
          </p:cNvPr>
          <p:cNvSpPr/>
          <p:nvPr/>
        </p:nvSpPr>
        <p:spPr bwMode="auto">
          <a:xfrm>
            <a:off x="1790701" y="4605548"/>
            <a:ext cx="558800" cy="93956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9700C446-82F2-AFC9-55B9-C6F25C4CA7B6}"/>
              </a:ext>
            </a:extLst>
          </p:cNvPr>
          <p:cNvSpPr/>
          <p:nvPr/>
        </p:nvSpPr>
        <p:spPr bwMode="auto">
          <a:xfrm>
            <a:off x="2901866" y="4708892"/>
            <a:ext cx="558800" cy="83622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D22EB0E7-9AC1-7D2E-70B9-52AA60470060}"/>
              </a:ext>
            </a:extLst>
          </p:cNvPr>
          <p:cNvSpPr/>
          <p:nvPr/>
        </p:nvSpPr>
        <p:spPr bwMode="auto">
          <a:xfrm>
            <a:off x="3995030" y="4159617"/>
            <a:ext cx="558800" cy="13854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CC9D93EB-7487-6FD2-D379-D6567D7E3CC9}"/>
              </a:ext>
            </a:extLst>
          </p:cNvPr>
          <p:cNvSpPr/>
          <p:nvPr/>
        </p:nvSpPr>
        <p:spPr bwMode="auto">
          <a:xfrm>
            <a:off x="5092701" y="5147042"/>
            <a:ext cx="558800" cy="3980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TextBox 49">
            <a:extLst>
              <a:ext uri="{FF2B5EF4-FFF2-40B4-BE49-F238E27FC236}">
                <a16:creationId xmlns:a16="http://schemas.microsoft.com/office/drawing/2014/main" id="{6296B4AC-6985-D7C1-BD7B-F1B9232E3952}"/>
              </a:ext>
            </a:extLst>
          </p:cNvPr>
          <p:cNvSpPr txBox="1"/>
          <p:nvPr/>
        </p:nvSpPr>
        <p:spPr bwMode="auto">
          <a:xfrm rot="16200000">
            <a:off x="5712477" y="4206724"/>
            <a:ext cx="1073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a:r>
          </a:p>
        </p:txBody>
      </p:sp>
      <p:grpSp>
        <p:nvGrpSpPr>
          <p:cNvPr id="51" name="Group 50">
            <a:extLst>
              <a:ext uri="{FF2B5EF4-FFF2-40B4-BE49-F238E27FC236}">
                <a16:creationId xmlns:a16="http://schemas.microsoft.com/office/drawing/2014/main" id="{C01CCEB6-6E49-F4C8-8399-EA0A92CBDEF2}"/>
              </a:ext>
            </a:extLst>
          </p:cNvPr>
          <p:cNvGrpSpPr/>
          <p:nvPr/>
        </p:nvGrpSpPr>
        <p:grpSpPr>
          <a:xfrm>
            <a:off x="6445219" y="3027730"/>
            <a:ext cx="458779" cy="2671762"/>
            <a:chOff x="1098015" y="3160494"/>
            <a:chExt cx="458779" cy="2651531"/>
          </a:xfrm>
        </p:grpSpPr>
        <p:sp>
          <p:nvSpPr>
            <p:cNvPr id="52" name="TextBox 51">
              <a:extLst>
                <a:ext uri="{FF2B5EF4-FFF2-40B4-BE49-F238E27FC236}">
                  <a16:creationId xmlns:a16="http://schemas.microsoft.com/office/drawing/2014/main" id="{1619D77C-EE82-CCCB-C4D2-C12856C9BAD5}"/>
                </a:ext>
              </a:extLst>
            </p:cNvPr>
            <p:cNvSpPr txBox="1"/>
            <p:nvPr/>
          </p:nvSpPr>
          <p:spPr bwMode="auto">
            <a:xfrm>
              <a:off x="1098015" y="3160494"/>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53" name="TextBox 52">
              <a:extLst>
                <a:ext uri="{FF2B5EF4-FFF2-40B4-BE49-F238E27FC236}">
                  <a16:creationId xmlns:a16="http://schemas.microsoft.com/office/drawing/2014/main" id="{309D2B49-547F-96EA-E366-7695ED201470}"/>
                </a:ext>
              </a:extLst>
            </p:cNvPr>
            <p:cNvSpPr txBox="1"/>
            <p:nvPr/>
          </p:nvSpPr>
          <p:spPr bwMode="auto">
            <a:xfrm>
              <a:off x="1189386" y="36221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54" name="TextBox 53">
              <a:extLst>
                <a:ext uri="{FF2B5EF4-FFF2-40B4-BE49-F238E27FC236}">
                  <a16:creationId xmlns:a16="http://schemas.microsoft.com/office/drawing/2014/main" id="{D09CD4EA-C11E-1B0A-550C-0B016FD81A14}"/>
                </a:ext>
              </a:extLst>
            </p:cNvPr>
            <p:cNvSpPr txBox="1"/>
            <p:nvPr/>
          </p:nvSpPr>
          <p:spPr bwMode="auto">
            <a:xfrm>
              <a:off x="1189386" y="40939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5" name="TextBox 54">
              <a:extLst>
                <a:ext uri="{FF2B5EF4-FFF2-40B4-BE49-F238E27FC236}">
                  <a16:creationId xmlns:a16="http://schemas.microsoft.com/office/drawing/2014/main" id="{3918D2A5-7E98-56DE-1B1E-23B30DE7C646}"/>
                </a:ext>
              </a:extLst>
            </p:cNvPr>
            <p:cNvSpPr txBox="1"/>
            <p:nvPr/>
          </p:nvSpPr>
          <p:spPr bwMode="auto">
            <a:xfrm>
              <a:off x="1189386" y="455563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6" name="TextBox 55">
              <a:extLst>
                <a:ext uri="{FF2B5EF4-FFF2-40B4-BE49-F238E27FC236}">
                  <a16:creationId xmlns:a16="http://schemas.microsoft.com/office/drawing/2014/main" id="{937DEF63-A8DE-C181-44A3-F2EEB29FB2E0}"/>
                </a:ext>
              </a:extLst>
            </p:cNvPr>
            <p:cNvSpPr txBox="1"/>
            <p:nvPr/>
          </p:nvSpPr>
          <p:spPr bwMode="auto">
            <a:xfrm>
              <a:off x="1189386" y="5042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7" name="TextBox 56">
              <a:extLst>
                <a:ext uri="{FF2B5EF4-FFF2-40B4-BE49-F238E27FC236}">
                  <a16:creationId xmlns:a16="http://schemas.microsoft.com/office/drawing/2014/main" id="{87803937-1651-6B5D-EAC0-1B103C147ACF}"/>
                </a:ext>
              </a:extLst>
            </p:cNvPr>
            <p:cNvSpPr txBox="1"/>
            <p:nvPr/>
          </p:nvSpPr>
          <p:spPr bwMode="auto">
            <a:xfrm>
              <a:off x="1280757" y="550424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58" name="TextBox 57">
            <a:extLst>
              <a:ext uri="{FF2B5EF4-FFF2-40B4-BE49-F238E27FC236}">
                <a16:creationId xmlns:a16="http://schemas.microsoft.com/office/drawing/2014/main" id="{1B1D4AFF-CF11-C513-35B1-C290E608BAE2}"/>
              </a:ext>
            </a:extLst>
          </p:cNvPr>
          <p:cNvSpPr txBox="1"/>
          <p:nvPr/>
        </p:nvSpPr>
        <p:spPr bwMode="auto">
          <a:xfrm>
            <a:off x="6813709" y="5519273"/>
            <a:ext cx="117985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Semaglutide 0.1 mg</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57)</a:t>
            </a:r>
          </a:p>
        </p:txBody>
      </p:sp>
      <p:sp>
        <p:nvSpPr>
          <p:cNvPr id="59" name="TextBox 58">
            <a:extLst>
              <a:ext uri="{FF2B5EF4-FFF2-40B4-BE49-F238E27FC236}">
                <a16:creationId xmlns:a16="http://schemas.microsoft.com/office/drawing/2014/main" id="{7ECDEE0B-A0E6-C56A-F9E5-DF415E1375BD}"/>
              </a:ext>
            </a:extLst>
          </p:cNvPr>
          <p:cNvSpPr txBox="1"/>
          <p:nvPr/>
        </p:nvSpPr>
        <p:spPr bwMode="auto">
          <a:xfrm>
            <a:off x="7920618" y="5519273"/>
            <a:ext cx="117985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Semaglutide 0.2 mg</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59)</a:t>
            </a:r>
          </a:p>
        </p:txBody>
      </p:sp>
      <p:sp>
        <p:nvSpPr>
          <p:cNvPr id="60" name="TextBox 59">
            <a:extLst>
              <a:ext uri="{FF2B5EF4-FFF2-40B4-BE49-F238E27FC236}">
                <a16:creationId xmlns:a16="http://schemas.microsoft.com/office/drawing/2014/main" id="{810530BD-8D81-7FDB-8825-DC1AAEB5D0AA}"/>
              </a:ext>
            </a:extLst>
          </p:cNvPr>
          <p:cNvSpPr txBox="1"/>
          <p:nvPr/>
        </p:nvSpPr>
        <p:spPr bwMode="auto">
          <a:xfrm>
            <a:off x="9017416" y="5519273"/>
            <a:ext cx="117985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Semaglutide 0.4 mg</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56)</a:t>
            </a:r>
          </a:p>
        </p:txBody>
      </p:sp>
      <p:sp>
        <p:nvSpPr>
          <p:cNvPr id="61" name="TextBox 60">
            <a:extLst>
              <a:ext uri="{FF2B5EF4-FFF2-40B4-BE49-F238E27FC236}">
                <a16:creationId xmlns:a16="http://schemas.microsoft.com/office/drawing/2014/main" id="{908F27E2-00BC-DC75-5280-049894A32A77}"/>
              </a:ext>
            </a:extLst>
          </p:cNvPr>
          <p:cNvSpPr txBox="1"/>
          <p:nvPr/>
        </p:nvSpPr>
        <p:spPr bwMode="auto">
          <a:xfrm>
            <a:off x="10135508" y="5519273"/>
            <a:ext cx="11798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Placebo</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58)</a:t>
            </a:r>
          </a:p>
        </p:txBody>
      </p:sp>
      <p:sp>
        <p:nvSpPr>
          <p:cNvPr id="62" name="TextBox 61">
            <a:extLst>
              <a:ext uri="{FF2B5EF4-FFF2-40B4-BE49-F238E27FC236}">
                <a16:creationId xmlns:a16="http://schemas.microsoft.com/office/drawing/2014/main" id="{135F1D8C-A8AB-523C-A493-3F1D877BED3F}"/>
              </a:ext>
            </a:extLst>
          </p:cNvPr>
          <p:cNvSpPr txBox="1"/>
          <p:nvPr/>
        </p:nvSpPr>
        <p:spPr bwMode="auto">
          <a:xfrm>
            <a:off x="10356031" y="4507297"/>
            <a:ext cx="7388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33</a:t>
            </a:r>
          </a:p>
        </p:txBody>
      </p:sp>
      <p:sp>
        <p:nvSpPr>
          <p:cNvPr id="63" name="TextBox 62">
            <a:extLst>
              <a:ext uri="{FF2B5EF4-FFF2-40B4-BE49-F238E27FC236}">
                <a16:creationId xmlns:a16="http://schemas.microsoft.com/office/drawing/2014/main" id="{300F132A-2B28-7137-9CD1-A7C4CC35E693}"/>
              </a:ext>
            </a:extLst>
          </p:cNvPr>
          <p:cNvSpPr txBox="1"/>
          <p:nvPr/>
        </p:nvSpPr>
        <p:spPr bwMode="auto">
          <a:xfrm>
            <a:off x="9252228" y="4261075"/>
            <a:ext cx="7388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43</a:t>
            </a:r>
          </a:p>
        </p:txBody>
      </p:sp>
      <p:sp>
        <p:nvSpPr>
          <p:cNvPr id="64" name="TextBox 63">
            <a:extLst>
              <a:ext uri="{FF2B5EF4-FFF2-40B4-BE49-F238E27FC236}">
                <a16:creationId xmlns:a16="http://schemas.microsoft.com/office/drawing/2014/main" id="{8F5C5CAA-DD24-02C4-3581-263F23D68E5D}"/>
              </a:ext>
            </a:extLst>
          </p:cNvPr>
          <p:cNvSpPr txBox="1"/>
          <p:nvPr/>
        </p:nvSpPr>
        <p:spPr bwMode="auto">
          <a:xfrm>
            <a:off x="8155564" y="4511982"/>
            <a:ext cx="7388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32</a:t>
            </a:r>
          </a:p>
        </p:txBody>
      </p:sp>
      <p:sp>
        <p:nvSpPr>
          <p:cNvPr id="65" name="TextBox 64">
            <a:extLst>
              <a:ext uri="{FF2B5EF4-FFF2-40B4-BE49-F238E27FC236}">
                <a16:creationId xmlns:a16="http://schemas.microsoft.com/office/drawing/2014/main" id="{3033A6F2-AB60-079F-769F-0E57436E7E31}"/>
              </a:ext>
            </a:extLst>
          </p:cNvPr>
          <p:cNvSpPr txBox="1"/>
          <p:nvPr/>
        </p:nvSpPr>
        <p:spPr bwMode="auto">
          <a:xfrm>
            <a:off x="7058047" y="4127996"/>
            <a:ext cx="7388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49</a:t>
            </a:r>
          </a:p>
        </p:txBody>
      </p:sp>
      <p:sp>
        <p:nvSpPr>
          <p:cNvPr id="66" name="TextBox 65">
            <a:extLst>
              <a:ext uri="{FF2B5EF4-FFF2-40B4-BE49-F238E27FC236}">
                <a16:creationId xmlns:a16="http://schemas.microsoft.com/office/drawing/2014/main" id="{5CC19B44-30F2-8B4F-9D9E-E404D8487229}"/>
              </a:ext>
            </a:extLst>
          </p:cNvPr>
          <p:cNvSpPr txBox="1"/>
          <p:nvPr/>
        </p:nvSpPr>
        <p:spPr bwMode="auto">
          <a:xfrm>
            <a:off x="7652254" y="2531307"/>
            <a:ext cx="29893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OR: 1.96 (95% CI: 0.86-4.51)</a:t>
            </a:r>
          </a:p>
        </p:txBody>
      </p:sp>
      <p:sp>
        <p:nvSpPr>
          <p:cNvPr id="67" name="TextBox 66">
            <a:extLst>
              <a:ext uri="{FF2B5EF4-FFF2-40B4-BE49-F238E27FC236}">
                <a16:creationId xmlns:a16="http://schemas.microsoft.com/office/drawing/2014/main" id="{9E659BDC-72D9-88F3-9B00-52FE8834D972}"/>
              </a:ext>
            </a:extLst>
          </p:cNvPr>
          <p:cNvSpPr txBox="1"/>
          <p:nvPr/>
        </p:nvSpPr>
        <p:spPr bwMode="auto">
          <a:xfrm>
            <a:off x="8155564" y="2887246"/>
            <a:ext cx="29893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OR: 1.00 (95% CI: 0.43-2.32)</a:t>
            </a:r>
          </a:p>
        </p:txBody>
      </p:sp>
      <p:sp>
        <p:nvSpPr>
          <p:cNvPr id="68" name="TextBox 67">
            <a:extLst>
              <a:ext uri="{FF2B5EF4-FFF2-40B4-BE49-F238E27FC236}">
                <a16:creationId xmlns:a16="http://schemas.microsoft.com/office/drawing/2014/main" id="{CCA643E8-38F8-58B7-1BE2-05EE8739AAC1}"/>
              </a:ext>
            </a:extLst>
          </p:cNvPr>
          <p:cNvSpPr txBox="1"/>
          <p:nvPr/>
        </p:nvSpPr>
        <p:spPr bwMode="auto">
          <a:xfrm>
            <a:off x="9078623" y="3306283"/>
            <a:ext cx="22804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OR: 1.42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(95% CI: 0.62-3.28; </a:t>
            </a: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 .48)</a:t>
            </a:r>
          </a:p>
        </p:txBody>
      </p:sp>
      <p:sp>
        <p:nvSpPr>
          <p:cNvPr id="69" name="Freeform: Shape 68">
            <a:extLst>
              <a:ext uri="{FF2B5EF4-FFF2-40B4-BE49-F238E27FC236}">
                <a16:creationId xmlns:a16="http://schemas.microsoft.com/office/drawing/2014/main" id="{ACF930C9-C47C-54EA-CEAC-F76F075DDA49}"/>
              </a:ext>
            </a:extLst>
          </p:cNvPr>
          <p:cNvSpPr/>
          <p:nvPr/>
        </p:nvSpPr>
        <p:spPr bwMode="auto">
          <a:xfrm>
            <a:off x="9614404" y="3823067"/>
            <a:ext cx="1176338" cy="85725"/>
          </a:xfrm>
          <a:custGeom>
            <a:avLst/>
            <a:gdLst>
              <a:gd name="connsiteX0" fmla="*/ 0 w 1176338"/>
              <a:gd name="connsiteY0" fmla="*/ 76200 h 85725"/>
              <a:gd name="connsiteX1" fmla="*/ 0 w 1176338"/>
              <a:gd name="connsiteY1" fmla="*/ 0 h 85725"/>
              <a:gd name="connsiteX2" fmla="*/ 1176338 w 1176338"/>
              <a:gd name="connsiteY2" fmla="*/ 0 h 85725"/>
              <a:gd name="connsiteX3" fmla="*/ 1176338 w 1176338"/>
              <a:gd name="connsiteY3" fmla="*/ 85725 h 85725"/>
            </a:gdLst>
            <a:ahLst/>
            <a:cxnLst>
              <a:cxn ang="0">
                <a:pos x="connsiteX0" y="connsiteY0"/>
              </a:cxn>
              <a:cxn ang="0">
                <a:pos x="connsiteX1" y="connsiteY1"/>
              </a:cxn>
              <a:cxn ang="0">
                <a:pos x="connsiteX2" y="connsiteY2"/>
              </a:cxn>
              <a:cxn ang="0">
                <a:pos x="connsiteX3" y="connsiteY3"/>
              </a:cxn>
            </a:cxnLst>
            <a:rect l="l" t="t" r="r" b="b"/>
            <a:pathLst>
              <a:path w="1176338" h="85725">
                <a:moveTo>
                  <a:pt x="0" y="76200"/>
                </a:moveTo>
                <a:lnTo>
                  <a:pt x="0" y="0"/>
                </a:lnTo>
                <a:lnTo>
                  <a:pt x="1176338" y="0"/>
                </a:lnTo>
                <a:lnTo>
                  <a:pt x="1176338" y="85725"/>
                </a:lnTo>
              </a:path>
            </a:pathLst>
          </a:custGeom>
          <a:noFill/>
          <a:ln w="28575">
            <a:solidFill>
              <a:schemeClr val="bg1"/>
            </a:solidFill>
            <a:miter lim="800000"/>
            <a:headEnd/>
            <a:tailEnd/>
          </a:ln>
        </p:spPr>
        <p:txBody>
          <a:bodyPr rtlCol="0" anchor="ctr"/>
          <a:lstStyle/>
          <a:p>
            <a:pPr algn="ctr"/>
            <a:endParaRPr lang="en-US" dirty="0"/>
          </a:p>
        </p:txBody>
      </p:sp>
      <p:sp>
        <p:nvSpPr>
          <p:cNvPr id="70" name="Freeform: Shape 69">
            <a:extLst>
              <a:ext uri="{FF2B5EF4-FFF2-40B4-BE49-F238E27FC236}">
                <a16:creationId xmlns:a16="http://schemas.microsoft.com/office/drawing/2014/main" id="{BB20F3F3-0314-C5F1-52A1-DCA7C8E6BF90}"/>
              </a:ext>
            </a:extLst>
          </p:cNvPr>
          <p:cNvSpPr/>
          <p:nvPr/>
        </p:nvSpPr>
        <p:spPr bwMode="auto">
          <a:xfrm>
            <a:off x="8510298" y="3168879"/>
            <a:ext cx="2280444" cy="86695"/>
          </a:xfrm>
          <a:custGeom>
            <a:avLst/>
            <a:gdLst>
              <a:gd name="connsiteX0" fmla="*/ 0 w 1176338"/>
              <a:gd name="connsiteY0" fmla="*/ 76200 h 85725"/>
              <a:gd name="connsiteX1" fmla="*/ 0 w 1176338"/>
              <a:gd name="connsiteY1" fmla="*/ 0 h 85725"/>
              <a:gd name="connsiteX2" fmla="*/ 1176338 w 1176338"/>
              <a:gd name="connsiteY2" fmla="*/ 0 h 85725"/>
              <a:gd name="connsiteX3" fmla="*/ 1176338 w 1176338"/>
              <a:gd name="connsiteY3" fmla="*/ 85725 h 85725"/>
            </a:gdLst>
            <a:ahLst/>
            <a:cxnLst>
              <a:cxn ang="0">
                <a:pos x="connsiteX0" y="connsiteY0"/>
              </a:cxn>
              <a:cxn ang="0">
                <a:pos x="connsiteX1" y="connsiteY1"/>
              </a:cxn>
              <a:cxn ang="0">
                <a:pos x="connsiteX2" y="connsiteY2"/>
              </a:cxn>
              <a:cxn ang="0">
                <a:pos x="connsiteX3" y="connsiteY3"/>
              </a:cxn>
            </a:cxnLst>
            <a:rect l="l" t="t" r="r" b="b"/>
            <a:pathLst>
              <a:path w="1176338" h="85725">
                <a:moveTo>
                  <a:pt x="0" y="76200"/>
                </a:moveTo>
                <a:lnTo>
                  <a:pt x="0" y="0"/>
                </a:lnTo>
                <a:lnTo>
                  <a:pt x="1176338" y="0"/>
                </a:lnTo>
                <a:lnTo>
                  <a:pt x="1176338" y="85725"/>
                </a:lnTo>
              </a:path>
            </a:pathLst>
          </a:custGeom>
          <a:noFill/>
          <a:ln w="28575">
            <a:solidFill>
              <a:schemeClr val="bg1"/>
            </a:solidFill>
            <a:miter lim="800000"/>
            <a:headEnd/>
            <a:tailEnd/>
          </a:ln>
        </p:spPr>
        <p:txBody>
          <a:bodyPr rtlCol="0" anchor="ctr"/>
          <a:lstStyle/>
          <a:p>
            <a:pPr algn="ctr"/>
            <a:endParaRPr lang="en-US" dirty="0"/>
          </a:p>
        </p:txBody>
      </p:sp>
      <p:sp>
        <p:nvSpPr>
          <p:cNvPr id="71" name="Freeform: Shape 70">
            <a:extLst>
              <a:ext uri="{FF2B5EF4-FFF2-40B4-BE49-F238E27FC236}">
                <a16:creationId xmlns:a16="http://schemas.microsoft.com/office/drawing/2014/main" id="{9CFCD500-4C62-5E33-46A7-785F5981A21A}"/>
              </a:ext>
            </a:extLst>
          </p:cNvPr>
          <p:cNvSpPr/>
          <p:nvPr/>
        </p:nvSpPr>
        <p:spPr bwMode="auto">
          <a:xfrm>
            <a:off x="7418892" y="2820862"/>
            <a:ext cx="3371581" cy="91936"/>
          </a:xfrm>
          <a:custGeom>
            <a:avLst/>
            <a:gdLst>
              <a:gd name="connsiteX0" fmla="*/ 0 w 1176338"/>
              <a:gd name="connsiteY0" fmla="*/ 76200 h 85725"/>
              <a:gd name="connsiteX1" fmla="*/ 0 w 1176338"/>
              <a:gd name="connsiteY1" fmla="*/ 0 h 85725"/>
              <a:gd name="connsiteX2" fmla="*/ 1176338 w 1176338"/>
              <a:gd name="connsiteY2" fmla="*/ 0 h 85725"/>
              <a:gd name="connsiteX3" fmla="*/ 1176338 w 1176338"/>
              <a:gd name="connsiteY3" fmla="*/ 85725 h 85725"/>
            </a:gdLst>
            <a:ahLst/>
            <a:cxnLst>
              <a:cxn ang="0">
                <a:pos x="connsiteX0" y="connsiteY0"/>
              </a:cxn>
              <a:cxn ang="0">
                <a:pos x="connsiteX1" y="connsiteY1"/>
              </a:cxn>
              <a:cxn ang="0">
                <a:pos x="connsiteX2" y="connsiteY2"/>
              </a:cxn>
              <a:cxn ang="0">
                <a:pos x="connsiteX3" y="connsiteY3"/>
              </a:cxn>
            </a:cxnLst>
            <a:rect l="l" t="t" r="r" b="b"/>
            <a:pathLst>
              <a:path w="1176338" h="85725">
                <a:moveTo>
                  <a:pt x="0" y="76200"/>
                </a:moveTo>
                <a:lnTo>
                  <a:pt x="0" y="0"/>
                </a:lnTo>
                <a:lnTo>
                  <a:pt x="1176338" y="0"/>
                </a:lnTo>
                <a:lnTo>
                  <a:pt x="1176338" y="85725"/>
                </a:lnTo>
              </a:path>
            </a:pathLst>
          </a:custGeom>
          <a:noFill/>
          <a:ln w="28575">
            <a:solidFill>
              <a:schemeClr val="bg1"/>
            </a:solidFill>
            <a:miter lim="800000"/>
            <a:headEnd/>
            <a:tailEnd/>
          </a:ln>
        </p:spPr>
        <p:txBody>
          <a:bodyPr rtlCol="0" anchor="ctr"/>
          <a:lstStyle/>
          <a:p>
            <a:pPr algn="ctr"/>
            <a:endParaRPr lang="en-US" dirty="0"/>
          </a:p>
        </p:txBody>
      </p:sp>
      <p:sp>
        <p:nvSpPr>
          <p:cNvPr id="72" name="Freeform: Shape 71">
            <a:extLst>
              <a:ext uri="{FF2B5EF4-FFF2-40B4-BE49-F238E27FC236}">
                <a16:creationId xmlns:a16="http://schemas.microsoft.com/office/drawing/2014/main" id="{AA5DDD61-331F-2B47-DC0F-D1B5EB3EFB05}"/>
              </a:ext>
            </a:extLst>
          </p:cNvPr>
          <p:cNvSpPr/>
          <p:nvPr/>
        </p:nvSpPr>
        <p:spPr bwMode="auto">
          <a:xfrm>
            <a:off x="6904542" y="3189655"/>
            <a:ext cx="4348162" cy="2357437"/>
          </a:xfrm>
          <a:custGeom>
            <a:avLst/>
            <a:gdLst>
              <a:gd name="connsiteX0" fmla="*/ 0 w 4348162"/>
              <a:gd name="connsiteY0" fmla="*/ 0 h 2357437"/>
              <a:gd name="connsiteX1" fmla="*/ 0 w 4348162"/>
              <a:gd name="connsiteY1" fmla="*/ 2357437 h 2357437"/>
              <a:gd name="connsiteX2" fmla="*/ 4348162 w 4348162"/>
              <a:gd name="connsiteY2" fmla="*/ 2357437 h 2357437"/>
            </a:gdLst>
            <a:ahLst/>
            <a:cxnLst>
              <a:cxn ang="0">
                <a:pos x="connsiteX0" y="connsiteY0"/>
              </a:cxn>
              <a:cxn ang="0">
                <a:pos x="connsiteX1" y="connsiteY1"/>
              </a:cxn>
              <a:cxn ang="0">
                <a:pos x="connsiteX2" y="connsiteY2"/>
              </a:cxn>
            </a:cxnLst>
            <a:rect l="l" t="t" r="r" b="b"/>
            <a:pathLst>
              <a:path w="4348162" h="2357437">
                <a:moveTo>
                  <a:pt x="0" y="0"/>
                </a:moveTo>
                <a:lnTo>
                  <a:pt x="0" y="2357437"/>
                </a:lnTo>
                <a:lnTo>
                  <a:pt x="4348162" y="2357437"/>
                </a:lnTo>
              </a:path>
            </a:pathLst>
          </a:custGeom>
          <a:noFill/>
          <a:ln w="28575">
            <a:solidFill>
              <a:schemeClr val="bg1"/>
            </a:solidFill>
            <a:miter lim="800000"/>
            <a:headEnd/>
            <a:tailEnd/>
          </a:ln>
        </p:spPr>
        <p:txBody>
          <a:bodyPr rtlCol="0" anchor="ctr"/>
          <a:lstStyle/>
          <a:p>
            <a:pPr algn="ctr"/>
            <a:endParaRPr lang="en-US" dirty="0"/>
          </a:p>
        </p:txBody>
      </p:sp>
      <p:grpSp>
        <p:nvGrpSpPr>
          <p:cNvPr id="73" name="Group 72">
            <a:extLst>
              <a:ext uri="{FF2B5EF4-FFF2-40B4-BE49-F238E27FC236}">
                <a16:creationId xmlns:a16="http://schemas.microsoft.com/office/drawing/2014/main" id="{0312ED2B-2CC8-D497-7BB8-740B2BADEE09}"/>
              </a:ext>
            </a:extLst>
          </p:cNvPr>
          <p:cNvGrpSpPr/>
          <p:nvPr/>
        </p:nvGrpSpPr>
        <p:grpSpPr>
          <a:xfrm>
            <a:off x="6828342" y="3191084"/>
            <a:ext cx="88355" cy="2357439"/>
            <a:chOff x="1315810" y="3339942"/>
            <a:chExt cx="481968" cy="2357439"/>
          </a:xfrm>
        </p:grpSpPr>
        <p:cxnSp>
          <p:nvCxnSpPr>
            <p:cNvPr id="74" name="Straight Connector 73">
              <a:extLst>
                <a:ext uri="{FF2B5EF4-FFF2-40B4-BE49-F238E27FC236}">
                  <a16:creationId xmlns:a16="http://schemas.microsoft.com/office/drawing/2014/main" id="{DEACF964-75D2-475B-96A9-78C6BEF9E720}"/>
                </a:ext>
              </a:extLst>
            </p:cNvPr>
            <p:cNvCxnSpPr/>
            <p:nvPr/>
          </p:nvCxnSpPr>
          <p:spPr bwMode="auto">
            <a:xfrm>
              <a:off x="1315810" y="3339942"/>
              <a:ext cx="48196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DB2706D-B679-40FF-8E7E-3DEA012088E1}"/>
                </a:ext>
              </a:extLst>
            </p:cNvPr>
            <p:cNvCxnSpPr/>
            <p:nvPr/>
          </p:nvCxnSpPr>
          <p:spPr bwMode="auto">
            <a:xfrm>
              <a:off x="1315810" y="3811430"/>
              <a:ext cx="48196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B648626F-4A6C-E864-2AD7-D3F690681454}"/>
                </a:ext>
              </a:extLst>
            </p:cNvPr>
            <p:cNvCxnSpPr/>
            <p:nvPr/>
          </p:nvCxnSpPr>
          <p:spPr bwMode="auto">
            <a:xfrm>
              <a:off x="1315810" y="4282918"/>
              <a:ext cx="48196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EDA4AD4-0B44-1A5D-274A-111205FE9BBF}"/>
                </a:ext>
              </a:extLst>
            </p:cNvPr>
            <p:cNvCxnSpPr/>
            <p:nvPr/>
          </p:nvCxnSpPr>
          <p:spPr bwMode="auto">
            <a:xfrm>
              <a:off x="1315810" y="4754406"/>
              <a:ext cx="48196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60B9E3C-9BF0-AB28-7075-25ADC882669F}"/>
                </a:ext>
              </a:extLst>
            </p:cNvPr>
            <p:cNvCxnSpPr/>
            <p:nvPr/>
          </p:nvCxnSpPr>
          <p:spPr bwMode="auto">
            <a:xfrm>
              <a:off x="1315810" y="5225894"/>
              <a:ext cx="48196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236A118-2171-9F56-84E1-69F81F697DEE}"/>
                </a:ext>
              </a:extLst>
            </p:cNvPr>
            <p:cNvCxnSpPr/>
            <p:nvPr/>
          </p:nvCxnSpPr>
          <p:spPr bwMode="auto">
            <a:xfrm>
              <a:off x="1315810" y="5697381"/>
              <a:ext cx="4819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8552112B-F3C5-DDA1-F079-886EB849A89D}"/>
              </a:ext>
            </a:extLst>
          </p:cNvPr>
          <p:cNvGrpSpPr/>
          <p:nvPr/>
        </p:nvGrpSpPr>
        <p:grpSpPr>
          <a:xfrm>
            <a:off x="6903997" y="5545115"/>
            <a:ext cx="4334589" cy="86411"/>
            <a:chOff x="1556793" y="5464961"/>
            <a:chExt cx="4334589" cy="383389"/>
          </a:xfrm>
        </p:grpSpPr>
        <p:cxnSp>
          <p:nvCxnSpPr>
            <p:cNvPr id="81" name="Straight Connector 80">
              <a:extLst>
                <a:ext uri="{FF2B5EF4-FFF2-40B4-BE49-F238E27FC236}">
                  <a16:creationId xmlns:a16="http://schemas.microsoft.com/office/drawing/2014/main" id="{A229A875-EAA4-E98B-EB72-8C567962FC40}"/>
                </a:ext>
              </a:extLst>
            </p:cNvPr>
            <p:cNvCxnSpPr/>
            <p:nvPr/>
          </p:nvCxnSpPr>
          <p:spPr bwMode="auto">
            <a:xfrm>
              <a:off x="1556793" y="5464961"/>
              <a:ext cx="0" cy="383389"/>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B5060A4-E95A-FF37-9692-EBD65357E28A}"/>
                </a:ext>
              </a:extLst>
            </p:cNvPr>
            <p:cNvCxnSpPr/>
            <p:nvPr/>
          </p:nvCxnSpPr>
          <p:spPr bwMode="auto">
            <a:xfrm>
              <a:off x="2640440" y="5464961"/>
              <a:ext cx="0" cy="383389"/>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DFFF39A7-2760-1F91-BF67-AFB97DE43525}"/>
                </a:ext>
              </a:extLst>
            </p:cNvPr>
            <p:cNvCxnSpPr/>
            <p:nvPr/>
          </p:nvCxnSpPr>
          <p:spPr bwMode="auto">
            <a:xfrm>
              <a:off x="3724087" y="5464961"/>
              <a:ext cx="0" cy="383389"/>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45BAA765-4019-C184-BCF9-A53658DF8D99}"/>
                </a:ext>
              </a:extLst>
            </p:cNvPr>
            <p:cNvCxnSpPr/>
            <p:nvPr/>
          </p:nvCxnSpPr>
          <p:spPr bwMode="auto">
            <a:xfrm>
              <a:off x="4807734" y="5464961"/>
              <a:ext cx="0" cy="383389"/>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ED536EC3-97D7-06D5-F6A4-7C6B19E823D3}"/>
                </a:ext>
              </a:extLst>
            </p:cNvPr>
            <p:cNvCxnSpPr/>
            <p:nvPr/>
          </p:nvCxnSpPr>
          <p:spPr bwMode="auto">
            <a:xfrm>
              <a:off x="5891382" y="5464961"/>
              <a:ext cx="0" cy="383389"/>
            </a:xfrm>
            <a:prstGeom prst="line">
              <a:avLst/>
            </a:prstGeom>
            <a:noFill/>
            <a:ln w="28575" cap="flat" cmpd="sng" algn="ctr">
              <a:solidFill>
                <a:schemeClr val="bg1"/>
              </a:solidFill>
              <a:prstDash val="solid"/>
              <a:round/>
              <a:headEnd type="none" w="med" len="med"/>
              <a:tailEnd type="none" w="med" len="med"/>
            </a:ln>
            <a:effectLst/>
          </p:spPr>
        </p:cxnSp>
      </p:grpSp>
      <p:sp>
        <p:nvSpPr>
          <p:cNvPr id="86" name="Rectangle 85">
            <a:extLst>
              <a:ext uri="{FF2B5EF4-FFF2-40B4-BE49-F238E27FC236}">
                <a16:creationId xmlns:a16="http://schemas.microsoft.com/office/drawing/2014/main" id="{B6911C9D-2C20-96BD-30FC-DABCBC799F3C}"/>
              </a:ext>
            </a:extLst>
          </p:cNvPr>
          <p:cNvSpPr/>
          <p:nvPr/>
        </p:nvSpPr>
        <p:spPr bwMode="auto">
          <a:xfrm>
            <a:off x="7137905" y="4399330"/>
            <a:ext cx="558800" cy="1145785"/>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435D43C2-311C-38BB-36E5-88D16120855B}"/>
              </a:ext>
            </a:extLst>
          </p:cNvPr>
          <p:cNvSpPr/>
          <p:nvPr/>
        </p:nvSpPr>
        <p:spPr bwMode="auto">
          <a:xfrm>
            <a:off x="8249070" y="4799380"/>
            <a:ext cx="558800" cy="74573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BC9DD961-CD9D-7AFE-B44E-E040BD30590B}"/>
              </a:ext>
            </a:extLst>
          </p:cNvPr>
          <p:cNvSpPr/>
          <p:nvPr/>
        </p:nvSpPr>
        <p:spPr bwMode="auto">
          <a:xfrm>
            <a:off x="9342234" y="4542205"/>
            <a:ext cx="558800" cy="10029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F2E3A582-65CE-D030-EFA7-F38956A4E59A}"/>
              </a:ext>
            </a:extLst>
          </p:cNvPr>
          <p:cNvSpPr/>
          <p:nvPr/>
        </p:nvSpPr>
        <p:spPr bwMode="auto">
          <a:xfrm>
            <a:off x="10439905" y="4785092"/>
            <a:ext cx="558800" cy="7600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3815816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ABFF9-1A6A-4BD2-86F0-F1E12F43E585}"/>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68A81E8D-DDF8-426F-AA6F-53470F44D36C}"/>
              </a:ext>
            </a:extLst>
          </p:cNvPr>
          <p:cNvSpPr>
            <a:spLocks noGrp="1"/>
          </p:cNvSpPr>
          <p:nvPr>
            <p:ph idx="1"/>
          </p:nvPr>
        </p:nvSpPr>
        <p:spPr>
          <a:xfrm>
            <a:off x="604675" y="1502029"/>
            <a:ext cx="10877529" cy="4414029"/>
          </a:xfrm>
        </p:spPr>
        <p:txBody>
          <a:bodyPr/>
          <a:lstStyle/>
          <a:p>
            <a:r>
              <a:rPr lang="en-US" sz="2400" dirty="0"/>
              <a:t>MASLD is </a:t>
            </a:r>
            <a:r>
              <a:rPr lang="en-US" sz="2400" b="1" dirty="0">
                <a:solidFill>
                  <a:schemeClr val="accent3"/>
                </a:solidFill>
              </a:rPr>
              <a:t>highly prevalent</a:t>
            </a:r>
            <a:r>
              <a:rPr lang="en-US" sz="2400" dirty="0"/>
              <a:t>,</a:t>
            </a:r>
            <a:r>
              <a:rPr lang="en-US" sz="2400" b="1" dirty="0">
                <a:solidFill>
                  <a:schemeClr val="accent3"/>
                </a:solidFill>
              </a:rPr>
              <a:t> </a:t>
            </a:r>
            <a:r>
              <a:rPr lang="en-US" sz="2400" dirty="0"/>
              <a:t>with variable rates of progression to MASH and advanced hepatic fibrosis</a:t>
            </a:r>
          </a:p>
          <a:p>
            <a:r>
              <a:rPr lang="en-US" sz="2400" dirty="0"/>
              <a:t>It is crucial to identify those with </a:t>
            </a:r>
            <a:r>
              <a:rPr lang="en-US" sz="2400" b="1" dirty="0">
                <a:solidFill>
                  <a:schemeClr val="accent3"/>
                </a:solidFill>
              </a:rPr>
              <a:t>MASH advanced hepatic fibrosis </a:t>
            </a:r>
            <a:r>
              <a:rPr lang="en-US" sz="2400" dirty="0"/>
              <a:t>because it can quickly progress to cirrhosis and HCC, liver transplant, and mortality</a:t>
            </a:r>
          </a:p>
          <a:p>
            <a:r>
              <a:rPr lang="en-US" sz="2400" dirty="0"/>
              <a:t>Patients with </a:t>
            </a:r>
            <a:r>
              <a:rPr lang="en-US" sz="2400" b="1" dirty="0">
                <a:solidFill>
                  <a:schemeClr val="accent3"/>
                </a:solidFill>
              </a:rPr>
              <a:t>T2D</a:t>
            </a:r>
            <a:r>
              <a:rPr lang="en-US" sz="2400" dirty="0"/>
              <a:t> warrant evaluation</a:t>
            </a:r>
          </a:p>
          <a:p>
            <a:pPr lvl="1"/>
            <a:r>
              <a:rPr lang="en-US" sz="2400" dirty="0"/>
              <a:t>Other risk factors include obesity, metabolic syndrome, and first-degree relative with MASH cirrhosis</a:t>
            </a:r>
          </a:p>
          <a:p>
            <a:r>
              <a:rPr lang="en-US" sz="2400" dirty="0"/>
              <a:t>Noninvasive prognostic biomarkers may facilitate risk stratification</a:t>
            </a:r>
          </a:p>
          <a:p>
            <a:r>
              <a:rPr lang="en-US" sz="2400" dirty="0"/>
              <a:t>Lifestyle modification and weight loss are mainstays of management</a:t>
            </a:r>
          </a:p>
          <a:p>
            <a:endParaRPr lang="en-US" sz="2400" dirty="0"/>
          </a:p>
        </p:txBody>
      </p:sp>
    </p:spTree>
    <p:extLst>
      <p:ext uri="{BB962C8B-B14F-4D97-AF65-F5344CB8AC3E}">
        <p14:creationId xmlns:p14="http://schemas.microsoft.com/office/powerpoint/2010/main" val="13815865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200" b="1" dirty="0">
                <a:solidFill>
                  <a:srgbClr val="E1471D"/>
                </a:solidFill>
                <a:hlinkClick r:id="rId3"/>
              </a:rPr>
              <a:t>clinicaloptions.com/CE-CME/gastroenterology</a:t>
            </a:r>
            <a:r>
              <a:rPr lang="en-US" sz="2200" b="1" dirty="0">
                <a:solidFill>
                  <a:srgbClr val="E1471D"/>
                </a:solidFill>
              </a:rPr>
              <a:t> </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a:t>
            </a:r>
            <a:br>
              <a:rPr lang="en-US" altLang="en-US" sz="4000" dirty="0"/>
            </a:br>
            <a:r>
              <a:rPr lang="en-US" altLang="en-US" sz="4000" dirty="0"/>
              <a:t>of a Metabolic Approach to MASH Management!</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Downloadable slidesets</a:t>
            </a:r>
          </a:p>
          <a:p>
            <a:pPr eaLnBrk="1" hangingPunct="1">
              <a:buClr>
                <a:schemeClr val="accent6"/>
              </a:buClr>
              <a:defRPr/>
            </a:pPr>
            <a:r>
              <a:rPr lang="en-US" sz="2200" dirty="0">
                <a:solidFill>
                  <a:srgbClr val="E1471D"/>
                </a:solidFill>
              </a:rPr>
              <a:t>ClinicalThought commentaries </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7.0&quot;&gt;&lt;object type=&quot;1&quot; unique_id=&quot;10001&quot;&gt;&lt;object type=&quot;8&quot; unique_id=&quot;10002&quot;&gt;&lt;/object&gt;&lt;object type=&quot;2&quot; unique_id=&quot;10003&quot;&gt;&lt;object type=&quot;3&quot; unique_id=&quot;189743&quot;&gt;&lt;property id=&quot;20148&quot; value=&quot;5&quot;/&gt;&lt;property id=&quot;20300&quot; value=&quot;Slide 9 - &amp;quot;Outline: Identifying and Managing High-Risk Patients With NASH&amp;quot;&quot;/&gt;&lt;property id=&quot;20307&quot; value=&quot;4134&quot;/&gt;&lt;/object&gt;&lt;object type=&quot;3&quot; unique_id=&quot;189745&quot;&gt;&lt;property id=&quot;20148&quot; value=&quot;5&quot;/&gt;&lt;property id=&quot;20300&quot; value=&quot;Slide 13 - &amp;quot;Obesity in the United States, 2017&amp;quot;&quot;/&gt;&lt;property id=&quot;20307&quot; value=&quot;850&quot;/&gt;&lt;/object&gt;&lt;object type=&quot;3&quot; unique_id=&quot;189746&quot;&gt;&lt;property id=&quot;20148&quot; value=&quot;5&quot;/&gt;&lt;property id=&quot;20300&quot; value=&quot;Slide 14 - &amp;quot;NASH and CV Risk&amp;quot;&quot;/&gt;&lt;property id=&quot;20307&quot; value=&quot;2013&quot;/&gt;&lt;/object&gt;&lt;object type=&quot;3&quot; unique_id=&quot;189747&quot;&gt;&lt;property id=&quot;20148&quot; value=&quot;5&quot;/&gt;&lt;property id=&quot;20300&quot; value=&quot;Slide 15 - &amp;quot;From Obesity to Dyslipidemia, Lipotoxicity (NASH), and Cirrhosis&amp;quot;&quot;/&gt;&lt;property id=&quot;20307&quot; value=&quot;2335&quot;/&gt;&lt;/object&gt;&lt;object type=&quot;3&quot; unique_id=&quot;189748&quot;&gt;&lt;property id=&quot;20148&quot; value=&quot;5&quot;/&gt;&lt;property id=&quot;20300&quot; value=&quot;Slide 16 - &amp;quot;The Epidemic: 2013 Diabetes Prevalence in Adults&amp;quot;&quot;/&gt;&lt;property id=&quot;20307&quot; value=&quot;4119&quot;/&gt;&lt;/object&gt;&lt;object type=&quot;3&quot; unique_id=&quot;189749&quot;&gt;&lt;property id=&quot;20148&quot; value=&quot;5&quot;/&gt;&lt;property id=&quot;20300&quot; value=&quot;Slide 17 - &amp;quot;NASH as a Complication of T2DM&amp;quot;&quot;/&gt;&lt;property id=&quot;20307&quot; value=&quot;1466&quot;/&gt;&lt;/object&gt;&lt;object type=&quot;3&quot; unique_id=&quot;189750&quot;&gt;&lt;property id=&quot;20148&quot; value=&quot;5&quot;/&gt;&lt;property id=&quot;20300&quot; value=&quot;Slide 18 - &amp;quot;NAFLD in Patients With vs Without T2DM by Diagnostic Approach&amp;quot;&quot;/&gt;&lt;property id=&quot;20307&quot; value=&quot;606&quot;/&gt;&lt;/object&gt;&lt;object type=&quot;3&quot; unique_id=&quot;189751&quot;&gt;&lt;property id=&quot;20148&quot; value=&quot;5&quot;/&gt;&lt;property id=&quot;20300&quot; value=&quot;Slide 19 - &amp;quot;Prevalence of NAFLD and NASH in Patients With T2DM and Normal Plasma AST or ALT&amp;quot;&quot;/&gt;&lt;property id=&quot;20307&quot; value=&quot;4120&quot;/&gt;&lt;/object&gt;&lt;object type=&quot;3&quot; unique_id=&quot;189753&quot;&gt;&lt;property id=&quot;20148&quot; value=&quot;5&quot;/&gt;&lt;property id=&quot;20300&quot; value=&quot;Slide 20 - &amp;quot;Prevalence of NAFLD in Patients With Type 1 and 2 Diabetes&amp;quot;&quot;/&gt;&lt;property id=&quot;20307&quot; value=&quot;2516&quot;/&gt;&lt;/object&gt;&lt;object type=&quot;3&quot; unique_id=&quot;189757&quot;&gt;&lt;property id=&quot;20148&quot; value=&quot;5&quot;/&gt;&lt;property id=&quot;20300&quot; value=&quot;Slide 24 - &amp;quot;Metabolic Consequences of NAFLD&amp;quot;&quot;/&gt;&lt;property id=&quot;20307&quot; value=&quot;4123&quot;/&gt;&lt;/object&gt;&lt;object type=&quot;3&quot; unique_id=&quot;189758&quot;&gt;&lt;property id=&quot;20148&quot; value=&quot;5&quot;/&gt;&lt;property id=&quot;20300&quot; value=&quot;Slide 25 - &amp;quot;Role of Diet and Adipose Tissue in the Development of Dyslipidemia of Obesity, T2DM, and NAFLD&amp;quot;&quot;/&gt;&lt;property id=&quot;20307&quot; value=&quot;412&quot;/&gt;&lt;/object&gt;&lt;object type=&quot;3&quot; unique_id=&quot;189759&quot;&gt;&lt;property id=&quot;20148&quot; value=&quot;5&quot;/&gt;&lt;property id=&quot;20300&quot; value=&quot;Slide 26 - &amp;quot;LDL Particle Size Is Reduced in NAFLD Regardless of Obesity&amp;quot;&quot;/&gt;&lt;property id=&quot;20307&quot; value=&quot;2339&quot;/&gt;&lt;/object&gt;&lt;object type=&quot;3&quot; unique_id=&quot;189762&quot;&gt;&lt;property id=&quot;20148&quot; value=&quot;5&quot;/&gt;&lt;property id=&quot;20300&quot; value=&quot;Slide 27 - &amp;quot;Relationship Between CVD and NAFLD in &amp;#x0D;&amp;#x0A;Patients With T2DM&amp;quot;&quot;/&gt;&lt;property id=&quot;20307&quot; value=&quot;609&quot;/&gt;&lt;/object&gt;&lt;object type=&quot;3&quot; unique_id=&quot;189763&quot;&gt;&lt;property id=&quot;20148&quot; value=&quot;5&quot;/&gt;&lt;property id=&quot;20300&quot; value=&quot;Slide 28 - &amp;quot;Do Statins Affect ALT in Patients With NASH?&amp;quot;&quot;/&gt;&lt;property id=&quot;20307&quot; value=&quot;4125&quot;/&gt;&lt;/object&gt;&lt;object type=&quot;3&quot; unique_id=&quot;189764&quot;&gt;&lt;property id=&quot;20148&quot; value=&quot;5&quot;/&gt;&lt;property id=&quot;20300&quot; value=&quot;Slide 33 - &amp;quot;Mortality Risk Associated With Isolated Steatosis and NASH&amp;quot;&quot;/&gt;&lt;property id=&quot;20307&quot; value=&quot;2288&quot;/&gt;&lt;/object&gt;&lt;object type=&quot;3&quot; unique_id=&quot;189766&quot;&gt;&lt;property id=&quot;20148&quot; value=&quot;5&quot;/&gt;&lt;property id=&quot;20300&quot; value=&quot;Slide 35 - &amp;quot;Sedentary Lifestyle in NAFLD&amp;quot;&quot;/&gt;&lt;property id=&quot;20307&quot; value=&quot;430&quot;/&gt;&lt;/object&gt;&lt;object type=&quot;3&quot; unique_id=&quot;189767&quot;&gt;&lt;property id=&quot;20148&quot; value=&quot;5&quot;/&gt;&lt;property id=&quot;20300&quot; value=&quot;Slide 36 - &amp;quot;Genetic Risks for NAFLD&amp;quot;&quot;/&gt;&lt;property id=&quot;20307&quot; value=&quot;885&quot;/&gt;&lt;/object&gt;&lt;object type=&quot;3&quot; unique_id=&quot;189772&quot;&gt;&lt;property id=&quot;20148&quot; value=&quot;5&quot;/&gt;&lt;property id=&quot;20300&quot; value=&quot;Slide 38 - &amp;quot;Considerations in Patients With Atypical NAFLD&amp;quot;&quot;/&gt;&lt;property id=&quot;20307&quot; value=&quot;887&quot;/&gt;&lt;/object&gt;&lt;object type=&quot;3&quot; unique_id=&quot;189776&quot;&gt;&lt;property id=&quot;20148&quot; value=&quot;5&quot;/&gt;&lt;property id=&quot;20300&quot; value=&quot;Slide 42 - &amp;quot;Diagnosis: Approaches&amp;quot;&quot;/&gt;&lt;property id=&quot;20307&quot; value=&quot;889&quot;/&gt;&lt;/object&gt;&lt;object type=&quot;3&quot; unique_id=&quot;189777&quot;&gt;&lt;property id=&quot;20148&quot; value=&quot;5&quot;/&gt;&lt;property id=&quot;20300&quot; value=&quot;Slide 43 - &amp;quot;Fibrosis Staging in NASH&amp;quot;&quot;/&gt;&lt;property id=&quot;20307&quot; value=&quot;366&quot;/&gt;&lt;/object&gt;&lt;object type=&quot;3&quot; unique_id=&quot;189779&quot;&gt;&lt;property id=&quot;20148&quot; value=&quot;5&quot;/&gt;&lt;property id=&quot;20300&quot; value=&quot;Slide 44 - &amp;quot;Detecting Liver Fibrosis With FibroScan&amp;quot;&quot;/&gt;&lt;property id=&quot;20307&quot; value=&quot;4128&quot;/&gt;&lt;/object&gt;&lt;object type=&quot;3&quot; unique_id=&quot;189781&quot;&gt;&lt;property id=&quot;20148&quot; value=&quot;5&quot;/&gt;&lt;property id=&quot;20300&quot; value=&quot;Slide 45 - &amp;quot;Detecting NASH, Fibrosis With Liver Biopsy &amp;quot;&quot;/&gt;&lt;property id=&quot;20307&quot; value=&quot;2521&quot;/&gt;&lt;/object&gt;&lt;object type=&quot;3&quot; unique_id=&quot;189782&quot;&gt;&lt;property id=&quot;20148&quot; value=&quot;5&quot;/&gt;&lt;property id=&quot;20300&quot; value=&quot;Slide 46 - &amp;quot;Indications for Liver Biopsy in Patients With NAFLD&amp;quot;&quot;/&gt;&lt;property id=&quot;20307&quot; value=&quot;268&quot;/&gt;&lt;/object&gt;&lt;object type=&quot;3&quot; unique_id=&quot;189783&quot;&gt;&lt;property id=&quot;20148&quot; value=&quot;5&quot;/&gt;&lt;property id=&quot;20300&quot; value=&quot;Slide 47 - &amp;quot;Approach to Initial Assessment and Consideration for a Liver Biopsy&amp;quot;&quot;/&gt;&lt;property id=&quot;20307&quot; value=&quot;278&quot;/&gt;&lt;/object&gt;&lt;object type=&quot;3&quot; unique_id=&quot;189785&quot;&gt;&lt;property id=&quot;20148&quot; value=&quot;5&quot;/&gt;&lt;property id=&quot;20300&quot; value=&quot;Slide 49 - &amp;quot;No need to diagnose NASH&amp;#x0D;&amp;#x0A;if there are no treatments . . .&amp;quot;&quot;/&gt;&lt;property id=&quot;20307&quot; value=&quot;2496&quot;/&gt;&lt;/object&gt;&lt;object type=&quot;3&quot; unique_id=&quot;189787&quot;&gt;&lt;property id=&quot;20148&quot; value=&quot;5&quot;/&gt;&lt;property id=&quot;20300&quot; value=&quot;Slide 51 - &amp;quot;Dietary Habits: My Approach&amp;quot;&quot;/&gt;&lt;property id=&quot;20307&quot; value=&quot;884&quot;/&gt;&lt;/object&gt;&lt;object type=&quot;3&quot; unique_id=&quot;189788&quot;&gt;&lt;property id=&quot;20148&quot; value=&quot;5&quot;/&gt;&lt;property id=&quot;20300&quot; value=&quot;Slide 52 - &amp;quot;Harvard Healthy Eating Pyramid and Plate&amp;quot;&quot;/&gt;&lt;property id=&quot;20307&quot; value=&quot;2524&quot;/&gt;&lt;/object&gt;&lt;object type=&quot;3&quot; unique_id=&quot;189789&quot;&gt;&lt;property id=&quot;20148&quot; value=&quot;5&quot;/&gt;&lt;property id=&quot;20300&quot; value=&quot;Slide 53 - &amp;quot;AASLD Guidance: Nonpharmacologic Approaches&amp;quot;&quot;/&gt;&lt;property id=&quot;20307&quot; value=&quot;2394&quot;/&gt;&lt;/object&gt;&lt;object type=&quot;3&quot; unique_id=&quot;189792&quot;&gt;&lt;property id=&quot;20148&quot; value=&quot;5&quot;/&gt;&lt;property id=&quot;20300&quot; value=&quot;Slide 57 - &amp;quot;Sedentary Lifestyle and Exercise in NAFLD&amp;quot;&quot;/&gt;&lt;property id=&quot;20307&quot; value=&quot;4124&quot;/&gt;&lt;/object&gt;&lt;object type=&quot;3&quot; unique_id=&quot;189793&quot;&gt;&lt;property id=&quot;20148&quot; value=&quot;5&quot;/&gt;&lt;property id=&quot;20300&quot; value=&quot;Slide 58 - &amp;quot;Bariatric Surgery Improves Clinical Parameters&amp;quot;&quot;/&gt;&lt;property id=&quot;20307&quot; value=&quot;455&quot;/&gt;&lt;/object&gt;&lt;object type=&quot;3&quot; unique_id=&quot;189794&quot;&gt;&lt;property id=&quot;20148&quot; value=&quot;5&quot;/&gt;&lt;property id=&quot;20300&quot; value=&quot;Slide 59 - &amp;quot;Bariatric Surgery Improves Fibrosis in Pts With NASH&amp;quot;&quot;/&gt;&lt;property id=&quot;20307&quot; value=&quot;456&quot;/&gt;&lt;/object&gt;&lt;object type=&quot;3&quot; unique_id=&quot;189796&quot;&gt;&lt;property id=&quot;20148&quot; value=&quot;5&quot;/&gt;&lt;property id=&quot;20300&quot; value=&quot;Slide 61 - &amp;quot;AASLD Guidance: Pharmacologic Agents&amp;quot;&quot;/&gt;&lt;property id=&quot;20307&quot; value=&quot;4135&quot;/&gt;&lt;/object&gt;&lt;object type=&quot;3&quot; unique_id=&quot;189797&quot;&gt;&lt;property id=&quot;20148&quot; value=&quot;5&quot;/&gt;&lt;property id=&quot;20300&quot; value=&quot;Slide 63 - &amp;quot;Treatment of NASH&amp;quot;&quot;/&gt;&lt;property id=&quot;20307&quot; value=&quot;4129&quot;/&gt;&lt;/object&gt;&lt;object type=&quot;3&quot; unique_id=&quot;189798&quot;&gt;&lt;property id=&quot;20148&quot; value=&quot;5&quot;/&gt;&lt;property id=&quot;20300&quot; value=&quot;Slide 62 - &amp;quot;Management of Nonalcoholic Fatty Liver Disease in Patients With Type 2 Diabetes: A Call to Action&amp;quot;&quot;/&gt;&lt;property id=&quot;20307&quot; value=&quot;4130&quot;/&gt;&lt;/object&gt;&lt;object type=&quot;3&quot; unique_id=&quot;189803&quot;&gt;&lt;property id=&quot;20148&quot; value=&quot;5&quot;/&gt;&lt;property id=&quot;20300&quot; value=&quot;Slide 68 - &amp;quot;Prevalence of NAFLD in the General Population&amp;quot;&quot;/&gt;&lt;property id=&quot;20307&quot; value=&quot;414&quot;/&gt;&lt;/object&gt;&lt;object type=&quot;3&quot; unique_id=&quot;190656&quot;&gt;&lt;property id=&quot;20148&quot; value=&quot;5&quot;/&gt;&lt;property id=&quot;20300&quot; value=&quot;Slide 40 - &amp;quot;Diagnosis: Goals&amp;quot;&quot;/&gt;&lt;property id=&quot;20307&quot; value=&quot;4136&quot;/&gt;&lt;/object&gt;&lt;object type=&quot;3&quot; unique_id=&quot;190657&quot;&gt;&lt;property id=&quot;20148&quot; value=&quot;5&quot;/&gt;&lt;property id=&quot;20300&quot; value=&quot;Slide 41 - &amp;quot;Diagnosis: Goals&amp;quot;&quot;/&gt;&lt;property id=&quot;20307&quot; value=&quot;4137&quot;/&gt;&lt;/object&gt;&lt;object type=&quot;3&quot; unique_id=&quot;192078&quot;&gt;&lt;property id=&quot;20148&quot; value=&quot;5&quot;/&gt;&lt;property id=&quot;20300&quot; value=&quot;Slide 12 - &amp;quot;Magnitude of the Problem:&amp;#x0D;&amp;#x0A;Role of Obesity and T2DM&amp;quot;&quot;/&gt;&lt;property id=&quot;20307&quot; value=&quot;4143&quot;/&gt;&lt;/object&gt;&lt;object type=&quot;3&quot; unique_id=&quot;192079&quot;&gt;&lt;property id=&quot;20148&quot; value=&quot;5&quot;/&gt;&lt;property id=&quot;20300&quot; value=&quot;Slide 23 - &amp;quot;Magnitude of the Problem:&amp;#x0D;&amp;#x0A;CV Risk&amp;quot;&quot;/&gt;&lt;property id=&quot;20307&quot; value=&quot;4144&quot;/&gt;&lt;/object&gt;&lt;object type=&quot;3&quot; unique_id=&quot;192080&quot;&gt;&lt;property id=&quot;20148&quot; value=&quot;5&quot;/&gt;&lt;property id=&quot;20300&quot; value=&quot;Slide 34 - &amp;quot;Magnitude of the Problem:&amp;#x0D;&amp;#x0A;Sedentary Lifestyle, Genetic Factors, Alcohol&amp;#x0D;&amp;#x0A;&amp;quot;&quot;/&gt;&lt;property id=&quot;20307&quot; value=&quot;4145&quot;/&gt;&lt;/object&gt;&lt;object type=&quot;3&quot; unique_id=&quot;192081&quot;&gt;&lt;property id=&quot;20148&quot; value=&quot;5&quot;/&gt;&lt;property id=&quot;20300&quot; value=&quot;Slide 39 - &amp;quot;Diagnosis&amp;quot;&quot;/&gt;&lt;property id=&quot;20307&quot; value=&quot;4146&quot;/&gt;&lt;/object&gt;&lt;object type=&quot;3&quot; unique_id=&quot;192082&quot;&gt;&lt;property id=&quot;20148&quot; value=&quot;5&quot;/&gt;&lt;property id=&quot;20300&quot; value=&quot;Slide 48 - &amp;quot;Management of NAFLD/NASH&amp;quot;&quot;/&gt;&lt;property id=&quot;20307&quot; value=&quot;4147&quot;/&gt;&lt;/object&gt;&lt;object type=&quot;3&quot; unique_id=&quot;192083&quot;&gt;&lt;property id=&quot;20148&quot; value=&quot;5&quot;/&gt;&lt;property id=&quot;20300&quot; value=&quot;Slide 60 - &amp;quot;Management in Multidisciplinary Settings:&amp;#x0D;&amp;#x0A;Pharmacologic Agents&amp;quot;&quot;/&gt;&lt;property id=&quot;20307&quot; value=&quot;4148&quot;/&gt;&lt;/object&gt;&lt;object type=&quot;3&quot; unique_id=&quot;192907&quot;&gt;&lt;property id=&quot;20148&quot; value=&quot;5&quot;/&gt;&lt;property id=&quot;20300&quot; value=&quot;Slide 1 - &amp;quot;Hot Topics in NASH: &amp;#x0D;&amp;#x0A;Identifying and Managing High-Risk Patients&amp;quot;&quot;/&gt;&lt;property id=&quot;20307&quot; value=&quot;321&quot;/&gt;&lt;/object&gt;&lt;object type=&quot;3&quot; unique_id=&quot;192908&quot;&gt;&lt;property id=&quot;20148&quot; value=&quot;5&quot;/&gt;&lt;property id=&quot;20300&quot; value=&quot;Slide 4 - &amp;quot;Outcomes Analysis: What Did You Learn?&amp;quot;&quot;/&gt;&lt;property id=&quot;20307&quot; value=&quot;324&quot;/&gt;&lt;/object&gt;&lt;object type=&quot;3&quot; unique_id=&quot;192909&quot;&gt;&lt;property id=&quot;20148&quot; value=&quot;5&quot;/&gt;&lt;property id=&quot;20300&quot; value=&quot;Slide 5 - &amp;quot;Let’s Vote!&amp;quot;&quot;/&gt;&lt;property id=&quot;20307&quot; value=&quot;4151&quot;/&gt;&lt;/object&gt;&lt;object type=&quot;3&quot; unique_id=&quot;192910&quot;&gt;&lt;property id=&quot;20148&quot; value=&quot;5&quot;/&gt;&lt;property id=&quot;20300&quot; value=&quot;Slide 6 - &amp;quot;How many patients at risk for NAFLD/NASH do you provide care for in a typical week?&amp;quot;&quot;/&gt;&lt;property id=&quot;20307&quot; value=&quot;323&quot;/&gt;&lt;/object&gt;&lt;object type=&quot;3&quot; unique_id=&quot;192911&quot;&gt;&lt;property id=&quot;20148&quot; value=&quot;5&quot;/&gt;&lt;property id=&quot;20300&quot; value=&quot;Slide 29 - &amp;quot;AASLD Guidance on CV Risk: &amp;#x0D;&amp;#x0A;Statins in Patients With NASH&amp;quot;&quot;/&gt;&lt;property id=&quot;20307&quot; value=&quot;4149&quot;/&gt;&lt;/object&gt;&lt;object type=&quot;3&quot; unique_id=&quot;192912&quot;&gt;&lt;property id=&quot;20148&quot; value=&quot;5&quot;/&gt;&lt;property id=&quot;20300&quot; value=&quot;Slide 31 - &amp;quot;If following AASLD guidance, what would you recommend for a patient with NASH and dyslipidemia?&amp;quot;&quot;/&gt;&lt;property id=&quot;20307&quot; value=&quot;4152&quot;/&gt;&lt;/object&gt;&lt;object type=&quot;3&quot; unique_id=&quot;193189&quot;&gt;&lt;property id=&quot;20148&quot; value=&quot;5&quot;/&gt;&lt;property id=&quot;20300&quot; value=&quot;Slide 32 - &amp;quot;Per AASLD Guidance for Patients With NAFLD and NASH:&amp;quot;&quot;/&gt;&lt;property id=&quot;20307&quot; value=&quot;4153&quot;/&gt;&lt;/object&gt;&lt;object type=&quot;3&quot; unique_id=&quot;194119&quot;&gt;&lt;property id=&quot;20148&quot; value=&quot;5&quot;/&gt;&lt;property id=&quot;20300&quot; value=&quot;Slide 2 - &amp;quot;Faculty and Disclosures&amp;quot;&quot;/&gt;&lt;property id=&quot;20307&quot; value=&quot;532&quot;/&gt;&lt;/object&gt;&lt;object type=&quot;3&quot; unique_id=&quot;194120&quot;&gt;&lt;property id=&quot;20148&quot; value=&quot;5&quot;/&gt;&lt;property id=&quot;20300&quot; value=&quot;Slide 3 - &amp;quot;Faculty and Disclosures&amp;quot;&quot;/&gt;&lt;property id=&quot;20307&quot; value=&quot;4154&quot;/&gt;&lt;/object&gt;&lt;object type=&quot;3&quot; unique_id=&quot;194121&quot;&gt;&lt;property id=&quot;20148&quot; value=&quot;5&quot;/&gt;&lt;property id=&quot;20300&quot; value=&quot;Slide 64 - &amp;quot;Questions and Answers&amp;quot;&quot;/&gt;&lt;property id=&quot;20307&quot; value=&quot;273&quot;/&gt;&lt;/object&gt;&lt;object type=&quot;3&quot; unique_id=&quot;194122&quot;&gt;&lt;property id=&quot;20148&quot; value=&quot;5&quot;/&gt;&lt;property id=&quot;20300&quot; value=&quot;Slide 65 - &amp;quot;Thank You for Attending&amp;quot;&quot;/&gt;&lt;property id=&quot;20307&quot; value=&quot;529&quot;/&gt;&lt;/object&gt;&lt;object type=&quot;3&quot; unique_id=&quot;194123&quot;&gt;&lt;property id=&quot;20148&quot; value=&quot;5&quot;/&gt;&lt;property id=&quot;20300&quot; value=&quot;Slide 66 - &amp;quot;Go Online for More CCO &amp;#x0D;&amp;#x0A;Coverage of NASH!&amp;quot;&quot;/&gt;&lt;property id=&quot;20307&quot; value=&quot;318&quot;/&gt;&lt;/object&gt;&lt;object type=&quot;3&quot; unique_id=&quot;194124&quot;&gt;&lt;property id=&quot;20148&quot; value=&quot;5&quot;/&gt;&lt;property id=&quot;20300&quot; value=&quot;Slide 67 - &amp;quot;About These Slides&amp;quot;&quot;/&gt;&lt;property id=&quot;20307&quot; value=&quot;531&quot;/&gt;&lt;/object&gt;&lt;object type=&quot;3&quot; unique_id=&quot;194727&quot;&gt;&lt;property id=&quot;20148&quot; value=&quot;5&quot;/&gt;&lt;property id=&quot;20300&quot; value=&quot;Slide 54 - &amp;quot;Weight Loss Associated With NASH Improvement &amp;#x0D;&amp;#x0A;but Substantial Variability in Fibrosis&amp;quot;&quot;/&gt;&lt;property id=&quot;20307&quot; value=&quot;4155&quot;/&gt;&lt;/object&gt;&lt;object type=&quot;3&quot; unique_id=&quot;194953&quot;&gt;&lt;property id=&quot;20148&quot; value=&quot;5&quot;/&gt;&lt;property id=&quot;20300&quot; value=&quot;Slide 56 - &amp;quot;Per AASLD Guidance for Patients With NAFLD and NASH&amp;quot;&quot;/&gt;&lt;property id=&quot;20307&quot; value=&quot;4156&quot;/&gt;&lt;/object&gt;&lt;object type=&quot;3&quot; unique_id=&quot;195183&quot;&gt;&lt;property id=&quot;20148&quot; value=&quot;5&quot;/&gt;&lt;property id=&quot;20300&quot; value=&quot;Slide 21 - &amp;quot;Advanced Fibrosis in Patients With vs Without T2DM &amp;#x0D;&amp;#x0A;By Diagnostic Approach&amp;quot;&quot;/&gt;&lt;property id=&quot;20307&quot; value=&quot;4158&quot;/&gt;&lt;/object&gt;&lt;object type=&quot;3&quot; unique_id=&quot;196096&quot;&gt;&lt;property id=&quot;20148&quot; value=&quot;5&quot;/&gt;&lt;property id=&quot;20300&quot; value=&quot;Slide 37 - &amp;quot;Moderate Alcohol Use and NASH:&amp;#x0D;&amp;#x0A;Inconclusive Relationship&amp;quot;&quot;/&gt;&lt;property id=&quot;20307&quot; value=&quot;4159&quot;/&gt;&lt;/object&gt;&lt;object type=&quot;3&quot; unique_id=&quot;196097&quot;&gt;&lt;property id=&quot;20148&quot; value=&quot;5&quot;/&gt;&lt;property id=&quot;20300&quot; value=&quot;Slide 69 - &amp;quot;Alcohol and NASH&amp;quot;&quot;/&gt;&lt;property id=&quot;20307&quot; value=&quot;4160&quot;/&gt;&lt;/object&gt;&lt;object type=&quot;3&quot; unique_id=&quot;196406&quot;&gt;&lt;property id=&quot;20148&quot; value=&quot;5&quot;/&gt;&lt;property id=&quot;20300&quot; value=&quot;Slide 10 - &amp;quot;Outline: Identifying and Managing High-Risk Patients With NASH&amp;quot;&quot;/&gt;&lt;property id=&quot;20307&quot; value=&quot;4162&quot;/&gt;&lt;/object&gt;&lt;object type=&quot;3&quot; unique_id=&quot;196408&quot;&gt;&lt;property id=&quot;20148&quot; value=&quot;5&quot;/&gt;&lt;property id=&quot;20300&quot; value=&quot;Slide 22 - &amp;quot;Advanced Fibrosis in Patients With vs Without T2DM &amp;#x0D;&amp;#x0A;by Diagnostic Approach&amp;quot;&quot;/&gt;&lt;property id=&quot;20307&quot; value=&quot;4161&quot;/&gt;&lt;/object&gt;&lt;object type=&quot;3&quot; unique_id=&quot;196729&quot;&gt;&lt;property id=&quot;20148&quot; value=&quot;5&quot;/&gt;&lt;property id=&quot;20300&quot; value=&quot;Slide 30 - &amp;quot;AASLD Guidance on CV Risk: &amp;#x0D;&amp;#x0A;Statins in Patients With NASH&amp;quot;&quot;/&gt;&lt;property id=&quot;20307&quot; value=&quot;4164&quot;/&gt;&lt;/object&gt;&lt;object type=&quot;3&quot; unique_id=&quot;196802&quot;&gt;&lt;property id=&quot;20148&quot; value=&quot;5&quot;/&gt;&lt;property id=&quot;20300&quot; value=&quot;Slide 11 - &amp;quot;Outline: Identifying and Managing High-Risk Patients With NASH&amp;quot;&quot;/&gt;&lt;property id=&quot;20307&quot; value=&quot;4165&quot;/&gt;&lt;/object&gt;&lt;object type=&quot;3&quot; unique_id=&quot;197825&quot;&gt;&lt;property id=&quot;20148&quot; value=&quot;5&quot;/&gt;&lt;property id=&quot;20300&quot; value=&quot;Slide 50 - &amp;quot;No need to diagnose NASH&amp;#x0D;&amp;#x0A;if there are no treatments . . .&amp;quot;&quot;/&gt;&lt;property id=&quot;20307&quot; value=&quot;4166&quot;/&gt;&lt;/object&gt;&lt;object type=&quot;3&quot; unique_id=&quot;198196&quot;&gt;&lt;property id=&quot;20148&quot; value=&quot;5&quot;/&gt;&lt;property id=&quot;20300&quot; value=&quot;Slide 7 - &amp;quot;If following AASLD guidance, what would you recommend for a patient with NASH and dyslipidemia?&amp;quot;&quot;/&gt;&lt;property id=&quot;20307&quot; value=&quot;4167&quot;/&gt;&lt;/object&gt;&lt;object type=&quot;3&quot; unique_id=&quot;198197&quot;&gt;&lt;property id=&quot;20148&quot; value=&quot;5&quot;/&gt;&lt;property id=&quot;20300&quot; value=&quot;Slide 8 - &amp;quot;If following AASLD guidance, what can you tell a patient with NAFLD who is asking about lifestyle interventions to &quot;/&gt;&lt;property id=&quot;20307&quot; value=&quot;4168&quot;/&gt;&lt;/object&gt;&lt;object type=&quot;3&quot; unique_id=&quot;198274&quot;&gt;&lt;property id=&quot;20148&quot; value=&quot;5&quot;/&gt;&lt;property id=&quot;20300&quot; value=&quot;Slide 55 - &amp;quot;If following AASLD guidance, what can you tell a patient with NAFLD who is asking about lifestyle interventions to&quot;/&gt;&lt;property id=&quot;20307&quot; value=&quot;4169&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UID" val="41023"/>
</p:tagLst>
</file>

<file path=ppt/tags/tag3.xml><?xml version="1.0" encoding="utf-8"?>
<p:tagLst xmlns:a="http://schemas.openxmlformats.org/drawingml/2006/main" xmlns:r="http://schemas.openxmlformats.org/officeDocument/2006/relationships" xmlns:p="http://schemas.openxmlformats.org/presentationml/2006/main">
  <p:tag name="UID" val="41023"/>
</p:tagLst>
</file>

<file path=ppt/tags/tag4.xml><?xml version="1.0" encoding="utf-8"?>
<p:tagLst xmlns:a="http://schemas.openxmlformats.org/drawingml/2006/main" xmlns:r="http://schemas.openxmlformats.org/officeDocument/2006/relationships" xmlns:p="http://schemas.openxmlformats.org/presentationml/2006/main">
  <p:tag name="UID" val="41023"/>
</p:tagLst>
</file>

<file path=ppt/theme/theme1.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185915575EE048B9CDB3E9AD67103C" ma:contentTypeVersion="1" ma:contentTypeDescription="Create a new document." ma:contentTypeScope="" ma:versionID="44a48be66fc63d42f29903baa2bec035">
  <xsd:schema xmlns:xsd="http://www.w3.org/2001/XMLSchema" xmlns:xs="http://www.w3.org/2001/XMLSchema" xmlns:p="http://schemas.microsoft.com/office/2006/metadata/properties" xmlns:ns2="931eac66-f1df-46ed-a552-ca22ffd1b58a" xmlns:ns3="9c2c1ae6-5576-4e3b-b740-a9daeda86f10" targetNamespace="http://schemas.microsoft.com/office/2006/metadata/properties" ma:root="true" ma:fieldsID="751ab1d1a0b7eb6d63013260c3285de9" ns2:_="" ns3:_="">
    <xsd:import namespace="931eac66-f1df-46ed-a552-ca22ffd1b58a"/>
    <xsd:import namespace="9c2c1ae6-5576-4e3b-b740-a9daeda86f1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1eac66-f1df-46ed-a552-ca22ffd1b58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c2c1ae6-5576-4e3b-b740-a9daeda86f1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Standard"/>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931eac66-f1df-46ed-a552-ca22ffd1b58a">2WXXM56VYW3Q-2055776992-2</_dlc_DocId>
    <_dlc_DocIdUrl xmlns="931eac66-f1df-46ed-a552-ca22ffd1b58a">
      <Url>https://intranet.clinicaloptions.com/mews/Gastroenterology/GI_2023_BV_NASH_(PRP6272)/Downloadable_Slides_2/_layouts/15/DocIdRedir.aspx?ID=2WXXM56VYW3Q-2055776992-2</Url>
      <Description>2WXXM56VYW3Q-2055776992-2</Description>
    </_dlc_DocIdUrl>
    <Document_x0020_Category xmlns="9c2c1ae6-5576-4e3b-b740-a9daeda86f10">Slides Standard</Document_x0020_Category>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9990F32A-D189-46A4-A864-89854F919A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1eac66-f1df-46ed-a552-ca22ffd1b58a"/>
    <ds:schemaRef ds:uri="9c2c1ae6-5576-4e3b-b740-a9daeda86f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www.w3.org/XML/1998/namespace"/>
    <ds:schemaRef ds:uri="931eac66-f1df-46ed-a552-ca22ffd1b58a"/>
    <ds:schemaRef ds:uri="http://schemas.microsoft.com/office/2006/metadata/properties"/>
    <ds:schemaRef ds:uri="9c2c1ae6-5576-4e3b-b740-a9daeda86f10"/>
    <ds:schemaRef ds:uri="http://purl.org/dc/dcmitype/"/>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http://purl.org/dc/term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033AFB2F-07BC-47CF-988E-88EDF31AEA77}">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23932</TotalTime>
  <Words>4679</Words>
  <Application>Microsoft Office PowerPoint</Application>
  <PresentationFormat>Widescreen</PresentationFormat>
  <Paragraphs>659</Paragraphs>
  <Slides>38</Slides>
  <Notes>36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-apple-system</vt:lpstr>
      <vt:lpstr>Arial</vt:lpstr>
      <vt:lpstr>Calibri</vt:lpstr>
      <vt:lpstr>Helvetica</vt:lpstr>
      <vt:lpstr>Roboto</vt:lpstr>
      <vt:lpstr>Times</vt:lpstr>
      <vt:lpstr>Times New Roman</vt:lpstr>
      <vt:lpstr>Wingdings</vt:lpstr>
      <vt:lpstr>3_2017_HTAA_Diabetes</vt:lpstr>
      <vt:lpstr>MASLD/MASH Screening and Diagnosis</vt:lpstr>
      <vt:lpstr>About These Slides</vt:lpstr>
      <vt:lpstr>Faculty </vt:lpstr>
      <vt:lpstr>Disclosures</vt:lpstr>
      <vt:lpstr>SLD: Inclusive Rather Than Exclusive Criteria</vt:lpstr>
      <vt:lpstr>Classification of Steatotic Liver Disease</vt:lpstr>
      <vt:lpstr>Prevalence of MASLD and MASH</vt:lpstr>
      <vt:lpstr>MASLD Presentation</vt:lpstr>
      <vt:lpstr>Pragmatic First Steps in Suspected MASLD</vt:lpstr>
      <vt:lpstr>PRELHIN Study: Liver Fibrosis Associated With  Long-term Outcomes in Patients With MASLD </vt:lpstr>
      <vt:lpstr>MASH Advanced Hepatic Fibrosis  May Quickly Progress to Cirrhosis </vt:lpstr>
      <vt:lpstr>Identifying Advanced Hepatic Fibrosis</vt:lpstr>
      <vt:lpstr>Case Finding and High-Risk Populations </vt:lpstr>
      <vt:lpstr>Guideline Recommendations:  Who Is at Risk for MASH and Advanced Fibrosis?</vt:lpstr>
      <vt:lpstr>Liver Biopsy: The Imperfect Gold Standard </vt:lpstr>
      <vt:lpstr>Commonly Used Noninvasive Tests</vt:lpstr>
      <vt:lpstr>Commonly Used Noninvasive Tests</vt:lpstr>
      <vt:lpstr>MASLD Fibrosis Score and FIB-4 Score:  Online Calculators Easily Interpret Noninvasive Tests</vt:lpstr>
      <vt:lpstr>ELF Test in MASH: Validation</vt:lpstr>
      <vt:lpstr>ELF Test in MASH Predicts Progression to Cirrhosis More Accurately Than Biopsy</vt:lpstr>
      <vt:lpstr>ELF Test in MASH Predicts Liver-Related Clinical Events More Accurately Than Biopsy</vt:lpstr>
      <vt:lpstr>Imaging</vt:lpstr>
      <vt:lpstr>Vibration-Controlled Transient Elastography</vt:lpstr>
      <vt:lpstr>VCTE for MASH Fibrosis</vt:lpstr>
      <vt:lpstr>2D Shear Wave Elastography</vt:lpstr>
      <vt:lpstr>MRE: Detecting Advanced Hepatic Fibrosis in MASLD</vt:lpstr>
      <vt:lpstr>Common Imaging Tests for Hepatic Fibrosis: Summary</vt:lpstr>
      <vt:lpstr>Sequential Tests</vt:lpstr>
      <vt:lpstr>Use of Sequential Noninvasive Tests Could Reduce  Number of Patients in Indeterminate Zone</vt:lpstr>
      <vt:lpstr>Sequential Algorithms to Detect Advanced  Hepatic Fibrosis due to MASH</vt:lpstr>
      <vt:lpstr>Goal of MASLD Treatment</vt:lpstr>
      <vt:lpstr>Treatment of MASLD: Dietary Changes and Exercise</vt:lpstr>
      <vt:lpstr>Weight Loss Thresholds and Impact on MASLD</vt:lpstr>
      <vt:lpstr>Bariatric Surgery and MASLD</vt:lpstr>
      <vt:lpstr>Histologic Improvement in MASH*</vt:lpstr>
      <vt:lpstr>Semaglutide Resolves MASH and May Improve Fibrosis</vt:lpstr>
      <vt:lpstr>Summary</vt:lpstr>
      <vt:lpstr>Go Online for More CCO Coverage  of a Metabolic Approach to MASH Management!</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MASLD/MASH Screening and Diagnosis</dc:title>
  <dc:creator>Preferred User</dc:creator>
  <cp:lastModifiedBy>jbuckley@clinicaloptions.com</cp:lastModifiedBy>
  <cp:revision>1243</cp:revision>
  <cp:lastPrinted>2016-09-26T20:21:49Z</cp:lastPrinted>
  <dcterms:created xsi:type="dcterms:W3CDTF">2005-05-27T15:08:01Z</dcterms:created>
  <dcterms:modified xsi:type="dcterms:W3CDTF">2023-12-28T19:16:38Z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e1b97c1a-ba91-45f1-814b-cbf419ce8122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0x01010083185915575EE048B9CDB3E9AD67103C</vt:lpwstr>
  </property>
</Properties>
</file>