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6"/>
    <p:sldMasterId id="2147484663" r:id="rId7"/>
    <p:sldMasterId id="2147484673" r:id="rId8"/>
    <p:sldMasterId id="2147484682" r:id="rId9"/>
    <p:sldMasterId id="2147484691" r:id="rId10"/>
    <p:sldMasterId id="2147484700" r:id="rId11"/>
  </p:sldMasterIdLst>
  <p:notesMasterIdLst>
    <p:notesMasterId r:id="rId93"/>
  </p:notesMasterIdLst>
  <p:handoutMasterIdLst>
    <p:handoutMasterId r:id="rId94"/>
  </p:handoutMasterIdLst>
  <p:sldIdLst>
    <p:sldId id="559" r:id="rId12"/>
    <p:sldId id="565" r:id="rId13"/>
    <p:sldId id="561" r:id="rId14"/>
    <p:sldId id="566" r:id="rId15"/>
    <p:sldId id="567" r:id="rId16"/>
    <p:sldId id="569" r:id="rId17"/>
    <p:sldId id="568" r:id="rId18"/>
    <p:sldId id="563" r:id="rId19"/>
    <p:sldId id="583" r:id="rId20"/>
    <p:sldId id="584" r:id="rId21"/>
    <p:sldId id="586" r:id="rId22"/>
    <p:sldId id="590" r:id="rId23"/>
    <p:sldId id="591" r:id="rId24"/>
    <p:sldId id="592" r:id="rId25"/>
    <p:sldId id="593" r:id="rId26"/>
    <p:sldId id="595" r:id="rId27"/>
    <p:sldId id="596" r:id="rId28"/>
    <p:sldId id="599" r:id="rId29"/>
    <p:sldId id="600" r:id="rId30"/>
    <p:sldId id="533" r:id="rId31"/>
    <p:sldId id="601" r:id="rId32"/>
    <p:sldId id="602" r:id="rId33"/>
    <p:sldId id="603" r:id="rId34"/>
    <p:sldId id="604" r:id="rId35"/>
    <p:sldId id="607" r:id="rId36"/>
    <p:sldId id="608" r:id="rId37"/>
    <p:sldId id="609" r:id="rId38"/>
    <p:sldId id="610" r:id="rId39"/>
    <p:sldId id="611" r:id="rId40"/>
    <p:sldId id="612" r:id="rId41"/>
    <p:sldId id="613" r:id="rId42"/>
    <p:sldId id="614" r:id="rId43"/>
    <p:sldId id="615" r:id="rId44"/>
    <p:sldId id="622" r:id="rId45"/>
    <p:sldId id="623" r:id="rId46"/>
    <p:sldId id="624" r:id="rId47"/>
    <p:sldId id="626" r:id="rId48"/>
    <p:sldId id="643" r:id="rId49"/>
    <p:sldId id="644" r:id="rId50"/>
    <p:sldId id="645" r:id="rId51"/>
    <p:sldId id="646" r:id="rId52"/>
    <p:sldId id="647" r:id="rId53"/>
    <p:sldId id="648" r:id="rId54"/>
    <p:sldId id="652" r:id="rId55"/>
    <p:sldId id="653" r:id="rId56"/>
    <p:sldId id="655" r:id="rId57"/>
    <p:sldId id="656" r:id="rId58"/>
    <p:sldId id="663" r:id="rId59"/>
    <p:sldId id="664" r:id="rId60"/>
    <p:sldId id="665" r:id="rId61"/>
    <p:sldId id="666" r:id="rId62"/>
    <p:sldId id="667" r:id="rId63"/>
    <p:sldId id="668" r:id="rId64"/>
    <p:sldId id="669" r:id="rId65"/>
    <p:sldId id="673" r:id="rId66"/>
    <p:sldId id="674" r:id="rId67"/>
    <p:sldId id="675" r:id="rId68"/>
    <p:sldId id="676" r:id="rId69"/>
    <p:sldId id="678" r:id="rId70"/>
    <p:sldId id="679" r:id="rId71"/>
    <p:sldId id="681" r:id="rId72"/>
    <p:sldId id="682" r:id="rId73"/>
    <p:sldId id="686" r:id="rId74"/>
    <p:sldId id="687" r:id="rId75"/>
    <p:sldId id="688" r:id="rId76"/>
    <p:sldId id="689" r:id="rId77"/>
    <p:sldId id="690" r:id="rId78"/>
    <p:sldId id="691" r:id="rId79"/>
    <p:sldId id="692" r:id="rId80"/>
    <p:sldId id="547" r:id="rId81"/>
    <p:sldId id="696" r:id="rId82"/>
    <p:sldId id="557" r:id="rId83"/>
    <p:sldId id="534" r:id="rId84"/>
    <p:sldId id="700" r:id="rId85"/>
    <p:sldId id="701" r:id="rId86"/>
    <p:sldId id="702" r:id="rId87"/>
    <p:sldId id="703" r:id="rId88"/>
    <p:sldId id="1667" r:id="rId89"/>
    <p:sldId id="1668" r:id="rId90"/>
    <p:sldId id="1669" r:id="rId91"/>
    <p:sldId id="1670" r:id="rId92"/>
  </p:sldIdLst>
  <p:sldSz cx="12192000" cy="6858000"/>
  <p:notesSz cx="7315200" cy="9601200"/>
  <p:custDataLst>
    <p:tags r:id="rId9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2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151" userDrawn="1">
          <p15:clr>
            <a:srgbClr val="A4A3A4"/>
          </p15:clr>
        </p15:guide>
        <p15:guide id="5" orient="horz" pos="258" userDrawn="1">
          <p15:clr>
            <a:srgbClr val="A4A3A4"/>
          </p15:clr>
        </p15:guide>
        <p15:guide id="6" orient="horz" pos="3912" userDrawn="1">
          <p15:clr>
            <a:srgbClr val="A4A3A4"/>
          </p15:clr>
        </p15:guide>
        <p15:guide id="7" orient="horz" userDrawn="1">
          <p15:clr>
            <a:srgbClr val="A4A3A4"/>
          </p15:clr>
        </p15:guide>
        <p15:guide id="8" pos="329" userDrawn="1">
          <p15:clr>
            <a:srgbClr val="A4A3A4"/>
          </p15:clr>
        </p15:guide>
        <p15:guide id="9" pos="7407" userDrawn="1">
          <p15:clr>
            <a:srgbClr val="A4A3A4"/>
          </p15:clr>
        </p15:guide>
        <p15:guide id="10" pos="3843" userDrawn="1">
          <p15:clr>
            <a:srgbClr val="A4A3A4"/>
          </p15:clr>
        </p15:guide>
        <p15:guide id="11" pos="453" userDrawn="1">
          <p15:clr>
            <a:srgbClr val="A4A3A4"/>
          </p15:clr>
        </p15:guide>
        <p15:guide id="12" pos="5112" userDrawn="1">
          <p15:clr>
            <a:srgbClr val="A4A3A4"/>
          </p15:clr>
        </p15:guide>
        <p15:guide id="13" pos="7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4" clrIdx="6"/>
  <p:cmAuthor id="2" name="Melanie Couton" initials="MAC" lastIdx="6" clrIdx="3"/>
  <p:cmAuthor id="3" name="ralfieri" initials="ra" lastIdx="2" clrIdx="8"/>
  <p:cmAuthor id="4" name="Megan Capel" initials="MC" lastIdx="20" clrIdx="0"/>
  <p:cmAuthor id="5" name="Andrew Bowser" initials="AB" lastIdx="10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39" clrIdx="1"/>
  <p:cmAuthor id="11" name="Kiran D. Mir-Hudgeons" initials="KDM" lastIdx="13" clrIdx="10">
    <p:extLst>
      <p:ext uri="{19B8F6BF-5375-455C-9EA6-DF929625EA0E}">
        <p15:presenceInfo xmlns:p15="http://schemas.microsoft.com/office/powerpoint/2012/main" userId="S::kmirhudgeons@clinicaloptions.com::988cb7e1-0640-4c3c-b602-3f8e18ce9544" providerId="AD"/>
      </p:ext>
    </p:extLst>
  </p:cmAuthor>
  <p:cmAuthor id="12" name="Timothy Quill" initials="TQ" lastIdx="7" clrIdx="1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13" name="LT Fowler" initials="LF" lastIdx="10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Anna Poppa" initials="AP" lastIdx="1" clrIdx="13">
    <p:extLst>
      <p:ext uri="{19B8F6BF-5375-455C-9EA6-DF929625EA0E}">
        <p15:presenceInfo xmlns:p15="http://schemas.microsoft.com/office/powerpoint/2012/main" userId="c33764466cc77507" providerId="Windows Live"/>
      </p:ext>
    </p:extLst>
  </p:cmAuthor>
  <p:cmAuthor id="15" name="spantry@clinicaloptions.com" initials="s" lastIdx="5" clrIdx="14">
    <p:extLst>
      <p:ext uri="{19B8F6BF-5375-455C-9EA6-DF929625EA0E}">
        <p15:presenceInfo xmlns:p15="http://schemas.microsoft.com/office/powerpoint/2012/main" userId="spantry@clinicaloptions.com" providerId="None"/>
      </p:ext>
    </p:extLst>
  </p:cmAuthor>
  <p:cmAuthor id="16" name="Terrence Fagan" initials="TF" lastIdx="8" clrIdx="15">
    <p:extLst>
      <p:ext uri="{19B8F6BF-5375-455C-9EA6-DF929625EA0E}">
        <p15:presenceInfo xmlns:p15="http://schemas.microsoft.com/office/powerpoint/2012/main" userId="S::tfagan@clinicaloptions.com::6b543a43-2034-4a4a-856a-43baa52402be" providerId="AD"/>
      </p:ext>
    </p:extLst>
  </p:cmAuthor>
  <p:cmAuthor id="17" name="CLINICALOPTIONS\tquill" initials="C" lastIdx="6" clrIdx="16">
    <p:extLst>
      <p:ext uri="{19B8F6BF-5375-455C-9EA6-DF929625EA0E}">
        <p15:presenceInfo xmlns:p15="http://schemas.microsoft.com/office/powerpoint/2012/main" userId="CLINICALOPTIONS\tquill" providerId="None"/>
      </p:ext>
    </p:extLst>
  </p:cmAuthor>
  <p:cmAuthor id="18" name="Kemi Obajimi" initials="KO" lastIdx="1" clrIdx="17">
    <p:extLst>
      <p:ext uri="{19B8F6BF-5375-455C-9EA6-DF929625EA0E}">
        <p15:presenceInfo xmlns:p15="http://schemas.microsoft.com/office/powerpoint/2012/main" userId="S::kobajimi@clinicaloptions.com::81894e25-3cbc-45b7-be28-dda6fb8d19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1471D"/>
    <a:srgbClr val="015873"/>
    <a:srgbClr val="00823B"/>
    <a:srgbClr val="046376"/>
    <a:srgbClr val="013763"/>
    <a:srgbClr val="033453"/>
    <a:srgbClr val="006264"/>
    <a:srgbClr val="FDB338"/>
    <a:srgbClr val="682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164A9-A8F0-4128-9C22-2772E708B387}" v="21" dt="2022-04-27T18:40:38.416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24" autoAdjust="0"/>
    <p:restoredTop sz="80398" autoAdjust="0"/>
  </p:normalViewPr>
  <p:slideViewPr>
    <p:cSldViewPr snapToGrid="0" showGuides="1">
      <p:cViewPr varScale="1">
        <p:scale>
          <a:sx n="84" d="100"/>
          <a:sy n="84" d="100"/>
        </p:scale>
        <p:origin x="1800" y="90"/>
      </p:cViewPr>
      <p:guideLst>
        <p:guide orient="horz" pos="4128"/>
        <p:guide orient="horz" pos="1008"/>
        <p:guide orient="horz" pos="4032"/>
        <p:guide orient="horz" pos="151"/>
        <p:guide orient="horz" pos="258"/>
        <p:guide orient="horz" pos="3912"/>
        <p:guide orient="horz"/>
        <p:guide pos="329"/>
        <p:guide pos="7407"/>
        <p:guide pos="3843"/>
        <p:guide pos="453"/>
        <p:guide pos="5112"/>
        <p:guide pos="7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72"/>
    </p:cViewPr>
  </p:sorterViewPr>
  <p:notesViewPr>
    <p:cSldViewPr snapToGrid="0" showGuides="1">
      <p:cViewPr varScale="1">
        <p:scale>
          <a:sx n="88" d="100"/>
          <a:sy n="88" d="100"/>
        </p:scale>
        <p:origin x="-3750" y="-1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slide" Target="slides/slide65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2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6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87" Type="http://schemas.openxmlformats.org/officeDocument/2006/relationships/slide" Target="slides/slide76.xml"/><Relationship Id="rId102" Type="http://schemas.microsoft.com/office/2015/10/relationships/revisionInfo" Target="revisionInfo.xml"/><Relationship Id="rId5" Type="http://schemas.openxmlformats.org/officeDocument/2006/relationships/customXml" Target="../customXml/item5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90" Type="http://schemas.openxmlformats.org/officeDocument/2006/relationships/slide" Target="slides/slide79.xml"/><Relationship Id="rId95" Type="http://schemas.openxmlformats.org/officeDocument/2006/relationships/tags" Target="tags/tag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slide" Target="slides/slide66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3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93" Type="http://schemas.openxmlformats.org/officeDocument/2006/relationships/notesMaster" Target="notesMasters/notesMaster1.xml"/><Relationship Id="rId98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91" Type="http://schemas.openxmlformats.org/officeDocument/2006/relationships/slide" Target="slides/slide80.xml"/><Relationship Id="rId96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5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handoutMaster" Target="handoutMasters/handoutMaster1.xml"/><Relationship Id="rId99" Type="http://schemas.openxmlformats.org/officeDocument/2006/relationships/theme" Target="theme/theme1.xml"/><Relationship Id="rId10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ael Andrie" userId="311027c1-cf79-416d-b346-5f38dcd95c11" providerId="ADAL" clId="{B6C164A9-A8F0-4128-9C22-2772E708B387}"/>
    <pc:docChg chg="undo custSel modSld">
      <pc:chgData name="Rachael Andrie" userId="311027c1-cf79-416d-b346-5f38dcd95c11" providerId="ADAL" clId="{B6C164A9-A8F0-4128-9C22-2772E708B387}" dt="2022-04-27T18:49:48.751" v="177" actId="6549"/>
      <pc:docMkLst>
        <pc:docMk/>
      </pc:docMkLst>
      <pc:sldChg chg="modSp mod">
        <pc:chgData name="Rachael Andrie" userId="311027c1-cf79-416d-b346-5f38dcd95c11" providerId="ADAL" clId="{B6C164A9-A8F0-4128-9C22-2772E708B387}" dt="2022-04-27T18:35:31.548" v="1" actId="6549"/>
        <pc:sldMkLst>
          <pc:docMk/>
          <pc:sldMk cId="2526074959" sldId="568"/>
        </pc:sldMkLst>
        <pc:spChg chg="mod">
          <ac:chgData name="Rachael Andrie" userId="311027c1-cf79-416d-b346-5f38dcd95c11" providerId="ADAL" clId="{B6C164A9-A8F0-4128-9C22-2772E708B387}" dt="2022-04-27T18:35:31.548" v="1" actId="6549"/>
          <ac:spMkLst>
            <pc:docMk/>
            <pc:sldMk cId="2526074959" sldId="568"/>
            <ac:spMk id="4" creationId="{648D414E-EF74-45B3-9D3B-61971128111B}"/>
          </ac:spMkLst>
        </pc:spChg>
      </pc:sldChg>
      <pc:sldChg chg="modSp mod modNotesTx">
        <pc:chgData name="Rachael Andrie" userId="311027c1-cf79-416d-b346-5f38dcd95c11" providerId="ADAL" clId="{B6C164A9-A8F0-4128-9C22-2772E708B387}" dt="2022-04-27T18:49:48.751" v="177" actId="6549"/>
        <pc:sldMkLst>
          <pc:docMk/>
          <pc:sldMk cId="3450016414" sldId="590"/>
        </pc:sldMkLst>
        <pc:spChg chg="mod">
          <ac:chgData name="Rachael Andrie" userId="311027c1-cf79-416d-b346-5f38dcd95c11" providerId="ADAL" clId="{B6C164A9-A8F0-4128-9C22-2772E708B387}" dt="2022-04-27T18:46:06.333" v="109" actId="20577"/>
          <ac:spMkLst>
            <pc:docMk/>
            <pc:sldMk cId="3450016414" sldId="590"/>
            <ac:spMk id="13" creationId="{272A1EBC-C4F9-9C4B-B8DF-32DF1F7C1F6A}"/>
          </ac:spMkLst>
        </pc:spChg>
        <pc:spChg chg="mod">
          <ac:chgData name="Rachael Andrie" userId="311027c1-cf79-416d-b346-5f38dcd95c11" providerId="ADAL" clId="{B6C164A9-A8F0-4128-9C22-2772E708B387}" dt="2022-04-27T18:47:06.093" v="128" actId="1038"/>
          <ac:spMkLst>
            <pc:docMk/>
            <pc:sldMk cId="3450016414" sldId="590"/>
            <ac:spMk id="27" creationId="{90F11138-E375-2348-9839-70828B41C08D}"/>
          </ac:spMkLst>
        </pc:spChg>
        <pc:spChg chg="mod">
          <ac:chgData name="Rachael Andrie" userId="311027c1-cf79-416d-b346-5f38dcd95c11" providerId="ADAL" clId="{B6C164A9-A8F0-4128-9C22-2772E708B387}" dt="2022-04-27T18:48:09.851" v="149" actId="20577"/>
          <ac:spMkLst>
            <pc:docMk/>
            <pc:sldMk cId="3450016414" sldId="590"/>
            <ac:spMk id="28" creationId="{C7FC3E9E-97CB-BF44-9287-F79CF491D48D}"/>
          </ac:spMkLst>
        </pc:spChg>
        <pc:spChg chg="mod">
          <ac:chgData name="Rachael Andrie" userId="311027c1-cf79-416d-b346-5f38dcd95c11" providerId="ADAL" clId="{B6C164A9-A8F0-4128-9C22-2772E708B387}" dt="2022-04-27T18:49:40.726" v="156" actId="20577"/>
          <ac:spMkLst>
            <pc:docMk/>
            <pc:sldMk cId="3450016414" sldId="590"/>
            <ac:spMk id="33" creationId="{457F7E65-D526-5F4E-A9AC-BDBB1502B24D}"/>
          </ac:spMkLst>
        </pc:spChg>
        <pc:spChg chg="mod">
          <ac:chgData name="Rachael Andrie" userId="311027c1-cf79-416d-b346-5f38dcd95c11" providerId="ADAL" clId="{B6C164A9-A8F0-4128-9C22-2772E708B387}" dt="2022-04-27T18:47:06.093" v="128" actId="1038"/>
          <ac:spMkLst>
            <pc:docMk/>
            <pc:sldMk cId="3450016414" sldId="590"/>
            <ac:spMk id="34" creationId="{5124C2FB-AD92-1245-9558-DA4AE9C5A1E9}"/>
          </ac:spMkLst>
        </pc:spChg>
        <pc:spChg chg="mod">
          <ac:chgData name="Rachael Andrie" userId="311027c1-cf79-416d-b346-5f38dcd95c11" providerId="ADAL" clId="{B6C164A9-A8F0-4128-9C22-2772E708B387}" dt="2022-04-27T18:47:06.093" v="128" actId="1038"/>
          <ac:spMkLst>
            <pc:docMk/>
            <pc:sldMk cId="3450016414" sldId="590"/>
            <ac:spMk id="35" creationId="{DFEC860A-FBF1-8140-AEB3-A4BB275634FD}"/>
          </ac:spMkLst>
        </pc:spChg>
        <pc:spChg chg="mod">
          <ac:chgData name="Rachael Andrie" userId="311027c1-cf79-416d-b346-5f38dcd95c11" providerId="ADAL" clId="{B6C164A9-A8F0-4128-9C22-2772E708B387}" dt="2022-04-27T18:47:06.093" v="128" actId="1038"/>
          <ac:spMkLst>
            <pc:docMk/>
            <pc:sldMk cId="3450016414" sldId="590"/>
            <ac:spMk id="36" creationId="{94EE9A43-E66F-EF4C-B240-85353326D8CA}"/>
          </ac:spMkLst>
        </pc:spChg>
      </pc:sldChg>
      <pc:sldChg chg="modSp">
        <pc:chgData name="Rachael Andrie" userId="311027c1-cf79-416d-b346-5f38dcd95c11" providerId="ADAL" clId="{B6C164A9-A8F0-4128-9C22-2772E708B387}" dt="2022-04-27T18:36:38.955" v="12" actId="1035"/>
        <pc:sldMkLst>
          <pc:docMk/>
          <pc:sldMk cId="1894392327" sldId="591"/>
        </pc:sldMkLst>
        <pc:spChg chg="mod">
          <ac:chgData name="Rachael Andrie" userId="311027c1-cf79-416d-b346-5f38dcd95c11" providerId="ADAL" clId="{B6C164A9-A8F0-4128-9C22-2772E708B387}" dt="2022-04-27T18:36:38.955" v="12" actId="1035"/>
          <ac:spMkLst>
            <pc:docMk/>
            <pc:sldMk cId="1894392327" sldId="591"/>
            <ac:spMk id="14" creationId="{142DB1B8-BF2C-48EB-850A-EE90BEEC75F0}"/>
          </ac:spMkLst>
        </pc:spChg>
      </pc:sldChg>
      <pc:sldChg chg="modSp mod modNotesTx">
        <pc:chgData name="Rachael Andrie" userId="311027c1-cf79-416d-b346-5f38dcd95c11" providerId="ADAL" clId="{B6C164A9-A8F0-4128-9C22-2772E708B387}" dt="2022-04-27T18:48:27.434" v="153" actId="20577"/>
        <pc:sldMkLst>
          <pc:docMk/>
          <pc:sldMk cId="1876205301" sldId="592"/>
        </pc:sldMkLst>
        <pc:spChg chg="mod">
          <ac:chgData name="Rachael Andrie" userId="311027c1-cf79-416d-b346-5f38dcd95c11" providerId="ADAL" clId="{B6C164A9-A8F0-4128-9C22-2772E708B387}" dt="2022-04-27T18:47:47.976" v="146" actId="20577"/>
          <ac:spMkLst>
            <pc:docMk/>
            <pc:sldMk cId="1876205301" sldId="592"/>
            <ac:spMk id="8" creationId="{4BFB2DB4-11FE-4C79-9325-898F72F1440B}"/>
          </ac:spMkLst>
        </pc:spChg>
        <pc:graphicFrameChg chg="modGraphic">
          <ac:chgData name="Rachael Andrie" userId="311027c1-cf79-416d-b346-5f38dcd95c11" providerId="ADAL" clId="{B6C164A9-A8F0-4128-9C22-2772E708B387}" dt="2022-04-27T18:48:27.434" v="153" actId="20577"/>
          <ac:graphicFrameMkLst>
            <pc:docMk/>
            <pc:sldMk cId="1876205301" sldId="592"/>
            <ac:graphicFrameMk id="7" creationId="{01AD4314-C716-4420-8AD1-6E274B0FF58A}"/>
          </ac:graphicFrameMkLst>
        </pc:graphicFrameChg>
      </pc:sldChg>
      <pc:sldChg chg="delSp modSp mod">
        <pc:chgData name="Rachael Andrie" userId="311027c1-cf79-416d-b346-5f38dcd95c11" providerId="ADAL" clId="{B6C164A9-A8F0-4128-9C22-2772E708B387}" dt="2022-04-27T18:40:40.444" v="68" actId="108"/>
        <pc:sldMkLst>
          <pc:docMk/>
          <pc:sldMk cId="1180570635" sldId="667"/>
        </pc:sldMkLst>
        <pc:spChg chg="del">
          <ac:chgData name="Rachael Andrie" userId="311027c1-cf79-416d-b346-5f38dcd95c11" providerId="ADAL" clId="{B6C164A9-A8F0-4128-9C22-2772E708B387}" dt="2022-04-27T18:39:15.926" v="37" actId="478"/>
          <ac:spMkLst>
            <pc:docMk/>
            <pc:sldMk cId="1180570635" sldId="667"/>
            <ac:spMk id="3" creationId="{2ACD5F09-B9E1-4FCC-9752-826413E91B85}"/>
          </ac:spMkLst>
        </pc:spChg>
        <pc:spChg chg="del">
          <ac:chgData name="Rachael Andrie" userId="311027c1-cf79-416d-b346-5f38dcd95c11" providerId="ADAL" clId="{B6C164A9-A8F0-4128-9C22-2772E708B387}" dt="2022-04-27T18:39:16.683" v="38" actId="478"/>
          <ac:spMkLst>
            <pc:docMk/>
            <pc:sldMk cId="1180570635" sldId="667"/>
            <ac:spMk id="14" creationId="{C8DDF92D-96B1-4573-BB19-F0CD4981BD14}"/>
          </ac:spMkLst>
        </pc:spChg>
        <pc:spChg chg="del">
          <ac:chgData name="Rachael Andrie" userId="311027c1-cf79-416d-b346-5f38dcd95c11" providerId="ADAL" clId="{B6C164A9-A8F0-4128-9C22-2772E708B387}" dt="2022-04-27T18:39:17.691" v="39" actId="478"/>
          <ac:spMkLst>
            <pc:docMk/>
            <pc:sldMk cId="1180570635" sldId="667"/>
            <ac:spMk id="15" creationId="{46186F6C-F89E-4827-A933-604EA111F56D}"/>
          </ac:spMkLst>
        </pc:spChg>
        <pc:graphicFrameChg chg="mod modGraphic">
          <ac:chgData name="Rachael Andrie" userId="311027c1-cf79-416d-b346-5f38dcd95c11" providerId="ADAL" clId="{B6C164A9-A8F0-4128-9C22-2772E708B387}" dt="2022-04-27T18:40:40.444" v="68" actId="108"/>
          <ac:graphicFrameMkLst>
            <pc:docMk/>
            <pc:sldMk cId="1180570635" sldId="667"/>
            <ac:graphicFrameMk id="13" creationId="{9B6A9DC1-B4CD-4FC9-A957-B808AE57F5E2}"/>
          </ac:graphicFrameMkLst>
        </pc:graphicFrameChg>
      </pc:sldChg>
      <pc:sldChg chg="modSp">
        <pc:chgData name="Rachael Andrie" userId="311027c1-cf79-416d-b346-5f38dcd95c11" providerId="ADAL" clId="{B6C164A9-A8F0-4128-9C22-2772E708B387}" dt="2022-04-27T18:40:22.945" v="63"/>
        <pc:sldMkLst>
          <pc:docMk/>
          <pc:sldMk cId="2946994503" sldId="674"/>
        </pc:sldMkLst>
        <pc:graphicFrameChg chg="mod">
          <ac:chgData name="Rachael Andrie" userId="311027c1-cf79-416d-b346-5f38dcd95c11" providerId="ADAL" clId="{B6C164A9-A8F0-4128-9C22-2772E708B387}" dt="2022-04-27T18:40:22.945" v="63"/>
          <ac:graphicFrameMkLst>
            <pc:docMk/>
            <pc:sldMk cId="2946994503" sldId="674"/>
            <ac:graphicFrameMk id="12" creationId="{5FE989B7-253B-CB49-BFFB-37D849CBBB36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>
            <a:extLst>
              <a:ext uri="{FF2B5EF4-FFF2-40B4-BE49-F238E27FC236}">
                <a16:creationId xmlns:a16="http://schemas.microsoft.com/office/drawing/2014/main" id="{E716B656-43AE-41BF-A9E6-BDC9338EEE7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A101DA4B-1035-4FD7-BAE8-D36163A25D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CRR, complete response rate; DFS, disease-free survival; DLBCL, diffuse large B-cell lymphoma; ECOG, Eastern Cooperative Oncology Group; EFS, event-free survival; IPI, International Prognostic Index; OS, overall survival; PFS, progression-free survival; PS, performance status; R-CHP, rituximab plus cyclophosphamide/doxorubicin/prednisone; R-CHOP, rituximab plus cyclophosphamide/doxorubicin/vincristine/prednisone.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4397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ABC, activated B-cell; ECOG, Eastern Cooperative Oncology Group; GCB, germinal center B-cell; IPI, International Prognostic Index; LDH, lactate dehydrogenase; PS, performance status; R-CHP, rituximab plus cyclophosphamide/doxorubicin/prednisone; R-CHOP, rituximab plus cyclophosphamide/doxorubicin/vincristine/prednisone.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991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CR, complete response; ORR, overall response rate; PR, partial response; R-CHP, rituximab plus cyclophosphamide/doxorubicin/prednisone; R-CHOP, rituximab plus cyclophosphamide/doxorubicin/vincristine/prednisone.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6545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EFS, event-free survival; NE, not estimable; PFS, progression-free survival; Pola, polatuzumab vedotin; R-CHP, rituximab plus cyclophosphamide/doxorubicin/prednisone; R-CHOP, rituximab plus cyclophosphamide/doxorubicin/vincristine/prednisone.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0580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DFS, disease-free survival; NE, not estimable; OS, overall survival; Pola, polatuzumab vedotin; R-CHP, rituximab plus cyclophosphamide/doxorubicin/prednisone; R-CHOP, rituximab plus cyclophosphamide/doxorubicin/vincristine/prednisone.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3555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R-CHP, rituximab plus cyclophosphamide/doxorubicin/prednisone; R-CHOP, rituximab plus cyclophosphamide/doxorubicin/vincristine/prednisone; SCT, stem cell transplant.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7827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dec, decreased; Pola, polatuzumab vedotin; R-CHP, rituximab plus cyclophosphamide/doxorubicin/prednisone; R-CHOP, rituximab plus cyclophosphamide/doxorubicin/vincristine/prednisone.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441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d/c, discontinuation; R-CHP, rituximab plus cyclophosphamide/doxorubicin/prednisone; R-CHOP, rituximab plus cyclophosphamide/doxorubicin/vincristine/prednisone.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291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1l, first line; chemo, chemotherapy; CR, complete remission; DLBCL, diffuse large B-cell lymphoma; HDT-ASCT, high-dose therapy followed by autologous stem cell transplant; HGBCL, high-grade B-cell lymphoma; Ig, immunoglobulin; </a:t>
            </a:r>
            <a:r>
              <a:rPr lang="en-US" i="1" dirty="0" err="1"/>
              <a:t>MRD</a:t>
            </a:r>
            <a:r>
              <a:rPr lang="en-US" i="1" dirty="0"/>
              <a:t>, minimal residual disease; NGS, next-generation sequencing; NPV, negative predictive value; PCR, polymerase chain reaction; PPV, positive predictive value; R-CHOP, </a:t>
            </a:r>
            <a:r>
              <a:rPr lang="en-US" b="0" i="1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rituximab plus cyclophosphamide/doxorubicin/vincristine/prednisone; </a:t>
            </a:r>
            <a:r>
              <a:rPr lang="en-US" b="0" i="1" dirty="0"/>
              <a:t>RT, radiotherapy; </a:t>
            </a:r>
            <a:r>
              <a:rPr lang="en-US" b="0" i="1" dirty="0" err="1"/>
              <a:t>tx</a:t>
            </a:r>
            <a:r>
              <a:rPr lang="en-US" b="0" i="1" dirty="0"/>
              <a:t>, treatment. </a:t>
            </a:r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977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DLBCL, diffuse large B-cell lymphoma; </a:t>
            </a:r>
            <a:r>
              <a:rPr lang="en-US" i="1" dirty="0" err="1"/>
              <a:t>MRD</a:t>
            </a:r>
            <a:r>
              <a:rPr lang="en-US" i="1" dirty="0"/>
              <a:t>, minimal residual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134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DLBCL, diffuse large B-cell lymphoma; </a:t>
            </a:r>
            <a:r>
              <a:rPr lang="en-US" i="1" dirty="0" err="1"/>
              <a:t>MRD</a:t>
            </a:r>
            <a:r>
              <a:rPr lang="en-US" i="1" dirty="0"/>
              <a:t>, minimal residual disease; NPV, negative predictive value; PBMC, peripheral blood mononuclear cells; PPV, positive predictive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401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AHCT, autologous hematopoietic cell transplantation; BIRC, blinded independent central review</a:t>
            </a:r>
            <a:r>
              <a:rPr lang="en-US" i="1"/>
              <a:t>; ECOG</a:t>
            </a:r>
            <a:r>
              <a:rPr lang="en-US" i="1" dirty="0"/>
              <a:t>, Eastern Cooperative Oncology Group; EFS, event-free survival; IPI, International prognostic index; NHL, non-Hodgkin lymphoma; ORR, overall response rate; PCT, platinum-based immunochemotherapy; PD, progressive disease; PS, performance status; R/R, relapsed/refractory; SD, stable disease;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41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DLBCL, diffuse large B-cell lymphoma; ECOG, Eastern Cooperative Oncology Group; FL, follicular lymphoma; HGBL, high-grade B-cell lymphoma; IPI, International Prognostic Index; NOS, not otherwise specified; PD, progressive disease; PMBCL, primary mediastinal B-cell lymphoma; PS, performance status;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75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PCT, platinum-based immunochemotherapy; SoC, standard of 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003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BIRC, blinded independent review committee; ECOG,  Eastern Cooperative Oncology Group; EFS, event-free survival; SoC, standard of care; SD, stable disease; PD, progressive disease; PS, performance status.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948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CI, confidence interval; ORR, overall response rate; CR, complete response; PR, partial response; PCT, platinum-based immunochemotherapy; PD, progressive disease; SD, stable disease; SoC, standard of care; Wk, week.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6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AEs, adverse events; CRS, cytokine-release syndrome; NE, neurologic events; NA, not applicable; PD, progressive disease; SoC, standard of care; pts, patients.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14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1L, first line; 2L, second line; 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 ciloleucel; </a:t>
            </a:r>
            <a:r>
              <a:rPr lang="en-US" i="1" dirty="0"/>
              <a:t>BICR, blinded independent central review; CIT, chemoimmunotherapy; CR, complete response; ECOG, Eastern Cooperative Oncology Group; EFS, event-free survival; HDT-ASCT, high-dose therapy with autologous stem cell transplant; IPI, International Prognostic Index; LBCL, large B-cell lymphoma; mAb, monoclonal antibody; ORR, objective response rate; OS, overall survival; PFS, progression-free survival; PR, partial response; PROs, patient-reported outcomes; PS, performance status; R-DHAP, rituximab plus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cisplatin/cytosine arabinoside/dexamethasone; R-ESHAP, rituximab plus etoposide/methylprednisolone/cytarabine/cisplatin; </a:t>
            </a:r>
            <a:r>
              <a:rPr lang="en-US" i="1" dirty="0"/>
              <a:t>R-GDP,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rituximab plus gemcitabine/cisplatin/dexamethasone; R-ICE, rituximab plus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ifosfamide/carboplatin/etoposide; </a:t>
            </a:r>
            <a:r>
              <a:rPr lang="en-US" i="1" dirty="0"/>
              <a:t>R/R, relapsed/refractory; SoC, standard of care; Tx,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181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CT, chemotherapy; HDT-ASCT, high-dose therapy with autologous stem cell transplant;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26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1L, first line; 2L, second line; 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HGBL, high-grade B-cell lymphoma; IPI, International Prognostic Index; LDH, lactate dehydrogenase;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480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1L, first line; 2L, second line; 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EFS, event-free survival; HGBL, high-grade B-cell lymphoma; IPI, international Prognostic Index; NR, not reported;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439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CR, complete response; NE, not evaluable; NR, not reached; NS, not significant; OR, odds ratio; ORR, objective response rate; OS, overall survival; PD, progressive disease; PR, partial response; SD, stable disease;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14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</a:t>
            </a:r>
            <a:r>
              <a:rPr lang="en-US" i="1" dirty="0">
                <a:ea typeface="MS PGothic" charset="0"/>
              </a:rPr>
              <a:t>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90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a typeface="MS PGothic" charset="0"/>
              </a:rPr>
              <a:t>Axi-cel, </a:t>
            </a:r>
            <a:r>
              <a:rPr lang="en-US" sz="1200" i="1" dirty="0">
                <a:ea typeface="MS PGothic" charset="0"/>
              </a:rPr>
              <a:t>a</a:t>
            </a:r>
            <a:r>
              <a:rPr lang="en-US" sz="1200" i="1" dirty="0"/>
              <a:t>xicabtagene</a:t>
            </a:r>
            <a:r>
              <a:rPr lang="en-US" sz="1200" dirty="0"/>
              <a:t> </a:t>
            </a:r>
            <a:r>
              <a:rPr lang="en-US" sz="1200" i="1" dirty="0"/>
              <a:t>ciloleucel</a:t>
            </a:r>
            <a:r>
              <a:rPr lang="en-US" sz="1200" dirty="0"/>
              <a:t>; </a:t>
            </a:r>
            <a:r>
              <a:rPr lang="en-US" i="1" dirty="0"/>
              <a:t>CRS, cytokine-release syndrome;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750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u="none" dirty="0"/>
              <a:t>ASCT, autologous stem cell transplant; CAR, chimeric antigen receptor; CR, complete response; CT, chemotherapy; DLBCL, diffuse large B-cell lymphoma; DoR, duration of response; ECOG, Eastern Cooperative Oncology Group; EFS, event-free survival; FL3B, follicular lymphoma grade 3B; HDCT, high-dose chemotherapy; HGBCL, high-grade B-cell lymphoma; HSCT, hematopoietic stem cell transplant; IRC, independent review committee; liso-cel, lisocabtagene maraleucel; LVEF, left ventricular ejection fraction; NHL, non-Hodgkin lymphoma; NOS, not otherwise specified; ORR, overall response rate; OS, overall survival; PD, progressive disease; PFS, progression-free survival; PMBCL, primary mediastinal large B-cell lymphoma; PRO, patient-reported outcome; PS, performance status; R/R, relapsed/refractory; sAAIPI, secondary age-adjusted International Prognostic Index; SoC, standard of care; THRBCL, T-cell/histiocyte-rich large B-cell lymphoma; tx, treatment.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92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CNS, central nervous system; CR, complete response; DLBCL, diffuse large B-cell lymphoma; </a:t>
            </a:r>
            <a:r>
              <a:rPr lang="en-US" i="1" dirty="0"/>
              <a:t>ECOG, Eastern Cooperative Oncology Group; </a:t>
            </a:r>
            <a:r>
              <a:rPr lang="en-US" i="1" u="none" dirty="0"/>
              <a:t>FL3B, follicular lymphoma grade 3B; HGBCL, high-grade B-cell lymphoma; </a:t>
            </a:r>
            <a:r>
              <a:rPr lang="en-US" i="1" dirty="0"/>
              <a:t>IQR, interquartile range; </a:t>
            </a:r>
            <a:r>
              <a:rPr lang="en-US" i="1" u="none" dirty="0"/>
              <a:t>LBCL, large B-cell lymphoma; liso-cel, lisocabtagene maraleucel; NOS, not otherwise specified; PD, progressive disease; PMBCL, primary mediastinal large B-cell lymphoma; PD, progressive disease; PR, partial response; PS, performance status; sAAIPI, secondary age-adjusted International Prognostic Index; SD, stable disease; SoC, standard of care; THRBCL, T-cell/histiocyte-rich large B-cell lymphoma.</a:t>
            </a:r>
            <a:endParaRPr lang="en-US" i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388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EFS, event-free survival; IRC, independent review committee; Liso-cel, lisocabtagene maraleucel; NR, not reached; SE, standard error; SoC, standard of care.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4102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ABC, activated B-cell; CR, complete response; CT, chemotherapy; DLBCL, diffuse large B-cell lymphoma; ECOG, Eastern Cooperative Oncology Group; EFS, event-free survival; GCB, germinal B-cell; HGBCL, high-grade B-cell lymphoma; IRC, independent review committee; ITT, intention-to-treat; LDH, lactate dehydrogenase; liso-cel, lisocabtagene maraleucel; NHL, non-Hodgkin lymphoma; NOS, not otherwise specified; PD, progressive disease; PR, partial response; PS, performance status; sAAIPI, secondary age-adjusted International Prognostic Index; SD, stable disease; SoC, standard of care; SPD, sum of the product of perpendicular diameters.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0528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CR, complete response; IRC, independent review committee; ITT, intention-to-treat; liso-cel, lisocabtagene maraleucel; ORR, overall response rate; SoC, standard of care.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016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IRC, independent review committee; ITT, intention-to-treat; liso-cel, lisocabtagene maraleucel; NR, not reached; PFS, progression-free survival; SE, standard error; SoC, standard of care.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8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IRC, independent review committee; ITT, intention-to-treat; liso-cel, lisocabtagene maraleucel; NR, not reached; OS, overall survival; SE, standard error; SoC, standard of care.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0043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CRS, cytokine release syndrome; liso-cel, lisocabtagene maraleucel; NA, not applicable; SoC, standard of care; TEAE, treatment-emergent adverse event.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219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i="1" u="none" dirty="0"/>
              <a:t>CRS, cytokine release syndrome; CT, chemotherapy; liso-cel, lisocabtagene maraleucel; NCI CTCAE, National Cancer Institute Common Terminology Criteria for Adverse Events; NE, neurologic event; NR, not reported; SoC, standard of care; TEAE, treatment-emergent adverse event.</a:t>
            </a:r>
            <a:endParaRPr lang="en-US" i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1493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Allo-HSCT, allogeneic hematopoietic stem cell transplant; ATL, adult T-cell leukemia/lymphoma; CR, complete response; DCR, disease control rate; DoR, duration of response; ECOG, Eastern Cooperative Oncology Group; HTLV-1, human T-cell leukemia virus type 1; ORR, objective response rate; OS, overall survival; PD, pharmacodynamics; PFS, progression-free survival; PK, pharmacokinetics; PS, performance status; R/R, relapsed/refractory; TTR, time to response.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6461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ATL, adult T-cell leukemia/lymphoma; ECOG, Eastern Cooperative Oncology Group; HSCT, hematopoietic stem cell transplant; PS, performance status; R/R, relapsed/refractory.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755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ATL, adult T-cell leukemia/lymphoma; CR, complete response; CRu, unconfirmed complete response; NE, not estimable; ORR, objective response rate; PD, progressive disease; PR, partial response; R/R, relapsed/refractory; RD, relapsed disease; SD, stable disease.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008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ATL, adult T-cell leukemia/lymphoma; R/R, relapsed/refractory; TEAE, treatment-emergent adverse event; TRAE, treatment-related adverse event; WBC, white blood cell.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3910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CR, complete response; CRS, cytokine release syndrome; DoR, duration of response; ECOG, Eastern Cooperative Oncology Group; FL, follicular lymphoma; IRF, independent review facility; ORR, overall response rate; PD, progressive disease; PFS, progression-free survival; PR, partial response; PS, performance status; R/R, relapsed/refractory; SD, stable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3872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ASCT, autologous stem cell transplant; CAR, chimeric antigen receptor; ECOG, Eastern Cooperative Oncology Group; FL, follicular lymphoma; IMiD, immunomodulatory drug; PS, performance status; R/R, relapsed/refractory.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73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CR, complete response; FL, follicular lymphoma; INV, investigator; IRF, independent review facility; ORR, overall response rate; POD, progression of disease; R/R, relapsed/refractory; tx,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747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CR, complete response; DoR, duration of response; EFS, event-free survival; FL, follicular lymphoma; NE, not estimable; PFS, progression-free survival; R/R, relapsed/refractory; SPD, sum of products of diameters.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7079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FL, follicular lymphoma; ICANS, immune effector cell–associated neurotoxicity syndrome; R/R, relapsed/refractory.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5148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CRS, cytokine release syndrome; FL, follicular lymphoma; R/R, relapsed/refractory; tx, treatment.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60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/>
              <a:t>CRR, complete response rate; DoR, duration of response; FL, follicular lymphoma; HSCT, hematopoietic stem cell transplantation; IRC, independent review committee; ORR, overall response rate; OS, overall survival; PFS, progression-free survival; R/R, relapsed/refractory</a:t>
            </a:r>
            <a:r>
              <a:rPr lang="en-US" sz="1200" i="1" dirty="0"/>
              <a:t>.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13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CRS, cytokine-release syndrome; ICANS, immune effector cell–associated neurotoxicity syndrome; TLS, tumor lysis syndrome.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746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/>
              <a:t>CR, complete response; CRR, complete response rate; DoR, duration of response; NE, not estimable; PFS, progression-free survival; ORR, overall response rate.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259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/>
              <a:t>CRP, C-reactive protein; FLIPI, Follicular Lymphoma International Prognostic Index; GELF, Groupe d’Etude des Lymphomes Folliculaire [Follicular Lymphoma Study Group; HSCT, hematopoietic stem cell transport; LDH, lactate hydrogenase; POD24, progression of disease within 24 months of initial immunochemotherapy; TMTV, total metabolic tumor volume; ULN, upper limit of normal.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63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BTKi, BTK inhibitor; CR, complete response; DoR, duration of response; ECOG, Eastern Cooperative Oncology Group; FL, follicular lymphoma; HSCT,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/>
              </a:rPr>
              <a:t>hematopoietic stem cell transplant; IRC, independent review committee;</a:t>
            </a:r>
            <a:r>
              <a:rPr lang="en-GB" altLang="en-US" dirty="0">
                <a:latin typeface="Arial" panose="020B0604020202020204" pitchFamily="34" charset="0"/>
              </a:rPr>
              <a:t> </a:t>
            </a:r>
            <a:r>
              <a:rPr lang="en-GB" altLang="en-US" i="1" dirty="0">
                <a:latin typeface="Arial" panose="020B0604020202020204" pitchFamily="34" charset="0"/>
              </a:rPr>
              <a:t>ORR, objective response rate; OS, overall survival;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/>
              </a:rPr>
              <a:t>PFS, progression-free survival; PI3Ki, PI3K inhibitor; PS, performance status; R/R relapsed/refractory.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716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ECOG, Eastern Cooperative Oncology Group; FL follicular lymphoma; FLIPI, Follicular Lymphoma International Prognostic Index; HSCT, hematopoietic stem cell transplant; PS, performance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4543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CR, complete response; DoR, duration of response; IRC, independent review committee; NE, not estimable; ORR, objective response rate; PFS, progression-free survival; PR, partial response; SD, stable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294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ALT, alanine aminotransferase; AST, aspartate aminotransferase;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900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456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6891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CLL, chronic lymphocytic leukemia; CYP3A, cytochrome P450, family 3, subfamily A; del(17p), chromosome 17p deletion; FCR, fludarabine, cyclophosphamide, and rituximab; FISH, fluorescence in situ hybridization; IRC, independent review committee;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iwCLL, International Workshop on Chronic Lymphocytic Leukemia; ORR, overall response rate; OS, overall survival; PD, progressive disease; PFS, progression-free survival; OS overall survival; SLL, small lymphocytic lymphoma.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108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CLL, chronic lymphocytic leukemia; del(11q), chromosome 11q deletion; ECOG, Eastern Cooperative Oncology Group; IQR, interquartile range; PS, performance status; SLL, small lymphocytic lymphoma.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129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BR, bendamustine + rituximab; IRC,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independent review committee; </a:t>
            </a:r>
            <a:r>
              <a:rPr lang="en-US" i="1" dirty="0"/>
              <a:t>PFS, progression-free survival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838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BR, bendamustine + rituximab; ECOG, 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Eastern Cooperative Oncology Group;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IRC, independent review committee; </a:t>
            </a:r>
            <a:r>
              <a:rPr lang="en-US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LDi, longest diameter; PFS, progression-free survival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7657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BR, bendamustine + rituximab; OS, overall survival.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008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1936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339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del(17p), chromosome 17p deletion; IRC, independent review committee; PFS, progression-free survival.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30973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BM, bone marrow; CLL, chronic lymphocytic leukemia; DFS, disease-free survival; ECOG, Eastern Cooperative Oncology Group; f/u, follow-up; MRD, </a:t>
            </a:r>
            <a:r>
              <a:rPr lang="en-GB" altLang="en-US" i="1" dirty="0">
                <a:latin typeface="Arial" panose="020B0604020202020204" pitchFamily="34" charset="0"/>
              </a:rPr>
              <a:t>measurable</a:t>
            </a:r>
            <a:r>
              <a:rPr lang="en-US" i="1" dirty="0"/>
              <a:t> residual disease; PB, peripheral blood; PFS, progression-free survival; PS, performance status; SLL, small lymphocytic lymphoma; Ven, venetoclax.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053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i="1" dirty="0">
                <a:latin typeface="Arial" panose="020B0604020202020204" pitchFamily="34" charset="0"/>
              </a:rPr>
              <a:t>ANC, absolute neutrophil count; MRD, measurable residual disease; uMRD, undetectable measurable residual disease.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8477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i="1" dirty="0">
                <a:latin typeface="Arial" panose="020B0604020202020204" pitchFamily="34" charset="0"/>
              </a:rPr>
              <a:t>DFS, disease-free survival; Ibr, ibrutinib; MRD, measurable residual disease; uMRD, undetectable measurable residual disease; Ven, venetoclax.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032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i="1" dirty="0">
                <a:latin typeface="Arial" panose="020B0604020202020204" pitchFamily="34" charset="0"/>
              </a:rPr>
              <a:t>Ibr, ibrutinib; MRD, measurable residual disease; PFS, progression-free survival; Plb, placebo; uMRD, undetectable measurable residual disease; Ven, venetoclax.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1318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i="1" dirty="0">
                <a:latin typeface="Arial" panose="020B0604020202020204" pitchFamily="34" charset="0"/>
              </a:rPr>
              <a:t>CR, complete response; DFS, disease-free survival; Ibr, ibrutinib; MRD, measurable residual disease; uMRD, undetectable measurable residual disease; Ven, venetoclax.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04435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>
                <a:latin typeface="Arial" panose="020B0604020202020204" pitchFamily="34" charset="0"/>
              </a:rPr>
              <a:t>BM, bone marrow; DFS, disease-free survival; Ibr, ibrutinib; MRD, measurable residual disease; PB, peripheral blood; uMRD, undetectable measurable residual disease; Ven, venetoclax.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8440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i="1" dirty="0">
                <a:latin typeface="Arial" panose="020B0604020202020204" pitchFamily="34" charset="0"/>
              </a:rPr>
              <a:t>AE, adverse event; pre, prerandomization treatment; post, postrandomization treatment; uMRD, undetectable measurable residual disease; URTI, upper respiratory tract infection.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183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BM, bone marrow; CIRS, Cumulative Illness Rating Scale; Clb, chlorambucil; CLL, chronic lymphocytic leukemia; CrCl, creatinine clearance; D, day; ECOG PS, Eastern Cooperative Oncology Group performance status; EOT+3, 3 months after end of treatment; Ibr, ibrutinib; IRC, independent review committee; NGS, next-generation sequencing; O, obinutuzumab; PB, peripheral blood; PD, progressive disease; PFS, progression-free survival; uMRD, undetectable measurable residual disease; Ven, venetoclax.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4477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BM, bone marrow; Clb, chlorambucil; EOT+3, 3 months after end of treatment; Ibr, ibrutinib; O, obinutuzumab; PB, peripheral blood; Ven, venetoclax.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5705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BL, baseline; CIRS, Cumulative Illness Rating Scale score; Clb, chlorambucil; ECOG PS, Eastern Cooperative Oncology Group performance score; Ibr, ibrutinib; LDH, lactate dehydrogenase; O, obinutuzumab; RR, relative risk; uMRD, undetectable measurable residual disease; Ven, venetoclax.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294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Clb, chlorambucil; EOT+3, 3 months after end of treatment; EOT+12, 12 months after end of treatment; Ibr, ibrutinib; MRD, measurable residual disease; O, obinutuzumab; PB, peripheral blood; PD, progressive disease; uMRD, undetectable measurable residual disease; Ven, venetoclax.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546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BTK, Bruton tyrosine kinase; CLL, chronic lymphocytic leukemia; DoR, duration of response; ECOG Eastern Cooperative Oncology Group; iwCLL, International Workshop on Chronic Lymphocytic Leukemia; NHL, non-Hodgkin lymphoma; ORR, overall response rate; PD, progressive disease; PS, performance status; R/R, relapsed/refractory; SLL, small lymphocytic lymphoma; WM, Waldenström macroglobulinemia.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4238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BCL, B-cell lymphoma; BTK, Bruton tyrosine kinase; CLL, chronic lymphocytic leukemia; DLBCL, diffuse large B-cell lymphoma; ECOG, Eastern Cooperative Oncology Group; FL, follicular lymphoma; MCL, mantle cell lymphoma; MZL, marginal zone lymphoma; NHL, non-Hodgkin lymphoma; PS, performance status; RT, Richter transformation; SLL, small lymphocytic lymphoma; WM, Waldenström macroglobulinemia.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34588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CLL, chronic lymphocytic leukemia; CR, complete response; DoR, duration of response; NE, not estimable; ORR, overall response rate; PR, partial response; PR-L, partial response with lymphocytosis; SD, stable disease; SLL, small lymphocytic lymphoma; SPD, sum of product of diameters.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516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d/c, discontinuation;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8821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</a:t>
            </a:r>
            <a:r>
              <a:rPr lang="en-US" i="1" dirty="0" err="1"/>
              <a:t>BTK</a:t>
            </a:r>
            <a:r>
              <a:rPr lang="en-US" i="1" dirty="0"/>
              <a:t>, Bruton tyrosine kinase; </a:t>
            </a:r>
            <a:r>
              <a:rPr lang="en-US" i="1" dirty="0" err="1"/>
              <a:t>CLL</a:t>
            </a:r>
            <a:r>
              <a:rPr lang="en-US" i="1" dirty="0"/>
              <a:t>, chronic lymphocytic leukemia; </a:t>
            </a:r>
            <a:r>
              <a:rPr lang="en-US" sz="1200" i="1" dirty="0"/>
              <a:t>CV, cardiovascular; </a:t>
            </a:r>
            <a:r>
              <a:rPr lang="en-US" sz="1200" i="1" dirty="0" err="1"/>
              <a:t>ECOG</a:t>
            </a:r>
            <a:r>
              <a:rPr lang="en-US" sz="1200" i="1" dirty="0"/>
              <a:t>, Eastern Cooperative Oncology Group; IRC, independent review committee; </a:t>
            </a:r>
            <a:r>
              <a:rPr lang="en-US" sz="1200" b="0" i="1" dirty="0">
                <a:solidFill>
                  <a:srgbClr val="000000"/>
                </a:solidFill>
                <a:effectLst/>
                <a:latin typeface="Times-Roman"/>
              </a:rPr>
              <a:t>iwCLL, International Workshop on Chronic Lymphocytic Leukemia; OS, overall survival; PD, progressive disease; PFS, progression-free survival; PS, </a:t>
            </a:r>
            <a:r>
              <a:rPr lang="en-US" sz="1200" i="1" dirty="0"/>
              <a:t>performance status;</a:t>
            </a:r>
            <a:r>
              <a:rPr lang="en-US" sz="1200" b="0" i="1" dirty="0">
                <a:solidFill>
                  <a:srgbClr val="000000"/>
                </a:solidFill>
                <a:effectLst/>
                <a:latin typeface="Times-Roman"/>
              </a:rPr>
              <a:t> </a:t>
            </a:r>
            <a:r>
              <a:rPr lang="en-US" sz="1200" b="0" i="1" dirty="0" err="1">
                <a:solidFill>
                  <a:srgbClr val="000000"/>
                </a:solidFill>
                <a:effectLst/>
                <a:latin typeface="Times-Roman"/>
              </a:rPr>
              <a:t>tx</a:t>
            </a:r>
            <a:r>
              <a:rPr lang="en-US" sz="1200" b="0" i="1" dirty="0">
                <a:solidFill>
                  <a:srgbClr val="000000"/>
                </a:solidFill>
                <a:effectLst/>
                <a:latin typeface="Times-Roman"/>
              </a:rPr>
              <a:t>, treatment.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4243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</a:t>
            </a:r>
            <a:r>
              <a:rPr lang="en-US" i="1" dirty="0" err="1"/>
              <a:t>ECOG</a:t>
            </a:r>
            <a:r>
              <a:rPr lang="en-US" i="1" dirty="0"/>
              <a:t>, Eastern Cooperative Oncology Group; PS, performance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0102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err="1"/>
              <a:t>Acala</a:t>
            </a:r>
            <a:r>
              <a:rPr lang="en-US" i="1" dirty="0"/>
              <a:t>, acalabrutinib; AE, adverse event; </a:t>
            </a:r>
            <a:r>
              <a:rPr lang="en-US" i="1" dirty="0" err="1"/>
              <a:t>Ibr</a:t>
            </a:r>
            <a:r>
              <a:rPr lang="en-US" i="1" dirty="0"/>
              <a:t>, ibrutinib.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37316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err="1"/>
              <a:t>Acala</a:t>
            </a:r>
            <a:r>
              <a:rPr lang="en-US" i="1" dirty="0"/>
              <a:t>, acalabrutinib; AE, adverse event; </a:t>
            </a:r>
            <a:r>
              <a:rPr lang="en-US" i="1" dirty="0" err="1"/>
              <a:t>afib</a:t>
            </a:r>
            <a:r>
              <a:rPr lang="en-US" i="1" dirty="0"/>
              <a:t>, atrial fibrillation; HTN, hypertension; </a:t>
            </a:r>
            <a:r>
              <a:rPr lang="en-US" i="1" dirty="0" err="1"/>
              <a:t>Ibr</a:t>
            </a:r>
            <a:r>
              <a:rPr lang="en-US" i="1" dirty="0"/>
              <a:t>, ibrutinib.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93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81BD8D-90B2-44AB-9FF3-1F7A441F1FAE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4810A1D-62AF-40D2-BE14-AD3A7D291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7C91B4-87FC-4935-9F25-DE5E70BD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565F86-5224-49AF-834C-BFD680380CA1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3" name="Picture 5" descr="CCO_ONC_RGB.jpg">
            <a:extLst>
              <a:ext uri="{FF2B5EF4-FFF2-40B4-BE49-F238E27FC236}">
                <a16:creationId xmlns:a16="http://schemas.microsoft.com/office/drawing/2014/main" id="{A6AEE984-4E13-41A6-A9D5-072DBE2E5A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2">
            <a:extLst>
              <a:ext uri="{FF2B5EF4-FFF2-40B4-BE49-F238E27FC236}">
                <a16:creationId xmlns:a16="http://schemas.microsoft.com/office/drawing/2014/main" id="{39FA180E-C2BE-46AF-AC4E-CD561BB6D6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575" y="3665838"/>
            <a:ext cx="60769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holding, woman, hand, table&#10;&#10;Description automatically generated">
            <a:extLst>
              <a:ext uri="{FF2B5EF4-FFF2-40B4-BE49-F238E27FC236}">
                <a16:creationId xmlns:a16="http://schemas.microsoft.com/office/drawing/2014/main" id="{4AF6D221-930B-4605-80B6-CE32FB225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575" y="3657600"/>
            <a:ext cx="6086475" cy="3200400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674685D-7653-4B36-B1A2-183715BD99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8987" y="328761"/>
            <a:ext cx="2662401" cy="94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14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42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8">
            <a:extLst>
              <a:ext uri="{FF2B5EF4-FFF2-40B4-BE49-F238E27FC236}">
                <a16:creationId xmlns:a16="http://schemas.microsoft.com/office/drawing/2014/main" id="{AE3A72E3-C1BB-41C0-975D-BD50CDE81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6"/>
          <a:stretch>
            <a:fillRect/>
          </a:stretch>
        </p:blipFill>
        <p:spPr bwMode="auto">
          <a:xfrm>
            <a:off x="8412163" y="5357813"/>
            <a:ext cx="3776662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6708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39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82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63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373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>
            <a:extLst>
              <a:ext uri="{FF2B5EF4-FFF2-40B4-BE49-F238E27FC236}">
                <a16:creationId xmlns:a16="http://schemas.microsoft.com/office/drawing/2014/main" id="{8747257F-EDEA-4B19-A521-737D316575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8"/>
          <a:stretch>
            <a:fillRect/>
          </a:stretch>
        </p:blipFill>
        <p:spPr bwMode="auto">
          <a:xfrm>
            <a:off x="8531225" y="3414242"/>
            <a:ext cx="36576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53B952E1-F648-442B-B7FD-EE18F8DA46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5994400"/>
            <a:ext cx="36861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165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5DE67-98D5-BF42-BA55-69641AC6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E7353-4A01-614A-8E2C-97452C25F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CA6CD-3A96-764B-8136-E9678CE64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8F689-F715-4645-8F44-E83CC9CA8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14188-E20C-8349-BCA2-5AFDACDFA5A1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06E8A-4A7E-E948-9D19-29F1B96A5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C8AAC-8D94-E043-8B17-4A0C5E0A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26CAD-0878-A14B-BECD-4D45ECEF0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296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81BD8D-90B2-44AB-9FF3-1F7A441F1FAE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4810A1D-62AF-40D2-BE14-AD3A7D291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7C91B4-87FC-4935-9F25-DE5E70BD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565F86-5224-49AF-834C-BFD680380CA1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3" name="Picture 5" descr="CCO_ONC_RGB.jpg">
            <a:extLst>
              <a:ext uri="{FF2B5EF4-FFF2-40B4-BE49-F238E27FC236}">
                <a16:creationId xmlns:a16="http://schemas.microsoft.com/office/drawing/2014/main" id="{A6AEE984-4E13-41A6-A9D5-072DBE2E5A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962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41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018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25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610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751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5900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794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81BD8D-90B2-44AB-9FF3-1F7A441F1FAE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4810A1D-62AF-40D2-BE14-AD3A7D291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7C91B4-87FC-4935-9F25-DE5E70BD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565F86-5224-49AF-834C-BFD680380CA1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3" name="Picture 5" descr="CCO_ONC_RGB.jpg">
            <a:extLst>
              <a:ext uri="{FF2B5EF4-FFF2-40B4-BE49-F238E27FC236}">
                <a16:creationId xmlns:a16="http://schemas.microsoft.com/office/drawing/2014/main" id="{A6AEE984-4E13-41A6-A9D5-072DBE2E5A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8762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45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166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7995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561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465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131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6434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AE0D20-52C4-48A2-89D4-172F2B1999E4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Rectangle 55">
            <a:extLst>
              <a:ext uri="{FF2B5EF4-FFF2-40B4-BE49-F238E27FC236}">
                <a16:creationId xmlns:a16="http://schemas.microsoft.com/office/drawing/2014/main" id="{BF36614D-B8F2-481E-A87C-8DAC5BE930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515A54-8674-49F7-B1B4-23E0F7F8AB6D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E0BAE1-3D36-4D10-A7AD-BD8590621F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032" y="5361711"/>
            <a:ext cx="2307155" cy="12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412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49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04DEA507-47F0-47F5-8FDD-F2A67A5FC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90"/>
          <a:stretch/>
        </p:blipFill>
        <p:spPr>
          <a:xfrm>
            <a:off x="9034667" y="5560297"/>
            <a:ext cx="3157333" cy="102941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1E1C1F-8052-4D46-95F6-4763DA532C1B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547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769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093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744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5166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F15D22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192E0BE1-26BC-407D-B1CF-75415D998C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90"/>
          <a:stretch/>
        </p:blipFill>
        <p:spPr>
          <a:xfrm>
            <a:off x="9034667" y="5560297"/>
            <a:ext cx="3157333" cy="10294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986DC48-4FA6-4EE5-809A-311FCAB745D3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99828E-9944-45B0-9FE6-AFE44FC8F08F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0525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081BD8D-90B2-44AB-9FF3-1F7A441F1FAE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4810A1D-62AF-40D2-BE14-AD3A7D291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565F86-5224-49AF-834C-BFD680380CA1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2291DB-6341-42AE-84E8-C6DC343D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032" y="5361711"/>
            <a:ext cx="2307155" cy="12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74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522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F49223A5-F7CB-4E35-A00E-F3913E2F9C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90"/>
          <a:stretch/>
        </p:blipFill>
        <p:spPr>
          <a:xfrm>
            <a:off x="9034667" y="5560297"/>
            <a:ext cx="3157333" cy="102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65E6AC-DC4E-4C0B-A665-5A9C76478FFE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BE64D3-EE23-4EB8-8528-3DBA841959CC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1826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989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88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054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83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chemeClr val="accent3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7E94CCFD-56CA-4D1B-AC71-AF04E8C904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90"/>
          <a:stretch/>
        </p:blipFill>
        <p:spPr>
          <a:xfrm>
            <a:off x="9034667" y="5560297"/>
            <a:ext cx="3157333" cy="10294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A04097-45F0-4F98-868F-31BA5CF7FDE4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9E33A2D-3CAF-4285-B95C-4F6FE03250D0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36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7" r:id="rId3"/>
    <p:sldLayoutId id="2147484658" r:id="rId4"/>
    <p:sldLayoutId id="2147484659" r:id="rId5"/>
    <p:sldLayoutId id="2147484660" r:id="rId6"/>
    <p:sldLayoutId id="2147484661" r:id="rId7"/>
    <p:sldLayoutId id="2147484662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477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64" r:id="rId1"/>
    <p:sldLayoutId id="2147484665" r:id="rId2"/>
    <p:sldLayoutId id="2147484666" r:id="rId3"/>
    <p:sldLayoutId id="2147484667" r:id="rId4"/>
    <p:sldLayoutId id="2147484668" r:id="rId5"/>
    <p:sldLayoutId id="2147484669" r:id="rId6"/>
    <p:sldLayoutId id="2147484670" r:id="rId7"/>
    <p:sldLayoutId id="2147484671" r:id="rId8"/>
    <p:sldLayoutId id="2147484672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401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74" r:id="rId1"/>
    <p:sldLayoutId id="2147484675" r:id="rId2"/>
    <p:sldLayoutId id="2147484676" r:id="rId3"/>
    <p:sldLayoutId id="2147484677" r:id="rId4"/>
    <p:sldLayoutId id="2147484678" r:id="rId5"/>
    <p:sldLayoutId id="2147484679" r:id="rId6"/>
    <p:sldLayoutId id="2147484680" r:id="rId7"/>
    <p:sldLayoutId id="2147484681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334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3480E7-968A-48C7-8C6C-4C950E843AED}"/>
              </a:ext>
            </a:extLst>
          </p:cNvPr>
          <p:cNvCxnSpPr/>
          <p:nvPr userDrawn="1"/>
        </p:nvCxnSpPr>
        <p:spPr>
          <a:xfrm>
            <a:off x="1" y="674353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822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92" r:id="rId1"/>
    <p:sldLayoutId id="2147484693" r:id="rId2"/>
    <p:sldLayoutId id="2147484694" r:id="rId3"/>
    <p:sldLayoutId id="2147484695" r:id="rId4"/>
    <p:sldLayoutId id="2147484696" r:id="rId5"/>
    <p:sldLayoutId id="2147484697" r:id="rId6"/>
    <p:sldLayoutId id="2147484698" r:id="rId7"/>
    <p:sldLayoutId id="2147484699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E7C772-9B63-4478-9CE6-BD83B6C786DA}"/>
              </a:ext>
            </a:extLst>
          </p:cNvPr>
          <p:cNvCxnSpPr/>
          <p:nvPr userDrawn="1"/>
        </p:nvCxnSpPr>
        <p:spPr>
          <a:xfrm>
            <a:off x="1" y="674353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81297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701" r:id="rId1"/>
    <p:sldLayoutId id="2147484702" r:id="rId2"/>
    <p:sldLayoutId id="2147484703" r:id="rId3"/>
    <p:sldLayoutId id="2147484704" r:id="rId4"/>
    <p:sldLayoutId id="2147484705" r:id="rId5"/>
    <p:sldLayoutId id="2147484706" r:id="rId6"/>
    <p:sldLayoutId id="2147484707" r:id="rId7"/>
    <p:sldLayoutId id="2147484708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hyperlink" Target="http://www.clinicaloptions.com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clinicaloptions.com/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clinicaloptions.com/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clinicalop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1D505C-D279-DB40-A05C-BF2C9B03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Study Design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4D6D876-F8A2-4A37-B209-DAB13ECD1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Multicenter, double-blind, placebo-controlled phase III trial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Primary endpoint: </a:t>
            </a:r>
            <a:r>
              <a:rPr lang="en-US" dirty="0"/>
              <a:t>investigator-assessed PFS</a:t>
            </a:r>
          </a:p>
          <a:p>
            <a:r>
              <a:rPr lang="en-US" b="1" dirty="0"/>
              <a:t>Secondary endpoints: </a:t>
            </a:r>
            <a:r>
              <a:rPr lang="en-US" dirty="0"/>
              <a:t>EFS, CRR at end of treatment, DFS, OS, safety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9C0A78AF-8813-194C-A430-B1DA49179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6BD08983-9761-124B-9E6B-09D216332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072" y="2998755"/>
            <a:ext cx="237451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Patients 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aged 18-80 yr with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 previously untreated DLBCL, 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IPI 2-5, ECOG PS 0-2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(N = 879)</a:t>
            </a:r>
            <a:endParaRPr lang="en-US" altLang="en-US" sz="18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id="{6F685922-500D-4441-8F66-7944CE1CB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1731" y="2486301"/>
            <a:ext cx="21023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  <a:latin typeface="Calibri" panose="020F0502020204030204" pitchFamily="34" charset="0"/>
              </a:rPr>
              <a:t>Cycles 7 and 8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3999D601-DBCC-F14C-A767-7E772723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2802620"/>
            <a:ext cx="3790950" cy="903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Polatuzumab Vedotin 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1.8 mg/kg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+ </a:t>
            </a: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R-CHP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 + </a:t>
            </a: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Vincristine placebo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440)</a:t>
            </a:r>
          </a:p>
        </p:txBody>
      </p:sp>
      <p:sp>
        <p:nvSpPr>
          <p:cNvPr id="15" name="Rectangle 50">
            <a:extLst>
              <a:ext uri="{FF2B5EF4-FFF2-40B4-BE49-F238E27FC236}">
                <a16:creationId xmlns:a16="http://schemas.microsoft.com/office/drawing/2014/main" id="{324ACA25-EABC-2943-8224-B73164E6C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3784377"/>
            <a:ext cx="3790950" cy="9035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R-CHOP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+ </a:t>
            </a: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Polatuzumab Vedotin placebo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439)</a:t>
            </a:r>
          </a:p>
        </p:txBody>
      </p:sp>
      <p:sp>
        <p:nvSpPr>
          <p:cNvPr id="16" name="Line 52">
            <a:extLst>
              <a:ext uri="{FF2B5EF4-FFF2-40B4-BE49-F238E27FC236}">
                <a16:creationId xmlns:a16="http://schemas.microsoft.com/office/drawing/2014/main" id="{5FF68A6B-43A0-C442-8793-85ECE48C6BC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9460" y="3762376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9A1E2125-4DE9-C547-8EEF-B83D41B240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3925" y="3861802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5194B57A-2155-E14D-B32C-534BD30E20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63925" y="3212958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46">
            <a:extLst>
              <a:ext uri="{FF2B5EF4-FFF2-40B4-BE49-F238E27FC236}">
                <a16:creationId xmlns:a16="http://schemas.microsoft.com/office/drawing/2014/main" id="{18626380-534B-DD4A-8BE9-B9A7439DC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95" y="1922817"/>
            <a:ext cx="62836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Stratification by IPI score (2 vs 3-5); bulky disease (&lt;7.5 vs ≥7.5 cm); and geographic region (Western Europe, US, Canada and Australia vs Asia vs rest of world)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A4912BE-4ABE-0C4E-A9BE-F2109F9EAD26}"/>
              </a:ext>
            </a:extLst>
          </p:cNvPr>
          <p:cNvCxnSpPr/>
          <p:nvPr/>
        </p:nvCxnSpPr>
        <p:spPr bwMode="auto">
          <a:xfrm>
            <a:off x="3645408" y="2446037"/>
            <a:ext cx="0" cy="41908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49">
            <a:extLst>
              <a:ext uri="{FF2B5EF4-FFF2-40B4-BE49-F238E27FC236}">
                <a16:creationId xmlns:a16="http://schemas.microsoft.com/office/drawing/2014/main" id="{CA13F7EF-7869-4943-818A-C961AF32D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117" y="3379637"/>
            <a:ext cx="1517842" cy="7056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Rituximab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375 mg/m</a:t>
            </a:r>
            <a:r>
              <a:rPr lang="en-US" altLang="en-US" sz="1800" b="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2" name="Rectangle 46">
            <a:extLst>
              <a:ext uri="{FF2B5EF4-FFF2-40B4-BE49-F238E27FC236}">
                <a16:creationId xmlns:a16="http://schemas.microsoft.com/office/drawing/2014/main" id="{A575FC60-F4FD-4E42-A443-A43A2882A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836" y="2479435"/>
            <a:ext cx="2648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  <a:latin typeface="Calibri" panose="020F0502020204030204" pitchFamily="34" charset="0"/>
              </a:rPr>
              <a:t>Cycles 1-6 (21-day cycles)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108E6-00C9-5F47-8F5F-B12653AFEE2C}"/>
              </a:ext>
            </a:extLst>
          </p:cNvPr>
          <p:cNvSpPr txBox="1"/>
          <p:nvPr/>
        </p:nvSpPr>
        <p:spPr bwMode="auto">
          <a:xfrm>
            <a:off x="4200525" y="4687912"/>
            <a:ext cx="77514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R-CHOP: IV rituximab 375 mg/m</a:t>
            </a:r>
            <a:r>
              <a:rPr lang="en-US" sz="14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, cyclophosphamide 750 mg/m², doxorubicin 50 mg/m², and vincristine 1.4 mg/m² administered on Day 1 + oral prednisone 100 mg QD Days 1-5.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B528641B-CF70-B344-A54E-D6BD3299D5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193527"/>
              </p:ext>
            </p:extLst>
          </p:nvPr>
        </p:nvGraphicFramePr>
        <p:xfrm>
          <a:off x="719138" y="1609050"/>
          <a:ext cx="5191960" cy="4724544"/>
        </p:xfrm>
        <a:graphic>
          <a:graphicData uri="http://schemas.openxmlformats.org/drawingml/2006/table">
            <a:tbl>
              <a:tblPr/>
              <a:tblGrid>
                <a:gridCol w="2138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Polatuzumab Vedotin + R-CHP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R-CHOP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(19-80)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66.0 (19-80)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239 (54)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234 (53)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 0/1,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374 (85)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363 (83)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Bulky disease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(≥7.5 cm),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193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192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455904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Elevated LDH,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291 (66)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284 (65)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914865"/>
                  </a:ext>
                </a:extLst>
              </a:tr>
              <a:tr h="316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from diagnosis to treatment initiation, days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215116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Ann Arbor stage III/IV,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393 (89)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387 (88)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544615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Extranodal sites (≥2),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213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213 (49)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940725"/>
                  </a:ext>
                </a:extLst>
              </a:tr>
            </a:tbl>
          </a:graphicData>
        </a:graphic>
      </p:graphicFrame>
      <p:graphicFrame>
        <p:nvGraphicFramePr>
          <p:cNvPr id="14" name="Group 3">
            <a:extLst>
              <a:ext uri="{FF2B5EF4-FFF2-40B4-BE49-F238E27FC236}">
                <a16:creationId xmlns:a16="http://schemas.microsoft.com/office/drawing/2014/main" id="{E789A6A7-4CC7-B748-9E76-8F3234F9C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122604"/>
              </p:ext>
            </p:extLst>
          </p:nvPr>
        </p:nvGraphicFramePr>
        <p:xfrm>
          <a:off x="6280904" y="1609050"/>
          <a:ext cx="5201484" cy="3871040"/>
        </p:xfrm>
        <a:graphic>
          <a:graphicData uri="http://schemas.openxmlformats.org/drawingml/2006/table">
            <a:tbl>
              <a:tblPr/>
              <a:tblGrid>
                <a:gridCol w="2214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3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Polatuzumab Vedotin + R-CHP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R-CHOP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IPI score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3-5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167 (38)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273 (62)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167 (38)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272 (62)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381907"/>
                  </a:ext>
                </a:extLst>
              </a:tr>
              <a:tr h="724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Cell of origin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ABC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GCB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Unclassified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102 (31)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184 (56)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(13)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119 (35)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 (50)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 (15)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866045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MYC/BCL2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expression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139 (38)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151 (41)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22365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MYC/BCL2/BCL6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rearrangement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80275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B959B918-11E2-4E4C-BE1C-0430400E3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66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Polatuzumab Vedotin + R-CHP vs R-CHOP Response at Treatment Completion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398EF3DA-5BBB-F34B-A34D-5AD2A8C1B3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402372"/>
              </p:ext>
            </p:extLst>
          </p:nvPr>
        </p:nvGraphicFramePr>
        <p:xfrm>
          <a:off x="719139" y="1600200"/>
          <a:ext cx="10763250" cy="1706912"/>
        </p:xfrm>
        <a:graphic>
          <a:graphicData uri="http://schemas.openxmlformats.org/drawingml/2006/table">
            <a:tbl>
              <a:tblPr/>
              <a:tblGrid>
                <a:gridCol w="358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Best ORR,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Polatuzumab Vedotin + R-CHP</a:t>
                      </a:r>
                      <a:b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440)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R-CHOP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439)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Overall response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CR*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376 (85.5)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343 (78.0)</a:t>
                      </a:r>
                      <a:b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 (7.5)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368 (83.8)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32.5 (74.0)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(9.8)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46746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40A48B41-027E-4BDA-ABF5-EA3EFA104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43E523-00EB-4604-B38D-17B6C8BFD05A}"/>
              </a:ext>
            </a:extLst>
          </p:cNvPr>
          <p:cNvSpPr txBox="1"/>
          <p:nvPr/>
        </p:nvSpPr>
        <p:spPr bwMode="auto">
          <a:xfrm>
            <a:off x="719139" y="3410339"/>
            <a:ext cx="30690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= 0.16</a:t>
            </a:r>
          </a:p>
        </p:txBody>
      </p:sp>
    </p:spTree>
    <p:extLst>
      <p:ext uri="{BB962C8B-B14F-4D97-AF65-F5344CB8AC3E}">
        <p14:creationId xmlns:p14="http://schemas.microsoft.com/office/powerpoint/2010/main" val="200880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E9579BB1-14C1-46F3-A73F-DDA8F12364F6}"/>
              </a:ext>
            </a:extLst>
          </p:cNvPr>
          <p:cNvSpPr/>
          <p:nvPr/>
        </p:nvSpPr>
        <p:spPr bwMode="auto">
          <a:xfrm>
            <a:off x="7567492" y="1912139"/>
            <a:ext cx="3398293" cy="1007995"/>
          </a:xfrm>
          <a:custGeom>
            <a:avLst/>
            <a:gdLst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821675 w 3398293"/>
              <a:gd name="connsiteY58" fmla="*/ 876868 h 986050"/>
              <a:gd name="connsiteX59" fmla="*/ 2821675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821675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808027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797791 w 3398293"/>
              <a:gd name="connsiteY59" fmla="*/ 986050 h 986050"/>
              <a:gd name="connsiteX60" fmla="*/ 3398293 w 3398293"/>
              <a:gd name="connsiteY60" fmla="*/ 986050 h 9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98293" h="986050">
                <a:moveTo>
                  <a:pt x="0" y="0"/>
                </a:moveTo>
                <a:lnTo>
                  <a:pt x="64827" y="0"/>
                </a:lnTo>
                <a:lnTo>
                  <a:pt x="64827" y="30707"/>
                </a:lnTo>
                <a:lnTo>
                  <a:pt x="197893" y="30707"/>
                </a:lnTo>
                <a:lnTo>
                  <a:pt x="197893" y="95534"/>
                </a:lnTo>
                <a:lnTo>
                  <a:pt x="337782" y="95534"/>
                </a:lnTo>
                <a:lnTo>
                  <a:pt x="337782" y="116006"/>
                </a:lnTo>
                <a:lnTo>
                  <a:pt x="385550" y="116006"/>
                </a:lnTo>
                <a:lnTo>
                  <a:pt x="385550" y="136477"/>
                </a:lnTo>
                <a:lnTo>
                  <a:pt x="443553" y="136477"/>
                </a:lnTo>
                <a:lnTo>
                  <a:pt x="443553" y="180833"/>
                </a:lnTo>
                <a:lnTo>
                  <a:pt x="552735" y="180833"/>
                </a:lnTo>
                <a:lnTo>
                  <a:pt x="552735" y="290015"/>
                </a:lnTo>
                <a:lnTo>
                  <a:pt x="590266" y="290015"/>
                </a:lnTo>
                <a:lnTo>
                  <a:pt x="590266" y="378725"/>
                </a:lnTo>
                <a:lnTo>
                  <a:pt x="651681" y="378725"/>
                </a:lnTo>
                <a:lnTo>
                  <a:pt x="651681" y="392373"/>
                </a:lnTo>
                <a:lnTo>
                  <a:pt x="736979" y="392373"/>
                </a:lnTo>
                <a:lnTo>
                  <a:pt x="736979" y="409433"/>
                </a:lnTo>
                <a:lnTo>
                  <a:pt x="794982" y="409433"/>
                </a:lnTo>
                <a:lnTo>
                  <a:pt x="794982" y="433316"/>
                </a:lnTo>
                <a:lnTo>
                  <a:pt x="842750" y="433316"/>
                </a:lnTo>
                <a:lnTo>
                  <a:pt x="842750" y="453788"/>
                </a:lnTo>
                <a:lnTo>
                  <a:pt x="880281" y="453788"/>
                </a:lnTo>
                <a:lnTo>
                  <a:pt x="880281" y="453788"/>
                </a:lnTo>
                <a:lnTo>
                  <a:pt x="880281" y="470847"/>
                </a:lnTo>
                <a:lnTo>
                  <a:pt x="1013347" y="470847"/>
                </a:lnTo>
                <a:lnTo>
                  <a:pt x="999699" y="484495"/>
                </a:lnTo>
                <a:lnTo>
                  <a:pt x="1047466" y="484495"/>
                </a:lnTo>
                <a:lnTo>
                  <a:pt x="1047466" y="511791"/>
                </a:lnTo>
                <a:lnTo>
                  <a:pt x="1071350" y="511791"/>
                </a:lnTo>
                <a:lnTo>
                  <a:pt x="1071350" y="532262"/>
                </a:lnTo>
                <a:lnTo>
                  <a:pt x="1105469" y="532262"/>
                </a:lnTo>
                <a:lnTo>
                  <a:pt x="1105469" y="573206"/>
                </a:lnTo>
                <a:lnTo>
                  <a:pt x="1122529" y="573206"/>
                </a:lnTo>
                <a:lnTo>
                  <a:pt x="1122529" y="603913"/>
                </a:lnTo>
                <a:lnTo>
                  <a:pt x="1163472" y="603913"/>
                </a:lnTo>
                <a:lnTo>
                  <a:pt x="1163472" y="620973"/>
                </a:lnTo>
                <a:lnTo>
                  <a:pt x="1235123" y="620973"/>
                </a:lnTo>
                <a:lnTo>
                  <a:pt x="1235123" y="641444"/>
                </a:lnTo>
                <a:lnTo>
                  <a:pt x="1439839" y="641444"/>
                </a:lnTo>
                <a:lnTo>
                  <a:pt x="1439839" y="658504"/>
                </a:lnTo>
                <a:lnTo>
                  <a:pt x="1549021" y="658504"/>
                </a:lnTo>
                <a:lnTo>
                  <a:pt x="1549021" y="682388"/>
                </a:lnTo>
                <a:lnTo>
                  <a:pt x="1627496" y="682388"/>
                </a:lnTo>
                <a:lnTo>
                  <a:pt x="1627496" y="709683"/>
                </a:lnTo>
                <a:lnTo>
                  <a:pt x="1654791" y="709683"/>
                </a:lnTo>
                <a:lnTo>
                  <a:pt x="1654791" y="740391"/>
                </a:lnTo>
                <a:lnTo>
                  <a:pt x="1709382" y="740391"/>
                </a:lnTo>
                <a:lnTo>
                  <a:pt x="1709382" y="760862"/>
                </a:lnTo>
                <a:lnTo>
                  <a:pt x="2166582" y="760862"/>
                </a:lnTo>
                <a:lnTo>
                  <a:pt x="2187054" y="781334"/>
                </a:lnTo>
                <a:lnTo>
                  <a:pt x="2272353" y="781334"/>
                </a:lnTo>
                <a:lnTo>
                  <a:pt x="2272353" y="812041"/>
                </a:lnTo>
                <a:lnTo>
                  <a:pt x="2545308" y="812041"/>
                </a:lnTo>
                <a:lnTo>
                  <a:pt x="2545308" y="832513"/>
                </a:lnTo>
                <a:lnTo>
                  <a:pt x="2610135" y="832513"/>
                </a:lnTo>
                <a:lnTo>
                  <a:pt x="2610135" y="876868"/>
                </a:lnTo>
                <a:lnTo>
                  <a:pt x="2790968" y="876868"/>
                </a:lnTo>
                <a:lnTo>
                  <a:pt x="2797791" y="986050"/>
                </a:lnTo>
                <a:lnTo>
                  <a:pt x="3398293" y="98605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BD274017-0795-4C88-BB1F-DF505D5166FD}"/>
              </a:ext>
            </a:extLst>
          </p:cNvPr>
          <p:cNvGrpSpPr/>
          <p:nvPr/>
        </p:nvGrpSpPr>
        <p:grpSpPr>
          <a:xfrm>
            <a:off x="7755092" y="1908293"/>
            <a:ext cx="3125034" cy="1056620"/>
            <a:chOff x="7551553" y="1908293"/>
            <a:chExt cx="3125034" cy="1056620"/>
          </a:xfrm>
        </p:grpSpPr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3492E3C7-C9E1-4B5C-819D-266A068B01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1553" y="190829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9DC12FB9-4219-44D9-9897-D48C1D182C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97384" y="191823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4E29BEC-5FFE-4BB6-9ECC-62B557CDEF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1680" y="20255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18F1AC5-81A2-4D64-919C-ECE6B2F2BB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49984" y="224562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97568123-630C-469A-BAC1-33E23A5060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3977" y="234784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1F17471-0126-469F-883D-DF9B67AEF1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09357" y="236983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3EFFAB5-098B-424C-9A4E-7B853E8865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0013" y="24768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3B651BF-2ABF-443C-B2E2-92106DAB50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6879" y="249053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9F5A217-BA46-4CBC-9334-9EEDC2DDE3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43745" y="250948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0C06667-9F45-4EC6-93C8-8804A2AE92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14258" y="251545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4F42DA5D-531B-406D-9E32-53B2B032FD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55799" y="251772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46109963-EC95-4FAE-B57B-D6DCABF7BA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2665" y="253573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99703FD4-CEB4-4C58-897E-144A560187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68940" y="254597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60EB64C6-8C50-4D11-BEFF-CE58E01828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60516" y="261917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72A52C87-BDD5-41DC-A58E-578BA886A7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93499" y="261837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20CBA2D-3123-4188-8741-EAD8F6DC95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33304" y="261837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31B56E2-BF99-455D-84E1-73168D2A47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41348" y="26225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60D02B6-76DF-4A24-8FE9-D27A8C0B36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87978" y="26217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4321444D-6CD8-4996-B611-2DDA98F3E9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18734" y="26217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1E7F945-CF3A-48BC-AA84-9F2B3D80D3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52529" y="26217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8EDFA59-DA5A-40B8-BCFC-0A02D22A45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221" y="26225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BCCF09C-B40F-4326-BF59-B8BD2705E5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09805" y="262911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36F9638-6514-4D1F-9A7C-5282E134C5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41566" y="2621784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40504AE-1C9E-4C2B-91D2-FFC2055DEA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42761" y="264619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8161EAAF-AB04-4635-A590-6D5E644A08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47393" y="267337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69172F4B-A28F-4DBC-9C09-716D4419E2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78101" y="267604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D5E9AB6-CF2C-47ED-82B7-7FBE79BF1B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98185" y="2659843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821E5DB-06A1-4B48-A3B7-4FD871A261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07696" y="267337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D9BBDC14-A5D7-4784-88DD-CA863F7EAB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95244" y="267580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129F8D4-4CB8-40BF-A5A1-749189AC5B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2110" y="267580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E3668FDD-F23E-4454-ABF9-2929489C99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92153" y="268604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56F95063-DB3C-4E26-8D18-F511D271B8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24823" y="270249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7E5F4AF8-0ECD-440A-A958-6802ED126E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62197" y="271873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60124F90-34D1-4C70-8625-3DBB95CE3E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99106" y="2752753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0A5D6E77-059B-4A43-9080-8744D11DFA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08433" y="2850710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3796077C-357D-4DAC-AE27-6C013E073A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59379" y="284770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47C88A2E-0C71-4E5C-AFD0-89C26CD5CA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33364" y="284606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8BB6F19-1253-4DFD-BC97-423ACD7751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19572" y="285058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4BAE7C07-D770-4E3C-90EE-4221A83A50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76587" y="2849519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DF6FD513-13F6-410C-84DF-C391B28C4C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60461" y="285104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5B45BDD8-D5E1-4188-8290-CF22757BF0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55894" y="28504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61FEF21E-432D-4615-9AD5-5AA0B5B638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5683" y="208806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DCC67AF-BC22-4178-8D50-C766B1A42E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22837" y="275339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B885F479-B114-402D-A5EC-E575099DD110}"/>
              </a:ext>
            </a:extLst>
          </p:cNvPr>
          <p:cNvGrpSpPr/>
          <p:nvPr/>
        </p:nvGrpSpPr>
        <p:grpSpPr>
          <a:xfrm>
            <a:off x="7538680" y="1869749"/>
            <a:ext cx="2949163" cy="846189"/>
            <a:chOff x="7335141" y="1869749"/>
            <a:chExt cx="2949163" cy="846189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D83E767-4924-41A6-8924-C3879470FA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68238" y="190137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987967C-FD8B-4169-98D8-092C7FDE3F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35141" y="186974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D46AA49-E4DE-4183-B8C9-506D069770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90710" y="190147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988B6D9-F260-45FB-A622-15956D7E18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6864" y="190158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F0F95642-A91E-444D-A3E3-2C4AD16ED1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9495" y="22076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9358F128-C89E-4F44-920D-FC0173C921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6080" y="202376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9065B822-A94E-4894-9A14-4E2C49305B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25251" y="230064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9A01AF1-2E8A-40FA-B4C4-1C95E0495A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76182" y="23267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BA8C7270-1EFD-40F8-847E-B4180EC6CE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4808" y="234744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97CCA477-9F06-46E4-988F-01D914E078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2301" y="234838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32F71AB-8398-4126-A023-A4C24238D3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90511" y="236440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F8F64CF-AB8B-45E2-9319-85A4EB3D11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1186" y="240428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26AEF88A-C9BE-45BF-81C6-02CB72A8A4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95366" y="240700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D67BE47E-5176-4022-9C3C-67B54BAD32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38877" y="24244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A2DC5CDA-25A6-48B7-887A-B7D53DEACD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85696" y="244510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E2B8A7ED-7EA2-4D69-86EE-0E7BF14374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50775" y="243397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F11B7C34-F8D9-421B-BACA-06C704DD3C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19456" y="245533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A4C2381-1DAC-45A4-9FF1-193529B36B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97048" y="24544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C46DF3C-290C-48D0-90DE-AB990630F6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58961" y="245533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3180EF3-AA83-4DFD-BFB1-586A091F1B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6277" y="24544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6E07617E-CB92-4235-895A-8D6DD29C30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73819" y="2455922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76C07A0D-9584-45B7-9803-37CA446D1F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09231" y="249778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D5A33A0-3FD6-493D-9C77-A4B628EC47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96500" y="243487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69B19B0E-AE44-48A6-9A67-49E2E18C66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36804" y="251543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848D32A7-D3B4-4584-9604-D626EBAAA4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97057" y="256640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D54D2903-A700-448B-8A45-756A623AD9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63287" y="253669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D78B606F-6291-4791-B327-38FCF9DD12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47224" y="2468099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84B6622E-575A-4632-A1FD-A5FFC7A647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40300" y="25763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1B5AE047-04C1-4639-8BA5-1B9A91F7C4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76601" y="25749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27597650-EB1C-4643-8E3E-AD174CC231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73253" y="2579762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0B7D4756-487B-410B-B80A-AF2C020FDC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1975" y="2581629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9E0D2006-C60B-4F9B-B773-2E1E22A61D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01790" y="246809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050DA22B-52D3-45AB-94E9-A152488848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58239" y="2487682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4E24F3B-968C-49D4-9EEB-7E215C7577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71524" y="259707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07E79595-0169-4CBE-86BB-2B464DB8AA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21968" y="259615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385BFB69-629D-4435-BF8D-F932767043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84304" y="260206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4570507-D723-4932-ACFD-9527010D06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26627" y="259707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56CCA3DB-522C-4241-BE6F-927B84287A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95425" y="259625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122FD1D8-9B4C-44F0-9C7B-024A6BDED9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70438" y="2597044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F3926192-876C-41FC-851A-E38CC22236DC}"/>
              </a:ext>
            </a:extLst>
          </p:cNvPr>
          <p:cNvGrpSpPr/>
          <p:nvPr/>
        </p:nvGrpSpPr>
        <p:grpSpPr>
          <a:xfrm>
            <a:off x="7551395" y="1913709"/>
            <a:ext cx="3148259" cy="1662496"/>
            <a:chOff x="7347856" y="1913709"/>
            <a:chExt cx="3148259" cy="1662496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8C39339-76BC-4607-B602-885F9948D8A6}"/>
                </a:ext>
              </a:extLst>
            </p:cNvPr>
            <p:cNvSpPr/>
            <p:nvPr/>
          </p:nvSpPr>
          <p:spPr bwMode="auto">
            <a:xfrm>
              <a:off x="8872031" y="2447324"/>
              <a:ext cx="1624084" cy="1128881"/>
            </a:xfrm>
            <a:custGeom>
              <a:avLst/>
              <a:gdLst>
                <a:gd name="connsiteX0" fmla="*/ 0 w 1624084"/>
                <a:gd name="connsiteY0" fmla="*/ 0 h 1163472"/>
                <a:gd name="connsiteX1" fmla="*/ 116006 w 1624084"/>
                <a:gd name="connsiteY1" fmla="*/ 0 h 1163472"/>
                <a:gd name="connsiteX2" fmla="*/ 116006 w 1624084"/>
                <a:gd name="connsiteY2" fmla="*/ 40943 h 1163472"/>
                <a:gd name="connsiteX3" fmla="*/ 184245 w 1624084"/>
                <a:gd name="connsiteY3" fmla="*/ 40943 h 1163472"/>
                <a:gd name="connsiteX4" fmla="*/ 184245 w 1624084"/>
                <a:gd name="connsiteY4" fmla="*/ 61415 h 1163472"/>
                <a:gd name="connsiteX5" fmla="*/ 354842 w 1624084"/>
                <a:gd name="connsiteY5" fmla="*/ 61415 h 1163472"/>
                <a:gd name="connsiteX6" fmla="*/ 354842 w 1624084"/>
                <a:gd name="connsiteY6" fmla="*/ 85299 h 1163472"/>
                <a:gd name="connsiteX7" fmla="*/ 610737 w 1624084"/>
                <a:gd name="connsiteY7" fmla="*/ 85299 h 1163472"/>
                <a:gd name="connsiteX8" fmla="*/ 610737 w 1624084"/>
                <a:gd name="connsiteY8" fmla="*/ 102358 h 1163472"/>
                <a:gd name="connsiteX9" fmla="*/ 682388 w 1624084"/>
                <a:gd name="connsiteY9" fmla="*/ 102358 h 1163472"/>
                <a:gd name="connsiteX10" fmla="*/ 682388 w 1624084"/>
                <a:gd name="connsiteY10" fmla="*/ 112594 h 1163472"/>
                <a:gd name="connsiteX11" fmla="*/ 747215 w 1624084"/>
                <a:gd name="connsiteY11" fmla="*/ 112594 h 1163472"/>
                <a:gd name="connsiteX12" fmla="*/ 747215 w 1624084"/>
                <a:gd name="connsiteY12" fmla="*/ 139890 h 1163472"/>
                <a:gd name="connsiteX13" fmla="*/ 781334 w 1624084"/>
                <a:gd name="connsiteY13" fmla="*/ 139890 h 1163472"/>
                <a:gd name="connsiteX14" fmla="*/ 781334 w 1624084"/>
                <a:gd name="connsiteY14" fmla="*/ 163773 h 1163472"/>
                <a:gd name="connsiteX15" fmla="*/ 825689 w 1624084"/>
                <a:gd name="connsiteY15" fmla="*/ 163773 h 1163472"/>
                <a:gd name="connsiteX16" fmla="*/ 825689 w 1624084"/>
                <a:gd name="connsiteY16" fmla="*/ 197893 h 1163472"/>
                <a:gd name="connsiteX17" fmla="*/ 1067937 w 1624084"/>
                <a:gd name="connsiteY17" fmla="*/ 197893 h 1163472"/>
                <a:gd name="connsiteX18" fmla="*/ 1067937 w 1624084"/>
                <a:gd name="connsiteY18" fmla="*/ 221776 h 1163472"/>
                <a:gd name="connsiteX19" fmla="*/ 1511489 w 1624084"/>
                <a:gd name="connsiteY19" fmla="*/ 221776 h 1163472"/>
                <a:gd name="connsiteX20" fmla="*/ 1511489 w 1624084"/>
                <a:gd name="connsiteY20" fmla="*/ 1163472 h 1163472"/>
                <a:gd name="connsiteX21" fmla="*/ 1624084 w 1624084"/>
                <a:gd name="connsiteY21" fmla="*/ 1163472 h 116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24084" h="1163472">
                  <a:moveTo>
                    <a:pt x="0" y="0"/>
                  </a:moveTo>
                  <a:lnTo>
                    <a:pt x="116006" y="0"/>
                  </a:lnTo>
                  <a:lnTo>
                    <a:pt x="116006" y="40943"/>
                  </a:lnTo>
                  <a:lnTo>
                    <a:pt x="184245" y="40943"/>
                  </a:lnTo>
                  <a:lnTo>
                    <a:pt x="184245" y="61415"/>
                  </a:lnTo>
                  <a:lnTo>
                    <a:pt x="354842" y="61415"/>
                  </a:lnTo>
                  <a:lnTo>
                    <a:pt x="354842" y="85299"/>
                  </a:lnTo>
                  <a:lnTo>
                    <a:pt x="610737" y="85299"/>
                  </a:lnTo>
                  <a:lnTo>
                    <a:pt x="610737" y="102358"/>
                  </a:lnTo>
                  <a:lnTo>
                    <a:pt x="682388" y="102358"/>
                  </a:lnTo>
                  <a:lnTo>
                    <a:pt x="682388" y="112594"/>
                  </a:lnTo>
                  <a:lnTo>
                    <a:pt x="747215" y="112594"/>
                  </a:lnTo>
                  <a:lnTo>
                    <a:pt x="747215" y="139890"/>
                  </a:lnTo>
                  <a:lnTo>
                    <a:pt x="781334" y="139890"/>
                  </a:lnTo>
                  <a:lnTo>
                    <a:pt x="781334" y="163773"/>
                  </a:lnTo>
                  <a:lnTo>
                    <a:pt x="825689" y="163773"/>
                  </a:lnTo>
                  <a:lnTo>
                    <a:pt x="825689" y="197893"/>
                  </a:lnTo>
                  <a:lnTo>
                    <a:pt x="1067937" y="197893"/>
                  </a:lnTo>
                  <a:lnTo>
                    <a:pt x="1067937" y="221776"/>
                  </a:lnTo>
                  <a:lnTo>
                    <a:pt x="1511489" y="221776"/>
                  </a:lnTo>
                  <a:lnTo>
                    <a:pt x="1511489" y="1163472"/>
                  </a:lnTo>
                  <a:lnTo>
                    <a:pt x="1624084" y="1163472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E4DFDFD3-F118-4F93-98AC-9E1148BCA1D4}"/>
                </a:ext>
              </a:extLst>
            </p:cNvPr>
            <p:cNvSpPr/>
            <p:nvPr/>
          </p:nvSpPr>
          <p:spPr bwMode="auto">
            <a:xfrm>
              <a:off x="7347856" y="1913709"/>
              <a:ext cx="1537625" cy="525780"/>
            </a:xfrm>
            <a:custGeom>
              <a:avLst/>
              <a:gdLst>
                <a:gd name="connsiteX0" fmla="*/ 0 w 1521822"/>
                <a:gd name="connsiteY0" fmla="*/ 0 h 525780"/>
                <a:gd name="connsiteX1" fmla="*/ 55517 w 1521822"/>
                <a:gd name="connsiteY1" fmla="*/ 0 h 525780"/>
                <a:gd name="connsiteX2" fmla="*/ 55517 w 1521822"/>
                <a:gd name="connsiteY2" fmla="*/ 29391 h 525780"/>
                <a:gd name="connsiteX3" fmla="*/ 212271 w 1521822"/>
                <a:gd name="connsiteY3" fmla="*/ 29391 h 525780"/>
                <a:gd name="connsiteX4" fmla="*/ 212271 w 1521822"/>
                <a:gd name="connsiteY4" fmla="*/ 29391 h 525780"/>
                <a:gd name="connsiteX5" fmla="*/ 212271 w 1521822"/>
                <a:gd name="connsiteY5" fmla="*/ 62048 h 525780"/>
                <a:gd name="connsiteX6" fmla="*/ 306977 w 1521822"/>
                <a:gd name="connsiteY6" fmla="*/ 62048 h 525780"/>
                <a:gd name="connsiteX7" fmla="*/ 306977 w 1521822"/>
                <a:gd name="connsiteY7" fmla="*/ 88174 h 525780"/>
                <a:gd name="connsiteX8" fmla="*/ 355962 w 1521822"/>
                <a:gd name="connsiteY8" fmla="*/ 88174 h 525780"/>
                <a:gd name="connsiteX9" fmla="*/ 355962 w 1521822"/>
                <a:gd name="connsiteY9" fmla="*/ 120831 h 525780"/>
                <a:gd name="connsiteX10" fmla="*/ 411480 w 1521822"/>
                <a:gd name="connsiteY10" fmla="*/ 120831 h 525780"/>
                <a:gd name="connsiteX11" fmla="*/ 411480 w 1521822"/>
                <a:gd name="connsiteY11" fmla="*/ 156754 h 525780"/>
                <a:gd name="connsiteX12" fmla="*/ 460465 w 1521822"/>
                <a:gd name="connsiteY12" fmla="*/ 156754 h 525780"/>
                <a:gd name="connsiteX13" fmla="*/ 460465 w 1521822"/>
                <a:gd name="connsiteY13" fmla="*/ 169817 h 525780"/>
                <a:gd name="connsiteX14" fmla="*/ 535577 w 1521822"/>
                <a:gd name="connsiteY14" fmla="*/ 169817 h 525780"/>
                <a:gd name="connsiteX15" fmla="*/ 535577 w 1521822"/>
                <a:gd name="connsiteY15" fmla="*/ 280851 h 525780"/>
                <a:gd name="connsiteX16" fmla="*/ 574765 w 1521822"/>
                <a:gd name="connsiteY16" fmla="*/ 280851 h 525780"/>
                <a:gd name="connsiteX17" fmla="*/ 574765 w 1521822"/>
                <a:gd name="connsiteY17" fmla="*/ 342900 h 525780"/>
                <a:gd name="connsiteX18" fmla="*/ 653142 w 1521822"/>
                <a:gd name="connsiteY18" fmla="*/ 342900 h 525780"/>
                <a:gd name="connsiteX19" fmla="*/ 653142 w 1521822"/>
                <a:gd name="connsiteY19" fmla="*/ 362494 h 525780"/>
                <a:gd name="connsiteX20" fmla="*/ 760911 w 1521822"/>
                <a:gd name="connsiteY20" fmla="*/ 362494 h 525780"/>
                <a:gd name="connsiteX21" fmla="*/ 760911 w 1521822"/>
                <a:gd name="connsiteY21" fmla="*/ 382088 h 525780"/>
                <a:gd name="connsiteX22" fmla="*/ 839288 w 1521822"/>
                <a:gd name="connsiteY22" fmla="*/ 382088 h 525780"/>
                <a:gd name="connsiteX23" fmla="*/ 839288 w 1521822"/>
                <a:gd name="connsiteY23" fmla="*/ 388620 h 525780"/>
                <a:gd name="connsiteX24" fmla="*/ 914400 w 1521822"/>
                <a:gd name="connsiteY24" fmla="*/ 388620 h 525780"/>
                <a:gd name="connsiteX25" fmla="*/ 914400 w 1521822"/>
                <a:gd name="connsiteY25" fmla="*/ 411480 h 525780"/>
                <a:gd name="connsiteX26" fmla="*/ 969917 w 1521822"/>
                <a:gd name="connsiteY26" fmla="*/ 411480 h 525780"/>
                <a:gd name="connsiteX27" fmla="*/ 969917 w 1521822"/>
                <a:gd name="connsiteY27" fmla="*/ 421277 h 525780"/>
                <a:gd name="connsiteX28" fmla="*/ 1018902 w 1521822"/>
                <a:gd name="connsiteY28" fmla="*/ 421277 h 525780"/>
                <a:gd name="connsiteX29" fmla="*/ 1018902 w 1521822"/>
                <a:gd name="connsiteY29" fmla="*/ 447402 h 525780"/>
                <a:gd name="connsiteX30" fmla="*/ 1136468 w 1521822"/>
                <a:gd name="connsiteY30" fmla="*/ 447402 h 525780"/>
                <a:gd name="connsiteX31" fmla="*/ 1136468 w 1521822"/>
                <a:gd name="connsiteY31" fmla="*/ 486591 h 525780"/>
                <a:gd name="connsiteX32" fmla="*/ 1152797 w 1521822"/>
                <a:gd name="connsiteY32" fmla="*/ 486591 h 525780"/>
                <a:gd name="connsiteX33" fmla="*/ 1152797 w 1521822"/>
                <a:gd name="connsiteY33" fmla="*/ 499654 h 525780"/>
                <a:gd name="connsiteX34" fmla="*/ 1332411 w 1521822"/>
                <a:gd name="connsiteY34" fmla="*/ 499654 h 525780"/>
                <a:gd name="connsiteX35" fmla="*/ 1358537 w 1521822"/>
                <a:gd name="connsiteY35" fmla="*/ 499654 h 525780"/>
                <a:gd name="connsiteX36" fmla="*/ 1521822 w 1521822"/>
                <a:gd name="connsiteY36" fmla="*/ 499654 h 525780"/>
                <a:gd name="connsiteX37" fmla="*/ 1521822 w 1521822"/>
                <a:gd name="connsiteY37" fmla="*/ 52578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1822" h="525780">
                  <a:moveTo>
                    <a:pt x="0" y="0"/>
                  </a:moveTo>
                  <a:lnTo>
                    <a:pt x="55517" y="0"/>
                  </a:lnTo>
                  <a:lnTo>
                    <a:pt x="55517" y="29391"/>
                  </a:lnTo>
                  <a:lnTo>
                    <a:pt x="212271" y="29391"/>
                  </a:lnTo>
                  <a:lnTo>
                    <a:pt x="212271" y="29391"/>
                  </a:lnTo>
                  <a:lnTo>
                    <a:pt x="212271" y="62048"/>
                  </a:lnTo>
                  <a:lnTo>
                    <a:pt x="306977" y="62048"/>
                  </a:lnTo>
                  <a:lnTo>
                    <a:pt x="306977" y="88174"/>
                  </a:lnTo>
                  <a:lnTo>
                    <a:pt x="355962" y="88174"/>
                  </a:lnTo>
                  <a:lnTo>
                    <a:pt x="355962" y="120831"/>
                  </a:lnTo>
                  <a:lnTo>
                    <a:pt x="411480" y="120831"/>
                  </a:lnTo>
                  <a:lnTo>
                    <a:pt x="411480" y="156754"/>
                  </a:lnTo>
                  <a:lnTo>
                    <a:pt x="460465" y="156754"/>
                  </a:lnTo>
                  <a:lnTo>
                    <a:pt x="460465" y="169817"/>
                  </a:lnTo>
                  <a:lnTo>
                    <a:pt x="535577" y="169817"/>
                  </a:lnTo>
                  <a:lnTo>
                    <a:pt x="535577" y="280851"/>
                  </a:lnTo>
                  <a:lnTo>
                    <a:pt x="574765" y="280851"/>
                  </a:lnTo>
                  <a:lnTo>
                    <a:pt x="574765" y="342900"/>
                  </a:lnTo>
                  <a:lnTo>
                    <a:pt x="653142" y="342900"/>
                  </a:lnTo>
                  <a:lnTo>
                    <a:pt x="653142" y="362494"/>
                  </a:lnTo>
                  <a:lnTo>
                    <a:pt x="760911" y="362494"/>
                  </a:lnTo>
                  <a:lnTo>
                    <a:pt x="760911" y="382088"/>
                  </a:lnTo>
                  <a:lnTo>
                    <a:pt x="839288" y="382088"/>
                  </a:lnTo>
                  <a:lnTo>
                    <a:pt x="839288" y="388620"/>
                  </a:lnTo>
                  <a:lnTo>
                    <a:pt x="914400" y="388620"/>
                  </a:lnTo>
                  <a:lnTo>
                    <a:pt x="914400" y="411480"/>
                  </a:lnTo>
                  <a:lnTo>
                    <a:pt x="969917" y="411480"/>
                  </a:lnTo>
                  <a:lnTo>
                    <a:pt x="969917" y="421277"/>
                  </a:lnTo>
                  <a:lnTo>
                    <a:pt x="1018902" y="421277"/>
                  </a:lnTo>
                  <a:lnTo>
                    <a:pt x="1018902" y="447402"/>
                  </a:lnTo>
                  <a:lnTo>
                    <a:pt x="1136468" y="447402"/>
                  </a:lnTo>
                  <a:lnTo>
                    <a:pt x="1136468" y="486591"/>
                  </a:lnTo>
                  <a:lnTo>
                    <a:pt x="1152797" y="486591"/>
                  </a:lnTo>
                  <a:lnTo>
                    <a:pt x="1152797" y="499654"/>
                  </a:lnTo>
                  <a:lnTo>
                    <a:pt x="1332411" y="499654"/>
                  </a:lnTo>
                  <a:lnTo>
                    <a:pt x="1358537" y="499654"/>
                  </a:lnTo>
                  <a:lnTo>
                    <a:pt x="1521822" y="499654"/>
                  </a:lnTo>
                  <a:lnTo>
                    <a:pt x="1521822" y="52578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300CF4-910D-4229-B952-164AB288F14A}"/>
              </a:ext>
            </a:extLst>
          </p:cNvPr>
          <p:cNvGrpSpPr/>
          <p:nvPr/>
        </p:nvGrpSpPr>
        <p:grpSpPr>
          <a:xfrm>
            <a:off x="1900451" y="1907275"/>
            <a:ext cx="3156045" cy="1651379"/>
            <a:chOff x="1900451" y="1907275"/>
            <a:chExt cx="3156045" cy="1651379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4ECC5C8-BADC-4D17-95E9-438D89EB9909}"/>
                </a:ext>
              </a:extLst>
            </p:cNvPr>
            <p:cNvSpPr/>
            <p:nvPr/>
          </p:nvSpPr>
          <p:spPr bwMode="auto">
            <a:xfrm>
              <a:off x="1900451" y="1907275"/>
              <a:ext cx="1555845" cy="481083"/>
            </a:xfrm>
            <a:custGeom>
              <a:avLst/>
              <a:gdLst>
                <a:gd name="connsiteX0" fmla="*/ 0 w 1555845"/>
                <a:gd name="connsiteY0" fmla="*/ 0 h 481083"/>
                <a:gd name="connsiteX1" fmla="*/ 81886 w 1555845"/>
                <a:gd name="connsiteY1" fmla="*/ 0 h 481083"/>
                <a:gd name="connsiteX2" fmla="*/ 81886 w 1555845"/>
                <a:gd name="connsiteY2" fmla="*/ 20471 h 481083"/>
                <a:gd name="connsiteX3" fmla="*/ 201304 w 1555845"/>
                <a:gd name="connsiteY3" fmla="*/ 20471 h 481083"/>
                <a:gd name="connsiteX4" fmla="*/ 201304 w 1555845"/>
                <a:gd name="connsiteY4" fmla="*/ 37531 h 481083"/>
                <a:gd name="connsiteX5" fmla="*/ 296839 w 1555845"/>
                <a:gd name="connsiteY5" fmla="*/ 37531 h 481083"/>
                <a:gd name="connsiteX6" fmla="*/ 296839 w 1555845"/>
                <a:gd name="connsiteY6" fmla="*/ 61415 h 481083"/>
                <a:gd name="connsiteX7" fmla="*/ 392373 w 1555845"/>
                <a:gd name="connsiteY7" fmla="*/ 61415 h 481083"/>
                <a:gd name="connsiteX8" fmla="*/ 392373 w 1555845"/>
                <a:gd name="connsiteY8" fmla="*/ 126241 h 481083"/>
                <a:gd name="connsiteX9" fmla="*/ 467436 w 1555845"/>
                <a:gd name="connsiteY9" fmla="*/ 126241 h 481083"/>
                <a:gd name="connsiteX10" fmla="*/ 467436 w 1555845"/>
                <a:gd name="connsiteY10" fmla="*/ 156949 h 481083"/>
                <a:gd name="connsiteX11" fmla="*/ 580030 w 1555845"/>
                <a:gd name="connsiteY11" fmla="*/ 156949 h 481083"/>
                <a:gd name="connsiteX12" fmla="*/ 580030 w 1555845"/>
                <a:gd name="connsiteY12" fmla="*/ 279779 h 481083"/>
                <a:gd name="connsiteX13" fmla="*/ 631209 w 1555845"/>
                <a:gd name="connsiteY13" fmla="*/ 279779 h 481083"/>
                <a:gd name="connsiteX14" fmla="*/ 631209 w 1555845"/>
                <a:gd name="connsiteY14" fmla="*/ 317310 h 481083"/>
                <a:gd name="connsiteX15" fmla="*/ 805218 w 1555845"/>
                <a:gd name="connsiteY15" fmla="*/ 317310 h 481083"/>
                <a:gd name="connsiteX16" fmla="*/ 805218 w 1555845"/>
                <a:gd name="connsiteY16" fmla="*/ 344606 h 481083"/>
                <a:gd name="connsiteX17" fmla="*/ 968991 w 1555845"/>
                <a:gd name="connsiteY17" fmla="*/ 344606 h 481083"/>
                <a:gd name="connsiteX18" fmla="*/ 968991 w 1555845"/>
                <a:gd name="connsiteY18" fmla="*/ 358253 h 481083"/>
                <a:gd name="connsiteX19" fmla="*/ 1037230 w 1555845"/>
                <a:gd name="connsiteY19" fmla="*/ 358253 h 481083"/>
                <a:gd name="connsiteX20" fmla="*/ 1037230 w 1555845"/>
                <a:gd name="connsiteY20" fmla="*/ 388961 h 481083"/>
                <a:gd name="connsiteX21" fmla="*/ 1091821 w 1555845"/>
                <a:gd name="connsiteY21" fmla="*/ 388961 h 481083"/>
                <a:gd name="connsiteX22" fmla="*/ 1091821 w 1555845"/>
                <a:gd name="connsiteY22" fmla="*/ 426492 h 481083"/>
                <a:gd name="connsiteX23" fmla="*/ 1163471 w 1555845"/>
                <a:gd name="connsiteY23" fmla="*/ 426492 h 481083"/>
                <a:gd name="connsiteX24" fmla="*/ 1163471 w 1555845"/>
                <a:gd name="connsiteY24" fmla="*/ 453788 h 481083"/>
                <a:gd name="connsiteX25" fmla="*/ 1347716 w 1555845"/>
                <a:gd name="connsiteY25" fmla="*/ 453788 h 481083"/>
                <a:gd name="connsiteX26" fmla="*/ 1347716 w 1555845"/>
                <a:gd name="connsiteY26" fmla="*/ 481083 h 481083"/>
                <a:gd name="connsiteX27" fmla="*/ 1555845 w 1555845"/>
                <a:gd name="connsiteY27" fmla="*/ 481083 h 4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55845" h="481083">
                  <a:moveTo>
                    <a:pt x="0" y="0"/>
                  </a:moveTo>
                  <a:lnTo>
                    <a:pt x="81886" y="0"/>
                  </a:lnTo>
                  <a:lnTo>
                    <a:pt x="81886" y="20471"/>
                  </a:lnTo>
                  <a:lnTo>
                    <a:pt x="201304" y="20471"/>
                  </a:lnTo>
                  <a:lnTo>
                    <a:pt x="201304" y="37531"/>
                  </a:lnTo>
                  <a:lnTo>
                    <a:pt x="296839" y="37531"/>
                  </a:lnTo>
                  <a:lnTo>
                    <a:pt x="296839" y="61415"/>
                  </a:lnTo>
                  <a:lnTo>
                    <a:pt x="392373" y="61415"/>
                  </a:lnTo>
                  <a:lnTo>
                    <a:pt x="392373" y="126241"/>
                  </a:lnTo>
                  <a:lnTo>
                    <a:pt x="467436" y="126241"/>
                  </a:lnTo>
                  <a:lnTo>
                    <a:pt x="467436" y="156949"/>
                  </a:lnTo>
                  <a:lnTo>
                    <a:pt x="580030" y="156949"/>
                  </a:lnTo>
                  <a:lnTo>
                    <a:pt x="580030" y="279779"/>
                  </a:lnTo>
                  <a:lnTo>
                    <a:pt x="631209" y="279779"/>
                  </a:lnTo>
                  <a:lnTo>
                    <a:pt x="631209" y="317310"/>
                  </a:lnTo>
                  <a:lnTo>
                    <a:pt x="805218" y="317310"/>
                  </a:lnTo>
                  <a:lnTo>
                    <a:pt x="805218" y="344606"/>
                  </a:lnTo>
                  <a:lnTo>
                    <a:pt x="968991" y="344606"/>
                  </a:lnTo>
                  <a:lnTo>
                    <a:pt x="968991" y="358253"/>
                  </a:lnTo>
                  <a:lnTo>
                    <a:pt x="1037230" y="358253"/>
                  </a:lnTo>
                  <a:lnTo>
                    <a:pt x="1037230" y="388961"/>
                  </a:lnTo>
                  <a:lnTo>
                    <a:pt x="1091821" y="388961"/>
                  </a:lnTo>
                  <a:lnTo>
                    <a:pt x="1091821" y="426492"/>
                  </a:lnTo>
                  <a:lnTo>
                    <a:pt x="1163471" y="426492"/>
                  </a:lnTo>
                  <a:lnTo>
                    <a:pt x="1163471" y="453788"/>
                  </a:lnTo>
                  <a:lnTo>
                    <a:pt x="1347716" y="453788"/>
                  </a:lnTo>
                  <a:lnTo>
                    <a:pt x="1347716" y="481083"/>
                  </a:lnTo>
                  <a:lnTo>
                    <a:pt x="1555845" y="481083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92B0B1A-B7D2-455C-86AF-7B32F892880C}"/>
                </a:ext>
              </a:extLst>
            </p:cNvPr>
            <p:cNvSpPr/>
            <p:nvPr/>
          </p:nvSpPr>
          <p:spPr bwMode="auto">
            <a:xfrm>
              <a:off x="3432412" y="2395182"/>
              <a:ext cx="1624084" cy="1163472"/>
            </a:xfrm>
            <a:custGeom>
              <a:avLst/>
              <a:gdLst>
                <a:gd name="connsiteX0" fmla="*/ 0 w 1624084"/>
                <a:gd name="connsiteY0" fmla="*/ 0 h 1163472"/>
                <a:gd name="connsiteX1" fmla="*/ 116006 w 1624084"/>
                <a:gd name="connsiteY1" fmla="*/ 0 h 1163472"/>
                <a:gd name="connsiteX2" fmla="*/ 116006 w 1624084"/>
                <a:gd name="connsiteY2" fmla="*/ 40943 h 1163472"/>
                <a:gd name="connsiteX3" fmla="*/ 184245 w 1624084"/>
                <a:gd name="connsiteY3" fmla="*/ 40943 h 1163472"/>
                <a:gd name="connsiteX4" fmla="*/ 184245 w 1624084"/>
                <a:gd name="connsiteY4" fmla="*/ 61415 h 1163472"/>
                <a:gd name="connsiteX5" fmla="*/ 354842 w 1624084"/>
                <a:gd name="connsiteY5" fmla="*/ 61415 h 1163472"/>
                <a:gd name="connsiteX6" fmla="*/ 354842 w 1624084"/>
                <a:gd name="connsiteY6" fmla="*/ 85299 h 1163472"/>
                <a:gd name="connsiteX7" fmla="*/ 610737 w 1624084"/>
                <a:gd name="connsiteY7" fmla="*/ 85299 h 1163472"/>
                <a:gd name="connsiteX8" fmla="*/ 610737 w 1624084"/>
                <a:gd name="connsiteY8" fmla="*/ 102358 h 1163472"/>
                <a:gd name="connsiteX9" fmla="*/ 682388 w 1624084"/>
                <a:gd name="connsiteY9" fmla="*/ 102358 h 1163472"/>
                <a:gd name="connsiteX10" fmla="*/ 682388 w 1624084"/>
                <a:gd name="connsiteY10" fmla="*/ 112594 h 1163472"/>
                <a:gd name="connsiteX11" fmla="*/ 747215 w 1624084"/>
                <a:gd name="connsiteY11" fmla="*/ 112594 h 1163472"/>
                <a:gd name="connsiteX12" fmla="*/ 747215 w 1624084"/>
                <a:gd name="connsiteY12" fmla="*/ 139890 h 1163472"/>
                <a:gd name="connsiteX13" fmla="*/ 781334 w 1624084"/>
                <a:gd name="connsiteY13" fmla="*/ 139890 h 1163472"/>
                <a:gd name="connsiteX14" fmla="*/ 781334 w 1624084"/>
                <a:gd name="connsiteY14" fmla="*/ 163773 h 1163472"/>
                <a:gd name="connsiteX15" fmla="*/ 825689 w 1624084"/>
                <a:gd name="connsiteY15" fmla="*/ 163773 h 1163472"/>
                <a:gd name="connsiteX16" fmla="*/ 825689 w 1624084"/>
                <a:gd name="connsiteY16" fmla="*/ 197893 h 1163472"/>
                <a:gd name="connsiteX17" fmla="*/ 1067937 w 1624084"/>
                <a:gd name="connsiteY17" fmla="*/ 197893 h 1163472"/>
                <a:gd name="connsiteX18" fmla="*/ 1067937 w 1624084"/>
                <a:gd name="connsiteY18" fmla="*/ 221776 h 1163472"/>
                <a:gd name="connsiteX19" fmla="*/ 1511489 w 1624084"/>
                <a:gd name="connsiteY19" fmla="*/ 221776 h 1163472"/>
                <a:gd name="connsiteX20" fmla="*/ 1511489 w 1624084"/>
                <a:gd name="connsiteY20" fmla="*/ 1163472 h 1163472"/>
                <a:gd name="connsiteX21" fmla="*/ 1624084 w 1624084"/>
                <a:gd name="connsiteY21" fmla="*/ 1163472 h 116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24084" h="1163472">
                  <a:moveTo>
                    <a:pt x="0" y="0"/>
                  </a:moveTo>
                  <a:lnTo>
                    <a:pt x="116006" y="0"/>
                  </a:lnTo>
                  <a:lnTo>
                    <a:pt x="116006" y="40943"/>
                  </a:lnTo>
                  <a:lnTo>
                    <a:pt x="184245" y="40943"/>
                  </a:lnTo>
                  <a:lnTo>
                    <a:pt x="184245" y="61415"/>
                  </a:lnTo>
                  <a:lnTo>
                    <a:pt x="354842" y="61415"/>
                  </a:lnTo>
                  <a:lnTo>
                    <a:pt x="354842" y="85299"/>
                  </a:lnTo>
                  <a:lnTo>
                    <a:pt x="610737" y="85299"/>
                  </a:lnTo>
                  <a:lnTo>
                    <a:pt x="610737" y="102358"/>
                  </a:lnTo>
                  <a:lnTo>
                    <a:pt x="682388" y="102358"/>
                  </a:lnTo>
                  <a:lnTo>
                    <a:pt x="682388" y="112594"/>
                  </a:lnTo>
                  <a:lnTo>
                    <a:pt x="747215" y="112594"/>
                  </a:lnTo>
                  <a:lnTo>
                    <a:pt x="747215" y="139890"/>
                  </a:lnTo>
                  <a:lnTo>
                    <a:pt x="781334" y="139890"/>
                  </a:lnTo>
                  <a:lnTo>
                    <a:pt x="781334" y="163773"/>
                  </a:lnTo>
                  <a:lnTo>
                    <a:pt x="825689" y="163773"/>
                  </a:lnTo>
                  <a:lnTo>
                    <a:pt x="825689" y="197893"/>
                  </a:lnTo>
                  <a:lnTo>
                    <a:pt x="1067937" y="197893"/>
                  </a:lnTo>
                  <a:lnTo>
                    <a:pt x="1067937" y="221776"/>
                  </a:lnTo>
                  <a:lnTo>
                    <a:pt x="1511489" y="221776"/>
                  </a:lnTo>
                  <a:lnTo>
                    <a:pt x="1511489" y="1163472"/>
                  </a:lnTo>
                  <a:lnTo>
                    <a:pt x="1624084" y="1163472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AC7863A0-4636-49CE-9EFD-FFDC9E43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POLARIX: Polatuzumab Vedotin + R-CHP vs R-CHOP</a:t>
            </a:r>
            <a:br>
              <a:rPr lang="en-US" dirty="0"/>
            </a:br>
            <a:r>
              <a:rPr lang="en-US" dirty="0"/>
              <a:t>PFS and EFS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F46CC3-F935-4976-A7A9-171523EA109A}"/>
              </a:ext>
            </a:extLst>
          </p:cNvPr>
          <p:cNvSpPr txBox="1"/>
          <p:nvPr/>
        </p:nvSpPr>
        <p:spPr bwMode="auto">
          <a:xfrm>
            <a:off x="2516285" y="1490603"/>
            <a:ext cx="23878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PFS (Primary Endpoint)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2F2941-B4F0-4951-95F8-FE59FEAF1859}"/>
              </a:ext>
            </a:extLst>
          </p:cNvPr>
          <p:cNvSpPr txBox="1"/>
          <p:nvPr/>
        </p:nvSpPr>
        <p:spPr bwMode="auto">
          <a:xfrm>
            <a:off x="9184520" y="1496699"/>
            <a:ext cx="505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EFS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15F4E4-C7DC-4777-B28C-6083883DFBE9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4" name="Picture 13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48E1902-8D16-45DA-ADDB-8737DA3BC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DB56BE-A761-4A63-8A1C-C5C7B1D3F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C6D389-B6AB-49E6-81F7-3F51C78AF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805" y="5612384"/>
            <a:ext cx="10877529" cy="905235"/>
          </a:xfrm>
        </p:spPr>
        <p:txBody>
          <a:bodyPr/>
          <a:lstStyle/>
          <a:p>
            <a:r>
              <a:rPr lang="en-US" sz="2000" dirty="0"/>
              <a:t>Median follow-up: 28.2 mo</a:t>
            </a:r>
          </a:p>
          <a:p>
            <a:r>
              <a:rPr lang="en-US" sz="2000" dirty="0"/>
              <a:t>24-mo PFS: 76.7% polatuzumab vedotin + R-CHP vs 70.2% R-CHOP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5D724-80C7-4FA8-8B20-119720B902CF}"/>
              </a:ext>
            </a:extLst>
          </p:cNvPr>
          <p:cNvSpPr txBox="1"/>
          <p:nvPr/>
        </p:nvSpPr>
        <p:spPr bwMode="auto">
          <a:xfrm rot="16200000">
            <a:off x="871786" y="3028025"/>
            <a:ext cx="8853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1B1D10-CD48-4B68-87CF-AFEC4D3EF561}"/>
              </a:ext>
            </a:extLst>
          </p:cNvPr>
          <p:cNvSpPr txBox="1"/>
          <p:nvPr/>
        </p:nvSpPr>
        <p:spPr bwMode="auto">
          <a:xfrm rot="16200000">
            <a:off x="6519699" y="3088340"/>
            <a:ext cx="874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EFS (%)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DCA07B-4D41-461F-A096-94EA829E2971}"/>
              </a:ext>
            </a:extLst>
          </p:cNvPr>
          <p:cNvSpPr txBox="1"/>
          <p:nvPr/>
        </p:nvSpPr>
        <p:spPr bwMode="auto">
          <a:xfrm>
            <a:off x="9282311" y="4746644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AC5759-A54A-4B34-AE5B-D0D28C8BD492}"/>
              </a:ext>
            </a:extLst>
          </p:cNvPr>
          <p:cNvSpPr txBox="1"/>
          <p:nvPr/>
        </p:nvSpPr>
        <p:spPr bwMode="auto">
          <a:xfrm>
            <a:off x="3562669" y="4768786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85B89A-C512-4902-B3A1-4BD2D1349325}"/>
              </a:ext>
            </a:extLst>
          </p:cNvPr>
          <p:cNvSpPr txBox="1"/>
          <p:nvPr/>
        </p:nvSpPr>
        <p:spPr bwMode="auto">
          <a:xfrm>
            <a:off x="4174798" y="2163554"/>
            <a:ext cx="1236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17E87E-1BA4-48FA-BB66-D4C37C09CE14}"/>
              </a:ext>
            </a:extLst>
          </p:cNvPr>
          <p:cNvSpPr txBox="1"/>
          <p:nvPr/>
        </p:nvSpPr>
        <p:spPr bwMode="auto">
          <a:xfrm>
            <a:off x="4951806" y="2915851"/>
            <a:ext cx="918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112DD3-54B4-4347-BF92-265C0F0CED1D}"/>
              </a:ext>
            </a:extLst>
          </p:cNvPr>
          <p:cNvSpPr txBox="1"/>
          <p:nvPr/>
        </p:nvSpPr>
        <p:spPr bwMode="auto">
          <a:xfrm>
            <a:off x="1667174" y="5071213"/>
            <a:ext cx="4301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440       404       353       327       246        78         NE         NE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439       389       330       296       220        78          3           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FDCF27-7E99-4409-8818-D78CF3A96E2E}"/>
              </a:ext>
            </a:extLst>
          </p:cNvPr>
          <p:cNvSpPr txBox="1"/>
          <p:nvPr/>
        </p:nvSpPr>
        <p:spPr bwMode="auto">
          <a:xfrm>
            <a:off x="7689683" y="3873621"/>
            <a:ext cx="35557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HR: 0.75 (95% CI: 0.58-0.96; </a:t>
            </a: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= .02)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87260D-D054-4536-BAFC-73E86E6F9875}"/>
              </a:ext>
            </a:extLst>
          </p:cNvPr>
          <p:cNvSpPr txBox="1"/>
          <p:nvPr/>
        </p:nvSpPr>
        <p:spPr bwMode="auto">
          <a:xfrm>
            <a:off x="261110" y="4861640"/>
            <a:ext cx="150669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879B7F-CD48-4C7D-90EC-3A10DA5F58C3}"/>
              </a:ext>
            </a:extLst>
          </p:cNvPr>
          <p:cNvSpPr txBox="1"/>
          <p:nvPr/>
        </p:nvSpPr>
        <p:spPr bwMode="auto">
          <a:xfrm>
            <a:off x="1973924" y="3894473"/>
            <a:ext cx="35557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HR: 0.73 (95% CI: 0.57-0.95; </a:t>
            </a: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= .02)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5BA3AB-B091-4990-9115-55E53426114C}"/>
              </a:ext>
            </a:extLst>
          </p:cNvPr>
          <p:cNvSpPr txBox="1"/>
          <p:nvPr/>
        </p:nvSpPr>
        <p:spPr bwMode="auto">
          <a:xfrm>
            <a:off x="7324162" y="5046745"/>
            <a:ext cx="4301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440       402       348       323       243        78        NE         NE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439       386       327       294       218        78         3           NE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3E286F8-8409-4551-9776-E1075D5F87D5}"/>
              </a:ext>
            </a:extLst>
          </p:cNvPr>
          <p:cNvSpPr/>
          <p:nvPr/>
        </p:nvSpPr>
        <p:spPr bwMode="auto">
          <a:xfrm>
            <a:off x="1902941" y="1894703"/>
            <a:ext cx="3842951" cy="2594919"/>
          </a:xfrm>
          <a:custGeom>
            <a:avLst/>
            <a:gdLst>
              <a:gd name="connsiteX0" fmla="*/ 0 w 3842951"/>
              <a:gd name="connsiteY0" fmla="*/ 0 h 2594919"/>
              <a:gd name="connsiteX1" fmla="*/ 0 w 3842951"/>
              <a:gd name="connsiteY1" fmla="*/ 2594919 h 2594919"/>
              <a:gd name="connsiteX2" fmla="*/ 3842951 w 3842951"/>
              <a:gd name="connsiteY2" fmla="*/ 2594919 h 259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2951" h="2594919">
                <a:moveTo>
                  <a:pt x="0" y="0"/>
                </a:moveTo>
                <a:lnTo>
                  <a:pt x="0" y="2594919"/>
                </a:lnTo>
                <a:lnTo>
                  <a:pt x="3842951" y="259491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A79AD8-568B-4F88-BD66-F5DAFD3BE2DD}"/>
              </a:ext>
            </a:extLst>
          </p:cNvPr>
          <p:cNvGrpSpPr/>
          <p:nvPr/>
        </p:nvGrpSpPr>
        <p:grpSpPr>
          <a:xfrm>
            <a:off x="1815533" y="1907060"/>
            <a:ext cx="91527" cy="2582563"/>
            <a:chOff x="1815533" y="1907060"/>
            <a:chExt cx="91527" cy="258256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3A57E84-E352-4C26-8894-3A1D2DF1005F}"/>
                </a:ext>
              </a:extLst>
            </p:cNvPr>
            <p:cNvCxnSpPr/>
            <p:nvPr/>
          </p:nvCxnSpPr>
          <p:spPr bwMode="auto">
            <a:xfrm>
              <a:off x="1819652" y="1907060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2FEB4A-2570-4A81-87FB-DDE09E6E85EE}"/>
                </a:ext>
              </a:extLst>
            </p:cNvPr>
            <p:cNvCxnSpPr/>
            <p:nvPr/>
          </p:nvCxnSpPr>
          <p:spPr bwMode="auto">
            <a:xfrm>
              <a:off x="1819652" y="2413687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B701DB-9F6D-4B12-9C39-F40929855A8B}"/>
                </a:ext>
              </a:extLst>
            </p:cNvPr>
            <p:cNvCxnSpPr/>
            <p:nvPr/>
          </p:nvCxnSpPr>
          <p:spPr bwMode="auto">
            <a:xfrm>
              <a:off x="1815533" y="292820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C2A8555-3715-4AC0-AC6D-DAC4F4FBB522}"/>
                </a:ext>
              </a:extLst>
            </p:cNvPr>
            <p:cNvCxnSpPr/>
            <p:nvPr/>
          </p:nvCxnSpPr>
          <p:spPr bwMode="auto">
            <a:xfrm>
              <a:off x="1819652" y="3459892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F215783-018C-49F0-9FAF-0A20A551EFF3}"/>
                </a:ext>
              </a:extLst>
            </p:cNvPr>
            <p:cNvCxnSpPr/>
            <p:nvPr/>
          </p:nvCxnSpPr>
          <p:spPr bwMode="auto">
            <a:xfrm>
              <a:off x="1815533" y="397475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50E307E-B089-4F0B-BB10-36CBB6D5CF70}"/>
                </a:ext>
              </a:extLst>
            </p:cNvPr>
            <p:cNvCxnSpPr/>
            <p:nvPr/>
          </p:nvCxnSpPr>
          <p:spPr bwMode="auto">
            <a:xfrm>
              <a:off x="1815859" y="4489623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959B2E3-5936-462B-8A51-4BBD17680C43}"/>
              </a:ext>
            </a:extLst>
          </p:cNvPr>
          <p:cNvGrpSpPr/>
          <p:nvPr/>
        </p:nvGrpSpPr>
        <p:grpSpPr>
          <a:xfrm>
            <a:off x="1902940" y="4496443"/>
            <a:ext cx="3842950" cy="79998"/>
            <a:chOff x="1902940" y="4496443"/>
            <a:chExt cx="3842950" cy="799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F3FA963-26BF-427B-95A6-4210AE7D50B3}"/>
                </a:ext>
              </a:extLst>
            </p:cNvPr>
            <p:cNvGrpSpPr/>
            <p:nvPr/>
          </p:nvGrpSpPr>
          <p:grpSpPr>
            <a:xfrm rot="5400000">
              <a:off x="3234756" y="3164627"/>
              <a:ext cx="79568" cy="2743200"/>
              <a:chOff x="1815533" y="1907060"/>
              <a:chExt cx="91527" cy="2582563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203873C-F176-4F3C-B880-650574E0915B}"/>
                  </a:ext>
                </a:extLst>
              </p:cNvPr>
              <p:cNvCxnSpPr/>
              <p:nvPr/>
            </p:nvCxnSpPr>
            <p:spPr bwMode="auto">
              <a:xfrm>
                <a:off x="1819652" y="1907060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68D6471-D731-4566-8B18-94415EF9CC9B}"/>
                  </a:ext>
                </a:extLst>
              </p:cNvPr>
              <p:cNvCxnSpPr/>
              <p:nvPr/>
            </p:nvCxnSpPr>
            <p:spPr bwMode="auto">
              <a:xfrm>
                <a:off x="1819652" y="2413687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AB5E1C92-80A8-43B4-AC6B-13A4460E0F14}"/>
                  </a:ext>
                </a:extLst>
              </p:cNvPr>
              <p:cNvCxnSpPr/>
              <p:nvPr/>
            </p:nvCxnSpPr>
            <p:spPr bwMode="auto">
              <a:xfrm>
                <a:off x="1815533" y="292820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79D4173-AACC-4303-9716-EA30643A359B}"/>
                  </a:ext>
                </a:extLst>
              </p:cNvPr>
              <p:cNvCxnSpPr/>
              <p:nvPr/>
            </p:nvCxnSpPr>
            <p:spPr bwMode="auto">
              <a:xfrm>
                <a:off x="1819652" y="3459892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63F912E-8585-40CB-A87F-92C7CDC0904F}"/>
                  </a:ext>
                </a:extLst>
              </p:cNvPr>
              <p:cNvCxnSpPr/>
              <p:nvPr/>
            </p:nvCxnSpPr>
            <p:spPr bwMode="auto">
              <a:xfrm>
                <a:off x="1815533" y="397475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8493C6A-4C26-4295-81E6-5F530974EF85}"/>
                  </a:ext>
                </a:extLst>
              </p:cNvPr>
              <p:cNvCxnSpPr/>
              <p:nvPr/>
            </p:nvCxnSpPr>
            <p:spPr bwMode="auto">
              <a:xfrm>
                <a:off x="1815859" y="4489623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BD6E7F-FD7A-4C69-99B3-99EF52181D79}"/>
                </a:ext>
              </a:extLst>
            </p:cNvPr>
            <p:cNvGrpSpPr/>
            <p:nvPr/>
          </p:nvGrpSpPr>
          <p:grpSpPr>
            <a:xfrm>
              <a:off x="5207751" y="4500454"/>
              <a:ext cx="538139" cy="75987"/>
              <a:chOff x="4260401" y="4652423"/>
              <a:chExt cx="538139" cy="75987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8731694-0A9A-4F4C-8D36-4ED54C896478}"/>
                  </a:ext>
                </a:extLst>
              </p:cNvPr>
              <p:cNvCxnSpPr/>
              <p:nvPr/>
            </p:nvCxnSpPr>
            <p:spPr bwMode="auto">
              <a:xfrm rot="5400000">
                <a:off x="4760546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84CB0AA-9A69-443B-BA34-BDFFE5BDE62D}"/>
                  </a:ext>
                </a:extLst>
              </p:cNvPr>
              <p:cNvCxnSpPr/>
              <p:nvPr/>
            </p:nvCxnSpPr>
            <p:spPr bwMode="auto">
              <a:xfrm rot="5400000">
                <a:off x="4222407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2413300-5CC1-49BC-A629-77BD006A7765}"/>
              </a:ext>
            </a:extLst>
          </p:cNvPr>
          <p:cNvSpPr txBox="1"/>
          <p:nvPr/>
        </p:nvSpPr>
        <p:spPr bwMode="auto">
          <a:xfrm>
            <a:off x="1343468" y="1727369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C20C13-5EC9-482A-819D-A75D63F1CDBE}"/>
              </a:ext>
            </a:extLst>
          </p:cNvPr>
          <p:cNvSpPr txBox="1"/>
          <p:nvPr/>
        </p:nvSpPr>
        <p:spPr bwMode="auto">
          <a:xfrm>
            <a:off x="1458500" y="22286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259834-4710-459B-9591-A151EB96B6EF}"/>
              </a:ext>
            </a:extLst>
          </p:cNvPr>
          <p:cNvSpPr txBox="1"/>
          <p:nvPr/>
        </p:nvSpPr>
        <p:spPr bwMode="auto">
          <a:xfrm>
            <a:off x="1471563" y="2752753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A94788-BE07-4193-88B7-2501D15B7C7F}"/>
              </a:ext>
            </a:extLst>
          </p:cNvPr>
          <p:cNvSpPr txBox="1"/>
          <p:nvPr/>
        </p:nvSpPr>
        <p:spPr bwMode="auto">
          <a:xfrm>
            <a:off x="1469575" y="327049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3557D0-2AE2-4E70-B39E-DBA9BB7F4C53}"/>
              </a:ext>
            </a:extLst>
          </p:cNvPr>
          <p:cNvSpPr txBox="1"/>
          <p:nvPr/>
        </p:nvSpPr>
        <p:spPr bwMode="auto">
          <a:xfrm>
            <a:off x="1467032" y="378569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5E1A8A-0229-4B04-A2FE-464F1D45D191}"/>
              </a:ext>
            </a:extLst>
          </p:cNvPr>
          <p:cNvSpPr txBox="1"/>
          <p:nvPr/>
        </p:nvSpPr>
        <p:spPr bwMode="auto">
          <a:xfrm>
            <a:off x="1582062" y="4303436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A2D858-F1FC-4F99-8168-AB136988C183}"/>
              </a:ext>
            </a:extLst>
          </p:cNvPr>
          <p:cNvSpPr txBox="1"/>
          <p:nvPr/>
        </p:nvSpPr>
        <p:spPr bwMode="auto">
          <a:xfrm>
            <a:off x="1752691" y="4511111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A704B2-7CAF-4178-8F3D-8D8ABBF34F75}"/>
              </a:ext>
            </a:extLst>
          </p:cNvPr>
          <p:cNvSpPr txBox="1"/>
          <p:nvPr/>
        </p:nvSpPr>
        <p:spPr bwMode="auto">
          <a:xfrm>
            <a:off x="2304850" y="4515679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84D851-776B-4210-8949-53F7A7BFE1AE}"/>
              </a:ext>
            </a:extLst>
          </p:cNvPr>
          <p:cNvSpPr txBox="1"/>
          <p:nvPr/>
        </p:nvSpPr>
        <p:spPr bwMode="auto">
          <a:xfrm>
            <a:off x="2797788" y="4517557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3130F3-4D20-425C-80E4-C2B527C223C4}"/>
              </a:ext>
            </a:extLst>
          </p:cNvPr>
          <p:cNvSpPr txBox="1"/>
          <p:nvPr/>
        </p:nvSpPr>
        <p:spPr bwMode="auto">
          <a:xfrm>
            <a:off x="3349947" y="4522125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80D561B-E927-4D31-A5CD-C7BACBCB87CA}"/>
              </a:ext>
            </a:extLst>
          </p:cNvPr>
          <p:cNvSpPr txBox="1"/>
          <p:nvPr/>
        </p:nvSpPr>
        <p:spPr bwMode="auto">
          <a:xfrm>
            <a:off x="3890959" y="4517876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ED23BB-1C00-4BA4-B202-6120ED035483}"/>
              </a:ext>
            </a:extLst>
          </p:cNvPr>
          <p:cNvSpPr txBox="1"/>
          <p:nvPr/>
        </p:nvSpPr>
        <p:spPr bwMode="auto">
          <a:xfrm>
            <a:off x="4443118" y="4522444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5450C73-A700-4884-9D47-E1D5C3EC1B9C}"/>
              </a:ext>
            </a:extLst>
          </p:cNvPr>
          <p:cNvSpPr txBox="1"/>
          <p:nvPr/>
        </p:nvSpPr>
        <p:spPr bwMode="auto">
          <a:xfrm>
            <a:off x="4994565" y="4524322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4ECDB5-CFF4-4D46-A4CC-B0F3960458BE}"/>
              </a:ext>
            </a:extLst>
          </p:cNvPr>
          <p:cNvSpPr txBox="1"/>
          <p:nvPr/>
        </p:nvSpPr>
        <p:spPr bwMode="auto">
          <a:xfrm>
            <a:off x="5546724" y="4528890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4264ECC-B8D8-4EB8-9DA2-154BF1625186}"/>
              </a:ext>
            </a:extLst>
          </p:cNvPr>
          <p:cNvSpPr/>
          <p:nvPr/>
        </p:nvSpPr>
        <p:spPr bwMode="auto">
          <a:xfrm>
            <a:off x="1924334" y="1903863"/>
            <a:ext cx="3398293" cy="986050"/>
          </a:xfrm>
          <a:custGeom>
            <a:avLst/>
            <a:gdLst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821675 w 3398293"/>
              <a:gd name="connsiteY58" fmla="*/ 876868 h 986050"/>
              <a:gd name="connsiteX59" fmla="*/ 2821675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821675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808027 w 3398293"/>
              <a:gd name="connsiteY59" fmla="*/ 986050 h 986050"/>
              <a:gd name="connsiteX60" fmla="*/ 3398293 w 3398293"/>
              <a:gd name="connsiteY60" fmla="*/ 986050 h 986050"/>
              <a:gd name="connsiteX0" fmla="*/ 0 w 3398293"/>
              <a:gd name="connsiteY0" fmla="*/ 0 h 986050"/>
              <a:gd name="connsiteX1" fmla="*/ 64827 w 3398293"/>
              <a:gd name="connsiteY1" fmla="*/ 0 h 986050"/>
              <a:gd name="connsiteX2" fmla="*/ 64827 w 3398293"/>
              <a:gd name="connsiteY2" fmla="*/ 30707 h 986050"/>
              <a:gd name="connsiteX3" fmla="*/ 197893 w 3398293"/>
              <a:gd name="connsiteY3" fmla="*/ 30707 h 986050"/>
              <a:gd name="connsiteX4" fmla="*/ 197893 w 3398293"/>
              <a:gd name="connsiteY4" fmla="*/ 95534 h 986050"/>
              <a:gd name="connsiteX5" fmla="*/ 337782 w 3398293"/>
              <a:gd name="connsiteY5" fmla="*/ 95534 h 986050"/>
              <a:gd name="connsiteX6" fmla="*/ 337782 w 3398293"/>
              <a:gd name="connsiteY6" fmla="*/ 116006 h 986050"/>
              <a:gd name="connsiteX7" fmla="*/ 385550 w 3398293"/>
              <a:gd name="connsiteY7" fmla="*/ 116006 h 986050"/>
              <a:gd name="connsiteX8" fmla="*/ 385550 w 3398293"/>
              <a:gd name="connsiteY8" fmla="*/ 136477 h 986050"/>
              <a:gd name="connsiteX9" fmla="*/ 443553 w 3398293"/>
              <a:gd name="connsiteY9" fmla="*/ 136477 h 986050"/>
              <a:gd name="connsiteX10" fmla="*/ 443553 w 3398293"/>
              <a:gd name="connsiteY10" fmla="*/ 180833 h 986050"/>
              <a:gd name="connsiteX11" fmla="*/ 552735 w 3398293"/>
              <a:gd name="connsiteY11" fmla="*/ 180833 h 986050"/>
              <a:gd name="connsiteX12" fmla="*/ 552735 w 3398293"/>
              <a:gd name="connsiteY12" fmla="*/ 290015 h 986050"/>
              <a:gd name="connsiteX13" fmla="*/ 590266 w 3398293"/>
              <a:gd name="connsiteY13" fmla="*/ 290015 h 986050"/>
              <a:gd name="connsiteX14" fmla="*/ 590266 w 3398293"/>
              <a:gd name="connsiteY14" fmla="*/ 378725 h 986050"/>
              <a:gd name="connsiteX15" fmla="*/ 651681 w 3398293"/>
              <a:gd name="connsiteY15" fmla="*/ 378725 h 986050"/>
              <a:gd name="connsiteX16" fmla="*/ 651681 w 3398293"/>
              <a:gd name="connsiteY16" fmla="*/ 392373 h 986050"/>
              <a:gd name="connsiteX17" fmla="*/ 736979 w 3398293"/>
              <a:gd name="connsiteY17" fmla="*/ 392373 h 986050"/>
              <a:gd name="connsiteX18" fmla="*/ 736979 w 3398293"/>
              <a:gd name="connsiteY18" fmla="*/ 409433 h 986050"/>
              <a:gd name="connsiteX19" fmla="*/ 794982 w 3398293"/>
              <a:gd name="connsiteY19" fmla="*/ 409433 h 986050"/>
              <a:gd name="connsiteX20" fmla="*/ 794982 w 3398293"/>
              <a:gd name="connsiteY20" fmla="*/ 433316 h 986050"/>
              <a:gd name="connsiteX21" fmla="*/ 842750 w 3398293"/>
              <a:gd name="connsiteY21" fmla="*/ 433316 h 986050"/>
              <a:gd name="connsiteX22" fmla="*/ 842750 w 3398293"/>
              <a:gd name="connsiteY22" fmla="*/ 453788 h 986050"/>
              <a:gd name="connsiteX23" fmla="*/ 880281 w 3398293"/>
              <a:gd name="connsiteY23" fmla="*/ 453788 h 986050"/>
              <a:gd name="connsiteX24" fmla="*/ 880281 w 3398293"/>
              <a:gd name="connsiteY24" fmla="*/ 453788 h 986050"/>
              <a:gd name="connsiteX25" fmla="*/ 880281 w 3398293"/>
              <a:gd name="connsiteY25" fmla="*/ 470847 h 986050"/>
              <a:gd name="connsiteX26" fmla="*/ 1013347 w 3398293"/>
              <a:gd name="connsiteY26" fmla="*/ 470847 h 986050"/>
              <a:gd name="connsiteX27" fmla="*/ 999699 w 3398293"/>
              <a:gd name="connsiteY27" fmla="*/ 484495 h 986050"/>
              <a:gd name="connsiteX28" fmla="*/ 1047466 w 3398293"/>
              <a:gd name="connsiteY28" fmla="*/ 484495 h 986050"/>
              <a:gd name="connsiteX29" fmla="*/ 1047466 w 3398293"/>
              <a:gd name="connsiteY29" fmla="*/ 511791 h 986050"/>
              <a:gd name="connsiteX30" fmla="*/ 1071350 w 3398293"/>
              <a:gd name="connsiteY30" fmla="*/ 511791 h 986050"/>
              <a:gd name="connsiteX31" fmla="*/ 1071350 w 3398293"/>
              <a:gd name="connsiteY31" fmla="*/ 532262 h 986050"/>
              <a:gd name="connsiteX32" fmla="*/ 1105469 w 3398293"/>
              <a:gd name="connsiteY32" fmla="*/ 532262 h 986050"/>
              <a:gd name="connsiteX33" fmla="*/ 1105469 w 3398293"/>
              <a:gd name="connsiteY33" fmla="*/ 573206 h 986050"/>
              <a:gd name="connsiteX34" fmla="*/ 1122529 w 3398293"/>
              <a:gd name="connsiteY34" fmla="*/ 573206 h 986050"/>
              <a:gd name="connsiteX35" fmla="*/ 1122529 w 3398293"/>
              <a:gd name="connsiteY35" fmla="*/ 603913 h 986050"/>
              <a:gd name="connsiteX36" fmla="*/ 1163472 w 3398293"/>
              <a:gd name="connsiteY36" fmla="*/ 603913 h 986050"/>
              <a:gd name="connsiteX37" fmla="*/ 1163472 w 3398293"/>
              <a:gd name="connsiteY37" fmla="*/ 620973 h 986050"/>
              <a:gd name="connsiteX38" fmla="*/ 1235123 w 3398293"/>
              <a:gd name="connsiteY38" fmla="*/ 620973 h 986050"/>
              <a:gd name="connsiteX39" fmla="*/ 1235123 w 3398293"/>
              <a:gd name="connsiteY39" fmla="*/ 641444 h 986050"/>
              <a:gd name="connsiteX40" fmla="*/ 1439839 w 3398293"/>
              <a:gd name="connsiteY40" fmla="*/ 641444 h 986050"/>
              <a:gd name="connsiteX41" fmla="*/ 1439839 w 3398293"/>
              <a:gd name="connsiteY41" fmla="*/ 658504 h 986050"/>
              <a:gd name="connsiteX42" fmla="*/ 1549021 w 3398293"/>
              <a:gd name="connsiteY42" fmla="*/ 658504 h 986050"/>
              <a:gd name="connsiteX43" fmla="*/ 1549021 w 3398293"/>
              <a:gd name="connsiteY43" fmla="*/ 682388 h 986050"/>
              <a:gd name="connsiteX44" fmla="*/ 1627496 w 3398293"/>
              <a:gd name="connsiteY44" fmla="*/ 682388 h 986050"/>
              <a:gd name="connsiteX45" fmla="*/ 1627496 w 3398293"/>
              <a:gd name="connsiteY45" fmla="*/ 709683 h 986050"/>
              <a:gd name="connsiteX46" fmla="*/ 1654791 w 3398293"/>
              <a:gd name="connsiteY46" fmla="*/ 709683 h 986050"/>
              <a:gd name="connsiteX47" fmla="*/ 1654791 w 3398293"/>
              <a:gd name="connsiteY47" fmla="*/ 740391 h 986050"/>
              <a:gd name="connsiteX48" fmla="*/ 1709382 w 3398293"/>
              <a:gd name="connsiteY48" fmla="*/ 740391 h 986050"/>
              <a:gd name="connsiteX49" fmla="*/ 1709382 w 3398293"/>
              <a:gd name="connsiteY49" fmla="*/ 760862 h 986050"/>
              <a:gd name="connsiteX50" fmla="*/ 2166582 w 3398293"/>
              <a:gd name="connsiteY50" fmla="*/ 760862 h 986050"/>
              <a:gd name="connsiteX51" fmla="*/ 2187054 w 3398293"/>
              <a:gd name="connsiteY51" fmla="*/ 781334 h 986050"/>
              <a:gd name="connsiteX52" fmla="*/ 2272353 w 3398293"/>
              <a:gd name="connsiteY52" fmla="*/ 781334 h 986050"/>
              <a:gd name="connsiteX53" fmla="*/ 2272353 w 3398293"/>
              <a:gd name="connsiteY53" fmla="*/ 812041 h 986050"/>
              <a:gd name="connsiteX54" fmla="*/ 2545308 w 3398293"/>
              <a:gd name="connsiteY54" fmla="*/ 812041 h 986050"/>
              <a:gd name="connsiteX55" fmla="*/ 2545308 w 3398293"/>
              <a:gd name="connsiteY55" fmla="*/ 832513 h 986050"/>
              <a:gd name="connsiteX56" fmla="*/ 2610135 w 3398293"/>
              <a:gd name="connsiteY56" fmla="*/ 832513 h 986050"/>
              <a:gd name="connsiteX57" fmla="*/ 2610135 w 3398293"/>
              <a:gd name="connsiteY57" fmla="*/ 876868 h 986050"/>
              <a:gd name="connsiteX58" fmla="*/ 2790968 w 3398293"/>
              <a:gd name="connsiteY58" fmla="*/ 876868 h 986050"/>
              <a:gd name="connsiteX59" fmla="*/ 2797791 w 3398293"/>
              <a:gd name="connsiteY59" fmla="*/ 986050 h 986050"/>
              <a:gd name="connsiteX60" fmla="*/ 3398293 w 3398293"/>
              <a:gd name="connsiteY60" fmla="*/ 986050 h 9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98293" h="986050">
                <a:moveTo>
                  <a:pt x="0" y="0"/>
                </a:moveTo>
                <a:lnTo>
                  <a:pt x="64827" y="0"/>
                </a:lnTo>
                <a:lnTo>
                  <a:pt x="64827" y="30707"/>
                </a:lnTo>
                <a:lnTo>
                  <a:pt x="197893" y="30707"/>
                </a:lnTo>
                <a:lnTo>
                  <a:pt x="197893" y="95534"/>
                </a:lnTo>
                <a:lnTo>
                  <a:pt x="337782" y="95534"/>
                </a:lnTo>
                <a:lnTo>
                  <a:pt x="337782" y="116006"/>
                </a:lnTo>
                <a:lnTo>
                  <a:pt x="385550" y="116006"/>
                </a:lnTo>
                <a:lnTo>
                  <a:pt x="385550" y="136477"/>
                </a:lnTo>
                <a:lnTo>
                  <a:pt x="443553" y="136477"/>
                </a:lnTo>
                <a:lnTo>
                  <a:pt x="443553" y="180833"/>
                </a:lnTo>
                <a:lnTo>
                  <a:pt x="552735" y="180833"/>
                </a:lnTo>
                <a:lnTo>
                  <a:pt x="552735" y="290015"/>
                </a:lnTo>
                <a:lnTo>
                  <a:pt x="590266" y="290015"/>
                </a:lnTo>
                <a:lnTo>
                  <a:pt x="590266" y="378725"/>
                </a:lnTo>
                <a:lnTo>
                  <a:pt x="651681" y="378725"/>
                </a:lnTo>
                <a:lnTo>
                  <a:pt x="651681" y="392373"/>
                </a:lnTo>
                <a:lnTo>
                  <a:pt x="736979" y="392373"/>
                </a:lnTo>
                <a:lnTo>
                  <a:pt x="736979" y="409433"/>
                </a:lnTo>
                <a:lnTo>
                  <a:pt x="794982" y="409433"/>
                </a:lnTo>
                <a:lnTo>
                  <a:pt x="794982" y="433316"/>
                </a:lnTo>
                <a:lnTo>
                  <a:pt x="842750" y="433316"/>
                </a:lnTo>
                <a:lnTo>
                  <a:pt x="842750" y="453788"/>
                </a:lnTo>
                <a:lnTo>
                  <a:pt x="880281" y="453788"/>
                </a:lnTo>
                <a:lnTo>
                  <a:pt x="880281" y="453788"/>
                </a:lnTo>
                <a:lnTo>
                  <a:pt x="880281" y="470847"/>
                </a:lnTo>
                <a:lnTo>
                  <a:pt x="1013347" y="470847"/>
                </a:lnTo>
                <a:lnTo>
                  <a:pt x="999699" y="484495"/>
                </a:lnTo>
                <a:lnTo>
                  <a:pt x="1047466" y="484495"/>
                </a:lnTo>
                <a:lnTo>
                  <a:pt x="1047466" y="511791"/>
                </a:lnTo>
                <a:lnTo>
                  <a:pt x="1071350" y="511791"/>
                </a:lnTo>
                <a:lnTo>
                  <a:pt x="1071350" y="532262"/>
                </a:lnTo>
                <a:lnTo>
                  <a:pt x="1105469" y="532262"/>
                </a:lnTo>
                <a:lnTo>
                  <a:pt x="1105469" y="573206"/>
                </a:lnTo>
                <a:lnTo>
                  <a:pt x="1122529" y="573206"/>
                </a:lnTo>
                <a:lnTo>
                  <a:pt x="1122529" y="603913"/>
                </a:lnTo>
                <a:lnTo>
                  <a:pt x="1163472" y="603913"/>
                </a:lnTo>
                <a:lnTo>
                  <a:pt x="1163472" y="620973"/>
                </a:lnTo>
                <a:lnTo>
                  <a:pt x="1235123" y="620973"/>
                </a:lnTo>
                <a:lnTo>
                  <a:pt x="1235123" y="641444"/>
                </a:lnTo>
                <a:lnTo>
                  <a:pt x="1439839" y="641444"/>
                </a:lnTo>
                <a:lnTo>
                  <a:pt x="1439839" y="658504"/>
                </a:lnTo>
                <a:lnTo>
                  <a:pt x="1549021" y="658504"/>
                </a:lnTo>
                <a:lnTo>
                  <a:pt x="1549021" y="682388"/>
                </a:lnTo>
                <a:lnTo>
                  <a:pt x="1627496" y="682388"/>
                </a:lnTo>
                <a:lnTo>
                  <a:pt x="1627496" y="709683"/>
                </a:lnTo>
                <a:lnTo>
                  <a:pt x="1654791" y="709683"/>
                </a:lnTo>
                <a:lnTo>
                  <a:pt x="1654791" y="740391"/>
                </a:lnTo>
                <a:lnTo>
                  <a:pt x="1709382" y="740391"/>
                </a:lnTo>
                <a:lnTo>
                  <a:pt x="1709382" y="760862"/>
                </a:lnTo>
                <a:lnTo>
                  <a:pt x="2166582" y="760862"/>
                </a:lnTo>
                <a:lnTo>
                  <a:pt x="2187054" y="781334"/>
                </a:lnTo>
                <a:lnTo>
                  <a:pt x="2272353" y="781334"/>
                </a:lnTo>
                <a:lnTo>
                  <a:pt x="2272353" y="812041"/>
                </a:lnTo>
                <a:lnTo>
                  <a:pt x="2545308" y="812041"/>
                </a:lnTo>
                <a:lnTo>
                  <a:pt x="2545308" y="832513"/>
                </a:lnTo>
                <a:lnTo>
                  <a:pt x="2610135" y="832513"/>
                </a:lnTo>
                <a:lnTo>
                  <a:pt x="2610135" y="876868"/>
                </a:lnTo>
                <a:lnTo>
                  <a:pt x="2790968" y="876868"/>
                </a:lnTo>
                <a:lnTo>
                  <a:pt x="2797791" y="986050"/>
                </a:lnTo>
                <a:lnTo>
                  <a:pt x="3398293" y="98605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9CB2309-9F2A-4E28-849D-F73D10D69844}"/>
              </a:ext>
            </a:extLst>
          </p:cNvPr>
          <p:cNvGrpSpPr/>
          <p:nvPr/>
        </p:nvGrpSpPr>
        <p:grpSpPr>
          <a:xfrm>
            <a:off x="2164931" y="1948434"/>
            <a:ext cx="3084932" cy="1005207"/>
            <a:chOff x="2164931" y="1948434"/>
            <a:chExt cx="3084932" cy="10052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B7CF42A-DF21-4FCD-ADDD-69FD023C44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64931" y="194843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552063D-6749-4E03-B94A-8AA7042E37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89438" y="194843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A1DA32-D4A8-4129-995A-9DF622BBD0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08316" y="201901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C243FDA-B45E-4C7C-9ABA-D0FB1536DC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26597" y="223254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5CBC68F-6872-4B84-AC0F-BD92C5A65A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40579" y="233142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B7D301D-C395-4C67-84D7-7FD6409C4D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5970" y="23567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C98E444-9E4D-4E8A-95EE-4936137270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6626" y="246379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F7545DD-EA1C-43E3-929C-00192B7ACF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63492" y="247744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F07299F-1DA8-49CF-97DD-E54C0FF3D2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20358" y="249639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9B166D2-1C6D-4EE3-8A9B-8232E4B3D2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90871" y="250236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61D6427-E420-42A0-9227-70C1A699F9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2412" y="250464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EDC10D6-9B87-484F-83FA-DA30CDA664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9278" y="25226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9661FB6-E650-42B8-B40D-500553B542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5553" y="253288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5238B28-4DF3-43D3-A5D6-72799E3506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37129" y="260609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6BFE6C3-0653-4107-8E52-4031220358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70112" y="260528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0D93BE2-55B5-494B-AE4F-73CFC843D3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9917" y="260528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00BCD5-A9FB-4DA5-8A0C-B9E6C9266C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17961" y="260941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899D2B9-BEEF-4B77-8C02-C2D628036F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64591" y="260869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9C6EFE6-952F-4158-9247-B1E3EABB87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95347" y="260869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CBA5A6B-B7EA-4CDD-915A-5C2C50AB71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9142" y="260869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CE6C35A-D568-4CD8-8FA4-BACABEA8C7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1834" y="260941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937EF2F-37F2-4DB2-9602-2B7E2E0391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6418" y="261602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F06064B-0766-4778-9747-0A900F400A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179" y="260869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4702A00-E63A-4C9A-A0B8-18AE0AFC07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9374" y="263310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A7FD3D1-42C2-428E-BACD-97293274C1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24006" y="266028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3B69A8-66B8-4C5B-AF70-9161BC23C7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4714" y="266295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48F5609-D747-4940-88B5-242D5B540D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74798" y="2646757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EEEF790-5973-43DE-B479-3D4D1368CA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4309" y="266028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EC3CBFB-42A8-4E5D-B6DB-7F054900D8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71857" y="266272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17FF279-6AC8-4B87-B1C4-9442033EE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28723" y="266272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9AB564E-64DE-4B8C-B0C0-2B9202DB4A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68766" y="267295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A75FBB3-A37E-452A-AE7E-DB8379AFE1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98099" y="269004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016930-12B3-416B-AA12-8B4121BEA1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2243" y="2696099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AE277E-471C-435B-BED4-723FA90FA7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49" y="2719157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02D8C89-394A-4418-8A6F-FAE12AC2DD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60644" y="272678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07650C8-90D6-46C7-825C-8D95025835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51629" y="282800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9F18ACD-F419-422A-A6BF-0720DD836C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2526" y="283128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2B64C5B-B9EB-4CDF-A2BB-E6481D2595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09977" y="283297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510F19C-7668-40CE-8FF7-8043E5F8A5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86174" y="283749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376B9DE-DB93-4559-B747-0B3DD2EF61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49863" y="283977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DC89A7D8-3B0D-47A8-B069-81C65D856676}"/>
              </a:ext>
            </a:extLst>
          </p:cNvPr>
          <p:cNvGrpSpPr/>
          <p:nvPr/>
        </p:nvGrpSpPr>
        <p:grpSpPr>
          <a:xfrm>
            <a:off x="1909362" y="1851358"/>
            <a:ext cx="3114263" cy="1767643"/>
            <a:chOff x="1909362" y="1851358"/>
            <a:chExt cx="3114263" cy="1767643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E8C8BBB-3269-4604-957B-93797DB461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42459" y="188298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8C6C504-1279-4F21-8047-ED2E8D7FAB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09362" y="185135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F710D6-E856-4925-8BAE-1F02C3DD84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64931" y="18830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B16A538-AEC1-4EB3-BD9A-4C10CD1E6B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01085" y="188319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9447BB98-283E-4969-824C-2DBAA0BC1F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60450" y="216967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9F35280-F717-48B6-9DD0-C49A077EF3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50301" y="200536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2CD880F-91C4-4D09-9D5D-E54EA2E2CF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6206" y="226266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D32A9EF-137F-4D3A-8AFF-3471F0B09D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7137" y="228877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8E4A32E-271B-4412-B117-A8486B57BB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5763" y="230945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A0C7BA5A-FD73-4EA7-88D6-A1E3870620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3256" y="231039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306D228-1E5E-4C28-920A-9546435E52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61466" y="232642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8D12280-20AE-4F20-8281-54D47FEE0A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2141" y="236629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854627E-4528-479E-9E0E-09A9F49D67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6321" y="236901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427C21C-C353-450E-86EF-B06D1E5708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09832" y="238641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F627474-B03C-4CE2-AF52-EE6E6F64D4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56651" y="240711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4EB2A6E-4CFA-41B0-9E77-F6D0E7FE03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21730" y="239599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A45BEB79-F0F7-44E8-92A6-0552701B2E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90411" y="24173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02F3300-D3A2-44CF-9CDF-177E5FA4E3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68003" y="24164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6D959CA-9845-4DB4-AB45-80791A56B7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9916" y="24173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5680940A-B5C7-4B15-95CC-F0B687F9EC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7232" y="24164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A14F90F-5E2E-4299-8289-FBEFC86915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44774" y="2417935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DC965C0-2F5E-4FCA-95A9-0F5E86D1DA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80186" y="245979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A3802A3-1615-4B7C-8E41-A1A6B6815F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7455" y="239688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B068115-C440-48C8-9462-FCFE7C7C0D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7759" y="247744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C9243AC-5BD2-4874-B99B-84495FF365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8012" y="252842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D563B56-F7CB-478E-9AD5-2C98A14BBB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34242" y="249871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7FDE1E1-E51B-4295-9E32-33D1249D0C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179" y="2430112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FA9C077-AFD3-47E0-A63F-9B706C581F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11255" y="253836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05A9947-30B6-4C4E-A917-61D3C402D1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7556" y="253691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542D92E-96C8-487D-888D-F446798650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23625" y="350513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334DC047-3A6B-4959-A218-C260FFA5B9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4208" y="2541775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40C92DA-5E2C-433B-BC95-8562C398E8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82930" y="2543642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A8EB31E-159E-4EF3-AF35-B0A6419F4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72745" y="2430111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8388B58-DC73-42A7-B825-641871698F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9194" y="244969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C6A1D31-05A9-46D5-9391-077463A756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42479" y="255908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EAEA2B9-F6A5-485E-B0D8-C40ED9289F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2923" y="255816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DCC501A-6D62-425A-A64C-6B4D2D57D6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55259" y="256408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4412F3BA-11C0-4D27-9E88-960751B470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97582" y="255908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91AE9F7B-BB6B-475A-9F0E-BA28FEEC3E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66380" y="2558264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63C91974-D1FB-4C89-A409-CBCECB3A72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41393" y="2559057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1CBB2349-C380-4233-AF49-221EB9772D2D}"/>
              </a:ext>
            </a:extLst>
          </p:cNvPr>
          <p:cNvSpPr txBox="1"/>
          <p:nvPr/>
        </p:nvSpPr>
        <p:spPr bwMode="auto">
          <a:xfrm>
            <a:off x="9817956" y="2171831"/>
            <a:ext cx="1236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9D67298-F073-46DC-B075-1EDC2039F81A}"/>
              </a:ext>
            </a:extLst>
          </p:cNvPr>
          <p:cNvSpPr txBox="1"/>
          <p:nvPr/>
        </p:nvSpPr>
        <p:spPr bwMode="auto">
          <a:xfrm>
            <a:off x="10594964" y="2924128"/>
            <a:ext cx="918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27F9629E-2A6C-4A69-85CD-742FF54B6918}"/>
              </a:ext>
            </a:extLst>
          </p:cNvPr>
          <p:cNvSpPr/>
          <p:nvPr/>
        </p:nvSpPr>
        <p:spPr bwMode="auto">
          <a:xfrm>
            <a:off x="7546099" y="1902980"/>
            <a:ext cx="3842951" cy="2594919"/>
          </a:xfrm>
          <a:custGeom>
            <a:avLst/>
            <a:gdLst>
              <a:gd name="connsiteX0" fmla="*/ 0 w 3842951"/>
              <a:gd name="connsiteY0" fmla="*/ 0 h 2594919"/>
              <a:gd name="connsiteX1" fmla="*/ 0 w 3842951"/>
              <a:gd name="connsiteY1" fmla="*/ 2594919 h 2594919"/>
              <a:gd name="connsiteX2" fmla="*/ 3842951 w 3842951"/>
              <a:gd name="connsiteY2" fmla="*/ 2594919 h 259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2951" h="2594919">
                <a:moveTo>
                  <a:pt x="0" y="0"/>
                </a:moveTo>
                <a:lnTo>
                  <a:pt x="0" y="2594919"/>
                </a:lnTo>
                <a:lnTo>
                  <a:pt x="3842951" y="259491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7815139-A431-47FE-8A40-37665D4B3273}"/>
              </a:ext>
            </a:extLst>
          </p:cNvPr>
          <p:cNvGrpSpPr/>
          <p:nvPr/>
        </p:nvGrpSpPr>
        <p:grpSpPr>
          <a:xfrm>
            <a:off x="7458691" y="1915337"/>
            <a:ext cx="91527" cy="2582563"/>
            <a:chOff x="1815533" y="1907060"/>
            <a:chExt cx="91527" cy="2582563"/>
          </a:xfrm>
        </p:grpSpPr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34B91369-2758-4C53-B62E-0F10DD3318F2}"/>
                </a:ext>
              </a:extLst>
            </p:cNvPr>
            <p:cNvCxnSpPr/>
            <p:nvPr/>
          </p:nvCxnSpPr>
          <p:spPr bwMode="auto">
            <a:xfrm>
              <a:off x="1819652" y="1907060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A335176B-BC47-4F71-98D4-1894EF806699}"/>
                </a:ext>
              </a:extLst>
            </p:cNvPr>
            <p:cNvCxnSpPr/>
            <p:nvPr/>
          </p:nvCxnSpPr>
          <p:spPr bwMode="auto">
            <a:xfrm>
              <a:off x="1819652" y="2413687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F5B0634-F9BB-4574-9682-825252BB6199}"/>
                </a:ext>
              </a:extLst>
            </p:cNvPr>
            <p:cNvCxnSpPr/>
            <p:nvPr/>
          </p:nvCxnSpPr>
          <p:spPr bwMode="auto">
            <a:xfrm>
              <a:off x="1815533" y="292820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21BCC7C2-5BB7-44DC-AC49-A023C667968B}"/>
                </a:ext>
              </a:extLst>
            </p:cNvPr>
            <p:cNvCxnSpPr/>
            <p:nvPr/>
          </p:nvCxnSpPr>
          <p:spPr bwMode="auto">
            <a:xfrm>
              <a:off x="1819652" y="3459892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9D5A09E-9460-4C41-89F7-CFD72A18852A}"/>
                </a:ext>
              </a:extLst>
            </p:cNvPr>
            <p:cNvCxnSpPr/>
            <p:nvPr/>
          </p:nvCxnSpPr>
          <p:spPr bwMode="auto">
            <a:xfrm>
              <a:off x="1815533" y="397475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EBAF5533-2D28-404E-AEC9-ACD9C2583CE5}"/>
                </a:ext>
              </a:extLst>
            </p:cNvPr>
            <p:cNvCxnSpPr/>
            <p:nvPr/>
          </p:nvCxnSpPr>
          <p:spPr bwMode="auto">
            <a:xfrm>
              <a:off x="1815859" y="4489623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977AA435-D2D4-4453-B038-31205F647FF1}"/>
              </a:ext>
            </a:extLst>
          </p:cNvPr>
          <p:cNvGrpSpPr/>
          <p:nvPr/>
        </p:nvGrpSpPr>
        <p:grpSpPr>
          <a:xfrm>
            <a:off x="7546098" y="4504720"/>
            <a:ext cx="3842950" cy="79998"/>
            <a:chOff x="1902940" y="4496443"/>
            <a:chExt cx="3842950" cy="7999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1E119456-19FC-4D03-9F0A-07D441B43A0C}"/>
                </a:ext>
              </a:extLst>
            </p:cNvPr>
            <p:cNvGrpSpPr/>
            <p:nvPr/>
          </p:nvGrpSpPr>
          <p:grpSpPr>
            <a:xfrm rot="5400000">
              <a:off x="3234756" y="3164627"/>
              <a:ext cx="79568" cy="2743200"/>
              <a:chOff x="1815533" y="1907060"/>
              <a:chExt cx="91527" cy="2582563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613330B5-770E-41BA-86E0-89EFCB519FC1}"/>
                  </a:ext>
                </a:extLst>
              </p:cNvPr>
              <p:cNvCxnSpPr/>
              <p:nvPr/>
            </p:nvCxnSpPr>
            <p:spPr bwMode="auto">
              <a:xfrm>
                <a:off x="1819652" y="1907060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9916B039-32D2-4975-AD2D-7DD92AD1A875}"/>
                  </a:ext>
                </a:extLst>
              </p:cNvPr>
              <p:cNvCxnSpPr/>
              <p:nvPr/>
            </p:nvCxnSpPr>
            <p:spPr bwMode="auto">
              <a:xfrm>
                <a:off x="1819652" y="2413687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B5D90FB7-5296-4F83-8A85-BB49D05EA0B5}"/>
                  </a:ext>
                </a:extLst>
              </p:cNvPr>
              <p:cNvCxnSpPr/>
              <p:nvPr/>
            </p:nvCxnSpPr>
            <p:spPr bwMode="auto">
              <a:xfrm>
                <a:off x="1815533" y="292820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6A80BA53-7D71-4585-9C75-761E14AF6828}"/>
                  </a:ext>
                </a:extLst>
              </p:cNvPr>
              <p:cNvCxnSpPr/>
              <p:nvPr/>
            </p:nvCxnSpPr>
            <p:spPr bwMode="auto">
              <a:xfrm>
                <a:off x="1819652" y="3459892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0AD8461D-1BD9-4BD3-BEBB-7350B8A16BA3}"/>
                  </a:ext>
                </a:extLst>
              </p:cNvPr>
              <p:cNvCxnSpPr/>
              <p:nvPr/>
            </p:nvCxnSpPr>
            <p:spPr bwMode="auto">
              <a:xfrm>
                <a:off x="1815533" y="397475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2743E0B8-A870-45BB-B239-4EBA3718F10E}"/>
                  </a:ext>
                </a:extLst>
              </p:cNvPr>
              <p:cNvCxnSpPr/>
              <p:nvPr/>
            </p:nvCxnSpPr>
            <p:spPr bwMode="auto">
              <a:xfrm>
                <a:off x="1815859" y="4489623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3A6A559-A58A-4C67-B7D2-E23B9A6C5EB1}"/>
                </a:ext>
              </a:extLst>
            </p:cNvPr>
            <p:cNvGrpSpPr/>
            <p:nvPr/>
          </p:nvGrpSpPr>
          <p:grpSpPr>
            <a:xfrm>
              <a:off x="5207751" y="4500454"/>
              <a:ext cx="538139" cy="75987"/>
              <a:chOff x="4260401" y="4652423"/>
              <a:chExt cx="538139" cy="75987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044BE2E7-325A-42C4-8700-30FF2D77E7C7}"/>
                  </a:ext>
                </a:extLst>
              </p:cNvPr>
              <p:cNvCxnSpPr/>
              <p:nvPr/>
            </p:nvCxnSpPr>
            <p:spPr bwMode="auto">
              <a:xfrm rot="5400000">
                <a:off x="4760546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59885536-21E2-4B88-8918-125A542BB2F3}"/>
                  </a:ext>
                </a:extLst>
              </p:cNvPr>
              <p:cNvCxnSpPr/>
              <p:nvPr/>
            </p:nvCxnSpPr>
            <p:spPr bwMode="auto">
              <a:xfrm rot="5400000">
                <a:off x="4222407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3F63904E-EFD8-42B1-A377-82F10B980876}"/>
              </a:ext>
            </a:extLst>
          </p:cNvPr>
          <p:cNvSpPr txBox="1"/>
          <p:nvPr/>
        </p:nvSpPr>
        <p:spPr bwMode="auto">
          <a:xfrm>
            <a:off x="6986626" y="1735646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15C69EB-A591-41E8-AF5B-D6559FE9A535}"/>
              </a:ext>
            </a:extLst>
          </p:cNvPr>
          <p:cNvSpPr txBox="1"/>
          <p:nvPr/>
        </p:nvSpPr>
        <p:spPr bwMode="auto">
          <a:xfrm>
            <a:off x="7101658" y="223690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96F38DA-8C2C-4F6F-919C-337367FCED7C}"/>
              </a:ext>
            </a:extLst>
          </p:cNvPr>
          <p:cNvSpPr txBox="1"/>
          <p:nvPr/>
        </p:nvSpPr>
        <p:spPr bwMode="auto">
          <a:xfrm>
            <a:off x="7114721" y="276103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144805AA-3AE3-4F59-BD3A-703065FE300E}"/>
              </a:ext>
            </a:extLst>
          </p:cNvPr>
          <p:cNvSpPr txBox="1"/>
          <p:nvPr/>
        </p:nvSpPr>
        <p:spPr bwMode="auto">
          <a:xfrm>
            <a:off x="7112733" y="327876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1C60281-4AC6-4610-BA4F-82FCF956CDC4}"/>
              </a:ext>
            </a:extLst>
          </p:cNvPr>
          <p:cNvSpPr txBox="1"/>
          <p:nvPr/>
        </p:nvSpPr>
        <p:spPr bwMode="auto">
          <a:xfrm>
            <a:off x="7110190" y="379397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BCC8D3E-696E-4601-931A-FE054A115E5F}"/>
              </a:ext>
            </a:extLst>
          </p:cNvPr>
          <p:cNvSpPr txBox="1"/>
          <p:nvPr/>
        </p:nvSpPr>
        <p:spPr bwMode="auto">
          <a:xfrm>
            <a:off x="7225220" y="4311713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8760D7B-E570-42FA-BECA-A5C54B6DEA97}"/>
              </a:ext>
            </a:extLst>
          </p:cNvPr>
          <p:cNvSpPr txBox="1"/>
          <p:nvPr/>
        </p:nvSpPr>
        <p:spPr bwMode="auto">
          <a:xfrm>
            <a:off x="7395849" y="4519388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B11D281E-106E-49EC-A531-0D1B044FCC0E}"/>
              </a:ext>
            </a:extLst>
          </p:cNvPr>
          <p:cNvSpPr txBox="1"/>
          <p:nvPr/>
        </p:nvSpPr>
        <p:spPr bwMode="auto">
          <a:xfrm>
            <a:off x="7948008" y="4523956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D6ED3EB-2328-4BFA-A407-E85249165FCA}"/>
              </a:ext>
            </a:extLst>
          </p:cNvPr>
          <p:cNvSpPr txBox="1"/>
          <p:nvPr/>
        </p:nvSpPr>
        <p:spPr bwMode="auto">
          <a:xfrm>
            <a:off x="8440946" y="4525834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ED82615-9663-46BF-8125-8EBEF74E627A}"/>
              </a:ext>
            </a:extLst>
          </p:cNvPr>
          <p:cNvSpPr txBox="1"/>
          <p:nvPr/>
        </p:nvSpPr>
        <p:spPr bwMode="auto">
          <a:xfrm>
            <a:off x="8993105" y="4530402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38FF5D0-BD8E-48DC-B546-B72BC1AB21DE}"/>
              </a:ext>
            </a:extLst>
          </p:cNvPr>
          <p:cNvSpPr txBox="1"/>
          <p:nvPr/>
        </p:nvSpPr>
        <p:spPr bwMode="auto">
          <a:xfrm>
            <a:off x="9534117" y="4526153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EDFE335-E6BE-47A7-9BAC-6022FEF0FDDC}"/>
              </a:ext>
            </a:extLst>
          </p:cNvPr>
          <p:cNvSpPr txBox="1"/>
          <p:nvPr/>
        </p:nvSpPr>
        <p:spPr bwMode="auto">
          <a:xfrm>
            <a:off x="10086276" y="4530721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0A3C60E-3775-4255-8395-997ABEF5542A}"/>
              </a:ext>
            </a:extLst>
          </p:cNvPr>
          <p:cNvSpPr txBox="1"/>
          <p:nvPr/>
        </p:nvSpPr>
        <p:spPr bwMode="auto">
          <a:xfrm>
            <a:off x="10637723" y="4532599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4CEC589-1F79-442C-9682-ABE13A3305F5}"/>
              </a:ext>
            </a:extLst>
          </p:cNvPr>
          <p:cNvSpPr txBox="1"/>
          <p:nvPr/>
        </p:nvSpPr>
        <p:spPr bwMode="auto">
          <a:xfrm>
            <a:off x="11189882" y="4537167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19671063-47DD-4D02-BBC8-02026C6F4047}"/>
              </a:ext>
            </a:extLst>
          </p:cNvPr>
          <p:cNvCxnSpPr>
            <a:cxnSpLocks/>
          </p:cNvCxnSpPr>
          <p:nvPr/>
        </p:nvCxnSpPr>
        <p:spPr bwMode="auto">
          <a:xfrm>
            <a:off x="10652943" y="3523521"/>
            <a:ext cx="0" cy="11387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8A54F341-90FD-4262-86C1-7757A43BA76A}"/>
              </a:ext>
            </a:extLst>
          </p:cNvPr>
          <p:cNvSpPr txBox="1"/>
          <p:nvPr/>
        </p:nvSpPr>
        <p:spPr bwMode="auto">
          <a:xfrm>
            <a:off x="5939195" y="4858319"/>
            <a:ext cx="150669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1" name="Text Box 15">
            <a:extLst>
              <a:ext uri="{FF2B5EF4-FFF2-40B4-BE49-F238E27FC236}">
                <a16:creationId xmlns:a16="http://schemas.microsoft.com/office/drawing/2014/main" id="{95129C70-D908-4DD0-9CCF-FB6C0CE3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0B09768-148B-4972-ADF5-A64EEABD9F54}"/>
              </a:ext>
            </a:extLst>
          </p:cNvPr>
          <p:cNvGrpSpPr/>
          <p:nvPr/>
        </p:nvGrpSpPr>
        <p:grpSpPr>
          <a:xfrm>
            <a:off x="7637634" y="1863419"/>
            <a:ext cx="3781352" cy="746664"/>
            <a:chOff x="7426475" y="1863419"/>
            <a:chExt cx="3781352" cy="74666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348F6D4-2E00-476F-96B7-F76EBA7BC0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6475" y="186341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ED5DB2-70D0-44FF-A288-BF6A0B346A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72306" y="187335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F7BAC57-AD11-4255-A2EA-E17987A693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43909" y="187244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BAFE3C5-91A8-4570-BF0C-068D95D03C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8578" y="188305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23C8840-3462-4C12-8841-753312C585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03347" y="19024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861E100-EB77-4EA7-BF2B-7356625813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15300" y="195830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F1A149E-A85D-4B81-88C9-329B731500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36948" y="198494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2918359-303C-4338-9E4F-4B2931259F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61126" y="195539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934C477-2ACB-4B47-AA0E-9704F499A5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74986" y="200325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6BE70D-B48C-47AD-B921-159EAB0835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00064" y="201232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1FBE27C-2FAA-4CDF-8D0B-EE4FBDD730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2259" y="203030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3F8D2DF-0487-4333-B611-79DCEC44DF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4803" y="203375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90F3EC5-3025-45B7-A39F-C36B34BC41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64848" y="203816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F5946D0-3CC5-401F-A9AE-B6D952D31E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6208" y="210185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0569294-81D6-4D5C-951F-7E3AE10DDF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00509" y="204157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58DA441-95D0-4520-AD06-F70C573163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63769" y="212338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FB7FB35-EF19-4C55-ABD9-4602568E0A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7426" y="214829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9A402BB-1CD3-4C4B-99A4-7798B384E4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60017" y="219446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7AECF6A-4B22-440D-9642-ACBD078D59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92254" y="217081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734DDA1-CC02-4831-A0B3-3B8402DACA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60152" y="249209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602DDE9-8DCD-46CF-AA47-8CDB3D7156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88997" y="220813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BA062-D975-4853-8D37-E99B489913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207827" y="249621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7BF63A4-7CE2-42AB-B75C-11758A215A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18017" y="215494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AD7B48E-E7B7-424A-9AA0-ABBC653912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68085" y="215494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906B041-8AB6-43DC-8110-C69B54A6F0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41788" y="215411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8032C4A-5AAE-4472-A4D2-DCD7AED9D3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09025" y="218086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E686D9C-6124-4B5C-9CF1-B84F3EF125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93853" y="2494874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2919053-888C-4680-A838-4828BC82FE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79933" y="221396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2625BF9-B187-4F56-BE02-06416C8F2F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76220" y="2210865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4557C58-F1AE-48CC-B292-D9CE6F9121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8791" y="187295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692E0C5-B54C-41DD-AB7F-0EA7988398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0229" y="218168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349B942-836E-4C9C-AB68-9220A37D8E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65651" y="219514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579F60BF-209E-4FF4-B246-B0BE7C9471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5137" y="219514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D37167B-E6E7-4071-9DBF-10420E065E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08268" y="219557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81D772FB-354B-4295-BB82-9F0F3F1BE0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84798" y="221188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103C236C-2D06-4D12-B35D-442EE01FD7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59811" y="2212952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A4E9272-58AB-47A7-AB7B-D4F806133A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64941" y="221421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FD1C2FFC-B231-46B6-BEAC-0DFE29C97A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34184" y="2214640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C6E9D8AD-AF97-419F-92AB-DC7E057264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51509" y="221309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16D688DF-3E0A-4471-B291-AB741366DE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18712" y="2214640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5AA3AC31-578D-42F1-81D9-393BAF6673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32521" y="220813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83476033-2C54-454A-A21B-E69AA410C191}"/>
              </a:ext>
            </a:extLst>
          </p:cNvPr>
          <p:cNvSpPr/>
          <p:nvPr/>
        </p:nvSpPr>
        <p:spPr bwMode="auto">
          <a:xfrm>
            <a:off x="7549219" y="1901190"/>
            <a:ext cx="3893820" cy="659130"/>
          </a:xfrm>
          <a:custGeom>
            <a:avLst/>
            <a:gdLst>
              <a:gd name="connsiteX0" fmla="*/ 0 w 3893820"/>
              <a:gd name="connsiteY0" fmla="*/ 0 h 659130"/>
              <a:gd name="connsiteX1" fmla="*/ 175260 w 3893820"/>
              <a:gd name="connsiteY1" fmla="*/ 0 h 659130"/>
              <a:gd name="connsiteX2" fmla="*/ 175260 w 3893820"/>
              <a:gd name="connsiteY2" fmla="*/ 38100 h 659130"/>
              <a:gd name="connsiteX3" fmla="*/ 331470 w 3893820"/>
              <a:gd name="connsiteY3" fmla="*/ 38100 h 659130"/>
              <a:gd name="connsiteX4" fmla="*/ 331470 w 3893820"/>
              <a:gd name="connsiteY4" fmla="*/ 38100 h 659130"/>
              <a:gd name="connsiteX5" fmla="*/ 346710 w 3893820"/>
              <a:gd name="connsiteY5" fmla="*/ 53340 h 659130"/>
              <a:gd name="connsiteX6" fmla="*/ 495300 w 3893820"/>
              <a:gd name="connsiteY6" fmla="*/ 53340 h 659130"/>
              <a:gd name="connsiteX7" fmla="*/ 495300 w 3893820"/>
              <a:gd name="connsiteY7" fmla="*/ 83820 h 659130"/>
              <a:gd name="connsiteX8" fmla="*/ 632460 w 3893820"/>
              <a:gd name="connsiteY8" fmla="*/ 83820 h 659130"/>
              <a:gd name="connsiteX9" fmla="*/ 632460 w 3893820"/>
              <a:gd name="connsiteY9" fmla="*/ 83820 h 659130"/>
              <a:gd name="connsiteX10" fmla="*/ 678180 w 3893820"/>
              <a:gd name="connsiteY10" fmla="*/ 83820 h 659130"/>
              <a:gd name="connsiteX11" fmla="*/ 678180 w 3893820"/>
              <a:gd name="connsiteY11" fmla="*/ 110490 h 659130"/>
              <a:gd name="connsiteX12" fmla="*/ 857250 w 3893820"/>
              <a:gd name="connsiteY12" fmla="*/ 110490 h 659130"/>
              <a:gd name="connsiteX13" fmla="*/ 857250 w 3893820"/>
              <a:gd name="connsiteY13" fmla="*/ 129540 h 659130"/>
              <a:gd name="connsiteX14" fmla="*/ 902970 w 3893820"/>
              <a:gd name="connsiteY14" fmla="*/ 129540 h 659130"/>
              <a:gd name="connsiteX15" fmla="*/ 902970 w 3893820"/>
              <a:gd name="connsiteY15" fmla="*/ 144780 h 659130"/>
              <a:gd name="connsiteX16" fmla="*/ 1131570 w 3893820"/>
              <a:gd name="connsiteY16" fmla="*/ 144780 h 659130"/>
              <a:gd name="connsiteX17" fmla="*/ 1131570 w 3893820"/>
              <a:gd name="connsiteY17" fmla="*/ 171450 h 659130"/>
              <a:gd name="connsiteX18" fmla="*/ 1272540 w 3893820"/>
              <a:gd name="connsiteY18" fmla="*/ 171450 h 659130"/>
              <a:gd name="connsiteX19" fmla="*/ 1272540 w 3893820"/>
              <a:gd name="connsiteY19" fmla="*/ 194310 h 659130"/>
              <a:gd name="connsiteX20" fmla="*/ 1394460 w 3893820"/>
              <a:gd name="connsiteY20" fmla="*/ 194310 h 659130"/>
              <a:gd name="connsiteX21" fmla="*/ 1394460 w 3893820"/>
              <a:gd name="connsiteY21" fmla="*/ 217170 h 659130"/>
              <a:gd name="connsiteX22" fmla="*/ 1516380 w 3893820"/>
              <a:gd name="connsiteY22" fmla="*/ 217170 h 659130"/>
              <a:gd name="connsiteX23" fmla="*/ 1516380 w 3893820"/>
              <a:gd name="connsiteY23" fmla="*/ 243840 h 659130"/>
              <a:gd name="connsiteX24" fmla="*/ 1573530 w 3893820"/>
              <a:gd name="connsiteY24" fmla="*/ 243840 h 659130"/>
              <a:gd name="connsiteX25" fmla="*/ 1573530 w 3893820"/>
              <a:gd name="connsiteY25" fmla="*/ 259080 h 659130"/>
              <a:gd name="connsiteX26" fmla="*/ 1684020 w 3893820"/>
              <a:gd name="connsiteY26" fmla="*/ 259080 h 659130"/>
              <a:gd name="connsiteX27" fmla="*/ 1684020 w 3893820"/>
              <a:gd name="connsiteY27" fmla="*/ 270510 h 659130"/>
              <a:gd name="connsiteX28" fmla="*/ 1752600 w 3893820"/>
              <a:gd name="connsiteY28" fmla="*/ 270510 h 659130"/>
              <a:gd name="connsiteX29" fmla="*/ 1752600 w 3893820"/>
              <a:gd name="connsiteY29" fmla="*/ 270510 h 659130"/>
              <a:gd name="connsiteX30" fmla="*/ 1771650 w 3893820"/>
              <a:gd name="connsiteY30" fmla="*/ 289560 h 659130"/>
              <a:gd name="connsiteX31" fmla="*/ 2270760 w 3893820"/>
              <a:gd name="connsiteY31" fmla="*/ 289560 h 659130"/>
              <a:gd name="connsiteX32" fmla="*/ 2270760 w 3893820"/>
              <a:gd name="connsiteY32" fmla="*/ 331470 h 659130"/>
              <a:gd name="connsiteX33" fmla="*/ 2556510 w 3893820"/>
              <a:gd name="connsiteY33" fmla="*/ 331470 h 659130"/>
              <a:gd name="connsiteX34" fmla="*/ 2556510 w 3893820"/>
              <a:gd name="connsiteY34" fmla="*/ 339090 h 659130"/>
              <a:gd name="connsiteX35" fmla="*/ 2724150 w 3893820"/>
              <a:gd name="connsiteY35" fmla="*/ 339090 h 659130"/>
              <a:gd name="connsiteX36" fmla="*/ 2724150 w 3893820"/>
              <a:gd name="connsiteY36" fmla="*/ 361950 h 659130"/>
              <a:gd name="connsiteX37" fmla="*/ 2868930 w 3893820"/>
              <a:gd name="connsiteY37" fmla="*/ 361950 h 659130"/>
              <a:gd name="connsiteX38" fmla="*/ 3596640 w 3893820"/>
              <a:gd name="connsiteY38" fmla="*/ 361950 h 659130"/>
              <a:gd name="connsiteX39" fmla="*/ 3596640 w 3893820"/>
              <a:gd name="connsiteY39" fmla="*/ 659130 h 659130"/>
              <a:gd name="connsiteX40" fmla="*/ 3893820 w 3893820"/>
              <a:gd name="connsiteY40" fmla="*/ 659130 h 6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93820" h="659130">
                <a:moveTo>
                  <a:pt x="0" y="0"/>
                </a:moveTo>
                <a:lnTo>
                  <a:pt x="175260" y="0"/>
                </a:lnTo>
                <a:lnTo>
                  <a:pt x="175260" y="38100"/>
                </a:lnTo>
                <a:lnTo>
                  <a:pt x="331470" y="38100"/>
                </a:lnTo>
                <a:lnTo>
                  <a:pt x="331470" y="38100"/>
                </a:lnTo>
                <a:lnTo>
                  <a:pt x="346710" y="53340"/>
                </a:lnTo>
                <a:lnTo>
                  <a:pt x="495300" y="53340"/>
                </a:lnTo>
                <a:lnTo>
                  <a:pt x="495300" y="83820"/>
                </a:lnTo>
                <a:lnTo>
                  <a:pt x="632460" y="83820"/>
                </a:lnTo>
                <a:lnTo>
                  <a:pt x="632460" y="83820"/>
                </a:lnTo>
                <a:lnTo>
                  <a:pt x="678180" y="83820"/>
                </a:lnTo>
                <a:lnTo>
                  <a:pt x="678180" y="110490"/>
                </a:lnTo>
                <a:lnTo>
                  <a:pt x="857250" y="110490"/>
                </a:lnTo>
                <a:lnTo>
                  <a:pt x="857250" y="129540"/>
                </a:lnTo>
                <a:lnTo>
                  <a:pt x="902970" y="129540"/>
                </a:lnTo>
                <a:lnTo>
                  <a:pt x="902970" y="144780"/>
                </a:lnTo>
                <a:lnTo>
                  <a:pt x="1131570" y="144780"/>
                </a:lnTo>
                <a:lnTo>
                  <a:pt x="1131570" y="171450"/>
                </a:lnTo>
                <a:lnTo>
                  <a:pt x="1272540" y="171450"/>
                </a:lnTo>
                <a:lnTo>
                  <a:pt x="1272540" y="194310"/>
                </a:lnTo>
                <a:lnTo>
                  <a:pt x="1394460" y="194310"/>
                </a:lnTo>
                <a:lnTo>
                  <a:pt x="1394460" y="217170"/>
                </a:lnTo>
                <a:lnTo>
                  <a:pt x="1516380" y="217170"/>
                </a:lnTo>
                <a:lnTo>
                  <a:pt x="1516380" y="243840"/>
                </a:lnTo>
                <a:lnTo>
                  <a:pt x="1573530" y="243840"/>
                </a:lnTo>
                <a:lnTo>
                  <a:pt x="1573530" y="259080"/>
                </a:lnTo>
                <a:lnTo>
                  <a:pt x="1684020" y="259080"/>
                </a:lnTo>
                <a:lnTo>
                  <a:pt x="1684020" y="270510"/>
                </a:lnTo>
                <a:lnTo>
                  <a:pt x="1752600" y="270510"/>
                </a:lnTo>
                <a:lnTo>
                  <a:pt x="1752600" y="270510"/>
                </a:lnTo>
                <a:lnTo>
                  <a:pt x="1771650" y="289560"/>
                </a:lnTo>
                <a:lnTo>
                  <a:pt x="2270760" y="289560"/>
                </a:lnTo>
                <a:lnTo>
                  <a:pt x="2270760" y="331470"/>
                </a:lnTo>
                <a:lnTo>
                  <a:pt x="2556510" y="331470"/>
                </a:lnTo>
                <a:lnTo>
                  <a:pt x="2556510" y="339090"/>
                </a:lnTo>
                <a:lnTo>
                  <a:pt x="2724150" y="339090"/>
                </a:lnTo>
                <a:lnTo>
                  <a:pt x="2724150" y="361950"/>
                </a:lnTo>
                <a:lnTo>
                  <a:pt x="2868930" y="361950"/>
                </a:lnTo>
                <a:lnTo>
                  <a:pt x="3596640" y="361950"/>
                </a:lnTo>
                <a:lnTo>
                  <a:pt x="3596640" y="659130"/>
                </a:lnTo>
                <a:lnTo>
                  <a:pt x="3893820" y="65913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5" name="Freeform: Shape 284">
            <a:extLst>
              <a:ext uri="{FF2B5EF4-FFF2-40B4-BE49-F238E27FC236}">
                <a16:creationId xmlns:a16="http://schemas.microsoft.com/office/drawing/2014/main" id="{1C701AD5-FB5D-438D-A902-5F5B8DDD60A9}"/>
              </a:ext>
            </a:extLst>
          </p:cNvPr>
          <p:cNvSpPr/>
          <p:nvPr/>
        </p:nvSpPr>
        <p:spPr bwMode="auto">
          <a:xfrm>
            <a:off x="7556839" y="1908810"/>
            <a:ext cx="3893820" cy="361950"/>
          </a:xfrm>
          <a:custGeom>
            <a:avLst/>
            <a:gdLst>
              <a:gd name="connsiteX0" fmla="*/ 0 w 3893820"/>
              <a:gd name="connsiteY0" fmla="*/ 0 h 361950"/>
              <a:gd name="connsiteX1" fmla="*/ 83820 w 3893820"/>
              <a:gd name="connsiteY1" fmla="*/ 0 h 361950"/>
              <a:gd name="connsiteX2" fmla="*/ 83820 w 3893820"/>
              <a:gd name="connsiteY2" fmla="*/ 30480 h 361950"/>
              <a:gd name="connsiteX3" fmla="*/ 274320 w 3893820"/>
              <a:gd name="connsiteY3" fmla="*/ 30480 h 361950"/>
              <a:gd name="connsiteX4" fmla="*/ 274320 w 3893820"/>
              <a:gd name="connsiteY4" fmla="*/ 49530 h 361950"/>
              <a:gd name="connsiteX5" fmla="*/ 411480 w 3893820"/>
              <a:gd name="connsiteY5" fmla="*/ 49530 h 361950"/>
              <a:gd name="connsiteX6" fmla="*/ 411480 w 3893820"/>
              <a:gd name="connsiteY6" fmla="*/ 87630 h 361950"/>
              <a:gd name="connsiteX7" fmla="*/ 659130 w 3893820"/>
              <a:gd name="connsiteY7" fmla="*/ 87630 h 361950"/>
              <a:gd name="connsiteX8" fmla="*/ 659130 w 3893820"/>
              <a:gd name="connsiteY8" fmla="*/ 106680 h 361950"/>
              <a:gd name="connsiteX9" fmla="*/ 765810 w 3893820"/>
              <a:gd name="connsiteY9" fmla="*/ 106680 h 361950"/>
              <a:gd name="connsiteX10" fmla="*/ 765810 w 3893820"/>
              <a:gd name="connsiteY10" fmla="*/ 144780 h 361950"/>
              <a:gd name="connsiteX11" fmla="*/ 956310 w 3893820"/>
              <a:gd name="connsiteY11" fmla="*/ 144780 h 361950"/>
              <a:gd name="connsiteX12" fmla="*/ 956310 w 3893820"/>
              <a:gd name="connsiteY12" fmla="*/ 144780 h 361950"/>
              <a:gd name="connsiteX13" fmla="*/ 1017270 w 3893820"/>
              <a:gd name="connsiteY13" fmla="*/ 144780 h 361950"/>
              <a:gd name="connsiteX14" fmla="*/ 1017270 w 3893820"/>
              <a:gd name="connsiteY14" fmla="*/ 182880 h 361950"/>
              <a:gd name="connsiteX15" fmla="*/ 1066800 w 3893820"/>
              <a:gd name="connsiteY15" fmla="*/ 182880 h 361950"/>
              <a:gd name="connsiteX16" fmla="*/ 1066800 w 3893820"/>
              <a:gd name="connsiteY16" fmla="*/ 201930 h 361950"/>
              <a:gd name="connsiteX17" fmla="*/ 1169670 w 3893820"/>
              <a:gd name="connsiteY17" fmla="*/ 201930 h 361950"/>
              <a:gd name="connsiteX18" fmla="*/ 1169670 w 3893820"/>
              <a:gd name="connsiteY18" fmla="*/ 228600 h 361950"/>
              <a:gd name="connsiteX19" fmla="*/ 1310640 w 3893820"/>
              <a:gd name="connsiteY19" fmla="*/ 228600 h 361950"/>
              <a:gd name="connsiteX20" fmla="*/ 1310640 w 3893820"/>
              <a:gd name="connsiteY20" fmla="*/ 228600 h 361950"/>
              <a:gd name="connsiteX21" fmla="*/ 1558290 w 3893820"/>
              <a:gd name="connsiteY21" fmla="*/ 228600 h 361950"/>
              <a:gd name="connsiteX22" fmla="*/ 1558290 w 3893820"/>
              <a:gd name="connsiteY22" fmla="*/ 251460 h 361950"/>
              <a:gd name="connsiteX23" fmla="*/ 1680210 w 3893820"/>
              <a:gd name="connsiteY23" fmla="*/ 251460 h 361950"/>
              <a:gd name="connsiteX24" fmla="*/ 1680210 w 3893820"/>
              <a:gd name="connsiteY24" fmla="*/ 270510 h 361950"/>
              <a:gd name="connsiteX25" fmla="*/ 1794510 w 3893820"/>
              <a:gd name="connsiteY25" fmla="*/ 270510 h 361950"/>
              <a:gd name="connsiteX26" fmla="*/ 1794510 w 3893820"/>
              <a:gd name="connsiteY26" fmla="*/ 285750 h 361950"/>
              <a:gd name="connsiteX27" fmla="*/ 2461260 w 3893820"/>
              <a:gd name="connsiteY27" fmla="*/ 285750 h 361950"/>
              <a:gd name="connsiteX28" fmla="*/ 2461260 w 3893820"/>
              <a:gd name="connsiteY28" fmla="*/ 304800 h 361950"/>
              <a:gd name="connsiteX29" fmla="*/ 2602230 w 3893820"/>
              <a:gd name="connsiteY29" fmla="*/ 304800 h 361950"/>
              <a:gd name="connsiteX30" fmla="*/ 2602230 w 3893820"/>
              <a:gd name="connsiteY30" fmla="*/ 316230 h 361950"/>
              <a:gd name="connsiteX31" fmla="*/ 2720340 w 3893820"/>
              <a:gd name="connsiteY31" fmla="*/ 316230 h 361950"/>
              <a:gd name="connsiteX32" fmla="*/ 2720340 w 3893820"/>
              <a:gd name="connsiteY32" fmla="*/ 320040 h 361950"/>
              <a:gd name="connsiteX33" fmla="*/ 2811780 w 3893820"/>
              <a:gd name="connsiteY33" fmla="*/ 320040 h 361950"/>
              <a:gd name="connsiteX34" fmla="*/ 2811780 w 3893820"/>
              <a:gd name="connsiteY34" fmla="*/ 361950 h 361950"/>
              <a:gd name="connsiteX35" fmla="*/ 3893820 w 3893820"/>
              <a:gd name="connsiteY35" fmla="*/ 36195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893820" h="361950">
                <a:moveTo>
                  <a:pt x="0" y="0"/>
                </a:moveTo>
                <a:lnTo>
                  <a:pt x="83820" y="0"/>
                </a:lnTo>
                <a:lnTo>
                  <a:pt x="83820" y="30480"/>
                </a:lnTo>
                <a:lnTo>
                  <a:pt x="274320" y="30480"/>
                </a:lnTo>
                <a:lnTo>
                  <a:pt x="274320" y="49530"/>
                </a:lnTo>
                <a:lnTo>
                  <a:pt x="411480" y="49530"/>
                </a:lnTo>
                <a:lnTo>
                  <a:pt x="411480" y="87630"/>
                </a:lnTo>
                <a:lnTo>
                  <a:pt x="659130" y="87630"/>
                </a:lnTo>
                <a:lnTo>
                  <a:pt x="659130" y="106680"/>
                </a:lnTo>
                <a:lnTo>
                  <a:pt x="765810" y="106680"/>
                </a:lnTo>
                <a:lnTo>
                  <a:pt x="765810" y="144780"/>
                </a:lnTo>
                <a:lnTo>
                  <a:pt x="956310" y="144780"/>
                </a:lnTo>
                <a:lnTo>
                  <a:pt x="956310" y="144780"/>
                </a:lnTo>
                <a:lnTo>
                  <a:pt x="1017270" y="144780"/>
                </a:lnTo>
                <a:lnTo>
                  <a:pt x="1017270" y="182880"/>
                </a:lnTo>
                <a:lnTo>
                  <a:pt x="1066800" y="182880"/>
                </a:lnTo>
                <a:lnTo>
                  <a:pt x="1066800" y="201930"/>
                </a:lnTo>
                <a:lnTo>
                  <a:pt x="1169670" y="201930"/>
                </a:lnTo>
                <a:lnTo>
                  <a:pt x="1169670" y="228600"/>
                </a:lnTo>
                <a:lnTo>
                  <a:pt x="1310640" y="228600"/>
                </a:lnTo>
                <a:lnTo>
                  <a:pt x="1310640" y="228600"/>
                </a:lnTo>
                <a:lnTo>
                  <a:pt x="1558290" y="228600"/>
                </a:lnTo>
                <a:lnTo>
                  <a:pt x="1558290" y="251460"/>
                </a:lnTo>
                <a:lnTo>
                  <a:pt x="1680210" y="251460"/>
                </a:lnTo>
                <a:lnTo>
                  <a:pt x="1680210" y="270510"/>
                </a:lnTo>
                <a:lnTo>
                  <a:pt x="1794510" y="270510"/>
                </a:lnTo>
                <a:lnTo>
                  <a:pt x="1794510" y="285750"/>
                </a:lnTo>
                <a:lnTo>
                  <a:pt x="2461260" y="285750"/>
                </a:lnTo>
                <a:lnTo>
                  <a:pt x="2461260" y="304800"/>
                </a:lnTo>
                <a:lnTo>
                  <a:pt x="2602230" y="304800"/>
                </a:lnTo>
                <a:lnTo>
                  <a:pt x="2602230" y="316230"/>
                </a:lnTo>
                <a:lnTo>
                  <a:pt x="2720340" y="316230"/>
                </a:lnTo>
                <a:lnTo>
                  <a:pt x="2720340" y="320040"/>
                </a:lnTo>
                <a:lnTo>
                  <a:pt x="2811780" y="320040"/>
                </a:lnTo>
                <a:lnTo>
                  <a:pt x="2811780" y="361950"/>
                </a:lnTo>
                <a:lnTo>
                  <a:pt x="3893820" y="36195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A5A32F3-7E18-41D0-B916-AFF4E47C9901}"/>
              </a:ext>
            </a:extLst>
          </p:cNvPr>
          <p:cNvSpPr/>
          <p:nvPr/>
        </p:nvSpPr>
        <p:spPr bwMode="auto">
          <a:xfrm>
            <a:off x="1911178" y="1915297"/>
            <a:ext cx="2837936" cy="1540476"/>
          </a:xfrm>
          <a:custGeom>
            <a:avLst/>
            <a:gdLst>
              <a:gd name="connsiteX0" fmla="*/ 0 w 2837936"/>
              <a:gd name="connsiteY0" fmla="*/ 0 h 1540476"/>
              <a:gd name="connsiteX1" fmla="*/ 82379 w 2837936"/>
              <a:gd name="connsiteY1" fmla="*/ 0 h 1540476"/>
              <a:gd name="connsiteX2" fmla="*/ 82379 w 2837936"/>
              <a:gd name="connsiteY2" fmla="*/ 12357 h 1540476"/>
              <a:gd name="connsiteX3" fmla="*/ 164757 w 2837936"/>
              <a:gd name="connsiteY3" fmla="*/ 12357 h 1540476"/>
              <a:gd name="connsiteX4" fmla="*/ 164757 w 2837936"/>
              <a:gd name="connsiteY4" fmla="*/ 28833 h 1540476"/>
              <a:gd name="connsiteX5" fmla="*/ 271849 w 2837936"/>
              <a:gd name="connsiteY5" fmla="*/ 28833 h 1540476"/>
              <a:gd name="connsiteX6" fmla="*/ 271849 w 2837936"/>
              <a:gd name="connsiteY6" fmla="*/ 61784 h 1540476"/>
              <a:gd name="connsiteX7" fmla="*/ 329514 w 2837936"/>
              <a:gd name="connsiteY7" fmla="*/ 61784 h 1540476"/>
              <a:gd name="connsiteX8" fmla="*/ 329514 w 2837936"/>
              <a:gd name="connsiteY8" fmla="*/ 140044 h 1540476"/>
              <a:gd name="connsiteX9" fmla="*/ 383060 w 2837936"/>
              <a:gd name="connsiteY9" fmla="*/ 140044 h 1540476"/>
              <a:gd name="connsiteX10" fmla="*/ 383060 w 2837936"/>
              <a:gd name="connsiteY10" fmla="*/ 164757 h 1540476"/>
              <a:gd name="connsiteX11" fmla="*/ 457200 w 2837936"/>
              <a:gd name="connsiteY11" fmla="*/ 164757 h 1540476"/>
              <a:gd name="connsiteX12" fmla="*/ 457200 w 2837936"/>
              <a:gd name="connsiteY12" fmla="*/ 197708 h 1540476"/>
              <a:gd name="connsiteX13" fmla="*/ 646671 w 2837936"/>
              <a:gd name="connsiteY13" fmla="*/ 197708 h 1540476"/>
              <a:gd name="connsiteX14" fmla="*/ 646671 w 2837936"/>
              <a:gd name="connsiteY14" fmla="*/ 201827 h 1540476"/>
              <a:gd name="connsiteX15" fmla="*/ 807308 w 2837936"/>
              <a:gd name="connsiteY15" fmla="*/ 201827 h 1540476"/>
              <a:gd name="connsiteX16" fmla="*/ 807308 w 2837936"/>
              <a:gd name="connsiteY16" fmla="*/ 222422 h 1540476"/>
              <a:gd name="connsiteX17" fmla="*/ 860854 w 2837936"/>
              <a:gd name="connsiteY17" fmla="*/ 222422 h 1540476"/>
              <a:gd name="connsiteX18" fmla="*/ 860854 w 2837936"/>
              <a:gd name="connsiteY18" fmla="*/ 243017 h 1540476"/>
              <a:gd name="connsiteX19" fmla="*/ 1103871 w 2837936"/>
              <a:gd name="connsiteY19" fmla="*/ 243017 h 1540476"/>
              <a:gd name="connsiteX20" fmla="*/ 1103871 w 2837936"/>
              <a:gd name="connsiteY20" fmla="*/ 271849 h 1540476"/>
              <a:gd name="connsiteX21" fmla="*/ 1338649 w 2837936"/>
              <a:gd name="connsiteY21" fmla="*/ 271849 h 1540476"/>
              <a:gd name="connsiteX22" fmla="*/ 1338649 w 2837936"/>
              <a:gd name="connsiteY22" fmla="*/ 308919 h 1540476"/>
              <a:gd name="connsiteX23" fmla="*/ 1433384 w 2837936"/>
              <a:gd name="connsiteY23" fmla="*/ 308919 h 1540476"/>
              <a:gd name="connsiteX24" fmla="*/ 1433384 w 2837936"/>
              <a:gd name="connsiteY24" fmla="*/ 333633 h 1540476"/>
              <a:gd name="connsiteX25" fmla="*/ 1585784 w 2837936"/>
              <a:gd name="connsiteY25" fmla="*/ 333633 h 1540476"/>
              <a:gd name="connsiteX26" fmla="*/ 1585784 w 2837936"/>
              <a:gd name="connsiteY26" fmla="*/ 358346 h 1540476"/>
              <a:gd name="connsiteX27" fmla="*/ 1668163 w 2837936"/>
              <a:gd name="connsiteY27" fmla="*/ 358346 h 1540476"/>
              <a:gd name="connsiteX28" fmla="*/ 1668163 w 2837936"/>
              <a:gd name="connsiteY28" fmla="*/ 370703 h 1540476"/>
              <a:gd name="connsiteX29" fmla="*/ 1775254 w 2837936"/>
              <a:gd name="connsiteY29" fmla="*/ 370703 h 1540476"/>
              <a:gd name="connsiteX30" fmla="*/ 1775254 w 2837936"/>
              <a:gd name="connsiteY30" fmla="*/ 395417 h 1540476"/>
              <a:gd name="connsiteX31" fmla="*/ 1911179 w 2837936"/>
              <a:gd name="connsiteY31" fmla="*/ 395417 h 1540476"/>
              <a:gd name="connsiteX32" fmla="*/ 1911179 w 2837936"/>
              <a:gd name="connsiteY32" fmla="*/ 395417 h 1540476"/>
              <a:gd name="connsiteX33" fmla="*/ 1977081 w 2837936"/>
              <a:gd name="connsiteY33" fmla="*/ 395417 h 1540476"/>
              <a:gd name="connsiteX34" fmla="*/ 1977081 w 2837936"/>
              <a:gd name="connsiteY34" fmla="*/ 428368 h 1540476"/>
              <a:gd name="connsiteX35" fmla="*/ 2030627 w 2837936"/>
              <a:gd name="connsiteY35" fmla="*/ 428368 h 1540476"/>
              <a:gd name="connsiteX36" fmla="*/ 2030627 w 2837936"/>
              <a:gd name="connsiteY36" fmla="*/ 473676 h 1540476"/>
              <a:gd name="connsiteX37" fmla="*/ 2767914 w 2837936"/>
              <a:gd name="connsiteY37" fmla="*/ 473676 h 1540476"/>
              <a:gd name="connsiteX38" fmla="*/ 2767914 w 2837936"/>
              <a:gd name="connsiteY38" fmla="*/ 1540476 h 1540476"/>
              <a:gd name="connsiteX39" fmla="*/ 2837936 w 2837936"/>
              <a:gd name="connsiteY39" fmla="*/ 1540476 h 154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837936" h="1540476">
                <a:moveTo>
                  <a:pt x="0" y="0"/>
                </a:moveTo>
                <a:lnTo>
                  <a:pt x="82379" y="0"/>
                </a:lnTo>
                <a:lnTo>
                  <a:pt x="82379" y="12357"/>
                </a:lnTo>
                <a:lnTo>
                  <a:pt x="164757" y="12357"/>
                </a:lnTo>
                <a:lnTo>
                  <a:pt x="164757" y="28833"/>
                </a:lnTo>
                <a:lnTo>
                  <a:pt x="271849" y="28833"/>
                </a:lnTo>
                <a:lnTo>
                  <a:pt x="271849" y="61784"/>
                </a:lnTo>
                <a:lnTo>
                  <a:pt x="329514" y="61784"/>
                </a:lnTo>
                <a:lnTo>
                  <a:pt x="329514" y="140044"/>
                </a:lnTo>
                <a:lnTo>
                  <a:pt x="383060" y="140044"/>
                </a:lnTo>
                <a:lnTo>
                  <a:pt x="383060" y="164757"/>
                </a:lnTo>
                <a:lnTo>
                  <a:pt x="457200" y="164757"/>
                </a:lnTo>
                <a:lnTo>
                  <a:pt x="457200" y="197708"/>
                </a:lnTo>
                <a:lnTo>
                  <a:pt x="646671" y="197708"/>
                </a:lnTo>
                <a:lnTo>
                  <a:pt x="646671" y="201827"/>
                </a:lnTo>
                <a:lnTo>
                  <a:pt x="807308" y="201827"/>
                </a:lnTo>
                <a:lnTo>
                  <a:pt x="807308" y="222422"/>
                </a:lnTo>
                <a:lnTo>
                  <a:pt x="860854" y="222422"/>
                </a:lnTo>
                <a:lnTo>
                  <a:pt x="860854" y="243017"/>
                </a:lnTo>
                <a:lnTo>
                  <a:pt x="1103871" y="243017"/>
                </a:lnTo>
                <a:lnTo>
                  <a:pt x="1103871" y="271849"/>
                </a:lnTo>
                <a:lnTo>
                  <a:pt x="1338649" y="271849"/>
                </a:lnTo>
                <a:lnTo>
                  <a:pt x="1338649" y="308919"/>
                </a:lnTo>
                <a:lnTo>
                  <a:pt x="1433384" y="308919"/>
                </a:lnTo>
                <a:lnTo>
                  <a:pt x="1433384" y="333633"/>
                </a:lnTo>
                <a:lnTo>
                  <a:pt x="1585784" y="333633"/>
                </a:lnTo>
                <a:lnTo>
                  <a:pt x="1585784" y="358346"/>
                </a:lnTo>
                <a:lnTo>
                  <a:pt x="1668163" y="358346"/>
                </a:lnTo>
                <a:lnTo>
                  <a:pt x="1668163" y="370703"/>
                </a:lnTo>
                <a:lnTo>
                  <a:pt x="1775254" y="370703"/>
                </a:lnTo>
                <a:lnTo>
                  <a:pt x="1775254" y="395417"/>
                </a:lnTo>
                <a:lnTo>
                  <a:pt x="1911179" y="395417"/>
                </a:lnTo>
                <a:lnTo>
                  <a:pt x="1911179" y="395417"/>
                </a:lnTo>
                <a:lnTo>
                  <a:pt x="1977081" y="395417"/>
                </a:lnTo>
                <a:lnTo>
                  <a:pt x="1977081" y="428368"/>
                </a:lnTo>
                <a:lnTo>
                  <a:pt x="2030627" y="428368"/>
                </a:lnTo>
                <a:lnTo>
                  <a:pt x="2030627" y="473676"/>
                </a:lnTo>
                <a:lnTo>
                  <a:pt x="2767914" y="473676"/>
                </a:lnTo>
                <a:lnTo>
                  <a:pt x="2767914" y="1540476"/>
                </a:lnTo>
                <a:lnTo>
                  <a:pt x="2837936" y="154047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C04F8A-1744-41BA-9EBD-E261BF07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POLARIX: Polatuzumab Vedotin + R-CHP vs R-CHOP </a:t>
            </a:r>
            <a:br>
              <a:rPr lang="en-US" dirty="0"/>
            </a:br>
            <a:r>
              <a:rPr lang="en-US" dirty="0"/>
              <a:t>DFS and 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7C4D2-C572-4EC2-BE6A-E7E2601977E4}"/>
              </a:ext>
            </a:extLst>
          </p:cNvPr>
          <p:cNvSpPr txBox="1"/>
          <p:nvPr/>
        </p:nvSpPr>
        <p:spPr bwMode="auto">
          <a:xfrm>
            <a:off x="3511296" y="1483573"/>
            <a:ext cx="54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52B1FE-0433-4291-A085-7EFF91E02D47}"/>
              </a:ext>
            </a:extLst>
          </p:cNvPr>
          <p:cNvSpPr txBox="1"/>
          <p:nvPr/>
        </p:nvSpPr>
        <p:spPr bwMode="auto">
          <a:xfrm>
            <a:off x="9432371" y="1489669"/>
            <a:ext cx="4491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00F3C15-35B1-4C4A-9247-CFEC29A981A6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3D58FFBF-4511-4979-969C-B2707085E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D99AC95-8F56-45DF-8F4A-48B63A0EB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AB8D2F9-FC95-4B6D-B103-12F1CE3A7974}"/>
              </a:ext>
            </a:extLst>
          </p:cNvPr>
          <p:cNvSpPr txBox="1"/>
          <p:nvPr/>
        </p:nvSpPr>
        <p:spPr bwMode="auto">
          <a:xfrm rot="16200000">
            <a:off x="860565" y="3244333"/>
            <a:ext cx="9078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DFS (%)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B8048F-5098-433A-924E-5C07349AF754}"/>
              </a:ext>
            </a:extLst>
          </p:cNvPr>
          <p:cNvSpPr txBox="1"/>
          <p:nvPr/>
        </p:nvSpPr>
        <p:spPr bwMode="auto">
          <a:xfrm rot="16200000">
            <a:off x="6557070" y="3304648"/>
            <a:ext cx="8146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OS (%)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1AA10D-283E-4699-A21E-40F3B095D932}"/>
              </a:ext>
            </a:extLst>
          </p:cNvPr>
          <p:cNvSpPr txBox="1"/>
          <p:nvPr/>
        </p:nvSpPr>
        <p:spPr bwMode="auto">
          <a:xfrm>
            <a:off x="4100151" y="1983620"/>
            <a:ext cx="1236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313A73-EF94-4B8B-8924-A1EAB11438D3}"/>
              </a:ext>
            </a:extLst>
          </p:cNvPr>
          <p:cNvSpPr txBox="1"/>
          <p:nvPr/>
        </p:nvSpPr>
        <p:spPr bwMode="auto">
          <a:xfrm>
            <a:off x="10247817" y="1822216"/>
            <a:ext cx="1236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DDC2C5-594C-47D2-8E4C-2DEA200210BF}"/>
              </a:ext>
            </a:extLst>
          </p:cNvPr>
          <p:cNvSpPr txBox="1"/>
          <p:nvPr/>
        </p:nvSpPr>
        <p:spPr bwMode="auto">
          <a:xfrm>
            <a:off x="10775536" y="2576364"/>
            <a:ext cx="918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578E80-E42C-4BFF-B6C3-E397A43C4179}"/>
              </a:ext>
            </a:extLst>
          </p:cNvPr>
          <p:cNvSpPr txBox="1"/>
          <p:nvPr/>
        </p:nvSpPr>
        <p:spPr bwMode="auto">
          <a:xfrm>
            <a:off x="5018845" y="2488152"/>
            <a:ext cx="918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287510-2596-49C5-B241-62C79FD2F1B4}"/>
              </a:ext>
            </a:extLst>
          </p:cNvPr>
          <p:cNvSpPr txBox="1"/>
          <p:nvPr/>
        </p:nvSpPr>
        <p:spPr bwMode="auto">
          <a:xfrm>
            <a:off x="7669612" y="4104676"/>
            <a:ext cx="35557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HR: 0.94 (95% CI: 0.65-1.37; </a:t>
            </a: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= .75)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2D5B79-8270-4EA0-8033-9EBD634B0747}"/>
              </a:ext>
            </a:extLst>
          </p:cNvPr>
          <p:cNvSpPr txBox="1"/>
          <p:nvPr/>
        </p:nvSpPr>
        <p:spPr bwMode="auto">
          <a:xfrm>
            <a:off x="1987281" y="3940642"/>
            <a:ext cx="28087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HR: 0.70 (95% CI: 0.50-0.98)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BB1C65-DEF0-420C-869C-5833FCE2FBA6}"/>
              </a:ext>
            </a:extLst>
          </p:cNvPr>
          <p:cNvSpPr txBox="1"/>
          <p:nvPr/>
        </p:nvSpPr>
        <p:spPr bwMode="auto">
          <a:xfrm>
            <a:off x="1678582" y="5076299"/>
            <a:ext cx="4301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381       342       322       266       106         2          NE         NE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363       326       282       238        96          5          NE         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442C1E-F3A2-4827-8CE2-DCA4CCE06B22}"/>
              </a:ext>
            </a:extLst>
          </p:cNvPr>
          <p:cNvSpPr txBox="1"/>
          <p:nvPr/>
        </p:nvSpPr>
        <p:spPr bwMode="auto">
          <a:xfrm>
            <a:off x="7339964" y="5073662"/>
            <a:ext cx="441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440       423       397       384       362       140        15          1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439       414       401       376       355       132        20          2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1E83266-5E49-48F7-808D-25816C32B3BB}"/>
              </a:ext>
            </a:extLst>
          </p:cNvPr>
          <p:cNvCxnSpPr>
            <a:cxnSpLocks/>
          </p:cNvCxnSpPr>
          <p:nvPr/>
        </p:nvCxnSpPr>
        <p:spPr bwMode="auto">
          <a:xfrm>
            <a:off x="7556839" y="1861561"/>
            <a:ext cx="0" cy="11387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0803D84A-BF4E-4557-AE36-BE6C83A7F1A0}"/>
              </a:ext>
            </a:extLst>
          </p:cNvPr>
          <p:cNvSpPr/>
          <p:nvPr/>
        </p:nvSpPr>
        <p:spPr bwMode="auto">
          <a:xfrm>
            <a:off x="1902941" y="1894703"/>
            <a:ext cx="3842951" cy="2594919"/>
          </a:xfrm>
          <a:custGeom>
            <a:avLst/>
            <a:gdLst>
              <a:gd name="connsiteX0" fmla="*/ 0 w 3842951"/>
              <a:gd name="connsiteY0" fmla="*/ 0 h 2594919"/>
              <a:gd name="connsiteX1" fmla="*/ 0 w 3842951"/>
              <a:gd name="connsiteY1" fmla="*/ 2594919 h 2594919"/>
              <a:gd name="connsiteX2" fmla="*/ 3842951 w 3842951"/>
              <a:gd name="connsiteY2" fmla="*/ 2594919 h 259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2951" h="2594919">
                <a:moveTo>
                  <a:pt x="0" y="0"/>
                </a:moveTo>
                <a:lnTo>
                  <a:pt x="0" y="2594919"/>
                </a:lnTo>
                <a:lnTo>
                  <a:pt x="3842951" y="259491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3802A86-F960-4EE6-A69D-5F6C17142D41}"/>
              </a:ext>
            </a:extLst>
          </p:cNvPr>
          <p:cNvGrpSpPr/>
          <p:nvPr/>
        </p:nvGrpSpPr>
        <p:grpSpPr>
          <a:xfrm>
            <a:off x="1815533" y="1907060"/>
            <a:ext cx="91527" cy="2582563"/>
            <a:chOff x="1815533" y="1907060"/>
            <a:chExt cx="91527" cy="2582563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F6CF01F-B029-45E1-ACEB-D9FC118DC050}"/>
                </a:ext>
              </a:extLst>
            </p:cNvPr>
            <p:cNvCxnSpPr/>
            <p:nvPr/>
          </p:nvCxnSpPr>
          <p:spPr bwMode="auto">
            <a:xfrm>
              <a:off x="1819652" y="1907060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FF064B4-C1DC-408A-96AF-06A31DB2A63B}"/>
                </a:ext>
              </a:extLst>
            </p:cNvPr>
            <p:cNvCxnSpPr/>
            <p:nvPr/>
          </p:nvCxnSpPr>
          <p:spPr bwMode="auto">
            <a:xfrm>
              <a:off x="1819652" y="2413687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298C9A2-67FE-4A85-947F-6B5DBB815720}"/>
                </a:ext>
              </a:extLst>
            </p:cNvPr>
            <p:cNvCxnSpPr/>
            <p:nvPr/>
          </p:nvCxnSpPr>
          <p:spPr bwMode="auto">
            <a:xfrm>
              <a:off x="1815533" y="292820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943CE5A6-7FCB-4954-8052-46892BEE2F98}"/>
                </a:ext>
              </a:extLst>
            </p:cNvPr>
            <p:cNvCxnSpPr/>
            <p:nvPr/>
          </p:nvCxnSpPr>
          <p:spPr bwMode="auto">
            <a:xfrm>
              <a:off x="1819652" y="3459892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45E1056-118A-464C-83C1-52C861BEC1A7}"/>
                </a:ext>
              </a:extLst>
            </p:cNvPr>
            <p:cNvCxnSpPr/>
            <p:nvPr/>
          </p:nvCxnSpPr>
          <p:spPr bwMode="auto">
            <a:xfrm>
              <a:off x="1815533" y="397475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15E4310-A1ED-4089-80DF-672DDE91F799}"/>
                </a:ext>
              </a:extLst>
            </p:cNvPr>
            <p:cNvCxnSpPr/>
            <p:nvPr/>
          </p:nvCxnSpPr>
          <p:spPr bwMode="auto">
            <a:xfrm>
              <a:off x="1815859" y="4489623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40FAAF9-7796-49CA-B000-5DD469DD6D52}"/>
              </a:ext>
            </a:extLst>
          </p:cNvPr>
          <p:cNvGrpSpPr/>
          <p:nvPr/>
        </p:nvGrpSpPr>
        <p:grpSpPr>
          <a:xfrm>
            <a:off x="1902940" y="4496443"/>
            <a:ext cx="3842950" cy="79998"/>
            <a:chOff x="1902940" y="4496443"/>
            <a:chExt cx="3842950" cy="79998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16919C35-A8A0-42FE-9736-22D14203F021}"/>
                </a:ext>
              </a:extLst>
            </p:cNvPr>
            <p:cNvGrpSpPr/>
            <p:nvPr/>
          </p:nvGrpSpPr>
          <p:grpSpPr>
            <a:xfrm rot="5400000">
              <a:off x="3234756" y="3164627"/>
              <a:ext cx="79568" cy="2743200"/>
              <a:chOff x="1815533" y="1907060"/>
              <a:chExt cx="91527" cy="2582563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BB30DF0E-A63F-4F38-AB73-488579824348}"/>
                  </a:ext>
                </a:extLst>
              </p:cNvPr>
              <p:cNvCxnSpPr/>
              <p:nvPr/>
            </p:nvCxnSpPr>
            <p:spPr bwMode="auto">
              <a:xfrm>
                <a:off x="1819652" y="1907060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9316ECA9-4EFC-4A23-AD17-7651ED57A387}"/>
                  </a:ext>
                </a:extLst>
              </p:cNvPr>
              <p:cNvCxnSpPr/>
              <p:nvPr/>
            </p:nvCxnSpPr>
            <p:spPr bwMode="auto">
              <a:xfrm>
                <a:off x="1819652" y="2413687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341F91E-F437-4C1C-87B8-8D0BCD9580E0}"/>
                  </a:ext>
                </a:extLst>
              </p:cNvPr>
              <p:cNvCxnSpPr/>
              <p:nvPr/>
            </p:nvCxnSpPr>
            <p:spPr bwMode="auto">
              <a:xfrm>
                <a:off x="1815533" y="292820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DC596427-239B-4DBD-A621-C1C4C3B0401C}"/>
                  </a:ext>
                </a:extLst>
              </p:cNvPr>
              <p:cNvCxnSpPr/>
              <p:nvPr/>
            </p:nvCxnSpPr>
            <p:spPr bwMode="auto">
              <a:xfrm>
                <a:off x="1819652" y="3459892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FA2C1F5F-6C95-4145-8966-905EBA0AFAE6}"/>
                  </a:ext>
                </a:extLst>
              </p:cNvPr>
              <p:cNvCxnSpPr/>
              <p:nvPr/>
            </p:nvCxnSpPr>
            <p:spPr bwMode="auto">
              <a:xfrm>
                <a:off x="1815533" y="397475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AD7878D5-BE00-4FCE-9BAF-829CFE0CC22D}"/>
                  </a:ext>
                </a:extLst>
              </p:cNvPr>
              <p:cNvCxnSpPr/>
              <p:nvPr/>
            </p:nvCxnSpPr>
            <p:spPr bwMode="auto">
              <a:xfrm>
                <a:off x="1815859" y="4489623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34429C6-D0ED-4CA5-A4D4-2EB7F5E54949}"/>
                </a:ext>
              </a:extLst>
            </p:cNvPr>
            <p:cNvGrpSpPr/>
            <p:nvPr/>
          </p:nvGrpSpPr>
          <p:grpSpPr>
            <a:xfrm>
              <a:off x="5207751" y="4500454"/>
              <a:ext cx="538139" cy="75987"/>
              <a:chOff x="4260401" y="4652423"/>
              <a:chExt cx="538139" cy="75987"/>
            </a:xfrm>
          </p:grpSpPr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43C99BFF-6D1C-4A02-A107-0FE3D70C025D}"/>
                  </a:ext>
                </a:extLst>
              </p:cNvPr>
              <p:cNvCxnSpPr/>
              <p:nvPr/>
            </p:nvCxnSpPr>
            <p:spPr bwMode="auto">
              <a:xfrm rot="5400000">
                <a:off x="4760546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F7820A41-3849-4A33-822D-120B802D4874}"/>
                  </a:ext>
                </a:extLst>
              </p:cNvPr>
              <p:cNvCxnSpPr/>
              <p:nvPr/>
            </p:nvCxnSpPr>
            <p:spPr bwMode="auto">
              <a:xfrm rot="5400000">
                <a:off x="4222407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32DA1C11-96B8-49EE-98B0-F193DE041F74}"/>
              </a:ext>
            </a:extLst>
          </p:cNvPr>
          <p:cNvSpPr txBox="1"/>
          <p:nvPr/>
        </p:nvSpPr>
        <p:spPr bwMode="auto">
          <a:xfrm>
            <a:off x="1343468" y="1727369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FCC1A00-B05D-4F61-AB3B-F7163861849A}"/>
              </a:ext>
            </a:extLst>
          </p:cNvPr>
          <p:cNvSpPr txBox="1"/>
          <p:nvPr/>
        </p:nvSpPr>
        <p:spPr bwMode="auto">
          <a:xfrm>
            <a:off x="1458500" y="22286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1B5314F-8317-436C-9651-7F0711808CCE}"/>
              </a:ext>
            </a:extLst>
          </p:cNvPr>
          <p:cNvSpPr txBox="1"/>
          <p:nvPr/>
        </p:nvSpPr>
        <p:spPr bwMode="auto">
          <a:xfrm>
            <a:off x="1471563" y="2752753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5AFCA69-44C8-4722-85F4-6C1A43B91283}"/>
              </a:ext>
            </a:extLst>
          </p:cNvPr>
          <p:cNvSpPr txBox="1"/>
          <p:nvPr/>
        </p:nvSpPr>
        <p:spPr bwMode="auto">
          <a:xfrm>
            <a:off x="1469575" y="327049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8A48B85-B7BF-4B63-AE52-8F0786395052}"/>
              </a:ext>
            </a:extLst>
          </p:cNvPr>
          <p:cNvSpPr txBox="1"/>
          <p:nvPr/>
        </p:nvSpPr>
        <p:spPr bwMode="auto">
          <a:xfrm>
            <a:off x="1467032" y="378569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1E1A454-2759-4A71-B612-4EEB9AC9F7EF}"/>
              </a:ext>
            </a:extLst>
          </p:cNvPr>
          <p:cNvSpPr txBox="1"/>
          <p:nvPr/>
        </p:nvSpPr>
        <p:spPr bwMode="auto">
          <a:xfrm>
            <a:off x="1582062" y="4303436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D233532-C0C4-4C8A-A20C-35184FCF5326}"/>
              </a:ext>
            </a:extLst>
          </p:cNvPr>
          <p:cNvSpPr txBox="1"/>
          <p:nvPr/>
        </p:nvSpPr>
        <p:spPr bwMode="auto">
          <a:xfrm>
            <a:off x="1752691" y="4511111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1C106C5-9174-4DE2-8541-D35142E66E5B}"/>
              </a:ext>
            </a:extLst>
          </p:cNvPr>
          <p:cNvSpPr txBox="1"/>
          <p:nvPr/>
        </p:nvSpPr>
        <p:spPr bwMode="auto">
          <a:xfrm>
            <a:off x="2304850" y="4515679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FC96425-508C-4B2A-BB82-956EE340AB73}"/>
              </a:ext>
            </a:extLst>
          </p:cNvPr>
          <p:cNvSpPr txBox="1"/>
          <p:nvPr/>
        </p:nvSpPr>
        <p:spPr bwMode="auto">
          <a:xfrm>
            <a:off x="2797788" y="4517557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1114768-8F73-472E-8E16-8740C034ECB1}"/>
              </a:ext>
            </a:extLst>
          </p:cNvPr>
          <p:cNvSpPr txBox="1"/>
          <p:nvPr/>
        </p:nvSpPr>
        <p:spPr bwMode="auto">
          <a:xfrm>
            <a:off x="3349947" y="4522125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25FA604-54AD-495C-9763-3ED23B3F364A}"/>
              </a:ext>
            </a:extLst>
          </p:cNvPr>
          <p:cNvSpPr txBox="1"/>
          <p:nvPr/>
        </p:nvSpPr>
        <p:spPr bwMode="auto">
          <a:xfrm>
            <a:off x="3890959" y="4517876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1799884-F397-411D-9A73-72B6E0D9DD2A}"/>
              </a:ext>
            </a:extLst>
          </p:cNvPr>
          <p:cNvSpPr txBox="1"/>
          <p:nvPr/>
        </p:nvSpPr>
        <p:spPr bwMode="auto">
          <a:xfrm>
            <a:off x="4443118" y="4522444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F54607C6-CD4E-4794-AC89-CAAC84558CAF}"/>
              </a:ext>
            </a:extLst>
          </p:cNvPr>
          <p:cNvSpPr txBox="1"/>
          <p:nvPr/>
        </p:nvSpPr>
        <p:spPr bwMode="auto">
          <a:xfrm>
            <a:off x="4994565" y="4524322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6327492-529D-439C-8DD2-9087D9DABF4E}"/>
              </a:ext>
            </a:extLst>
          </p:cNvPr>
          <p:cNvSpPr txBox="1"/>
          <p:nvPr/>
        </p:nvSpPr>
        <p:spPr bwMode="auto">
          <a:xfrm>
            <a:off x="5546724" y="4528890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E0FFBC74-CE14-45FD-A497-047C8CBC5F66}"/>
              </a:ext>
            </a:extLst>
          </p:cNvPr>
          <p:cNvCxnSpPr>
            <a:cxnSpLocks/>
          </p:cNvCxnSpPr>
          <p:nvPr/>
        </p:nvCxnSpPr>
        <p:spPr bwMode="auto">
          <a:xfrm>
            <a:off x="4745151" y="3406498"/>
            <a:ext cx="0" cy="113871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BB8E7919-ED34-434E-A81C-1B37B0A56719}"/>
              </a:ext>
            </a:extLst>
          </p:cNvPr>
          <p:cNvSpPr/>
          <p:nvPr/>
        </p:nvSpPr>
        <p:spPr bwMode="auto">
          <a:xfrm>
            <a:off x="7553719" y="1902980"/>
            <a:ext cx="3842951" cy="2594919"/>
          </a:xfrm>
          <a:custGeom>
            <a:avLst/>
            <a:gdLst>
              <a:gd name="connsiteX0" fmla="*/ 0 w 3842951"/>
              <a:gd name="connsiteY0" fmla="*/ 0 h 2594919"/>
              <a:gd name="connsiteX1" fmla="*/ 0 w 3842951"/>
              <a:gd name="connsiteY1" fmla="*/ 2594919 h 2594919"/>
              <a:gd name="connsiteX2" fmla="*/ 3842951 w 3842951"/>
              <a:gd name="connsiteY2" fmla="*/ 2594919 h 259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2951" h="2594919">
                <a:moveTo>
                  <a:pt x="0" y="0"/>
                </a:moveTo>
                <a:lnTo>
                  <a:pt x="0" y="2594919"/>
                </a:lnTo>
                <a:lnTo>
                  <a:pt x="3842951" y="259491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20CD938-08DB-454F-B277-81D2C0B6C347}"/>
              </a:ext>
            </a:extLst>
          </p:cNvPr>
          <p:cNvGrpSpPr/>
          <p:nvPr/>
        </p:nvGrpSpPr>
        <p:grpSpPr>
          <a:xfrm>
            <a:off x="7466311" y="1915337"/>
            <a:ext cx="91527" cy="2582563"/>
            <a:chOff x="1815533" y="1907060"/>
            <a:chExt cx="91527" cy="2582563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829A0D5F-E0B1-4A18-B4CC-C09B3A280899}"/>
                </a:ext>
              </a:extLst>
            </p:cNvPr>
            <p:cNvCxnSpPr/>
            <p:nvPr/>
          </p:nvCxnSpPr>
          <p:spPr bwMode="auto">
            <a:xfrm>
              <a:off x="1819652" y="1907060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1E69C15E-B7BF-4378-9948-DC5DBA0F387A}"/>
                </a:ext>
              </a:extLst>
            </p:cNvPr>
            <p:cNvCxnSpPr/>
            <p:nvPr/>
          </p:nvCxnSpPr>
          <p:spPr bwMode="auto">
            <a:xfrm>
              <a:off x="1819652" y="2413687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4CCACF15-38E7-4571-AB1B-70AD39DE7A93}"/>
                </a:ext>
              </a:extLst>
            </p:cNvPr>
            <p:cNvCxnSpPr/>
            <p:nvPr/>
          </p:nvCxnSpPr>
          <p:spPr bwMode="auto">
            <a:xfrm>
              <a:off x="1815533" y="292820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4BD83840-C4C4-465E-8961-7725FE1CDBA1}"/>
                </a:ext>
              </a:extLst>
            </p:cNvPr>
            <p:cNvCxnSpPr/>
            <p:nvPr/>
          </p:nvCxnSpPr>
          <p:spPr bwMode="auto">
            <a:xfrm>
              <a:off x="1819652" y="3459892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92E1753-5553-4E1D-A5B3-243F788CF943}"/>
                </a:ext>
              </a:extLst>
            </p:cNvPr>
            <p:cNvCxnSpPr/>
            <p:nvPr/>
          </p:nvCxnSpPr>
          <p:spPr bwMode="auto">
            <a:xfrm>
              <a:off x="1815533" y="3974758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5532EF1F-39E4-42EA-813B-585B7DDE2913}"/>
                </a:ext>
              </a:extLst>
            </p:cNvPr>
            <p:cNvCxnSpPr/>
            <p:nvPr/>
          </p:nvCxnSpPr>
          <p:spPr bwMode="auto">
            <a:xfrm>
              <a:off x="1815859" y="4489623"/>
              <a:ext cx="874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787D468A-9FF8-42DA-B58E-6A50A8A5792C}"/>
              </a:ext>
            </a:extLst>
          </p:cNvPr>
          <p:cNvGrpSpPr/>
          <p:nvPr/>
        </p:nvGrpSpPr>
        <p:grpSpPr>
          <a:xfrm>
            <a:off x="7553718" y="4504720"/>
            <a:ext cx="3842950" cy="79998"/>
            <a:chOff x="1902940" y="4496443"/>
            <a:chExt cx="3842950" cy="79998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5F410694-4085-4D5E-99A1-D12E5795D541}"/>
                </a:ext>
              </a:extLst>
            </p:cNvPr>
            <p:cNvGrpSpPr/>
            <p:nvPr/>
          </p:nvGrpSpPr>
          <p:grpSpPr>
            <a:xfrm rot="5400000">
              <a:off x="3234756" y="3164627"/>
              <a:ext cx="79568" cy="2743200"/>
              <a:chOff x="1815533" y="1907060"/>
              <a:chExt cx="91527" cy="2582563"/>
            </a:xfrm>
          </p:grpSpPr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47889044-D0F8-4A23-B1FD-351010D02E45}"/>
                  </a:ext>
                </a:extLst>
              </p:cNvPr>
              <p:cNvCxnSpPr/>
              <p:nvPr/>
            </p:nvCxnSpPr>
            <p:spPr bwMode="auto">
              <a:xfrm>
                <a:off x="1819652" y="1907060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4622E152-FD39-4FA4-8C33-39DC35A1A635}"/>
                  </a:ext>
                </a:extLst>
              </p:cNvPr>
              <p:cNvCxnSpPr/>
              <p:nvPr/>
            </p:nvCxnSpPr>
            <p:spPr bwMode="auto">
              <a:xfrm>
                <a:off x="1819652" y="2413687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9C58B0FC-96C0-45AF-86D4-2E9130633BB7}"/>
                  </a:ext>
                </a:extLst>
              </p:cNvPr>
              <p:cNvCxnSpPr/>
              <p:nvPr/>
            </p:nvCxnSpPr>
            <p:spPr bwMode="auto">
              <a:xfrm>
                <a:off x="1815533" y="292820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90C52135-BA23-4EA0-9F4A-9B23C3BF1D52}"/>
                  </a:ext>
                </a:extLst>
              </p:cNvPr>
              <p:cNvCxnSpPr/>
              <p:nvPr/>
            </p:nvCxnSpPr>
            <p:spPr bwMode="auto">
              <a:xfrm>
                <a:off x="1819652" y="3459892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F8E69E67-66BA-48AB-9D8D-2548A7F12B66}"/>
                  </a:ext>
                </a:extLst>
              </p:cNvPr>
              <p:cNvCxnSpPr/>
              <p:nvPr/>
            </p:nvCxnSpPr>
            <p:spPr bwMode="auto">
              <a:xfrm>
                <a:off x="1815533" y="3974758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F107291E-0FB1-4AF9-9832-93FBFAEF5E53}"/>
                  </a:ext>
                </a:extLst>
              </p:cNvPr>
              <p:cNvCxnSpPr/>
              <p:nvPr/>
            </p:nvCxnSpPr>
            <p:spPr bwMode="auto">
              <a:xfrm>
                <a:off x="1815859" y="4489623"/>
                <a:ext cx="874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7749D9DC-76E3-40F2-9607-ED545C82B86E}"/>
                </a:ext>
              </a:extLst>
            </p:cNvPr>
            <p:cNvGrpSpPr/>
            <p:nvPr/>
          </p:nvGrpSpPr>
          <p:grpSpPr>
            <a:xfrm>
              <a:off x="5207751" y="4500454"/>
              <a:ext cx="538139" cy="75987"/>
              <a:chOff x="4260401" y="4652423"/>
              <a:chExt cx="538139" cy="75987"/>
            </a:xfrm>
          </p:grpSpPr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AC73E769-E3E4-4E38-A7B6-AD03A98E9796}"/>
                  </a:ext>
                </a:extLst>
              </p:cNvPr>
              <p:cNvCxnSpPr/>
              <p:nvPr/>
            </p:nvCxnSpPr>
            <p:spPr bwMode="auto">
              <a:xfrm rot="5400000">
                <a:off x="4760546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96E7DAD9-925D-462C-9179-3605E220CC23}"/>
                  </a:ext>
                </a:extLst>
              </p:cNvPr>
              <p:cNvCxnSpPr/>
              <p:nvPr/>
            </p:nvCxnSpPr>
            <p:spPr bwMode="auto">
              <a:xfrm rot="5400000">
                <a:off x="4222407" y="4690417"/>
                <a:ext cx="7598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257" name="TextBox 256">
            <a:extLst>
              <a:ext uri="{FF2B5EF4-FFF2-40B4-BE49-F238E27FC236}">
                <a16:creationId xmlns:a16="http://schemas.microsoft.com/office/drawing/2014/main" id="{81764E5B-0EC1-4757-A482-A6C0A2CD8CEE}"/>
              </a:ext>
            </a:extLst>
          </p:cNvPr>
          <p:cNvSpPr txBox="1"/>
          <p:nvPr/>
        </p:nvSpPr>
        <p:spPr bwMode="auto">
          <a:xfrm>
            <a:off x="6994246" y="1735646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1A30E7E8-BC37-467A-A6E8-570127EBB44F}"/>
              </a:ext>
            </a:extLst>
          </p:cNvPr>
          <p:cNvSpPr txBox="1"/>
          <p:nvPr/>
        </p:nvSpPr>
        <p:spPr bwMode="auto">
          <a:xfrm>
            <a:off x="7109278" y="223690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EC525CE-772C-4398-8988-E8E1EC3F9A2A}"/>
              </a:ext>
            </a:extLst>
          </p:cNvPr>
          <p:cNvSpPr txBox="1"/>
          <p:nvPr/>
        </p:nvSpPr>
        <p:spPr bwMode="auto">
          <a:xfrm>
            <a:off x="7122341" y="2761030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E77760F9-EE2C-4E8E-8C39-309CC761CD54}"/>
              </a:ext>
            </a:extLst>
          </p:cNvPr>
          <p:cNvSpPr txBox="1"/>
          <p:nvPr/>
        </p:nvSpPr>
        <p:spPr bwMode="auto">
          <a:xfrm>
            <a:off x="7120353" y="327876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F35ADF1-06A3-4982-B7A3-813A93522491}"/>
              </a:ext>
            </a:extLst>
          </p:cNvPr>
          <p:cNvSpPr txBox="1"/>
          <p:nvPr/>
        </p:nvSpPr>
        <p:spPr bwMode="auto">
          <a:xfrm>
            <a:off x="7117810" y="3793975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4955050F-CCDB-4EA8-A6B4-7513D1DD91B4}"/>
              </a:ext>
            </a:extLst>
          </p:cNvPr>
          <p:cNvSpPr txBox="1"/>
          <p:nvPr/>
        </p:nvSpPr>
        <p:spPr bwMode="auto">
          <a:xfrm>
            <a:off x="7232840" y="4311713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B31C2503-C44C-4034-B89C-2F474BEF6C76}"/>
              </a:ext>
            </a:extLst>
          </p:cNvPr>
          <p:cNvSpPr txBox="1"/>
          <p:nvPr/>
        </p:nvSpPr>
        <p:spPr bwMode="auto">
          <a:xfrm>
            <a:off x="7403469" y="4519388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80049FEE-3DAF-4124-B6EE-41F5E5D9F8D2}"/>
              </a:ext>
            </a:extLst>
          </p:cNvPr>
          <p:cNvSpPr txBox="1"/>
          <p:nvPr/>
        </p:nvSpPr>
        <p:spPr bwMode="auto">
          <a:xfrm>
            <a:off x="7955628" y="4523956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692C5782-0143-47D6-9666-F71874BD4DF2}"/>
              </a:ext>
            </a:extLst>
          </p:cNvPr>
          <p:cNvSpPr txBox="1"/>
          <p:nvPr/>
        </p:nvSpPr>
        <p:spPr bwMode="auto">
          <a:xfrm>
            <a:off x="8448566" y="4525834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78BC18BC-DDC1-460C-BF6F-65EDDAB3F96C}"/>
              </a:ext>
            </a:extLst>
          </p:cNvPr>
          <p:cNvSpPr txBox="1"/>
          <p:nvPr/>
        </p:nvSpPr>
        <p:spPr bwMode="auto">
          <a:xfrm>
            <a:off x="9000725" y="4530402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4A271BE0-6A49-4B6D-B5FF-F37CCD655082}"/>
              </a:ext>
            </a:extLst>
          </p:cNvPr>
          <p:cNvSpPr txBox="1"/>
          <p:nvPr/>
        </p:nvSpPr>
        <p:spPr bwMode="auto">
          <a:xfrm>
            <a:off x="9541737" y="4526153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FEF05BD9-FB07-46E0-8043-8D3AE1E90B2D}"/>
              </a:ext>
            </a:extLst>
          </p:cNvPr>
          <p:cNvSpPr txBox="1"/>
          <p:nvPr/>
        </p:nvSpPr>
        <p:spPr bwMode="auto">
          <a:xfrm>
            <a:off x="10093896" y="4530721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0FCDE72B-7517-4EF5-B841-73204A6548E4}"/>
              </a:ext>
            </a:extLst>
          </p:cNvPr>
          <p:cNvSpPr txBox="1"/>
          <p:nvPr/>
        </p:nvSpPr>
        <p:spPr bwMode="auto">
          <a:xfrm>
            <a:off x="10645343" y="4532599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42FFAF01-5440-4D19-B22D-96EE97BC0BE3}"/>
              </a:ext>
            </a:extLst>
          </p:cNvPr>
          <p:cNvSpPr txBox="1"/>
          <p:nvPr/>
        </p:nvSpPr>
        <p:spPr bwMode="auto">
          <a:xfrm>
            <a:off x="11197502" y="4537167"/>
            <a:ext cx="4187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F468933-6EEF-4E8A-9DBF-CEA6F7BF3F65}"/>
              </a:ext>
            </a:extLst>
          </p:cNvPr>
          <p:cNvSpPr/>
          <p:nvPr/>
        </p:nvSpPr>
        <p:spPr bwMode="auto">
          <a:xfrm>
            <a:off x="1898690" y="1921987"/>
            <a:ext cx="3121774" cy="739674"/>
          </a:xfrm>
          <a:custGeom>
            <a:avLst/>
            <a:gdLst>
              <a:gd name="connsiteX0" fmla="*/ 0 w 3121774"/>
              <a:gd name="connsiteY0" fmla="*/ 0 h 739674"/>
              <a:gd name="connsiteX1" fmla="*/ 87364 w 3121774"/>
              <a:gd name="connsiteY1" fmla="*/ 0 h 739674"/>
              <a:gd name="connsiteX2" fmla="*/ 87364 w 3121774"/>
              <a:gd name="connsiteY2" fmla="*/ 11649 h 739674"/>
              <a:gd name="connsiteX3" fmla="*/ 171814 w 3121774"/>
              <a:gd name="connsiteY3" fmla="*/ 11649 h 739674"/>
              <a:gd name="connsiteX4" fmla="*/ 171814 w 3121774"/>
              <a:gd name="connsiteY4" fmla="*/ 32033 h 739674"/>
              <a:gd name="connsiteX5" fmla="*/ 297035 w 3121774"/>
              <a:gd name="connsiteY5" fmla="*/ 32033 h 739674"/>
              <a:gd name="connsiteX6" fmla="*/ 297035 w 3121774"/>
              <a:gd name="connsiteY6" fmla="*/ 66979 h 739674"/>
              <a:gd name="connsiteX7" fmla="*/ 343628 w 3121774"/>
              <a:gd name="connsiteY7" fmla="*/ 66979 h 739674"/>
              <a:gd name="connsiteX8" fmla="*/ 343628 w 3121774"/>
              <a:gd name="connsiteY8" fmla="*/ 131045 h 739674"/>
              <a:gd name="connsiteX9" fmla="*/ 404783 w 3121774"/>
              <a:gd name="connsiteY9" fmla="*/ 131045 h 739674"/>
              <a:gd name="connsiteX10" fmla="*/ 404783 w 3121774"/>
              <a:gd name="connsiteY10" fmla="*/ 154342 h 739674"/>
              <a:gd name="connsiteX11" fmla="*/ 524179 w 3121774"/>
              <a:gd name="connsiteY11" fmla="*/ 154342 h 739674"/>
              <a:gd name="connsiteX12" fmla="*/ 524179 w 3121774"/>
              <a:gd name="connsiteY12" fmla="*/ 177638 h 739674"/>
              <a:gd name="connsiteX13" fmla="*/ 594069 w 3121774"/>
              <a:gd name="connsiteY13" fmla="*/ 177638 h 739674"/>
              <a:gd name="connsiteX14" fmla="*/ 594069 w 3121774"/>
              <a:gd name="connsiteY14" fmla="*/ 224232 h 739674"/>
              <a:gd name="connsiteX15" fmla="*/ 663960 w 3121774"/>
              <a:gd name="connsiteY15" fmla="*/ 224232 h 739674"/>
              <a:gd name="connsiteX16" fmla="*/ 663960 w 3121774"/>
              <a:gd name="connsiteY16" fmla="*/ 238793 h 739674"/>
              <a:gd name="connsiteX17" fmla="*/ 832862 w 3121774"/>
              <a:gd name="connsiteY17" fmla="*/ 238793 h 739674"/>
              <a:gd name="connsiteX18" fmla="*/ 832862 w 3121774"/>
              <a:gd name="connsiteY18" fmla="*/ 282474 h 739674"/>
              <a:gd name="connsiteX19" fmla="*/ 861983 w 3121774"/>
              <a:gd name="connsiteY19" fmla="*/ 282474 h 739674"/>
              <a:gd name="connsiteX20" fmla="*/ 861983 w 3121774"/>
              <a:gd name="connsiteY20" fmla="*/ 317419 h 739674"/>
              <a:gd name="connsiteX21" fmla="*/ 894016 w 3121774"/>
              <a:gd name="connsiteY21" fmla="*/ 317419 h 739674"/>
              <a:gd name="connsiteX22" fmla="*/ 894016 w 3121774"/>
              <a:gd name="connsiteY22" fmla="*/ 355277 h 739674"/>
              <a:gd name="connsiteX23" fmla="*/ 928961 w 3121774"/>
              <a:gd name="connsiteY23" fmla="*/ 355277 h 739674"/>
              <a:gd name="connsiteX24" fmla="*/ 928961 w 3121774"/>
              <a:gd name="connsiteY24" fmla="*/ 381486 h 739674"/>
              <a:gd name="connsiteX25" fmla="*/ 969730 w 3121774"/>
              <a:gd name="connsiteY25" fmla="*/ 381486 h 739674"/>
              <a:gd name="connsiteX26" fmla="*/ 969730 w 3121774"/>
              <a:gd name="connsiteY26" fmla="*/ 407695 h 739674"/>
              <a:gd name="connsiteX27" fmla="*/ 1057093 w 3121774"/>
              <a:gd name="connsiteY27" fmla="*/ 407695 h 739674"/>
              <a:gd name="connsiteX28" fmla="*/ 1057093 w 3121774"/>
              <a:gd name="connsiteY28" fmla="*/ 430991 h 739674"/>
              <a:gd name="connsiteX29" fmla="*/ 1182314 w 3121774"/>
              <a:gd name="connsiteY29" fmla="*/ 430991 h 739674"/>
              <a:gd name="connsiteX30" fmla="*/ 1182314 w 3121774"/>
              <a:gd name="connsiteY30" fmla="*/ 451376 h 739674"/>
              <a:gd name="connsiteX31" fmla="*/ 1284237 w 3121774"/>
              <a:gd name="connsiteY31" fmla="*/ 451376 h 739674"/>
              <a:gd name="connsiteX32" fmla="*/ 1284237 w 3121774"/>
              <a:gd name="connsiteY32" fmla="*/ 460112 h 739674"/>
              <a:gd name="connsiteX33" fmla="*/ 1444403 w 3121774"/>
              <a:gd name="connsiteY33" fmla="*/ 460112 h 739674"/>
              <a:gd name="connsiteX34" fmla="*/ 1444403 w 3121774"/>
              <a:gd name="connsiteY34" fmla="*/ 509618 h 739674"/>
              <a:gd name="connsiteX35" fmla="*/ 1665723 w 3121774"/>
              <a:gd name="connsiteY35" fmla="*/ 509618 h 739674"/>
              <a:gd name="connsiteX36" fmla="*/ 1665723 w 3121774"/>
              <a:gd name="connsiteY36" fmla="*/ 524179 h 739674"/>
              <a:gd name="connsiteX37" fmla="*/ 1913251 w 3121774"/>
              <a:gd name="connsiteY37" fmla="*/ 524179 h 739674"/>
              <a:gd name="connsiteX38" fmla="*/ 1913251 w 3121774"/>
              <a:gd name="connsiteY38" fmla="*/ 524179 h 739674"/>
              <a:gd name="connsiteX39" fmla="*/ 1913251 w 3121774"/>
              <a:gd name="connsiteY39" fmla="*/ 553300 h 739674"/>
              <a:gd name="connsiteX40" fmla="*/ 1986054 w 3121774"/>
              <a:gd name="connsiteY40" fmla="*/ 553300 h 739674"/>
              <a:gd name="connsiteX41" fmla="*/ 1986054 w 3121774"/>
              <a:gd name="connsiteY41" fmla="*/ 576596 h 739674"/>
              <a:gd name="connsiteX42" fmla="*/ 2335506 w 3121774"/>
              <a:gd name="connsiteY42" fmla="*/ 576596 h 739674"/>
              <a:gd name="connsiteX43" fmla="*/ 2335506 w 3121774"/>
              <a:gd name="connsiteY43" fmla="*/ 637751 h 739674"/>
              <a:gd name="connsiteX44" fmla="*/ 2402485 w 3121774"/>
              <a:gd name="connsiteY44" fmla="*/ 637751 h 739674"/>
              <a:gd name="connsiteX45" fmla="*/ 2408309 w 3121774"/>
              <a:gd name="connsiteY45" fmla="*/ 637751 h 739674"/>
              <a:gd name="connsiteX46" fmla="*/ 2408309 w 3121774"/>
              <a:gd name="connsiteY46" fmla="*/ 655223 h 739674"/>
              <a:gd name="connsiteX47" fmla="*/ 2545178 w 3121774"/>
              <a:gd name="connsiteY47" fmla="*/ 655223 h 739674"/>
              <a:gd name="connsiteX48" fmla="*/ 2556826 w 3121774"/>
              <a:gd name="connsiteY48" fmla="*/ 655223 h 739674"/>
              <a:gd name="connsiteX49" fmla="*/ 2556826 w 3121774"/>
              <a:gd name="connsiteY49" fmla="*/ 739674 h 739674"/>
              <a:gd name="connsiteX50" fmla="*/ 3121774 w 3121774"/>
              <a:gd name="connsiteY50" fmla="*/ 739674 h 73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121774" h="739674">
                <a:moveTo>
                  <a:pt x="0" y="0"/>
                </a:moveTo>
                <a:lnTo>
                  <a:pt x="87364" y="0"/>
                </a:lnTo>
                <a:lnTo>
                  <a:pt x="87364" y="11649"/>
                </a:lnTo>
                <a:lnTo>
                  <a:pt x="171814" y="11649"/>
                </a:lnTo>
                <a:lnTo>
                  <a:pt x="171814" y="32033"/>
                </a:lnTo>
                <a:lnTo>
                  <a:pt x="297035" y="32033"/>
                </a:lnTo>
                <a:lnTo>
                  <a:pt x="297035" y="66979"/>
                </a:lnTo>
                <a:lnTo>
                  <a:pt x="343628" y="66979"/>
                </a:lnTo>
                <a:lnTo>
                  <a:pt x="343628" y="131045"/>
                </a:lnTo>
                <a:lnTo>
                  <a:pt x="404783" y="131045"/>
                </a:lnTo>
                <a:lnTo>
                  <a:pt x="404783" y="154342"/>
                </a:lnTo>
                <a:lnTo>
                  <a:pt x="524179" y="154342"/>
                </a:lnTo>
                <a:lnTo>
                  <a:pt x="524179" y="177638"/>
                </a:lnTo>
                <a:lnTo>
                  <a:pt x="594069" y="177638"/>
                </a:lnTo>
                <a:lnTo>
                  <a:pt x="594069" y="224232"/>
                </a:lnTo>
                <a:lnTo>
                  <a:pt x="663960" y="224232"/>
                </a:lnTo>
                <a:lnTo>
                  <a:pt x="663960" y="238793"/>
                </a:lnTo>
                <a:lnTo>
                  <a:pt x="832862" y="238793"/>
                </a:lnTo>
                <a:lnTo>
                  <a:pt x="832862" y="282474"/>
                </a:lnTo>
                <a:lnTo>
                  <a:pt x="861983" y="282474"/>
                </a:lnTo>
                <a:lnTo>
                  <a:pt x="861983" y="317419"/>
                </a:lnTo>
                <a:lnTo>
                  <a:pt x="894016" y="317419"/>
                </a:lnTo>
                <a:lnTo>
                  <a:pt x="894016" y="355277"/>
                </a:lnTo>
                <a:lnTo>
                  <a:pt x="928961" y="355277"/>
                </a:lnTo>
                <a:lnTo>
                  <a:pt x="928961" y="381486"/>
                </a:lnTo>
                <a:lnTo>
                  <a:pt x="969730" y="381486"/>
                </a:lnTo>
                <a:lnTo>
                  <a:pt x="969730" y="407695"/>
                </a:lnTo>
                <a:lnTo>
                  <a:pt x="1057093" y="407695"/>
                </a:lnTo>
                <a:lnTo>
                  <a:pt x="1057093" y="430991"/>
                </a:lnTo>
                <a:lnTo>
                  <a:pt x="1182314" y="430991"/>
                </a:lnTo>
                <a:lnTo>
                  <a:pt x="1182314" y="451376"/>
                </a:lnTo>
                <a:lnTo>
                  <a:pt x="1284237" y="451376"/>
                </a:lnTo>
                <a:lnTo>
                  <a:pt x="1284237" y="460112"/>
                </a:lnTo>
                <a:lnTo>
                  <a:pt x="1444403" y="460112"/>
                </a:lnTo>
                <a:lnTo>
                  <a:pt x="1444403" y="509618"/>
                </a:lnTo>
                <a:lnTo>
                  <a:pt x="1665723" y="509618"/>
                </a:lnTo>
                <a:lnTo>
                  <a:pt x="1665723" y="524179"/>
                </a:lnTo>
                <a:lnTo>
                  <a:pt x="1913251" y="524179"/>
                </a:lnTo>
                <a:lnTo>
                  <a:pt x="1913251" y="524179"/>
                </a:lnTo>
                <a:lnTo>
                  <a:pt x="1913251" y="553300"/>
                </a:lnTo>
                <a:lnTo>
                  <a:pt x="1986054" y="553300"/>
                </a:lnTo>
                <a:lnTo>
                  <a:pt x="1986054" y="576596"/>
                </a:lnTo>
                <a:lnTo>
                  <a:pt x="2335506" y="576596"/>
                </a:lnTo>
                <a:lnTo>
                  <a:pt x="2335506" y="637751"/>
                </a:lnTo>
                <a:lnTo>
                  <a:pt x="2402485" y="637751"/>
                </a:lnTo>
                <a:lnTo>
                  <a:pt x="2408309" y="637751"/>
                </a:lnTo>
                <a:lnTo>
                  <a:pt x="2408309" y="655223"/>
                </a:lnTo>
                <a:lnTo>
                  <a:pt x="2545178" y="655223"/>
                </a:lnTo>
                <a:lnTo>
                  <a:pt x="2556826" y="655223"/>
                </a:lnTo>
                <a:lnTo>
                  <a:pt x="2556826" y="739674"/>
                </a:lnTo>
                <a:lnTo>
                  <a:pt x="3121774" y="739674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11CB3A7-F4FD-4BE8-A7F8-58A6A3A18B50}"/>
              </a:ext>
            </a:extLst>
          </p:cNvPr>
          <p:cNvGrpSpPr/>
          <p:nvPr/>
        </p:nvGrpSpPr>
        <p:grpSpPr>
          <a:xfrm>
            <a:off x="2096737" y="1885967"/>
            <a:ext cx="2885929" cy="839561"/>
            <a:chOff x="2096737" y="1885967"/>
            <a:chExt cx="2885929" cy="839561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71D00E4-B2C5-4D9D-B67D-655D4697FC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65754" y="189470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0BD47A7-FB0F-4451-B673-5103629D4C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6737" y="188596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B69BF280-7C0D-4363-B427-CADDA5D51E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18172" y="193053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A89B1E3D-F10B-4D25-BD6F-7D3F77A1C2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80134" y="202530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37E66153-CD89-4445-9652-97818FF200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64060" y="210186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78FF7B5-E5B0-4636-B9E6-026807DB15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8330" y="211220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1BCC8D66-07BC-4D77-8DFE-B0C4B57BC4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6097" y="226751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2C49ECD5-4D30-4CBA-A53B-DAB794E146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57137" y="230164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4C8E97EB-537B-4AAD-917D-D252EDFB8B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91367" y="232203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62984D20-ECD9-4759-94AD-9248A5D577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6493" y="23267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0AA75C1D-15AC-4F32-8AC5-25E87794EA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6102" y="23267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0D954883-661A-4336-B3D7-C4DDDC9F89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02560" y="237605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E579BE38-2ABC-4499-9771-F4A3D494B2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05849" y="239107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2FAB9A41-138A-4EAF-BBD1-EC67C80E5C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75427" y="238963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1E041E-6D2E-40E5-9C44-4A2E222999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36596" y="23901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BFB1347-5FB7-410D-9B89-A0D499F444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78532" y="244275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AB90142-7769-4F55-B878-8848A1915C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66062" y="24408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16CC5EB-9CAD-45F3-BD01-2E301D055D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14556" y="244510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5402A68-9806-4D51-86CD-BE63161135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2118" y="237599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77F15E0-6388-430E-82A3-C3470FFAD2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3513" y="260770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66EC729B-9D4D-4BC3-8C05-05EFC0467C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5176" y="249487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72DC646-6058-4634-868B-58A3219031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49051" y="260874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1B92EF4C-2654-4EBC-98A3-92D245136D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8253" y="229873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77804FA-F393-45A9-B6C1-80E17AC43E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174" y="260874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268739C7-621D-40AD-8774-691743F9B8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40378" y="261165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FAD85FA-ABD0-49E1-A4F5-2B644E3247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68076" y="241703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663AB4E-3E2E-43B9-9EA9-9770A86992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7496" y="237205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C5BEA3D0-6D6C-43BE-8612-F2F3A2968C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82666" y="260963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BCAA6559-D41D-4F44-B1CF-B948F40183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25220" y="2442243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22969E6B-ADAC-4664-A154-96DA2627A7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3118" y="251942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FDEBAE3-C1A3-4F00-BD9F-1142D3B9E3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6387" y="2389637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3552EB4-6393-47F6-83E1-AD326776DB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51180" y="2393990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A432DFB4-FBB0-4445-A345-D09D2A74C1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13466" y="2394647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B2876101-884B-4A84-85DC-BFC8FCD116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38364" y="2442753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E1B0A2B3-867B-4C33-875F-2412EFE12C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98329" y="2442189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20342751-7D62-40D8-ACD8-C90787961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29487" y="252038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214023FB-7741-4469-B971-1BF62D01CD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7607" y="251815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85A7C592-BA60-422B-B9F2-2F100134D7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96993" y="260596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0C507132-E5E6-4542-9385-2A99CF290A9F}"/>
              </a:ext>
            </a:extLst>
          </p:cNvPr>
          <p:cNvGrpSpPr/>
          <p:nvPr/>
        </p:nvGrpSpPr>
        <p:grpSpPr>
          <a:xfrm>
            <a:off x="2165754" y="1885966"/>
            <a:ext cx="2434046" cy="565569"/>
            <a:chOff x="2165754" y="1885966"/>
            <a:chExt cx="2434046" cy="565569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254E90A-1E2C-4E9D-B926-6D4D7038B6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53541" y="201524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5B608AE-F028-4393-AB6A-75FDE4D98F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65754" y="188596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DDF5941-ADF3-48E9-8979-05B9F3CABF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69385" y="200131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DB1FACEB-83D7-496B-879B-11E77128D8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0153" y="205441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C9F57B77-A2F9-4CE6-B11A-93E5ECA592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8330" y="206418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1A57490-70ED-4E63-B44A-CB79BE3554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6565" y="205199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81B7350-6A42-4E88-BEB2-67ED0A9080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97788" y="209944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9BB46468-66C6-46C7-8175-62F991B8CE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1496" y="210042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97B34FC-5D99-437D-BC63-338B97A16D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3686" y="210185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7C1A0525-3359-4AA2-B10F-C54B22C543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70815" y="213417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BD41211-FB6A-4C88-8493-62B9C10914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7318" y="2164277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E3E5A2A-0F80-4319-BCA3-4E572172EB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25308" y="2176599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28FC210-1C67-43CC-851A-D45B449794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98592" y="22211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9E2A7CA0-F086-4808-9415-66E1EF1DD1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63281" y="218481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04B8518-0929-4E9E-8C85-75EE1CF373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40876" y="222863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17B8A00-A2FF-4EBA-AD8C-01B8E6DDBB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1231" y="233502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22D0444-0320-47A6-9584-327A384387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99800" y="233766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51D3A7A-8ABE-43AF-A413-4949DFC905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1396" y="210433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BF16BCF-CCB0-4CB3-8678-3F36000F47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06953" y="2187229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B63357E-0F50-49A9-BCE4-15BCB931BF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9631" y="2136412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880FEE39-DE9C-42DF-83FC-805B230F57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4091" y="218722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CD04F8B-7DE5-484C-964D-E08FB08866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70229" y="2312901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F1D5D12-003B-407E-8196-B44D29B67E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31154" y="221232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4FAAB32-1486-4DB2-856A-EFC2224E79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9427" y="2247224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97FB506D-79B0-45DD-853C-6D34FDBDC5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6256" y="233524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A63B513F-FEC2-493A-A12C-AEDCB5A0E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25990" y="2335120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C7C93E1-43CC-4A64-A119-BECD71BF07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67541" y="233502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70F41B1-4D11-4CBE-BD72-A38CE130A6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98329" y="233502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0FDBF419-776D-4367-940C-68FC0942D1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99979" y="2256149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B6C3FF5B-CA4F-4C41-8CE0-1383E1D9DB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48856" y="2265074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FF36B44-5294-4965-860E-F4FE34FD0A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9739" y="2296016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97309AAC-678B-4850-AB45-63C9EAF5B6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4325" y="2335120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5DC51DC2-B406-4E9D-88C8-9D6E960E53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7607" y="233524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7DADF865-6607-43E4-A382-38E1399CF5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54620" y="2334794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264C0FF9-68CB-4F8B-A6F7-4BF5DC98EFFF}"/>
              </a:ext>
            </a:extLst>
          </p:cNvPr>
          <p:cNvGrpSpPr/>
          <p:nvPr/>
        </p:nvGrpSpPr>
        <p:grpSpPr>
          <a:xfrm>
            <a:off x="8014506" y="1935212"/>
            <a:ext cx="3234187" cy="390387"/>
            <a:chOff x="7803347" y="1935212"/>
            <a:chExt cx="3234187" cy="390387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D90BE86-6ECF-4701-AC44-432AD2BF6C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39114" y="195285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E6FCB6F-E586-4FE7-838A-790C587FEC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9448" y="194226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AFE5AFC-85D4-4EA7-B611-43606570F7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03347" y="193521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0645B9E-CD1A-45F9-A5E8-DC7B4BA400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6105" y="207947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409FEBF-9C16-47B0-A7E2-CD00939E8F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4010" y="200088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C869B9A-56F5-4124-925B-ABD0A7F03A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2116" y="208724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D8F1427-C7D4-4395-BE5C-16A1E6167C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58736" y="2105984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AB4C494-D67C-4C85-818E-A35B629876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96006" y="2105022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7DEC5D3-21D7-4BE2-BDDA-D88CAD49FC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33915" y="2144175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E48C84F-C757-4D83-97EC-C18A97E923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54353" y="214605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914A23C-F2C2-4E90-8FE3-37C3D72302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18712" y="2211123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45A650C-ACE4-4916-82DD-66FF3D4365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9567" y="2211728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C62C7A4-FF97-4B1D-94A3-32B03A8B1D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64063" y="22110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69879E3-2E65-4EB4-9C7A-D8CBB5CA5C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52930" y="2210291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63145A0-03B5-49C5-AA24-867E7079FC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15097" y="2211050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62952D-627C-4717-8204-5DFAB2C5CD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08561" y="221140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87AB41A-649C-424E-B98E-66BF016E18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88997" y="2211270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E8598C66-9DF3-4D92-A4CB-F881E0A740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37534" y="2209846"/>
              <a:ext cx="0" cy="113871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D14190C-8C03-4781-917E-C65FE299D7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63064" y="2210575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54E5BDC-C436-48B4-991E-1ACC20E2ED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2037" y="2145472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4B70E9E-7F59-437A-8F51-546A292D81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97584" y="2147087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CE44E60-8051-47FA-AAEC-589C5026F7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62867" y="1943664"/>
              <a:ext cx="0" cy="113871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1446D84-6CDD-4D1F-AAF7-0DA53C96D0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57306" y="2181898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4C0FA83-A12C-479B-A911-1A02DFE27B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33337" y="2207379"/>
              <a:ext cx="0" cy="113871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33A41D8-B167-42DE-ABE6-02308F799C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73639" y="214673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6074FB7-69CC-4669-81D2-7D705D216A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29673" y="2159163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738120F4-F73F-44FF-AD18-0BC39D9838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52195" y="215120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9895ED63-676E-478B-95E2-69C21A8D17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04260" y="215702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7116588-583B-42EA-A487-C376A836D9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83123" y="2170335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84B9333A-7950-42ED-9FD3-DD17C93375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0722" y="217081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84992BFC-E46D-46B0-9984-5A170048E6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05645" y="2181403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8B955F76-92DC-4A09-B492-CEB3B72DBB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05655" y="220950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53EFFA82-8305-46D2-B2E4-E689473E7A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83107" y="2211716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69CD4C2E-BC6B-491C-83DD-AC120C47E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08124" y="2211049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23700900-42C5-4242-B7E4-B4EEA8D82C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79933" y="2211048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FDA53D6-022B-4B5E-90A2-0EE1B10FE0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31403" y="2210291"/>
              <a:ext cx="0" cy="113871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8DA399F3-6518-4E46-A939-200B2BAED361}"/>
              </a:ext>
            </a:extLst>
          </p:cNvPr>
          <p:cNvSpPr txBox="1"/>
          <p:nvPr/>
        </p:nvSpPr>
        <p:spPr bwMode="auto">
          <a:xfrm>
            <a:off x="9289931" y="4746644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F6816E2F-245F-4DC7-8822-A4A95092864C}"/>
              </a:ext>
            </a:extLst>
          </p:cNvPr>
          <p:cNvSpPr txBox="1"/>
          <p:nvPr/>
        </p:nvSpPr>
        <p:spPr bwMode="auto">
          <a:xfrm>
            <a:off x="3562669" y="4768786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9B352AD9-5E58-4856-A733-FAA0F17BA673}"/>
              </a:ext>
            </a:extLst>
          </p:cNvPr>
          <p:cNvSpPr txBox="1"/>
          <p:nvPr/>
        </p:nvSpPr>
        <p:spPr bwMode="auto">
          <a:xfrm>
            <a:off x="261110" y="4861640"/>
            <a:ext cx="150669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D0743212-21DD-419A-BB33-7154BFD82379}"/>
              </a:ext>
            </a:extLst>
          </p:cNvPr>
          <p:cNvSpPr txBox="1"/>
          <p:nvPr/>
        </p:nvSpPr>
        <p:spPr bwMode="auto">
          <a:xfrm>
            <a:off x="5946815" y="4858319"/>
            <a:ext cx="150669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Pola-R-CHP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R-CHOP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1" name="Text Box 15">
            <a:extLst>
              <a:ext uri="{FF2B5EF4-FFF2-40B4-BE49-F238E27FC236}">
                <a16:creationId xmlns:a16="http://schemas.microsoft.com/office/drawing/2014/main" id="{B80AA469-C25D-4E48-89E1-5516CF6FB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3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Polatuzumab Vedotin + R-CHP vs R-CHOP Subsequent Therapy Not Specified in the Protocol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398EF3DA-5BBB-F34B-A34D-5AD2A8C1B3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275627"/>
              </p:ext>
            </p:extLst>
          </p:nvPr>
        </p:nvGraphicFramePr>
        <p:xfrm>
          <a:off x="719139" y="1606129"/>
          <a:ext cx="10763250" cy="2103168"/>
        </p:xfrm>
        <a:graphic>
          <a:graphicData uri="http://schemas.openxmlformats.org/drawingml/2006/table">
            <a:tbl>
              <a:tblPr/>
              <a:tblGrid>
                <a:gridCol w="358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Subsequent Therapy at </a:t>
                      </a:r>
                      <a:b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Data Cutoff,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Polatuzumab Vedotin + R-CHP</a:t>
                      </a:r>
                      <a:b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440)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R-CHOP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439)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Radiotherapy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146746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Systemic therapy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SCT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CAR T-cell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91482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9575D5B-0951-4F9C-A4AE-D75894E4CF4B}"/>
              </a:ext>
            </a:extLst>
          </p:cNvPr>
          <p:cNvSpPr txBox="1"/>
          <p:nvPr/>
        </p:nvSpPr>
        <p:spPr bwMode="auto">
          <a:xfrm>
            <a:off x="609759" y="3856429"/>
            <a:ext cx="10516431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bg1"/>
                </a:solidFill>
                <a:latin typeface="Calibri" panose="020F0502020204030204" pitchFamily="34" charset="0"/>
              </a:rPr>
              <a:t>At data cutoff, 99 of 440 patients (22.5%) in the polatuzumab vedotin arm and 133 of 439 patients (30.3%) in the R-CHOP arm had received ≥1 subsequent course of therapy for lymphoma that was not specified in the trial protocol</a:t>
            </a:r>
          </a:p>
          <a:p>
            <a:pPr marL="285750" indent="-285750"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bg1"/>
                </a:solidFill>
                <a:latin typeface="Calibri" panose="020F0502020204030204" pitchFamily="34" charset="0"/>
              </a:rPr>
              <a:t>Unblinding was permitted for individual patients after disease progression, with 8 patients in the R-CHOP arm receiving polatuzumab vedotin as part of subsequent therapy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3E6AA4B9-5129-4669-977B-CF48211C2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38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8D414E-EF74-45B3-9D3B-61971128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Polatuzumab Vedotin + R-CHP vs R-CHOP AEs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6A5E370-8E32-4FB8-9B22-014ED96EEDF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90540929"/>
              </p:ext>
            </p:extLst>
          </p:nvPr>
        </p:nvGraphicFramePr>
        <p:xfrm>
          <a:off x="714877" y="1609620"/>
          <a:ext cx="5310185" cy="47650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494265">
                  <a:extLst>
                    <a:ext uri="{9D8B030D-6E8A-4147-A177-3AD203B41FA5}">
                      <a16:colId xmlns:a16="http://schemas.microsoft.com/office/drawing/2014/main" val="434725778"/>
                    </a:ext>
                  </a:extLst>
                </a:gridCol>
                <a:gridCol w="821933">
                  <a:extLst>
                    <a:ext uri="{9D8B030D-6E8A-4147-A177-3AD203B41FA5}">
                      <a16:colId xmlns:a16="http://schemas.microsoft.com/office/drawing/2014/main" val="3715757380"/>
                    </a:ext>
                  </a:extLst>
                </a:gridCol>
                <a:gridCol w="1011202">
                  <a:extLst>
                    <a:ext uri="{9D8B030D-6E8A-4147-A177-3AD203B41FA5}">
                      <a16:colId xmlns:a16="http://schemas.microsoft.com/office/drawing/2014/main" val="835514053"/>
                    </a:ext>
                  </a:extLst>
                </a:gridCol>
                <a:gridCol w="961436">
                  <a:extLst>
                    <a:ext uri="{9D8B030D-6E8A-4147-A177-3AD203B41FA5}">
                      <a16:colId xmlns:a16="http://schemas.microsoft.com/office/drawing/2014/main" val="3808294819"/>
                    </a:ext>
                  </a:extLst>
                </a:gridCol>
                <a:gridCol w="1021349">
                  <a:extLst>
                    <a:ext uri="{9D8B030D-6E8A-4147-A177-3AD203B41FA5}">
                      <a16:colId xmlns:a16="http://schemas.microsoft.com/office/drawing/2014/main" val="437469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AEs, 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Pola + R-CHP</a:t>
                      </a:r>
                      <a:b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435)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R-CHOP</a:t>
                      </a:r>
                      <a:b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438)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3/4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32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Peripheral neuropathy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6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Nausea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8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Neutropenia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68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Diarrhea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32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Anemia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Constipation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92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Fatigue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95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Alopecia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17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 appetite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82544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F2279D-3EDE-4295-BFF6-F874669EA5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362855"/>
              </p:ext>
            </p:extLst>
          </p:nvPr>
        </p:nvGraphicFramePr>
        <p:xfrm>
          <a:off x="6176770" y="1609620"/>
          <a:ext cx="5310185" cy="43942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494265">
                  <a:extLst>
                    <a:ext uri="{9D8B030D-6E8A-4147-A177-3AD203B41FA5}">
                      <a16:colId xmlns:a16="http://schemas.microsoft.com/office/drawing/2014/main" val="434725778"/>
                    </a:ext>
                  </a:extLst>
                </a:gridCol>
                <a:gridCol w="821933">
                  <a:extLst>
                    <a:ext uri="{9D8B030D-6E8A-4147-A177-3AD203B41FA5}">
                      <a16:colId xmlns:a16="http://schemas.microsoft.com/office/drawing/2014/main" val="3715757380"/>
                    </a:ext>
                  </a:extLst>
                </a:gridCol>
                <a:gridCol w="924674">
                  <a:extLst>
                    <a:ext uri="{9D8B030D-6E8A-4147-A177-3AD203B41FA5}">
                      <a16:colId xmlns:a16="http://schemas.microsoft.com/office/drawing/2014/main" val="835514053"/>
                    </a:ext>
                  </a:extLst>
                </a:gridCol>
                <a:gridCol w="1047964">
                  <a:extLst>
                    <a:ext uri="{9D8B030D-6E8A-4147-A177-3AD203B41FA5}">
                      <a16:colId xmlns:a16="http://schemas.microsoft.com/office/drawing/2014/main" val="3808294819"/>
                    </a:ext>
                  </a:extLst>
                </a:gridCol>
                <a:gridCol w="1021349">
                  <a:extLst>
                    <a:ext uri="{9D8B030D-6E8A-4147-A177-3AD203B41FA5}">
                      <a16:colId xmlns:a16="http://schemas.microsoft.com/office/drawing/2014/main" val="437469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AEs, 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Pola + R-CHP</a:t>
                      </a:r>
                      <a:b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435)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R-CHOP</a:t>
                      </a:r>
                      <a:b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438)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3/4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3/4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32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Pyrexia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6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Vomiting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28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Febrile neutropenia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68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Headache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32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Cough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 weight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92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Asthenia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95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Dysgeusia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175687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8DF85605-5162-46FC-892A-863267D2A014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2C376987-AF4A-44DE-B8B0-442F726B5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876316-74C6-47D9-B63A-308EDEB48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D12358C9-5F19-4153-BE6C-F9CD2FF01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74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POLARIX: Safety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A42C28-93CE-4F05-9281-18E4C24D9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4542503"/>
            <a:ext cx="10877529" cy="1812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*Grade 5 AEs: 13 patients (3.0%) and 10 patients (2.3%), respectively. </a:t>
            </a:r>
            <a:br>
              <a:rPr lang="en-US" sz="1400" dirty="0"/>
            </a:br>
            <a:r>
              <a:rPr lang="en-US" sz="1400" baseline="30000" dirty="0"/>
              <a:t>†</a:t>
            </a:r>
            <a:r>
              <a:rPr lang="en-US" sz="1400" dirty="0"/>
              <a:t>19 patients (4.4%) d/c PV in PV arm, 22 patients (5.0%) d/c vincristine in R-CHOP arm.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73974526-FA42-C747-B302-4627558122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41787"/>
              </p:ext>
            </p:extLst>
          </p:nvPr>
        </p:nvGraphicFramePr>
        <p:xfrm>
          <a:off x="709797" y="1600200"/>
          <a:ext cx="10772592" cy="2804224"/>
        </p:xfrm>
        <a:graphic>
          <a:graphicData uri="http://schemas.openxmlformats.org/drawingml/2006/table">
            <a:tbl>
              <a:tblPr/>
              <a:tblGrid>
                <a:gridCol w="4324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8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9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Polatuzumab Vedotin + R-CHP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R-CHOP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438)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grade AEs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Grade ≥3*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426 (97.9)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264 (60.7)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431 (98.4)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262 (59.8)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Serious 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148 (34.0)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134 (30.6)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AEs leading to: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D/c of any study drug†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Dose reduction of any study drug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(6.2)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(9.2)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 (6.6)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 (13.0)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691889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ED52BA86-FF59-423D-9470-E95CFE7EF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Tilly. ASH 2021. Abstr LBA1. Tilly. NEJM. 2022;386:351.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87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8E5DD-2ADF-4E3A-93FB-4E8CE5CB7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734"/>
            <a:ext cx="10877529" cy="4650686"/>
          </a:xfrm>
        </p:spPr>
        <p:txBody>
          <a:bodyPr/>
          <a:lstStyle/>
          <a:p>
            <a:r>
              <a:rPr lang="en-US" sz="2000" dirty="0"/>
              <a:t>Prospective, multicenter, study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Primary endpoint: characteristics of </a:t>
            </a:r>
            <a:r>
              <a:rPr lang="en-US" sz="2000" dirty="0" err="1"/>
              <a:t>immunosequencing</a:t>
            </a:r>
            <a:r>
              <a:rPr lang="en-US" sz="2000" dirty="0"/>
              <a:t> MRD assay (sensitivity, specificity, NPV, PPV)</a:t>
            </a:r>
          </a:p>
          <a:p>
            <a:pPr lvl="1"/>
            <a:r>
              <a:rPr lang="en-US" sz="1800" dirty="0" err="1"/>
              <a:t>MRD</a:t>
            </a:r>
            <a:r>
              <a:rPr lang="en-US" sz="1800" dirty="0"/>
              <a:t> uses multiplex PCR followed by NGS to identify and track rearrangements of </a:t>
            </a:r>
            <a:r>
              <a:rPr lang="en-US" sz="1800" dirty="0" err="1"/>
              <a:t>IgH-VDJ</a:t>
            </a:r>
            <a:r>
              <a:rPr lang="en-US" sz="1800" dirty="0"/>
              <a:t>, </a:t>
            </a:r>
            <a:r>
              <a:rPr lang="en-US" sz="1800" dirty="0" err="1"/>
              <a:t>IgH</a:t>
            </a:r>
            <a:r>
              <a:rPr lang="en-US" sz="1800" dirty="0"/>
              <a:t>-DJ, </a:t>
            </a:r>
            <a:r>
              <a:rPr lang="en-US" sz="1800" dirty="0" err="1"/>
              <a:t>Ig</a:t>
            </a:r>
            <a:r>
              <a:rPr lang="en-US" sz="1800" dirty="0" err="1">
                <a:latin typeface="Symbol" pitchFamily="2" charset="2"/>
              </a:rPr>
              <a:t>k</a:t>
            </a:r>
            <a:r>
              <a:rPr lang="en-US" sz="1800" dirty="0"/>
              <a:t>, and </a:t>
            </a:r>
            <a:r>
              <a:rPr lang="en-US" sz="1800" dirty="0" err="1"/>
              <a:t>Ig</a:t>
            </a:r>
            <a:r>
              <a:rPr lang="en-US" sz="1800" dirty="0" err="1">
                <a:latin typeface="Symbol" pitchFamily="2" charset="2"/>
              </a:rPr>
              <a:t>L</a:t>
            </a:r>
            <a:r>
              <a:rPr lang="en-US" sz="1800" dirty="0"/>
              <a:t>, as well as translocations in Bcl1/2-IgH </a:t>
            </a:r>
          </a:p>
          <a:p>
            <a:pPr lvl="1"/>
            <a:r>
              <a:rPr lang="en-US" sz="1800" dirty="0"/>
              <a:t>MRD positivity was defined as any detectable rearrangement assay</a:t>
            </a:r>
          </a:p>
          <a:p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F3368-6EA6-4214-AF3B-CA3A11CE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MRD Surveillance in DLBCL: Study Design</a:t>
            </a:r>
          </a:p>
        </p:txBody>
      </p:sp>
      <p:sp>
        <p:nvSpPr>
          <p:cNvPr id="4" name="Text Box 23">
            <a:extLst>
              <a:ext uri="{FF2B5EF4-FFF2-40B4-BE49-F238E27FC236}">
                <a16:creationId xmlns:a16="http://schemas.microsoft.com/office/drawing/2014/main" id="{40812DF2-BECE-8F45-BFA4-89C81C9A7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322" y="2046945"/>
            <a:ext cx="290991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Adults with de novo DLBCL or HGBCL receiving 1L multiagent chemo (R-CHOP, clinical trial, RT or HDT/ASCT allowed); baseline identification of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tumor-specific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clonotype; patients with transformed disease excluded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500)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933337-497A-8C4C-BD48-6FE4A161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694" y="2620796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MRD blood samples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and interim scan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Line 33">
            <a:extLst>
              <a:ext uri="{FF2B5EF4-FFF2-40B4-BE49-F238E27FC236}">
                <a16:creationId xmlns:a16="http://schemas.microsoft.com/office/drawing/2014/main" id="{F3A29F07-731B-D644-AE01-992C49B23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5392" y="3077996"/>
            <a:ext cx="849312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Line 33">
            <a:extLst>
              <a:ext uri="{FF2B5EF4-FFF2-40B4-BE49-F238E27FC236}">
                <a16:creationId xmlns:a16="http://schemas.microsoft.com/office/drawing/2014/main" id="{BB50CB2D-8AC5-7B4C-9C99-61A6DCAF7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6426" y="3077996"/>
            <a:ext cx="457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337E50-37BC-4605-9651-31FC721520C3}"/>
              </a:ext>
            </a:extLst>
          </p:cNvPr>
          <p:cNvSpPr txBox="1"/>
          <p:nvPr/>
        </p:nvSpPr>
        <p:spPr bwMode="auto">
          <a:xfrm>
            <a:off x="4669343" y="1867225"/>
            <a:ext cx="11775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16EF67-E83E-49DC-A922-6518E7EAD419}"/>
              </a:ext>
            </a:extLst>
          </p:cNvPr>
          <p:cNvSpPr txBox="1"/>
          <p:nvPr/>
        </p:nvSpPr>
        <p:spPr bwMode="auto">
          <a:xfrm>
            <a:off x="7010861" y="1867225"/>
            <a:ext cx="13094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Response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Assessment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E3E0E7-11EB-47DA-9092-CFF3CCDE54EF}"/>
              </a:ext>
            </a:extLst>
          </p:cNvPr>
          <p:cNvSpPr txBox="1"/>
          <p:nvPr/>
        </p:nvSpPr>
        <p:spPr bwMode="auto">
          <a:xfrm>
            <a:off x="9402906" y="1867225"/>
            <a:ext cx="13403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Surveillance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ECED22-AA20-40C3-AE76-4606A1D5E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9439" y="2620796"/>
            <a:ext cx="1752305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PET/CT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BD4056-CCEB-4200-AA10-F6BD42147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8689" y="2620796"/>
            <a:ext cx="1828800" cy="914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MRD blood samples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and CT scans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6B06B5-F193-4E16-9776-ABE51B7C92AF}"/>
              </a:ext>
            </a:extLst>
          </p:cNvPr>
          <p:cNvSpPr/>
          <p:nvPr/>
        </p:nvSpPr>
        <p:spPr bwMode="auto">
          <a:xfrm>
            <a:off x="6988520" y="3824878"/>
            <a:ext cx="1354143" cy="597870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PET CR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1985A0-0D12-43BF-88AF-2E1E1C5161D9}"/>
              </a:ext>
            </a:extLst>
          </p:cNvPr>
          <p:cNvSpPr txBox="1"/>
          <p:nvPr/>
        </p:nvSpPr>
        <p:spPr bwMode="auto">
          <a:xfrm>
            <a:off x="9004258" y="3631994"/>
            <a:ext cx="25127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Blood samples collected every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and CT performed every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for 2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posttreatment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6172A4-D976-4230-A97F-332CB57F81DB}"/>
              </a:ext>
            </a:extLst>
          </p:cNvPr>
          <p:cNvSpPr txBox="1"/>
          <p:nvPr/>
        </p:nvSpPr>
        <p:spPr bwMode="auto">
          <a:xfrm>
            <a:off x="4792077" y="3983742"/>
            <a:ext cx="932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During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Line 33">
            <a:extLst>
              <a:ext uri="{FF2B5EF4-FFF2-40B4-BE49-F238E27FC236}">
                <a16:creationId xmlns:a16="http://schemas.microsoft.com/office/drawing/2014/main" id="{D54BD144-58E2-43B7-AE43-D602FC6FF25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1387" y="3077996"/>
            <a:ext cx="457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0762D95-BF1E-4028-AA66-69715D8335BE}"/>
              </a:ext>
            </a:extLst>
          </p:cNvPr>
          <p:cNvGrpSpPr/>
          <p:nvPr/>
        </p:nvGrpSpPr>
        <p:grpSpPr>
          <a:xfrm>
            <a:off x="4113929" y="3699321"/>
            <a:ext cx="2295928" cy="284421"/>
            <a:chOff x="4113929" y="4050324"/>
            <a:chExt cx="2295928" cy="28442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699661E-552F-4022-AA3A-4D30CDB740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5094" y="4192534"/>
              <a:ext cx="22860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BA8FD00-9E4A-41D0-BAC4-B7300BEFCE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09857" y="4050324"/>
              <a:ext cx="0" cy="28442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58CC606-A3A1-47CA-9E74-9A1839A680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3929" y="4050324"/>
              <a:ext cx="0" cy="28442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EFFDC6-F386-4248-A99A-76EA22E9280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32" name="Picture 31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B6407222-2A4D-4297-B7E2-1E5F87435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091C050-C0A6-45E4-92E0-71FC55DE5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4" name="Text Box 11">
            <a:extLst>
              <a:ext uri="{FF2B5EF4-FFF2-40B4-BE49-F238E27FC236}">
                <a16:creationId xmlns:a16="http://schemas.microsoft.com/office/drawing/2014/main" id="{39EF8A81-B2AE-4CBB-A4E7-346E89D56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Kumar. ASH 2021. Abstr 52.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220B6B-3D8E-4884-99EF-759D7437F544}"/>
              </a:ext>
            </a:extLst>
          </p:cNvPr>
          <p:cNvSpPr txBox="1"/>
          <p:nvPr/>
        </p:nvSpPr>
        <p:spPr bwMode="auto">
          <a:xfrm>
            <a:off x="4725627" y="3548456"/>
            <a:ext cx="11043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Enrollment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FDFD4D-D64C-4600-830D-8D3AD0D8850B}"/>
              </a:ext>
            </a:extLst>
          </p:cNvPr>
          <p:cNvSpPr txBox="1"/>
          <p:nvPr/>
        </p:nvSpPr>
        <p:spPr bwMode="auto">
          <a:xfrm>
            <a:off x="3591169" y="3995465"/>
            <a:ext cx="11827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≤3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before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263EF3-92DC-4955-B885-390F28AB72E1}"/>
              </a:ext>
            </a:extLst>
          </p:cNvPr>
          <p:cNvSpPr txBox="1"/>
          <p:nvPr/>
        </p:nvSpPr>
        <p:spPr bwMode="auto">
          <a:xfrm>
            <a:off x="5913185" y="3995465"/>
            <a:ext cx="1182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≤4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from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end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tx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8" name="Line 33">
            <a:extLst>
              <a:ext uri="{FF2B5EF4-FFF2-40B4-BE49-F238E27FC236}">
                <a16:creationId xmlns:a16="http://schemas.microsoft.com/office/drawing/2014/main" id="{D20C0B8B-DD91-472D-82B3-F65DC62092C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7548625" y="3649496"/>
            <a:ext cx="2286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30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MRD Surveillance in DLBCL: Response and Relapse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87A48C-6CA1-405F-827F-AFA2D92E8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sz="2600" dirty="0"/>
              <a:t>Median follow-up: 34 </a:t>
            </a:r>
            <a:r>
              <a:rPr lang="en-US" sz="2600" dirty="0" err="1"/>
              <a:t>mo</a:t>
            </a:r>
            <a:endParaRPr lang="en-US" sz="2600" dirty="0"/>
          </a:p>
          <a:p>
            <a:r>
              <a:rPr lang="en-US" sz="2600" dirty="0"/>
              <a:t>At 2 </a:t>
            </a:r>
            <a:r>
              <a:rPr lang="en-US" sz="2600" dirty="0" err="1"/>
              <a:t>yr</a:t>
            </a:r>
            <a:r>
              <a:rPr lang="en-US" sz="2600" dirty="0"/>
              <a:t>, 89% (95% CI: 86%-92%) of patients in ongoing remission</a:t>
            </a:r>
          </a:p>
          <a:p>
            <a:r>
              <a:rPr lang="en-US" sz="2600" dirty="0"/>
              <a:t>43 patients relapsed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3F997A2F-2C9E-FC42-84AF-D166D74A8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Kumar. ASH 2021. Abstr 52.</a:t>
            </a: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1349C4E8-9531-6141-AB0B-E2F75F291E08}"/>
              </a:ext>
            </a:extLst>
          </p:cNvPr>
          <p:cNvGraphicFramePr>
            <a:graphicFrameLocks/>
          </p:cNvGraphicFramePr>
          <p:nvPr/>
        </p:nvGraphicFramePr>
        <p:xfrm>
          <a:off x="2234156" y="3200400"/>
          <a:ext cx="7723689" cy="2590880"/>
        </p:xfrm>
        <a:graphic>
          <a:graphicData uri="http://schemas.openxmlformats.org/drawingml/2006/table">
            <a:tbl>
              <a:tblPr/>
              <a:tblGrid>
                <a:gridCol w="467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Method of Relapse Detection,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Relapsed Patients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Clinical symptoms alone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Evaluation by oncologist alone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Surveillance imaging alone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Surveillance imaging + clinical symptoms and/or evaluation by oncologist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(47)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3662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E84BBBE-D1CB-4E58-959D-A26730A2C250}"/>
              </a:ext>
            </a:extLst>
          </p:cNvPr>
          <p:cNvSpPr/>
          <p:nvPr/>
        </p:nvSpPr>
        <p:spPr bwMode="auto">
          <a:xfrm>
            <a:off x="2234156" y="4699000"/>
            <a:ext cx="7723688" cy="393700"/>
          </a:xfrm>
          <a:prstGeom prst="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955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MRD Surveillance in DLBCL: </a:t>
            </a:r>
            <a:br>
              <a:rPr lang="en-US" dirty="0"/>
            </a:br>
            <a:r>
              <a:rPr lang="en-US" dirty="0" err="1"/>
              <a:t>MRD</a:t>
            </a:r>
            <a:r>
              <a:rPr lang="en-US" dirty="0"/>
              <a:t> Immunosequencing Assay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87A48C-6CA1-405F-827F-AFA2D92E8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27" y="3571276"/>
            <a:ext cx="10877529" cy="985942"/>
          </a:xfrm>
        </p:spPr>
        <p:txBody>
          <a:bodyPr/>
          <a:lstStyle/>
          <a:p>
            <a:r>
              <a:rPr lang="en-US" dirty="0"/>
              <a:t>MRD detection in the plasma showed improved sensitivity and specificity vs circulating cells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3F997A2F-2C9E-FC42-84AF-D166D74A8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Kumar. ASH 2021. Abstr 52.</a:t>
            </a: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1349C4E8-9531-6141-AB0B-E2F75F291E08}"/>
              </a:ext>
            </a:extLst>
          </p:cNvPr>
          <p:cNvGraphicFramePr>
            <a:graphicFrameLocks/>
          </p:cNvGraphicFramePr>
          <p:nvPr/>
        </p:nvGraphicFramePr>
        <p:xfrm>
          <a:off x="719138" y="1612708"/>
          <a:ext cx="10754517" cy="1798362"/>
        </p:xfrm>
        <a:graphic>
          <a:graphicData uri="http://schemas.openxmlformats.org/drawingml/2006/table">
            <a:tbl>
              <a:tblPr/>
              <a:tblGrid>
                <a:gridCol w="2577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4211">
                  <a:extLst>
                    <a:ext uri="{9D8B030D-6E8A-4147-A177-3AD203B41FA5}">
                      <a16:colId xmlns:a16="http://schemas.microsoft.com/office/drawing/2014/main" val="3149509983"/>
                    </a:ext>
                  </a:extLst>
                </a:gridCol>
                <a:gridCol w="2044211">
                  <a:extLst>
                    <a:ext uri="{9D8B030D-6E8A-4147-A177-3AD203B41FA5}">
                      <a16:colId xmlns:a16="http://schemas.microsoft.com/office/drawing/2014/main" val="1094542847"/>
                    </a:ext>
                  </a:extLst>
                </a:gridCol>
                <a:gridCol w="2044211">
                  <a:extLst>
                    <a:ext uri="{9D8B030D-6E8A-4147-A177-3AD203B41FA5}">
                      <a16:colId xmlns:a16="http://schemas.microsoft.com/office/drawing/2014/main" val="3855175250"/>
                    </a:ext>
                  </a:extLst>
                </a:gridCol>
              </a:tblGrid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Compartment for </a:t>
                      </a:r>
                      <a:r>
                        <a:rPr kumimoji="0" lang="en-GB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MRD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Measurement, % (n/N)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Sensitivity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Specificity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PPV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NPV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PBMC and plasma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 (24/38)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 (218/279)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(24/85)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 (218/232)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Plasma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(22/38)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 (243/279)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 (22/58)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 (243/259)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PBMC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(20/38)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83 (231/279)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 (20/68)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93 (231/249)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282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5F247B7-042B-479F-BF18-7BA9BD6D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sz="2400" dirty="0"/>
              <a:t>Multicenter, randomized, open label, phase III trial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Primary endpoint: EFS</a:t>
            </a:r>
          </a:p>
          <a:p>
            <a:pPr lvl="1"/>
            <a:r>
              <a:rPr lang="en-US" sz="2200" dirty="0"/>
              <a:t>EFS event defined as SD/PD per BIRC at/after Wk 12 ± 1 Wk or death</a:t>
            </a:r>
          </a:p>
          <a:p>
            <a:r>
              <a:rPr lang="en-US" sz="2400" dirty="0"/>
              <a:t>Secondary endpoints: ORR, safety, cellular kinetics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C11F3C72-EC72-0141-9A31-B87538E01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2A1EBC-C4F9-9C4B-B8DF-32DF1F7C1F6A}"/>
              </a:ext>
            </a:extLst>
          </p:cNvPr>
          <p:cNvSpPr txBox="1"/>
          <p:nvPr/>
        </p:nvSpPr>
        <p:spPr>
          <a:xfrm>
            <a:off x="2904230" y="3075785"/>
            <a:ext cx="1457677" cy="5847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Screening,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L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eukapheresis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3E0FA6F2-5F5C-7640-90B4-53A1AB5C0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41" y="2486170"/>
            <a:ext cx="2069252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Adults with histologically confirmed aggressive NHL R/R within 12 mo of first-line treatment, AHCT eligible, ECOG PS 0/1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(N = 322)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1E26AD5-C671-ED44-A70D-60F79B215CB3}"/>
              </a:ext>
            </a:extLst>
          </p:cNvPr>
          <p:cNvCxnSpPr>
            <a:cxnSpLocks/>
          </p:cNvCxnSpPr>
          <p:nvPr/>
        </p:nvCxnSpPr>
        <p:spPr bwMode="auto">
          <a:xfrm>
            <a:off x="2504725" y="3398650"/>
            <a:ext cx="36000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3979E64-4B62-6444-A27D-16CCC871ED69}"/>
              </a:ext>
            </a:extLst>
          </p:cNvPr>
          <p:cNvCxnSpPr>
            <a:cxnSpLocks/>
          </p:cNvCxnSpPr>
          <p:nvPr/>
        </p:nvCxnSpPr>
        <p:spPr bwMode="auto">
          <a:xfrm>
            <a:off x="4843419" y="2389003"/>
            <a:ext cx="0" cy="41053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49">
            <a:extLst>
              <a:ext uri="{FF2B5EF4-FFF2-40B4-BE49-F238E27FC236}">
                <a16:creationId xmlns:a16="http://schemas.microsoft.com/office/drawing/2014/main" id="{90F11138-E375-2348-9839-70828B41C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5383" y="2577279"/>
            <a:ext cx="3323448" cy="703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Tisagenlecleucel Infusion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0.6-6 x 10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 CAR T-cells (n = 162)</a:t>
            </a:r>
          </a:p>
        </p:txBody>
      </p:sp>
      <p:sp>
        <p:nvSpPr>
          <p:cNvPr id="28" name="Rectangle 50">
            <a:extLst>
              <a:ext uri="{FF2B5EF4-FFF2-40B4-BE49-F238E27FC236}">
                <a16:creationId xmlns:a16="http://schemas.microsoft.com/office/drawing/2014/main" id="{C7FC3E9E-97CB-BF44-9287-F79CF491D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686" y="3486759"/>
            <a:ext cx="2188044" cy="7315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(1st PCT)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160)</a:t>
            </a:r>
          </a:p>
        </p:txBody>
      </p:sp>
      <p:sp>
        <p:nvSpPr>
          <p:cNvPr id="29" name="Line 53">
            <a:extLst>
              <a:ext uri="{FF2B5EF4-FFF2-40B4-BE49-F238E27FC236}">
                <a16:creationId xmlns:a16="http://schemas.microsoft.com/office/drawing/2014/main" id="{DCD7D2FC-5D25-C443-848F-A08DE245C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6396" y="3498664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Line 54">
            <a:extLst>
              <a:ext uri="{FF2B5EF4-FFF2-40B4-BE49-F238E27FC236}">
                <a16:creationId xmlns:a16="http://schemas.microsoft.com/office/drawing/2014/main" id="{FFDC4D0B-9071-3143-B91C-4B5BBBDEBD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36396" y="2898588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25916C-D8ED-1F41-B7F0-2DEA4F140169}"/>
              </a:ext>
            </a:extLst>
          </p:cNvPr>
          <p:cNvSpPr txBox="1"/>
          <p:nvPr/>
        </p:nvSpPr>
        <p:spPr bwMode="auto">
          <a:xfrm>
            <a:off x="3446559" y="1865783"/>
            <a:ext cx="29433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Stratification by region (US vs ex-US); R/R (&lt;6 vs 6-12 mo); IPI (&lt;2 vs ≥2) </a:t>
            </a:r>
          </a:p>
        </p:txBody>
      </p:sp>
      <p:sp>
        <p:nvSpPr>
          <p:cNvPr id="33" name="Rectangle 49">
            <a:extLst>
              <a:ext uri="{FF2B5EF4-FFF2-40B4-BE49-F238E27FC236}">
                <a16:creationId xmlns:a16="http://schemas.microsoft.com/office/drawing/2014/main" id="{457F7E65-D526-5F4E-A9AC-BDBB1502B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686" y="2577279"/>
            <a:ext cx="2188044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Optional Bridging PCT </a:t>
            </a:r>
            <a:b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 Lymphodepletion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162)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24C2FB-AD92-1245-9558-DA4AE9C5A1E9}"/>
              </a:ext>
            </a:extLst>
          </p:cNvPr>
          <p:cNvSpPr txBox="1"/>
          <p:nvPr/>
        </p:nvSpPr>
        <p:spPr>
          <a:xfrm rot="16200000">
            <a:off x="6737524" y="3224843"/>
            <a:ext cx="1647827" cy="3385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Wk 6 PET/CT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50">
            <a:extLst>
              <a:ext uri="{FF2B5EF4-FFF2-40B4-BE49-F238E27FC236}">
                <a16:creationId xmlns:a16="http://schemas.microsoft.com/office/drawing/2014/main" id="{DFEC860A-FBF1-8140-AEB3-A4BB27563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5383" y="3498664"/>
            <a:ext cx="3323448" cy="7032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(2nd PCT or Optional 3rd Cycle)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160)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EE9A43-E66F-EF4C-B240-85353326D8CA}"/>
              </a:ext>
            </a:extLst>
          </p:cNvPr>
          <p:cNvSpPr txBox="1"/>
          <p:nvPr/>
        </p:nvSpPr>
        <p:spPr>
          <a:xfrm rot="16200000">
            <a:off x="10561443" y="3231916"/>
            <a:ext cx="1647827" cy="3385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Wk 12 PET/CT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C5A06D-DBAE-6C41-ABC3-332AF63F5597}"/>
              </a:ext>
            </a:extLst>
          </p:cNvPr>
          <p:cNvSpPr txBox="1"/>
          <p:nvPr/>
        </p:nvSpPr>
        <p:spPr bwMode="auto">
          <a:xfrm>
            <a:off x="4457328" y="4225107"/>
            <a:ext cx="71586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 received first PCT + AHCT for responders or second PCT for nonresponders, based on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 assessment. Crossover to tisagenlecleucel permitted for SoC at Wk 12 for nonresponders. Patients assessed at Wk 6 and 12, then 3-monthly to Mo 12, 6-monthly to Mo 24, and yearly to Mo 60.</a:t>
            </a:r>
          </a:p>
        </p:txBody>
      </p:sp>
    </p:spTree>
    <p:extLst>
      <p:ext uri="{BB962C8B-B14F-4D97-AF65-F5344CB8AC3E}">
        <p14:creationId xmlns:p14="http://schemas.microsoft.com/office/powerpoint/2010/main" val="3450016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77E09D8D-5AB4-F54F-A425-E86DF1B388EB}"/>
              </a:ext>
            </a:extLst>
          </p:cNvPr>
          <p:cNvGraphicFramePr>
            <a:graphicFrameLocks/>
          </p:cNvGraphicFramePr>
          <p:nvPr/>
        </p:nvGraphicFramePr>
        <p:xfrm>
          <a:off x="720321" y="1607396"/>
          <a:ext cx="5306424" cy="4694032"/>
        </p:xfrm>
        <a:graphic>
          <a:graphicData uri="http://schemas.openxmlformats.org/drawingml/2006/table">
            <a:tbl>
              <a:tblPr/>
              <a:tblGrid>
                <a:gridCol w="2392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66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8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 ≥65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 (33.3)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(28.8)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103 (63.6)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98 (61.3)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US region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 (29.6)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(29.4)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6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Race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White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Asian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Other/unknown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128 (79.0)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(12.3)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(4.9)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(3.7)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128 (80.0)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(13.8)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985608"/>
                  </a:ext>
                </a:extLst>
              </a:tr>
              <a:tr h="272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Hispanic/Latinx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(7.4)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(8.1)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319807"/>
                  </a:ext>
                </a:extLst>
              </a:tr>
              <a:tr h="1609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Disease subtypes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DLBCL-NOS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HGBL with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MYC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and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BCL2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and/or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BCL6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HGBL-NOS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PMBCL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FL grade 3B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101 (62.3)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(19.8)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(7.4)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112 (70.0)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(11.9)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(8.1)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(0.6)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524206"/>
                  </a:ext>
                </a:extLst>
              </a:tr>
            </a:tbl>
          </a:graphicData>
        </a:graphic>
      </p:graphicFrame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C11F3C72-EC72-0141-9A31-B87538E01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2810F21E-73EE-F14A-B80C-AF415214099D}"/>
              </a:ext>
            </a:extLst>
          </p:cNvPr>
          <p:cNvGraphicFramePr>
            <a:graphicFrameLocks/>
          </p:cNvGraphicFramePr>
          <p:nvPr/>
        </p:nvGraphicFramePr>
        <p:xfrm>
          <a:off x="6192252" y="1607396"/>
          <a:ext cx="5306424" cy="2804240"/>
        </p:xfrm>
        <a:graphic>
          <a:graphicData uri="http://schemas.openxmlformats.org/drawingml/2006/table">
            <a:tbl>
              <a:tblPr/>
              <a:tblGrid>
                <a:gridCol w="2392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0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Remission duration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Refractory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 &lt;6 mo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 6-12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107 (66.0)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(18.5)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(15.4)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107 (66.9)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(20.0)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(13.1)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 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 (43.2)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(40.6)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IPI ≥2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106 (65.4)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92 (57.5)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Stage at time of study entry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I/IE and II/IIE/II bulky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III and IV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(34.0)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107 (66.0)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(38.8)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98 (61.3)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98560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42DB1B8-BF2C-48EB-850A-EE90BEEC75F0}"/>
              </a:ext>
            </a:extLst>
          </p:cNvPr>
          <p:cNvSpPr txBox="1"/>
          <p:nvPr/>
        </p:nvSpPr>
        <p:spPr bwMode="auto">
          <a:xfrm>
            <a:off x="6096000" y="4443094"/>
            <a:ext cx="566261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4163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time from initial diagnosis to randomization: </a:t>
            </a:r>
          </a:p>
          <a:p>
            <a:pPr marL="8556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8.4 mo (tisagenlecleucel) vs 8.2 mo (SoC)</a:t>
            </a:r>
          </a:p>
          <a:p>
            <a:pPr marL="284163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time from most recent relapse/PD to randomization:</a:t>
            </a:r>
          </a:p>
          <a:p>
            <a:pPr marL="855663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>
                <a:srgbClr val="000000"/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1.4 mo (tisagenlecleucel) vs 1.1 mo (SoC)</a:t>
            </a:r>
          </a:p>
        </p:txBody>
      </p:sp>
    </p:spTree>
    <p:extLst>
      <p:ext uri="{BB962C8B-B14F-4D97-AF65-F5344CB8AC3E}">
        <p14:creationId xmlns:p14="http://schemas.microsoft.com/office/powerpoint/2010/main" val="1894392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703BA5-0BA1-4C2D-9E2F-616890D3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Number of Chemotherapy Cycles and </a:t>
            </a:r>
            <a:br>
              <a:rPr lang="en-US" dirty="0"/>
            </a:br>
            <a:r>
              <a:rPr lang="en-US" dirty="0"/>
              <a:t>Median Time to Tisagenlecleucel Infusion</a:t>
            </a:r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01AD4314-C716-4420-8AD1-6E274B0FF58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4562449"/>
              </p:ext>
            </p:extLst>
          </p:nvPr>
        </p:nvGraphicFramePr>
        <p:xfrm>
          <a:off x="721226" y="1600200"/>
          <a:ext cx="5310185" cy="2480374"/>
        </p:xfrm>
        <a:graphic>
          <a:graphicData uri="http://schemas.openxmlformats.org/drawingml/2006/table">
            <a:tbl>
              <a:tblPr/>
              <a:tblGrid>
                <a:gridCol w="166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735">
                  <a:extLst>
                    <a:ext uri="{9D8B030D-6E8A-4147-A177-3AD203B41FA5}">
                      <a16:colId xmlns:a16="http://schemas.microsoft.com/office/drawing/2014/main" val="2590407395"/>
                    </a:ext>
                  </a:extLst>
                </a:gridCol>
              </a:tblGrid>
              <a:tr h="593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Cycles of PCT,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(17)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cycle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(36)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91674"/>
                  </a:ext>
                </a:extLst>
              </a:tr>
              <a:tr h="593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&gt;1 cycle*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155 (97)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74369"/>
                  </a:ext>
                </a:extLst>
              </a:tr>
            </a:tbl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A18BD9-1836-4401-83CA-C58F291E0A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Median time to infusion in the tisagenlecleucel arm</a:t>
            </a:r>
          </a:p>
          <a:p>
            <a:pPr lvl="1"/>
            <a:r>
              <a:rPr lang="en-US" dirty="0"/>
              <a:t>All patients (n = 162): 52 days </a:t>
            </a:r>
            <a:br>
              <a:rPr lang="en-US" dirty="0"/>
            </a:br>
            <a:r>
              <a:rPr lang="en-US" dirty="0"/>
              <a:t>(range 31-135)</a:t>
            </a:r>
          </a:p>
          <a:p>
            <a:pPr lvl="1"/>
            <a:r>
              <a:rPr lang="en-US" dirty="0"/>
              <a:t>US (n = 48): 41.0 days</a:t>
            </a:r>
            <a:br>
              <a:rPr lang="en-US" dirty="0"/>
            </a:br>
            <a:r>
              <a:rPr lang="en-US" dirty="0"/>
              <a:t>(range 31-91)</a:t>
            </a:r>
          </a:p>
          <a:p>
            <a:pPr lvl="1"/>
            <a:r>
              <a:rPr lang="en-US" dirty="0"/>
              <a:t>Non-US (n = 114): 57.0 days </a:t>
            </a:r>
            <a:br>
              <a:rPr lang="en-US" dirty="0"/>
            </a:br>
            <a:r>
              <a:rPr lang="en-US" dirty="0"/>
              <a:t>(range 38-135)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B2DB4-11FE-4C79-9325-898F72F1440B}"/>
              </a:ext>
            </a:extLst>
          </p:cNvPr>
          <p:cNvSpPr txBox="1"/>
          <p:nvPr/>
        </p:nvSpPr>
        <p:spPr bwMode="auto">
          <a:xfrm>
            <a:off x="647383" y="4079746"/>
            <a:ext cx="522957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*Includes patients who received a second </a:t>
            </a:r>
            <a:r>
              <a:rPr lang="en-US" sz="1400" b="0" dirty="0">
                <a:solidFill>
                  <a:srgbClr val="000000"/>
                </a:solidFill>
                <a:latin typeface="Calibri" panose="020F0502020204030204" pitchFamily="34" charset="0"/>
              </a:rPr>
              <a:t>platinum-based immunochemotherapy (PCT)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regimen: 20 (12%) tisagenlecleucel, 86 (54%) SoC.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F6CA1E-79BB-418E-8146-3BEA6B7A6FD7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1" name="Picture 10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4856ACE6-73EB-4D7E-A1DE-9AA0B51C9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4D9B49-81C6-4D64-B49B-D20A7EEE0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E620BC5C-9455-413F-8B1B-C81409A04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205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EFS in All Patients, Primary Endpoint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0E64771B-596E-0B43-A452-DEA8F8858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CD0C3F98-E60B-4144-BC0B-23FFF39B5292}"/>
              </a:ext>
            </a:extLst>
          </p:cNvPr>
          <p:cNvGraphicFramePr>
            <a:graphicFrameLocks/>
          </p:cNvGraphicFramePr>
          <p:nvPr/>
        </p:nvGraphicFramePr>
        <p:xfrm>
          <a:off x="719138" y="1600200"/>
          <a:ext cx="10763064" cy="1550779"/>
        </p:xfrm>
        <a:graphic>
          <a:graphicData uri="http://schemas.openxmlformats.org/drawingml/2006/table">
            <a:tbl>
              <a:tblPr/>
              <a:tblGrid>
                <a:gridCol w="3185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8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981">
                  <a:extLst>
                    <a:ext uri="{9D8B030D-6E8A-4147-A177-3AD203B41FA5}">
                      <a16:colId xmlns:a16="http://schemas.microsoft.com/office/drawing/2014/main" val="3514412772"/>
                    </a:ext>
                  </a:extLst>
                </a:gridCol>
                <a:gridCol w="1986413">
                  <a:extLst>
                    <a:ext uri="{9D8B030D-6E8A-4147-A177-3AD203B41FA5}">
                      <a16:colId xmlns:a16="http://schemas.microsoft.com/office/drawing/2014/main" val="1087132999"/>
                    </a:ext>
                  </a:extLst>
                </a:gridCol>
                <a:gridCol w="1605600">
                  <a:extLst>
                    <a:ext uri="{9D8B030D-6E8A-4147-A177-3AD203B41FA5}">
                      <a16:colId xmlns:a16="http://schemas.microsoft.com/office/drawing/2014/main" val="2348871419"/>
                    </a:ext>
                  </a:extLst>
                </a:gridCol>
              </a:tblGrid>
              <a:tr h="88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EFS per BIRC,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9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All patients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 (2.9-4.2)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 (3.0-3.5)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1.07 (0.82-1.40)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.69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2513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C27F87C-CAC0-43CC-8236-25E169C5F412}"/>
              </a:ext>
            </a:extLst>
          </p:cNvPr>
          <p:cNvSpPr txBox="1"/>
          <p:nvPr/>
        </p:nvSpPr>
        <p:spPr bwMode="auto">
          <a:xfrm>
            <a:off x="604674" y="3348766"/>
            <a:ext cx="10584025" cy="256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Supportive analysis of EFS: 0.95 (95% CI: 0.72-1.25)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adjusted HR adjusted for potential imbalances between arms regarding prespecified covariate (age, sex, race, ECOG PS, histologic group, disease stage, disease subtype)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 patients responded to tisagenlecleucel but developed SD/PD prior to or soon after infusion and were captured as EFS event</a:t>
            </a:r>
          </a:p>
        </p:txBody>
      </p:sp>
    </p:spTree>
    <p:extLst>
      <p:ext uri="{BB962C8B-B14F-4D97-AF65-F5344CB8AC3E}">
        <p14:creationId xmlns:p14="http://schemas.microsoft.com/office/powerpoint/2010/main" val="3582048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Response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0E64771B-596E-0B43-A452-DEA8F8858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7ABC1E89-6C6D-324A-9B54-80F1173ED992}"/>
              </a:ext>
            </a:extLst>
          </p:cNvPr>
          <p:cNvGraphicFramePr>
            <a:graphicFrameLocks/>
          </p:cNvGraphicFramePr>
          <p:nvPr/>
        </p:nvGraphicFramePr>
        <p:xfrm>
          <a:off x="719138" y="1600200"/>
          <a:ext cx="10763067" cy="3657664"/>
        </p:xfrm>
        <a:graphic>
          <a:graphicData uri="http://schemas.openxmlformats.org/drawingml/2006/table">
            <a:tbl>
              <a:tblPr/>
              <a:tblGrid>
                <a:gridCol w="3160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640">
                  <a:extLst>
                    <a:ext uri="{9D8B030D-6E8A-4147-A177-3AD203B41FA5}">
                      <a16:colId xmlns:a16="http://schemas.microsoft.com/office/drawing/2014/main" val="2590407395"/>
                    </a:ext>
                  </a:extLst>
                </a:gridCol>
                <a:gridCol w="190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0640">
                  <a:extLst>
                    <a:ext uri="{9D8B030D-6E8A-4147-A177-3AD203B41FA5}">
                      <a16:colId xmlns:a16="http://schemas.microsoft.com/office/drawing/2014/main" val="2075867743"/>
                    </a:ext>
                  </a:extLst>
                </a:gridCol>
              </a:tblGrid>
              <a:tr h="59310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Wk 6 Assessment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(Response to PCT)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(at/after Wk 12 Assessment)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805920"/>
                  </a:ext>
                </a:extLst>
              </a:tr>
              <a:tr h="5931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 (CR + PR),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(38.3)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30.8-46.2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86 (53.8)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45.7-61.7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 (46.3)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38.4-54.3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 (42.5)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34.7-50.6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9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(11.1)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(27.2)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 (29.6)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 (25.9)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(6.2)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(19.4)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(34.4)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(28.8)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(13.8)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(3.8)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(28.4)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 (17.9)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(11.7)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(30.9)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(11.1)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(27.5)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(15.0)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(13.8)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(28.8)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(15.0)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985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736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BELINDA: Safety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75F2EF0F-C3C7-A241-A0D0-1C26ECDA3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Bishop. ASH 2021. Abstr LBA-6.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C4E89292-8D20-8742-8997-EF584485F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490467"/>
              </p:ext>
            </p:extLst>
          </p:nvPr>
        </p:nvGraphicFramePr>
        <p:xfrm>
          <a:off x="719137" y="1595009"/>
          <a:ext cx="10763249" cy="4285611"/>
        </p:xfrm>
        <a:graphic>
          <a:graphicData uri="http://schemas.openxmlformats.org/drawingml/2006/table">
            <a:tbl>
              <a:tblPr/>
              <a:tblGrid>
                <a:gridCol w="3696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6157">
                  <a:extLst>
                    <a:ext uri="{9D8B030D-6E8A-4147-A177-3AD203B41FA5}">
                      <a16:colId xmlns:a16="http://schemas.microsoft.com/office/drawing/2014/main" val="4077021798"/>
                    </a:ext>
                  </a:extLst>
                </a:gridCol>
                <a:gridCol w="1608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0673">
                  <a:extLst>
                    <a:ext uri="{9D8B030D-6E8A-4147-A177-3AD203B41FA5}">
                      <a16:colId xmlns:a16="http://schemas.microsoft.com/office/drawing/2014/main" val="2075867743"/>
                    </a:ext>
                  </a:extLst>
                </a:gridCol>
              </a:tblGrid>
              <a:tr h="36548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Safety Outcome,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Tisagenlecleucel (n = 162)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(n = 160)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805920"/>
                  </a:ext>
                </a:extLst>
              </a:tr>
              <a:tr h="24015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Grades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Grades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Treatment related 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152 (93.8)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121 (74.7)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151 (94.4)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137 (85.6)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Serious AEs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Treatment related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 (46.9)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(37.7)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(35.8)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(27.2)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 (51.3)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(36.3)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 (42.5)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(31.3)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985608"/>
                  </a:ext>
                </a:extLst>
              </a:tr>
              <a:tr h="93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Hematologic disorders (in &gt;20% of patients)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Anemia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Thrombocytopenia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Febrile 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 (78.4)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 (49.4)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 (36.4)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(41.4)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(13.0)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 (77.2)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 (33.3)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(32.1)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(40.1)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(13.0)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142 (88.8)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115 (71.9)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 (49.4)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(40.6)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(25.0)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141 (88.1)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92 (57.5)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 (47.5)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 (39.4)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(25.0)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700721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Infections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 (38.9)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(17.3)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(34.4)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(15.0)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911271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Death*</a:t>
                      </a: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(32.1)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(28.1)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80373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Post tisagenlecleucel infusion (n = 155)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649486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CRS</a:t>
                      </a: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 (61.3)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(5.2)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591793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Neurologic events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(10.3)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68481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7AE121B-D308-DA46-B41D-433EEB915C69}"/>
              </a:ext>
            </a:extLst>
          </p:cNvPr>
          <p:cNvSpPr txBox="1"/>
          <p:nvPr/>
        </p:nvSpPr>
        <p:spPr bwMode="auto">
          <a:xfrm>
            <a:off x="644049" y="5886952"/>
            <a:ext cx="104561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Death from PD: 42 (25.9%) tisagenlecleucel; 32 (20.0%) SoC, and death from AEs: 10 (6.2%) tisagenlecleucel; 13 (8.1%) SoC.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time to onset of NE was 5 days (range: 3-93), and median time to resolution was 9 days (95% CI: 3-14). </a:t>
            </a:r>
          </a:p>
        </p:txBody>
      </p:sp>
    </p:spTree>
    <p:extLst>
      <p:ext uri="{BB962C8B-B14F-4D97-AF65-F5344CB8AC3E}">
        <p14:creationId xmlns:p14="http://schemas.microsoft.com/office/powerpoint/2010/main" val="97674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altLang="en-US" dirty="0"/>
              <a:t>ZUMA-7: Study Design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0B865CED-4EF9-403A-B72A-0302F40D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7EA53-DB1F-204D-BC82-15C189F73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50664"/>
          </a:xfrm>
        </p:spPr>
        <p:txBody>
          <a:bodyPr/>
          <a:lstStyle/>
          <a:p>
            <a:r>
              <a:rPr lang="en-US" sz="2200" dirty="0"/>
              <a:t>Global, multicenter, randomized phase III trial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A7103A4E-6D64-6B47-8991-0680B4194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03" y="2459139"/>
            <a:ext cx="311774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Patients ≥18 yr with LBCL, ECOG PS 0-1, R/R disease with ≤12 mo of adequate 1L CIT (including anti-CD20 mAb and an anthracycline), and intent to proceed to HDT-ASCT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359)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5C60873-1BA6-8F49-A46A-B0FC021FC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136" y="2570827"/>
            <a:ext cx="3678467" cy="9421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Axi-cel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 x 10</a:t>
            </a:r>
            <a:r>
              <a:rPr kumimoji="0" lang="en-US" altLang="en-US" sz="17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CAR T-cells/kg 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after conditioning chemotherapy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180)</a:t>
            </a:r>
          </a:p>
        </p:txBody>
      </p:sp>
      <p:sp>
        <p:nvSpPr>
          <p:cNvPr id="15" name="Rectangle 50">
            <a:extLst>
              <a:ext uri="{FF2B5EF4-FFF2-40B4-BE49-F238E27FC236}">
                <a16:creationId xmlns:a16="http://schemas.microsoft.com/office/drawing/2014/main" id="{FE1EAA55-33A6-2846-8F26-A9FFEF1C3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748" y="3610376"/>
            <a:ext cx="3708858" cy="1061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SoC*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(2-3 cycles of investigator-selected,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protocol defined, platinum-based CIT)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179)</a:t>
            </a:r>
          </a:p>
        </p:txBody>
      </p:sp>
      <p:sp>
        <p:nvSpPr>
          <p:cNvPr id="16" name="Line 52">
            <a:extLst>
              <a:ext uri="{FF2B5EF4-FFF2-40B4-BE49-F238E27FC236}">
                <a16:creationId xmlns:a16="http://schemas.microsoft.com/office/drawing/2014/main" id="{4F971239-B5CB-3C40-BAB3-705AEFA98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0723" y="3882751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0BEA2433-B12E-2E46-8126-D73E1B360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113" y="3680833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D32014B8-DEE8-3B4E-B19B-A58A727E2F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06113" y="3234995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FA4B56-5D6F-C247-9135-76161017466C}"/>
              </a:ext>
            </a:extLst>
          </p:cNvPr>
          <p:cNvCxnSpPr>
            <a:cxnSpLocks/>
          </p:cNvCxnSpPr>
          <p:nvPr/>
        </p:nvCxnSpPr>
        <p:spPr bwMode="auto">
          <a:xfrm>
            <a:off x="3895229" y="2566984"/>
            <a:ext cx="0" cy="56751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1494705-2AB9-D04B-94C0-2429C0458B24}"/>
              </a:ext>
            </a:extLst>
          </p:cNvPr>
          <p:cNvSpPr txBox="1"/>
          <p:nvPr/>
        </p:nvSpPr>
        <p:spPr bwMode="auto">
          <a:xfrm>
            <a:off x="1645320" y="2069605"/>
            <a:ext cx="45438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by 1L treatment response, 2L age-adjusted IPI</a:t>
            </a:r>
          </a:p>
        </p:txBody>
      </p:sp>
      <p:sp>
        <p:nvSpPr>
          <p:cNvPr id="22" name="Content Placeholder 18">
            <a:extLst>
              <a:ext uri="{FF2B5EF4-FFF2-40B4-BE49-F238E27FC236}">
                <a16:creationId xmlns:a16="http://schemas.microsoft.com/office/drawing/2014/main" id="{96A2DF81-3E46-7344-A481-D84D0E6A45DB}"/>
              </a:ext>
            </a:extLst>
          </p:cNvPr>
          <p:cNvSpPr txBox="1">
            <a:spLocks/>
          </p:cNvSpPr>
          <p:nvPr/>
        </p:nvSpPr>
        <p:spPr bwMode="auto">
          <a:xfrm>
            <a:off x="588189" y="5115890"/>
            <a:ext cx="5507811" cy="113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endpoints: EFS (BICR)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Key secondary endpoints: ORR and OS (tested hierarchically)</a:t>
            </a:r>
          </a:p>
        </p:txBody>
      </p:sp>
      <p:sp>
        <p:nvSpPr>
          <p:cNvPr id="23" name="Content Placeholder 18">
            <a:extLst>
              <a:ext uri="{FF2B5EF4-FFF2-40B4-BE49-F238E27FC236}">
                <a16:creationId xmlns:a16="http://schemas.microsoft.com/office/drawing/2014/main" id="{2ECED56F-D993-434D-BAC1-26C845B9E0C3}"/>
              </a:ext>
            </a:extLst>
          </p:cNvPr>
          <p:cNvSpPr txBox="1">
            <a:spLocks/>
          </p:cNvSpPr>
          <p:nvPr/>
        </p:nvSpPr>
        <p:spPr bwMode="auto">
          <a:xfrm>
            <a:off x="5880538" y="5110726"/>
            <a:ext cx="5723273" cy="102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Other secondary endpoints: PFS, safety, PROs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Median follow-up: 24.9 mo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Rectangle 50">
            <a:extLst>
              <a:ext uri="{FF2B5EF4-FFF2-40B4-BE49-F238E27FC236}">
                <a16:creationId xmlns:a16="http://schemas.microsoft.com/office/drawing/2014/main" id="{DAE8D822-6376-014B-931F-748176808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5233" y="3605048"/>
            <a:ext cx="2380546" cy="4655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HDT-ASCT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64)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564B5D-FD8C-8F4E-8E4E-F1A2D4DDCFB0}"/>
              </a:ext>
            </a:extLst>
          </p:cNvPr>
          <p:cNvSpPr txBox="1"/>
          <p:nvPr/>
        </p:nvSpPr>
        <p:spPr bwMode="auto">
          <a:xfrm>
            <a:off x="8005405" y="3536408"/>
            <a:ext cx="854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CR/PR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D50651-3CB5-EA46-9632-9AB867D0C1EB}"/>
              </a:ext>
            </a:extLst>
          </p:cNvPr>
          <p:cNvSpPr txBox="1"/>
          <p:nvPr/>
        </p:nvSpPr>
        <p:spPr bwMode="auto">
          <a:xfrm>
            <a:off x="8074603" y="2565494"/>
            <a:ext cx="39962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Conditioning regimen: cyclophosphamide 500 mg/m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/day + fludarabine 30 mg/m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/day on Days 5, 4, and 3 prior to CAR t-cell infusion. Optional bridging therapy limited to corticosteroids (no CIT).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8E3F18-D7D8-A344-BDCC-D22EFE7D4BB5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28" name="Picture 2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D63BC59B-B14E-ED40-BBDD-8F25AA5DF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84A985-67E2-364F-BCF9-565EC0201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" name="Line 52">
            <a:extLst>
              <a:ext uri="{FF2B5EF4-FFF2-40B4-BE49-F238E27FC236}">
                <a16:creationId xmlns:a16="http://schemas.microsoft.com/office/drawing/2014/main" id="{1C97E5FF-C2BE-7D4A-9B12-CA9EF97F6A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0723" y="4538320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91286886-7A27-1F41-A39E-6A77B7E5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5233" y="4200328"/>
            <a:ext cx="2380546" cy="47185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Off-protocol Tx</a:t>
            </a:r>
            <a:r>
              <a:rPr kumimoji="0" lang="en-US" alt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endParaRPr kumimoji="0" lang="en-US" altLang="en-US" sz="18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51A44B-ADF4-4345-9FC1-5A35E026129F}"/>
              </a:ext>
            </a:extLst>
          </p:cNvPr>
          <p:cNvSpPr txBox="1"/>
          <p:nvPr/>
        </p:nvSpPr>
        <p:spPr bwMode="auto">
          <a:xfrm>
            <a:off x="8005405" y="4015076"/>
            <a:ext cx="854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CR/PR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40141C-C540-4F64-8DAC-A9A533F0DE3B}"/>
              </a:ext>
            </a:extLst>
          </p:cNvPr>
          <p:cNvSpPr txBox="1"/>
          <p:nvPr/>
        </p:nvSpPr>
        <p:spPr bwMode="auto">
          <a:xfrm>
            <a:off x="4283063" y="4646476"/>
            <a:ext cx="75983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*SoC included R-GDP, R-DHAP, R-ICE, or R-ESHAP.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‡56% received subsequent cellular immunotherapy.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130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altLang="en-US" dirty="0"/>
              <a:t>ZUMA-7: Patient Disposition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0B865CED-4EF9-403A-B72A-0302F40D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7EA53-DB1F-204D-BC82-15C189F73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50664"/>
          </a:xfrm>
        </p:spPr>
        <p:txBody>
          <a:bodyPr/>
          <a:lstStyle/>
          <a:p>
            <a:r>
              <a:rPr lang="en-US" sz="2200" dirty="0"/>
              <a:t>94% of patients received axi-cel, whereas 36% of patients received HDT-ASCT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5C60873-1BA6-8F49-A46A-B0FC021FC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327" y="2413227"/>
            <a:ext cx="1326750" cy="1113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Axi-cel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180)</a:t>
            </a:r>
          </a:p>
        </p:txBody>
      </p:sp>
      <p:sp>
        <p:nvSpPr>
          <p:cNvPr id="15" name="Rectangle 50">
            <a:extLst>
              <a:ext uri="{FF2B5EF4-FFF2-40B4-BE49-F238E27FC236}">
                <a16:creationId xmlns:a16="http://schemas.microsoft.com/office/drawing/2014/main" id="{FE1EAA55-33A6-2846-8F26-A9FFEF1C3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938" y="3841701"/>
            <a:ext cx="1357139" cy="112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179)</a:t>
            </a:r>
          </a:p>
        </p:txBody>
      </p:sp>
      <p:sp>
        <p:nvSpPr>
          <p:cNvPr id="16" name="Line 52">
            <a:extLst>
              <a:ext uri="{FF2B5EF4-FFF2-40B4-BE49-F238E27FC236}">
                <a16:creationId xmlns:a16="http://schemas.microsoft.com/office/drawing/2014/main" id="{4F971239-B5CB-3C40-BAB3-705AEFA98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4077" y="3000049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0BEA2433-B12E-2E46-8126-D73E1B360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1410" y="3903951"/>
            <a:ext cx="445629" cy="2770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D32014B8-DEE8-3B4E-B19B-A58A727E2F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1410" y="3202801"/>
            <a:ext cx="445629" cy="17383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8E3F18-D7D8-A344-BDCC-D22EFE7D4BB5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28" name="Picture 2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D63BC59B-B14E-ED40-BBDD-8F25AA5DF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84A985-67E2-364F-BCF9-565EC0201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" name="Line 52">
            <a:extLst>
              <a:ext uri="{FF2B5EF4-FFF2-40B4-BE49-F238E27FC236}">
                <a16:creationId xmlns:a16="http://schemas.microsoft.com/office/drawing/2014/main" id="{1C97E5FF-C2BE-7D4A-9B12-CA9EF97F6A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4078" y="4384709"/>
            <a:ext cx="315316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50">
            <a:extLst>
              <a:ext uri="{FF2B5EF4-FFF2-40B4-BE49-F238E27FC236}">
                <a16:creationId xmlns:a16="http://schemas.microsoft.com/office/drawing/2014/main" id="{91286886-7A27-1F41-A39E-6A77B7E5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13" y="3095564"/>
            <a:ext cx="1357139" cy="110686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Enrolled 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359)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49">
            <a:extLst>
              <a:ext uri="{FF2B5EF4-FFF2-40B4-BE49-F238E27FC236}">
                <a16:creationId xmlns:a16="http://schemas.microsoft.com/office/drawing/2014/main" id="{50B85CD0-9A9A-5048-AAE1-AC8431971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502" y="2418441"/>
            <a:ext cx="1570095" cy="1113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Underwent </a:t>
            </a:r>
            <a:b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leukapheresis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178)</a:t>
            </a:r>
          </a:p>
        </p:txBody>
      </p:sp>
      <p:sp>
        <p:nvSpPr>
          <p:cNvPr id="34" name="Line 52">
            <a:extLst>
              <a:ext uri="{FF2B5EF4-FFF2-40B4-BE49-F238E27FC236}">
                <a16:creationId xmlns:a16="http://schemas.microsoft.com/office/drawing/2014/main" id="{629A3A11-8945-914C-947B-A15311F80A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597" y="2994835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49">
            <a:extLst>
              <a:ext uri="{FF2B5EF4-FFF2-40B4-BE49-F238E27FC236}">
                <a16:creationId xmlns:a16="http://schemas.microsoft.com/office/drawing/2014/main" id="{713CE059-76A6-5145-A515-6A705C12C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022" y="2413227"/>
            <a:ext cx="1874903" cy="1113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Received </a:t>
            </a:r>
            <a:b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lymphodepleting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CT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172)</a:t>
            </a:r>
          </a:p>
        </p:txBody>
      </p:sp>
      <p:sp>
        <p:nvSpPr>
          <p:cNvPr id="36" name="Line 52">
            <a:extLst>
              <a:ext uri="{FF2B5EF4-FFF2-40B4-BE49-F238E27FC236}">
                <a16:creationId xmlns:a16="http://schemas.microsoft.com/office/drawing/2014/main" id="{090DC9C6-12DA-314A-A6E6-9B27BEA7A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97925" y="2986231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49">
            <a:extLst>
              <a:ext uri="{FF2B5EF4-FFF2-40B4-BE49-F238E27FC236}">
                <a16:creationId xmlns:a16="http://schemas.microsoft.com/office/drawing/2014/main" id="{DB2DC5F7-B1C4-B040-A0BE-2321C25B2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7350" y="2404623"/>
            <a:ext cx="1874903" cy="1113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Received </a:t>
            </a:r>
            <a:b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axi-cel infusion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170)</a:t>
            </a:r>
          </a:p>
        </p:txBody>
      </p:sp>
      <p:sp>
        <p:nvSpPr>
          <p:cNvPr id="38" name="Rectangle 50">
            <a:extLst>
              <a:ext uri="{FF2B5EF4-FFF2-40B4-BE49-F238E27FC236}">
                <a16:creationId xmlns:a16="http://schemas.microsoft.com/office/drawing/2014/main" id="{4FAAB3A4-D820-C944-A7F9-DAF6A7B48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7376" y="3851452"/>
            <a:ext cx="1722498" cy="112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Received ≥1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salvage CT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168)</a:t>
            </a:r>
          </a:p>
        </p:txBody>
      </p:sp>
      <p:sp>
        <p:nvSpPr>
          <p:cNvPr id="40" name="Rectangle 50">
            <a:extLst>
              <a:ext uri="{FF2B5EF4-FFF2-40B4-BE49-F238E27FC236}">
                <a16:creationId xmlns:a16="http://schemas.microsoft.com/office/drawing/2014/main" id="{70885CA1-C4F2-6548-A7DE-C2FFD5C80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7408" y="3845134"/>
            <a:ext cx="1559585" cy="112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Responded 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salvage CT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80)</a:t>
            </a:r>
          </a:p>
        </p:txBody>
      </p:sp>
      <p:sp>
        <p:nvSpPr>
          <p:cNvPr id="42" name="Rectangle 50">
            <a:extLst>
              <a:ext uri="{FF2B5EF4-FFF2-40B4-BE49-F238E27FC236}">
                <a16:creationId xmlns:a16="http://schemas.microsoft.com/office/drawing/2014/main" id="{467F7C3C-A5F8-3841-B566-5170B31F2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4018" y="3824026"/>
            <a:ext cx="1559585" cy="112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Proceeded to 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leukapheresis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69)</a:t>
            </a:r>
          </a:p>
        </p:txBody>
      </p:sp>
      <p:sp>
        <p:nvSpPr>
          <p:cNvPr id="43" name="Line 52">
            <a:extLst>
              <a:ext uri="{FF2B5EF4-FFF2-40B4-BE49-F238E27FC236}">
                <a16:creationId xmlns:a16="http://schemas.microsoft.com/office/drawing/2014/main" id="{AC4B8768-F2CA-7541-842F-80A6127D2A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69874" y="4397115"/>
            <a:ext cx="315316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Line 52">
            <a:extLst>
              <a:ext uri="{FF2B5EF4-FFF2-40B4-BE49-F238E27FC236}">
                <a16:creationId xmlns:a16="http://schemas.microsoft.com/office/drawing/2014/main" id="{987AF0DB-C526-C343-B942-F444130B93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72249" y="4397115"/>
            <a:ext cx="315316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50">
            <a:extLst>
              <a:ext uri="{FF2B5EF4-FFF2-40B4-BE49-F238E27FC236}">
                <a16:creationId xmlns:a16="http://schemas.microsoft.com/office/drawing/2014/main" id="{8044EA64-90C2-EA44-8F9D-09AA3C8A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0" y="3821046"/>
            <a:ext cx="1401573" cy="112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Received </a:t>
            </a:r>
            <a:b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HDT-ASCT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64)</a:t>
            </a:r>
          </a:p>
        </p:txBody>
      </p:sp>
      <p:sp>
        <p:nvSpPr>
          <p:cNvPr id="46" name="Line 52">
            <a:extLst>
              <a:ext uri="{FF2B5EF4-FFF2-40B4-BE49-F238E27FC236}">
                <a16:creationId xmlns:a16="http://schemas.microsoft.com/office/drawing/2014/main" id="{D15E4416-8BAC-AB45-897E-DB93D34FEE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58861" y="4394135"/>
            <a:ext cx="315316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069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ZUMA-7: Baseline Characteristics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FA7F22-A439-B946-8A1C-72C906C6D1AB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3A113F56-0A58-5F41-8CF1-A7E1B9B8D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6E0F28-EF67-574E-942B-72DC1B168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4DF1C3E7-F622-F74F-A8B2-4A4B37AED4E6}"/>
              </a:ext>
            </a:extLst>
          </p:cNvPr>
          <p:cNvGraphicFramePr>
            <a:graphicFrameLocks/>
          </p:cNvGraphicFramePr>
          <p:nvPr/>
        </p:nvGraphicFramePr>
        <p:xfrm>
          <a:off x="727076" y="1604964"/>
          <a:ext cx="10736261" cy="4053952"/>
        </p:xfrm>
        <a:graphic>
          <a:graphicData uri="http://schemas.openxmlformats.org/drawingml/2006/table">
            <a:tbl>
              <a:tblPr/>
              <a:tblGrid>
                <a:gridCol w="3592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1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3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Overall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359)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≥65 yr,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(21-80)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 (28)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60 (26-81)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 (21-81)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109 (30)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Disease stage III-IV,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139 (77)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146 (82)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285 (79)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2L age-adjusted IPI 2-3,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 (46)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161 (45)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Response to 1L therapy,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Primary refractory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 within 12 mo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133 (74)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131 (73)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 (27)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264 (74)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890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Prognostic marker per central lab,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HGBL (including double/triple hit)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Double expressor lymphoma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MYC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rearrangement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(17)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 (32)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(14)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(35)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119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  <a:tr h="330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Elevated LDH,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101 (56)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 (53)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195 (54)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51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98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ZUMA-7: EFS (Primary Endpoint), Overall and Across Subgroups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B08B8AB-8F16-9049-8A87-6EDB18675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C95F8A8A-BC66-8742-8B33-61CF992927CD}"/>
              </a:ext>
            </a:extLst>
          </p:cNvPr>
          <p:cNvGraphicFramePr>
            <a:graphicFrameLocks/>
          </p:cNvGraphicFramePr>
          <p:nvPr/>
        </p:nvGraphicFramePr>
        <p:xfrm>
          <a:off x="727076" y="1604964"/>
          <a:ext cx="10736263" cy="4450176"/>
        </p:xfrm>
        <a:graphic>
          <a:graphicData uri="http://schemas.openxmlformats.org/drawingml/2006/table">
            <a:tbl>
              <a:tblPr/>
              <a:tblGrid>
                <a:gridCol w="3356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3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124">
                  <a:extLst>
                    <a:ext uri="{9D8B030D-6E8A-4147-A177-3AD203B41FA5}">
                      <a16:colId xmlns:a16="http://schemas.microsoft.com/office/drawing/2014/main" val="1669825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Median EFS,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  <a:endParaRPr kumimoji="0" lang="en-US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Overall (Primary endpoint)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24-mo EFS, %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8.3 (4.5-15.8)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40.5 (33.2-47.7)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2.0 (1.6-2.8)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16.3 (11.1-22.2)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0.398 (0.308-0.514)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&lt;65 yr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≥65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0.490 (0.361-0.666)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0.276 (0.164-0.465)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Response to 1L therapy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Primary refractory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 within 12 mo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0.426 (0.319-0.570)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0.342 (0.202-0.579)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906133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2L age-adjusted IPI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0-1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0.407 (0.285-0.582)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0.388 (0.269-0.561)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34491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Prognostic marker per central lab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HGBL (including double/triple hit)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Double expressor lymphoma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0.285 (0.137-0.593)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0.424 (0.268-0.671)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48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066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ZUMA-7: ORR and OS (Key Secondary Endpoints) 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B08B8AB-8F16-9049-8A87-6EDB18675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C95F8A8A-BC66-8742-8B33-61CF992927CD}"/>
              </a:ext>
            </a:extLst>
          </p:cNvPr>
          <p:cNvGraphicFramePr>
            <a:graphicFrameLocks/>
          </p:cNvGraphicFramePr>
          <p:nvPr/>
        </p:nvGraphicFramePr>
        <p:xfrm>
          <a:off x="732714" y="4263668"/>
          <a:ext cx="10736262" cy="914432"/>
        </p:xfrm>
        <a:graphic>
          <a:graphicData uri="http://schemas.openxmlformats.org/drawingml/2006/table">
            <a:tbl>
              <a:tblPr/>
              <a:tblGrid>
                <a:gridCol w="294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3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124">
                  <a:extLst>
                    <a:ext uri="{9D8B030D-6E8A-4147-A177-3AD203B41FA5}">
                      <a16:colId xmlns:a16="http://schemas.microsoft.com/office/drawing/2014/main" val="1669825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Efficacy Outcome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  <a:endParaRPr kumimoji="0" lang="en-US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OS,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 (28.3-NR)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35.1 (18.5-NE)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0.730 (0.530-1.007)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.0270 (NS)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7D3FEEEB-12EC-2141-863E-5EF756C9A893}"/>
              </a:ext>
            </a:extLst>
          </p:cNvPr>
          <p:cNvGraphicFramePr>
            <a:graphicFrameLocks/>
          </p:cNvGraphicFramePr>
          <p:nvPr/>
        </p:nvGraphicFramePr>
        <p:xfrm>
          <a:off x="732714" y="1598300"/>
          <a:ext cx="10736262" cy="2498109"/>
        </p:xfrm>
        <a:graphic>
          <a:graphicData uri="http://schemas.openxmlformats.org/drawingml/2006/table">
            <a:tbl>
              <a:tblPr/>
              <a:tblGrid>
                <a:gridCol w="2940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8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3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124">
                  <a:extLst>
                    <a:ext uri="{9D8B030D-6E8A-4147-A177-3AD203B41FA5}">
                      <a16:colId xmlns:a16="http://schemas.microsoft.com/office/drawing/2014/main" val="1669825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  <a:endParaRPr kumimoji="0" lang="en-US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5.31 (3.1-8.9)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&lt;.0001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  <a:tr h="160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51419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C87040-56E0-2A47-AD37-7A26F323F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5369427"/>
            <a:ext cx="10877529" cy="794305"/>
          </a:xfrm>
        </p:spPr>
        <p:txBody>
          <a:bodyPr/>
          <a:lstStyle/>
          <a:p>
            <a:r>
              <a:rPr lang="en-US" sz="2200" dirty="0"/>
              <a:t>56% of patients in SoC arm received subsequent cellular immunotherapy off protocol, which may confound OS benefit</a:t>
            </a:r>
          </a:p>
        </p:txBody>
      </p:sp>
    </p:spTree>
    <p:extLst>
      <p:ext uri="{BB962C8B-B14F-4D97-AF65-F5344CB8AC3E}">
        <p14:creationId xmlns:p14="http://schemas.microsoft.com/office/powerpoint/2010/main" val="58407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ZUMA-7: Safety Profile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B08B8AB-8F16-9049-8A87-6EDB18675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7D3FEEEB-12EC-2141-863E-5EF756C9A893}"/>
              </a:ext>
            </a:extLst>
          </p:cNvPr>
          <p:cNvGraphicFramePr>
            <a:graphicFrameLocks/>
          </p:cNvGraphicFramePr>
          <p:nvPr/>
        </p:nvGraphicFramePr>
        <p:xfrm>
          <a:off x="522288" y="1600200"/>
          <a:ext cx="6700411" cy="4307756"/>
        </p:xfrm>
        <a:graphic>
          <a:graphicData uri="http://schemas.openxmlformats.org/drawingml/2006/table">
            <a:tbl>
              <a:tblPr/>
              <a:tblGrid>
                <a:gridCol w="1835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317">
                  <a:extLst>
                    <a:ext uri="{9D8B030D-6E8A-4147-A177-3AD203B41FA5}">
                      <a16:colId xmlns:a16="http://schemas.microsoft.com/office/drawing/2014/main" val="2079032771"/>
                    </a:ext>
                  </a:extLst>
                </a:gridCol>
                <a:gridCol w="1216317">
                  <a:extLst>
                    <a:ext uri="{9D8B030D-6E8A-4147-A177-3AD203B41FA5}">
                      <a16:colId xmlns:a16="http://schemas.microsoft.com/office/drawing/2014/main" val="4286655439"/>
                    </a:ext>
                  </a:extLst>
                </a:gridCol>
              </a:tblGrid>
              <a:tr h="2419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 (Incidence ≥30%),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 (n = 170)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(n = 168)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77720"/>
                  </a:ext>
                </a:extLst>
              </a:tr>
              <a:tr h="24197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170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155 (91)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140 (83)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Pyrexia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158 (93)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33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121 (71)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118 (69)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 (41)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Hypotension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(11)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51419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Fatigue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 (52)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665577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 (30)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91 (54)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903627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 (39)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71368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Headache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 (41)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277334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Nausea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 (41)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116 (69)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907042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Sinus tachycardia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 (10)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36577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Leukopenia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(29)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(22)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71353"/>
                  </a:ext>
                </a:extLst>
              </a:tr>
              <a:tr h="241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serious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 (50)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72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 (46)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202268"/>
                  </a:ext>
                </a:extLst>
              </a:tr>
            </a:tbl>
          </a:graphicData>
        </a:graphic>
      </p:graphicFrame>
      <p:graphicFrame>
        <p:nvGraphicFramePr>
          <p:cNvPr id="14" name="Group 3">
            <a:extLst>
              <a:ext uri="{FF2B5EF4-FFF2-40B4-BE49-F238E27FC236}">
                <a16:creationId xmlns:a16="http://schemas.microsoft.com/office/drawing/2014/main" id="{9CB895C0-0B65-4D4B-A030-B0BB762BA051}"/>
              </a:ext>
            </a:extLst>
          </p:cNvPr>
          <p:cNvGraphicFramePr>
            <a:graphicFrameLocks/>
          </p:cNvGraphicFramePr>
          <p:nvPr/>
        </p:nvGraphicFramePr>
        <p:xfrm>
          <a:off x="7679464" y="1595135"/>
          <a:ext cx="4079149" cy="2161255"/>
        </p:xfrm>
        <a:graphic>
          <a:graphicData uri="http://schemas.openxmlformats.org/drawingml/2006/table">
            <a:tbl>
              <a:tblPr/>
              <a:tblGrid>
                <a:gridCol w="2144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Reason for Death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Progressive disease,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(28)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 (38)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5 AE during protocol-specified reporting period,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Definitive therapy-related mortality,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1/170 (1)*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2/64 (3)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7139D4A-A8BB-2E40-B710-14C614726E0A}"/>
              </a:ext>
            </a:extLst>
          </p:cNvPr>
          <p:cNvSpPr txBox="1"/>
          <p:nvPr/>
        </p:nvSpPr>
        <p:spPr bwMode="auto">
          <a:xfrm>
            <a:off x="7583214" y="3783697"/>
            <a:ext cx="4079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*Hepatitis B reactivation. †Cardiac arrest and acute respiratory distress syndrome (n = 1 each).</a:t>
            </a:r>
          </a:p>
        </p:txBody>
      </p:sp>
    </p:spTree>
    <p:extLst>
      <p:ext uri="{BB962C8B-B14F-4D97-AF65-F5344CB8AC3E}">
        <p14:creationId xmlns:p14="http://schemas.microsoft.com/office/powerpoint/2010/main" val="2366674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ZUMA-7: CRS and Neurologic Events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B08B8AB-8F16-9049-8A87-6EDB18675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Locke. ASH 2021. Abstr 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Group 3">
            <a:extLst>
              <a:ext uri="{FF2B5EF4-FFF2-40B4-BE49-F238E27FC236}">
                <a16:creationId xmlns:a16="http://schemas.microsoft.com/office/drawing/2014/main" id="{9CB895C0-0B65-4D4B-A030-B0BB762BA051}"/>
              </a:ext>
            </a:extLst>
          </p:cNvPr>
          <p:cNvGraphicFramePr>
            <a:graphicFrameLocks/>
          </p:cNvGraphicFramePr>
          <p:nvPr/>
        </p:nvGraphicFramePr>
        <p:xfrm>
          <a:off x="6279934" y="1611728"/>
          <a:ext cx="5202269" cy="3977736"/>
        </p:xfrm>
        <a:graphic>
          <a:graphicData uri="http://schemas.openxmlformats.org/drawingml/2006/table">
            <a:tbl>
              <a:tblPr/>
              <a:tblGrid>
                <a:gridCol w="27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Neurologic Event Parameter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Neurologic events,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102 (60)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(21)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 (20)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Most common symptoms </a:t>
                      </a:r>
                      <a:b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(all grades),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Tremor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Confusional state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Aphasia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(26)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(24)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(21)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Management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Corticosteroids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endParaRPr kumimoji="0" lang="en-US" sz="15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onset, days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24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Mediation duration, days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174446"/>
                  </a:ext>
                </a:extLst>
              </a:tr>
            </a:tbl>
          </a:graphicData>
        </a:graphic>
      </p:graphicFrame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190BD21D-ED3D-3F40-A741-02AC33EA7D07}"/>
              </a:ext>
            </a:extLst>
          </p:cNvPr>
          <p:cNvGraphicFramePr>
            <a:graphicFrameLocks/>
          </p:cNvGraphicFramePr>
          <p:nvPr/>
        </p:nvGraphicFramePr>
        <p:xfrm>
          <a:off x="719137" y="1611603"/>
          <a:ext cx="5192929" cy="4206336"/>
        </p:xfrm>
        <a:graphic>
          <a:graphicData uri="http://schemas.openxmlformats.org/drawingml/2006/table">
            <a:tbl>
              <a:tblPr/>
              <a:tblGrid>
                <a:gridCol w="372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4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CRS Parameter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b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157 (92)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Most common symptoms (all grades),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Pyrexia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Hypotension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Sinus tachycardia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(n = 157)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155 (99)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 (43)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05940"/>
                  </a:ext>
                </a:extLst>
              </a:tr>
              <a:tr h="556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Management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Tocilizumab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Corticosteroids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Vasopressors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111 (65)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(24)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74484"/>
                  </a:ext>
                </a:extLst>
              </a:tr>
              <a:tr h="250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onset, days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150773"/>
                  </a:ext>
                </a:extLst>
              </a:tr>
              <a:tr h="250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Mediation duration, days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889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783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" name="Text Box 15">
            <a:extLst>
              <a:ext uri="{FF2B5EF4-FFF2-40B4-BE49-F238E27FC236}">
                <a16:creationId xmlns:a16="http://schemas.microsoft.com/office/drawing/2014/main" id="{20C763D5-2E3C-4840-A56B-159C9DD23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</a:t>
            </a:r>
            <a:r>
              <a:rPr kumimoji="0" lang="de-DE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NCT03575351.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1CF34CD-5A6B-2C41-9FC6-A487FE989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189" y="1507538"/>
            <a:ext cx="10877529" cy="853937"/>
          </a:xfrm>
        </p:spPr>
        <p:txBody>
          <a:bodyPr/>
          <a:lstStyle/>
          <a:p>
            <a:r>
              <a:rPr lang="en-US" sz="2000" dirty="0"/>
              <a:t>Randomized, multicenter phase III study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ED3F47EE-DB85-1945-8A55-E6A2D03577DE}"/>
              </a:ext>
            </a:extLst>
          </p:cNvPr>
          <p:cNvSpPr txBox="1">
            <a:spLocks/>
          </p:cNvSpPr>
          <p:nvPr/>
        </p:nvSpPr>
        <p:spPr bwMode="auto">
          <a:xfrm>
            <a:off x="609759" y="5107718"/>
            <a:ext cx="11075696" cy="119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EFS per IRC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Key secondary endpoints: CR, PFS, OS; other secondary endpoints: DoR, ORR, PFS on next line of tx, safety, PROs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Exploratory endpoints: cellular kinetics, B-cell aplasia</a:t>
            </a:r>
          </a:p>
        </p:txBody>
      </p:sp>
      <p:sp>
        <p:nvSpPr>
          <p:cNvPr id="30" name="Rectangle 49">
            <a:extLst>
              <a:ext uri="{FF2B5EF4-FFF2-40B4-BE49-F238E27FC236}">
                <a16:creationId xmlns:a16="http://schemas.microsoft.com/office/drawing/2014/main" id="{8E59BD87-46E4-9340-90DA-3A8101128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432402"/>
            <a:ext cx="2973991" cy="9965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Liso-cel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100 x 10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CAR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T-cells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</a:t>
            </a:r>
          </a:p>
          <a:p>
            <a:pPr marL="0" marR="0" lvl="0" indent="0" algn="ctr" defTabSz="81635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92)</a:t>
            </a:r>
          </a:p>
        </p:txBody>
      </p:sp>
      <p:sp>
        <p:nvSpPr>
          <p:cNvPr id="35" name="Rectangle 49">
            <a:extLst>
              <a:ext uri="{FF2B5EF4-FFF2-40B4-BE49-F238E27FC236}">
                <a16:creationId xmlns:a16="http://schemas.microsoft.com/office/drawing/2014/main" id="{D1881E02-E4C4-004E-A1B0-C6BD7F4CD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835" y="3473193"/>
            <a:ext cx="4766395" cy="9146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SoC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3-cycle salvage CT followed by HDCT + ASCT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81635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92)</a:t>
            </a:r>
          </a:p>
        </p:txBody>
      </p:sp>
      <p:sp>
        <p:nvSpPr>
          <p:cNvPr id="36" name="Text Box 45">
            <a:extLst>
              <a:ext uri="{FF2B5EF4-FFF2-40B4-BE49-F238E27FC236}">
                <a16:creationId xmlns:a16="http://schemas.microsoft.com/office/drawing/2014/main" id="{C6917A95-22CE-B14A-91A7-DA5AABD5D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9296" y="1972883"/>
            <a:ext cx="28172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Stratified by refractory vs relapsed and sAAIPI 0/1 vs 2/3</a:t>
            </a:r>
          </a:p>
        </p:txBody>
      </p:sp>
      <p:sp>
        <p:nvSpPr>
          <p:cNvPr id="41" name="Line 53">
            <a:extLst>
              <a:ext uri="{FF2B5EF4-FFF2-40B4-BE49-F238E27FC236}">
                <a16:creationId xmlns:a16="http://schemas.microsoft.com/office/drawing/2014/main" id="{5DFD44C4-9E31-7246-B8F1-425524C35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0393" y="3427865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Line 54">
            <a:extLst>
              <a:ext uri="{FF2B5EF4-FFF2-40B4-BE49-F238E27FC236}">
                <a16:creationId xmlns:a16="http://schemas.microsoft.com/office/drawing/2014/main" id="{7F540B1F-37B1-924E-8799-847848C587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8533" y="2809110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Line 33">
            <a:extLst>
              <a:ext uri="{FF2B5EF4-FFF2-40B4-BE49-F238E27FC236}">
                <a16:creationId xmlns:a16="http://schemas.microsoft.com/office/drawing/2014/main" id="{E07676E0-6A83-D749-AD95-09D1AFF578F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08440" y="2692203"/>
            <a:ext cx="365754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FED50F-1449-1049-AD92-61CC383B16B6}"/>
              </a:ext>
            </a:extLst>
          </p:cNvPr>
          <p:cNvSpPr txBox="1"/>
          <p:nvPr/>
        </p:nvSpPr>
        <p:spPr bwMode="auto">
          <a:xfrm>
            <a:off x="2421227" y="4486638"/>
            <a:ext cx="93373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*DLBCL NOS, HGBCL (double/triple hit) with DLBCL histology, FL3B, PMBCL, THRBCL.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Fludarabine 30 mg/m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+ cyclophosphamide 300 mg/m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x 3 days.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 Box 45">
            <a:extLst>
              <a:ext uri="{FF2B5EF4-FFF2-40B4-BE49-F238E27FC236}">
                <a16:creationId xmlns:a16="http://schemas.microsoft.com/office/drawing/2014/main" id="{7B648D8D-6BEB-3C4D-8EDA-298E0340E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04" y="2754471"/>
            <a:ext cx="309422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Adults with aggressive NHL* R/R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≤12 mo after first-line tx with an anthracycline and a CD20-targeted agent; ECOG PS ≤1; eligible for HSCT; LVEF &gt;40%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(N = 184)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30FBDA-A1D1-4D0B-9ECF-C6CAA3CFF22E}"/>
              </a:ext>
            </a:extLst>
          </p:cNvPr>
          <p:cNvSpPr txBox="1"/>
          <p:nvPr/>
        </p:nvSpPr>
        <p:spPr bwMode="auto">
          <a:xfrm>
            <a:off x="4065349" y="2369638"/>
            <a:ext cx="174051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Optional bridging therapy, then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PET scan and lymphodepletion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DB89BA-0736-446A-8BAB-F23CAB72D00E}"/>
              </a:ext>
            </a:extLst>
          </p:cNvPr>
          <p:cNvCxnSpPr/>
          <p:nvPr/>
        </p:nvCxnSpPr>
        <p:spPr bwMode="auto">
          <a:xfrm>
            <a:off x="5492839" y="2875080"/>
            <a:ext cx="48292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FCCCAC9-561B-49EE-AC7D-A47583EF0076}"/>
              </a:ext>
            </a:extLst>
          </p:cNvPr>
          <p:cNvSpPr txBox="1"/>
          <p:nvPr/>
        </p:nvSpPr>
        <p:spPr bwMode="auto">
          <a:xfrm>
            <a:off x="7871320" y="1179755"/>
            <a:ext cx="221927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Responses assessed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 Wk 9 and 18, and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 6, 9, 12, 18, 24, 36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642883-7C9C-4B0E-BD72-16B3A4E3333C}"/>
              </a:ext>
            </a:extLst>
          </p:cNvPr>
          <p:cNvCxnSpPr>
            <a:cxnSpLocks/>
          </p:cNvCxnSpPr>
          <p:nvPr/>
        </p:nvCxnSpPr>
        <p:spPr bwMode="auto">
          <a:xfrm>
            <a:off x="9069990" y="1869700"/>
            <a:ext cx="0" cy="49993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40ECAD-4462-4523-B7AF-285C546D0587}"/>
              </a:ext>
            </a:extLst>
          </p:cNvPr>
          <p:cNvCxnSpPr/>
          <p:nvPr/>
        </p:nvCxnSpPr>
        <p:spPr bwMode="auto">
          <a:xfrm flipH="1">
            <a:off x="9141773" y="2989380"/>
            <a:ext cx="50227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5E8330-D7FF-42E9-A77D-3BE625FD0F32}"/>
              </a:ext>
            </a:extLst>
          </p:cNvPr>
          <p:cNvCxnSpPr>
            <a:stCxn id="35" idx="3"/>
            <a:endCxn id="35" idx="3"/>
          </p:cNvCxnSpPr>
          <p:nvPr/>
        </p:nvCxnSpPr>
        <p:spPr bwMode="auto">
          <a:xfrm>
            <a:off x="9072230" y="3930513"/>
            <a:ext cx="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5088FE7-1D86-4BA4-A570-D25C2D109ADD}"/>
              </a:ext>
            </a:extLst>
          </p:cNvPr>
          <p:cNvCxnSpPr>
            <a:stCxn id="35" idx="3"/>
          </p:cNvCxnSpPr>
          <p:nvPr/>
        </p:nvCxnSpPr>
        <p:spPr bwMode="auto">
          <a:xfrm flipV="1">
            <a:off x="9072230" y="3930512"/>
            <a:ext cx="571819" cy="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161BB4-258F-44D1-8C16-0ADEFE758A01}"/>
              </a:ext>
            </a:extLst>
          </p:cNvPr>
          <p:cNvCxnSpPr/>
          <p:nvPr/>
        </p:nvCxnSpPr>
        <p:spPr bwMode="auto">
          <a:xfrm flipV="1">
            <a:off x="9644049" y="2982941"/>
            <a:ext cx="0" cy="94757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727A7EF-B40E-4271-BA43-E114E3D4F32F}"/>
              </a:ext>
            </a:extLst>
          </p:cNvPr>
          <p:cNvSpPr txBox="1"/>
          <p:nvPr/>
        </p:nvSpPr>
        <p:spPr bwMode="auto">
          <a:xfrm>
            <a:off x="9641810" y="2950811"/>
            <a:ext cx="248850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Crossover to liso-cel allowed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no response by 9 wk,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PD at any time, or start of new antineoplastic tx after ASCT</a:t>
            </a:r>
          </a:p>
        </p:txBody>
      </p:sp>
    </p:spTree>
    <p:extLst>
      <p:ext uri="{BB962C8B-B14F-4D97-AF65-F5344CB8AC3E}">
        <p14:creationId xmlns:p14="http://schemas.microsoft.com/office/powerpoint/2010/main" val="1044548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A139174B-7B3F-5E45-BAF6-08FE961243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06030"/>
              </p:ext>
            </p:extLst>
          </p:nvPr>
        </p:nvGraphicFramePr>
        <p:xfrm>
          <a:off x="719138" y="1610437"/>
          <a:ext cx="5376861" cy="3899708"/>
        </p:xfrm>
        <a:graphic>
          <a:graphicData uri="http://schemas.openxmlformats.org/drawingml/2006/table">
            <a:tbl>
              <a:tblPr/>
              <a:tblGrid>
                <a:gridCol w="269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149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49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(66)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(IQR)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&lt;65,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≥65 to &lt;75,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≥75,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60 (53.5-67.5)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(61)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(39)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58.0 (42-65)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1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LBCL subtypes,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NOS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HGBCL* 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PMBCL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transformed from any indolent lymphoma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THRBCL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FL3B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(58)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(24)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7427E91-312D-EA47-B1E9-B85FA85D99E3}"/>
              </a:ext>
            </a:extLst>
          </p:cNvPr>
          <p:cNvSpPr txBox="1"/>
          <p:nvPr/>
        </p:nvSpPr>
        <p:spPr bwMode="auto">
          <a:xfrm>
            <a:off x="6315665" y="4770508"/>
            <a:ext cx="5353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SD, PD, PR, or CR with relapse &lt;3 mo following first-line therapy.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 with relapse 3-12 mo after first-line therapy.</a:t>
            </a: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036C2E84-1EF1-CD40-B44D-374B56E8CD03}"/>
              </a:ext>
            </a:extLst>
          </p:cNvPr>
          <p:cNvGraphicFramePr>
            <a:graphicFrameLocks/>
          </p:cNvGraphicFramePr>
          <p:nvPr/>
        </p:nvGraphicFramePr>
        <p:xfrm>
          <a:off x="6205537" y="1610438"/>
          <a:ext cx="5276852" cy="3091887"/>
        </p:xfrm>
        <a:graphic>
          <a:graphicData uri="http://schemas.openxmlformats.org/drawingml/2006/table">
            <a:tbl>
              <a:tblPr/>
              <a:tblGrid>
                <a:gridCol w="3421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40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239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 (52)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 (62)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 (38)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sAAIPI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(61)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 (60)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 response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Refractory</a:t>
                      </a:r>
                      <a:r>
                        <a:rPr lang="en-US" sz="1400" b="0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†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lang="en-US" sz="1400" b="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(27)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 (74)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Secondary CNS lymphoma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BF38951-25E9-4933-A4ED-5CBE35CE7AAD}"/>
              </a:ext>
            </a:extLst>
          </p:cNvPr>
          <p:cNvSpPr txBox="1"/>
          <p:nvPr/>
        </p:nvSpPr>
        <p:spPr bwMode="auto">
          <a:xfrm>
            <a:off x="609759" y="5571105"/>
            <a:ext cx="59293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*With rearrangements in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MYC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BCL2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BCL6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or both (DLBCL histology).</a:t>
            </a:r>
          </a:p>
        </p:txBody>
      </p:sp>
    </p:spTree>
    <p:extLst>
      <p:ext uri="{BB962C8B-B14F-4D97-AF65-F5344CB8AC3E}">
        <p14:creationId xmlns:p14="http://schemas.microsoft.com/office/powerpoint/2010/main" val="2737516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EFS per IRC (Primary Endpoint)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D4B61-23BC-E441-A0C3-459A833A6520}"/>
              </a:ext>
            </a:extLst>
          </p:cNvPr>
          <p:cNvSpPr txBox="1"/>
          <p:nvPr/>
        </p:nvSpPr>
        <p:spPr bwMode="auto">
          <a:xfrm>
            <a:off x="2781638" y="1777511"/>
            <a:ext cx="2706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follow-up: 6.2 mo</a:t>
            </a:r>
          </a:p>
        </p:txBody>
      </p:sp>
      <p:graphicFrame>
        <p:nvGraphicFramePr>
          <p:cNvPr id="14" name="Group 3">
            <a:extLst>
              <a:ext uri="{FF2B5EF4-FFF2-40B4-BE49-F238E27FC236}">
                <a16:creationId xmlns:a16="http://schemas.microsoft.com/office/drawing/2014/main" id="{0CD48757-906E-2E4F-A0E8-AA1199F7B73D}"/>
              </a:ext>
            </a:extLst>
          </p:cNvPr>
          <p:cNvGraphicFramePr>
            <a:graphicFrameLocks/>
          </p:cNvGraphicFramePr>
          <p:nvPr/>
        </p:nvGraphicFramePr>
        <p:xfrm>
          <a:off x="6830093" y="1610438"/>
          <a:ext cx="4903437" cy="2654285"/>
        </p:xfrm>
        <a:graphic>
          <a:graphicData uri="http://schemas.openxmlformats.org/drawingml/2006/table">
            <a:tbl>
              <a:tblPr/>
              <a:tblGrid>
                <a:gridCol w="2517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336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239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Outcome, 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Patients with events,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Stratified 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0.349 (0.229-0.530)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6-month EFS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63.3 (5.77)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52.0-74.7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33.4 (5.30)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23.0-43.8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12-month EFS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44.5 (7.72)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29.4-59.6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23.7 (5.28)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13.4-34.1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93DE6D6-D541-44DA-BF74-33DC31B3CF4D}"/>
              </a:ext>
            </a:extLst>
          </p:cNvPr>
          <p:cNvSpPr txBox="1"/>
          <p:nvPr/>
        </p:nvSpPr>
        <p:spPr bwMode="auto">
          <a:xfrm>
            <a:off x="2275234" y="4359444"/>
            <a:ext cx="1408399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median EFS: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2.3 months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2.2-4.3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7F16B2-6F82-4872-BD21-20970983B3AB}"/>
              </a:ext>
            </a:extLst>
          </p:cNvPr>
          <p:cNvSpPr txBox="1"/>
          <p:nvPr/>
        </p:nvSpPr>
        <p:spPr bwMode="auto">
          <a:xfrm>
            <a:off x="4151078" y="4359444"/>
            <a:ext cx="1655261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median EFS: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10.1 months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6.1-NR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8CF261D-A8D9-4B66-ACBB-5CEC6CF10E8F}"/>
              </a:ext>
            </a:extLst>
          </p:cNvPr>
          <p:cNvCxnSpPr>
            <a:cxnSpLocks/>
          </p:cNvCxnSpPr>
          <p:nvPr/>
        </p:nvCxnSpPr>
        <p:spPr bwMode="auto">
          <a:xfrm>
            <a:off x="2275234" y="3327400"/>
            <a:ext cx="0" cy="167640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A4A9EE6-C212-4CB6-B1B0-8D9E2F2FFB74}"/>
              </a:ext>
            </a:extLst>
          </p:cNvPr>
          <p:cNvCxnSpPr>
            <a:cxnSpLocks/>
          </p:cNvCxnSpPr>
          <p:nvPr/>
        </p:nvCxnSpPr>
        <p:spPr bwMode="auto">
          <a:xfrm>
            <a:off x="4152083" y="3327400"/>
            <a:ext cx="0" cy="167640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FE4D52E-F79F-4A15-B906-64A797B7D68D}"/>
              </a:ext>
            </a:extLst>
          </p:cNvPr>
          <p:cNvSpPr txBox="1"/>
          <p:nvPr/>
        </p:nvSpPr>
        <p:spPr bwMode="auto">
          <a:xfrm>
            <a:off x="3782153" y="5232399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20AAE5-76CB-41E6-AC65-300B8B2A1633}"/>
              </a:ext>
            </a:extLst>
          </p:cNvPr>
          <p:cNvSpPr txBox="1"/>
          <p:nvPr/>
        </p:nvSpPr>
        <p:spPr bwMode="auto">
          <a:xfrm rot="16200000">
            <a:off x="-319115" y="3176597"/>
            <a:ext cx="23442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Event-free Survival (%)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1A11BE-36DA-414F-A663-BF8248211207}"/>
              </a:ext>
            </a:extLst>
          </p:cNvPr>
          <p:cNvSpPr txBox="1"/>
          <p:nvPr/>
        </p:nvSpPr>
        <p:spPr bwMode="auto">
          <a:xfrm>
            <a:off x="529974" y="5414036"/>
            <a:ext cx="1059970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No. at Risk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9277A7-A433-4597-9963-F8A26146AE3D}"/>
              </a:ext>
            </a:extLst>
          </p:cNvPr>
          <p:cNvGrpSpPr/>
          <p:nvPr/>
        </p:nvGrpSpPr>
        <p:grpSpPr>
          <a:xfrm>
            <a:off x="866599" y="1542514"/>
            <a:ext cx="535724" cy="3599477"/>
            <a:chOff x="866599" y="1542514"/>
            <a:chExt cx="535724" cy="35994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D0E9B8-BF62-4A58-AAED-7DA7BAD534CF}"/>
                </a:ext>
              </a:extLst>
            </p:cNvPr>
            <p:cNvSpPr txBox="1"/>
            <p:nvPr/>
          </p:nvSpPr>
          <p:spPr bwMode="auto">
            <a:xfrm>
              <a:off x="1100637" y="477265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20527B-CC3D-4F00-8743-5D30021E560D}"/>
                </a:ext>
              </a:extLst>
            </p:cNvPr>
            <p:cNvSpPr txBox="1"/>
            <p:nvPr/>
          </p:nvSpPr>
          <p:spPr bwMode="auto">
            <a:xfrm>
              <a:off x="983619" y="412737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FB183E-891A-486C-BC00-6C2A0C768129}"/>
                </a:ext>
              </a:extLst>
            </p:cNvPr>
            <p:cNvSpPr txBox="1"/>
            <p:nvPr/>
          </p:nvSpPr>
          <p:spPr bwMode="auto">
            <a:xfrm>
              <a:off x="983619" y="3480230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0258EF-4AEA-4A6B-BFC3-923609D64CC1}"/>
                </a:ext>
              </a:extLst>
            </p:cNvPr>
            <p:cNvSpPr txBox="1"/>
            <p:nvPr/>
          </p:nvSpPr>
          <p:spPr bwMode="auto">
            <a:xfrm>
              <a:off x="983619" y="283494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9F685A-B6D4-446C-A053-69EDAEF9A7DF}"/>
                </a:ext>
              </a:extLst>
            </p:cNvPr>
            <p:cNvSpPr txBox="1"/>
            <p:nvPr/>
          </p:nvSpPr>
          <p:spPr bwMode="auto">
            <a:xfrm>
              <a:off x="983619" y="218780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BA8197-363D-43F0-ABE7-F26B8D9D3F0B}"/>
                </a:ext>
              </a:extLst>
            </p:cNvPr>
            <p:cNvSpPr txBox="1"/>
            <p:nvPr/>
          </p:nvSpPr>
          <p:spPr bwMode="auto">
            <a:xfrm>
              <a:off x="866599" y="154251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D093EF-09E7-4FAD-850E-15179B9964B6}"/>
                </a:ext>
              </a:extLst>
            </p:cNvPr>
            <p:cNvSpPr txBox="1"/>
            <p:nvPr/>
          </p:nvSpPr>
          <p:spPr bwMode="auto">
            <a:xfrm>
              <a:off x="983619" y="313806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ECE3A1-9765-4D9F-9C42-8FF82DC39BDE}"/>
              </a:ext>
            </a:extLst>
          </p:cNvPr>
          <p:cNvGrpSpPr/>
          <p:nvPr/>
        </p:nvGrpSpPr>
        <p:grpSpPr>
          <a:xfrm>
            <a:off x="1513872" y="5019039"/>
            <a:ext cx="5054183" cy="369332"/>
            <a:chOff x="1559592" y="5019039"/>
            <a:chExt cx="5054183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99D637-4473-499B-AA5B-E4719EBF1D3F}"/>
                </a:ext>
              </a:extLst>
            </p:cNvPr>
            <p:cNvSpPr txBox="1"/>
            <p:nvPr/>
          </p:nvSpPr>
          <p:spPr bwMode="auto">
            <a:xfrm>
              <a:off x="1559592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F174AC-20EB-484F-A525-BB1A106783BF}"/>
                </a:ext>
              </a:extLst>
            </p:cNvPr>
            <p:cNvSpPr txBox="1"/>
            <p:nvPr/>
          </p:nvSpPr>
          <p:spPr bwMode="auto">
            <a:xfrm>
              <a:off x="1806176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63BA23-48D8-4877-93C0-0F9E306C21B4}"/>
                </a:ext>
              </a:extLst>
            </p:cNvPr>
            <p:cNvSpPr txBox="1"/>
            <p:nvPr/>
          </p:nvSpPr>
          <p:spPr bwMode="auto">
            <a:xfrm>
              <a:off x="2045606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DC9C0DC-DAF8-4770-B4C8-2BD1A68F5048}"/>
                </a:ext>
              </a:extLst>
            </p:cNvPr>
            <p:cNvSpPr txBox="1"/>
            <p:nvPr/>
          </p:nvSpPr>
          <p:spPr bwMode="auto">
            <a:xfrm>
              <a:off x="2292190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E8EB76-166F-4303-B686-7324225DD9CA}"/>
                </a:ext>
              </a:extLst>
            </p:cNvPr>
            <p:cNvSpPr txBox="1"/>
            <p:nvPr/>
          </p:nvSpPr>
          <p:spPr bwMode="auto">
            <a:xfrm>
              <a:off x="2544317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0485B9-E0A4-48AF-8EC4-86604980CD78}"/>
                </a:ext>
              </a:extLst>
            </p:cNvPr>
            <p:cNvSpPr txBox="1"/>
            <p:nvPr/>
          </p:nvSpPr>
          <p:spPr bwMode="auto">
            <a:xfrm>
              <a:off x="2790901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31C1C0-7729-4377-8218-42853D223128}"/>
                </a:ext>
              </a:extLst>
            </p:cNvPr>
            <p:cNvSpPr txBox="1"/>
            <p:nvPr/>
          </p:nvSpPr>
          <p:spPr bwMode="auto">
            <a:xfrm>
              <a:off x="3043027" y="501903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13F8EBC-0ECF-4743-B1D8-91A84EC38C80}"/>
                </a:ext>
              </a:extLst>
            </p:cNvPr>
            <p:cNvSpPr txBox="1"/>
            <p:nvPr/>
          </p:nvSpPr>
          <p:spPr bwMode="auto">
            <a:xfrm>
              <a:off x="3289612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8448B86-075F-45FA-9FFC-E831AACAD04A}"/>
                </a:ext>
              </a:extLst>
            </p:cNvPr>
            <p:cNvSpPr txBox="1"/>
            <p:nvPr/>
          </p:nvSpPr>
          <p:spPr bwMode="auto">
            <a:xfrm>
              <a:off x="3504000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235F55-EFC7-48AE-AD51-43BAAD756482}"/>
                </a:ext>
              </a:extLst>
            </p:cNvPr>
            <p:cNvSpPr txBox="1"/>
            <p:nvPr/>
          </p:nvSpPr>
          <p:spPr bwMode="auto">
            <a:xfrm>
              <a:off x="3750584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90B820-82A4-4217-B647-0AF188AE1E07}"/>
                </a:ext>
              </a:extLst>
            </p:cNvPr>
            <p:cNvSpPr txBox="1"/>
            <p:nvPr/>
          </p:nvSpPr>
          <p:spPr bwMode="auto">
            <a:xfrm>
              <a:off x="3931505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1AE31A-231C-4941-986D-B03C1A7748A8}"/>
                </a:ext>
              </a:extLst>
            </p:cNvPr>
            <p:cNvSpPr txBox="1"/>
            <p:nvPr/>
          </p:nvSpPr>
          <p:spPr bwMode="auto">
            <a:xfrm>
              <a:off x="4178089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C189AC3-CA84-4B3D-AEE2-DE3B6F0BEE58}"/>
                </a:ext>
              </a:extLst>
            </p:cNvPr>
            <p:cNvSpPr txBox="1"/>
            <p:nvPr/>
          </p:nvSpPr>
          <p:spPr bwMode="auto">
            <a:xfrm>
              <a:off x="4430216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29878B-281D-4B52-B5E0-E235EC172072}"/>
                </a:ext>
              </a:extLst>
            </p:cNvPr>
            <p:cNvSpPr txBox="1"/>
            <p:nvPr/>
          </p:nvSpPr>
          <p:spPr bwMode="auto">
            <a:xfrm>
              <a:off x="4676800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8B2C070-5997-405C-AC2D-5A134F221247}"/>
                </a:ext>
              </a:extLst>
            </p:cNvPr>
            <p:cNvSpPr txBox="1"/>
            <p:nvPr/>
          </p:nvSpPr>
          <p:spPr bwMode="auto">
            <a:xfrm>
              <a:off x="4928927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6BF642-9D98-4F76-AA38-E299CFB5921C}"/>
                </a:ext>
              </a:extLst>
            </p:cNvPr>
            <p:cNvSpPr txBox="1"/>
            <p:nvPr/>
          </p:nvSpPr>
          <p:spPr bwMode="auto">
            <a:xfrm>
              <a:off x="517551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0AA8E1-E596-43F0-8262-C1963B361214}"/>
                </a:ext>
              </a:extLst>
            </p:cNvPr>
            <p:cNvSpPr txBox="1"/>
            <p:nvPr/>
          </p:nvSpPr>
          <p:spPr bwMode="auto">
            <a:xfrm>
              <a:off x="5427277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3F8B73-5708-48E3-9CEB-3A4894A1B167}"/>
                </a:ext>
              </a:extLst>
            </p:cNvPr>
            <p:cNvSpPr txBox="1"/>
            <p:nvPr/>
          </p:nvSpPr>
          <p:spPr bwMode="auto">
            <a:xfrm>
              <a:off x="567386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6AC38B-A6C1-479C-9453-6BCFE5B4EA61}"/>
                </a:ext>
              </a:extLst>
            </p:cNvPr>
            <p:cNvSpPr txBox="1"/>
            <p:nvPr/>
          </p:nvSpPr>
          <p:spPr bwMode="auto">
            <a:xfrm>
              <a:off x="5925988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108521-756D-4C4C-8DF0-BE01467B5E10}"/>
                </a:ext>
              </a:extLst>
            </p:cNvPr>
            <p:cNvSpPr txBox="1"/>
            <p:nvPr/>
          </p:nvSpPr>
          <p:spPr bwMode="auto">
            <a:xfrm>
              <a:off x="619507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5E84D32-6915-4E9A-A75A-72827D9E00CB}"/>
              </a:ext>
            </a:extLst>
          </p:cNvPr>
          <p:cNvSpPr/>
          <p:nvPr/>
        </p:nvSpPr>
        <p:spPr bwMode="auto">
          <a:xfrm>
            <a:off x="1416050" y="1625600"/>
            <a:ext cx="5207000" cy="3378200"/>
          </a:xfrm>
          <a:custGeom>
            <a:avLst/>
            <a:gdLst>
              <a:gd name="connsiteX0" fmla="*/ 0 w 5207000"/>
              <a:gd name="connsiteY0" fmla="*/ 0 h 3378200"/>
              <a:gd name="connsiteX1" fmla="*/ 0 w 5207000"/>
              <a:gd name="connsiteY1" fmla="*/ 3378200 h 3378200"/>
              <a:gd name="connsiteX2" fmla="*/ 5207000 w 52070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0" h="3378200">
                <a:moveTo>
                  <a:pt x="0" y="0"/>
                </a:moveTo>
                <a:lnTo>
                  <a:pt x="0" y="3378200"/>
                </a:lnTo>
                <a:lnTo>
                  <a:pt x="5207000" y="3378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50DB7ED-0A9C-4ED1-99A0-2780463F0B94}"/>
              </a:ext>
            </a:extLst>
          </p:cNvPr>
          <p:cNvGrpSpPr/>
          <p:nvPr/>
        </p:nvGrpSpPr>
        <p:grpSpPr>
          <a:xfrm>
            <a:off x="1321926" y="1714480"/>
            <a:ext cx="111197" cy="3223795"/>
            <a:chOff x="1347326" y="1714480"/>
            <a:chExt cx="984725" cy="3223795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A40BFBE-823E-4C26-80A0-7C449BD702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714480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EC3B429-6268-4DAE-88DC-0DFBB31ACB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D441656-751B-4A0C-B1DF-EC1E67B0EC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0FB6B04-7559-4E63-83E9-E2742FB5AC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D89D3A0-3F0C-41AF-B989-7DA7222F90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112577-8449-4436-8ECB-183D864F29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0209C3D-DE0B-4237-B1EF-C99FF662A2B7}"/>
              </a:ext>
            </a:extLst>
          </p:cNvPr>
          <p:cNvGrpSpPr/>
          <p:nvPr/>
        </p:nvGrpSpPr>
        <p:grpSpPr>
          <a:xfrm>
            <a:off x="1676735" y="5003800"/>
            <a:ext cx="4693104" cy="87361"/>
            <a:chOff x="1676735" y="4465505"/>
            <a:chExt cx="4693104" cy="76950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FBD0995-23E2-4450-8F04-BA02B5C1DE33}"/>
                </a:ext>
              </a:extLst>
            </p:cNvPr>
            <p:cNvGrpSpPr/>
            <p:nvPr/>
          </p:nvGrpSpPr>
          <p:grpSpPr>
            <a:xfrm rot="5400000">
              <a:off x="1917293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0AB3CA5-3824-4406-9329-402529BAF0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E682AD35-8C31-469E-A11E-61C937C0376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C40B814-233D-4404-AEC3-ACF47F8E8C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6C6984D-4DE2-4BB7-83AC-6037C247CE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CCEDCEA5-81B2-49BE-9DF1-3B6EF2DCFB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D6463C84-A328-4BEE-A864-04EF10DEEF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49ED266-08FE-40FF-BAB9-87DFA269D12A}"/>
                </a:ext>
              </a:extLst>
            </p:cNvPr>
            <p:cNvGrpSpPr/>
            <p:nvPr/>
          </p:nvGrpSpPr>
          <p:grpSpPr>
            <a:xfrm rot="5400000">
              <a:off x="3396728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62021CA1-082F-4486-A01B-6986981EF4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0F11FF8-077D-475F-8A9F-29D7E27AF0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7C50D886-538F-4AE6-9CDB-8C1FCC65EC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F44DDA3-8F33-4F83-A7C6-503F38375A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B62FD4C-0CE7-4DE7-86AE-180651F0E2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A54323D3-0829-4CA8-817D-C48BEEE8BE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B8FD12E5-4F08-4275-801E-0A06F2629D77}"/>
                </a:ext>
              </a:extLst>
            </p:cNvPr>
            <p:cNvGrpSpPr/>
            <p:nvPr/>
          </p:nvGrpSpPr>
          <p:grpSpPr>
            <a:xfrm rot="5400000">
              <a:off x="4880839" y="4224948"/>
              <a:ext cx="769500" cy="1250615"/>
              <a:chOff x="1347326" y="1714480"/>
              <a:chExt cx="984725" cy="3223795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5DDDE20-DC1E-448B-AC6B-E1330ECB69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A962A5B-7CD8-4B15-8324-94BCDF2E2A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4864CD5-3F28-46C9-9CD6-E09481A9E6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31A3FFB4-13A7-4692-AF6F-B5D367E04D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B8491045-E21F-4290-94A8-6DE73E38A2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5B374909-6F57-434D-8B7A-ED97851EB5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90FC852-31B6-4B79-B907-8694577E900B}"/>
                </a:ext>
              </a:extLst>
            </p:cNvPr>
            <p:cNvGrpSpPr/>
            <p:nvPr/>
          </p:nvGrpSpPr>
          <p:grpSpPr>
            <a:xfrm rot="5400000">
              <a:off x="5860028" y="4725194"/>
              <a:ext cx="769500" cy="250123"/>
              <a:chOff x="1347326" y="4293516"/>
              <a:chExt cx="984725" cy="644759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70F2839F-2F1C-4E45-B75D-51EAE8D05F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5402DDC-5759-44E6-910E-005B69F473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B4E8038-39A5-440E-9958-139192EB461A}"/>
              </a:ext>
            </a:extLst>
          </p:cNvPr>
          <p:cNvCxnSpPr/>
          <p:nvPr/>
        </p:nvCxnSpPr>
        <p:spPr bwMode="auto">
          <a:xfrm flipH="1">
            <a:off x="1416050" y="3327400"/>
            <a:ext cx="2746799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39A5807-A722-4729-86AA-524BFE7C716E}"/>
              </a:ext>
            </a:extLst>
          </p:cNvPr>
          <p:cNvGrpSpPr/>
          <p:nvPr/>
        </p:nvGrpSpPr>
        <p:grpSpPr>
          <a:xfrm>
            <a:off x="1501683" y="5613581"/>
            <a:ext cx="5015712" cy="480131"/>
            <a:chOff x="1526730" y="5019039"/>
            <a:chExt cx="5015712" cy="48013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DA6D549-2380-4C60-9179-B705835AC904}"/>
                </a:ext>
              </a:extLst>
            </p:cNvPr>
            <p:cNvSpPr txBox="1"/>
            <p:nvPr/>
          </p:nvSpPr>
          <p:spPr bwMode="auto">
            <a:xfrm>
              <a:off x="1526730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2AC7EA8-338C-4D19-888A-FEF304EEB746}"/>
                </a:ext>
              </a:extLst>
            </p:cNvPr>
            <p:cNvSpPr txBox="1"/>
            <p:nvPr/>
          </p:nvSpPr>
          <p:spPr bwMode="auto">
            <a:xfrm>
              <a:off x="1773314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83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74C16A3-1D57-4422-B849-58585942F55B}"/>
                </a:ext>
              </a:extLst>
            </p:cNvPr>
            <p:cNvSpPr txBox="1"/>
            <p:nvPr/>
          </p:nvSpPr>
          <p:spPr bwMode="auto">
            <a:xfrm>
              <a:off x="2012744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66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D7E9D27-B51D-4200-A7BD-2B3799C1A90E}"/>
                </a:ext>
              </a:extLst>
            </p:cNvPr>
            <p:cNvSpPr txBox="1"/>
            <p:nvPr/>
          </p:nvSpPr>
          <p:spPr bwMode="auto">
            <a:xfrm>
              <a:off x="2259328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6A5DB14-F6FD-4BFE-9A59-5ED76DB2F6C1}"/>
                </a:ext>
              </a:extLst>
            </p:cNvPr>
            <p:cNvSpPr txBox="1"/>
            <p:nvPr/>
          </p:nvSpPr>
          <p:spPr bwMode="auto">
            <a:xfrm>
              <a:off x="2511455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01814B3-A94B-43F0-BCB1-FE1488AA9744}"/>
                </a:ext>
              </a:extLst>
            </p:cNvPr>
            <p:cNvSpPr txBox="1"/>
            <p:nvPr/>
          </p:nvSpPr>
          <p:spPr bwMode="auto">
            <a:xfrm>
              <a:off x="2758039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41F2298-5839-41CF-BA01-8EA1E9F03E20}"/>
                </a:ext>
              </a:extLst>
            </p:cNvPr>
            <p:cNvSpPr txBox="1"/>
            <p:nvPr/>
          </p:nvSpPr>
          <p:spPr bwMode="auto">
            <a:xfrm>
              <a:off x="3010166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BD2C59A-D22A-4D89-9DA8-15193C39DF27}"/>
                </a:ext>
              </a:extLst>
            </p:cNvPr>
            <p:cNvSpPr txBox="1"/>
            <p:nvPr/>
          </p:nvSpPr>
          <p:spPr bwMode="auto">
            <a:xfrm>
              <a:off x="3256750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30D2FF2-FF26-4867-971C-ED87C6CC6049}"/>
                </a:ext>
              </a:extLst>
            </p:cNvPr>
            <p:cNvSpPr txBox="1"/>
            <p:nvPr/>
          </p:nvSpPr>
          <p:spPr bwMode="auto">
            <a:xfrm>
              <a:off x="3471138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42919B2-E8AB-4111-8FDE-FE28D5496325}"/>
                </a:ext>
              </a:extLst>
            </p:cNvPr>
            <p:cNvSpPr txBox="1"/>
            <p:nvPr/>
          </p:nvSpPr>
          <p:spPr bwMode="auto">
            <a:xfrm>
              <a:off x="3717722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9544CF5-24F0-43A4-B5A5-ACAC2989EAE5}"/>
                </a:ext>
              </a:extLst>
            </p:cNvPr>
            <p:cNvSpPr txBox="1"/>
            <p:nvPr/>
          </p:nvSpPr>
          <p:spPr bwMode="auto">
            <a:xfrm>
              <a:off x="3957153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BB67413-9EF6-4E05-95F2-9BBC1E3AA06B}"/>
                </a:ext>
              </a:extLst>
            </p:cNvPr>
            <p:cNvSpPr txBox="1"/>
            <p:nvPr/>
          </p:nvSpPr>
          <p:spPr bwMode="auto">
            <a:xfrm>
              <a:off x="4203737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C5DA9AA-E799-446E-9B14-A59C26308B5C}"/>
                </a:ext>
              </a:extLst>
            </p:cNvPr>
            <p:cNvSpPr txBox="1"/>
            <p:nvPr/>
          </p:nvSpPr>
          <p:spPr bwMode="auto">
            <a:xfrm>
              <a:off x="4501549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17FC1B-C01A-4ACB-888B-DD1435BE636C}"/>
                </a:ext>
              </a:extLst>
            </p:cNvPr>
            <p:cNvSpPr txBox="1"/>
            <p:nvPr/>
          </p:nvSpPr>
          <p:spPr bwMode="auto">
            <a:xfrm>
              <a:off x="4748133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B5B269E-5886-4E3D-ACAD-31A5962848D4}"/>
                </a:ext>
              </a:extLst>
            </p:cNvPr>
            <p:cNvSpPr txBox="1"/>
            <p:nvPr/>
          </p:nvSpPr>
          <p:spPr bwMode="auto">
            <a:xfrm>
              <a:off x="5000260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9E57683-3CC7-4CF4-9A6E-F74FEE60F944}"/>
                </a:ext>
              </a:extLst>
            </p:cNvPr>
            <p:cNvSpPr txBox="1"/>
            <p:nvPr/>
          </p:nvSpPr>
          <p:spPr bwMode="auto">
            <a:xfrm>
              <a:off x="524684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260C0B6-A8F3-479B-A14E-CD75539BBBFA}"/>
                </a:ext>
              </a:extLst>
            </p:cNvPr>
            <p:cNvSpPr txBox="1"/>
            <p:nvPr/>
          </p:nvSpPr>
          <p:spPr bwMode="auto">
            <a:xfrm>
              <a:off x="5498610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F77FA3D-835A-4C4F-B5C7-E2D31498847A}"/>
                </a:ext>
              </a:extLst>
            </p:cNvPr>
            <p:cNvSpPr txBox="1"/>
            <p:nvPr/>
          </p:nvSpPr>
          <p:spPr bwMode="auto">
            <a:xfrm>
              <a:off x="574519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AD8424-EAA7-46B0-B776-B65EAB9F0A2E}"/>
                </a:ext>
              </a:extLst>
            </p:cNvPr>
            <p:cNvSpPr txBox="1"/>
            <p:nvPr/>
          </p:nvSpPr>
          <p:spPr bwMode="auto">
            <a:xfrm>
              <a:off x="5997321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EAC6F67-D968-4643-BF99-B7F8460D484C}"/>
                </a:ext>
              </a:extLst>
            </p:cNvPr>
            <p:cNvSpPr txBox="1"/>
            <p:nvPr/>
          </p:nvSpPr>
          <p:spPr bwMode="auto">
            <a:xfrm>
              <a:off x="626640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D8344ABB-D28D-449C-A5E5-8700DDC721DA}"/>
              </a:ext>
            </a:extLst>
          </p:cNvPr>
          <p:cNvSpPr/>
          <p:nvPr/>
        </p:nvSpPr>
        <p:spPr bwMode="auto">
          <a:xfrm>
            <a:off x="1681480" y="1701800"/>
            <a:ext cx="4612640" cy="2656840"/>
          </a:xfrm>
          <a:custGeom>
            <a:avLst/>
            <a:gdLst>
              <a:gd name="connsiteX0" fmla="*/ 4612640 w 4612640"/>
              <a:gd name="connsiteY0" fmla="*/ 2656840 h 2656840"/>
              <a:gd name="connsiteX1" fmla="*/ 4028440 w 4612640"/>
              <a:gd name="connsiteY1" fmla="*/ 2656840 h 2656840"/>
              <a:gd name="connsiteX2" fmla="*/ 4028440 w 4612640"/>
              <a:gd name="connsiteY2" fmla="*/ 2479040 h 2656840"/>
              <a:gd name="connsiteX3" fmla="*/ 2306320 w 4612640"/>
              <a:gd name="connsiteY3" fmla="*/ 2479040 h 2656840"/>
              <a:gd name="connsiteX4" fmla="*/ 2306320 w 4612640"/>
              <a:gd name="connsiteY4" fmla="*/ 2407920 h 2656840"/>
              <a:gd name="connsiteX5" fmla="*/ 2103120 w 4612640"/>
              <a:gd name="connsiteY5" fmla="*/ 2407920 h 2656840"/>
              <a:gd name="connsiteX6" fmla="*/ 2103120 w 4612640"/>
              <a:gd name="connsiteY6" fmla="*/ 2326640 h 2656840"/>
              <a:gd name="connsiteX7" fmla="*/ 1986280 w 4612640"/>
              <a:gd name="connsiteY7" fmla="*/ 2326640 h 2656840"/>
              <a:gd name="connsiteX8" fmla="*/ 1986280 w 4612640"/>
              <a:gd name="connsiteY8" fmla="*/ 2270760 h 2656840"/>
              <a:gd name="connsiteX9" fmla="*/ 1656080 w 4612640"/>
              <a:gd name="connsiteY9" fmla="*/ 2270760 h 2656840"/>
              <a:gd name="connsiteX10" fmla="*/ 1656080 w 4612640"/>
              <a:gd name="connsiteY10" fmla="*/ 2209800 h 2656840"/>
              <a:gd name="connsiteX11" fmla="*/ 1595120 w 4612640"/>
              <a:gd name="connsiteY11" fmla="*/ 2209800 h 2656840"/>
              <a:gd name="connsiteX12" fmla="*/ 1595120 w 4612640"/>
              <a:gd name="connsiteY12" fmla="*/ 2159000 h 2656840"/>
              <a:gd name="connsiteX13" fmla="*/ 1412240 w 4612640"/>
              <a:gd name="connsiteY13" fmla="*/ 2159000 h 2656840"/>
              <a:gd name="connsiteX14" fmla="*/ 1412240 w 4612640"/>
              <a:gd name="connsiteY14" fmla="*/ 2113280 h 2656840"/>
              <a:gd name="connsiteX15" fmla="*/ 1366520 w 4612640"/>
              <a:gd name="connsiteY15" fmla="*/ 2113280 h 2656840"/>
              <a:gd name="connsiteX16" fmla="*/ 1366520 w 4612640"/>
              <a:gd name="connsiteY16" fmla="*/ 2067560 h 2656840"/>
              <a:gd name="connsiteX17" fmla="*/ 1209040 w 4612640"/>
              <a:gd name="connsiteY17" fmla="*/ 2067560 h 2656840"/>
              <a:gd name="connsiteX18" fmla="*/ 1209040 w 4612640"/>
              <a:gd name="connsiteY18" fmla="*/ 2011680 h 2656840"/>
              <a:gd name="connsiteX19" fmla="*/ 1127760 w 4612640"/>
              <a:gd name="connsiteY19" fmla="*/ 2011680 h 2656840"/>
              <a:gd name="connsiteX20" fmla="*/ 1127760 w 4612640"/>
              <a:gd name="connsiteY20" fmla="*/ 1971040 h 2656840"/>
              <a:gd name="connsiteX21" fmla="*/ 1061720 w 4612640"/>
              <a:gd name="connsiteY21" fmla="*/ 1971040 h 2656840"/>
              <a:gd name="connsiteX22" fmla="*/ 1061720 w 4612640"/>
              <a:gd name="connsiteY22" fmla="*/ 1920240 h 2656840"/>
              <a:gd name="connsiteX23" fmla="*/ 949960 w 4612640"/>
              <a:gd name="connsiteY23" fmla="*/ 1920240 h 2656840"/>
              <a:gd name="connsiteX24" fmla="*/ 949960 w 4612640"/>
              <a:gd name="connsiteY24" fmla="*/ 1884680 h 2656840"/>
              <a:gd name="connsiteX25" fmla="*/ 762000 w 4612640"/>
              <a:gd name="connsiteY25" fmla="*/ 1884680 h 2656840"/>
              <a:gd name="connsiteX26" fmla="*/ 762000 w 4612640"/>
              <a:gd name="connsiteY26" fmla="*/ 1833880 h 2656840"/>
              <a:gd name="connsiteX27" fmla="*/ 751840 w 4612640"/>
              <a:gd name="connsiteY27" fmla="*/ 1833880 h 2656840"/>
              <a:gd name="connsiteX28" fmla="*/ 751840 w 4612640"/>
              <a:gd name="connsiteY28" fmla="*/ 1793240 h 2656840"/>
              <a:gd name="connsiteX29" fmla="*/ 711200 w 4612640"/>
              <a:gd name="connsiteY29" fmla="*/ 1793240 h 2656840"/>
              <a:gd name="connsiteX30" fmla="*/ 711200 w 4612640"/>
              <a:gd name="connsiteY30" fmla="*/ 1757680 h 2656840"/>
              <a:gd name="connsiteX31" fmla="*/ 670560 w 4612640"/>
              <a:gd name="connsiteY31" fmla="*/ 1757680 h 2656840"/>
              <a:gd name="connsiteX32" fmla="*/ 670560 w 4612640"/>
              <a:gd name="connsiteY32" fmla="*/ 1717040 h 2656840"/>
              <a:gd name="connsiteX33" fmla="*/ 604520 w 4612640"/>
              <a:gd name="connsiteY33" fmla="*/ 1717040 h 2656840"/>
              <a:gd name="connsiteX34" fmla="*/ 604520 w 4612640"/>
              <a:gd name="connsiteY34" fmla="*/ 1691640 h 2656840"/>
              <a:gd name="connsiteX35" fmla="*/ 589280 w 4612640"/>
              <a:gd name="connsiteY35" fmla="*/ 1691640 h 2656840"/>
              <a:gd name="connsiteX36" fmla="*/ 589280 w 4612640"/>
              <a:gd name="connsiteY36" fmla="*/ 1610360 h 2656840"/>
              <a:gd name="connsiteX37" fmla="*/ 563880 w 4612640"/>
              <a:gd name="connsiteY37" fmla="*/ 1610360 h 2656840"/>
              <a:gd name="connsiteX38" fmla="*/ 563880 w 4612640"/>
              <a:gd name="connsiteY38" fmla="*/ 1473200 h 2656840"/>
              <a:gd name="connsiteX39" fmla="*/ 563880 w 4612640"/>
              <a:gd name="connsiteY39" fmla="*/ 1473200 h 2656840"/>
              <a:gd name="connsiteX40" fmla="*/ 563880 w 4612640"/>
              <a:gd name="connsiteY40" fmla="*/ 1432560 h 2656840"/>
              <a:gd name="connsiteX41" fmla="*/ 538480 w 4612640"/>
              <a:gd name="connsiteY41" fmla="*/ 1432560 h 2656840"/>
              <a:gd name="connsiteX42" fmla="*/ 538480 w 4612640"/>
              <a:gd name="connsiteY42" fmla="*/ 1219200 h 2656840"/>
              <a:gd name="connsiteX43" fmla="*/ 523240 w 4612640"/>
              <a:gd name="connsiteY43" fmla="*/ 1219200 h 2656840"/>
              <a:gd name="connsiteX44" fmla="*/ 523240 w 4612640"/>
              <a:gd name="connsiteY44" fmla="*/ 1071880 h 2656840"/>
              <a:gd name="connsiteX45" fmla="*/ 523240 w 4612640"/>
              <a:gd name="connsiteY45" fmla="*/ 1071880 h 2656840"/>
              <a:gd name="connsiteX46" fmla="*/ 523240 w 4612640"/>
              <a:gd name="connsiteY46" fmla="*/ 960120 h 2656840"/>
              <a:gd name="connsiteX47" fmla="*/ 508000 w 4612640"/>
              <a:gd name="connsiteY47" fmla="*/ 960120 h 2656840"/>
              <a:gd name="connsiteX48" fmla="*/ 508000 w 4612640"/>
              <a:gd name="connsiteY48" fmla="*/ 894080 h 2656840"/>
              <a:gd name="connsiteX49" fmla="*/ 482600 w 4612640"/>
              <a:gd name="connsiteY49" fmla="*/ 894080 h 2656840"/>
              <a:gd name="connsiteX50" fmla="*/ 482600 w 4612640"/>
              <a:gd name="connsiteY50" fmla="*/ 828040 h 2656840"/>
              <a:gd name="connsiteX51" fmla="*/ 477520 w 4612640"/>
              <a:gd name="connsiteY51" fmla="*/ 828040 h 2656840"/>
              <a:gd name="connsiteX52" fmla="*/ 477520 w 4612640"/>
              <a:gd name="connsiteY52" fmla="*/ 787400 h 2656840"/>
              <a:gd name="connsiteX53" fmla="*/ 457200 w 4612640"/>
              <a:gd name="connsiteY53" fmla="*/ 787400 h 2656840"/>
              <a:gd name="connsiteX54" fmla="*/ 457200 w 4612640"/>
              <a:gd name="connsiteY54" fmla="*/ 756920 h 2656840"/>
              <a:gd name="connsiteX55" fmla="*/ 441960 w 4612640"/>
              <a:gd name="connsiteY55" fmla="*/ 756920 h 2656840"/>
              <a:gd name="connsiteX56" fmla="*/ 441960 w 4612640"/>
              <a:gd name="connsiteY56" fmla="*/ 716280 h 2656840"/>
              <a:gd name="connsiteX57" fmla="*/ 411480 w 4612640"/>
              <a:gd name="connsiteY57" fmla="*/ 716280 h 2656840"/>
              <a:gd name="connsiteX58" fmla="*/ 411480 w 4612640"/>
              <a:gd name="connsiteY58" fmla="*/ 645160 h 2656840"/>
              <a:gd name="connsiteX59" fmla="*/ 370840 w 4612640"/>
              <a:gd name="connsiteY59" fmla="*/ 645160 h 2656840"/>
              <a:gd name="connsiteX60" fmla="*/ 370840 w 4612640"/>
              <a:gd name="connsiteY60" fmla="*/ 604520 h 2656840"/>
              <a:gd name="connsiteX61" fmla="*/ 355600 w 4612640"/>
              <a:gd name="connsiteY61" fmla="*/ 604520 h 2656840"/>
              <a:gd name="connsiteX62" fmla="*/ 355600 w 4612640"/>
              <a:gd name="connsiteY62" fmla="*/ 579120 h 2656840"/>
              <a:gd name="connsiteX63" fmla="*/ 340360 w 4612640"/>
              <a:gd name="connsiteY63" fmla="*/ 579120 h 2656840"/>
              <a:gd name="connsiteX64" fmla="*/ 340360 w 4612640"/>
              <a:gd name="connsiteY64" fmla="*/ 508000 h 2656840"/>
              <a:gd name="connsiteX65" fmla="*/ 330200 w 4612640"/>
              <a:gd name="connsiteY65" fmla="*/ 508000 h 2656840"/>
              <a:gd name="connsiteX66" fmla="*/ 330200 w 4612640"/>
              <a:gd name="connsiteY66" fmla="*/ 472440 h 2656840"/>
              <a:gd name="connsiteX67" fmla="*/ 299720 w 4612640"/>
              <a:gd name="connsiteY67" fmla="*/ 472440 h 2656840"/>
              <a:gd name="connsiteX68" fmla="*/ 299720 w 4612640"/>
              <a:gd name="connsiteY68" fmla="*/ 386080 h 2656840"/>
              <a:gd name="connsiteX69" fmla="*/ 294640 w 4612640"/>
              <a:gd name="connsiteY69" fmla="*/ 386080 h 2656840"/>
              <a:gd name="connsiteX70" fmla="*/ 294640 w 4612640"/>
              <a:gd name="connsiteY70" fmla="*/ 330200 h 2656840"/>
              <a:gd name="connsiteX71" fmla="*/ 264160 w 4612640"/>
              <a:gd name="connsiteY71" fmla="*/ 330200 h 2656840"/>
              <a:gd name="connsiteX72" fmla="*/ 264160 w 4612640"/>
              <a:gd name="connsiteY72" fmla="*/ 284480 h 2656840"/>
              <a:gd name="connsiteX73" fmla="*/ 228600 w 4612640"/>
              <a:gd name="connsiteY73" fmla="*/ 284480 h 2656840"/>
              <a:gd name="connsiteX74" fmla="*/ 228600 w 4612640"/>
              <a:gd name="connsiteY74" fmla="*/ 254000 h 2656840"/>
              <a:gd name="connsiteX75" fmla="*/ 218440 w 4612640"/>
              <a:gd name="connsiteY75" fmla="*/ 264160 h 2656840"/>
              <a:gd name="connsiteX76" fmla="*/ 218440 w 4612640"/>
              <a:gd name="connsiteY76" fmla="*/ 218440 h 2656840"/>
              <a:gd name="connsiteX77" fmla="*/ 203200 w 4612640"/>
              <a:gd name="connsiteY77" fmla="*/ 218440 h 2656840"/>
              <a:gd name="connsiteX78" fmla="*/ 203200 w 4612640"/>
              <a:gd name="connsiteY78" fmla="*/ 182880 h 2656840"/>
              <a:gd name="connsiteX79" fmla="*/ 187960 w 4612640"/>
              <a:gd name="connsiteY79" fmla="*/ 182880 h 2656840"/>
              <a:gd name="connsiteX80" fmla="*/ 187960 w 4612640"/>
              <a:gd name="connsiteY80" fmla="*/ 106680 h 2656840"/>
              <a:gd name="connsiteX81" fmla="*/ 172720 w 4612640"/>
              <a:gd name="connsiteY81" fmla="*/ 106680 h 2656840"/>
              <a:gd name="connsiteX82" fmla="*/ 172720 w 4612640"/>
              <a:gd name="connsiteY82" fmla="*/ 40640 h 2656840"/>
              <a:gd name="connsiteX83" fmla="*/ 116840 w 4612640"/>
              <a:gd name="connsiteY83" fmla="*/ 40640 h 2656840"/>
              <a:gd name="connsiteX84" fmla="*/ 116840 w 4612640"/>
              <a:gd name="connsiteY84" fmla="*/ 0 h 2656840"/>
              <a:gd name="connsiteX85" fmla="*/ 0 w 4612640"/>
              <a:gd name="connsiteY85" fmla="*/ 0 h 2656840"/>
              <a:gd name="connsiteX0" fmla="*/ 4612640 w 4612640"/>
              <a:gd name="connsiteY0" fmla="*/ 2656840 h 2656840"/>
              <a:gd name="connsiteX1" fmla="*/ 4028440 w 4612640"/>
              <a:gd name="connsiteY1" fmla="*/ 2656840 h 2656840"/>
              <a:gd name="connsiteX2" fmla="*/ 4028440 w 4612640"/>
              <a:gd name="connsiteY2" fmla="*/ 2479040 h 2656840"/>
              <a:gd name="connsiteX3" fmla="*/ 2306320 w 4612640"/>
              <a:gd name="connsiteY3" fmla="*/ 2479040 h 2656840"/>
              <a:gd name="connsiteX4" fmla="*/ 2306320 w 4612640"/>
              <a:gd name="connsiteY4" fmla="*/ 2407920 h 2656840"/>
              <a:gd name="connsiteX5" fmla="*/ 2103120 w 4612640"/>
              <a:gd name="connsiteY5" fmla="*/ 2407920 h 2656840"/>
              <a:gd name="connsiteX6" fmla="*/ 2103120 w 4612640"/>
              <a:gd name="connsiteY6" fmla="*/ 2326640 h 2656840"/>
              <a:gd name="connsiteX7" fmla="*/ 1986280 w 4612640"/>
              <a:gd name="connsiteY7" fmla="*/ 2326640 h 2656840"/>
              <a:gd name="connsiteX8" fmla="*/ 1986280 w 4612640"/>
              <a:gd name="connsiteY8" fmla="*/ 2270760 h 2656840"/>
              <a:gd name="connsiteX9" fmla="*/ 1656080 w 4612640"/>
              <a:gd name="connsiteY9" fmla="*/ 2270760 h 2656840"/>
              <a:gd name="connsiteX10" fmla="*/ 1656080 w 4612640"/>
              <a:gd name="connsiteY10" fmla="*/ 2209800 h 2656840"/>
              <a:gd name="connsiteX11" fmla="*/ 1595120 w 4612640"/>
              <a:gd name="connsiteY11" fmla="*/ 2209800 h 2656840"/>
              <a:gd name="connsiteX12" fmla="*/ 1595120 w 4612640"/>
              <a:gd name="connsiteY12" fmla="*/ 2159000 h 2656840"/>
              <a:gd name="connsiteX13" fmla="*/ 1412240 w 4612640"/>
              <a:gd name="connsiteY13" fmla="*/ 2159000 h 2656840"/>
              <a:gd name="connsiteX14" fmla="*/ 1412240 w 4612640"/>
              <a:gd name="connsiteY14" fmla="*/ 2113280 h 2656840"/>
              <a:gd name="connsiteX15" fmla="*/ 1366520 w 4612640"/>
              <a:gd name="connsiteY15" fmla="*/ 2113280 h 2656840"/>
              <a:gd name="connsiteX16" fmla="*/ 1383453 w 4612640"/>
              <a:gd name="connsiteY16" fmla="*/ 2065443 h 2656840"/>
              <a:gd name="connsiteX17" fmla="*/ 1209040 w 4612640"/>
              <a:gd name="connsiteY17" fmla="*/ 2067560 h 2656840"/>
              <a:gd name="connsiteX18" fmla="*/ 1209040 w 4612640"/>
              <a:gd name="connsiteY18" fmla="*/ 2011680 h 2656840"/>
              <a:gd name="connsiteX19" fmla="*/ 1127760 w 4612640"/>
              <a:gd name="connsiteY19" fmla="*/ 2011680 h 2656840"/>
              <a:gd name="connsiteX20" fmla="*/ 1127760 w 4612640"/>
              <a:gd name="connsiteY20" fmla="*/ 1971040 h 2656840"/>
              <a:gd name="connsiteX21" fmla="*/ 1061720 w 4612640"/>
              <a:gd name="connsiteY21" fmla="*/ 1971040 h 2656840"/>
              <a:gd name="connsiteX22" fmla="*/ 1061720 w 4612640"/>
              <a:gd name="connsiteY22" fmla="*/ 1920240 h 2656840"/>
              <a:gd name="connsiteX23" fmla="*/ 949960 w 4612640"/>
              <a:gd name="connsiteY23" fmla="*/ 1920240 h 2656840"/>
              <a:gd name="connsiteX24" fmla="*/ 949960 w 4612640"/>
              <a:gd name="connsiteY24" fmla="*/ 1884680 h 2656840"/>
              <a:gd name="connsiteX25" fmla="*/ 762000 w 4612640"/>
              <a:gd name="connsiteY25" fmla="*/ 1884680 h 2656840"/>
              <a:gd name="connsiteX26" fmla="*/ 762000 w 4612640"/>
              <a:gd name="connsiteY26" fmla="*/ 1833880 h 2656840"/>
              <a:gd name="connsiteX27" fmla="*/ 751840 w 4612640"/>
              <a:gd name="connsiteY27" fmla="*/ 1833880 h 2656840"/>
              <a:gd name="connsiteX28" fmla="*/ 751840 w 4612640"/>
              <a:gd name="connsiteY28" fmla="*/ 1793240 h 2656840"/>
              <a:gd name="connsiteX29" fmla="*/ 711200 w 4612640"/>
              <a:gd name="connsiteY29" fmla="*/ 1793240 h 2656840"/>
              <a:gd name="connsiteX30" fmla="*/ 711200 w 4612640"/>
              <a:gd name="connsiteY30" fmla="*/ 1757680 h 2656840"/>
              <a:gd name="connsiteX31" fmla="*/ 670560 w 4612640"/>
              <a:gd name="connsiteY31" fmla="*/ 1757680 h 2656840"/>
              <a:gd name="connsiteX32" fmla="*/ 670560 w 4612640"/>
              <a:gd name="connsiteY32" fmla="*/ 1717040 h 2656840"/>
              <a:gd name="connsiteX33" fmla="*/ 604520 w 4612640"/>
              <a:gd name="connsiteY33" fmla="*/ 1717040 h 2656840"/>
              <a:gd name="connsiteX34" fmla="*/ 604520 w 4612640"/>
              <a:gd name="connsiteY34" fmla="*/ 1691640 h 2656840"/>
              <a:gd name="connsiteX35" fmla="*/ 589280 w 4612640"/>
              <a:gd name="connsiteY35" fmla="*/ 1691640 h 2656840"/>
              <a:gd name="connsiteX36" fmla="*/ 589280 w 4612640"/>
              <a:gd name="connsiteY36" fmla="*/ 1610360 h 2656840"/>
              <a:gd name="connsiteX37" fmla="*/ 563880 w 4612640"/>
              <a:gd name="connsiteY37" fmla="*/ 1610360 h 2656840"/>
              <a:gd name="connsiteX38" fmla="*/ 563880 w 4612640"/>
              <a:gd name="connsiteY38" fmla="*/ 1473200 h 2656840"/>
              <a:gd name="connsiteX39" fmla="*/ 563880 w 4612640"/>
              <a:gd name="connsiteY39" fmla="*/ 1473200 h 2656840"/>
              <a:gd name="connsiteX40" fmla="*/ 563880 w 4612640"/>
              <a:gd name="connsiteY40" fmla="*/ 1432560 h 2656840"/>
              <a:gd name="connsiteX41" fmla="*/ 538480 w 4612640"/>
              <a:gd name="connsiteY41" fmla="*/ 1432560 h 2656840"/>
              <a:gd name="connsiteX42" fmla="*/ 538480 w 4612640"/>
              <a:gd name="connsiteY42" fmla="*/ 1219200 h 2656840"/>
              <a:gd name="connsiteX43" fmla="*/ 523240 w 4612640"/>
              <a:gd name="connsiteY43" fmla="*/ 1219200 h 2656840"/>
              <a:gd name="connsiteX44" fmla="*/ 523240 w 4612640"/>
              <a:gd name="connsiteY44" fmla="*/ 1071880 h 2656840"/>
              <a:gd name="connsiteX45" fmla="*/ 523240 w 4612640"/>
              <a:gd name="connsiteY45" fmla="*/ 1071880 h 2656840"/>
              <a:gd name="connsiteX46" fmla="*/ 523240 w 4612640"/>
              <a:gd name="connsiteY46" fmla="*/ 960120 h 2656840"/>
              <a:gd name="connsiteX47" fmla="*/ 508000 w 4612640"/>
              <a:gd name="connsiteY47" fmla="*/ 960120 h 2656840"/>
              <a:gd name="connsiteX48" fmla="*/ 508000 w 4612640"/>
              <a:gd name="connsiteY48" fmla="*/ 894080 h 2656840"/>
              <a:gd name="connsiteX49" fmla="*/ 482600 w 4612640"/>
              <a:gd name="connsiteY49" fmla="*/ 894080 h 2656840"/>
              <a:gd name="connsiteX50" fmla="*/ 482600 w 4612640"/>
              <a:gd name="connsiteY50" fmla="*/ 828040 h 2656840"/>
              <a:gd name="connsiteX51" fmla="*/ 477520 w 4612640"/>
              <a:gd name="connsiteY51" fmla="*/ 828040 h 2656840"/>
              <a:gd name="connsiteX52" fmla="*/ 477520 w 4612640"/>
              <a:gd name="connsiteY52" fmla="*/ 787400 h 2656840"/>
              <a:gd name="connsiteX53" fmla="*/ 457200 w 4612640"/>
              <a:gd name="connsiteY53" fmla="*/ 787400 h 2656840"/>
              <a:gd name="connsiteX54" fmla="*/ 457200 w 4612640"/>
              <a:gd name="connsiteY54" fmla="*/ 756920 h 2656840"/>
              <a:gd name="connsiteX55" fmla="*/ 441960 w 4612640"/>
              <a:gd name="connsiteY55" fmla="*/ 756920 h 2656840"/>
              <a:gd name="connsiteX56" fmla="*/ 441960 w 4612640"/>
              <a:gd name="connsiteY56" fmla="*/ 716280 h 2656840"/>
              <a:gd name="connsiteX57" fmla="*/ 411480 w 4612640"/>
              <a:gd name="connsiteY57" fmla="*/ 716280 h 2656840"/>
              <a:gd name="connsiteX58" fmla="*/ 411480 w 4612640"/>
              <a:gd name="connsiteY58" fmla="*/ 645160 h 2656840"/>
              <a:gd name="connsiteX59" fmla="*/ 370840 w 4612640"/>
              <a:gd name="connsiteY59" fmla="*/ 645160 h 2656840"/>
              <a:gd name="connsiteX60" fmla="*/ 370840 w 4612640"/>
              <a:gd name="connsiteY60" fmla="*/ 604520 h 2656840"/>
              <a:gd name="connsiteX61" fmla="*/ 355600 w 4612640"/>
              <a:gd name="connsiteY61" fmla="*/ 604520 h 2656840"/>
              <a:gd name="connsiteX62" fmla="*/ 355600 w 4612640"/>
              <a:gd name="connsiteY62" fmla="*/ 579120 h 2656840"/>
              <a:gd name="connsiteX63" fmla="*/ 340360 w 4612640"/>
              <a:gd name="connsiteY63" fmla="*/ 579120 h 2656840"/>
              <a:gd name="connsiteX64" fmla="*/ 340360 w 4612640"/>
              <a:gd name="connsiteY64" fmla="*/ 508000 h 2656840"/>
              <a:gd name="connsiteX65" fmla="*/ 330200 w 4612640"/>
              <a:gd name="connsiteY65" fmla="*/ 508000 h 2656840"/>
              <a:gd name="connsiteX66" fmla="*/ 330200 w 4612640"/>
              <a:gd name="connsiteY66" fmla="*/ 472440 h 2656840"/>
              <a:gd name="connsiteX67" fmla="*/ 299720 w 4612640"/>
              <a:gd name="connsiteY67" fmla="*/ 472440 h 2656840"/>
              <a:gd name="connsiteX68" fmla="*/ 299720 w 4612640"/>
              <a:gd name="connsiteY68" fmla="*/ 386080 h 2656840"/>
              <a:gd name="connsiteX69" fmla="*/ 294640 w 4612640"/>
              <a:gd name="connsiteY69" fmla="*/ 386080 h 2656840"/>
              <a:gd name="connsiteX70" fmla="*/ 294640 w 4612640"/>
              <a:gd name="connsiteY70" fmla="*/ 330200 h 2656840"/>
              <a:gd name="connsiteX71" fmla="*/ 264160 w 4612640"/>
              <a:gd name="connsiteY71" fmla="*/ 330200 h 2656840"/>
              <a:gd name="connsiteX72" fmla="*/ 264160 w 4612640"/>
              <a:gd name="connsiteY72" fmla="*/ 284480 h 2656840"/>
              <a:gd name="connsiteX73" fmla="*/ 228600 w 4612640"/>
              <a:gd name="connsiteY73" fmla="*/ 284480 h 2656840"/>
              <a:gd name="connsiteX74" fmla="*/ 228600 w 4612640"/>
              <a:gd name="connsiteY74" fmla="*/ 254000 h 2656840"/>
              <a:gd name="connsiteX75" fmla="*/ 218440 w 4612640"/>
              <a:gd name="connsiteY75" fmla="*/ 264160 h 2656840"/>
              <a:gd name="connsiteX76" fmla="*/ 218440 w 4612640"/>
              <a:gd name="connsiteY76" fmla="*/ 218440 h 2656840"/>
              <a:gd name="connsiteX77" fmla="*/ 203200 w 4612640"/>
              <a:gd name="connsiteY77" fmla="*/ 218440 h 2656840"/>
              <a:gd name="connsiteX78" fmla="*/ 203200 w 4612640"/>
              <a:gd name="connsiteY78" fmla="*/ 182880 h 2656840"/>
              <a:gd name="connsiteX79" fmla="*/ 187960 w 4612640"/>
              <a:gd name="connsiteY79" fmla="*/ 182880 h 2656840"/>
              <a:gd name="connsiteX80" fmla="*/ 187960 w 4612640"/>
              <a:gd name="connsiteY80" fmla="*/ 106680 h 2656840"/>
              <a:gd name="connsiteX81" fmla="*/ 172720 w 4612640"/>
              <a:gd name="connsiteY81" fmla="*/ 106680 h 2656840"/>
              <a:gd name="connsiteX82" fmla="*/ 172720 w 4612640"/>
              <a:gd name="connsiteY82" fmla="*/ 40640 h 2656840"/>
              <a:gd name="connsiteX83" fmla="*/ 116840 w 4612640"/>
              <a:gd name="connsiteY83" fmla="*/ 40640 h 2656840"/>
              <a:gd name="connsiteX84" fmla="*/ 116840 w 4612640"/>
              <a:gd name="connsiteY84" fmla="*/ 0 h 2656840"/>
              <a:gd name="connsiteX85" fmla="*/ 0 w 4612640"/>
              <a:gd name="connsiteY85" fmla="*/ 0 h 2656840"/>
              <a:gd name="connsiteX0" fmla="*/ 4612640 w 4612640"/>
              <a:gd name="connsiteY0" fmla="*/ 2656840 h 2656840"/>
              <a:gd name="connsiteX1" fmla="*/ 4028440 w 4612640"/>
              <a:gd name="connsiteY1" fmla="*/ 2656840 h 2656840"/>
              <a:gd name="connsiteX2" fmla="*/ 4028440 w 4612640"/>
              <a:gd name="connsiteY2" fmla="*/ 2479040 h 2656840"/>
              <a:gd name="connsiteX3" fmla="*/ 2306320 w 4612640"/>
              <a:gd name="connsiteY3" fmla="*/ 2479040 h 2656840"/>
              <a:gd name="connsiteX4" fmla="*/ 2306320 w 4612640"/>
              <a:gd name="connsiteY4" fmla="*/ 2407920 h 2656840"/>
              <a:gd name="connsiteX5" fmla="*/ 2103120 w 4612640"/>
              <a:gd name="connsiteY5" fmla="*/ 2407920 h 2656840"/>
              <a:gd name="connsiteX6" fmla="*/ 2103120 w 4612640"/>
              <a:gd name="connsiteY6" fmla="*/ 2326640 h 2656840"/>
              <a:gd name="connsiteX7" fmla="*/ 1986280 w 4612640"/>
              <a:gd name="connsiteY7" fmla="*/ 2326640 h 2656840"/>
              <a:gd name="connsiteX8" fmla="*/ 1986280 w 4612640"/>
              <a:gd name="connsiteY8" fmla="*/ 2270760 h 2656840"/>
              <a:gd name="connsiteX9" fmla="*/ 1656080 w 4612640"/>
              <a:gd name="connsiteY9" fmla="*/ 2270760 h 2656840"/>
              <a:gd name="connsiteX10" fmla="*/ 1656080 w 4612640"/>
              <a:gd name="connsiteY10" fmla="*/ 2209800 h 2656840"/>
              <a:gd name="connsiteX11" fmla="*/ 1595120 w 4612640"/>
              <a:gd name="connsiteY11" fmla="*/ 2209800 h 2656840"/>
              <a:gd name="connsiteX12" fmla="*/ 1595120 w 4612640"/>
              <a:gd name="connsiteY12" fmla="*/ 2159000 h 2656840"/>
              <a:gd name="connsiteX13" fmla="*/ 1412240 w 4612640"/>
              <a:gd name="connsiteY13" fmla="*/ 2159000 h 2656840"/>
              <a:gd name="connsiteX14" fmla="*/ 1412240 w 4612640"/>
              <a:gd name="connsiteY14" fmla="*/ 2113280 h 2656840"/>
              <a:gd name="connsiteX15" fmla="*/ 1377103 w 4612640"/>
              <a:gd name="connsiteY15" fmla="*/ 2115397 h 2656840"/>
              <a:gd name="connsiteX16" fmla="*/ 1383453 w 4612640"/>
              <a:gd name="connsiteY16" fmla="*/ 2065443 h 2656840"/>
              <a:gd name="connsiteX17" fmla="*/ 1209040 w 4612640"/>
              <a:gd name="connsiteY17" fmla="*/ 2067560 h 2656840"/>
              <a:gd name="connsiteX18" fmla="*/ 1209040 w 4612640"/>
              <a:gd name="connsiteY18" fmla="*/ 2011680 h 2656840"/>
              <a:gd name="connsiteX19" fmla="*/ 1127760 w 4612640"/>
              <a:gd name="connsiteY19" fmla="*/ 2011680 h 2656840"/>
              <a:gd name="connsiteX20" fmla="*/ 1127760 w 4612640"/>
              <a:gd name="connsiteY20" fmla="*/ 1971040 h 2656840"/>
              <a:gd name="connsiteX21" fmla="*/ 1061720 w 4612640"/>
              <a:gd name="connsiteY21" fmla="*/ 1971040 h 2656840"/>
              <a:gd name="connsiteX22" fmla="*/ 1061720 w 4612640"/>
              <a:gd name="connsiteY22" fmla="*/ 1920240 h 2656840"/>
              <a:gd name="connsiteX23" fmla="*/ 949960 w 4612640"/>
              <a:gd name="connsiteY23" fmla="*/ 1920240 h 2656840"/>
              <a:gd name="connsiteX24" fmla="*/ 949960 w 4612640"/>
              <a:gd name="connsiteY24" fmla="*/ 1884680 h 2656840"/>
              <a:gd name="connsiteX25" fmla="*/ 762000 w 4612640"/>
              <a:gd name="connsiteY25" fmla="*/ 1884680 h 2656840"/>
              <a:gd name="connsiteX26" fmla="*/ 762000 w 4612640"/>
              <a:gd name="connsiteY26" fmla="*/ 1833880 h 2656840"/>
              <a:gd name="connsiteX27" fmla="*/ 751840 w 4612640"/>
              <a:gd name="connsiteY27" fmla="*/ 1833880 h 2656840"/>
              <a:gd name="connsiteX28" fmla="*/ 751840 w 4612640"/>
              <a:gd name="connsiteY28" fmla="*/ 1793240 h 2656840"/>
              <a:gd name="connsiteX29" fmla="*/ 711200 w 4612640"/>
              <a:gd name="connsiteY29" fmla="*/ 1793240 h 2656840"/>
              <a:gd name="connsiteX30" fmla="*/ 711200 w 4612640"/>
              <a:gd name="connsiteY30" fmla="*/ 1757680 h 2656840"/>
              <a:gd name="connsiteX31" fmla="*/ 670560 w 4612640"/>
              <a:gd name="connsiteY31" fmla="*/ 1757680 h 2656840"/>
              <a:gd name="connsiteX32" fmla="*/ 670560 w 4612640"/>
              <a:gd name="connsiteY32" fmla="*/ 1717040 h 2656840"/>
              <a:gd name="connsiteX33" fmla="*/ 604520 w 4612640"/>
              <a:gd name="connsiteY33" fmla="*/ 1717040 h 2656840"/>
              <a:gd name="connsiteX34" fmla="*/ 604520 w 4612640"/>
              <a:gd name="connsiteY34" fmla="*/ 1691640 h 2656840"/>
              <a:gd name="connsiteX35" fmla="*/ 589280 w 4612640"/>
              <a:gd name="connsiteY35" fmla="*/ 1691640 h 2656840"/>
              <a:gd name="connsiteX36" fmla="*/ 589280 w 4612640"/>
              <a:gd name="connsiteY36" fmla="*/ 1610360 h 2656840"/>
              <a:gd name="connsiteX37" fmla="*/ 563880 w 4612640"/>
              <a:gd name="connsiteY37" fmla="*/ 1610360 h 2656840"/>
              <a:gd name="connsiteX38" fmla="*/ 563880 w 4612640"/>
              <a:gd name="connsiteY38" fmla="*/ 1473200 h 2656840"/>
              <a:gd name="connsiteX39" fmla="*/ 563880 w 4612640"/>
              <a:gd name="connsiteY39" fmla="*/ 1473200 h 2656840"/>
              <a:gd name="connsiteX40" fmla="*/ 563880 w 4612640"/>
              <a:gd name="connsiteY40" fmla="*/ 1432560 h 2656840"/>
              <a:gd name="connsiteX41" fmla="*/ 538480 w 4612640"/>
              <a:gd name="connsiteY41" fmla="*/ 1432560 h 2656840"/>
              <a:gd name="connsiteX42" fmla="*/ 538480 w 4612640"/>
              <a:gd name="connsiteY42" fmla="*/ 1219200 h 2656840"/>
              <a:gd name="connsiteX43" fmla="*/ 523240 w 4612640"/>
              <a:gd name="connsiteY43" fmla="*/ 1219200 h 2656840"/>
              <a:gd name="connsiteX44" fmla="*/ 523240 w 4612640"/>
              <a:gd name="connsiteY44" fmla="*/ 1071880 h 2656840"/>
              <a:gd name="connsiteX45" fmla="*/ 523240 w 4612640"/>
              <a:gd name="connsiteY45" fmla="*/ 1071880 h 2656840"/>
              <a:gd name="connsiteX46" fmla="*/ 523240 w 4612640"/>
              <a:gd name="connsiteY46" fmla="*/ 960120 h 2656840"/>
              <a:gd name="connsiteX47" fmla="*/ 508000 w 4612640"/>
              <a:gd name="connsiteY47" fmla="*/ 960120 h 2656840"/>
              <a:gd name="connsiteX48" fmla="*/ 508000 w 4612640"/>
              <a:gd name="connsiteY48" fmla="*/ 894080 h 2656840"/>
              <a:gd name="connsiteX49" fmla="*/ 482600 w 4612640"/>
              <a:gd name="connsiteY49" fmla="*/ 894080 h 2656840"/>
              <a:gd name="connsiteX50" fmla="*/ 482600 w 4612640"/>
              <a:gd name="connsiteY50" fmla="*/ 828040 h 2656840"/>
              <a:gd name="connsiteX51" fmla="*/ 477520 w 4612640"/>
              <a:gd name="connsiteY51" fmla="*/ 828040 h 2656840"/>
              <a:gd name="connsiteX52" fmla="*/ 477520 w 4612640"/>
              <a:gd name="connsiteY52" fmla="*/ 787400 h 2656840"/>
              <a:gd name="connsiteX53" fmla="*/ 457200 w 4612640"/>
              <a:gd name="connsiteY53" fmla="*/ 787400 h 2656840"/>
              <a:gd name="connsiteX54" fmla="*/ 457200 w 4612640"/>
              <a:gd name="connsiteY54" fmla="*/ 756920 h 2656840"/>
              <a:gd name="connsiteX55" fmla="*/ 441960 w 4612640"/>
              <a:gd name="connsiteY55" fmla="*/ 756920 h 2656840"/>
              <a:gd name="connsiteX56" fmla="*/ 441960 w 4612640"/>
              <a:gd name="connsiteY56" fmla="*/ 716280 h 2656840"/>
              <a:gd name="connsiteX57" fmla="*/ 411480 w 4612640"/>
              <a:gd name="connsiteY57" fmla="*/ 716280 h 2656840"/>
              <a:gd name="connsiteX58" fmla="*/ 411480 w 4612640"/>
              <a:gd name="connsiteY58" fmla="*/ 645160 h 2656840"/>
              <a:gd name="connsiteX59" fmla="*/ 370840 w 4612640"/>
              <a:gd name="connsiteY59" fmla="*/ 645160 h 2656840"/>
              <a:gd name="connsiteX60" fmla="*/ 370840 w 4612640"/>
              <a:gd name="connsiteY60" fmla="*/ 604520 h 2656840"/>
              <a:gd name="connsiteX61" fmla="*/ 355600 w 4612640"/>
              <a:gd name="connsiteY61" fmla="*/ 604520 h 2656840"/>
              <a:gd name="connsiteX62" fmla="*/ 355600 w 4612640"/>
              <a:gd name="connsiteY62" fmla="*/ 579120 h 2656840"/>
              <a:gd name="connsiteX63" fmla="*/ 340360 w 4612640"/>
              <a:gd name="connsiteY63" fmla="*/ 579120 h 2656840"/>
              <a:gd name="connsiteX64" fmla="*/ 340360 w 4612640"/>
              <a:gd name="connsiteY64" fmla="*/ 508000 h 2656840"/>
              <a:gd name="connsiteX65" fmla="*/ 330200 w 4612640"/>
              <a:gd name="connsiteY65" fmla="*/ 508000 h 2656840"/>
              <a:gd name="connsiteX66" fmla="*/ 330200 w 4612640"/>
              <a:gd name="connsiteY66" fmla="*/ 472440 h 2656840"/>
              <a:gd name="connsiteX67" fmla="*/ 299720 w 4612640"/>
              <a:gd name="connsiteY67" fmla="*/ 472440 h 2656840"/>
              <a:gd name="connsiteX68" fmla="*/ 299720 w 4612640"/>
              <a:gd name="connsiteY68" fmla="*/ 386080 h 2656840"/>
              <a:gd name="connsiteX69" fmla="*/ 294640 w 4612640"/>
              <a:gd name="connsiteY69" fmla="*/ 386080 h 2656840"/>
              <a:gd name="connsiteX70" fmla="*/ 294640 w 4612640"/>
              <a:gd name="connsiteY70" fmla="*/ 330200 h 2656840"/>
              <a:gd name="connsiteX71" fmla="*/ 264160 w 4612640"/>
              <a:gd name="connsiteY71" fmla="*/ 330200 h 2656840"/>
              <a:gd name="connsiteX72" fmla="*/ 264160 w 4612640"/>
              <a:gd name="connsiteY72" fmla="*/ 284480 h 2656840"/>
              <a:gd name="connsiteX73" fmla="*/ 228600 w 4612640"/>
              <a:gd name="connsiteY73" fmla="*/ 284480 h 2656840"/>
              <a:gd name="connsiteX74" fmla="*/ 228600 w 4612640"/>
              <a:gd name="connsiteY74" fmla="*/ 254000 h 2656840"/>
              <a:gd name="connsiteX75" fmla="*/ 218440 w 4612640"/>
              <a:gd name="connsiteY75" fmla="*/ 264160 h 2656840"/>
              <a:gd name="connsiteX76" fmla="*/ 218440 w 4612640"/>
              <a:gd name="connsiteY76" fmla="*/ 218440 h 2656840"/>
              <a:gd name="connsiteX77" fmla="*/ 203200 w 4612640"/>
              <a:gd name="connsiteY77" fmla="*/ 218440 h 2656840"/>
              <a:gd name="connsiteX78" fmla="*/ 203200 w 4612640"/>
              <a:gd name="connsiteY78" fmla="*/ 182880 h 2656840"/>
              <a:gd name="connsiteX79" fmla="*/ 187960 w 4612640"/>
              <a:gd name="connsiteY79" fmla="*/ 182880 h 2656840"/>
              <a:gd name="connsiteX80" fmla="*/ 187960 w 4612640"/>
              <a:gd name="connsiteY80" fmla="*/ 106680 h 2656840"/>
              <a:gd name="connsiteX81" fmla="*/ 172720 w 4612640"/>
              <a:gd name="connsiteY81" fmla="*/ 106680 h 2656840"/>
              <a:gd name="connsiteX82" fmla="*/ 172720 w 4612640"/>
              <a:gd name="connsiteY82" fmla="*/ 40640 h 2656840"/>
              <a:gd name="connsiteX83" fmla="*/ 116840 w 4612640"/>
              <a:gd name="connsiteY83" fmla="*/ 40640 h 2656840"/>
              <a:gd name="connsiteX84" fmla="*/ 116840 w 4612640"/>
              <a:gd name="connsiteY84" fmla="*/ 0 h 2656840"/>
              <a:gd name="connsiteX85" fmla="*/ 0 w 4612640"/>
              <a:gd name="connsiteY85" fmla="*/ 0 h 2656840"/>
              <a:gd name="connsiteX0" fmla="*/ 4612640 w 4612640"/>
              <a:gd name="connsiteY0" fmla="*/ 2656840 h 2656840"/>
              <a:gd name="connsiteX1" fmla="*/ 4028440 w 4612640"/>
              <a:gd name="connsiteY1" fmla="*/ 2656840 h 2656840"/>
              <a:gd name="connsiteX2" fmla="*/ 4028440 w 4612640"/>
              <a:gd name="connsiteY2" fmla="*/ 2479040 h 2656840"/>
              <a:gd name="connsiteX3" fmla="*/ 2306320 w 4612640"/>
              <a:gd name="connsiteY3" fmla="*/ 2479040 h 2656840"/>
              <a:gd name="connsiteX4" fmla="*/ 2306320 w 4612640"/>
              <a:gd name="connsiteY4" fmla="*/ 2407920 h 2656840"/>
              <a:gd name="connsiteX5" fmla="*/ 2103120 w 4612640"/>
              <a:gd name="connsiteY5" fmla="*/ 2407920 h 2656840"/>
              <a:gd name="connsiteX6" fmla="*/ 2103120 w 4612640"/>
              <a:gd name="connsiteY6" fmla="*/ 2326640 h 2656840"/>
              <a:gd name="connsiteX7" fmla="*/ 1986280 w 4612640"/>
              <a:gd name="connsiteY7" fmla="*/ 2326640 h 2656840"/>
              <a:gd name="connsiteX8" fmla="*/ 1986280 w 4612640"/>
              <a:gd name="connsiteY8" fmla="*/ 2270760 h 2656840"/>
              <a:gd name="connsiteX9" fmla="*/ 1656080 w 4612640"/>
              <a:gd name="connsiteY9" fmla="*/ 2270760 h 2656840"/>
              <a:gd name="connsiteX10" fmla="*/ 1656080 w 4612640"/>
              <a:gd name="connsiteY10" fmla="*/ 2209800 h 2656840"/>
              <a:gd name="connsiteX11" fmla="*/ 1595120 w 4612640"/>
              <a:gd name="connsiteY11" fmla="*/ 2209800 h 2656840"/>
              <a:gd name="connsiteX12" fmla="*/ 1595120 w 4612640"/>
              <a:gd name="connsiteY12" fmla="*/ 2159000 h 2656840"/>
              <a:gd name="connsiteX13" fmla="*/ 1412240 w 4612640"/>
              <a:gd name="connsiteY13" fmla="*/ 2159000 h 2656840"/>
              <a:gd name="connsiteX14" fmla="*/ 1412240 w 4612640"/>
              <a:gd name="connsiteY14" fmla="*/ 2113280 h 2656840"/>
              <a:gd name="connsiteX15" fmla="*/ 1385570 w 4612640"/>
              <a:gd name="connsiteY15" fmla="*/ 2117514 h 2656840"/>
              <a:gd name="connsiteX16" fmla="*/ 1383453 w 4612640"/>
              <a:gd name="connsiteY16" fmla="*/ 2065443 h 2656840"/>
              <a:gd name="connsiteX17" fmla="*/ 1209040 w 4612640"/>
              <a:gd name="connsiteY17" fmla="*/ 2067560 h 2656840"/>
              <a:gd name="connsiteX18" fmla="*/ 1209040 w 4612640"/>
              <a:gd name="connsiteY18" fmla="*/ 2011680 h 2656840"/>
              <a:gd name="connsiteX19" fmla="*/ 1127760 w 4612640"/>
              <a:gd name="connsiteY19" fmla="*/ 2011680 h 2656840"/>
              <a:gd name="connsiteX20" fmla="*/ 1127760 w 4612640"/>
              <a:gd name="connsiteY20" fmla="*/ 1971040 h 2656840"/>
              <a:gd name="connsiteX21" fmla="*/ 1061720 w 4612640"/>
              <a:gd name="connsiteY21" fmla="*/ 1971040 h 2656840"/>
              <a:gd name="connsiteX22" fmla="*/ 1061720 w 4612640"/>
              <a:gd name="connsiteY22" fmla="*/ 1920240 h 2656840"/>
              <a:gd name="connsiteX23" fmla="*/ 949960 w 4612640"/>
              <a:gd name="connsiteY23" fmla="*/ 1920240 h 2656840"/>
              <a:gd name="connsiteX24" fmla="*/ 949960 w 4612640"/>
              <a:gd name="connsiteY24" fmla="*/ 1884680 h 2656840"/>
              <a:gd name="connsiteX25" fmla="*/ 762000 w 4612640"/>
              <a:gd name="connsiteY25" fmla="*/ 1884680 h 2656840"/>
              <a:gd name="connsiteX26" fmla="*/ 762000 w 4612640"/>
              <a:gd name="connsiteY26" fmla="*/ 1833880 h 2656840"/>
              <a:gd name="connsiteX27" fmla="*/ 751840 w 4612640"/>
              <a:gd name="connsiteY27" fmla="*/ 1833880 h 2656840"/>
              <a:gd name="connsiteX28" fmla="*/ 751840 w 4612640"/>
              <a:gd name="connsiteY28" fmla="*/ 1793240 h 2656840"/>
              <a:gd name="connsiteX29" fmla="*/ 711200 w 4612640"/>
              <a:gd name="connsiteY29" fmla="*/ 1793240 h 2656840"/>
              <a:gd name="connsiteX30" fmla="*/ 711200 w 4612640"/>
              <a:gd name="connsiteY30" fmla="*/ 1757680 h 2656840"/>
              <a:gd name="connsiteX31" fmla="*/ 670560 w 4612640"/>
              <a:gd name="connsiteY31" fmla="*/ 1757680 h 2656840"/>
              <a:gd name="connsiteX32" fmla="*/ 670560 w 4612640"/>
              <a:gd name="connsiteY32" fmla="*/ 1717040 h 2656840"/>
              <a:gd name="connsiteX33" fmla="*/ 604520 w 4612640"/>
              <a:gd name="connsiteY33" fmla="*/ 1717040 h 2656840"/>
              <a:gd name="connsiteX34" fmla="*/ 604520 w 4612640"/>
              <a:gd name="connsiteY34" fmla="*/ 1691640 h 2656840"/>
              <a:gd name="connsiteX35" fmla="*/ 589280 w 4612640"/>
              <a:gd name="connsiteY35" fmla="*/ 1691640 h 2656840"/>
              <a:gd name="connsiteX36" fmla="*/ 589280 w 4612640"/>
              <a:gd name="connsiteY36" fmla="*/ 1610360 h 2656840"/>
              <a:gd name="connsiteX37" fmla="*/ 563880 w 4612640"/>
              <a:gd name="connsiteY37" fmla="*/ 1610360 h 2656840"/>
              <a:gd name="connsiteX38" fmla="*/ 563880 w 4612640"/>
              <a:gd name="connsiteY38" fmla="*/ 1473200 h 2656840"/>
              <a:gd name="connsiteX39" fmla="*/ 563880 w 4612640"/>
              <a:gd name="connsiteY39" fmla="*/ 1473200 h 2656840"/>
              <a:gd name="connsiteX40" fmla="*/ 563880 w 4612640"/>
              <a:gd name="connsiteY40" fmla="*/ 1432560 h 2656840"/>
              <a:gd name="connsiteX41" fmla="*/ 538480 w 4612640"/>
              <a:gd name="connsiteY41" fmla="*/ 1432560 h 2656840"/>
              <a:gd name="connsiteX42" fmla="*/ 538480 w 4612640"/>
              <a:gd name="connsiteY42" fmla="*/ 1219200 h 2656840"/>
              <a:gd name="connsiteX43" fmla="*/ 523240 w 4612640"/>
              <a:gd name="connsiteY43" fmla="*/ 1219200 h 2656840"/>
              <a:gd name="connsiteX44" fmla="*/ 523240 w 4612640"/>
              <a:gd name="connsiteY44" fmla="*/ 1071880 h 2656840"/>
              <a:gd name="connsiteX45" fmla="*/ 523240 w 4612640"/>
              <a:gd name="connsiteY45" fmla="*/ 1071880 h 2656840"/>
              <a:gd name="connsiteX46" fmla="*/ 523240 w 4612640"/>
              <a:gd name="connsiteY46" fmla="*/ 960120 h 2656840"/>
              <a:gd name="connsiteX47" fmla="*/ 508000 w 4612640"/>
              <a:gd name="connsiteY47" fmla="*/ 960120 h 2656840"/>
              <a:gd name="connsiteX48" fmla="*/ 508000 w 4612640"/>
              <a:gd name="connsiteY48" fmla="*/ 894080 h 2656840"/>
              <a:gd name="connsiteX49" fmla="*/ 482600 w 4612640"/>
              <a:gd name="connsiteY49" fmla="*/ 894080 h 2656840"/>
              <a:gd name="connsiteX50" fmla="*/ 482600 w 4612640"/>
              <a:gd name="connsiteY50" fmla="*/ 828040 h 2656840"/>
              <a:gd name="connsiteX51" fmla="*/ 477520 w 4612640"/>
              <a:gd name="connsiteY51" fmla="*/ 828040 h 2656840"/>
              <a:gd name="connsiteX52" fmla="*/ 477520 w 4612640"/>
              <a:gd name="connsiteY52" fmla="*/ 787400 h 2656840"/>
              <a:gd name="connsiteX53" fmla="*/ 457200 w 4612640"/>
              <a:gd name="connsiteY53" fmla="*/ 787400 h 2656840"/>
              <a:gd name="connsiteX54" fmla="*/ 457200 w 4612640"/>
              <a:gd name="connsiteY54" fmla="*/ 756920 h 2656840"/>
              <a:gd name="connsiteX55" fmla="*/ 441960 w 4612640"/>
              <a:gd name="connsiteY55" fmla="*/ 756920 h 2656840"/>
              <a:gd name="connsiteX56" fmla="*/ 441960 w 4612640"/>
              <a:gd name="connsiteY56" fmla="*/ 716280 h 2656840"/>
              <a:gd name="connsiteX57" fmla="*/ 411480 w 4612640"/>
              <a:gd name="connsiteY57" fmla="*/ 716280 h 2656840"/>
              <a:gd name="connsiteX58" fmla="*/ 411480 w 4612640"/>
              <a:gd name="connsiteY58" fmla="*/ 645160 h 2656840"/>
              <a:gd name="connsiteX59" fmla="*/ 370840 w 4612640"/>
              <a:gd name="connsiteY59" fmla="*/ 645160 h 2656840"/>
              <a:gd name="connsiteX60" fmla="*/ 370840 w 4612640"/>
              <a:gd name="connsiteY60" fmla="*/ 604520 h 2656840"/>
              <a:gd name="connsiteX61" fmla="*/ 355600 w 4612640"/>
              <a:gd name="connsiteY61" fmla="*/ 604520 h 2656840"/>
              <a:gd name="connsiteX62" fmla="*/ 355600 w 4612640"/>
              <a:gd name="connsiteY62" fmla="*/ 579120 h 2656840"/>
              <a:gd name="connsiteX63" fmla="*/ 340360 w 4612640"/>
              <a:gd name="connsiteY63" fmla="*/ 579120 h 2656840"/>
              <a:gd name="connsiteX64" fmla="*/ 340360 w 4612640"/>
              <a:gd name="connsiteY64" fmla="*/ 508000 h 2656840"/>
              <a:gd name="connsiteX65" fmla="*/ 330200 w 4612640"/>
              <a:gd name="connsiteY65" fmla="*/ 508000 h 2656840"/>
              <a:gd name="connsiteX66" fmla="*/ 330200 w 4612640"/>
              <a:gd name="connsiteY66" fmla="*/ 472440 h 2656840"/>
              <a:gd name="connsiteX67" fmla="*/ 299720 w 4612640"/>
              <a:gd name="connsiteY67" fmla="*/ 472440 h 2656840"/>
              <a:gd name="connsiteX68" fmla="*/ 299720 w 4612640"/>
              <a:gd name="connsiteY68" fmla="*/ 386080 h 2656840"/>
              <a:gd name="connsiteX69" fmla="*/ 294640 w 4612640"/>
              <a:gd name="connsiteY69" fmla="*/ 386080 h 2656840"/>
              <a:gd name="connsiteX70" fmla="*/ 294640 w 4612640"/>
              <a:gd name="connsiteY70" fmla="*/ 330200 h 2656840"/>
              <a:gd name="connsiteX71" fmla="*/ 264160 w 4612640"/>
              <a:gd name="connsiteY71" fmla="*/ 330200 h 2656840"/>
              <a:gd name="connsiteX72" fmla="*/ 264160 w 4612640"/>
              <a:gd name="connsiteY72" fmla="*/ 284480 h 2656840"/>
              <a:gd name="connsiteX73" fmla="*/ 228600 w 4612640"/>
              <a:gd name="connsiteY73" fmla="*/ 284480 h 2656840"/>
              <a:gd name="connsiteX74" fmla="*/ 228600 w 4612640"/>
              <a:gd name="connsiteY74" fmla="*/ 254000 h 2656840"/>
              <a:gd name="connsiteX75" fmla="*/ 218440 w 4612640"/>
              <a:gd name="connsiteY75" fmla="*/ 264160 h 2656840"/>
              <a:gd name="connsiteX76" fmla="*/ 218440 w 4612640"/>
              <a:gd name="connsiteY76" fmla="*/ 218440 h 2656840"/>
              <a:gd name="connsiteX77" fmla="*/ 203200 w 4612640"/>
              <a:gd name="connsiteY77" fmla="*/ 218440 h 2656840"/>
              <a:gd name="connsiteX78" fmla="*/ 203200 w 4612640"/>
              <a:gd name="connsiteY78" fmla="*/ 182880 h 2656840"/>
              <a:gd name="connsiteX79" fmla="*/ 187960 w 4612640"/>
              <a:gd name="connsiteY79" fmla="*/ 182880 h 2656840"/>
              <a:gd name="connsiteX80" fmla="*/ 187960 w 4612640"/>
              <a:gd name="connsiteY80" fmla="*/ 106680 h 2656840"/>
              <a:gd name="connsiteX81" fmla="*/ 172720 w 4612640"/>
              <a:gd name="connsiteY81" fmla="*/ 106680 h 2656840"/>
              <a:gd name="connsiteX82" fmla="*/ 172720 w 4612640"/>
              <a:gd name="connsiteY82" fmla="*/ 40640 h 2656840"/>
              <a:gd name="connsiteX83" fmla="*/ 116840 w 4612640"/>
              <a:gd name="connsiteY83" fmla="*/ 40640 h 2656840"/>
              <a:gd name="connsiteX84" fmla="*/ 116840 w 4612640"/>
              <a:gd name="connsiteY84" fmla="*/ 0 h 2656840"/>
              <a:gd name="connsiteX85" fmla="*/ 0 w 4612640"/>
              <a:gd name="connsiteY85" fmla="*/ 0 h 265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4612640" h="2656840">
                <a:moveTo>
                  <a:pt x="4612640" y="2656840"/>
                </a:moveTo>
                <a:lnTo>
                  <a:pt x="4028440" y="2656840"/>
                </a:lnTo>
                <a:lnTo>
                  <a:pt x="4028440" y="2479040"/>
                </a:lnTo>
                <a:lnTo>
                  <a:pt x="2306320" y="2479040"/>
                </a:lnTo>
                <a:lnTo>
                  <a:pt x="2306320" y="2407920"/>
                </a:lnTo>
                <a:lnTo>
                  <a:pt x="2103120" y="2407920"/>
                </a:lnTo>
                <a:lnTo>
                  <a:pt x="2103120" y="2326640"/>
                </a:lnTo>
                <a:lnTo>
                  <a:pt x="1986280" y="2326640"/>
                </a:lnTo>
                <a:lnTo>
                  <a:pt x="1986280" y="2270760"/>
                </a:lnTo>
                <a:lnTo>
                  <a:pt x="1656080" y="2270760"/>
                </a:lnTo>
                <a:lnTo>
                  <a:pt x="1656080" y="2209800"/>
                </a:lnTo>
                <a:lnTo>
                  <a:pt x="1595120" y="2209800"/>
                </a:lnTo>
                <a:lnTo>
                  <a:pt x="1595120" y="2159000"/>
                </a:lnTo>
                <a:lnTo>
                  <a:pt x="1412240" y="2159000"/>
                </a:lnTo>
                <a:lnTo>
                  <a:pt x="1412240" y="2113280"/>
                </a:lnTo>
                <a:lnTo>
                  <a:pt x="1385570" y="2117514"/>
                </a:lnTo>
                <a:cubicBezTo>
                  <a:pt x="1384864" y="2100157"/>
                  <a:pt x="1384159" y="2082800"/>
                  <a:pt x="1383453" y="2065443"/>
                </a:cubicBezTo>
                <a:lnTo>
                  <a:pt x="1209040" y="2067560"/>
                </a:lnTo>
                <a:lnTo>
                  <a:pt x="1209040" y="2011680"/>
                </a:lnTo>
                <a:lnTo>
                  <a:pt x="1127760" y="2011680"/>
                </a:lnTo>
                <a:lnTo>
                  <a:pt x="1127760" y="1971040"/>
                </a:lnTo>
                <a:lnTo>
                  <a:pt x="1061720" y="1971040"/>
                </a:lnTo>
                <a:lnTo>
                  <a:pt x="1061720" y="1920240"/>
                </a:lnTo>
                <a:lnTo>
                  <a:pt x="949960" y="1920240"/>
                </a:lnTo>
                <a:lnTo>
                  <a:pt x="949960" y="1884680"/>
                </a:lnTo>
                <a:lnTo>
                  <a:pt x="762000" y="1884680"/>
                </a:lnTo>
                <a:lnTo>
                  <a:pt x="762000" y="1833880"/>
                </a:lnTo>
                <a:lnTo>
                  <a:pt x="751840" y="1833880"/>
                </a:lnTo>
                <a:lnTo>
                  <a:pt x="751840" y="1793240"/>
                </a:lnTo>
                <a:lnTo>
                  <a:pt x="711200" y="1793240"/>
                </a:lnTo>
                <a:lnTo>
                  <a:pt x="711200" y="1757680"/>
                </a:lnTo>
                <a:lnTo>
                  <a:pt x="670560" y="1757680"/>
                </a:lnTo>
                <a:lnTo>
                  <a:pt x="670560" y="1717040"/>
                </a:lnTo>
                <a:lnTo>
                  <a:pt x="604520" y="1717040"/>
                </a:lnTo>
                <a:lnTo>
                  <a:pt x="604520" y="1691640"/>
                </a:lnTo>
                <a:lnTo>
                  <a:pt x="589280" y="1691640"/>
                </a:lnTo>
                <a:lnTo>
                  <a:pt x="589280" y="1610360"/>
                </a:lnTo>
                <a:lnTo>
                  <a:pt x="563880" y="1610360"/>
                </a:lnTo>
                <a:lnTo>
                  <a:pt x="563880" y="1473200"/>
                </a:lnTo>
                <a:lnTo>
                  <a:pt x="563880" y="1473200"/>
                </a:lnTo>
                <a:lnTo>
                  <a:pt x="563880" y="1432560"/>
                </a:lnTo>
                <a:lnTo>
                  <a:pt x="538480" y="1432560"/>
                </a:lnTo>
                <a:lnTo>
                  <a:pt x="538480" y="1219200"/>
                </a:lnTo>
                <a:lnTo>
                  <a:pt x="523240" y="1219200"/>
                </a:lnTo>
                <a:lnTo>
                  <a:pt x="523240" y="1071880"/>
                </a:lnTo>
                <a:lnTo>
                  <a:pt x="523240" y="1071880"/>
                </a:lnTo>
                <a:lnTo>
                  <a:pt x="523240" y="960120"/>
                </a:lnTo>
                <a:lnTo>
                  <a:pt x="508000" y="960120"/>
                </a:lnTo>
                <a:lnTo>
                  <a:pt x="508000" y="894080"/>
                </a:lnTo>
                <a:lnTo>
                  <a:pt x="482600" y="894080"/>
                </a:lnTo>
                <a:lnTo>
                  <a:pt x="482600" y="828040"/>
                </a:lnTo>
                <a:lnTo>
                  <a:pt x="477520" y="828040"/>
                </a:lnTo>
                <a:lnTo>
                  <a:pt x="477520" y="787400"/>
                </a:lnTo>
                <a:lnTo>
                  <a:pt x="457200" y="787400"/>
                </a:lnTo>
                <a:lnTo>
                  <a:pt x="457200" y="756920"/>
                </a:lnTo>
                <a:lnTo>
                  <a:pt x="441960" y="756920"/>
                </a:lnTo>
                <a:lnTo>
                  <a:pt x="441960" y="716280"/>
                </a:lnTo>
                <a:lnTo>
                  <a:pt x="411480" y="716280"/>
                </a:lnTo>
                <a:lnTo>
                  <a:pt x="411480" y="645160"/>
                </a:lnTo>
                <a:lnTo>
                  <a:pt x="370840" y="645160"/>
                </a:lnTo>
                <a:lnTo>
                  <a:pt x="370840" y="604520"/>
                </a:lnTo>
                <a:lnTo>
                  <a:pt x="355600" y="604520"/>
                </a:lnTo>
                <a:lnTo>
                  <a:pt x="355600" y="579120"/>
                </a:lnTo>
                <a:lnTo>
                  <a:pt x="340360" y="579120"/>
                </a:lnTo>
                <a:lnTo>
                  <a:pt x="340360" y="508000"/>
                </a:lnTo>
                <a:lnTo>
                  <a:pt x="330200" y="508000"/>
                </a:lnTo>
                <a:lnTo>
                  <a:pt x="330200" y="472440"/>
                </a:lnTo>
                <a:lnTo>
                  <a:pt x="299720" y="472440"/>
                </a:lnTo>
                <a:lnTo>
                  <a:pt x="299720" y="386080"/>
                </a:lnTo>
                <a:lnTo>
                  <a:pt x="294640" y="386080"/>
                </a:lnTo>
                <a:lnTo>
                  <a:pt x="294640" y="330200"/>
                </a:lnTo>
                <a:lnTo>
                  <a:pt x="264160" y="330200"/>
                </a:lnTo>
                <a:lnTo>
                  <a:pt x="264160" y="284480"/>
                </a:lnTo>
                <a:lnTo>
                  <a:pt x="228600" y="284480"/>
                </a:lnTo>
                <a:lnTo>
                  <a:pt x="228600" y="254000"/>
                </a:lnTo>
                <a:lnTo>
                  <a:pt x="218440" y="264160"/>
                </a:lnTo>
                <a:lnTo>
                  <a:pt x="218440" y="218440"/>
                </a:lnTo>
                <a:lnTo>
                  <a:pt x="203200" y="218440"/>
                </a:lnTo>
                <a:lnTo>
                  <a:pt x="203200" y="182880"/>
                </a:lnTo>
                <a:lnTo>
                  <a:pt x="187960" y="182880"/>
                </a:lnTo>
                <a:lnTo>
                  <a:pt x="187960" y="106680"/>
                </a:lnTo>
                <a:lnTo>
                  <a:pt x="172720" y="106680"/>
                </a:lnTo>
                <a:lnTo>
                  <a:pt x="172720" y="40640"/>
                </a:lnTo>
                <a:lnTo>
                  <a:pt x="116840" y="40640"/>
                </a:lnTo>
                <a:lnTo>
                  <a:pt x="11684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1CB1A491-5595-4863-8C9B-3009FDB01B43}"/>
              </a:ext>
            </a:extLst>
          </p:cNvPr>
          <p:cNvSpPr/>
          <p:nvPr/>
        </p:nvSpPr>
        <p:spPr bwMode="auto">
          <a:xfrm>
            <a:off x="1689100" y="1706033"/>
            <a:ext cx="4398433" cy="1998134"/>
          </a:xfrm>
          <a:custGeom>
            <a:avLst/>
            <a:gdLst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68967 w 4398433"/>
              <a:gd name="connsiteY17" fmla="*/ 1236134 h 1998134"/>
              <a:gd name="connsiteX18" fmla="*/ 1468967 w 4398433"/>
              <a:gd name="connsiteY18" fmla="*/ 1176867 h 1998134"/>
              <a:gd name="connsiteX19" fmla="*/ 1430867 w 4398433"/>
              <a:gd name="connsiteY19" fmla="*/ 1138767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68967 w 4398433"/>
              <a:gd name="connsiteY17" fmla="*/ 1236134 h 1998134"/>
              <a:gd name="connsiteX18" fmla="*/ 1468967 w 4398433"/>
              <a:gd name="connsiteY18" fmla="*/ 1176867 h 1998134"/>
              <a:gd name="connsiteX19" fmla="*/ 1460501 w 4398433"/>
              <a:gd name="connsiteY19" fmla="*/ 1132417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68967 w 4398433"/>
              <a:gd name="connsiteY17" fmla="*/ 1236134 h 1998134"/>
              <a:gd name="connsiteX18" fmla="*/ 1468967 w 4398433"/>
              <a:gd name="connsiteY18" fmla="*/ 1176867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68967 w 4398433"/>
              <a:gd name="connsiteY17" fmla="*/ 1236134 h 1998134"/>
              <a:gd name="connsiteX18" fmla="*/ 1468967 w 4398433"/>
              <a:gd name="connsiteY18" fmla="*/ 1149350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68967 w 4398433"/>
              <a:gd name="connsiteY17" fmla="*/ 1236134 h 1998134"/>
              <a:gd name="connsiteX18" fmla="*/ 1477433 w 4398433"/>
              <a:gd name="connsiteY18" fmla="*/ 1132417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83783 w 4398433"/>
              <a:gd name="connsiteY17" fmla="*/ 1210734 h 1998134"/>
              <a:gd name="connsiteX18" fmla="*/ 1477433 w 4398433"/>
              <a:gd name="connsiteY18" fmla="*/ 1132417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77433 w 4398433"/>
              <a:gd name="connsiteY17" fmla="*/ 1198034 h 1998134"/>
              <a:gd name="connsiteX18" fmla="*/ 1477433 w 4398433"/>
              <a:gd name="connsiteY18" fmla="*/ 1132417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  <a:gd name="connsiteX0" fmla="*/ 4398433 w 4398433"/>
              <a:gd name="connsiteY0" fmla="*/ 1998134 h 1998134"/>
              <a:gd name="connsiteX1" fmla="*/ 3623733 w 4398433"/>
              <a:gd name="connsiteY1" fmla="*/ 1998134 h 1998134"/>
              <a:gd name="connsiteX2" fmla="*/ 3623733 w 4398433"/>
              <a:gd name="connsiteY2" fmla="*/ 1794934 h 1998134"/>
              <a:gd name="connsiteX3" fmla="*/ 2870200 w 4398433"/>
              <a:gd name="connsiteY3" fmla="*/ 1794934 h 1998134"/>
              <a:gd name="connsiteX4" fmla="*/ 2870200 w 4398433"/>
              <a:gd name="connsiteY4" fmla="*/ 1651000 h 1998134"/>
              <a:gd name="connsiteX5" fmla="*/ 2459567 w 4398433"/>
              <a:gd name="connsiteY5" fmla="*/ 1651000 h 1998134"/>
              <a:gd name="connsiteX6" fmla="*/ 2459567 w 4398433"/>
              <a:gd name="connsiteY6" fmla="*/ 1553634 h 1998134"/>
              <a:gd name="connsiteX7" fmla="*/ 2341033 w 4398433"/>
              <a:gd name="connsiteY7" fmla="*/ 1553634 h 1998134"/>
              <a:gd name="connsiteX8" fmla="*/ 2341033 w 4398433"/>
              <a:gd name="connsiteY8" fmla="*/ 1452034 h 1998134"/>
              <a:gd name="connsiteX9" fmla="*/ 2078567 w 4398433"/>
              <a:gd name="connsiteY9" fmla="*/ 1452034 h 1998134"/>
              <a:gd name="connsiteX10" fmla="*/ 2078567 w 4398433"/>
              <a:gd name="connsiteY10" fmla="*/ 1392767 h 1998134"/>
              <a:gd name="connsiteX11" fmla="*/ 1625600 w 4398433"/>
              <a:gd name="connsiteY11" fmla="*/ 1392767 h 1998134"/>
              <a:gd name="connsiteX12" fmla="*/ 1625600 w 4398433"/>
              <a:gd name="connsiteY12" fmla="*/ 1312334 h 1998134"/>
              <a:gd name="connsiteX13" fmla="*/ 1524000 w 4398433"/>
              <a:gd name="connsiteY13" fmla="*/ 1312334 h 1998134"/>
              <a:gd name="connsiteX14" fmla="*/ 1524000 w 4398433"/>
              <a:gd name="connsiteY14" fmla="*/ 1282700 h 1998134"/>
              <a:gd name="connsiteX15" fmla="*/ 1502833 w 4398433"/>
              <a:gd name="connsiteY15" fmla="*/ 1282700 h 1998134"/>
              <a:gd name="connsiteX16" fmla="*/ 1502833 w 4398433"/>
              <a:gd name="connsiteY16" fmla="*/ 1236134 h 1998134"/>
              <a:gd name="connsiteX17" fmla="*/ 1485900 w 4398433"/>
              <a:gd name="connsiteY17" fmla="*/ 1198034 h 1998134"/>
              <a:gd name="connsiteX18" fmla="*/ 1477433 w 4398433"/>
              <a:gd name="connsiteY18" fmla="*/ 1132417 h 1998134"/>
              <a:gd name="connsiteX19" fmla="*/ 1422401 w 4398433"/>
              <a:gd name="connsiteY19" fmla="*/ 1130301 h 1998134"/>
              <a:gd name="connsiteX20" fmla="*/ 1430867 w 4398433"/>
              <a:gd name="connsiteY20" fmla="*/ 1071034 h 1998134"/>
              <a:gd name="connsiteX21" fmla="*/ 1384300 w 4398433"/>
              <a:gd name="connsiteY21" fmla="*/ 1071034 h 1998134"/>
              <a:gd name="connsiteX22" fmla="*/ 1384300 w 4398433"/>
              <a:gd name="connsiteY22" fmla="*/ 1020234 h 1998134"/>
              <a:gd name="connsiteX23" fmla="*/ 1202267 w 4398433"/>
              <a:gd name="connsiteY23" fmla="*/ 1020234 h 1998134"/>
              <a:gd name="connsiteX24" fmla="*/ 1202267 w 4398433"/>
              <a:gd name="connsiteY24" fmla="*/ 956734 h 1998134"/>
              <a:gd name="connsiteX25" fmla="*/ 1189567 w 4398433"/>
              <a:gd name="connsiteY25" fmla="*/ 969434 h 1998134"/>
              <a:gd name="connsiteX26" fmla="*/ 1189567 w 4398433"/>
              <a:gd name="connsiteY26" fmla="*/ 922867 h 1998134"/>
              <a:gd name="connsiteX27" fmla="*/ 1079500 w 4398433"/>
              <a:gd name="connsiteY27" fmla="*/ 922867 h 1998134"/>
              <a:gd name="connsiteX28" fmla="*/ 1079500 w 4398433"/>
              <a:gd name="connsiteY28" fmla="*/ 863600 h 1998134"/>
              <a:gd name="connsiteX29" fmla="*/ 1066800 w 4398433"/>
              <a:gd name="connsiteY29" fmla="*/ 863600 h 1998134"/>
              <a:gd name="connsiteX30" fmla="*/ 1066800 w 4398433"/>
              <a:gd name="connsiteY30" fmla="*/ 778934 h 1998134"/>
              <a:gd name="connsiteX31" fmla="*/ 1045633 w 4398433"/>
              <a:gd name="connsiteY31" fmla="*/ 778934 h 1998134"/>
              <a:gd name="connsiteX32" fmla="*/ 1045633 w 4398433"/>
              <a:gd name="connsiteY32" fmla="*/ 664634 h 1998134"/>
              <a:gd name="connsiteX33" fmla="*/ 1011767 w 4398433"/>
              <a:gd name="connsiteY33" fmla="*/ 664634 h 1998134"/>
              <a:gd name="connsiteX34" fmla="*/ 1011767 w 4398433"/>
              <a:gd name="connsiteY34" fmla="*/ 630767 h 1998134"/>
              <a:gd name="connsiteX35" fmla="*/ 986367 w 4398433"/>
              <a:gd name="connsiteY35" fmla="*/ 630767 h 1998134"/>
              <a:gd name="connsiteX36" fmla="*/ 986367 w 4398433"/>
              <a:gd name="connsiteY36" fmla="*/ 579967 h 1998134"/>
              <a:gd name="connsiteX37" fmla="*/ 956733 w 4398433"/>
              <a:gd name="connsiteY37" fmla="*/ 579967 h 1998134"/>
              <a:gd name="connsiteX38" fmla="*/ 956733 w 4398433"/>
              <a:gd name="connsiteY38" fmla="*/ 550334 h 1998134"/>
              <a:gd name="connsiteX39" fmla="*/ 876300 w 4398433"/>
              <a:gd name="connsiteY39" fmla="*/ 550334 h 1998134"/>
              <a:gd name="connsiteX40" fmla="*/ 876300 w 4398433"/>
              <a:gd name="connsiteY40" fmla="*/ 499534 h 1998134"/>
              <a:gd name="connsiteX41" fmla="*/ 690033 w 4398433"/>
              <a:gd name="connsiteY41" fmla="*/ 499534 h 1998134"/>
              <a:gd name="connsiteX42" fmla="*/ 690033 w 4398433"/>
              <a:gd name="connsiteY42" fmla="*/ 469900 h 1998134"/>
              <a:gd name="connsiteX43" fmla="*/ 626533 w 4398433"/>
              <a:gd name="connsiteY43" fmla="*/ 469900 h 1998134"/>
              <a:gd name="connsiteX44" fmla="*/ 626533 w 4398433"/>
              <a:gd name="connsiteY44" fmla="*/ 410634 h 1998134"/>
              <a:gd name="connsiteX45" fmla="*/ 567267 w 4398433"/>
              <a:gd name="connsiteY45" fmla="*/ 410634 h 1998134"/>
              <a:gd name="connsiteX46" fmla="*/ 567267 w 4398433"/>
              <a:gd name="connsiteY46" fmla="*/ 262467 h 1998134"/>
              <a:gd name="connsiteX47" fmla="*/ 541867 w 4398433"/>
              <a:gd name="connsiteY47" fmla="*/ 262467 h 1998134"/>
              <a:gd name="connsiteX48" fmla="*/ 541867 w 4398433"/>
              <a:gd name="connsiteY48" fmla="*/ 203200 h 1998134"/>
              <a:gd name="connsiteX49" fmla="*/ 516467 w 4398433"/>
              <a:gd name="connsiteY49" fmla="*/ 203200 h 1998134"/>
              <a:gd name="connsiteX50" fmla="*/ 516467 w 4398433"/>
              <a:gd name="connsiteY50" fmla="*/ 160867 h 1998134"/>
              <a:gd name="connsiteX51" fmla="*/ 499533 w 4398433"/>
              <a:gd name="connsiteY51" fmla="*/ 160867 h 1998134"/>
              <a:gd name="connsiteX52" fmla="*/ 499533 w 4398433"/>
              <a:gd name="connsiteY52" fmla="*/ 139700 h 1998134"/>
              <a:gd name="connsiteX53" fmla="*/ 461433 w 4398433"/>
              <a:gd name="connsiteY53" fmla="*/ 139700 h 1998134"/>
              <a:gd name="connsiteX54" fmla="*/ 461433 w 4398433"/>
              <a:gd name="connsiteY54" fmla="*/ 114300 h 1998134"/>
              <a:gd name="connsiteX55" fmla="*/ 452967 w 4398433"/>
              <a:gd name="connsiteY55" fmla="*/ 105834 h 1998134"/>
              <a:gd name="connsiteX56" fmla="*/ 452967 w 4398433"/>
              <a:gd name="connsiteY56" fmla="*/ 84667 h 1998134"/>
              <a:gd name="connsiteX57" fmla="*/ 355600 w 4398433"/>
              <a:gd name="connsiteY57" fmla="*/ 84667 h 1998134"/>
              <a:gd name="connsiteX58" fmla="*/ 355600 w 4398433"/>
              <a:gd name="connsiteY58" fmla="*/ 42334 h 1998134"/>
              <a:gd name="connsiteX59" fmla="*/ 215900 w 4398433"/>
              <a:gd name="connsiteY59" fmla="*/ 42334 h 1998134"/>
              <a:gd name="connsiteX60" fmla="*/ 215900 w 4398433"/>
              <a:gd name="connsiteY60" fmla="*/ 0 h 1998134"/>
              <a:gd name="connsiteX61" fmla="*/ 0 w 4398433"/>
              <a:gd name="connsiteY61" fmla="*/ 0 h 199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398433" h="1998134">
                <a:moveTo>
                  <a:pt x="4398433" y="1998134"/>
                </a:moveTo>
                <a:lnTo>
                  <a:pt x="3623733" y="1998134"/>
                </a:lnTo>
                <a:lnTo>
                  <a:pt x="3623733" y="1794934"/>
                </a:lnTo>
                <a:lnTo>
                  <a:pt x="2870200" y="1794934"/>
                </a:lnTo>
                <a:lnTo>
                  <a:pt x="2870200" y="1651000"/>
                </a:lnTo>
                <a:lnTo>
                  <a:pt x="2459567" y="1651000"/>
                </a:lnTo>
                <a:lnTo>
                  <a:pt x="2459567" y="1553634"/>
                </a:lnTo>
                <a:lnTo>
                  <a:pt x="2341033" y="1553634"/>
                </a:lnTo>
                <a:lnTo>
                  <a:pt x="2341033" y="1452034"/>
                </a:lnTo>
                <a:lnTo>
                  <a:pt x="2078567" y="1452034"/>
                </a:lnTo>
                <a:lnTo>
                  <a:pt x="2078567" y="1392767"/>
                </a:lnTo>
                <a:lnTo>
                  <a:pt x="1625600" y="1392767"/>
                </a:lnTo>
                <a:lnTo>
                  <a:pt x="1625600" y="1312334"/>
                </a:lnTo>
                <a:lnTo>
                  <a:pt x="1524000" y="1312334"/>
                </a:lnTo>
                <a:lnTo>
                  <a:pt x="1524000" y="1282700"/>
                </a:lnTo>
                <a:lnTo>
                  <a:pt x="1502833" y="1282700"/>
                </a:lnTo>
                <a:lnTo>
                  <a:pt x="1502833" y="1236134"/>
                </a:lnTo>
                <a:lnTo>
                  <a:pt x="1485900" y="1198034"/>
                </a:lnTo>
                <a:lnTo>
                  <a:pt x="1477433" y="1132417"/>
                </a:lnTo>
                <a:lnTo>
                  <a:pt x="1422401" y="1130301"/>
                </a:lnTo>
                <a:lnTo>
                  <a:pt x="1430867" y="1071034"/>
                </a:lnTo>
                <a:lnTo>
                  <a:pt x="1384300" y="1071034"/>
                </a:lnTo>
                <a:lnTo>
                  <a:pt x="1384300" y="1020234"/>
                </a:lnTo>
                <a:lnTo>
                  <a:pt x="1202267" y="1020234"/>
                </a:lnTo>
                <a:lnTo>
                  <a:pt x="1202267" y="956734"/>
                </a:lnTo>
                <a:lnTo>
                  <a:pt x="1189567" y="969434"/>
                </a:lnTo>
                <a:lnTo>
                  <a:pt x="1189567" y="922867"/>
                </a:lnTo>
                <a:lnTo>
                  <a:pt x="1079500" y="922867"/>
                </a:lnTo>
                <a:lnTo>
                  <a:pt x="1079500" y="863600"/>
                </a:lnTo>
                <a:lnTo>
                  <a:pt x="1066800" y="863600"/>
                </a:lnTo>
                <a:lnTo>
                  <a:pt x="1066800" y="778934"/>
                </a:lnTo>
                <a:lnTo>
                  <a:pt x="1045633" y="778934"/>
                </a:lnTo>
                <a:lnTo>
                  <a:pt x="1045633" y="664634"/>
                </a:lnTo>
                <a:lnTo>
                  <a:pt x="1011767" y="664634"/>
                </a:lnTo>
                <a:lnTo>
                  <a:pt x="1011767" y="630767"/>
                </a:lnTo>
                <a:lnTo>
                  <a:pt x="986367" y="630767"/>
                </a:lnTo>
                <a:lnTo>
                  <a:pt x="986367" y="579967"/>
                </a:lnTo>
                <a:lnTo>
                  <a:pt x="956733" y="579967"/>
                </a:lnTo>
                <a:lnTo>
                  <a:pt x="956733" y="550334"/>
                </a:lnTo>
                <a:lnTo>
                  <a:pt x="876300" y="550334"/>
                </a:lnTo>
                <a:lnTo>
                  <a:pt x="876300" y="499534"/>
                </a:lnTo>
                <a:lnTo>
                  <a:pt x="690033" y="499534"/>
                </a:lnTo>
                <a:lnTo>
                  <a:pt x="690033" y="469900"/>
                </a:lnTo>
                <a:lnTo>
                  <a:pt x="626533" y="469900"/>
                </a:lnTo>
                <a:lnTo>
                  <a:pt x="626533" y="410634"/>
                </a:lnTo>
                <a:lnTo>
                  <a:pt x="567267" y="410634"/>
                </a:lnTo>
                <a:lnTo>
                  <a:pt x="567267" y="262467"/>
                </a:lnTo>
                <a:lnTo>
                  <a:pt x="541867" y="262467"/>
                </a:lnTo>
                <a:lnTo>
                  <a:pt x="541867" y="203200"/>
                </a:lnTo>
                <a:lnTo>
                  <a:pt x="516467" y="203200"/>
                </a:lnTo>
                <a:lnTo>
                  <a:pt x="516467" y="160867"/>
                </a:lnTo>
                <a:lnTo>
                  <a:pt x="499533" y="160867"/>
                </a:lnTo>
                <a:lnTo>
                  <a:pt x="499533" y="139700"/>
                </a:lnTo>
                <a:lnTo>
                  <a:pt x="461433" y="139700"/>
                </a:lnTo>
                <a:lnTo>
                  <a:pt x="461433" y="114300"/>
                </a:lnTo>
                <a:lnTo>
                  <a:pt x="452967" y="105834"/>
                </a:lnTo>
                <a:lnTo>
                  <a:pt x="452967" y="84667"/>
                </a:lnTo>
                <a:lnTo>
                  <a:pt x="355600" y="84667"/>
                </a:lnTo>
                <a:lnTo>
                  <a:pt x="355600" y="42334"/>
                </a:lnTo>
                <a:lnTo>
                  <a:pt x="215900" y="42334"/>
                </a:lnTo>
                <a:lnTo>
                  <a:pt x="2159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F6490B06-4B94-4614-896E-C0BFBE24153B}"/>
              </a:ext>
            </a:extLst>
          </p:cNvPr>
          <p:cNvGrpSpPr/>
          <p:nvPr/>
        </p:nvGrpSpPr>
        <p:grpSpPr>
          <a:xfrm>
            <a:off x="1645841" y="1651545"/>
            <a:ext cx="105424" cy="104561"/>
            <a:chOff x="4050042" y="2311400"/>
            <a:chExt cx="153658" cy="152400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C0DCD82-A981-485A-BB72-B8D8CC1B12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09D2F91-1AFE-4FE0-8FEE-9DC57F8C49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E92F8D8-80BC-4418-A5EC-72E0A13BC5DD}"/>
              </a:ext>
            </a:extLst>
          </p:cNvPr>
          <p:cNvGrpSpPr/>
          <p:nvPr/>
        </p:nvGrpSpPr>
        <p:grpSpPr>
          <a:xfrm>
            <a:off x="2154944" y="1830363"/>
            <a:ext cx="105424" cy="104561"/>
            <a:chOff x="4050042" y="2311400"/>
            <a:chExt cx="153658" cy="152400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65FF648-0D3D-437B-BF18-92B87B86D7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4FAC21F-45CB-4178-9697-79C9F74AA8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7259D45-2BAE-42D7-ADBA-7399B4836D69}"/>
              </a:ext>
            </a:extLst>
          </p:cNvPr>
          <p:cNvGrpSpPr/>
          <p:nvPr/>
        </p:nvGrpSpPr>
        <p:grpSpPr>
          <a:xfrm>
            <a:off x="2181569" y="1876930"/>
            <a:ext cx="105424" cy="104561"/>
            <a:chOff x="4050042" y="2311400"/>
            <a:chExt cx="153658" cy="152400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7C27A51-419C-4550-91F9-6B7EB6052E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56F933F-443E-4011-BC9B-0DFA4180EE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88A6F43-5FA9-49D5-BB56-7E39603105E4}"/>
              </a:ext>
            </a:extLst>
          </p:cNvPr>
          <p:cNvGrpSpPr/>
          <p:nvPr/>
        </p:nvGrpSpPr>
        <p:grpSpPr>
          <a:xfrm>
            <a:off x="2193758" y="1922274"/>
            <a:ext cx="105424" cy="104561"/>
            <a:chOff x="4050042" y="2311400"/>
            <a:chExt cx="153658" cy="152400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F333581-2D7C-4780-A2B1-2B25D10156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9FF130F-5A87-4B2A-8AE0-3E1C254DF2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A6D5B5B-37A2-4D3E-A8E2-092A23CE709C}"/>
              </a:ext>
            </a:extLst>
          </p:cNvPr>
          <p:cNvGrpSpPr/>
          <p:nvPr/>
        </p:nvGrpSpPr>
        <p:grpSpPr>
          <a:xfrm>
            <a:off x="2207656" y="2075078"/>
            <a:ext cx="105424" cy="104561"/>
            <a:chOff x="4050042" y="2311400"/>
            <a:chExt cx="153658" cy="152400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0E61B8F0-C6DC-453D-B19C-06AA05FB6E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DEB9B24E-2369-450B-ACF0-DDFC7BF4F2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A800AEF4-0709-470A-88FF-20B30A4032AE}"/>
              </a:ext>
            </a:extLst>
          </p:cNvPr>
          <p:cNvGrpSpPr/>
          <p:nvPr/>
        </p:nvGrpSpPr>
        <p:grpSpPr>
          <a:xfrm>
            <a:off x="2380984" y="2160743"/>
            <a:ext cx="105424" cy="104561"/>
            <a:chOff x="4050042" y="2311400"/>
            <a:chExt cx="153658" cy="152400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05F75F8-A8E5-4C4D-943E-38A7A6D068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4A309AA8-AB36-4182-91E7-E7B1B27C93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B845865-58AE-42E0-91D2-7F08A44F37E8}"/>
              </a:ext>
            </a:extLst>
          </p:cNvPr>
          <p:cNvGrpSpPr/>
          <p:nvPr/>
        </p:nvGrpSpPr>
        <p:grpSpPr>
          <a:xfrm>
            <a:off x="2600471" y="2213024"/>
            <a:ext cx="105424" cy="104561"/>
            <a:chOff x="4050042" y="2311400"/>
            <a:chExt cx="153658" cy="152400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CB76282-A48A-4B61-8F06-F46633DA69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6B4C57D-F864-4F55-B70F-571FE4B3D6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B4DB48F-6AC3-4C2C-B385-620A70D5B15F}"/>
              </a:ext>
            </a:extLst>
          </p:cNvPr>
          <p:cNvGrpSpPr/>
          <p:nvPr/>
        </p:nvGrpSpPr>
        <p:grpSpPr>
          <a:xfrm>
            <a:off x="2637013" y="2257319"/>
            <a:ext cx="105424" cy="104561"/>
            <a:chOff x="4050042" y="2311400"/>
            <a:chExt cx="153658" cy="152400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55EF4061-A438-4ADC-A368-420CCB2166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01153150-AD83-41E0-812D-DB1487C02E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490ED3F-1327-4110-985C-9A3EAF87D91A}"/>
              </a:ext>
            </a:extLst>
          </p:cNvPr>
          <p:cNvGrpSpPr/>
          <p:nvPr/>
        </p:nvGrpSpPr>
        <p:grpSpPr>
          <a:xfrm>
            <a:off x="2649439" y="2296161"/>
            <a:ext cx="105424" cy="104561"/>
            <a:chOff x="4050042" y="2311400"/>
            <a:chExt cx="153658" cy="152400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52A42F8F-D4BB-4016-9829-E315AA7D77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BFDD15F8-D368-409C-9A89-676C1721D4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DCA661A-5180-45D0-B36A-23AA801DEADB}"/>
              </a:ext>
            </a:extLst>
          </p:cNvPr>
          <p:cNvGrpSpPr/>
          <p:nvPr/>
        </p:nvGrpSpPr>
        <p:grpSpPr>
          <a:xfrm>
            <a:off x="2670112" y="2337829"/>
            <a:ext cx="105424" cy="104561"/>
            <a:chOff x="4050042" y="2311400"/>
            <a:chExt cx="153658" cy="152400"/>
          </a:xfrm>
        </p:grpSpPr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62050FE0-356A-425D-8812-8B7EC33CED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6FDF92F6-D9EE-4B72-846F-90B9FF658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88612B32-BA6D-4F05-AB41-1250D40992B4}"/>
              </a:ext>
            </a:extLst>
          </p:cNvPr>
          <p:cNvGrpSpPr/>
          <p:nvPr/>
        </p:nvGrpSpPr>
        <p:grpSpPr>
          <a:xfrm>
            <a:off x="2702151" y="2425258"/>
            <a:ext cx="105424" cy="104561"/>
            <a:chOff x="4050042" y="2311400"/>
            <a:chExt cx="153658" cy="152400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C2A8C2B7-9029-4EB7-8A0E-EB710BF911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BAA4750-A7D9-4C01-B9D7-7A35C52122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E53AA58-117A-4ED3-84B4-F396E3AC9488}"/>
              </a:ext>
            </a:extLst>
          </p:cNvPr>
          <p:cNvGrpSpPr/>
          <p:nvPr/>
        </p:nvGrpSpPr>
        <p:grpSpPr>
          <a:xfrm>
            <a:off x="2748392" y="2580721"/>
            <a:ext cx="105424" cy="104561"/>
            <a:chOff x="4050042" y="2311400"/>
            <a:chExt cx="153658" cy="152400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731E1DD-5B94-4268-A963-3FEC91E41D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224AB43-AB0B-455F-921D-9E540E4668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DFF6466-9EB3-4775-869B-F1D16738AE77}"/>
              </a:ext>
            </a:extLst>
          </p:cNvPr>
          <p:cNvGrpSpPr/>
          <p:nvPr/>
        </p:nvGrpSpPr>
        <p:grpSpPr>
          <a:xfrm>
            <a:off x="2773351" y="2580721"/>
            <a:ext cx="105424" cy="104561"/>
            <a:chOff x="4050042" y="2311400"/>
            <a:chExt cx="153658" cy="15240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7ADCD0C-FA13-47F4-9573-35EC5067AC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D43206F3-C1F1-445B-A5A0-B7D46AF45E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E6DC043-2360-4571-A5EE-F11F06BEDA4F}"/>
              </a:ext>
            </a:extLst>
          </p:cNvPr>
          <p:cNvGrpSpPr/>
          <p:nvPr/>
        </p:nvGrpSpPr>
        <p:grpSpPr>
          <a:xfrm>
            <a:off x="2944595" y="2670317"/>
            <a:ext cx="105424" cy="104561"/>
            <a:chOff x="4050042" y="2311400"/>
            <a:chExt cx="153658" cy="152400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05854F3-8A4C-4CEC-BB05-AA515B6AA0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E707B96B-5973-4BC1-AD42-C19B3AD4C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93D1132-9F22-4256-B191-DA3ABCFF3263}"/>
              </a:ext>
            </a:extLst>
          </p:cNvPr>
          <p:cNvGrpSpPr/>
          <p:nvPr/>
        </p:nvGrpSpPr>
        <p:grpSpPr>
          <a:xfrm>
            <a:off x="3025539" y="2733360"/>
            <a:ext cx="105424" cy="104561"/>
            <a:chOff x="4050042" y="2311400"/>
            <a:chExt cx="153658" cy="152400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352ABA3-893B-490B-B749-138814A415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B45CE19-FE34-4BF9-B3CF-11E0E1C408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61C4DA2-2B18-4765-A281-CCE4268E8E05}"/>
              </a:ext>
            </a:extLst>
          </p:cNvPr>
          <p:cNvGrpSpPr/>
          <p:nvPr/>
        </p:nvGrpSpPr>
        <p:grpSpPr>
          <a:xfrm>
            <a:off x="3063127" y="2728701"/>
            <a:ext cx="105424" cy="104561"/>
            <a:chOff x="4050042" y="2311400"/>
            <a:chExt cx="153658" cy="152400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3B949C1-F010-477F-A2B9-5517256751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580BDDA-9033-4685-988B-473175F442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ACDF494-556B-43D3-9891-F7FA0A448ACA}"/>
              </a:ext>
            </a:extLst>
          </p:cNvPr>
          <p:cNvGrpSpPr/>
          <p:nvPr/>
        </p:nvGrpSpPr>
        <p:grpSpPr>
          <a:xfrm>
            <a:off x="3092541" y="2776820"/>
            <a:ext cx="105424" cy="104561"/>
            <a:chOff x="4050042" y="2311400"/>
            <a:chExt cx="153658" cy="152400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13CA720-DF07-446D-B69F-E9125EA15B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63F03AD-8DEA-43B2-BB50-89A3BC3B37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D2EC69D7-3B93-407D-9903-10B3DA333C9D}"/>
              </a:ext>
            </a:extLst>
          </p:cNvPr>
          <p:cNvGrpSpPr/>
          <p:nvPr/>
        </p:nvGrpSpPr>
        <p:grpSpPr>
          <a:xfrm>
            <a:off x="3132311" y="2846073"/>
            <a:ext cx="105424" cy="104561"/>
            <a:chOff x="4050042" y="2311400"/>
            <a:chExt cx="153658" cy="152400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A9251BFA-ACCD-4885-802D-F4BDBEF6C1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DC8DDF6-8898-468D-8473-85027531F7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E344CB0-F57F-409C-9EA5-58D6329CE254}"/>
              </a:ext>
            </a:extLst>
          </p:cNvPr>
          <p:cNvGrpSpPr/>
          <p:nvPr/>
        </p:nvGrpSpPr>
        <p:grpSpPr>
          <a:xfrm>
            <a:off x="3145253" y="2911409"/>
            <a:ext cx="105424" cy="104561"/>
            <a:chOff x="4050042" y="2311400"/>
            <a:chExt cx="153658" cy="152400"/>
          </a:xfrm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C94AC6D3-0718-4774-804D-4AB83D49E4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F5F5CAD-7218-48BA-A01D-272D9C5818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5AE43A7B-27AA-43A2-872F-66517D4FECC2}"/>
              </a:ext>
            </a:extLst>
          </p:cNvPr>
          <p:cNvGrpSpPr/>
          <p:nvPr/>
        </p:nvGrpSpPr>
        <p:grpSpPr>
          <a:xfrm>
            <a:off x="3168551" y="2962577"/>
            <a:ext cx="105424" cy="104561"/>
            <a:chOff x="4050042" y="2311400"/>
            <a:chExt cx="153658" cy="152400"/>
          </a:xfrm>
        </p:grpSpPr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C533450-17CC-420E-B5FC-2563BD86B2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1C4F075B-7796-4FA8-B3D3-034C9D4C6E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FC1E0A1-97BA-417C-AD80-028D3B56C2E8}"/>
              </a:ext>
            </a:extLst>
          </p:cNvPr>
          <p:cNvGrpSpPr/>
          <p:nvPr/>
        </p:nvGrpSpPr>
        <p:grpSpPr>
          <a:xfrm>
            <a:off x="3639963" y="3054055"/>
            <a:ext cx="105424" cy="104561"/>
            <a:chOff x="4050042" y="2311400"/>
            <a:chExt cx="153658" cy="152400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E24CAAE8-D159-471E-82D4-CA99E77188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B3023F1-3A58-48FF-9846-A98D17BC3B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910A5AA-DDC5-40B9-AAFB-1702C7EF451C}"/>
              </a:ext>
            </a:extLst>
          </p:cNvPr>
          <p:cNvGrpSpPr/>
          <p:nvPr/>
        </p:nvGrpSpPr>
        <p:grpSpPr>
          <a:xfrm>
            <a:off x="3356428" y="3054055"/>
            <a:ext cx="105424" cy="104561"/>
            <a:chOff x="4050042" y="2311400"/>
            <a:chExt cx="153658" cy="152400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4B79C90-5973-460F-AE59-626AE0F881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BE79103-72BB-453D-AA39-3B0B8399DD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692DAC67-7C7E-4ACD-8B9C-A8CEE08C1645}"/>
              </a:ext>
            </a:extLst>
          </p:cNvPr>
          <p:cNvGrpSpPr/>
          <p:nvPr/>
        </p:nvGrpSpPr>
        <p:grpSpPr>
          <a:xfrm>
            <a:off x="3731889" y="3110950"/>
            <a:ext cx="105424" cy="104561"/>
            <a:chOff x="4050042" y="2311400"/>
            <a:chExt cx="153658" cy="152400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31088892-F029-4A89-AA54-D2E8BA36F5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AB71DD4-0A8F-435F-B441-B2BD43C442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70BFE883-834C-4547-A730-80DEC73B757E}"/>
              </a:ext>
            </a:extLst>
          </p:cNvPr>
          <p:cNvGrpSpPr/>
          <p:nvPr/>
        </p:nvGrpSpPr>
        <p:grpSpPr>
          <a:xfrm>
            <a:off x="3759965" y="3110950"/>
            <a:ext cx="105424" cy="104561"/>
            <a:chOff x="4050042" y="2311400"/>
            <a:chExt cx="153658" cy="152400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6B8EA1F3-5150-4628-87FC-55AED53ADC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179D6AB-1DCD-407C-9F9F-2E38759265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BE8112E7-0587-43F9-B508-56CDD2E04E8C}"/>
              </a:ext>
            </a:extLst>
          </p:cNvPr>
          <p:cNvGrpSpPr/>
          <p:nvPr/>
        </p:nvGrpSpPr>
        <p:grpSpPr>
          <a:xfrm>
            <a:off x="3863062" y="3110950"/>
            <a:ext cx="105424" cy="104561"/>
            <a:chOff x="4050042" y="2311400"/>
            <a:chExt cx="153658" cy="152400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0AF7E3D0-FD49-4DB4-B18E-FB8D9298C7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7C10A4D9-55BF-4CDD-A340-CFABCC3A5D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D3F90511-D2A0-4991-9C3D-671F64CCD08E}"/>
              </a:ext>
            </a:extLst>
          </p:cNvPr>
          <p:cNvGrpSpPr/>
          <p:nvPr/>
        </p:nvGrpSpPr>
        <p:grpSpPr>
          <a:xfrm>
            <a:off x="4248812" y="3296826"/>
            <a:ext cx="105424" cy="104561"/>
            <a:chOff x="4050042" y="2311400"/>
            <a:chExt cx="153658" cy="152400"/>
          </a:xfrm>
        </p:grpSpPr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ECE71A96-2710-4480-B3D3-5FF29DE149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CDBAD7E5-1083-4F05-9FD8-039A30B259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B60F35CB-0E82-4F71-A2B2-DA52E3E1189B}"/>
              </a:ext>
            </a:extLst>
          </p:cNvPr>
          <p:cNvGrpSpPr/>
          <p:nvPr/>
        </p:nvGrpSpPr>
        <p:grpSpPr>
          <a:xfrm>
            <a:off x="4358494" y="3296826"/>
            <a:ext cx="105424" cy="104561"/>
            <a:chOff x="4050042" y="2311400"/>
            <a:chExt cx="153658" cy="152400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543C235-6B71-47EB-A27F-33278BE553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83940DC-EE84-4656-8062-D7D7E0C2B3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D47A80B7-EC8E-4F7D-BB07-682A715163C6}"/>
              </a:ext>
            </a:extLst>
          </p:cNvPr>
          <p:cNvGrpSpPr/>
          <p:nvPr/>
        </p:nvGrpSpPr>
        <p:grpSpPr>
          <a:xfrm>
            <a:off x="4403144" y="3296826"/>
            <a:ext cx="105424" cy="104561"/>
            <a:chOff x="4050042" y="2311400"/>
            <a:chExt cx="153658" cy="152400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46B5BA77-F068-43E1-B2DF-678A85A322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0F83FCF-9495-42A8-AB67-3F8B73B587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FE87ED0-11A9-4281-944F-8E2EFAFB4580}"/>
              </a:ext>
            </a:extLst>
          </p:cNvPr>
          <p:cNvGrpSpPr/>
          <p:nvPr/>
        </p:nvGrpSpPr>
        <p:grpSpPr>
          <a:xfrm>
            <a:off x="4444326" y="3296826"/>
            <a:ext cx="105424" cy="104561"/>
            <a:chOff x="4050042" y="2311400"/>
            <a:chExt cx="153658" cy="152400"/>
          </a:xfrm>
        </p:grpSpPr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6D7DC3E9-81C5-41AE-9968-7458AFBBF8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DDE1DDC0-F684-4265-AE74-A0DB744E56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5C36D858-C4DF-4041-8C52-57AF8150BD60}"/>
              </a:ext>
            </a:extLst>
          </p:cNvPr>
          <p:cNvGrpSpPr/>
          <p:nvPr/>
        </p:nvGrpSpPr>
        <p:grpSpPr>
          <a:xfrm>
            <a:off x="4464415" y="3296826"/>
            <a:ext cx="105424" cy="104561"/>
            <a:chOff x="4050042" y="2311400"/>
            <a:chExt cx="153658" cy="152400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101BBF5-D3FA-4798-ADF9-7E65E98D1E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F80C71BD-5435-4305-A30C-2935AF2C5E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E4BB3EB-3216-47CC-B59C-78E828D2580F}"/>
              </a:ext>
            </a:extLst>
          </p:cNvPr>
          <p:cNvGrpSpPr/>
          <p:nvPr/>
        </p:nvGrpSpPr>
        <p:grpSpPr>
          <a:xfrm>
            <a:off x="4417536" y="3296826"/>
            <a:ext cx="105424" cy="104561"/>
            <a:chOff x="4050042" y="2311400"/>
            <a:chExt cx="153658" cy="152400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E81D1515-1A7A-4C93-9BCE-BC40E0DA0B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F9B43E21-D2B4-493E-B5AA-66AB7FF546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5602676-1732-4715-BA96-7447E3BFDADF}"/>
              </a:ext>
            </a:extLst>
          </p:cNvPr>
          <p:cNvGrpSpPr/>
          <p:nvPr/>
        </p:nvGrpSpPr>
        <p:grpSpPr>
          <a:xfrm>
            <a:off x="4850769" y="3446579"/>
            <a:ext cx="105424" cy="104561"/>
            <a:chOff x="4050042" y="2311400"/>
            <a:chExt cx="153658" cy="152400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ED62124A-66AB-4EA5-8B55-81AFC3515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711C75CE-FAB5-4D8C-AFE9-3D93BB7A2D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7B871EAB-EE6C-4D5D-A78A-76B88A322535}"/>
              </a:ext>
            </a:extLst>
          </p:cNvPr>
          <p:cNvGrpSpPr/>
          <p:nvPr/>
        </p:nvGrpSpPr>
        <p:grpSpPr>
          <a:xfrm>
            <a:off x="5029659" y="3446579"/>
            <a:ext cx="105424" cy="104561"/>
            <a:chOff x="4050042" y="2311400"/>
            <a:chExt cx="153658" cy="152400"/>
          </a:xfrm>
        </p:grpSpPr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664B003-F9A9-401B-BE5C-C3D4159698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1C7DED2-5E29-4FAD-808A-DF568DEB0C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786BF55E-948B-4796-9BF7-52BCA30936D7}"/>
              </a:ext>
            </a:extLst>
          </p:cNvPr>
          <p:cNvGrpSpPr/>
          <p:nvPr/>
        </p:nvGrpSpPr>
        <p:grpSpPr>
          <a:xfrm>
            <a:off x="5656850" y="3651030"/>
            <a:ext cx="105424" cy="104561"/>
            <a:chOff x="4050042" y="2311400"/>
            <a:chExt cx="153658" cy="152400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86EC161-8612-4676-AFF7-E1F115647A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7821D8B8-E112-4207-8A6B-D379F36762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1D358FD7-56C7-4A2D-BFBA-7ABFA1F74CE9}"/>
              </a:ext>
            </a:extLst>
          </p:cNvPr>
          <p:cNvGrpSpPr/>
          <p:nvPr/>
        </p:nvGrpSpPr>
        <p:grpSpPr>
          <a:xfrm>
            <a:off x="5720147" y="3651030"/>
            <a:ext cx="105424" cy="104561"/>
            <a:chOff x="4050042" y="2311400"/>
            <a:chExt cx="153658" cy="152400"/>
          </a:xfrm>
        </p:grpSpPr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025AECE7-8FD4-4479-B874-AD2ACAE24C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8B6961E-8572-4668-ACC0-84B7BD2C63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B1FC0D-392D-4183-947C-B9C3E54CA633}"/>
              </a:ext>
            </a:extLst>
          </p:cNvPr>
          <p:cNvGrpSpPr/>
          <p:nvPr/>
        </p:nvGrpSpPr>
        <p:grpSpPr>
          <a:xfrm>
            <a:off x="5806381" y="3651030"/>
            <a:ext cx="105424" cy="104561"/>
            <a:chOff x="4050042" y="2311400"/>
            <a:chExt cx="153658" cy="152400"/>
          </a:xfrm>
        </p:grpSpPr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86762787-5C57-4F4E-B72A-C013322ABE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E60798D4-156A-417F-B8BF-24EB762B25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1D61723F-A166-4290-8F89-1CC7F640B897}"/>
              </a:ext>
            </a:extLst>
          </p:cNvPr>
          <p:cNvGrpSpPr/>
          <p:nvPr/>
        </p:nvGrpSpPr>
        <p:grpSpPr>
          <a:xfrm>
            <a:off x="5905208" y="3651030"/>
            <a:ext cx="105424" cy="104561"/>
            <a:chOff x="4050042" y="2311400"/>
            <a:chExt cx="153658" cy="152400"/>
          </a:xfrm>
        </p:grpSpPr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9B76E8D8-1F40-47B1-A6DD-66E82C08D9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5F4BAD8-F2AD-4257-98EA-0A2DD6A84B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E10F116B-8C5F-4CFB-8C9A-739BD54FF406}"/>
              </a:ext>
            </a:extLst>
          </p:cNvPr>
          <p:cNvGrpSpPr/>
          <p:nvPr/>
        </p:nvGrpSpPr>
        <p:grpSpPr>
          <a:xfrm>
            <a:off x="5960713" y="3651030"/>
            <a:ext cx="105424" cy="104561"/>
            <a:chOff x="4050042" y="2311400"/>
            <a:chExt cx="153658" cy="152400"/>
          </a:xfrm>
        </p:grpSpPr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137BB9E1-3E01-457B-973A-517425BE2E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1870E6B-14D6-4045-9931-C852C6D1CF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2EFCE7D0-5A0A-4B81-A59B-7E2E015C6C70}"/>
              </a:ext>
            </a:extLst>
          </p:cNvPr>
          <p:cNvGrpSpPr/>
          <p:nvPr/>
        </p:nvGrpSpPr>
        <p:grpSpPr>
          <a:xfrm>
            <a:off x="5990576" y="3651030"/>
            <a:ext cx="105424" cy="104561"/>
            <a:chOff x="4050042" y="2311400"/>
            <a:chExt cx="153658" cy="152400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71EE05EB-B786-4620-9DC8-CA9C7985E6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73809B0-F040-44E0-A590-95D3F66175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DB9A32F-DCDA-4AA5-9F9D-5A0205AF7AC2}"/>
              </a:ext>
            </a:extLst>
          </p:cNvPr>
          <p:cNvGrpSpPr/>
          <p:nvPr/>
        </p:nvGrpSpPr>
        <p:grpSpPr>
          <a:xfrm>
            <a:off x="3293541" y="3917238"/>
            <a:ext cx="105424" cy="104561"/>
            <a:chOff x="4050042" y="2311400"/>
            <a:chExt cx="153658" cy="152400"/>
          </a:xfrm>
        </p:grpSpPr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2939E31-C5F1-4BE5-A39D-5A14B12321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9765FB4A-6128-46EC-BE90-46A5B7DB64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0B226646-3ABF-433B-87A7-38D57698EFBF}"/>
              </a:ext>
            </a:extLst>
          </p:cNvPr>
          <p:cNvGrpSpPr/>
          <p:nvPr/>
        </p:nvGrpSpPr>
        <p:grpSpPr>
          <a:xfrm>
            <a:off x="3174167" y="3812564"/>
            <a:ext cx="105424" cy="104561"/>
            <a:chOff x="4050042" y="2311400"/>
            <a:chExt cx="153658" cy="152400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C5D51A97-0695-46FB-AE70-9BB3934A17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C6EE3C51-A460-41C3-AE87-11BC958C55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1EDA06C0-7B65-4E63-BB7A-47E3C5DDFDC2}"/>
              </a:ext>
            </a:extLst>
          </p:cNvPr>
          <p:cNvGrpSpPr/>
          <p:nvPr/>
        </p:nvGrpSpPr>
        <p:grpSpPr>
          <a:xfrm>
            <a:off x="3127438" y="3812564"/>
            <a:ext cx="105424" cy="104561"/>
            <a:chOff x="4050042" y="2311400"/>
            <a:chExt cx="153658" cy="152400"/>
          </a:xfrm>
        </p:grpSpPr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54F20773-573D-465F-9F11-9103693713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C5E8A134-AE2B-4296-B551-00DC25931E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1587277-0015-4227-84DF-34D9C79EEC0E}"/>
              </a:ext>
            </a:extLst>
          </p:cNvPr>
          <p:cNvGrpSpPr/>
          <p:nvPr/>
        </p:nvGrpSpPr>
        <p:grpSpPr>
          <a:xfrm>
            <a:off x="3626465" y="3975287"/>
            <a:ext cx="105424" cy="104561"/>
            <a:chOff x="4050042" y="2311400"/>
            <a:chExt cx="153658" cy="152400"/>
          </a:xfrm>
        </p:grpSpPr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B8A753FC-9C2C-447B-8530-565E7DF085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A79BE5E-37C5-480C-9371-2902820748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5E79BD72-510C-4A7B-8288-5B1E9A94223A}"/>
              </a:ext>
            </a:extLst>
          </p:cNvPr>
          <p:cNvGrpSpPr/>
          <p:nvPr/>
        </p:nvGrpSpPr>
        <p:grpSpPr>
          <a:xfrm>
            <a:off x="3715413" y="3980734"/>
            <a:ext cx="105424" cy="104561"/>
            <a:chOff x="4050042" y="2311400"/>
            <a:chExt cx="153658" cy="152400"/>
          </a:xfrm>
        </p:grpSpPr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34C317C2-3DC1-4F60-AFDE-694B901AE6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FB46B1CE-5A64-4382-9FB6-A9DB7AF384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C4B91715-4A30-4E4C-A751-4CC37EC5C37A}"/>
              </a:ext>
            </a:extLst>
          </p:cNvPr>
          <p:cNvGrpSpPr/>
          <p:nvPr/>
        </p:nvGrpSpPr>
        <p:grpSpPr>
          <a:xfrm>
            <a:off x="2835196" y="3709572"/>
            <a:ext cx="105424" cy="104561"/>
            <a:chOff x="4050042" y="2311400"/>
            <a:chExt cx="153658" cy="152400"/>
          </a:xfrm>
        </p:grpSpPr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DC8611D-7F19-458F-AAE5-FAD0CA482E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EAC57B63-2511-402B-ACC3-FD59145EFB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3E51797-E1D5-4E1F-ABCB-39615E49DE21}"/>
              </a:ext>
            </a:extLst>
          </p:cNvPr>
          <p:cNvGrpSpPr/>
          <p:nvPr/>
        </p:nvGrpSpPr>
        <p:grpSpPr>
          <a:xfrm>
            <a:off x="2837541" y="3656119"/>
            <a:ext cx="105424" cy="104561"/>
            <a:chOff x="4050042" y="2311400"/>
            <a:chExt cx="153658" cy="15240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630C40D-1191-41D9-AFDC-A20EBB9584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C8FE7B3-A309-4A18-949A-B295602111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C736F761-1215-4FFC-AF6A-E77326877E00}"/>
              </a:ext>
            </a:extLst>
          </p:cNvPr>
          <p:cNvGrpSpPr/>
          <p:nvPr/>
        </p:nvGrpSpPr>
        <p:grpSpPr>
          <a:xfrm>
            <a:off x="2743011" y="3622571"/>
            <a:ext cx="105424" cy="104561"/>
            <a:chOff x="4050042" y="2311400"/>
            <a:chExt cx="153658" cy="152400"/>
          </a:xfrm>
        </p:grpSpPr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FA3A7B90-209B-4A76-AC64-4C679B4B52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6557CDD-23BC-4D12-9DD2-BBA9E6E86E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D17A92D0-3C05-483E-8ED4-63B15518F1FD}"/>
              </a:ext>
            </a:extLst>
          </p:cNvPr>
          <p:cNvGrpSpPr/>
          <p:nvPr/>
        </p:nvGrpSpPr>
        <p:grpSpPr>
          <a:xfrm>
            <a:off x="2699346" y="3616590"/>
            <a:ext cx="105424" cy="104561"/>
            <a:chOff x="4050042" y="2311400"/>
            <a:chExt cx="153658" cy="152400"/>
          </a:xfrm>
        </p:grpSpPr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DAFDFDF4-3227-4F0A-8E07-D9F7911E40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B53F309-CAAE-4077-8A08-27DD909266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D253BEC-8D6E-48CC-A41B-B7146DB9D9AF}"/>
              </a:ext>
            </a:extLst>
          </p:cNvPr>
          <p:cNvGrpSpPr/>
          <p:nvPr/>
        </p:nvGrpSpPr>
        <p:grpSpPr>
          <a:xfrm>
            <a:off x="2663627" y="3575453"/>
            <a:ext cx="105424" cy="104561"/>
            <a:chOff x="4050042" y="2311400"/>
            <a:chExt cx="153658" cy="152400"/>
          </a:xfrm>
        </p:grpSpPr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8CA72CC-6390-4086-A065-9C1C52176D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9BBB9907-009B-41BD-9021-7666388BB6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5F2AD302-3AEC-4597-A246-041762963435}"/>
              </a:ext>
            </a:extLst>
          </p:cNvPr>
          <p:cNvGrpSpPr/>
          <p:nvPr/>
        </p:nvGrpSpPr>
        <p:grpSpPr>
          <a:xfrm>
            <a:off x="2253611" y="3361713"/>
            <a:ext cx="105424" cy="104561"/>
            <a:chOff x="4050042" y="2311400"/>
            <a:chExt cx="153658" cy="152400"/>
          </a:xfrm>
        </p:grpSpPr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259099A-02EF-450A-844E-7D2021FC39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C3ABB0FE-B7EB-4098-8671-5CF1F952BC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707DABAA-9E6E-43E9-9175-BB665A09C517}"/>
              </a:ext>
            </a:extLst>
          </p:cNvPr>
          <p:cNvGrpSpPr/>
          <p:nvPr/>
        </p:nvGrpSpPr>
        <p:grpSpPr>
          <a:xfrm>
            <a:off x="2214999" y="3249624"/>
            <a:ext cx="105424" cy="104561"/>
            <a:chOff x="4050042" y="2311400"/>
            <a:chExt cx="153658" cy="152400"/>
          </a:xfrm>
        </p:grpSpPr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41963CC1-9DE3-43EB-98A0-FA3E9538E2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A23DD70E-9FD5-4D58-84DB-77B92ADCCC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BA7B683D-D33E-4D05-80C8-37F26D9067C1}"/>
              </a:ext>
            </a:extLst>
          </p:cNvPr>
          <p:cNvGrpSpPr/>
          <p:nvPr/>
        </p:nvGrpSpPr>
        <p:grpSpPr>
          <a:xfrm>
            <a:off x="2193758" y="3132316"/>
            <a:ext cx="105424" cy="104561"/>
            <a:chOff x="4050042" y="2311400"/>
            <a:chExt cx="153658" cy="152400"/>
          </a:xfrm>
        </p:grpSpPr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AA2CDD7A-0A9C-4486-9056-400BC0F421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7A677528-ED04-4598-A3A6-BAAFB1A5ED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9F13DD1F-9673-44E8-BAFB-6A87DED733D5}"/>
              </a:ext>
            </a:extLst>
          </p:cNvPr>
          <p:cNvGrpSpPr/>
          <p:nvPr/>
        </p:nvGrpSpPr>
        <p:grpSpPr>
          <a:xfrm>
            <a:off x="2173335" y="2982821"/>
            <a:ext cx="105424" cy="104561"/>
            <a:chOff x="4050042" y="2311400"/>
            <a:chExt cx="153658" cy="152400"/>
          </a:xfrm>
        </p:grpSpPr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72530B59-F683-4BAB-802E-730532E60F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711C093B-6175-4B51-8FD5-EA019A00E3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E7CCBEFA-D0F7-4BCD-9B75-4574C764A5D6}"/>
              </a:ext>
            </a:extLst>
          </p:cNvPr>
          <p:cNvGrpSpPr/>
          <p:nvPr/>
        </p:nvGrpSpPr>
        <p:grpSpPr>
          <a:xfrm>
            <a:off x="2171401" y="2866628"/>
            <a:ext cx="105424" cy="104561"/>
            <a:chOff x="4050042" y="2311400"/>
            <a:chExt cx="153658" cy="152400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29D52D0F-B98E-4128-ADA2-DDA1B48927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96A97600-1B86-4807-97B3-8E76865B47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F7E5B191-942C-4E71-97F2-38098CA9A097}"/>
              </a:ext>
            </a:extLst>
          </p:cNvPr>
          <p:cNvGrpSpPr/>
          <p:nvPr/>
        </p:nvGrpSpPr>
        <p:grpSpPr>
          <a:xfrm>
            <a:off x="2165090" y="2733359"/>
            <a:ext cx="105424" cy="104561"/>
            <a:chOff x="4050042" y="2311400"/>
            <a:chExt cx="153658" cy="152400"/>
          </a:xfrm>
        </p:grpSpPr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7BF09D4F-736F-491B-8D74-EEF96FB4AB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05B6E494-2681-4B55-9763-E864003755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12AA43B2-836A-44DF-98B2-16B5C8AF4A7D}"/>
              </a:ext>
            </a:extLst>
          </p:cNvPr>
          <p:cNvGrpSpPr/>
          <p:nvPr/>
        </p:nvGrpSpPr>
        <p:grpSpPr>
          <a:xfrm>
            <a:off x="4326242" y="4126929"/>
            <a:ext cx="105424" cy="104561"/>
            <a:chOff x="4050042" y="2311400"/>
            <a:chExt cx="153658" cy="152400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A43DF7D9-7714-4CAA-B921-F1054C3AA0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AFEC221B-23E4-4DBC-8E8B-58EF7FE370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67C6A27D-AF20-4DBF-ADD3-4D13C6BFACD0}"/>
              </a:ext>
            </a:extLst>
          </p:cNvPr>
          <p:cNvGrpSpPr/>
          <p:nvPr/>
        </p:nvGrpSpPr>
        <p:grpSpPr>
          <a:xfrm>
            <a:off x="4422358" y="4126929"/>
            <a:ext cx="105424" cy="104561"/>
            <a:chOff x="4050042" y="2311400"/>
            <a:chExt cx="153658" cy="152400"/>
          </a:xfrm>
        </p:grpSpPr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0AAC022F-75A9-4E50-A2C0-75209600BB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D08BCD60-0F89-41FE-AB57-E0C2AC712F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2BC4C069-78DC-4C78-AE55-949C63499E44}"/>
              </a:ext>
            </a:extLst>
          </p:cNvPr>
          <p:cNvGrpSpPr/>
          <p:nvPr/>
        </p:nvGrpSpPr>
        <p:grpSpPr>
          <a:xfrm>
            <a:off x="4455856" y="4126929"/>
            <a:ext cx="105424" cy="104561"/>
            <a:chOff x="4050042" y="2311400"/>
            <a:chExt cx="153658" cy="152400"/>
          </a:xfrm>
        </p:grpSpPr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2232CF7C-65F8-4D98-93CD-9532E5A7E8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3C5C139D-E66B-4AAE-9745-804354CDE5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FB5207D7-991A-4247-BB5A-6633595FB4F9}"/>
              </a:ext>
            </a:extLst>
          </p:cNvPr>
          <p:cNvGrpSpPr/>
          <p:nvPr/>
        </p:nvGrpSpPr>
        <p:grpSpPr>
          <a:xfrm>
            <a:off x="4484660" y="4126929"/>
            <a:ext cx="105424" cy="104561"/>
            <a:chOff x="4050042" y="2311400"/>
            <a:chExt cx="153658" cy="152400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974FAB39-E77D-4DD5-B847-4A5FD03096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6550DEA-7D08-42A8-B8BD-8DFD024096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001E644-ACC4-4030-8DC9-47346EAFE74F}"/>
              </a:ext>
            </a:extLst>
          </p:cNvPr>
          <p:cNvGrpSpPr/>
          <p:nvPr/>
        </p:nvGrpSpPr>
        <p:grpSpPr>
          <a:xfrm>
            <a:off x="4620321" y="4126929"/>
            <a:ext cx="105424" cy="104561"/>
            <a:chOff x="4050042" y="2311400"/>
            <a:chExt cx="153658" cy="152400"/>
          </a:xfrm>
        </p:grpSpPr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0F8091E2-C58E-465C-8BE0-0125982FDB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23384D8C-BC84-4C93-ACC5-B61A801D76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95E70A4F-37AE-4140-894A-38D3C18A38B3}"/>
              </a:ext>
            </a:extLst>
          </p:cNvPr>
          <p:cNvGrpSpPr/>
          <p:nvPr/>
        </p:nvGrpSpPr>
        <p:grpSpPr>
          <a:xfrm>
            <a:off x="4649126" y="4126929"/>
            <a:ext cx="105424" cy="104561"/>
            <a:chOff x="4050042" y="2311400"/>
            <a:chExt cx="153658" cy="152400"/>
          </a:xfrm>
        </p:grpSpPr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DCBB40DD-59AE-4F28-AB12-5C84E30B8C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7CC6623-1176-4615-92F0-1D8EC0F2FC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DBB0679-D890-4D16-B7B1-08BA1F9FB87B}"/>
              </a:ext>
            </a:extLst>
          </p:cNvPr>
          <p:cNvGrpSpPr/>
          <p:nvPr/>
        </p:nvGrpSpPr>
        <p:grpSpPr>
          <a:xfrm>
            <a:off x="5690023" y="4306217"/>
            <a:ext cx="105424" cy="104561"/>
            <a:chOff x="4050042" y="2311400"/>
            <a:chExt cx="153658" cy="152400"/>
          </a:xfrm>
        </p:grpSpPr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F7C076DA-8A58-4A84-96DE-460014730F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5B9EBCEB-FDD4-4CA3-AB3A-3BDD1CE532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E40164C-EC23-4B91-8931-3585D7FE9AA4}"/>
              </a:ext>
            </a:extLst>
          </p:cNvPr>
          <p:cNvGrpSpPr/>
          <p:nvPr/>
        </p:nvGrpSpPr>
        <p:grpSpPr>
          <a:xfrm>
            <a:off x="6161982" y="4306217"/>
            <a:ext cx="105424" cy="104561"/>
            <a:chOff x="4050042" y="2311400"/>
            <a:chExt cx="153658" cy="152400"/>
          </a:xfrm>
        </p:grpSpPr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8F2D2957-6FED-45B1-8003-CEA37A76F4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0D177BBD-287B-47B4-A3B7-9D7338E174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DEA32620-EB14-46FB-8E1C-CEE68225C7F9}"/>
              </a:ext>
            </a:extLst>
          </p:cNvPr>
          <p:cNvGrpSpPr/>
          <p:nvPr/>
        </p:nvGrpSpPr>
        <p:grpSpPr>
          <a:xfrm>
            <a:off x="6215052" y="4306217"/>
            <a:ext cx="105424" cy="104561"/>
            <a:chOff x="4050042" y="2311400"/>
            <a:chExt cx="153658" cy="152400"/>
          </a:xfrm>
        </p:grpSpPr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91C6AC8-E8EB-4648-8F9E-E7ADD1D067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F48E5FF8-D74D-4131-B8C1-A5318119E0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2AC4810E-DC83-4F15-B77C-B40DBB35C52F}"/>
              </a:ext>
            </a:extLst>
          </p:cNvPr>
          <p:cNvGrpSpPr/>
          <p:nvPr/>
        </p:nvGrpSpPr>
        <p:grpSpPr>
          <a:xfrm>
            <a:off x="5113261" y="2183940"/>
            <a:ext cx="1494106" cy="695575"/>
            <a:chOff x="5113261" y="2183940"/>
            <a:chExt cx="1494106" cy="6955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99709C-7158-435D-9FF1-E747F4365B5C}"/>
                </a:ext>
              </a:extLst>
            </p:cNvPr>
            <p:cNvSpPr txBox="1"/>
            <p:nvPr/>
          </p:nvSpPr>
          <p:spPr bwMode="auto">
            <a:xfrm>
              <a:off x="5537843" y="2183940"/>
              <a:ext cx="1069524" cy="69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 Censored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Liso-cel arm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SOC arm</a:t>
              </a:r>
            </a:p>
          </p:txBody>
        </p: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6506686E-63D0-478B-A32E-FA8674DEC418}"/>
                </a:ext>
              </a:extLst>
            </p:cNvPr>
            <p:cNvCxnSpPr/>
            <p:nvPr/>
          </p:nvCxnSpPr>
          <p:spPr bwMode="auto">
            <a:xfrm flipH="1">
              <a:off x="5113261" y="2703429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2C314B5E-9DBB-4D64-BDFD-16CA37918B8F}"/>
                </a:ext>
              </a:extLst>
            </p:cNvPr>
            <p:cNvCxnSpPr/>
            <p:nvPr/>
          </p:nvCxnSpPr>
          <p:spPr bwMode="auto">
            <a:xfrm flipH="1">
              <a:off x="5113261" y="2525717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20" name="Straight Connector 319">
            <a:extLst>
              <a:ext uri="{FF2B5EF4-FFF2-40B4-BE49-F238E27FC236}">
                <a16:creationId xmlns:a16="http://schemas.microsoft.com/office/drawing/2014/main" id="{D810FD2A-6598-4EC2-8D52-59A4A2932151}"/>
              </a:ext>
            </a:extLst>
          </p:cNvPr>
          <p:cNvCxnSpPr>
            <a:cxnSpLocks/>
          </p:cNvCxnSpPr>
          <p:nvPr/>
        </p:nvCxnSpPr>
        <p:spPr bwMode="auto">
          <a:xfrm>
            <a:off x="1316065" y="3326372"/>
            <a:ext cx="1111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8520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-41429"/>
            <a:ext cx="10872444" cy="1103313"/>
          </a:xfrm>
        </p:spPr>
        <p:txBody>
          <a:bodyPr/>
          <a:lstStyle/>
          <a:p>
            <a:r>
              <a:rPr lang="en-US" dirty="0"/>
              <a:t>TRANSFORM: EFS per IRC By Subgroup (ITT)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75" y="6377274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90A5D905-DAA7-D545-AB22-309677C3526F}"/>
              </a:ext>
            </a:extLst>
          </p:cNvPr>
          <p:cNvGraphicFramePr>
            <a:graphicFrameLocks/>
          </p:cNvGraphicFramePr>
          <p:nvPr/>
        </p:nvGraphicFramePr>
        <p:xfrm>
          <a:off x="522288" y="870560"/>
          <a:ext cx="11236326" cy="5303712"/>
        </p:xfrm>
        <a:graphic>
          <a:graphicData uri="http://schemas.openxmlformats.org/drawingml/2006/table">
            <a:tbl>
              <a:tblPr/>
              <a:tblGrid>
                <a:gridCol w="320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609">
                  <a:extLst>
                    <a:ext uri="{9D8B030D-6E8A-4147-A177-3AD203B41FA5}">
                      <a16:colId xmlns:a16="http://schemas.microsoft.com/office/drawing/2014/main" val="3685936919"/>
                    </a:ext>
                  </a:extLst>
                </a:gridCol>
                <a:gridCol w="1694843">
                  <a:extLst>
                    <a:ext uri="{9D8B030D-6E8A-4147-A177-3AD203B41FA5}">
                      <a16:colId xmlns:a16="http://schemas.microsoft.com/office/drawing/2014/main" val="87503722"/>
                    </a:ext>
                  </a:extLst>
                </a:gridCol>
                <a:gridCol w="1327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7202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  <a:gridCol w="1613127">
                  <a:extLst>
                    <a:ext uri="{9D8B030D-6E8A-4147-A177-3AD203B41FA5}">
                      <a16:colId xmlns:a16="http://schemas.microsoft.com/office/drawing/2014/main" val="1000105694"/>
                    </a:ext>
                  </a:extLst>
                </a:gridCol>
              </a:tblGrid>
              <a:tr h="125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Subgroup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Stratified 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 (n/N)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 (n/N)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Stratified HR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sAAIPI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16/56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19/36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32/55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31/37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0.404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 response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Refractory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30/67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5/25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52/68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11/24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 group,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&lt;65,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≥65 to &lt;75,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17/56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18/36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46/67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15/23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0.277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Sex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Female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19/44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16/48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44/61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19/31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362767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ECOG PS (at screening)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18/48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17/44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36/57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27/35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643340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&gt;50 cm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≤50 cm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29/77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9/10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53/76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0.366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811899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LDH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&lt;500 µ/L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500 µ/L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30/79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4/10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53/81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10/11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0.460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298266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 CT 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Chemorefractory (PD/SD)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Chemosensitive (PR/CR)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15/25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20/67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16/18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47/74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939264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NHL type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HGBCL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21/60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14/22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36/57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19/21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628326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subtype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NOS de novo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transformed from NHL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19/53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30/49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6/8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0.395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836020"/>
                  </a:ext>
                </a:extLst>
              </a:tr>
              <a:tr h="208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DLBCL subtype based on cell of origin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GCB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ABC/non-GCB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21/45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7/21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29/40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22/29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0.477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229290"/>
                  </a:ext>
                </a:extLst>
              </a:tr>
            </a:tbl>
          </a:graphicData>
        </a:graphic>
      </p:graphicFrame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855439C-0343-439D-8F98-7BC8C0578A2C}"/>
              </a:ext>
            </a:extLst>
          </p:cNvPr>
          <p:cNvGrpSpPr/>
          <p:nvPr/>
        </p:nvGrpSpPr>
        <p:grpSpPr>
          <a:xfrm>
            <a:off x="5974759" y="6183786"/>
            <a:ext cx="2375156" cy="470205"/>
            <a:chOff x="5995924" y="6183786"/>
            <a:chExt cx="2375156" cy="4702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3A414EE-328A-4732-A04B-3B682CE555AF}"/>
                </a:ext>
              </a:extLst>
            </p:cNvPr>
            <p:cNvSpPr txBox="1"/>
            <p:nvPr/>
          </p:nvSpPr>
          <p:spPr bwMode="auto">
            <a:xfrm>
              <a:off x="7452047" y="6367759"/>
              <a:ext cx="91903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Favor SOC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ADA8ED1-8228-49D7-8C7C-266EAC917082}"/>
                </a:ext>
              </a:extLst>
            </p:cNvPr>
            <p:cNvSpPr txBox="1"/>
            <p:nvPr/>
          </p:nvSpPr>
          <p:spPr bwMode="auto">
            <a:xfrm>
              <a:off x="5995924" y="6366703"/>
              <a:ext cx="12059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Favor Liso-cel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007368A-B01F-4045-833C-B8B6BCE8F223}"/>
                </a:ext>
              </a:extLst>
            </p:cNvPr>
            <p:cNvGrpSpPr/>
            <p:nvPr/>
          </p:nvGrpSpPr>
          <p:grpSpPr>
            <a:xfrm>
              <a:off x="6520981" y="6195434"/>
              <a:ext cx="1617325" cy="276999"/>
              <a:chOff x="6520981" y="6195434"/>
              <a:chExt cx="1617325" cy="276999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1876C6-ED3F-4413-BE42-8B37B4E51077}"/>
                  </a:ext>
                </a:extLst>
              </p:cNvPr>
              <p:cNvSpPr txBox="1"/>
              <p:nvPr/>
            </p:nvSpPr>
            <p:spPr bwMode="auto">
              <a:xfrm>
                <a:off x="6520981" y="6195434"/>
                <a:ext cx="53732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0.125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2ABF368-35AC-4820-BCE4-BA22CEEDE130}"/>
                  </a:ext>
                </a:extLst>
              </p:cNvPr>
              <p:cNvSpPr txBox="1"/>
              <p:nvPr/>
            </p:nvSpPr>
            <p:spPr bwMode="auto">
              <a:xfrm>
                <a:off x="6998070" y="6195434"/>
                <a:ext cx="38023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0.5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5207C20-9A82-4050-AFEB-E0E7BD679F4C}"/>
                  </a:ext>
                </a:extLst>
              </p:cNvPr>
              <p:cNvSpPr txBox="1"/>
              <p:nvPr/>
            </p:nvSpPr>
            <p:spPr bwMode="auto">
              <a:xfrm>
                <a:off x="7265326" y="6195434"/>
                <a:ext cx="26321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D9C226-095B-4CAC-AFA2-84403B39538A}"/>
                  </a:ext>
                </a:extLst>
              </p:cNvPr>
              <p:cNvSpPr txBox="1"/>
              <p:nvPr/>
            </p:nvSpPr>
            <p:spPr bwMode="auto">
              <a:xfrm>
                <a:off x="7470575" y="6195434"/>
                <a:ext cx="26321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FB49C61-F85B-407F-B0A8-03C725701E9B}"/>
                  </a:ext>
                </a:extLst>
              </p:cNvPr>
              <p:cNvSpPr txBox="1"/>
              <p:nvPr/>
            </p:nvSpPr>
            <p:spPr bwMode="auto">
              <a:xfrm>
                <a:off x="7682085" y="6195434"/>
                <a:ext cx="26321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D15B67C-3A88-40C4-8F8C-3590F92A85C2}"/>
                  </a:ext>
                </a:extLst>
              </p:cNvPr>
              <p:cNvSpPr txBox="1"/>
              <p:nvPr/>
            </p:nvSpPr>
            <p:spPr bwMode="auto">
              <a:xfrm>
                <a:off x="7875092" y="6195434"/>
                <a:ext cx="26321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74E5894-C298-49A6-8545-3722950FD017}"/>
                </a:ext>
              </a:extLst>
            </p:cNvPr>
            <p:cNvCxnSpPr/>
            <p:nvPr/>
          </p:nvCxnSpPr>
          <p:spPr bwMode="auto">
            <a:xfrm>
              <a:off x="6030741" y="6197518"/>
              <a:ext cx="217774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A409DA3-899E-49AE-83FD-AE6B04B6513C}"/>
                </a:ext>
              </a:extLst>
            </p:cNvPr>
            <p:cNvGrpSpPr/>
            <p:nvPr/>
          </p:nvGrpSpPr>
          <p:grpSpPr>
            <a:xfrm>
              <a:off x="6781800" y="6183786"/>
              <a:ext cx="1228550" cy="84933"/>
              <a:chOff x="6781800" y="5781040"/>
              <a:chExt cx="1228550" cy="48768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9B7D386-3FAB-4F71-9B10-04C47938BE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81800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3AD01CA-7CC9-41D7-A635-0B13F6EA94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98070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4F705ED-85DA-4B5E-BCD2-62E5F27277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91735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3F9CFEC-83F2-42FA-BE45-85A47E9B44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08005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B96CC1A-C967-4585-B670-1F39391BAA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00415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153C44F3-4370-4919-B23A-B321CFAD15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94080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0F9D2AA-1929-42B4-B066-DC128FF86D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10350" y="5781040"/>
                <a:ext cx="0" cy="4876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7A738C-4298-4EB1-B6AD-25C71F2E2678}"/>
              </a:ext>
            </a:extLst>
          </p:cNvPr>
          <p:cNvCxnSpPr/>
          <p:nvPr/>
        </p:nvCxnSpPr>
        <p:spPr bwMode="auto">
          <a:xfrm>
            <a:off x="7386769" y="1143378"/>
            <a:ext cx="0" cy="50308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8F8BA7-2344-4DBC-8247-69EA0E55980A}"/>
              </a:ext>
            </a:extLst>
          </p:cNvPr>
          <p:cNvGrpSpPr/>
          <p:nvPr/>
        </p:nvGrpSpPr>
        <p:grpSpPr>
          <a:xfrm>
            <a:off x="6889750" y="1213397"/>
            <a:ext cx="339215" cy="134920"/>
            <a:chOff x="6889750" y="1213397"/>
            <a:chExt cx="339215" cy="13492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BA7A87C-1245-47F1-8DAE-EFD4162AD724}"/>
                </a:ext>
              </a:extLst>
            </p:cNvPr>
            <p:cNvGrpSpPr/>
            <p:nvPr/>
          </p:nvGrpSpPr>
          <p:grpSpPr>
            <a:xfrm>
              <a:off x="6889750" y="1213397"/>
              <a:ext cx="339215" cy="134920"/>
              <a:chOff x="5755640" y="1280192"/>
              <a:chExt cx="811061" cy="177768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DF56BEC-8C5E-426D-B27E-A084137B9E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55640" y="1280192"/>
                <a:ext cx="0" cy="17776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86979A2-9F6C-42DC-B25C-C92C8D2B2E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55640" y="1369076"/>
                <a:ext cx="8110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99A66D8-027F-43D9-964A-CE505133E2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61621" y="1280192"/>
                <a:ext cx="0" cy="17776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E7C0379-8295-44A1-8323-CB7576BAF99A}"/>
                </a:ext>
              </a:extLst>
            </p:cNvPr>
            <p:cNvSpPr/>
            <p:nvPr/>
          </p:nvSpPr>
          <p:spPr bwMode="auto">
            <a:xfrm>
              <a:off x="7022312" y="1241639"/>
              <a:ext cx="71967" cy="71967"/>
            </a:xfrm>
            <a:prstGeom prst="rect">
              <a:avLst/>
            </a:prstGeom>
            <a:solidFill>
              <a:schemeClr val="bg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E85CF69-71C6-43AA-A490-40988CFB746C}"/>
              </a:ext>
            </a:extLst>
          </p:cNvPr>
          <p:cNvGrpSpPr/>
          <p:nvPr/>
        </p:nvGrpSpPr>
        <p:grpSpPr>
          <a:xfrm>
            <a:off x="6961894" y="1406013"/>
            <a:ext cx="339215" cy="134920"/>
            <a:chOff x="6889750" y="1213397"/>
            <a:chExt cx="339215" cy="13492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78923C9-A5A9-40C6-B856-2AEC1CED0BF1}"/>
                </a:ext>
              </a:extLst>
            </p:cNvPr>
            <p:cNvGrpSpPr/>
            <p:nvPr/>
          </p:nvGrpSpPr>
          <p:grpSpPr>
            <a:xfrm>
              <a:off x="6889750" y="1213397"/>
              <a:ext cx="339215" cy="134920"/>
              <a:chOff x="5755640" y="1280192"/>
              <a:chExt cx="811061" cy="177768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6ED8919C-4440-47EE-B0CA-CAB6B45F82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55640" y="1280192"/>
                <a:ext cx="0" cy="17776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A41D180-2105-4EAE-84B0-147495E57B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55640" y="1369076"/>
                <a:ext cx="8110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1FC2A2E-17F6-4626-BE64-DCEA1918CE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61621" y="1280192"/>
                <a:ext cx="0" cy="17776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22F2649-2C2D-4995-AB46-7D4FD8851E45}"/>
                </a:ext>
              </a:extLst>
            </p:cNvPr>
            <p:cNvSpPr/>
            <p:nvPr/>
          </p:nvSpPr>
          <p:spPr bwMode="auto">
            <a:xfrm>
              <a:off x="7022312" y="1241639"/>
              <a:ext cx="71967" cy="71967"/>
            </a:xfrm>
            <a:prstGeom prst="rect">
              <a:avLst/>
            </a:prstGeom>
            <a:solidFill>
              <a:schemeClr val="bg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1EFA31-D96E-40D1-A088-461AEEAAAF22}"/>
              </a:ext>
            </a:extLst>
          </p:cNvPr>
          <p:cNvGrpSpPr/>
          <p:nvPr/>
        </p:nvGrpSpPr>
        <p:grpSpPr>
          <a:xfrm>
            <a:off x="6967591" y="1666363"/>
            <a:ext cx="271410" cy="134920"/>
            <a:chOff x="5755640" y="1280192"/>
            <a:chExt cx="811061" cy="177768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B27E947-3989-4CCD-9FF9-5BC9838C7B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CCF2F5-4228-474E-BCD7-A923A4E7E9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D5EAEAA-E4D6-41E5-A218-A74B9EF6C8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745E071-7D42-4248-929C-206ED7C836EA}"/>
              </a:ext>
            </a:extLst>
          </p:cNvPr>
          <p:cNvSpPr/>
          <p:nvPr/>
        </p:nvSpPr>
        <p:spPr bwMode="auto">
          <a:xfrm>
            <a:off x="7072537" y="1694605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59D5C92-A8A7-4667-94F2-4FCFCA7F3613}"/>
              </a:ext>
            </a:extLst>
          </p:cNvPr>
          <p:cNvGrpSpPr/>
          <p:nvPr/>
        </p:nvGrpSpPr>
        <p:grpSpPr>
          <a:xfrm>
            <a:off x="6788490" y="1854828"/>
            <a:ext cx="605027" cy="134920"/>
            <a:chOff x="5755640" y="1280192"/>
            <a:chExt cx="811061" cy="177768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0A2EF1B-FD7F-4961-95E7-6128D467F1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86AE447-0E0D-4987-B5E3-05F4CD561D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D68D502-1CE9-4175-8F25-30A030F0E3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D1A7E4FB-4D4C-43FD-BD7E-3E3EFCFB75C2}"/>
              </a:ext>
            </a:extLst>
          </p:cNvPr>
          <p:cNvSpPr/>
          <p:nvPr/>
        </p:nvSpPr>
        <p:spPr bwMode="auto">
          <a:xfrm>
            <a:off x="7059534" y="188307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2C7300C-6748-492D-9D4E-436FE232E945}"/>
              </a:ext>
            </a:extLst>
          </p:cNvPr>
          <p:cNvGrpSpPr/>
          <p:nvPr/>
        </p:nvGrpSpPr>
        <p:grpSpPr>
          <a:xfrm>
            <a:off x="6872101" y="2134228"/>
            <a:ext cx="339215" cy="134920"/>
            <a:chOff x="5755640" y="1280192"/>
            <a:chExt cx="811061" cy="17776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47F0823-4FB2-4353-93BD-B3C60B5116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83FDEBB-263C-44B4-BECE-BB26DFBB38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782261C-EB29-4A3C-BC65-EB92DEAA60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B0F9A272-43BC-4EC1-A620-7509A041065D}"/>
              </a:ext>
            </a:extLst>
          </p:cNvPr>
          <p:cNvSpPr/>
          <p:nvPr/>
        </p:nvSpPr>
        <p:spPr bwMode="auto">
          <a:xfrm>
            <a:off x="6999545" y="216247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87E3C64-3C7A-4458-8482-155DF465BB38}"/>
              </a:ext>
            </a:extLst>
          </p:cNvPr>
          <p:cNvGrpSpPr/>
          <p:nvPr/>
        </p:nvGrpSpPr>
        <p:grpSpPr>
          <a:xfrm>
            <a:off x="6827208" y="2316239"/>
            <a:ext cx="466470" cy="134920"/>
            <a:chOff x="5755640" y="1280192"/>
            <a:chExt cx="811061" cy="177768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B72F64C-6B8A-41AA-906B-66D74FF8D7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4B9E973-AF21-412C-9ECA-80B6F5AC6F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192A0A7-6600-4E5B-99D5-9B2934E8F4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DDA94444-3C37-4E46-A37A-954A7C841E85}"/>
              </a:ext>
            </a:extLst>
          </p:cNvPr>
          <p:cNvSpPr/>
          <p:nvPr/>
        </p:nvSpPr>
        <p:spPr bwMode="auto">
          <a:xfrm>
            <a:off x="7030130" y="2344481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DFD0CB1-B004-4299-9472-D604BF25DFDA}"/>
              </a:ext>
            </a:extLst>
          </p:cNvPr>
          <p:cNvGrpSpPr/>
          <p:nvPr/>
        </p:nvGrpSpPr>
        <p:grpSpPr>
          <a:xfrm>
            <a:off x="6931813" y="2585701"/>
            <a:ext cx="314032" cy="134920"/>
            <a:chOff x="5755640" y="1280192"/>
            <a:chExt cx="811061" cy="177768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9773C18-DBF1-4F54-87BC-67701256AF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6AECAF0-0DD6-49F8-8E1C-3153D28995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3288757-25C2-4A5D-82C0-1BD0521E05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DF2FC81-317E-4013-A32F-37111B58C72C}"/>
              </a:ext>
            </a:extLst>
          </p:cNvPr>
          <p:cNvSpPr/>
          <p:nvPr/>
        </p:nvSpPr>
        <p:spPr bwMode="auto">
          <a:xfrm>
            <a:off x="7051862" y="2613943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F11F800-E584-418A-8463-311BE0AC387F}"/>
              </a:ext>
            </a:extLst>
          </p:cNvPr>
          <p:cNvGrpSpPr/>
          <p:nvPr/>
        </p:nvGrpSpPr>
        <p:grpSpPr>
          <a:xfrm>
            <a:off x="6908084" y="2772701"/>
            <a:ext cx="388027" cy="134920"/>
            <a:chOff x="5755640" y="1280192"/>
            <a:chExt cx="811061" cy="177768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B5E62C5-E48D-46D5-8715-667B3FFFC2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D9CA6A22-5081-4A83-BF99-CC2451FE61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9962D92-FF64-41E9-9378-C3667743F4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B41AF462-394E-4253-BD68-D79495F7984C}"/>
              </a:ext>
            </a:extLst>
          </p:cNvPr>
          <p:cNvSpPr/>
          <p:nvPr/>
        </p:nvSpPr>
        <p:spPr bwMode="auto">
          <a:xfrm>
            <a:off x="7062626" y="2800943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C1328A7-A50A-4754-84D0-CF1F8D5071BB}"/>
              </a:ext>
            </a:extLst>
          </p:cNvPr>
          <p:cNvGrpSpPr/>
          <p:nvPr/>
        </p:nvGrpSpPr>
        <p:grpSpPr>
          <a:xfrm>
            <a:off x="6983385" y="3024428"/>
            <a:ext cx="339215" cy="134920"/>
            <a:chOff x="5755640" y="1280192"/>
            <a:chExt cx="811061" cy="17776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56E863B-EF3B-4E85-B3ED-603F4A531C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4912970-B3A9-49F9-B05D-2597B27BE2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8BB953B-35CB-42D3-B483-E8F0C8F47B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D37CC15A-D294-4D63-8960-884D0BC1F6D3}"/>
              </a:ext>
            </a:extLst>
          </p:cNvPr>
          <p:cNvSpPr/>
          <p:nvPr/>
        </p:nvSpPr>
        <p:spPr bwMode="auto">
          <a:xfrm>
            <a:off x="7120457" y="305267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812CE29-A74E-46F9-9384-C9530D09CE44}"/>
              </a:ext>
            </a:extLst>
          </p:cNvPr>
          <p:cNvGrpSpPr/>
          <p:nvPr/>
        </p:nvGrpSpPr>
        <p:grpSpPr>
          <a:xfrm>
            <a:off x="6753325" y="3211428"/>
            <a:ext cx="388031" cy="134920"/>
            <a:chOff x="5755640" y="1280192"/>
            <a:chExt cx="811061" cy="177768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D45BCCE-EB61-4697-A94B-7B4A625D2C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EC5AB45-0ED5-48CE-B004-F2ABBA5A20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14907A4-43BE-4700-A177-8D2ED5DA5F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FAFE0EB6-847C-45FA-8261-C160FAE6031B}"/>
              </a:ext>
            </a:extLst>
          </p:cNvPr>
          <p:cNvSpPr/>
          <p:nvPr/>
        </p:nvSpPr>
        <p:spPr bwMode="auto">
          <a:xfrm>
            <a:off x="6900856" y="323967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C82591B-9533-4A29-9D7C-E3CBCB9CB948}"/>
              </a:ext>
            </a:extLst>
          </p:cNvPr>
          <p:cNvGrpSpPr/>
          <p:nvPr/>
        </p:nvGrpSpPr>
        <p:grpSpPr>
          <a:xfrm>
            <a:off x="6155277" y="3497690"/>
            <a:ext cx="1174680" cy="134920"/>
            <a:chOff x="5755640" y="1280192"/>
            <a:chExt cx="811061" cy="177768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E4E9CAC-765F-42C1-935D-EBEE48B82D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B28286D3-0283-4999-9CA3-B05B17BF94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5A3BF0-50F9-49DA-8529-0160003394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1552DD9-91DB-4ADE-B872-C1BB94DB894C}"/>
              </a:ext>
            </a:extLst>
          </p:cNvPr>
          <p:cNvSpPr/>
          <p:nvPr/>
        </p:nvSpPr>
        <p:spPr bwMode="auto">
          <a:xfrm>
            <a:off x="6713776" y="3525932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69DE5C0-0075-4885-84C7-E25D72A3779C}"/>
              </a:ext>
            </a:extLst>
          </p:cNvPr>
          <p:cNvGrpSpPr/>
          <p:nvPr/>
        </p:nvGrpSpPr>
        <p:grpSpPr>
          <a:xfrm>
            <a:off x="6988246" y="3684690"/>
            <a:ext cx="259222" cy="134920"/>
            <a:chOff x="5755640" y="1280192"/>
            <a:chExt cx="811061" cy="177768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78E2EB2-1E4E-494D-B1D9-BD68158E7D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6FC4987-8750-43A6-9E94-C0C860A8BB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D0C349D-22AD-4635-BF3B-167CF38574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3CE14D5-55F6-4864-9F9B-3E531B551EC0}"/>
              </a:ext>
            </a:extLst>
          </p:cNvPr>
          <p:cNvSpPr/>
          <p:nvPr/>
        </p:nvSpPr>
        <p:spPr bwMode="auto">
          <a:xfrm>
            <a:off x="7077939" y="3712932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33807EF-EAF3-4476-A0FE-356E6DB07EA6}"/>
              </a:ext>
            </a:extLst>
          </p:cNvPr>
          <p:cNvGrpSpPr/>
          <p:nvPr/>
        </p:nvGrpSpPr>
        <p:grpSpPr>
          <a:xfrm>
            <a:off x="6982594" y="3955568"/>
            <a:ext cx="241576" cy="134920"/>
            <a:chOff x="5755640" y="1280192"/>
            <a:chExt cx="811061" cy="177768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B9DD861-7157-485C-839C-CD860C1DA3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41333959-AF85-46FC-84BD-FDA6FB5A15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DE1E47AA-9FD8-4B94-A0A9-1D59481C4B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D2B8FE5-504E-4B80-89E1-A48F6F7D795D}"/>
              </a:ext>
            </a:extLst>
          </p:cNvPr>
          <p:cNvSpPr/>
          <p:nvPr/>
        </p:nvSpPr>
        <p:spPr bwMode="auto">
          <a:xfrm>
            <a:off x="7069390" y="398381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C8046E2-EF91-4D26-B855-A0D03D6D7B14}"/>
              </a:ext>
            </a:extLst>
          </p:cNvPr>
          <p:cNvGrpSpPr/>
          <p:nvPr/>
        </p:nvGrpSpPr>
        <p:grpSpPr>
          <a:xfrm>
            <a:off x="6792286" y="4142568"/>
            <a:ext cx="774254" cy="134920"/>
            <a:chOff x="5755640" y="1280192"/>
            <a:chExt cx="811061" cy="177768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7D26302-007D-4829-947C-982C74FD62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2D75ACB-1D58-4198-8EA2-3F8619A419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F7A1B30-7606-4C84-8947-EDA2DECA8E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B30DB79-D972-444D-9AA1-E7325A380681}"/>
              </a:ext>
            </a:extLst>
          </p:cNvPr>
          <p:cNvSpPr/>
          <p:nvPr/>
        </p:nvSpPr>
        <p:spPr bwMode="auto">
          <a:xfrm>
            <a:off x="7145061" y="417081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E54904D-22E5-436C-B910-1EB583582F59}"/>
              </a:ext>
            </a:extLst>
          </p:cNvPr>
          <p:cNvGrpSpPr/>
          <p:nvPr/>
        </p:nvGrpSpPr>
        <p:grpSpPr>
          <a:xfrm>
            <a:off x="6883137" y="4412252"/>
            <a:ext cx="415843" cy="134920"/>
            <a:chOff x="5755640" y="1280192"/>
            <a:chExt cx="811061" cy="177768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42D0F96-4FF1-477D-B43A-AC7FC43EF3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510E86D-E921-4C15-80CF-0AD77DCAAB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F5FF0E2-D09B-4116-B50B-802EA8A6CD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AF3C662-4DCE-431A-B142-26C954265739}"/>
              </a:ext>
            </a:extLst>
          </p:cNvPr>
          <p:cNvSpPr/>
          <p:nvPr/>
        </p:nvSpPr>
        <p:spPr bwMode="auto">
          <a:xfrm>
            <a:off x="7054518" y="4440494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47AAA08-0671-486B-875E-7071732B7600}"/>
              </a:ext>
            </a:extLst>
          </p:cNvPr>
          <p:cNvGrpSpPr/>
          <p:nvPr/>
        </p:nvGrpSpPr>
        <p:grpSpPr>
          <a:xfrm>
            <a:off x="6933928" y="4599252"/>
            <a:ext cx="290242" cy="134920"/>
            <a:chOff x="5755640" y="1280192"/>
            <a:chExt cx="811061" cy="177768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16F7C39-155F-479D-B36F-849832062D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310082C-4753-423B-A065-01BFA49CE7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5A4D83A-E611-4E1C-BDE8-2622BF697C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4E7E82F8-ED46-4D0F-925E-E4D4807CF848}"/>
              </a:ext>
            </a:extLst>
          </p:cNvPr>
          <p:cNvSpPr/>
          <p:nvPr/>
        </p:nvSpPr>
        <p:spPr bwMode="auto">
          <a:xfrm>
            <a:off x="7041709" y="4627494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3BE2FE-494C-4AC4-A01D-EDC88964E923}"/>
              </a:ext>
            </a:extLst>
          </p:cNvPr>
          <p:cNvGrpSpPr/>
          <p:nvPr/>
        </p:nvGrpSpPr>
        <p:grpSpPr>
          <a:xfrm>
            <a:off x="6962027" y="4876938"/>
            <a:ext cx="303300" cy="134920"/>
            <a:chOff x="5755640" y="1280192"/>
            <a:chExt cx="811061" cy="177768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57C713F-FE45-40A6-B4B9-B78A668B54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E0A8E25-F84A-4A58-AF9A-A46E86C152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8905386-668D-4D0B-8BD7-43AA071434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38B91D3-04A7-4A10-B806-C3F1EA374C96}"/>
              </a:ext>
            </a:extLst>
          </p:cNvPr>
          <p:cNvSpPr/>
          <p:nvPr/>
        </p:nvSpPr>
        <p:spPr bwMode="auto">
          <a:xfrm>
            <a:off x="7077693" y="490518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F298CDD-C06E-4737-97DF-4338249853D0}"/>
              </a:ext>
            </a:extLst>
          </p:cNvPr>
          <p:cNvGrpSpPr/>
          <p:nvPr/>
        </p:nvGrpSpPr>
        <p:grpSpPr>
          <a:xfrm>
            <a:off x="6926111" y="5063938"/>
            <a:ext cx="433538" cy="134920"/>
            <a:chOff x="5755640" y="1280192"/>
            <a:chExt cx="811061" cy="177768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2F24939-5FC8-4835-93B9-EBEA25ECF6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483E4333-DF92-467A-8AFE-37BE391649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75CF1806-58DE-49E0-B47C-38AD542180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19168C9-9D27-4BA4-BAD0-57BBEB0A1DD4}"/>
              </a:ext>
            </a:extLst>
          </p:cNvPr>
          <p:cNvSpPr/>
          <p:nvPr/>
        </p:nvSpPr>
        <p:spPr bwMode="auto">
          <a:xfrm>
            <a:off x="7116218" y="5092180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511006F-007D-4FC3-8080-417E4F63E913}"/>
              </a:ext>
            </a:extLst>
          </p:cNvPr>
          <p:cNvGrpSpPr/>
          <p:nvPr/>
        </p:nvGrpSpPr>
        <p:grpSpPr>
          <a:xfrm>
            <a:off x="6967590" y="5326991"/>
            <a:ext cx="339215" cy="134920"/>
            <a:chOff x="5755640" y="1280192"/>
            <a:chExt cx="811061" cy="177768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569C0FE-D713-436A-88CD-4059BB76FC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0E9321FD-038E-4FCB-B3D0-B76F09725F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BBBEA34-969C-4423-B797-C10CD20605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6" name="Rectangle 145">
            <a:extLst>
              <a:ext uri="{FF2B5EF4-FFF2-40B4-BE49-F238E27FC236}">
                <a16:creationId xmlns:a16="http://schemas.microsoft.com/office/drawing/2014/main" id="{27D16456-1D2F-49DC-A8A5-D38064460794}"/>
              </a:ext>
            </a:extLst>
          </p:cNvPr>
          <p:cNvSpPr/>
          <p:nvPr/>
        </p:nvSpPr>
        <p:spPr bwMode="auto">
          <a:xfrm>
            <a:off x="7102277" y="5355233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985F94F-9450-4252-8AAB-6AF1A9EF3EA0}"/>
              </a:ext>
            </a:extLst>
          </p:cNvPr>
          <p:cNvGrpSpPr/>
          <p:nvPr/>
        </p:nvGrpSpPr>
        <p:grpSpPr>
          <a:xfrm>
            <a:off x="6369051" y="5513991"/>
            <a:ext cx="1197490" cy="134920"/>
            <a:chOff x="5755640" y="1280192"/>
            <a:chExt cx="811061" cy="177768"/>
          </a:xfrm>
        </p:grpSpPr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C12B185B-3CA6-4016-80D3-B7B6AA5F04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D6AF568-5A59-42D0-BA8F-3AC304CCD7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9C2CC225-09E9-4E8E-97BD-F0E78678DC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BA05670-DDAB-4BB9-A295-A24B7F6615E9}"/>
              </a:ext>
            </a:extLst>
          </p:cNvPr>
          <p:cNvSpPr/>
          <p:nvPr/>
        </p:nvSpPr>
        <p:spPr bwMode="auto">
          <a:xfrm>
            <a:off x="6931812" y="5542233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6E34A92E-9345-4CDC-9FFF-CAA2AF44E2E4}"/>
              </a:ext>
            </a:extLst>
          </p:cNvPr>
          <p:cNvGrpSpPr/>
          <p:nvPr/>
        </p:nvGrpSpPr>
        <p:grpSpPr>
          <a:xfrm>
            <a:off x="6933927" y="5793259"/>
            <a:ext cx="339215" cy="134920"/>
            <a:chOff x="5755640" y="1280192"/>
            <a:chExt cx="811061" cy="177768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BB126360-C6E1-43DA-B289-230609DDE8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ACDE74B-906C-4427-95CE-D0B9063B5F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680445C-D10B-4083-9EC3-B1D26D4DA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7D13A25-E663-4CD3-B233-C9D7FBB6C5F1}"/>
              </a:ext>
            </a:extLst>
          </p:cNvPr>
          <p:cNvSpPr/>
          <p:nvPr/>
        </p:nvSpPr>
        <p:spPr bwMode="auto">
          <a:xfrm>
            <a:off x="7071148" y="5821501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FCCF307-6261-47A2-8446-5DBEE03CD219}"/>
              </a:ext>
            </a:extLst>
          </p:cNvPr>
          <p:cNvGrpSpPr/>
          <p:nvPr/>
        </p:nvGrpSpPr>
        <p:grpSpPr>
          <a:xfrm>
            <a:off x="6944784" y="5980259"/>
            <a:ext cx="490150" cy="134920"/>
            <a:chOff x="5755640" y="1280192"/>
            <a:chExt cx="811061" cy="177768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3C7D9C9-90C6-4179-835C-531E3C6D66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468093AC-FFD0-4F05-9C1A-D62C28700B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5640" y="1369076"/>
              <a:ext cx="81106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4E9866D-6172-4B6F-AE80-1E3500E8A9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1621" y="1280192"/>
              <a:ext cx="0" cy="1777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B6E68411-9CD3-42FC-AFB3-6E3EF9521A91}"/>
              </a:ext>
            </a:extLst>
          </p:cNvPr>
          <p:cNvSpPr/>
          <p:nvPr/>
        </p:nvSpPr>
        <p:spPr bwMode="auto">
          <a:xfrm>
            <a:off x="7152202" y="6008501"/>
            <a:ext cx="71967" cy="71967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875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7AFD00-D967-455F-B0FA-0D14B8C82C15}"/>
              </a:ext>
            </a:extLst>
          </p:cNvPr>
          <p:cNvSpPr/>
          <p:nvPr/>
        </p:nvSpPr>
        <p:spPr bwMode="auto">
          <a:xfrm>
            <a:off x="2432050" y="3147424"/>
            <a:ext cx="1098550" cy="223102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79A9BB1-E749-4403-BCFF-E3E767DBBB77}"/>
              </a:ext>
            </a:extLst>
          </p:cNvPr>
          <p:cNvSpPr/>
          <p:nvPr/>
        </p:nvSpPr>
        <p:spPr bwMode="auto">
          <a:xfrm>
            <a:off x="4622800" y="4067070"/>
            <a:ext cx="1098550" cy="1311379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7AB8FB5-E0BB-48D4-9CAB-84078D7FE919}"/>
              </a:ext>
            </a:extLst>
          </p:cNvPr>
          <p:cNvSpPr/>
          <p:nvPr/>
        </p:nvSpPr>
        <p:spPr bwMode="auto">
          <a:xfrm>
            <a:off x="6805478" y="2451100"/>
            <a:ext cx="1098550" cy="2927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F459A54-EC20-4B8C-81DB-6E1AC3386FA2}"/>
              </a:ext>
            </a:extLst>
          </p:cNvPr>
          <p:cNvSpPr/>
          <p:nvPr/>
        </p:nvSpPr>
        <p:spPr bwMode="auto">
          <a:xfrm>
            <a:off x="8996228" y="3721100"/>
            <a:ext cx="1098550" cy="1657349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CR and ORR per IRC (ITT)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EA018A-0201-4FB5-B7D7-90EEAE7AD19F}"/>
              </a:ext>
            </a:extLst>
          </p:cNvPr>
          <p:cNvSpPr txBox="1"/>
          <p:nvPr/>
        </p:nvSpPr>
        <p:spPr bwMode="auto">
          <a:xfrm>
            <a:off x="2095358" y="2562649"/>
            <a:ext cx="1846676" cy="584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CR: 66%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(95% CI: 55.7-75.8)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73A64E-8035-47E7-A6FC-E2EFA80CE878}"/>
              </a:ext>
            </a:extLst>
          </p:cNvPr>
          <p:cNvSpPr txBox="1"/>
          <p:nvPr/>
        </p:nvSpPr>
        <p:spPr bwMode="auto">
          <a:xfrm>
            <a:off x="4249324" y="3482296"/>
            <a:ext cx="1846676" cy="584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CR: 39%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(95% CI: 29.1-49.9)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1B2202-B05B-49D9-88F2-C100D28CE3DA}"/>
              </a:ext>
            </a:extLst>
          </p:cNvPr>
          <p:cNvSpPr txBox="1"/>
          <p:nvPr/>
        </p:nvSpPr>
        <p:spPr bwMode="auto">
          <a:xfrm>
            <a:off x="6422722" y="1796077"/>
            <a:ext cx="1846676" cy="584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86%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(95% CI: 77.0-92.3)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6DAF5D-9E71-4F74-9A14-927861CF5288}"/>
              </a:ext>
            </a:extLst>
          </p:cNvPr>
          <p:cNvSpPr txBox="1"/>
          <p:nvPr/>
        </p:nvSpPr>
        <p:spPr bwMode="auto">
          <a:xfrm>
            <a:off x="8705349" y="3125303"/>
            <a:ext cx="1846676" cy="584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48%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(95% CI: 37.3-58.5)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A06E56-95CF-4E70-A1A7-6293B4A2AA03}"/>
              </a:ext>
            </a:extLst>
          </p:cNvPr>
          <p:cNvSpPr txBox="1"/>
          <p:nvPr/>
        </p:nvSpPr>
        <p:spPr bwMode="auto">
          <a:xfrm>
            <a:off x="3138842" y="1904319"/>
            <a:ext cx="1846676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&lt;.0001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DAA670-4076-4CAF-AA30-43B226693336}"/>
              </a:ext>
            </a:extLst>
          </p:cNvPr>
          <p:cNvSpPr txBox="1"/>
          <p:nvPr/>
        </p:nvSpPr>
        <p:spPr bwMode="auto">
          <a:xfrm rot="16200000">
            <a:off x="469881" y="3469915"/>
            <a:ext cx="1662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Responders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B04FE4-1D2F-4E96-8130-E3361C894F8C}"/>
              </a:ext>
            </a:extLst>
          </p:cNvPr>
          <p:cNvSpPr txBox="1"/>
          <p:nvPr/>
        </p:nvSpPr>
        <p:spPr bwMode="auto">
          <a:xfrm>
            <a:off x="2362907" y="5433420"/>
            <a:ext cx="131157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92)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F0AFCA-7DA7-4123-915B-5A1EB0CFC837}"/>
              </a:ext>
            </a:extLst>
          </p:cNvPr>
          <p:cNvGrpSpPr/>
          <p:nvPr/>
        </p:nvGrpSpPr>
        <p:grpSpPr>
          <a:xfrm>
            <a:off x="1337316" y="1784350"/>
            <a:ext cx="535724" cy="3751877"/>
            <a:chOff x="866599" y="1542514"/>
            <a:chExt cx="535724" cy="359947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419C1C7-A3D4-409C-9D62-855D33A1800F}"/>
                </a:ext>
              </a:extLst>
            </p:cNvPr>
            <p:cNvSpPr txBox="1"/>
            <p:nvPr/>
          </p:nvSpPr>
          <p:spPr bwMode="auto">
            <a:xfrm>
              <a:off x="1100637" y="477265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CA42294-B811-446B-8FBD-C1F871728C1C}"/>
                </a:ext>
              </a:extLst>
            </p:cNvPr>
            <p:cNvSpPr txBox="1"/>
            <p:nvPr/>
          </p:nvSpPr>
          <p:spPr bwMode="auto">
            <a:xfrm>
              <a:off x="983619" y="412737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8A495A7-9D2B-4D0F-A3C4-35504AC939EA}"/>
                </a:ext>
              </a:extLst>
            </p:cNvPr>
            <p:cNvSpPr txBox="1"/>
            <p:nvPr/>
          </p:nvSpPr>
          <p:spPr bwMode="auto">
            <a:xfrm>
              <a:off x="983619" y="3480230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9922483-D1FC-49BD-AAE8-B9E9E68FAD19}"/>
                </a:ext>
              </a:extLst>
            </p:cNvPr>
            <p:cNvSpPr txBox="1"/>
            <p:nvPr/>
          </p:nvSpPr>
          <p:spPr bwMode="auto">
            <a:xfrm>
              <a:off x="983619" y="283494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64DE91F-11C9-4B81-8651-4DBCB7B65FD0}"/>
                </a:ext>
              </a:extLst>
            </p:cNvPr>
            <p:cNvSpPr txBox="1"/>
            <p:nvPr/>
          </p:nvSpPr>
          <p:spPr bwMode="auto">
            <a:xfrm>
              <a:off x="983619" y="218780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7917D02-564E-43B8-BF04-7D765CD21CBF}"/>
                </a:ext>
              </a:extLst>
            </p:cNvPr>
            <p:cNvSpPr txBox="1"/>
            <p:nvPr/>
          </p:nvSpPr>
          <p:spPr bwMode="auto">
            <a:xfrm>
              <a:off x="866599" y="154251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007D441-301B-4269-82E3-2D075AAE21E5}"/>
              </a:ext>
            </a:extLst>
          </p:cNvPr>
          <p:cNvSpPr/>
          <p:nvPr/>
        </p:nvSpPr>
        <p:spPr bwMode="auto">
          <a:xfrm>
            <a:off x="1885951" y="1962150"/>
            <a:ext cx="8730714" cy="3405577"/>
          </a:xfrm>
          <a:custGeom>
            <a:avLst/>
            <a:gdLst>
              <a:gd name="connsiteX0" fmla="*/ 0 w 5207000"/>
              <a:gd name="connsiteY0" fmla="*/ 0 h 3378200"/>
              <a:gd name="connsiteX1" fmla="*/ 0 w 5207000"/>
              <a:gd name="connsiteY1" fmla="*/ 3378200 h 3378200"/>
              <a:gd name="connsiteX2" fmla="*/ 5207000 w 52070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0" h="3378200">
                <a:moveTo>
                  <a:pt x="0" y="0"/>
                </a:moveTo>
                <a:lnTo>
                  <a:pt x="0" y="3378200"/>
                </a:lnTo>
                <a:lnTo>
                  <a:pt x="5207000" y="3378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4278B5-A768-4FC4-97AF-E266C148639F}"/>
              </a:ext>
            </a:extLst>
          </p:cNvPr>
          <p:cNvGrpSpPr/>
          <p:nvPr/>
        </p:nvGrpSpPr>
        <p:grpSpPr>
          <a:xfrm>
            <a:off x="1790700" y="1962150"/>
            <a:ext cx="95252" cy="3405577"/>
            <a:chOff x="1347326" y="1714480"/>
            <a:chExt cx="984725" cy="3223795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3E0155A-B1E8-4AC7-ABE1-AF7CEB4F16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714480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F4C93EC-9413-4E58-B2C0-9BE169B520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28ADA2A-0F4E-4699-A0F8-680E6930E6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6B5196D-59FA-430A-A2C9-FC11FA80BC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7DE80E3-014A-437A-84B4-BB52935399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659B44A-3168-40E1-8006-8C08F7B774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E3F132D7-43B1-4893-AEAA-34A245C0AF6D}"/>
              </a:ext>
            </a:extLst>
          </p:cNvPr>
          <p:cNvSpPr txBox="1"/>
          <p:nvPr/>
        </p:nvSpPr>
        <p:spPr bwMode="auto">
          <a:xfrm>
            <a:off x="4675570" y="5433420"/>
            <a:ext cx="994183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92)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3848068-C4C3-4F28-90DC-8C7470BC6263}"/>
              </a:ext>
            </a:extLst>
          </p:cNvPr>
          <p:cNvSpPr txBox="1"/>
          <p:nvPr/>
        </p:nvSpPr>
        <p:spPr bwMode="auto">
          <a:xfrm>
            <a:off x="6712657" y="5433420"/>
            <a:ext cx="131157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92)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FCE2D21-0F97-4F3B-8042-7B972E0250B1}"/>
              </a:ext>
            </a:extLst>
          </p:cNvPr>
          <p:cNvSpPr txBox="1"/>
          <p:nvPr/>
        </p:nvSpPr>
        <p:spPr bwMode="auto">
          <a:xfrm>
            <a:off x="9038020" y="5433420"/>
            <a:ext cx="994183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92)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C656F33-B2C4-4229-86B1-57C5D6E4070A}"/>
              </a:ext>
            </a:extLst>
          </p:cNvPr>
          <p:cNvGrpSpPr/>
          <p:nvPr/>
        </p:nvGrpSpPr>
        <p:grpSpPr>
          <a:xfrm rot="5400000">
            <a:off x="6191969" y="1061707"/>
            <a:ext cx="118673" cy="8730714"/>
            <a:chOff x="1347326" y="2359239"/>
            <a:chExt cx="984725" cy="2579036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91DF66E-1F1C-441C-AA60-738F24629C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4BB4861-6F28-4CFC-899F-DD7F321C19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CB38AD2-E879-4E21-8999-BFB7C8FC00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BAFD871-408E-4BA0-A7AA-9EE4ACD40C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CE83D53-F075-4D4D-A471-8CE9F6BE6E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5927D12-8E86-4B79-AECD-28631C9C2AED}"/>
              </a:ext>
            </a:extLst>
          </p:cNvPr>
          <p:cNvSpPr/>
          <p:nvPr/>
        </p:nvSpPr>
        <p:spPr bwMode="auto">
          <a:xfrm>
            <a:off x="3003550" y="2317750"/>
            <a:ext cx="2139950" cy="1130300"/>
          </a:xfrm>
          <a:custGeom>
            <a:avLst/>
            <a:gdLst>
              <a:gd name="connsiteX0" fmla="*/ 0 w 2139950"/>
              <a:gd name="connsiteY0" fmla="*/ 222250 h 1130300"/>
              <a:gd name="connsiteX1" fmla="*/ 0 w 2139950"/>
              <a:gd name="connsiteY1" fmla="*/ 0 h 1130300"/>
              <a:gd name="connsiteX2" fmla="*/ 2139950 w 2139950"/>
              <a:gd name="connsiteY2" fmla="*/ 0 h 1130300"/>
              <a:gd name="connsiteX3" fmla="*/ 2139950 w 2139950"/>
              <a:gd name="connsiteY3" fmla="*/ 1130300 h 11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9950" h="1130300">
                <a:moveTo>
                  <a:pt x="0" y="222250"/>
                </a:moveTo>
                <a:lnTo>
                  <a:pt x="0" y="0"/>
                </a:lnTo>
                <a:lnTo>
                  <a:pt x="2139950" y="0"/>
                </a:lnTo>
                <a:lnTo>
                  <a:pt x="2139950" y="11303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3422C-D3A4-4456-A84C-267B019F39AB}"/>
              </a:ext>
            </a:extLst>
          </p:cNvPr>
          <p:cNvSpPr txBox="1"/>
          <p:nvPr/>
        </p:nvSpPr>
        <p:spPr bwMode="auto">
          <a:xfrm>
            <a:off x="2608044" y="4956959"/>
            <a:ext cx="788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61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0FDF86A-4E20-4604-813D-0A8B7114ADC1}"/>
              </a:ext>
            </a:extLst>
          </p:cNvPr>
          <p:cNvSpPr txBox="1"/>
          <p:nvPr/>
        </p:nvSpPr>
        <p:spPr bwMode="auto">
          <a:xfrm>
            <a:off x="4787165" y="4956959"/>
            <a:ext cx="761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36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3C119E1-FAB7-45E3-997A-F3AD98F5FD2C}"/>
              </a:ext>
            </a:extLst>
          </p:cNvPr>
          <p:cNvSpPr txBox="1"/>
          <p:nvPr/>
        </p:nvSpPr>
        <p:spPr bwMode="auto">
          <a:xfrm>
            <a:off x="7002454" y="4956959"/>
            <a:ext cx="761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79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82898BE-205C-4EAA-A3DE-90E50C2F4597}"/>
              </a:ext>
            </a:extLst>
          </p:cNvPr>
          <p:cNvSpPr txBox="1"/>
          <p:nvPr/>
        </p:nvSpPr>
        <p:spPr bwMode="auto">
          <a:xfrm>
            <a:off x="9167949" y="4956959"/>
            <a:ext cx="7617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44</a:t>
            </a:r>
          </a:p>
        </p:txBody>
      </p:sp>
    </p:spTree>
    <p:extLst>
      <p:ext uri="{BB962C8B-B14F-4D97-AF65-F5344CB8AC3E}">
        <p14:creationId xmlns:p14="http://schemas.microsoft.com/office/powerpoint/2010/main" val="1025126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PFS per IRC (ITT)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CF1828B4-633B-304E-B8E6-F6705824B280}"/>
              </a:ext>
            </a:extLst>
          </p:cNvPr>
          <p:cNvGraphicFramePr>
            <a:graphicFrameLocks/>
          </p:cNvGraphicFramePr>
          <p:nvPr/>
        </p:nvGraphicFramePr>
        <p:xfrm>
          <a:off x="6583938" y="1600200"/>
          <a:ext cx="4903437" cy="2654285"/>
        </p:xfrm>
        <a:graphic>
          <a:graphicData uri="http://schemas.openxmlformats.org/drawingml/2006/table">
            <a:tbl>
              <a:tblPr/>
              <a:tblGrid>
                <a:gridCol w="2517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336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239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Outcome, 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Patients with events,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Stratified 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0.406 (0.250-0.659)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= 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6-mo PFS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69.4 (5.74)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58.1-80.6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47.8 (6.53)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35.0-60.6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12-month PFS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52.3 (7.96)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36.7-67.9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33.9 (7.03)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20.1-47.7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5C2D38B-45C8-4939-A3FF-94C5C22A6A6A}"/>
              </a:ext>
            </a:extLst>
          </p:cNvPr>
          <p:cNvSpPr txBox="1"/>
          <p:nvPr/>
        </p:nvSpPr>
        <p:spPr bwMode="auto">
          <a:xfrm>
            <a:off x="3782153" y="5232399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D32755-3835-4D4C-92AC-B0E3F99F4E34}"/>
              </a:ext>
            </a:extLst>
          </p:cNvPr>
          <p:cNvSpPr txBox="1"/>
          <p:nvPr/>
        </p:nvSpPr>
        <p:spPr bwMode="auto">
          <a:xfrm rot="16200000">
            <a:off x="-611661" y="3176597"/>
            <a:ext cx="2929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Progression-free Survival (%)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04AD3-2D23-4B02-8F1E-CECF52A16378}"/>
              </a:ext>
            </a:extLst>
          </p:cNvPr>
          <p:cNvSpPr txBox="1"/>
          <p:nvPr/>
        </p:nvSpPr>
        <p:spPr bwMode="auto">
          <a:xfrm>
            <a:off x="529974" y="5412030"/>
            <a:ext cx="1059970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No. at Risk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81E9D14-BC8D-41EC-AC5E-6085298726C0}"/>
              </a:ext>
            </a:extLst>
          </p:cNvPr>
          <p:cNvGrpSpPr/>
          <p:nvPr/>
        </p:nvGrpSpPr>
        <p:grpSpPr>
          <a:xfrm>
            <a:off x="866599" y="1542514"/>
            <a:ext cx="535724" cy="3599477"/>
            <a:chOff x="866599" y="1542514"/>
            <a:chExt cx="535724" cy="35994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43C10F2-6ED4-4F0E-984A-EC6563E120C9}"/>
                </a:ext>
              </a:extLst>
            </p:cNvPr>
            <p:cNvSpPr txBox="1"/>
            <p:nvPr/>
          </p:nvSpPr>
          <p:spPr bwMode="auto">
            <a:xfrm>
              <a:off x="1100637" y="477265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F07C1D5-581D-4DEB-BC77-05859BA2F567}"/>
                </a:ext>
              </a:extLst>
            </p:cNvPr>
            <p:cNvSpPr txBox="1"/>
            <p:nvPr/>
          </p:nvSpPr>
          <p:spPr bwMode="auto">
            <a:xfrm>
              <a:off x="983619" y="412737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83AEBF3-0DE6-4BBA-9F7F-CEDBE3129ED3}"/>
                </a:ext>
              </a:extLst>
            </p:cNvPr>
            <p:cNvSpPr txBox="1"/>
            <p:nvPr/>
          </p:nvSpPr>
          <p:spPr bwMode="auto">
            <a:xfrm>
              <a:off x="983619" y="3480230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023DAB-8088-46C6-9B7F-C7C7A3CC94CC}"/>
                </a:ext>
              </a:extLst>
            </p:cNvPr>
            <p:cNvSpPr txBox="1"/>
            <p:nvPr/>
          </p:nvSpPr>
          <p:spPr bwMode="auto">
            <a:xfrm>
              <a:off x="983619" y="283494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87DA5B2-989E-4B6E-9308-9A4F19363B57}"/>
                </a:ext>
              </a:extLst>
            </p:cNvPr>
            <p:cNvSpPr txBox="1"/>
            <p:nvPr/>
          </p:nvSpPr>
          <p:spPr bwMode="auto">
            <a:xfrm>
              <a:off x="983619" y="218780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3AAE05D-2806-4494-84DC-BFF56C5546D1}"/>
                </a:ext>
              </a:extLst>
            </p:cNvPr>
            <p:cNvSpPr txBox="1"/>
            <p:nvPr/>
          </p:nvSpPr>
          <p:spPr bwMode="auto">
            <a:xfrm>
              <a:off x="866599" y="154251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2F318EE-47C4-4B17-9A6C-DE2A5952186A}"/>
                </a:ext>
              </a:extLst>
            </p:cNvPr>
            <p:cNvSpPr txBox="1"/>
            <p:nvPr/>
          </p:nvSpPr>
          <p:spPr bwMode="auto">
            <a:xfrm>
              <a:off x="983619" y="316444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F60E78-689F-49CA-AAE0-70C449FF48BB}"/>
              </a:ext>
            </a:extLst>
          </p:cNvPr>
          <p:cNvGrpSpPr/>
          <p:nvPr/>
        </p:nvGrpSpPr>
        <p:grpSpPr>
          <a:xfrm>
            <a:off x="1513872" y="5019039"/>
            <a:ext cx="5054183" cy="369332"/>
            <a:chOff x="1559592" y="5019039"/>
            <a:chExt cx="5054183" cy="36933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74D233C-225E-4402-BD22-0572658D13A4}"/>
                </a:ext>
              </a:extLst>
            </p:cNvPr>
            <p:cNvSpPr txBox="1"/>
            <p:nvPr/>
          </p:nvSpPr>
          <p:spPr bwMode="auto">
            <a:xfrm>
              <a:off x="1559592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C48F67-CB64-4E6B-999D-A20DBF518E42}"/>
                </a:ext>
              </a:extLst>
            </p:cNvPr>
            <p:cNvSpPr txBox="1"/>
            <p:nvPr/>
          </p:nvSpPr>
          <p:spPr bwMode="auto">
            <a:xfrm>
              <a:off x="1806176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3CD5487-F616-4081-9061-A8B14959810A}"/>
                </a:ext>
              </a:extLst>
            </p:cNvPr>
            <p:cNvSpPr txBox="1"/>
            <p:nvPr/>
          </p:nvSpPr>
          <p:spPr bwMode="auto">
            <a:xfrm>
              <a:off x="2045606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16550D4-B378-4131-9EB7-357A6907289F}"/>
                </a:ext>
              </a:extLst>
            </p:cNvPr>
            <p:cNvSpPr txBox="1"/>
            <p:nvPr/>
          </p:nvSpPr>
          <p:spPr bwMode="auto">
            <a:xfrm>
              <a:off x="2292190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27620B-6A49-4E88-9C04-F62CC0AFED78}"/>
                </a:ext>
              </a:extLst>
            </p:cNvPr>
            <p:cNvSpPr txBox="1"/>
            <p:nvPr/>
          </p:nvSpPr>
          <p:spPr bwMode="auto">
            <a:xfrm>
              <a:off x="2544317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E64F931-B80A-4B80-B89F-4827CA74722C}"/>
                </a:ext>
              </a:extLst>
            </p:cNvPr>
            <p:cNvSpPr txBox="1"/>
            <p:nvPr/>
          </p:nvSpPr>
          <p:spPr bwMode="auto">
            <a:xfrm>
              <a:off x="2790901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7B32B6-7051-4FDE-9FA4-D55BBC7BF68D}"/>
                </a:ext>
              </a:extLst>
            </p:cNvPr>
            <p:cNvSpPr txBox="1"/>
            <p:nvPr/>
          </p:nvSpPr>
          <p:spPr bwMode="auto">
            <a:xfrm>
              <a:off x="3043027" y="501903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C9B955-1981-4B0E-A3D2-9FFC546E4BD3}"/>
                </a:ext>
              </a:extLst>
            </p:cNvPr>
            <p:cNvSpPr txBox="1"/>
            <p:nvPr/>
          </p:nvSpPr>
          <p:spPr bwMode="auto">
            <a:xfrm>
              <a:off x="3289612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D05ACD2-1093-469E-8322-5F7DD91E8ABF}"/>
                </a:ext>
              </a:extLst>
            </p:cNvPr>
            <p:cNvSpPr txBox="1"/>
            <p:nvPr/>
          </p:nvSpPr>
          <p:spPr bwMode="auto">
            <a:xfrm>
              <a:off x="3504000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87AA460-9EFD-4CD8-B012-9C0E103FAE19}"/>
                </a:ext>
              </a:extLst>
            </p:cNvPr>
            <p:cNvSpPr txBox="1"/>
            <p:nvPr/>
          </p:nvSpPr>
          <p:spPr bwMode="auto">
            <a:xfrm>
              <a:off x="3750584" y="5019039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C367220-78D2-4466-A48A-BE2ADAEBA7A7}"/>
                </a:ext>
              </a:extLst>
            </p:cNvPr>
            <p:cNvSpPr txBox="1"/>
            <p:nvPr/>
          </p:nvSpPr>
          <p:spPr bwMode="auto">
            <a:xfrm>
              <a:off x="3931505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CABDAA-CF64-4676-ADA2-71BCE4605C8A}"/>
                </a:ext>
              </a:extLst>
            </p:cNvPr>
            <p:cNvSpPr txBox="1"/>
            <p:nvPr/>
          </p:nvSpPr>
          <p:spPr bwMode="auto">
            <a:xfrm>
              <a:off x="4178089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62ED255-5A39-4CFF-BC4D-EFD27FF48622}"/>
                </a:ext>
              </a:extLst>
            </p:cNvPr>
            <p:cNvSpPr txBox="1"/>
            <p:nvPr/>
          </p:nvSpPr>
          <p:spPr bwMode="auto">
            <a:xfrm>
              <a:off x="4430216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DE9A72-41B8-4600-97A9-753C1D6DE698}"/>
                </a:ext>
              </a:extLst>
            </p:cNvPr>
            <p:cNvSpPr txBox="1"/>
            <p:nvPr/>
          </p:nvSpPr>
          <p:spPr bwMode="auto">
            <a:xfrm>
              <a:off x="4676800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EF37EF-BEBB-430A-87AC-39CE9FF96AE4}"/>
                </a:ext>
              </a:extLst>
            </p:cNvPr>
            <p:cNvSpPr txBox="1"/>
            <p:nvPr/>
          </p:nvSpPr>
          <p:spPr bwMode="auto">
            <a:xfrm>
              <a:off x="4928927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30E2D15-2353-4A14-B9DB-AD59D8089245}"/>
                </a:ext>
              </a:extLst>
            </p:cNvPr>
            <p:cNvSpPr txBox="1"/>
            <p:nvPr/>
          </p:nvSpPr>
          <p:spPr bwMode="auto">
            <a:xfrm>
              <a:off x="517551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FBC2F8-A3B2-41D2-A9E4-2F6E80288506}"/>
                </a:ext>
              </a:extLst>
            </p:cNvPr>
            <p:cNvSpPr txBox="1"/>
            <p:nvPr/>
          </p:nvSpPr>
          <p:spPr bwMode="auto">
            <a:xfrm>
              <a:off x="5427277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E05D723-36BF-400C-BEB9-EE4F4D836F3B}"/>
                </a:ext>
              </a:extLst>
            </p:cNvPr>
            <p:cNvSpPr txBox="1"/>
            <p:nvPr/>
          </p:nvSpPr>
          <p:spPr bwMode="auto">
            <a:xfrm>
              <a:off x="567386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8B42C68-BC4E-43F2-8DE6-C68BE4A0CB2E}"/>
                </a:ext>
              </a:extLst>
            </p:cNvPr>
            <p:cNvSpPr txBox="1"/>
            <p:nvPr/>
          </p:nvSpPr>
          <p:spPr bwMode="auto">
            <a:xfrm>
              <a:off x="5925988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729E42D-EF89-4E30-AB0E-ADFEC2DE56E1}"/>
                </a:ext>
              </a:extLst>
            </p:cNvPr>
            <p:cNvSpPr txBox="1"/>
            <p:nvPr/>
          </p:nvSpPr>
          <p:spPr bwMode="auto">
            <a:xfrm>
              <a:off x="6195071" y="501903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4F6C81F-527A-40F7-A801-57DEBAB3C97D}"/>
              </a:ext>
            </a:extLst>
          </p:cNvPr>
          <p:cNvSpPr/>
          <p:nvPr/>
        </p:nvSpPr>
        <p:spPr bwMode="auto">
          <a:xfrm>
            <a:off x="1416050" y="1625600"/>
            <a:ext cx="5207000" cy="3378200"/>
          </a:xfrm>
          <a:custGeom>
            <a:avLst/>
            <a:gdLst>
              <a:gd name="connsiteX0" fmla="*/ 0 w 5207000"/>
              <a:gd name="connsiteY0" fmla="*/ 0 h 3378200"/>
              <a:gd name="connsiteX1" fmla="*/ 0 w 5207000"/>
              <a:gd name="connsiteY1" fmla="*/ 3378200 h 3378200"/>
              <a:gd name="connsiteX2" fmla="*/ 5207000 w 52070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0" h="3378200">
                <a:moveTo>
                  <a:pt x="0" y="0"/>
                </a:moveTo>
                <a:lnTo>
                  <a:pt x="0" y="3378200"/>
                </a:lnTo>
                <a:lnTo>
                  <a:pt x="5207000" y="3378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85B2F3F-CCE4-4836-A810-7AEE1EDA533F}"/>
              </a:ext>
            </a:extLst>
          </p:cNvPr>
          <p:cNvGrpSpPr/>
          <p:nvPr/>
        </p:nvGrpSpPr>
        <p:grpSpPr>
          <a:xfrm>
            <a:off x="1321926" y="1714480"/>
            <a:ext cx="111197" cy="3223795"/>
            <a:chOff x="1347326" y="1714480"/>
            <a:chExt cx="984725" cy="3223795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A3A97FA-2069-435A-850C-91BF9349B2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714480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9230ACE-F831-4527-826F-BE5EA4ABD9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3AAE4EA-7350-4E27-9E88-50F182CCF5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EC281B4-DB35-43A6-9E47-5626AD1981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153EF3D-7CA4-45BF-9754-BE1EEF1410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3A3C6AD-9153-47D9-B653-3A8896417A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871239-37E8-4F32-BC4F-EBBA0EB9B0C0}"/>
              </a:ext>
            </a:extLst>
          </p:cNvPr>
          <p:cNvGrpSpPr/>
          <p:nvPr/>
        </p:nvGrpSpPr>
        <p:grpSpPr>
          <a:xfrm>
            <a:off x="1676735" y="5003800"/>
            <a:ext cx="4693104" cy="87361"/>
            <a:chOff x="1676735" y="4465505"/>
            <a:chExt cx="4693104" cy="76950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A340B01-7303-4941-80DC-9650E760882E}"/>
                </a:ext>
              </a:extLst>
            </p:cNvPr>
            <p:cNvGrpSpPr/>
            <p:nvPr/>
          </p:nvGrpSpPr>
          <p:grpSpPr>
            <a:xfrm rot="5400000">
              <a:off x="1917293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A501EF7-81AA-4C79-B79E-A3947CCF6D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F4251C9-A3FD-41DF-A357-F491951000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6C6A5E6-660F-4AF4-A81D-810C89544E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C71EDB74-62EF-4CA6-A9EA-1D57AE28EA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924D9CE-AB14-48B7-97CF-746961B6AE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4FF10E3-7DB9-472B-BE64-88AF7C1129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F0A950F-8875-4FA5-B0C7-9E16A9CB5C71}"/>
                </a:ext>
              </a:extLst>
            </p:cNvPr>
            <p:cNvGrpSpPr/>
            <p:nvPr/>
          </p:nvGrpSpPr>
          <p:grpSpPr>
            <a:xfrm rot="5400000">
              <a:off x="3396728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B70CF9F-3A08-4F23-9E6C-B04997DFED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39576C5-CA06-4323-BD2F-9808A89566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1B696B0-5E3E-492B-94C4-9D50524471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C793E150-D721-4FBE-B042-6DBDA142C8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7C86E44-1839-4E30-8664-C2C368BF7F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3925444-8E37-4864-8971-DB3011A82F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C27C650-B277-4B6B-8F82-ED7D8F420D26}"/>
                </a:ext>
              </a:extLst>
            </p:cNvPr>
            <p:cNvGrpSpPr/>
            <p:nvPr/>
          </p:nvGrpSpPr>
          <p:grpSpPr>
            <a:xfrm rot="5400000">
              <a:off x="4880839" y="4224948"/>
              <a:ext cx="769500" cy="1250615"/>
              <a:chOff x="1347326" y="1714480"/>
              <a:chExt cx="984725" cy="3223795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AC5F3A5-6CA7-4571-8EF1-48541FD1D5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6AC13E4C-5F6B-44AC-932C-363356C32E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489906AB-9B84-49BC-B32F-56EDDC1D06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03DE4BA3-7C87-40A7-A310-3737472995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C75AACB0-448D-4C4C-829C-C3C6986F75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19983AEE-7B08-413B-8813-9D6682248E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E7C364B-EEEB-48B3-8427-C61AA4D9AF73}"/>
                </a:ext>
              </a:extLst>
            </p:cNvPr>
            <p:cNvGrpSpPr/>
            <p:nvPr/>
          </p:nvGrpSpPr>
          <p:grpSpPr>
            <a:xfrm rot="5400000">
              <a:off x="5860028" y="4725194"/>
              <a:ext cx="769500" cy="250123"/>
              <a:chOff x="1347326" y="4293516"/>
              <a:chExt cx="984725" cy="644759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27DCE77-8020-4A9B-8190-DE5A5C43FE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F0DE3E9-568E-4A16-9FD1-34CDEB5522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08C282-55E9-48BA-8939-C18C02FDE03F}"/>
              </a:ext>
            </a:extLst>
          </p:cNvPr>
          <p:cNvCxnSpPr>
            <a:cxnSpLocks/>
          </p:cNvCxnSpPr>
          <p:nvPr/>
        </p:nvCxnSpPr>
        <p:spPr bwMode="auto">
          <a:xfrm flipH="1">
            <a:off x="1416051" y="3327400"/>
            <a:ext cx="3917949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34C3A4-C054-4991-A49E-9E17581F92F1}"/>
              </a:ext>
            </a:extLst>
          </p:cNvPr>
          <p:cNvGrpSpPr/>
          <p:nvPr/>
        </p:nvGrpSpPr>
        <p:grpSpPr>
          <a:xfrm>
            <a:off x="1501683" y="5611575"/>
            <a:ext cx="5015712" cy="480131"/>
            <a:chOff x="1526730" y="5019039"/>
            <a:chExt cx="5015712" cy="48013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830732-4549-4D53-B37E-A8E63EA33090}"/>
                </a:ext>
              </a:extLst>
            </p:cNvPr>
            <p:cNvSpPr txBox="1"/>
            <p:nvPr/>
          </p:nvSpPr>
          <p:spPr bwMode="auto">
            <a:xfrm>
              <a:off x="1526730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3107F5-3BA8-47D5-830B-4818518B12B5}"/>
                </a:ext>
              </a:extLst>
            </p:cNvPr>
            <p:cNvSpPr txBox="1"/>
            <p:nvPr/>
          </p:nvSpPr>
          <p:spPr bwMode="auto">
            <a:xfrm>
              <a:off x="1773314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9FA8CE-B7AE-4B09-AABB-258BDF5B63CD}"/>
                </a:ext>
              </a:extLst>
            </p:cNvPr>
            <p:cNvSpPr txBox="1"/>
            <p:nvPr/>
          </p:nvSpPr>
          <p:spPr bwMode="auto">
            <a:xfrm>
              <a:off x="2012744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EC3FDA-98E4-4BA2-BAEF-D1E2FE3052EF}"/>
                </a:ext>
              </a:extLst>
            </p:cNvPr>
            <p:cNvSpPr txBox="1"/>
            <p:nvPr/>
          </p:nvSpPr>
          <p:spPr bwMode="auto">
            <a:xfrm>
              <a:off x="2259328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BC32D9-4A5C-4B2C-8B6F-28274364D1E1}"/>
                </a:ext>
              </a:extLst>
            </p:cNvPr>
            <p:cNvSpPr txBox="1"/>
            <p:nvPr/>
          </p:nvSpPr>
          <p:spPr bwMode="auto">
            <a:xfrm>
              <a:off x="2511455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130F23-6020-4279-B425-38C3821CCF46}"/>
                </a:ext>
              </a:extLst>
            </p:cNvPr>
            <p:cNvSpPr txBox="1"/>
            <p:nvPr/>
          </p:nvSpPr>
          <p:spPr bwMode="auto">
            <a:xfrm>
              <a:off x="2758039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D2DC37-3233-4AD1-973E-FF98763661D3}"/>
                </a:ext>
              </a:extLst>
            </p:cNvPr>
            <p:cNvSpPr txBox="1"/>
            <p:nvPr/>
          </p:nvSpPr>
          <p:spPr bwMode="auto">
            <a:xfrm>
              <a:off x="3010166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0F064C-1C1E-40B3-BEE4-25C6AB2821BE}"/>
                </a:ext>
              </a:extLst>
            </p:cNvPr>
            <p:cNvSpPr txBox="1"/>
            <p:nvPr/>
          </p:nvSpPr>
          <p:spPr bwMode="auto">
            <a:xfrm>
              <a:off x="3256750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5A5409-F324-47AF-B567-AF0F83336633}"/>
                </a:ext>
              </a:extLst>
            </p:cNvPr>
            <p:cNvSpPr txBox="1"/>
            <p:nvPr/>
          </p:nvSpPr>
          <p:spPr bwMode="auto">
            <a:xfrm>
              <a:off x="3471138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DE18C9-73A5-4C3B-8335-82B4F6857ECC}"/>
                </a:ext>
              </a:extLst>
            </p:cNvPr>
            <p:cNvSpPr txBox="1"/>
            <p:nvPr/>
          </p:nvSpPr>
          <p:spPr bwMode="auto">
            <a:xfrm>
              <a:off x="3717722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1E964A5-CC90-4B67-B55F-56F5D4936A2C}"/>
                </a:ext>
              </a:extLst>
            </p:cNvPr>
            <p:cNvSpPr txBox="1"/>
            <p:nvPr/>
          </p:nvSpPr>
          <p:spPr bwMode="auto">
            <a:xfrm>
              <a:off x="3957153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5CB5C7-4BBC-4AA2-B9B4-0FD60D959748}"/>
                </a:ext>
              </a:extLst>
            </p:cNvPr>
            <p:cNvSpPr txBox="1"/>
            <p:nvPr/>
          </p:nvSpPr>
          <p:spPr bwMode="auto">
            <a:xfrm>
              <a:off x="4203737" y="5019039"/>
              <a:ext cx="36740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0BD7CE-D149-410B-A97E-F78A14723D5B}"/>
                </a:ext>
              </a:extLst>
            </p:cNvPr>
            <p:cNvSpPr txBox="1"/>
            <p:nvPr/>
          </p:nvSpPr>
          <p:spPr bwMode="auto">
            <a:xfrm>
              <a:off x="4501549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6F9BA3-0634-4D38-AD37-D6CC033FA179}"/>
                </a:ext>
              </a:extLst>
            </p:cNvPr>
            <p:cNvSpPr txBox="1"/>
            <p:nvPr/>
          </p:nvSpPr>
          <p:spPr bwMode="auto">
            <a:xfrm>
              <a:off x="4748133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8C91341-8BE7-4CA3-B723-F187F13CED18}"/>
                </a:ext>
              </a:extLst>
            </p:cNvPr>
            <p:cNvSpPr txBox="1"/>
            <p:nvPr/>
          </p:nvSpPr>
          <p:spPr bwMode="auto">
            <a:xfrm>
              <a:off x="5000260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E000A9-D92C-479C-B0DF-DD501A3B6F62}"/>
                </a:ext>
              </a:extLst>
            </p:cNvPr>
            <p:cNvSpPr txBox="1"/>
            <p:nvPr/>
          </p:nvSpPr>
          <p:spPr bwMode="auto">
            <a:xfrm>
              <a:off x="524684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AC3367-CA79-4B6C-A06A-E6F248B3670C}"/>
                </a:ext>
              </a:extLst>
            </p:cNvPr>
            <p:cNvSpPr txBox="1"/>
            <p:nvPr/>
          </p:nvSpPr>
          <p:spPr bwMode="auto">
            <a:xfrm>
              <a:off x="5498610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903EE5-F2CD-4327-ABB1-30EF04D37F14}"/>
                </a:ext>
              </a:extLst>
            </p:cNvPr>
            <p:cNvSpPr txBox="1"/>
            <p:nvPr/>
          </p:nvSpPr>
          <p:spPr bwMode="auto">
            <a:xfrm>
              <a:off x="574519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C85E6F-BBAE-4C62-8B4C-41A12D3E7FDB}"/>
                </a:ext>
              </a:extLst>
            </p:cNvPr>
            <p:cNvSpPr txBox="1"/>
            <p:nvPr/>
          </p:nvSpPr>
          <p:spPr bwMode="auto">
            <a:xfrm>
              <a:off x="5997321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36273E-9D35-448E-88D4-1696132F0712}"/>
                </a:ext>
              </a:extLst>
            </p:cNvPr>
            <p:cNvSpPr txBox="1"/>
            <p:nvPr/>
          </p:nvSpPr>
          <p:spPr bwMode="auto">
            <a:xfrm>
              <a:off x="6266404" y="5019039"/>
              <a:ext cx="27603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34C68A4-CDC2-4B52-BBAD-94E6DA3EB162}"/>
              </a:ext>
            </a:extLst>
          </p:cNvPr>
          <p:cNvGrpSpPr/>
          <p:nvPr/>
        </p:nvGrpSpPr>
        <p:grpSpPr>
          <a:xfrm>
            <a:off x="5113261" y="2183940"/>
            <a:ext cx="1494106" cy="695575"/>
            <a:chOff x="5113261" y="2183940"/>
            <a:chExt cx="1494106" cy="69557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E981AA5-39F6-4A06-9BF7-421C269148DE}"/>
                </a:ext>
              </a:extLst>
            </p:cNvPr>
            <p:cNvSpPr txBox="1"/>
            <p:nvPr/>
          </p:nvSpPr>
          <p:spPr bwMode="auto">
            <a:xfrm>
              <a:off x="5537843" y="2183940"/>
              <a:ext cx="1069524" cy="69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 Censored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Liso-cel arm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SOC arm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BCBD946-97E5-4217-BD40-181B99491204}"/>
                </a:ext>
              </a:extLst>
            </p:cNvPr>
            <p:cNvCxnSpPr/>
            <p:nvPr/>
          </p:nvCxnSpPr>
          <p:spPr bwMode="auto">
            <a:xfrm flipH="1">
              <a:off x="5113261" y="2702649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F948CB8-6836-43DF-8E85-FC6F2B6B0BAF}"/>
                </a:ext>
              </a:extLst>
            </p:cNvPr>
            <p:cNvCxnSpPr/>
            <p:nvPr/>
          </p:nvCxnSpPr>
          <p:spPr bwMode="auto">
            <a:xfrm flipH="1">
              <a:off x="5113261" y="2519108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AADEC079-68A4-41E4-BA0C-873768BBAB8C}"/>
              </a:ext>
            </a:extLst>
          </p:cNvPr>
          <p:cNvSpPr txBox="1"/>
          <p:nvPr/>
        </p:nvSpPr>
        <p:spPr bwMode="auto">
          <a:xfrm>
            <a:off x="3031931" y="4359444"/>
            <a:ext cx="1413207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median PFS: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5.7 months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3.9-9.4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78EC193-3651-4592-8C59-7A45E5C39C7E}"/>
              </a:ext>
            </a:extLst>
          </p:cNvPr>
          <p:cNvSpPr txBox="1"/>
          <p:nvPr/>
        </p:nvSpPr>
        <p:spPr bwMode="auto">
          <a:xfrm>
            <a:off x="5304813" y="4359444"/>
            <a:ext cx="1660070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median PFS: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14.8 months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6.6-NR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3CE1A75-96E7-4366-8FED-0F8D1DEA6036}"/>
              </a:ext>
            </a:extLst>
          </p:cNvPr>
          <p:cNvCxnSpPr>
            <a:cxnSpLocks/>
          </p:cNvCxnSpPr>
          <p:nvPr/>
        </p:nvCxnSpPr>
        <p:spPr bwMode="auto">
          <a:xfrm>
            <a:off x="3055150" y="3327400"/>
            <a:ext cx="0" cy="167640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89FEF68-04F4-40DE-A618-2BAA857D6DCF}"/>
              </a:ext>
            </a:extLst>
          </p:cNvPr>
          <p:cNvCxnSpPr>
            <a:cxnSpLocks/>
          </p:cNvCxnSpPr>
          <p:nvPr/>
        </p:nvCxnSpPr>
        <p:spPr bwMode="auto">
          <a:xfrm>
            <a:off x="5326833" y="3327400"/>
            <a:ext cx="0" cy="167640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B1CB934-52C4-4ED3-AE03-7200B21542F2}"/>
              </a:ext>
            </a:extLst>
          </p:cNvPr>
          <p:cNvSpPr/>
          <p:nvPr/>
        </p:nvSpPr>
        <p:spPr bwMode="auto">
          <a:xfrm>
            <a:off x="1680633" y="1697567"/>
            <a:ext cx="4605867" cy="2413000"/>
          </a:xfrm>
          <a:custGeom>
            <a:avLst/>
            <a:gdLst>
              <a:gd name="connsiteX0" fmla="*/ 4605867 w 4605867"/>
              <a:gd name="connsiteY0" fmla="*/ 2413000 h 2413000"/>
              <a:gd name="connsiteX1" fmla="*/ 4042834 w 4605867"/>
              <a:gd name="connsiteY1" fmla="*/ 2413000 h 2413000"/>
              <a:gd name="connsiteX2" fmla="*/ 4042834 w 4605867"/>
              <a:gd name="connsiteY2" fmla="*/ 2129366 h 2413000"/>
              <a:gd name="connsiteX3" fmla="*/ 2307167 w 4605867"/>
              <a:gd name="connsiteY3" fmla="*/ 2129366 h 2413000"/>
              <a:gd name="connsiteX4" fmla="*/ 2307167 w 4605867"/>
              <a:gd name="connsiteY4" fmla="*/ 2036233 h 2413000"/>
              <a:gd name="connsiteX5" fmla="*/ 2116667 w 4605867"/>
              <a:gd name="connsiteY5" fmla="*/ 2036233 h 2413000"/>
              <a:gd name="connsiteX6" fmla="*/ 2116667 w 4605867"/>
              <a:gd name="connsiteY6" fmla="*/ 1930400 h 2413000"/>
              <a:gd name="connsiteX7" fmla="*/ 1985434 w 4605867"/>
              <a:gd name="connsiteY7" fmla="*/ 1930400 h 2413000"/>
              <a:gd name="connsiteX8" fmla="*/ 1985434 w 4605867"/>
              <a:gd name="connsiteY8" fmla="*/ 1858433 h 2413000"/>
              <a:gd name="connsiteX9" fmla="*/ 1646767 w 4605867"/>
              <a:gd name="connsiteY9" fmla="*/ 1858433 h 2413000"/>
              <a:gd name="connsiteX10" fmla="*/ 1646767 w 4605867"/>
              <a:gd name="connsiteY10" fmla="*/ 1765300 h 2413000"/>
              <a:gd name="connsiteX11" fmla="*/ 1600200 w 4605867"/>
              <a:gd name="connsiteY11" fmla="*/ 1765300 h 2413000"/>
              <a:gd name="connsiteX12" fmla="*/ 1600200 w 4605867"/>
              <a:gd name="connsiteY12" fmla="*/ 1693333 h 2413000"/>
              <a:gd name="connsiteX13" fmla="*/ 1401234 w 4605867"/>
              <a:gd name="connsiteY13" fmla="*/ 1693333 h 2413000"/>
              <a:gd name="connsiteX14" fmla="*/ 1401234 w 4605867"/>
              <a:gd name="connsiteY14" fmla="*/ 1604433 h 2413000"/>
              <a:gd name="connsiteX15" fmla="*/ 1388534 w 4605867"/>
              <a:gd name="connsiteY15" fmla="*/ 1604433 h 2413000"/>
              <a:gd name="connsiteX16" fmla="*/ 1388534 w 4605867"/>
              <a:gd name="connsiteY16" fmla="*/ 1540933 h 2413000"/>
              <a:gd name="connsiteX17" fmla="*/ 1223434 w 4605867"/>
              <a:gd name="connsiteY17" fmla="*/ 1540933 h 2413000"/>
              <a:gd name="connsiteX18" fmla="*/ 1223434 w 4605867"/>
              <a:gd name="connsiteY18" fmla="*/ 1452033 h 2413000"/>
              <a:gd name="connsiteX19" fmla="*/ 1202267 w 4605867"/>
              <a:gd name="connsiteY19" fmla="*/ 1452033 h 2413000"/>
              <a:gd name="connsiteX20" fmla="*/ 1202267 w 4605867"/>
              <a:gd name="connsiteY20" fmla="*/ 1388533 h 2413000"/>
              <a:gd name="connsiteX21" fmla="*/ 1121834 w 4605867"/>
              <a:gd name="connsiteY21" fmla="*/ 1388533 h 2413000"/>
              <a:gd name="connsiteX22" fmla="*/ 1121834 w 4605867"/>
              <a:gd name="connsiteY22" fmla="*/ 1333500 h 2413000"/>
              <a:gd name="connsiteX23" fmla="*/ 1041400 w 4605867"/>
              <a:gd name="connsiteY23" fmla="*/ 1333500 h 2413000"/>
              <a:gd name="connsiteX24" fmla="*/ 1041400 w 4605867"/>
              <a:gd name="connsiteY24" fmla="*/ 1253066 h 2413000"/>
              <a:gd name="connsiteX25" fmla="*/ 956734 w 4605867"/>
              <a:gd name="connsiteY25" fmla="*/ 1253066 h 2413000"/>
              <a:gd name="connsiteX26" fmla="*/ 956734 w 4605867"/>
              <a:gd name="connsiteY26" fmla="*/ 1202266 h 2413000"/>
              <a:gd name="connsiteX27" fmla="*/ 774700 w 4605867"/>
              <a:gd name="connsiteY27" fmla="*/ 1202266 h 2413000"/>
              <a:gd name="connsiteX28" fmla="*/ 774700 w 4605867"/>
              <a:gd name="connsiteY28" fmla="*/ 1138766 h 2413000"/>
              <a:gd name="connsiteX29" fmla="*/ 757767 w 4605867"/>
              <a:gd name="connsiteY29" fmla="*/ 1138766 h 2413000"/>
              <a:gd name="connsiteX30" fmla="*/ 757767 w 4605867"/>
              <a:gd name="connsiteY30" fmla="*/ 1096433 h 2413000"/>
              <a:gd name="connsiteX31" fmla="*/ 719667 w 4605867"/>
              <a:gd name="connsiteY31" fmla="*/ 1096433 h 2413000"/>
              <a:gd name="connsiteX32" fmla="*/ 719667 w 4605867"/>
              <a:gd name="connsiteY32" fmla="*/ 1032933 h 2413000"/>
              <a:gd name="connsiteX33" fmla="*/ 698500 w 4605867"/>
              <a:gd name="connsiteY33" fmla="*/ 1032933 h 2413000"/>
              <a:gd name="connsiteX34" fmla="*/ 698500 w 4605867"/>
              <a:gd name="connsiteY34" fmla="*/ 973666 h 2413000"/>
              <a:gd name="connsiteX35" fmla="*/ 588434 w 4605867"/>
              <a:gd name="connsiteY35" fmla="*/ 973666 h 2413000"/>
              <a:gd name="connsiteX36" fmla="*/ 567268 w 4605867"/>
              <a:gd name="connsiteY36" fmla="*/ 952500 h 2413000"/>
              <a:gd name="connsiteX37" fmla="*/ 541867 w 4605867"/>
              <a:gd name="connsiteY37" fmla="*/ 952500 h 2413000"/>
              <a:gd name="connsiteX38" fmla="*/ 541867 w 4605867"/>
              <a:gd name="connsiteY38" fmla="*/ 905933 h 2413000"/>
              <a:gd name="connsiteX39" fmla="*/ 533400 w 4605867"/>
              <a:gd name="connsiteY39" fmla="*/ 897466 h 2413000"/>
              <a:gd name="connsiteX40" fmla="*/ 533400 w 4605867"/>
              <a:gd name="connsiteY40" fmla="*/ 846666 h 2413000"/>
              <a:gd name="connsiteX41" fmla="*/ 524934 w 4605867"/>
              <a:gd name="connsiteY41" fmla="*/ 846666 h 2413000"/>
              <a:gd name="connsiteX42" fmla="*/ 524934 w 4605867"/>
              <a:gd name="connsiteY42" fmla="*/ 745066 h 2413000"/>
              <a:gd name="connsiteX43" fmla="*/ 512234 w 4605867"/>
              <a:gd name="connsiteY43" fmla="*/ 745066 h 2413000"/>
              <a:gd name="connsiteX44" fmla="*/ 512234 w 4605867"/>
              <a:gd name="connsiteY44" fmla="*/ 715433 h 2413000"/>
              <a:gd name="connsiteX45" fmla="*/ 499534 w 4605867"/>
              <a:gd name="connsiteY45" fmla="*/ 715433 h 2413000"/>
              <a:gd name="connsiteX46" fmla="*/ 499534 w 4605867"/>
              <a:gd name="connsiteY46" fmla="*/ 660400 h 2413000"/>
              <a:gd name="connsiteX47" fmla="*/ 478367 w 4605867"/>
              <a:gd name="connsiteY47" fmla="*/ 660400 h 2413000"/>
              <a:gd name="connsiteX48" fmla="*/ 478367 w 4605867"/>
              <a:gd name="connsiteY48" fmla="*/ 647700 h 2413000"/>
              <a:gd name="connsiteX49" fmla="*/ 457200 w 4605867"/>
              <a:gd name="connsiteY49" fmla="*/ 626533 h 2413000"/>
              <a:gd name="connsiteX50" fmla="*/ 457200 w 4605867"/>
              <a:gd name="connsiteY50" fmla="*/ 571500 h 2413000"/>
              <a:gd name="connsiteX51" fmla="*/ 397934 w 4605867"/>
              <a:gd name="connsiteY51" fmla="*/ 571500 h 2413000"/>
              <a:gd name="connsiteX52" fmla="*/ 397934 w 4605867"/>
              <a:gd name="connsiteY52" fmla="*/ 541866 h 2413000"/>
              <a:gd name="connsiteX53" fmla="*/ 372534 w 4605867"/>
              <a:gd name="connsiteY53" fmla="*/ 541866 h 2413000"/>
              <a:gd name="connsiteX54" fmla="*/ 372534 w 4605867"/>
              <a:gd name="connsiteY54" fmla="*/ 541866 h 2413000"/>
              <a:gd name="connsiteX55" fmla="*/ 355600 w 4605867"/>
              <a:gd name="connsiteY55" fmla="*/ 524932 h 2413000"/>
              <a:gd name="connsiteX56" fmla="*/ 355600 w 4605867"/>
              <a:gd name="connsiteY56" fmla="*/ 474133 h 2413000"/>
              <a:gd name="connsiteX57" fmla="*/ 334434 w 4605867"/>
              <a:gd name="connsiteY57" fmla="*/ 474133 h 2413000"/>
              <a:gd name="connsiteX58" fmla="*/ 334434 w 4605867"/>
              <a:gd name="connsiteY58" fmla="*/ 402166 h 2413000"/>
              <a:gd name="connsiteX59" fmla="*/ 300567 w 4605867"/>
              <a:gd name="connsiteY59" fmla="*/ 402166 h 2413000"/>
              <a:gd name="connsiteX60" fmla="*/ 300567 w 4605867"/>
              <a:gd name="connsiteY60" fmla="*/ 330200 h 2413000"/>
              <a:gd name="connsiteX61" fmla="*/ 287867 w 4605867"/>
              <a:gd name="connsiteY61" fmla="*/ 330200 h 2413000"/>
              <a:gd name="connsiteX62" fmla="*/ 287867 w 4605867"/>
              <a:gd name="connsiteY62" fmla="*/ 241300 h 2413000"/>
              <a:gd name="connsiteX63" fmla="*/ 232834 w 4605867"/>
              <a:gd name="connsiteY63" fmla="*/ 241300 h 2413000"/>
              <a:gd name="connsiteX64" fmla="*/ 232834 w 4605867"/>
              <a:gd name="connsiteY64" fmla="*/ 211666 h 2413000"/>
              <a:gd name="connsiteX65" fmla="*/ 207434 w 4605867"/>
              <a:gd name="connsiteY65" fmla="*/ 211666 h 2413000"/>
              <a:gd name="connsiteX66" fmla="*/ 207434 w 4605867"/>
              <a:gd name="connsiteY66" fmla="*/ 182033 h 2413000"/>
              <a:gd name="connsiteX67" fmla="*/ 198967 w 4605867"/>
              <a:gd name="connsiteY67" fmla="*/ 182033 h 2413000"/>
              <a:gd name="connsiteX68" fmla="*/ 198967 w 4605867"/>
              <a:gd name="connsiteY68" fmla="*/ 131233 h 2413000"/>
              <a:gd name="connsiteX69" fmla="*/ 186267 w 4605867"/>
              <a:gd name="connsiteY69" fmla="*/ 131233 h 2413000"/>
              <a:gd name="connsiteX70" fmla="*/ 186267 w 4605867"/>
              <a:gd name="connsiteY70" fmla="*/ 97366 h 2413000"/>
              <a:gd name="connsiteX71" fmla="*/ 173567 w 4605867"/>
              <a:gd name="connsiteY71" fmla="*/ 97366 h 2413000"/>
              <a:gd name="connsiteX72" fmla="*/ 173567 w 4605867"/>
              <a:gd name="connsiteY72" fmla="*/ 29633 h 2413000"/>
              <a:gd name="connsiteX73" fmla="*/ 118534 w 4605867"/>
              <a:gd name="connsiteY73" fmla="*/ 29633 h 2413000"/>
              <a:gd name="connsiteX74" fmla="*/ 118534 w 4605867"/>
              <a:gd name="connsiteY74" fmla="*/ 0 h 2413000"/>
              <a:gd name="connsiteX75" fmla="*/ 0 w 4605867"/>
              <a:gd name="connsiteY75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4605867" h="2413000">
                <a:moveTo>
                  <a:pt x="4605867" y="2413000"/>
                </a:moveTo>
                <a:lnTo>
                  <a:pt x="4042834" y="2413000"/>
                </a:lnTo>
                <a:lnTo>
                  <a:pt x="4042834" y="2129366"/>
                </a:lnTo>
                <a:lnTo>
                  <a:pt x="2307167" y="2129366"/>
                </a:lnTo>
                <a:lnTo>
                  <a:pt x="2307167" y="2036233"/>
                </a:lnTo>
                <a:lnTo>
                  <a:pt x="2116667" y="2036233"/>
                </a:lnTo>
                <a:lnTo>
                  <a:pt x="2116667" y="1930400"/>
                </a:lnTo>
                <a:lnTo>
                  <a:pt x="1985434" y="1930400"/>
                </a:lnTo>
                <a:lnTo>
                  <a:pt x="1985434" y="1858433"/>
                </a:lnTo>
                <a:lnTo>
                  <a:pt x="1646767" y="1858433"/>
                </a:lnTo>
                <a:lnTo>
                  <a:pt x="1646767" y="1765300"/>
                </a:lnTo>
                <a:lnTo>
                  <a:pt x="1600200" y="1765300"/>
                </a:lnTo>
                <a:lnTo>
                  <a:pt x="1600200" y="1693333"/>
                </a:lnTo>
                <a:lnTo>
                  <a:pt x="1401234" y="1693333"/>
                </a:lnTo>
                <a:lnTo>
                  <a:pt x="1401234" y="1604433"/>
                </a:lnTo>
                <a:lnTo>
                  <a:pt x="1388534" y="1604433"/>
                </a:lnTo>
                <a:lnTo>
                  <a:pt x="1388534" y="1540933"/>
                </a:lnTo>
                <a:lnTo>
                  <a:pt x="1223434" y="1540933"/>
                </a:lnTo>
                <a:lnTo>
                  <a:pt x="1223434" y="1452033"/>
                </a:lnTo>
                <a:lnTo>
                  <a:pt x="1202267" y="1452033"/>
                </a:lnTo>
                <a:lnTo>
                  <a:pt x="1202267" y="1388533"/>
                </a:lnTo>
                <a:lnTo>
                  <a:pt x="1121834" y="1388533"/>
                </a:lnTo>
                <a:lnTo>
                  <a:pt x="1121834" y="1333500"/>
                </a:lnTo>
                <a:lnTo>
                  <a:pt x="1041400" y="1333500"/>
                </a:lnTo>
                <a:lnTo>
                  <a:pt x="1041400" y="1253066"/>
                </a:lnTo>
                <a:lnTo>
                  <a:pt x="956734" y="1253066"/>
                </a:lnTo>
                <a:lnTo>
                  <a:pt x="956734" y="1202266"/>
                </a:lnTo>
                <a:lnTo>
                  <a:pt x="774700" y="1202266"/>
                </a:lnTo>
                <a:lnTo>
                  <a:pt x="774700" y="1138766"/>
                </a:lnTo>
                <a:lnTo>
                  <a:pt x="757767" y="1138766"/>
                </a:lnTo>
                <a:lnTo>
                  <a:pt x="757767" y="1096433"/>
                </a:lnTo>
                <a:lnTo>
                  <a:pt x="719667" y="1096433"/>
                </a:lnTo>
                <a:lnTo>
                  <a:pt x="719667" y="1032933"/>
                </a:lnTo>
                <a:lnTo>
                  <a:pt x="698500" y="1032933"/>
                </a:lnTo>
                <a:lnTo>
                  <a:pt x="698500" y="973666"/>
                </a:lnTo>
                <a:lnTo>
                  <a:pt x="588434" y="973666"/>
                </a:lnTo>
                <a:lnTo>
                  <a:pt x="567268" y="952500"/>
                </a:lnTo>
                <a:lnTo>
                  <a:pt x="541867" y="952500"/>
                </a:lnTo>
                <a:lnTo>
                  <a:pt x="541867" y="905933"/>
                </a:lnTo>
                <a:lnTo>
                  <a:pt x="533400" y="897466"/>
                </a:lnTo>
                <a:lnTo>
                  <a:pt x="533400" y="846666"/>
                </a:lnTo>
                <a:lnTo>
                  <a:pt x="524934" y="846666"/>
                </a:lnTo>
                <a:lnTo>
                  <a:pt x="524934" y="745066"/>
                </a:lnTo>
                <a:lnTo>
                  <a:pt x="512234" y="745066"/>
                </a:lnTo>
                <a:lnTo>
                  <a:pt x="512234" y="715433"/>
                </a:lnTo>
                <a:lnTo>
                  <a:pt x="499534" y="715433"/>
                </a:lnTo>
                <a:lnTo>
                  <a:pt x="499534" y="660400"/>
                </a:lnTo>
                <a:lnTo>
                  <a:pt x="478367" y="660400"/>
                </a:lnTo>
                <a:lnTo>
                  <a:pt x="478367" y="647700"/>
                </a:lnTo>
                <a:lnTo>
                  <a:pt x="457200" y="626533"/>
                </a:lnTo>
                <a:lnTo>
                  <a:pt x="457200" y="571500"/>
                </a:lnTo>
                <a:lnTo>
                  <a:pt x="397934" y="571500"/>
                </a:lnTo>
                <a:lnTo>
                  <a:pt x="397934" y="541866"/>
                </a:lnTo>
                <a:lnTo>
                  <a:pt x="372534" y="541866"/>
                </a:lnTo>
                <a:lnTo>
                  <a:pt x="372534" y="541866"/>
                </a:lnTo>
                <a:lnTo>
                  <a:pt x="355600" y="524932"/>
                </a:lnTo>
                <a:lnTo>
                  <a:pt x="355600" y="474133"/>
                </a:lnTo>
                <a:lnTo>
                  <a:pt x="334434" y="474133"/>
                </a:lnTo>
                <a:lnTo>
                  <a:pt x="334434" y="402166"/>
                </a:lnTo>
                <a:lnTo>
                  <a:pt x="300567" y="402166"/>
                </a:lnTo>
                <a:lnTo>
                  <a:pt x="300567" y="330200"/>
                </a:lnTo>
                <a:lnTo>
                  <a:pt x="287867" y="330200"/>
                </a:lnTo>
                <a:lnTo>
                  <a:pt x="287867" y="241300"/>
                </a:lnTo>
                <a:lnTo>
                  <a:pt x="232834" y="241300"/>
                </a:lnTo>
                <a:lnTo>
                  <a:pt x="232834" y="211666"/>
                </a:lnTo>
                <a:lnTo>
                  <a:pt x="207434" y="211666"/>
                </a:lnTo>
                <a:lnTo>
                  <a:pt x="207434" y="182033"/>
                </a:lnTo>
                <a:lnTo>
                  <a:pt x="198967" y="182033"/>
                </a:lnTo>
                <a:lnTo>
                  <a:pt x="198967" y="131233"/>
                </a:lnTo>
                <a:lnTo>
                  <a:pt x="186267" y="131233"/>
                </a:lnTo>
                <a:lnTo>
                  <a:pt x="186267" y="97366"/>
                </a:lnTo>
                <a:lnTo>
                  <a:pt x="173567" y="97366"/>
                </a:lnTo>
                <a:lnTo>
                  <a:pt x="173567" y="29633"/>
                </a:lnTo>
                <a:lnTo>
                  <a:pt x="118534" y="29633"/>
                </a:lnTo>
                <a:lnTo>
                  <a:pt x="118534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02C66C-29F6-4604-A832-38310DE02FDC}"/>
              </a:ext>
            </a:extLst>
          </p:cNvPr>
          <p:cNvSpPr/>
          <p:nvPr/>
        </p:nvSpPr>
        <p:spPr bwMode="auto">
          <a:xfrm>
            <a:off x="1689100" y="1693333"/>
            <a:ext cx="4406900" cy="1786467"/>
          </a:xfrm>
          <a:custGeom>
            <a:avLst/>
            <a:gdLst>
              <a:gd name="connsiteX0" fmla="*/ 4406900 w 4406900"/>
              <a:gd name="connsiteY0" fmla="*/ 1786467 h 1786467"/>
              <a:gd name="connsiteX1" fmla="*/ 3640667 w 4406900"/>
              <a:gd name="connsiteY1" fmla="*/ 1786467 h 1786467"/>
              <a:gd name="connsiteX2" fmla="*/ 3640667 w 4406900"/>
              <a:gd name="connsiteY2" fmla="*/ 1536700 h 1786467"/>
              <a:gd name="connsiteX3" fmla="*/ 2878667 w 4406900"/>
              <a:gd name="connsiteY3" fmla="*/ 1536700 h 1786467"/>
              <a:gd name="connsiteX4" fmla="*/ 2878667 w 4406900"/>
              <a:gd name="connsiteY4" fmla="*/ 1375834 h 1786467"/>
              <a:gd name="connsiteX5" fmla="*/ 2336800 w 4406900"/>
              <a:gd name="connsiteY5" fmla="*/ 1375834 h 1786467"/>
              <a:gd name="connsiteX6" fmla="*/ 2336800 w 4406900"/>
              <a:gd name="connsiteY6" fmla="*/ 1286934 h 1786467"/>
              <a:gd name="connsiteX7" fmla="*/ 2074333 w 4406900"/>
              <a:gd name="connsiteY7" fmla="*/ 1286934 h 1786467"/>
              <a:gd name="connsiteX8" fmla="*/ 2074333 w 4406900"/>
              <a:gd name="connsiteY8" fmla="*/ 1198034 h 1786467"/>
              <a:gd name="connsiteX9" fmla="*/ 1629833 w 4406900"/>
              <a:gd name="connsiteY9" fmla="*/ 1198034 h 1786467"/>
              <a:gd name="connsiteX10" fmla="*/ 1629833 w 4406900"/>
              <a:gd name="connsiteY10" fmla="*/ 1130300 h 1786467"/>
              <a:gd name="connsiteX11" fmla="*/ 1519767 w 4406900"/>
              <a:gd name="connsiteY11" fmla="*/ 1130300 h 1786467"/>
              <a:gd name="connsiteX12" fmla="*/ 1519767 w 4406900"/>
              <a:gd name="connsiteY12" fmla="*/ 1062567 h 1786467"/>
              <a:gd name="connsiteX13" fmla="*/ 1507067 w 4406900"/>
              <a:gd name="connsiteY13" fmla="*/ 1062567 h 1786467"/>
              <a:gd name="connsiteX14" fmla="*/ 1507067 w 4406900"/>
              <a:gd name="connsiteY14" fmla="*/ 1003300 h 1786467"/>
              <a:gd name="connsiteX15" fmla="*/ 1464733 w 4406900"/>
              <a:gd name="connsiteY15" fmla="*/ 1003300 h 1786467"/>
              <a:gd name="connsiteX16" fmla="*/ 1464733 w 4406900"/>
              <a:gd name="connsiteY16" fmla="*/ 927100 h 1786467"/>
              <a:gd name="connsiteX17" fmla="*/ 1418167 w 4406900"/>
              <a:gd name="connsiteY17" fmla="*/ 927100 h 1786467"/>
              <a:gd name="connsiteX18" fmla="*/ 1418167 w 4406900"/>
              <a:gd name="connsiteY18" fmla="*/ 867834 h 1786467"/>
              <a:gd name="connsiteX19" fmla="*/ 1388533 w 4406900"/>
              <a:gd name="connsiteY19" fmla="*/ 867834 h 1786467"/>
              <a:gd name="connsiteX20" fmla="*/ 1388533 w 4406900"/>
              <a:gd name="connsiteY20" fmla="*/ 829734 h 1786467"/>
              <a:gd name="connsiteX21" fmla="*/ 1367367 w 4406900"/>
              <a:gd name="connsiteY21" fmla="*/ 808568 h 1786467"/>
              <a:gd name="connsiteX22" fmla="*/ 1198033 w 4406900"/>
              <a:gd name="connsiteY22" fmla="*/ 808568 h 1786467"/>
              <a:gd name="connsiteX23" fmla="*/ 1198033 w 4406900"/>
              <a:gd name="connsiteY23" fmla="*/ 766234 h 1786467"/>
              <a:gd name="connsiteX24" fmla="*/ 1185333 w 4406900"/>
              <a:gd name="connsiteY24" fmla="*/ 766234 h 1786467"/>
              <a:gd name="connsiteX25" fmla="*/ 1185333 w 4406900"/>
              <a:gd name="connsiteY25" fmla="*/ 698500 h 1786467"/>
              <a:gd name="connsiteX26" fmla="*/ 1075267 w 4406900"/>
              <a:gd name="connsiteY26" fmla="*/ 698500 h 1786467"/>
              <a:gd name="connsiteX27" fmla="*/ 1075267 w 4406900"/>
              <a:gd name="connsiteY27" fmla="*/ 651934 h 1786467"/>
              <a:gd name="connsiteX28" fmla="*/ 1066800 w 4406900"/>
              <a:gd name="connsiteY28" fmla="*/ 651934 h 1786467"/>
              <a:gd name="connsiteX29" fmla="*/ 1066800 w 4406900"/>
              <a:gd name="connsiteY29" fmla="*/ 554567 h 1786467"/>
              <a:gd name="connsiteX30" fmla="*/ 1054100 w 4406900"/>
              <a:gd name="connsiteY30" fmla="*/ 541867 h 1786467"/>
              <a:gd name="connsiteX31" fmla="*/ 1054100 w 4406900"/>
              <a:gd name="connsiteY31" fmla="*/ 448734 h 1786467"/>
              <a:gd name="connsiteX32" fmla="*/ 1028700 w 4406900"/>
              <a:gd name="connsiteY32" fmla="*/ 448734 h 1786467"/>
              <a:gd name="connsiteX33" fmla="*/ 1028700 w 4406900"/>
              <a:gd name="connsiteY33" fmla="*/ 402167 h 1786467"/>
              <a:gd name="connsiteX34" fmla="*/ 999067 w 4406900"/>
              <a:gd name="connsiteY34" fmla="*/ 402167 h 1786467"/>
              <a:gd name="connsiteX35" fmla="*/ 999067 w 4406900"/>
              <a:gd name="connsiteY35" fmla="*/ 368300 h 1786467"/>
              <a:gd name="connsiteX36" fmla="*/ 973667 w 4406900"/>
              <a:gd name="connsiteY36" fmla="*/ 368300 h 1786467"/>
              <a:gd name="connsiteX37" fmla="*/ 973667 w 4406900"/>
              <a:gd name="connsiteY37" fmla="*/ 300567 h 1786467"/>
              <a:gd name="connsiteX38" fmla="*/ 613833 w 4406900"/>
              <a:gd name="connsiteY38" fmla="*/ 300567 h 1786467"/>
              <a:gd name="connsiteX39" fmla="*/ 613833 w 4406900"/>
              <a:gd name="connsiteY39" fmla="*/ 266700 h 1786467"/>
              <a:gd name="connsiteX40" fmla="*/ 558800 w 4406900"/>
              <a:gd name="connsiteY40" fmla="*/ 266700 h 1786467"/>
              <a:gd name="connsiteX41" fmla="*/ 558800 w 4406900"/>
              <a:gd name="connsiteY41" fmla="*/ 156634 h 1786467"/>
              <a:gd name="connsiteX42" fmla="*/ 537633 w 4406900"/>
              <a:gd name="connsiteY42" fmla="*/ 156634 h 1786467"/>
              <a:gd name="connsiteX43" fmla="*/ 537633 w 4406900"/>
              <a:gd name="connsiteY43" fmla="*/ 122767 h 1786467"/>
              <a:gd name="connsiteX44" fmla="*/ 448733 w 4406900"/>
              <a:gd name="connsiteY44" fmla="*/ 122767 h 1786467"/>
              <a:gd name="connsiteX45" fmla="*/ 448733 w 4406900"/>
              <a:gd name="connsiteY45" fmla="*/ 80434 h 1786467"/>
              <a:gd name="connsiteX46" fmla="*/ 347133 w 4406900"/>
              <a:gd name="connsiteY46" fmla="*/ 80434 h 1786467"/>
              <a:gd name="connsiteX47" fmla="*/ 347133 w 4406900"/>
              <a:gd name="connsiteY47" fmla="*/ 38100 h 1786467"/>
              <a:gd name="connsiteX48" fmla="*/ 203200 w 4406900"/>
              <a:gd name="connsiteY48" fmla="*/ 38100 h 1786467"/>
              <a:gd name="connsiteX49" fmla="*/ 203200 w 4406900"/>
              <a:gd name="connsiteY49" fmla="*/ 0 h 1786467"/>
              <a:gd name="connsiteX50" fmla="*/ 0 w 4406900"/>
              <a:gd name="connsiteY50" fmla="*/ 0 h 178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406900" h="1786467">
                <a:moveTo>
                  <a:pt x="4406900" y="1786467"/>
                </a:moveTo>
                <a:lnTo>
                  <a:pt x="3640667" y="1786467"/>
                </a:lnTo>
                <a:lnTo>
                  <a:pt x="3640667" y="1536700"/>
                </a:lnTo>
                <a:lnTo>
                  <a:pt x="2878667" y="1536700"/>
                </a:lnTo>
                <a:lnTo>
                  <a:pt x="2878667" y="1375834"/>
                </a:lnTo>
                <a:lnTo>
                  <a:pt x="2336800" y="1375834"/>
                </a:lnTo>
                <a:lnTo>
                  <a:pt x="2336800" y="1286934"/>
                </a:lnTo>
                <a:lnTo>
                  <a:pt x="2074333" y="1286934"/>
                </a:lnTo>
                <a:lnTo>
                  <a:pt x="2074333" y="1198034"/>
                </a:lnTo>
                <a:lnTo>
                  <a:pt x="1629833" y="1198034"/>
                </a:lnTo>
                <a:lnTo>
                  <a:pt x="1629833" y="1130300"/>
                </a:lnTo>
                <a:lnTo>
                  <a:pt x="1519767" y="1130300"/>
                </a:lnTo>
                <a:lnTo>
                  <a:pt x="1519767" y="1062567"/>
                </a:lnTo>
                <a:lnTo>
                  <a:pt x="1507067" y="1062567"/>
                </a:lnTo>
                <a:lnTo>
                  <a:pt x="1507067" y="1003300"/>
                </a:lnTo>
                <a:lnTo>
                  <a:pt x="1464733" y="1003300"/>
                </a:lnTo>
                <a:lnTo>
                  <a:pt x="1464733" y="927100"/>
                </a:lnTo>
                <a:lnTo>
                  <a:pt x="1418167" y="927100"/>
                </a:lnTo>
                <a:lnTo>
                  <a:pt x="1418167" y="867834"/>
                </a:lnTo>
                <a:lnTo>
                  <a:pt x="1388533" y="867834"/>
                </a:lnTo>
                <a:lnTo>
                  <a:pt x="1388533" y="829734"/>
                </a:lnTo>
                <a:lnTo>
                  <a:pt x="1367367" y="808568"/>
                </a:lnTo>
                <a:lnTo>
                  <a:pt x="1198033" y="808568"/>
                </a:lnTo>
                <a:lnTo>
                  <a:pt x="1198033" y="766234"/>
                </a:lnTo>
                <a:lnTo>
                  <a:pt x="1185333" y="766234"/>
                </a:lnTo>
                <a:lnTo>
                  <a:pt x="1185333" y="698500"/>
                </a:lnTo>
                <a:lnTo>
                  <a:pt x="1075267" y="698500"/>
                </a:lnTo>
                <a:lnTo>
                  <a:pt x="1075267" y="651934"/>
                </a:lnTo>
                <a:lnTo>
                  <a:pt x="1066800" y="651934"/>
                </a:lnTo>
                <a:lnTo>
                  <a:pt x="1066800" y="554567"/>
                </a:lnTo>
                <a:lnTo>
                  <a:pt x="1054100" y="541867"/>
                </a:lnTo>
                <a:lnTo>
                  <a:pt x="1054100" y="448734"/>
                </a:lnTo>
                <a:lnTo>
                  <a:pt x="1028700" y="448734"/>
                </a:lnTo>
                <a:lnTo>
                  <a:pt x="1028700" y="402167"/>
                </a:lnTo>
                <a:lnTo>
                  <a:pt x="999067" y="402167"/>
                </a:lnTo>
                <a:lnTo>
                  <a:pt x="999067" y="368300"/>
                </a:lnTo>
                <a:lnTo>
                  <a:pt x="973667" y="368300"/>
                </a:lnTo>
                <a:lnTo>
                  <a:pt x="973667" y="300567"/>
                </a:lnTo>
                <a:lnTo>
                  <a:pt x="613833" y="300567"/>
                </a:lnTo>
                <a:lnTo>
                  <a:pt x="613833" y="266700"/>
                </a:lnTo>
                <a:lnTo>
                  <a:pt x="558800" y="266700"/>
                </a:lnTo>
                <a:lnTo>
                  <a:pt x="558800" y="156634"/>
                </a:lnTo>
                <a:lnTo>
                  <a:pt x="537633" y="156634"/>
                </a:lnTo>
                <a:lnTo>
                  <a:pt x="537633" y="122767"/>
                </a:lnTo>
                <a:lnTo>
                  <a:pt x="448733" y="122767"/>
                </a:lnTo>
                <a:lnTo>
                  <a:pt x="448733" y="80434"/>
                </a:lnTo>
                <a:lnTo>
                  <a:pt x="347133" y="80434"/>
                </a:lnTo>
                <a:lnTo>
                  <a:pt x="347133" y="38100"/>
                </a:lnTo>
                <a:lnTo>
                  <a:pt x="203200" y="38100"/>
                </a:lnTo>
                <a:lnTo>
                  <a:pt x="2032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2633ED9-DB72-468D-B337-B61713EE0E94}"/>
              </a:ext>
            </a:extLst>
          </p:cNvPr>
          <p:cNvGrpSpPr/>
          <p:nvPr/>
        </p:nvGrpSpPr>
        <p:grpSpPr>
          <a:xfrm>
            <a:off x="3103459" y="3337796"/>
            <a:ext cx="105424" cy="104561"/>
            <a:chOff x="4050042" y="2311400"/>
            <a:chExt cx="153658" cy="152400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CE4057B-7849-4B37-830A-887EEA40F1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1AAC2A9-FD83-4DCB-98FF-44BE7722AB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1623773-67E9-45B1-8FE6-B05BC254F061}"/>
              </a:ext>
            </a:extLst>
          </p:cNvPr>
          <p:cNvGrpSpPr/>
          <p:nvPr/>
        </p:nvGrpSpPr>
        <p:grpSpPr>
          <a:xfrm>
            <a:off x="3168823" y="3337796"/>
            <a:ext cx="105424" cy="104561"/>
            <a:chOff x="4050042" y="2311400"/>
            <a:chExt cx="153658" cy="152400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355EB61-3A26-4965-AB37-ED2CC3D64D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0DDEDBA-A9CA-4AEA-9E5E-F687631829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872BD81-D997-470E-AF2C-AC5BB08B56A1}"/>
              </a:ext>
            </a:extLst>
          </p:cNvPr>
          <p:cNvGrpSpPr/>
          <p:nvPr/>
        </p:nvGrpSpPr>
        <p:grpSpPr>
          <a:xfrm>
            <a:off x="3289310" y="3501752"/>
            <a:ext cx="105424" cy="104561"/>
            <a:chOff x="4050042" y="2311400"/>
            <a:chExt cx="153658" cy="152400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36848B5-EDA9-4E11-BAD7-92C16EB569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E386A57E-986D-4A4A-94D0-8DABDC6731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67E5C96-1718-4DCB-BE40-99BDC87D8FA2}"/>
              </a:ext>
            </a:extLst>
          </p:cNvPr>
          <p:cNvGrpSpPr/>
          <p:nvPr/>
        </p:nvGrpSpPr>
        <p:grpSpPr>
          <a:xfrm>
            <a:off x="3633110" y="3576502"/>
            <a:ext cx="105424" cy="104561"/>
            <a:chOff x="4050042" y="2311400"/>
            <a:chExt cx="153658" cy="1524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FE20BB99-17B6-4C00-8E12-308F0AECDC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F328EF3-8B69-4FDF-AF3B-206D10308E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026ABEE-F351-4384-AABA-EC1FC948771D}"/>
              </a:ext>
            </a:extLst>
          </p:cNvPr>
          <p:cNvGrpSpPr/>
          <p:nvPr/>
        </p:nvGrpSpPr>
        <p:grpSpPr>
          <a:xfrm>
            <a:off x="3709803" y="3574163"/>
            <a:ext cx="105424" cy="104561"/>
            <a:chOff x="4050042" y="2311400"/>
            <a:chExt cx="153658" cy="152400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95E457-280C-476D-92B5-5BDCE78D57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04F8ED9-3B28-4896-B004-6172A6A7D6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AC4FCFF-3CDC-4967-B64C-D0EED61A1AAE}"/>
              </a:ext>
            </a:extLst>
          </p:cNvPr>
          <p:cNvGrpSpPr/>
          <p:nvPr/>
        </p:nvGrpSpPr>
        <p:grpSpPr>
          <a:xfrm>
            <a:off x="4309767" y="3769575"/>
            <a:ext cx="105424" cy="104561"/>
            <a:chOff x="4050042" y="2311400"/>
            <a:chExt cx="153658" cy="152400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A318FD1-DAF0-4F68-A96B-E8B15B00E4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AF6EA89-376E-469E-8B97-3ACDD0BA1C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970B052-671B-4EEE-B813-8D9D05A5FD00}"/>
              </a:ext>
            </a:extLst>
          </p:cNvPr>
          <p:cNvGrpSpPr/>
          <p:nvPr/>
        </p:nvGrpSpPr>
        <p:grpSpPr>
          <a:xfrm>
            <a:off x="4445812" y="3769575"/>
            <a:ext cx="105424" cy="104561"/>
            <a:chOff x="4050042" y="2311400"/>
            <a:chExt cx="153658" cy="152400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9659D5-BA56-428B-9582-BB0DCB6C73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2E29E8C-703A-441E-8C0F-B74AF80F2E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345C030-6C70-4A0D-95FF-C038BF134B62}"/>
              </a:ext>
            </a:extLst>
          </p:cNvPr>
          <p:cNvGrpSpPr/>
          <p:nvPr/>
        </p:nvGrpSpPr>
        <p:grpSpPr>
          <a:xfrm>
            <a:off x="4475409" y="3769575"/>
            <a:ext cx="105424" cy="104561"/>
            <a:chOff x="4050042" y="2311400"/>
            <a:chExt cx="153658" cy="152400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A33BEB90-122C-497B-A0FF-6DCE8F34B7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CFD2DC8-9300-461C-A676-C7726206E2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C35C94B-915A-4B36-8AD5-844A4D71F1A0}"/>
              </a:ext>
            </a:extLst>
          </p:cNvPr>
          <p:cNvGrpSpPr/>
          <p:nvPr/>
        </p:nvGrpSpPr>
        <p:grpSpPr>
          <a:xfrm>
            <a:off x="4627062" y="3769575"/>
            <a:ext cx="105424" cy="104561"/>
            <a:chOff x="4050042" y="2311400"/>
            <a:chExt cx="153658" cy="152400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8B1EC37-31C6-4FCD-BB83-CD20F717C4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2C5D50B-6796-4250-BD94-67B9DE57FB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FFA391D-5BFF-477F-BF96-779BB08123EE}"/>
              </a:ext>
            </a:extLst>
          </p:cNvPr>
          <p:cNvGrpSpPr/>
          <p:nvPr/>
        </p:nvGrpSpPr>
        <p:grpSpPr>
          <a:xfrm>
            <a:off x="4660412" y="3769575"/>
            <a:ext cx="105424" cy="104561"/>
            <a:chOff x="4050042" y="2311400"/>
            <a:chExt cx="153658" cy="152400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B2E30AE-8F5F-4EAF-A0B6-DDBB548F13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F9C59FE-C870-4803-B3BA-1B58C79586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DE43058-0626-4632-B568-E3215DEA2EC9}"/>
              </a:ext>
            </a:extLst>
          </p:cNvPr>
          <p:cNvGrpSpPr/>
          <p:nvPr/>
        </p:nvGrpSpPr>
        <p:grpSpPr>
          <a:xfrm>
            <a:off x="5696889" y="4058062"/>
            <a:ext cx="105424" cy="104561"/>
            <a:chOff x="4050042" y="2311400"/>
            <a:chExt cx="153658" cy="152400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840C5CD-6C3B-41E7-BDD9-1943167925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DED5A90-9AA2-4A64-9482-F257CD0FE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E63AA0B-9FB3-4EE3-8DF9-967310268E12}"/>
              </a:ext>
            </a:extLst>
          </p:cNvPr>
          <p:cNvGrpSpPr/>
          <p:nvPr/>
        </p:nvGrpSpPr>
        <p:grpSpPr>
          <a:xfrm>
            <a:off x="6231586" y="4056072"/>
            <a:ext cx="105424" cy="104561"/>
            <a:chOff x="4050042" y="2311400"/>
            <a:chExt cx="153658" cy="152400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46B9B77B-1DDD-43AB-A11F-097736AF50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CC1BA7DC-AAAB-4084-BA7A-F3DBF1C3C7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7F0D8B3-61C3-49D1-916F-CAC851C912F4}"/>
              </a:ext>
            </a:extLst>
          </p:cNvPr>
          <p:cNvGrpSpPr/>
          <p:nvPr/>
        </p:nvGrpSpPr>
        <p:grpSpPr>
          <a:xfrm>
            <a:off x="6166572" y="4058062"/>
            <a:ext cx="105424" cy="104561"/>
            <a:chOff x="4050042" y="2311400"/>
            <a:chExt cx="153658" cy="152400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15102514-543D-48EC-9561-C61774EF58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AA07C580-29EF-4471-A06E-D7E4CFBF5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06E97B5-7519-4590-89B9-DAB99DB2D32B}"/>
              </a:ext>
            </a:extLst>
          </p:cNvPr>
          <p:cNvGrpSpPr/>
          <p:nvPr/>
        </p:nvGrpSpPr>
        <p:grpSpPr>
          <a:xfrm>
            <a:off x="2853816" y="3107832"/>
            <a:ext cx="105424" cy="104561"/>
            <a:chOff x="4050042" y="2311400"/>
            <a:chExt cx="153658" cy="152400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C0690947-2101-47E2-9700-F65AD88D35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72A4C77-AA21-42B7-9B3F-B764705B7A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59BAC45-A1F8-48B5-B12A-A6DCE6B55C4E}"/>
              </a:ext>
            </a:extLst>
          </p:cNvPr>
          <p:cNvGrpSpPr/>
          <p:nvPr/>
        </p:nvGrpSpPr>
        <p:grpSpPr>
          <a:xfrm>
            <a:off x="2831910" y="3039766"/>
            <a:ext cx="105424" cy="104561"/>
            <a:chOff x="4050042" y="2311400"/>
            <a:chExt cx="153658" cy="152400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CA560FB-E6FE-47D6-866F-6211B178D1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B757CBA1-AC0E-492C-9ECA-E00D10C6E2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476D51C-ACB8-49C6-A5A9-0AF994A940F2}"/>
              </a:ext>
            </a:extLst>
          </p:cNvPr>
          <p:cNvGrpSpPr/>
          <p:nvPr/>
        </p:nvGrpSpPr>
        <p:grpSpPr>
          <a:xfrm>
            <a:off x="2744016" y="2983051"/>
            <a:ext cx="105424" cy="104561"/>
            <a:chOff x="4050042" y="2311400"/>
            <a:chExt cx="153658" cy="152400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639B398-865A-44D9-8EF8-6D2AC66012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677D408F-2937-41C3-8162-79025F3F15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CC534EE1-6C32-48B1-8628-5E4797B65C6C}"/>
              </a:ext>
            </a:extLst>
          </p:cNvPr>
          <p:cNvGrpSpPr/>
          <p:nvPr/>
        </p:nvGrpSpPr>
        <p:grpSpPr>
          <a:xfrm>
            <a:off x="2699619" y="2983051"/>
            <a:ext cx="105424" cy="104561"/>
            <a:chOff x="4050042" y="2311400"/>
            <a:chExt cx="153658" cy="152400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23E1095-FE97-4885-B24F-559B6A4F46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3D6E8ED-F26F-424A-A2A3-1E93886D1F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A8655D25-CC0D-4910-82C6-A9FACE0EA82D}"/>
              </a:ext>
            </a:extLst>
          </p:cNvPr>
          <p:cNvGrpSpPr/>
          <p:nvPr/>
        </p:nvGrpSpPr>
        <p:grpSpPr>
          <a:xfrm>
            <a:off x="2656123" y="2904230"/>
            <a:ext cx="105424" cy="104561"/>
            <a:chOff x="4050042" y="2311400"/>
            <a:chExt cx="153658" cy="152400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4177B114-54D6-4CFB-B219-FD0B08DA2A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6C6BA928-870A-4C15-9C61-A49C295852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A9C7856-B75F-4A22-8A50-29A343D2F897}"/>
              </a:ext>
            </a:extLst>
          </p:cNvPr>
          <p:cNvGrpSpPr/>
          <p:nvPr/>
        </p:nvGrpSpPr>
        <p:grpSpPr>
          <a:xfrm>
            <a:off x="2294344" y="2618480"/>
            <a:ext cx="105424" cy="104561"/>
            <a:chOff x="4050042" y="2311400"/>
            <a:chExt cx="153658" cy="152400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5A8E3240-69C5-4D16-AB70-1E6AC74CBC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E61574AE-FE00-4033-872D-26C9F9269D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6856BC7-BA42-4DF3-8C92-926D54A86FCC}"/>
              </a:ext>
            </a:extLst>
          </p:cNvPr>
          <p:cNvGrpSpPr/>
          <p:nvPr/>
        </p:nvGrpSpPr>
        <p:grpSpPr>
          <a:xfrm>
            <a:off x="2241473" y="2618480"/>
            <a:ext cx="105424" cy="104561"/>
            <a:chOff x="4050042" y="2311400"/>
            <a:chExt cx="153658" cy="152400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2382E76-FCAC-4AC9-9254-2BA599CE5B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1F30E64-3127-45B5-A611-91C1A0F441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DE9C81E-2197-4A6B-853B-90BFF49A62D7}"/>
              </a:ext>
            </a:extLst>
          </p:cNvPr>
          <p:cNvGrpSpPr/>
          <p:nvPr/>
        </p:nvGrpSpPr>
        <p:grpSpPr>
          <a:xfrm>
            <a:off x="2216170" y="2618480"/>
            <a:ext cx="105424" cy="104561"/>
            <a:chOff x="4050042" y="2311400"/>
            <a:chExt cx="153658" cy="15240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1291CB21-5736-42D8-87C9-DF5F0C0F34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205C86A-DEA1-431B-A0B5-3416350A4B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FDA0FF12-0AEC-40B4-B4CB-391374456202}"/>
              </a:ext>
            </a:extLst>
          </p:cNvPr>
          <p:cNvGrpSpPr/>
          <p:nvPr/>
        </p:nvGrpSpPr>
        <p:grpSpPr>
          <a:xfrm>
            <a:off x="2196147" y="2618480"/>
            <a:ext cx="105424" cy="104561"/>
            <a:chOff x="4050042" y="2311400"/>
            <a:chExt cx="153658" cy="152400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CC46B6A3-7347-47A4-B179-4B017D60B6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01082696-E4A9-4FA3-B50F-302DCC994E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2C1D789-6BFE-4729-9C75-4CB367A97CD2}"/>
              </a:ext>
            </a:extLst>
          </p:cNvPr>
          <p:cNvGrpSpPr/>
          <p:nvPr/>
        </p:nvGrpSpPr>
        <p:grpSpPr>
          <a:xfrm>
            <a:off x="2163379" y="2576309"/>
            <a:ext cx="105424" cy="104561"/>
            <a:chOff x="4050042" y="2311400"/>
            <a:chExt cx="153658" cy="152400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010BEBE4-DECA-4705-BAEA-49F76AD22B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9862769-2D49-43D4-89BD-636E4A8353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0DF8851-87A3-4319-AC06-502180BFE1DC}"/>
              </a:ext>
            </a:extLst>
          </p:cNvPr>
          <p:cNvGrpSpPr/>
          <p:nvPr/>
        </p:nvGrpSpPr>
        <p:grpSpPr>
          <a:xfrm>
            <a:off x="2162485" y="2534838"/>
            <a:ext cx="105424" cy="104561"/>
            <a:chOff x="4050042" y="2311400"/>
            <a:chExt cx="153658" cy="152400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618E218-5BC9-49A9-B099-0B55ACBA25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85670EF8-D156-4431-BD87-75EFAD28CB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2EA8ED7-419E-4CDA-81CA-7E29D590E76F}"/>
              </a:ext>
            </a:extLst>
          </p:cNvPr>
          <p:cNvGrpSpPr/>
          <p:nvPr/>
        </p:nvGrpSpPr>
        <p:grpSpPr>
          <a:xfrm>
            <a:off x="2150453" y="2500805"/>
            <a:ext cx="105424" cy="104561"/>
            <a:chOff x="4050042" y="2311400"/>
            <a:chExt cx="153658" cy="152400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7155DA04-AD09-4743-BE50-F7B3D0B27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9BC70B9-9C50-47C2-886E-15872B1A6F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5E929CF4-3F73-43C6-BD38-C66E62D6D99D}"/>
              </a:ext>
            </a:extLst>
          </p:cNvPr>
          <p:cNvGrpSpPr/>
          <p:nvPr/>
        </p:nvGrpSpPr>
        <p:grpSpPr>
          <a:xfrm>
            <a:off x="2109773" y="2330326"/>
            <a:ext cx="105424" cy="104561"/>
            <a:chOff x="4050042" y="2311400"/>
            <a:chExt cx="153658" cy="152400"/>
          </a:xfrm>
        </p:grpSpPr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96EEFDA-F0D3-48E6-9F16-D5EBC20F8A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4EE85CB-E2E9-4883-BA05-AD3664C17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99757BD-8839-4DF5-855B-36B8A6B9D7BF}"/>
              </a:ext>
            </a:extLst>
          </p:cNvPr>
          <p:cNvGrpSpPr/>
          <p:nvPr/>
        </p:nvGrpSpPr>
        <p:grpSpPr>
          <a:xfrm>
            <a:off x="2109773" y="2292755"/>
            <a:ext cx="105424" cy="104561"/>
            <a:chOff x="4050042" y="2311400"/>
            <a:chExt cx="153658" cy="152400"/>
          </a:xfrm>
        </p:grpSpPr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3950C4A0-1E69-4A64-AC17-F968F01333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0F0B4D2-6224-433C-8994-F4FBC04FDF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E21DDFF-BA63-472C-B431-FCEBD2479A66}"/>
              </a:ext>
            </a:extLst>
          </p:cNvPr>
          <p:cNvGrpSpPr/>
          <p:nvPr/>
        </p:nvGrpSpPr>
        <p:grpSpPr>
          <a:xfrm>
            <a:off x="2040039" y="2225765"/>
            <a:ext cx="105424" cy="104561"/>
            <a:chOff x="4050042" y="2311400"/>
            <a:chExt cx="153658" cy="152400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32BB7BD-0045-4F66-AF89-013FD6353F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FFBB71F-E694-43F4-A7C8-7F22743BF0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BB8870EB-E743-4B6D-8F60-3566DFED4A16}"/>
              </a:ext>
            </a:extLst>
          </p:cNvPr>
          <p:cNvGrpSpPr/>
          <p:nvPr/>
        </p:nvGrpSpPr>
        <p:grpSpPr>
          <a:xfrm>
            <a:off x="1956717" y="2042315"/>
            <a:ext cx="105424" cy="104561"/>
            <a:chOff x="4050042" y="2311400"/>
            <a:chExt cx="153658" cy="152400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4037BD5D-B883-446D-B3BB-9763C994CA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05F612E-E5EB-46D4-ABD0-480277DCDE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43863FCA-A9D0-40EC-A7D8-1B2583AF2C41}"/>
              </a:ext>
            </a:extLst>
          </p:cNvPr>
          <p:cNvGrpSpPr/>
          <p:nvPr/>
        </p:nvGrpSpPr>
        <p:grpSpPr>
          <a:xfrm>
            <a:off x="1804388" y="1716526"/>
            <a:ext cx="105424" cy="104561"/>
            <a:chOff x="4050042" y="2311400"/>
            <a:chExt cx="153658" cy="152400"/>
          </a:xfrm>
        </p:grpSpPr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789C05F-B86B-48B2-B8BF-9AEDF61F68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D2310B9A-FB01-4134-A493-6020744C44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4EA2145-2E36-4E8A-8AC0-8EA588A5E5F4}"/>
              </a:ext>
            </a:extLst>
          </p:cNvPr>
          <p:cNvGrpSpPr/>
          <p:nvPr/>
        </p:nvGrpSpPr>
        <p:grpSpPr>
          <a:xfrm>
            <a:off x="1636387" y="1641277"/>
            <a:ext cx="105424" cy="104561"/>
            <a:chOff x="4050042" y="2311400"/>
            <a:chExt cx="153658" cy="152400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1B59415-D902-486A-99A2-9720B82290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49524CEB-5255-41D6-8966-C4943513F4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3A1B063-5BD7-4944-BC1D-D67AAA8CC0F5}"/>
              </a:ext>
            </a:extLst>
          </p:cNvPr>
          <p:cNvGrpSpPr/>
          <p:nvPr/>
        </p:nvGrpSpPr>
        <p:grpSpPr>
          <a:xfrm>
            <a:off x="2136049" y="1748853"/>
            <a:ext cx="105424" cy="104561"/>
            <a:chOff x="4050042" y="2311400"/>
            <a:chExt cx="153658" cy="152400"/>
          </a:xfrm>
        </p:grpSpPr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55685F84-3433-4AD0-B783-584F331426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4BECD2B3-7194-48C8-964A-2C7E603EFB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EC5A2F1-BC05-4556-BDD6-2E120CB32532}"/>
              </a:ext>
            </a:extLst>
          </p:cNvPr>
          <p:cNvGrpSpPr/>
          <p:nvPr/>
        </p:nvGrpSpPr>
        <p:grpSpPr>
          <a:xfrm>
            <a:off x="2169041" y="1748853"/>
            <a:ext cx="105424" cy="104561"/>
            <a:chOff x="4050042" y="2311400"/>
            <a:chExt cx="153658" cy="152400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15B2720-9B6C-400A-AC5F-F86CF7DE3E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B2E53E92-3212-4395-8849-C05F8D525A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759DCDA-3656-48DC-983C-D39BB0901FFB}"/>
              </a:ext>
            </a:extLst>
          </p:cNvPr>
          <p:cNvGrpSpPr/>
          <p:nvPr/>
        </p:nvGrpSpPr>
        <p:grpSpPr>
          <a:xfrm>
            <a:off x="2195358" y="1817533"/>
            <a:ext cx="105424" cy="104561"/>
            <a:chOff x="4050042" y="2311400"/>
            <a:chExt cx="153658" cy="152400"/>
          </a:xfrm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C5B3209-DA2C-4DE1-92AD-27366D800E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233C7B7-F2C4-406B-B104-BF38B09137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D94F6CF-8CED-445C-A68A-B79838EBD2AD}"/>
              </a:ext>
            </a:extLst>
          </p:cNvPr>
          <p:cNvGrpSpPr/>
          <p:nvPr/>
        </p:nvGrpSpPr>
        <p:grpSpPr>
          <a:xfrm>
            <a:off x="2579068" y="1935688"/>
            <a:ext cx="105424" cy="104561"/>
            <a:chOff x="4050042" y="2311400"/>
            <a:chExt cx="153658" cy="152400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E614A63-CFF2-4F9A-B0D6-66936913EC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619EFE4-C9C9-4BDC-8D35-C4CF0720B3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AF250D92-88DA-4979-9279-5BCF319E5DA1}"/>
              </a:ext>
            </a:extLst>
          </p:cNvPr>
          <p:cNvGrpSpPr/>
          <p:nvPr/>
        </p:nvGrpSpPr>
        <p:grpSpPr>
          <a:xfrm>
            <a:off x="2196147" y="1905470"/>
            <a:ext cx="105424" cy="104561"/>
            <a:chOff x="4050042" y="2311400"/>
            <a:chExt cx="153658" cy="152400"/>
          </a:xfrm>
        </p:grpSpPr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4A570C3-8F94-4677-B1EC-FE44941F50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A147202-C52A-465A-A605-E5B017DBDD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D33B7BA-F7BD-4EF1-8104-7D5406D83C49}"/>
              </a:ext>
            </a:extLst>
          </p:cNvPr>
          <p:cNvGrpSpPr/>
          <p:nvPr/>
        </p:nvGrpSpPr>
        <p:grpSpPr>
          <a:xfrm>
            <a:off x="2335099" y="1945799"/>
            <a:ext cx="105424" cy="104561"/>
            <a:chOff x="4050042" y="2311400"/>
            <a:chExt cx="153658" cy="152400"/>
          </a:xfrm>
        </p:grpSpPr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31F4468A-936A-4865-B971-149E84EA50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D556856-88A3-4D1A-8037-C20E6C5C0E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424F066D-F53B-44A8-8D84-08EE464D0477}"/>
              </a:ext>
            </a:extLst>
          </p:cNvPr>
          <p:cNvGrpSpPr/>
          <p:nvPr/>
        </p:nvGrpSpPr>
        <p:grpSpPr>
          <a:xfrm>
            <a:off x="2374393" y="1945799"/>
            <a:ext cx="105424" cy="104561"/>
            <a:chOff x="4050042" y="2311400"/>
            <a:chExt cx="153658" cy="152400"/>
          </a:xfrm>
        </p:grpSpPr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BA1F465-9498-49F6-87C3-B282BEECD2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BE1F451-0644-4230-84FA-B348B96D51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6CCE2682-8701-416D-846B-78DAD9DCA5B8}"/>
              </a:ext>
            </a:extLst>
          </p:cNvPr>
          <p:cNvGrpSpPr/>
          <p:nvPr/>
        </p:nvGrpSpPr>
        <p:grpSpPr>
          <a:xfrm>
            <a:off x="2513442" y="1945799"/>
            <a:ext cx="105424" cy="104561"/>
            <a:chOff x="4050042" y="2311400"/>
            <a:chExt cx="153658" cy="152400"/>
          </a:xfrm>
        </p:grpSpPr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086C639-DE75-4DF4-A46A-D4B563A2AF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4090938-F056-4107-B2E5-D063F5FE79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8693E21E-8EF0-4E9E-B5B7-DC984F196301}"/>
              </a:ext>
            </a:extLst>
          </p:cNvPr>
          <p:cNvGrpSpPr/>
          <p:nvPr/>
        </p:nvGrpSpPr>
        <p:grpSpPr>
          <a:xfrm>
            <a:off x="2599248" y="1977159"/>
            <a:ext cx="105424" cy="104561"/>
            <a:chOff x="4050042" y="2311400"/>
            <a:chExt cx="153658" cy="152400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5FD66FB-AE97-4D0A-A910-FE069751D2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1ABA3BD-44E0-4ABF-A1C5-2610FB2C5E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BE23177E-5FF8-429F-8FAD-6FE5B70E184D}"/>
              </a:ext>
            </a:extLst>
          </p:cNvPr>
          <p:cNvGrpSpPr/>
          <p:nvPr/>
        </p:nvGrpSpPr>
        <p:grpSpPr>
          <a:xfrm>
            <a:off x="2619120" y="2001902"/>
            <a:ext cx="105424" cy="104561"/>
            <a:chOff x="4050042" y="2311400"/>
            <a:chExt cx="153658" cy="152400"/>
          </a:xfrm>
        </p:grpSpPr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C835E9F-7686-43B4-B54E-6045D06B52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1787E546-EF10-4635-BB62-AED380D262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7ED177C-1AC6-478F-812A-F25931C264D5}"/>
              </a:ext>
            </a:extLst>
          </p:cNvPr>
          <p:cNvGrpSpPr/>
          <p:nvPr/>
        </p:nvGrpSpPr>
        <p:grpSpPr>
          <a:xfrm>
            <a:off x="2631780" y="2040024"/>
            <a:ext cx="105424" cy="104561"/>
            <a:chOff x="4050042" y="2311400"/>
            <a:chExt cx="153658" cy="152400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0AE5A93-4D98-4118-86E9-63B4EF7CA0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8C0912F-1F76-4055-900C-1F57D94D34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53E58151-23E1-450F-BE6E-008ECCC0CBF4}"/>
              </a:ext>
            </a:extLst>
          </p:cNvPr>
          <p:cNvGrpSpPr/>
          <p:nvPr/>
        </p:nvGrpSpPr>
        <p:grpSpPr>
          <a:xfrm>
            <a:off x="2660428" y="2075304"/>
            <a:ext cx="105424" cy="104561"/>
            <a:chOff x="4050042" y="2311400"/>
            <a:chExt cx="153658" cy="152400"/>
          </a:xfrm>
        </p:grpSpPr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BFC5B4C-8081-4FA6-B167-A867BE6000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CEADB50-0CA5-49F9-A169-50924374E4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660AE94-ADBA-43D5-ADD4-D99410DE7C07}"/>
              </a:ext>
            </a:extLst>
          </p:cNvPr>
          <p:cNvGrpSpPr/>
          <p:nvPr/>
        </p:nvGrpSpPr>
        <p:grpSpPr>
          <a:xfrm>
            <a:off x="2680280" y="2101084"/>
            <a:ext cx="105424" cy="104561"/>
            <a:chOff x="4050042" y="2311400"/>
            <a:chExt cx="153658" cy="152400"/>
          </a:xfrm>
        </p:grpSpPr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9452D4F-0569-4E15-82A1-62D73BD6AB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10269ED5-1E81-4E6A-998F-7AEFD70E1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8D6AADD7-B847-4DE5-B879-751A5CB09E67}"/>
              </a:ext>
            </a:extLst>
          </p:cNvPr>
          <p:cNvGrpSpPr/>
          <p:nvPr/>
        </p:nvGrpSpPr>
        <p:grpSpPr>
          <a:xfrm>
            <a:off x="2685685" y="2193342"/>
            <a:ext cx="105424" cy="104561"/>
            <a:chOff x="4050042" y="2311400"/>
            <a:chExt cx="153658" cy="152400"/>
          </a:xfrm>
        </p:grpSpPr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1C1F3B91-6450-4657-965E-A9AB4EE390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6C9494B6-FACB-47A0-B4C4-8B6B81F986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8CA2D5C4-CD7A-492A-A352-F40FC7C051D7}"/>
              </a:ext>
            </a:extLst>
          </p:cNvPr>
          <p:cNvGrpSpPr/>
          <p:nvPr/>
        </p:nvGrpSpPr>
        <p:grpSpPr>
          <a:xfrm>
            <a:off x="2748473" y="2350187"/>
            <a:ext cx="105424" cy="104561"/>
            <a:chOff x="4050042" y="2311400"/>
            <a:chExt cx="153658" cy="152400"/>
          </a:xfrm>
        </p:grpSpPr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3FD66CF-9D53-4BCC-B96F-DCA7D291A2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E85A12D6-52EF-4083-A7D4-3408168724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56E5BEC0-3BA7-446C-B1E3-A988FE048C97}"/>
              </a:ext>
            </a:extLst>
          </p:cNvPr>
          <p:cNvGrpSpPr/>
          <p:nvPr/>
        </p:nvGrpSpPr>
        <p:grpSpPr>
          <a:xfrm>
            <a:off x="2779198" y="2350187"/>
            <a:ext cx="105424" cy="104561"/>
            <a:chOff x="4050042" y="2311400"/>
            <a:chExt cx="153658" cy="152400"/>
          </a:xfrm>
        </p:grpSpPr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360221A8-D3B8-4BB4-8EFE-8CB0CE1621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CC297D3-24E9-4D5B-9255-5B3CDD38EB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5C6045C9-5804-419B-90F0-06D52D18A18F}"/>
              </a:ext>
            </a:extLst>
          </p:cNvPr>
          <p:cNvGrpSpPr/>
          <p:nvPr/>
        </p:nvGrpSpPr>
        <p:grpSpPr>
          <a:xfrm>
            <a:off x="2937334" y="2453476"/>
            <a:ext cx="105424" cy="104561"/>
            <a:chOff x="4050042" y="2311400"/>
            <a:chExt cx="153658" cy="152400"/>
          </a:xfrm>
        </p:grpSpPr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9FA97F9-68AF-4D9D-8030-F4BB3CB3C0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3B929D99-6577-4FFE-ACDB-FC447C678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6C6A4C7-2DEA-4236-84DE-9A530F565549}"/>
              </a:ext>
            </a:extLst>
          </p:cNvPr>
          <p:cNvGrpSpPr/>
          <p:nvPr/>
        </p:nvGrpSpPr>
        <p:grpSpPr>
          <a:xfrm>
            <a:off x="3030754" y="2500805"/>
            <a:ext cx="105424" cy="104561"/>
            <a:chOff x="4050042" y="2311400"/>
            <a:chExt cx="153658" cy="152400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5B74E08E-AF16-451C-9F25-F2C6DC426D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4A4F8FC-7565-4997-99CA-3881BC3F67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9ABE57D5-4764-4C59-9722-81D9D6DCB1AD}"/>
              </a:ext>
            </a:extLst>
          </p:cNvPr>
          <p:cNvGrpSpPr/>
          <p:nvPr/>
        </p:nvGrpSpPr>
        <p:grpSpPr>
          <a:xfrm>
            <a:off x="3054789" y="2513655"/>
            <a:ext cx="105424" cy="104561"/>
            <a:chOff x="4050042" y="2311400"/>
            <a:chExt cx="153658" cy="152400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9DBA21F2-C200-48B7-B2BB-F70CDCE758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808CA8A3-77AA-4FCE-8173-0D3D5BDFA3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46678AAB-9DCB-43FC-B44D-521F00156682}"/>
              </a:ext>
            </a:extLst>
          </p:cNvPr>
          <p:cNvGrpSpPr/>
          <p:nvPr/>
        </p:nvGrpSpPr>
        <p:grpSpPr>
          <a:xfrm>
            <a:off x="3095438" y="2567923"/>
            <a:ext cx="105424" cy="104561"/>
            <a:chOff x="4050042" y="2311400"/>
            <a:chExt cx="153658" cy="152400"/>
          </a:xfrm>
        </p:grpSpPr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313DB80E-D019-4FDE-BDB7-EC48783687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D9DCD608-FEB2-4280-9403-D8824C6B2D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DDB0755-763B-4626-92BF-3C79CD929F11}"/>
              </a:ext>
            </a:extLst>
          </p:cNvPr>
          <p:cNvGrpSpPr/>
          <p:nvPr/>
        </p:nvGrpSpPr>
        <p:grpSpPr>
          <a:xfrm>
            <a:off x="3107953" y="2638823"/>
            <a:ext cx="105424" cy="104561"/>
            <a:chOff x="4050042" y="2311400"/>
            <a:chExt cx="153658" cy="152400"/>
          </a:xfrm>
        </p:grpSpPr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6CAA0B6-2C79-4CA7-8F42-C987BCD839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303D60A3-EF45-4D8D-BC62-C20193B800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76AC0B1-FD5C-400A-981F-D332F091DBDA}"/>
              </a:ext>
            </a:extLst>
          </p:cNvPr>
          <p:cNvGrpSpPr/>
          <p:nvPr/>
        </p:nvGrpSpPr>
        <p:grpSpPr>
          <a:xfrm>
            <a:off x="3135907" y="2642157"/>
            <a:ext cx="105424" cy="104561"/>
            <a:chOff x="4050042" y="2311400"/>
            <a:chExt cx="153658" cy="152400"/>
          </a:xfrm>
        </p:grpSpPr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98F7409E-E1BA-40B3-9041-56A263AA39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04E6901-B3C8-47E3-95E5-969612887A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32EF146D-5B2B-4BFB-9B80-0A180D9BFF0E}"/>
              </a:ext>
            </a:extLst>
          </p:cNvPr>
          <p:cNvGrpSpPr/>
          <p:nvPr/>
        </p:nvGrpSpPr>
        <p:grpSpPr>
          <a:xfrm>
            <a:off x="3138468" y="2707029"/>
            <a:ext cx="105424" cy="104561"/>
            <a:chOff x="4050042" y="2311400"/>
            <a:chExt cx="153658" cy="152400"/>
          </a:xfrm>
        </p:grpSpPr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52CB443-1B16-4CC4-90CD-A6100E7CFA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6AD38AC4-1901-4C41-95E9-0F1D332EF7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C1D3179D-C36E-41AD-B630-833B002BB468}"/>
              </a:ext>
            </a:extLst>
          </p:cNvPr>
          <p:cNvGrpSpPr/>
          <p:nvPr/>
        </p:nvGrpSpPr>
        <p:grpSpPr>
          <a:xfrm>
            <a:off x="3152195" y="2759085"/>
            <a:ext cx="105424" cy="104561"/>
            <a:chOff x="4050042" y="2311400"/>
            <a:chExt cx="153658" cy="152400"/>
          </a:xfrm>
        </p:grpSpPr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F3CE6A6-49B0-4805-8B99-8DCE001FA5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027443BA-25A7-436E-A2BD-745DB38545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BB03EF21-D399-4EA3-9A05-2B53B888466B}"/>
              </a:ext>
            </a:extLst>
          </p:cNvPr>
          <p:cNvGrpSpPr/>
          <p:nvPr/>
        </p:nvGrpSpPr>
        <p:grpSpPr>
          <a:xfrm>
            <a:off x="3369721" y="2834943"/>
            <a:ext cx="105424" cy="104561"/>
            <a:chOff x="4050042" y="2311400"/>
            <a:chExt cx="153658" cy="152400"/>
          </a:xfrm>
        </p:grpSpPr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9C25EB67-2506-4197-AE01-3B508E8DB9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9C00558A-66DD-49BF-9053-01FFD2F94D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F669325F-E077-4799-AFF5-EBD95B303545}"/>
              </a:ext>
            </a:extLst>
          </p:cNvPr>
          <p:cNvGrpSpPr/>
          <p:nvPr/>
        </p:nvGrpSpPr>
        <p:grpSpPr>
          <a:xfrm>
            <a:off x="3168823" y="2757113"/>
            <a:ext cx="105424" cy="104561"/>
            <a:chOff x="4050042" y="2311400"/>
            <a:chExt cx="153658" cy="152400"/>
          </a:xfrm>
        </p:grpSpPr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CD2D41E3-29B2-4824-A802-059AB0008B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1187906B-0121-4438-943A-35A4BD687E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96E3702C-1E26-41EF-BC67-C930EF579F57}"/>
              </a:ext>
            </a:extLst>
          </p:cNvPr>
          <p:cNvGrpSpPr/>
          <p:nvPr/>
        </p:nvGrpSpPr>
        <p:grpSpPr>
          <a:xfrm>
            <a:off x="3646118" y="2834943"/>
            <a:ext cx="105424" cy="104561"/>
            <a:chOff x="4050042" y="2311400"/>
            <a:chExt cx="153658" cy="152400"/>
          </a:xfrm>
        </p:grpSpPr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BC2F319C-E28F-45A9-860C-85A69A39C4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BEA6C092-9887-4F85-8944-FB8FD714B8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A457005C-55BE-4057-99E4-AA6A947CBD71}"/>
              </a:ext>
            </a:extLst>
          </p:cNvPr>
          <p:cNvGrpSpPr/>
          <p:nvPr/>
        </p:nvGrpSpPr>
        <p:grpSpPr>
          <a:xfrm>
            <a:off x="3713828" y="2918992"/>
            <a:ext cx="105424" cy="104561"/>
            <a:chOff x="4050042" y="2311400"/>
            <a:chExt cx="153658" cy="152400"/>
          </a:xfrm>
        </p:grpSpPr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61048612-5554-4006-AD51-D4A4E3EF9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87008C0-A3B9-4E0D-9F96-9E74042FB6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C48B2470-217C-49EE-9BA9-DA31A72CCE59}"/>
              </a:ext>
            </a:extLst>
          </p:cNvPr>
          <p:cNvGrpSpPr/>
          <p:nvPr/>
        </p:nvGrpSpPr>
        <p:grpSpPr>
          <a:xfrm>
            <a:off x="3749284" y="2918992"/>
            <a:ext cx="105424" cy="104561"/>
            <a:chOff x="4050042" y="2311400"/>
            <a:chExt cx="153658" cy="152400"/>
          </a:xfrm>
        </p:grpSpPr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66432FE-17A8-4EFD-BA1C-BF72625F42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81A95FB-3D0F-42B2-9E20-3F2A026CF1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F2876489-C47C-45BB-8C87-5B82FAA7430E}"/>
              </a:ext>
            </a:extLst>
          </p:cNvPr>
          <p:cNvGrpSpPr/>
          <p:nvPr/>
        </p:nvGrpSpPr>
        <p:grpSpPr>
          <a:xfrm>
            <a:off x="3865364" y="2918992"/>
            <a:ext cx="105424" cy="104561"/>
            <a:chOff x="4050042" y="2311400"/>
            <a:chExt cx="153658" cy="152400"/>
          </a:xfrm>
        </p:grpSpPr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C4F84C3E-88BE-4B96-A09A-0B660DE77E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395AA973-7B44-4EA9-992D-35E7784090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ABA9726F-3708-41AB-95AC-C4DCC1E42F7F}"/>
              </a:ext>
            </a:extLst>
          </p:cNvPr>
          <p:cNvGrpSpPr/>
          <p:nvPr/>
        </p:nvGrpSpPr>
        <p:grpSpPr>
          <a:xfrm>
            <a:off x="4110163" y="3012414"/>
            <a:ext cx="105424" cy="104561"/>
            <a:chOff x="4050042" y="2311400"/>
            <a:chExt cx="153658" cy="152400"/>
          </a:xfrm>
        </p:grpSpPr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77F270AE-C5D0-4E69-B294-81AD0211CC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170F4507-7CC6-45CC-8366-D859047B7A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A16B1B01-DD97-48DB-BEB4-621E8A799548}"/>
              </a:ext>
            </a:extLst>
          </p:cNvPr>
          <p:cNvGrpSpPr/>
          <p:nvPr/>
        </p:nvGrpSpPr>
        <p:grpSpPr>
          <a:xfrm>
            <a:off x="4252875" y="3012414"/>
            <a:ext cx="105424" cy="104561"/>
            <a:chOff x="4050042" y="2311400"/>
            <a:chExt cx="153658" cy="152400"/>
          </a:xfrm>
        </p:grpSpPr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467CA2FB-4A77-44E2-A1B9-04F41984D2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72723588-72D5-4983-8187-46D29C43A6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84FBB72E-1A6B-4FFB-9B9F-5B6856BC55D0}"/>
              </a:ext>
            </a:extLst>
          </p:cNvPr>
          <p:cNvGrpSpPr/>
          <p:nvPr/>
        </p:nvGrpSpPr>
        <p:grpSpPr>
          <a:xfrm>
            <a:off x="4349945" y="3012414"/>
            <a:ext cx="105424" cy="104561"/>
            <a:chOff x="4050042" y="2311400"/>
            <a:chExt cx="153658" cy="152400"/>
          </a:xfrm>
        </p:grpSpPr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FED5AF65-EA2F-4A73-A5B1-894D251E58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E9F552D7-7C59-48EF-B678-44D42D03F0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7BBFF56-1F55-4574-8666-1EB20A68A9E1}"/>
              </a:ext>
            </a:extLst>
          </p:cNvPr>
          <p:cNvGrpSpPr/>
          <p:nvPr/>
        </p:nvGrpSpPr>
        <p:grpSpPr>
          <a:xfrm>
            <a:off x="4373933" y="3012414"/>
            <a:ext cx="105424" cy="104561"/>
            <a:chOff x="4050042" y="2311400"/>
            <a:chExt cx="153658" cy="152400"/>
          </a:xfrm>
        </p:grpSpPr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1464B60E-A8F2-4CBD-8698-4CD4E4FBE3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68611962-2724-4896-86EA-A6763A5533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ED6E1D10-E5EA-4288-AA99-1844233440EB}"/>
              </a:ext>
            </a:extLst>
          </p:cNvPr>
          <p:cNvGrpSpPr/>
          <p:nvPr/>
        </p:nvGrpSpPr>
        <p:grpSpPr>
          <a:xfrm>
            <a:off x="4407674" y="3012414"/>
            <a:ext cx="105424" cy="104561"/>
            <a:chOff x="4050042" y="2311400"/>
            <a:chExt cx="153658" cy="152400"/>
          </a:xfrm>
        </p:grpSpPr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5AA5CEF-CFE1-4353-8CF1-D39E6DFA68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98CF069-EA85-41F4-80B5-4494A9FF6C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73A59EF3-F00A-4DC5-9383-6949DAD11F44}"/>
              </a:ext>
            </a:extLst>
          </p:cNvPr>
          <p:cNvGrpSpPr/>
          <p:nvPr/>
        </p:nvGrpSpPr>
        <p:grpSpPr>
          <a:xfrm>
            <a:off x="4440372" y="3012414"/>
            <a:ext cx="105424" cy="104561"/>
            <a:chOff x="4050042" y="2311400"/>
            <a:chExt cx="153658" cy="152400"/>
          </a:xfrm>
        </p:grpSpPr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161CEC8-503F-441C-859C-600E24278D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C4D6F6E3-E34E-4907-85A1-C562B4A99D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BEC3095F-85D5-4807-81ED-BBDC77947018}"/>
              </a:ext>
            </a:extLst>
          </p:cNvPr>
          <p:cNvGrpSpPr/>
          <p:nvPr/>
        </p:nvGrpSpPr>
        <p:grpSpPr>
          <a:xfrm>
            <a:off x="4449300" y="3012414"/>
            <a:ext cx="105424" cy="104561"/>
            <a:chOff x="4050042" y="2311400"/>
            <a:chExt cx="153658" cy="152400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E428B93E-B6A0-48BB-B87A-1270B571B9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9A4AC19-CD21-4529-B8F1-AC99F995AB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E1ADB27A-724B-4119-9C12-41E495BCEE15}"/>
              </a:ext>
            </a:extLst>
          </p:cNvPr>
          <p:cNvGrpSpPr/>
          <p:nvPr/>
        </p:nvGrpSpPr>
        <p:grpSpPr>
          <a:xfrm>
            <a:off x="4562761" y="3180757"/>
            <a:ext cx="105424" cy="104561"/>
            <a:chOff x="4050042" y="2311400"/>
            <a:chExt cx="153658" cy="152400"/>
          </a:xfrm>
        </p:grpSpPr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3A10A617-4D91-40B4-929D-0BD18FBB51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3617A95B-FEAF-4183-B60B-932E92F383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5456DD8B-9B9B-4CAB-A708-56B9A4430504}"/>
              </a:ext>
            </a:extLst>
          </p:cNvPr>
          <p:cNvGrpSpPr/>
          <p:nvPr/>
        </p:nvGrpSpPr>
        <p:grpSpPr>
          <a:xfrm>
            <a:off x="4856001" y="3180757"/>
            <a:ext cx="105424" cy="104561"/>
            <a:chOff x="4050042" y="2311400"/>
            <a:chExt cx="153658" cy="152400"/>
          </a:xfrm>
        </p:grpSpPr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0CC76974-8CD0-42D3-A983-AB9B2E8624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7E2D55FB-62D9-46A9-965D-24F3C90E5A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12A05BE1-47B1-41B0-BBC4-4E5F4A75C608}"/>
              </a:ext>
            </a:extLst>
          </p:cNvPr>
          <p:cNvGrpSpPr/>
          <p:nvPr/>
        </p:nvGrpSpPr>
        <p:grpSpPr>
          <a:xfrm>
            <a:off x="5032838" y="3180757"/>
            <a:ext cx="105424" cy="104561"/>
            <a:chOff x="4050042" y="2311400"/>
            <a:chExt cx="153658" cy="152400"/>
          </a:xfrm>
        </p:grpSpPr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262562E7-2967-47B5-9360-194A33CAC4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8F8626AC-B6B1-4DBF-8877-11A7EAED00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F0C26A34-3A21-4D4C-AC2D-DB6DBA12AAEA}"/>
              </a:ext>
            </a:extLst>
          </p:cNvPr>
          <p:cNvGrpSpPr/>
          <p:nvPr/>
        </p:nvGrpSpPr>
        <p:grpSpPr>
          <a:xfrm>
            <a:off x="5667435" y="3427631"/>
            <a:ext cx="105424" cy="104561"/>
            <a:chOff x="4050042" y="2311400"/>
            <a:chExt cx="153658" cy="152400"/>
          </a:xfrm>
        </p:grpSpPr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C1F946A-1BFB-4DBE-9560-2AFD301E12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E952B5B8-DC07-4E06-997E-EF10947141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AB005C7D-143A-4B49-B6B1-1EA07C5B800F}"/>
              </a:ext>
            </a:extLst>
          </p:cNvPr>
          <p:cNvGrpSpPr/>
          <p:nvPr/>
        </p:nvGrpSpPr>
        <p:grpSpPr>
          <a:xfrm>
            <a:off x="5709348" y="3427631"/>
            <a:ext cx="105424" cy="104561"/>
            <a:chOff x="4050042" y="2311400"/>
            <a:chExt cx="153658" cy="152400"/>
          </a:xfrm>
        </p:grpSpPr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2D5A835F-D816-4297-ADAB-1EEC02C61D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209BF30-61EA-4272-9020-23D8B4BBF8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9C64B0EF-84E8-44BA-B838-E70B8B5B3C4B}"/>
              </a:ext>
            </a:extLst>
          </p:cNvPr>
          <p:cNvGrpSpPr/>
          <p:nvPr/>
        </p:nvGrpSpPr>
        <p:grpSpPr>
          <a:xfrm>
            <a:off x="5821228" y="3427631"/>
            <a:ext cx="105424" cy="104561"/>
            <a:chOff x="4050042" y="2311400"/>
            <a:chExt cx="153658" cy="152400"/>
          </a:xfrm>
        </p:grpSpPr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5D7BE193-8456-4BAC-A4B0-EFB1058EDF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5B0FEB43-4B74-4575-9291-355ED438E0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C4DCE3C4-9FEB-44A9-B821-BB6D6FA97432}"/>
              </a:ext>
            </a:extLst>
          </p:cNvPr>
          <p:cNvGrpSpPr/>
          <p:nvPr/>
        </p:nvGrpSpPr>
        <p:grpSpPr>
          <a:xfrm>
            <a:off x="5929029" y="3427631"/>
            <a:ext cx="105424" cy="104561"/>
            <a:chOff x="4050042" y="2311400"/>
            <a:chExt cx="153658" cy="152400"/>
          </a:xfrm>
        </p:grpSpPr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E61344A8-FCFB-47E2-AF71-DD199B66CD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96C40FCA-38B6-4066-99BB-78184F9CAD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31AF6735-79F2-4DB7-906C-E323F3F80F40}"/>
              </a:ext>
            </a:extLst>
          </p:cNvPr>
          <p:cNvGrpSpPr/>
          <p:nvPr/>
        </p:nvGrpSpPr>
        <p:grpSpPr>
          <a:xfrm>
            <a:off x="5968079" y="3427631"/>
            <a:ext cx="105424" cy="104561"/>
            <a:chOff x="4050042" y="2311400"/>
            <a:chExt cx="153658" cy="152400"/>
          </a:xfrm>
        </p:grpSpPr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59906619-8763-4D2C-8D9B-52C9DE25DC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1D7C08EC-E309-4E15-9789-BEB97D02FB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0BF18B2B-4F3B-460B-81B2-D8CA58B830D9}"/>
              </a:ext>
            </a:extLst>
          </p:cNvPr>
          <p:cNvGrpSpPr/>
          <p:nvPr/>
        </p:nvGrpSpPr>
        <p:grpSpPr>
          <a:xfrm>
            <a:off x="6002160" y="3427631"/>
            <a:ext cx="105424" cy="104561"/>
            <a:chOff x="4050042" y="2311400"/>
            <a:chExt cx="153658" cy="152400"/>
          </a:xfrm>
        </p:grpSpPr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DCD20608-7178-403A-9954-8032B91D2E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B6CA388F-836F-4082-AD25-4608855A26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4501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OS per IRC (ITT)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CF1828B4-633B-304E-B8E6-F6705824B280}"/>
              </a:ext>
            </a:extLst>
          </p:cNvPr>
          <p:cNvGraphicFramePr>
            <a:graphicFrameLocks/>
          </p:cNvGraphicFramePr>
          <p:nvPr/>
        </p:nvGraphicFramePr>
        <p:xfrm>
          <a:off x="6676091" y="1600200"/>
          <a:ext cx="5058709" cy="3314701"/>
        </p:xfrm>
        <a:graphic>
          <a:graphicData uri="http://schemas.openxmlformats.org/drawingml/2006/table">
            <a:tbl>
              <a:tblPr/>
              <a:tblGrid>
                <a:gridCol w="239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99">
                  <a:extLst>
                    <a:ext uri="{9D8B030D-6E8A-4147-A177-3AD203B41FA5}">
                      <a16:colId xmlns:a16="http://schemas.microsoft.com/office/drawing/2014/main" val="1822313826"/>
                    </a:ext>
                  </a:extLst>
                </a:gridCol>
                <a:gridCol w="1230260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593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Outcome, 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Patients with events,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Stratified HR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0.509 (0.258-1.004)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= .0257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OS,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(15.8-NR)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16.4*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(11.0-NR)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16.4 (11.0-NR)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6-mo OS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91.8 (3.29)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85.4-98.2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89.4 (3.36)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82.9-96.0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47.8 (6.53)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35.0-60.6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12-month OS rate, % (SE)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2-sided 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79.1 (6.13)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67.1-91.1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64.2 (6.99)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50.5-77.9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33.9 (7.03)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20.1-47.7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4105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24196D5-0CB6-4112-9412-1105623F0D73}"/>
              </a:ext>
            </a:extLst>
          </p:cNvPr>
          <p:cNvSpPr txBox="1"/>
          <p:nvPr/>
        </p:nvSpPr>
        <p:spPr bwMode="auto">
          <a:xfrm>
            <a:off x="7562757" y="4947700"/>
            <a:ext cx="4024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*Patients who crossed over to receive liso-cel continued to be followed for OS in SoC arm.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A5190-6A5C-4E14-BAA7-981F122DE96F}"/>
              </a:ext>
            </a:extLst>
          </p:cNvPr>
          <p:cNvSpPr txBox="1"/>
          <p:nvPr/>
        </p:nvSpPr>
        <p:spPr bwMode="auto">
          <a:xfrm>
            <a:off x="3782153" y="5232399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651E33-C370-4EBF-908E-44191E0C4D07}"/>
              </a:ext>
            </a:extLst>
          </p:cNvPr>
          <p:cNvSpPr txBox="1"/>
          <p:nvPr/>
        </p:nvSpPr>
        <p:spPr bwMode="auto">
          <a:xfrm rot="16200000">
            <a:off x="-178067" y="3176598"/>
            <a:ext cx="20404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Overall Survival (%)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5D725D-31FA-42CC-B694-1B4EF8700D70}"/>
              </a:ext>
            </a:extLst>
          </p:cNvPr>
          <p:cNvSpPr txBox="1"/>
          <p:nvPr/>
        </p:nvSpPr>
        <p:spPr bwMode="auto">
          <a:xfrm>
            <a:off x="601985" y="5403015"/>
            <a:ext cx="93647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No. at Risk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arm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80D9BF-500F-487C-9C68-033A4C994B9C}"/>
              </a:ext>
            </a:extLst>
          </p:cNvPr>
          <p:cNvGrpSpPr/>
          <p:nvPr/>
        </p:nvGrpSpPr>
        <p:grpSpPr>
          <a:xfrm>
            <a:off x="866599" y="1542514"/>
            <a:ext cx="535724" cy="3599477"/>
            <a:chOff x="866599" y="1542514"/>
            <a:chExt cx="535724" cy="35994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DB11B1D-72BB-4C55-9F4A-F7CCE8F4E634}"/>
                </a:ext>
              </a:extLst>
            </p:cNvPr>
            <p:cNvSpPr txBox="1"/>
            <p:nvPr/>
          </p:nvSpPr>
          <p:spPr bwMode="auto">
            <a:xfrm>
              <a:off x="1100637" y="477265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A3DE5F-F39C-4E80-8D69-AB409B400E94}"/>
                </a:ext>
              </a:extLst>
            </p:cNvPr>
            <p:cNvSpPr txBox="1"/>
            <p:nvPr/>
          </p:nvSpPr>
          <p:spPr bwMode="auto">
            <a:xfrm>
              <a:off x="983619" y="412737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19E7B26-4600-415D-9FE7-5C1806DB4315}"/>
                </a:ext>
              </a:extLst>
            </p:cNvPr>
            <p:cNvSpPr txBox="1"/>
            <p:nvPr/>
          </p:nvSpPr>
          <p:spPr bwMode="auto">
            <a:xfrm>
              <a:off x="983619" y="3480230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56C4C38-90D0-47E2-ACEE-87BD2317AFB9}"/>
                </a:ext>
              </a:extLst>
            </p:cNvPr>
            <p:cNvSpPr txBox="1"/>
            <p:nvPr/>
          </p:nvSpPr>
          <p:spPr bwMode="auto">
            <a:xfrm>
              <a:off x="983619" y="283494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24C58FA-C417-4D30-9B0E-92238CDAC1B1}"/>
                </a:ext>
              </a:extLst>
            </p:cNvPr>
            <p:cNvSpPr txBox="1"/>
            <p:nvPr/>
          </p:nvSpPr>
          <p:spPr bwMode="auto">
            <a:xfrm>
              <a:off x="983619" y="218780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2E84692-E007-4FB8-9372-0301531F3F7A}"/>
                </a:ext>
              </a:extLst>
            </p:cNvPr>
            <p:cNvSpPr txBox="1"/>
            <p:nvPr/>
          </p:nvSpPr>
          <p:spPr bwMode="auto">
            <a:xfrm>
              <a:off x="866599" y="154251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9B2B9E2-1586-49CB-A859-37385EB368C4}"/>
                </a:ext>
              </a:extLst>
            </p:cNvPr>
            <p:cNvSpPr txBox="1"/>
            <p:nvPr/>
          </p:nvSpPr>
          <p:spPr bwMode="auto">
            <a:xfrm>
              <a:off x="983619" y="3164441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9569A7C-9D05-461B-A4F5-A5C0237E181F}"/>
              </a:ext>
            </a:extLst>
          </p:cNvPr>
          <p:cNvGrpSpPr/>
          <p:nvPr/>
        </p:nvGrpSpPr>
        <p:grpSpPr>
          <a:xfrm>
            <a:off x="1539240" y="5019039"/>
            <a:ext cx="4860277" cy="307777"/>
            <a:chOff x="1551515" y="5019039"/>
            <a:chExt cx="5588677" cy="3077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3F848E6-05C2-42F0-BDC5-334E6A21B5EB}"/>
                </a:ext>
              </a:extLst>
            </p:cNvPr>
            <p:cNvSpPr txBox="1"/>
            <p:nvPr/>
          </p:nvSpPr>
          <p:spPr bwMode="auto">
            <a:xfrm>
              <a:off x="1551515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7D58A18-B3DC-4C92-A62C-7E3B7148F7BC}"/>
                </a:ext>
              </a:extLst>
            </p:cNvPr>
            <p:cNvSpPr txBox="1"/>
            <p:nvPr/>
          </p:nvSpPr>
          <p:spPr bwMode="auto">
            <a:xfrm>
              <a:off x="1798099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715A543-5BA4-4ABC-851D-6DEC4F58B802}"/>
                </a:ext>
              </a:extLst>
            </p:cNvPr>
            <p:cNvSpPr txBox="1"/>
            <p:nvPr/>
          </p:nvSpPr>
          <p:spPr bwMode="auto">
            <a:xfrm>
              <a:off x="2037528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556DFEA-6575-4405-9312-08F56BF10E0D}"/>
                </a:ext>
              </a:extLst>
            </p:cNvPr>
            <p:cNvSpPr txBox="1"/>
            <p:nvPr/>
          </p:nvSpPr>
          <p:spPr bwMode="auto">
            <a:xfrm>
              <a:off x="2284113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1224994-5A53-4E65-A82D-BB26FC1F3DCA}"/>
                </a:ext>
              </a:extLst>
            </p:cNvPr>
            <p:cNvSpPr txBox="1"/>
            <p:nvPr/>
          </p:nvSpPr>
          <p:spPr bwMode="auto">
            <a:xfrm>
              <a:off x="2536240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3D46D2-9B60-42C5-9D4D-569422A6D686}"/>
                </a:ext>
              </a:extLst>
            </p:cNvPr>
            <p:cNvSpPr txBox="1"/>
            <p:nvPr/>
          </p:nvSpPr>
          <p:spPr bwMode="auto">
            <a:xfrm>
              <a:off x="2782823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573EE76-CD7C-4D09-A9E8-BB857316F114}"/>
                </a:ext>
              </a:extLst>
            </p:cNvPr>
            <p:cNvSpPr txBox="1"/>
            <p:nvPr/>
          </p:nvSpPr>
          <p:spPr bwMode="auto">
            <a:xfrm>
              <a:off x="3034950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A49DDC4-5C28-45F6-90B9-EF932A494832}"/>
                </a:ext>
              </a:extLst>
            </p:cNvPr>
            <p:cNvSpPr txBox="1"/>
            <p:nvPr/>
          </p:nvSpPr>
          <p:spPr bwMode="auto">
            <a:xfrm>
              <a:off x="3281535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809A828-E535-45FD-8923-098653FE7A7F}"/>
                </a:ext>
              </a:extLst>
            </p:cNvPr>
            <p:cNvSpPr txBox="1"/>
            <p:nvPr/>
          </p:nvSpPr>
          <p:spPr bwMode="auto">
            <a:xfrm>
              <a:off x="3495923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DCFF23A-104F-49E7-8C15-EA419EE9A9E6}"/>
                </a:ext>
              </a:extLst>
            </p:cNvPr>
            <p:cNvSpPr txBox="1"/>
            <p:nvPr/>
          </p:nvSpPr>
          <p:spPr bwMode="auto">
            <a:xfrm>
              <a:off x="3742507" y="5019039"/>
              <a:ext cx="317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C757236-A9A0-45F7-B290-3D022C2E7813}"/>
                </a:ext>
              </a:extLst>
            </p:cNvPr>
            <p:cNvSpPr txBox="1"/>
            <p:nvPr/>
          </p:nvSpPr>
          <p:spPr bwMode="auto">
            <a:xfrm>
              <a:off x="3929333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89BCB01-A78C-4C12-BB56-74096C55FA18}"/>
                </a:ext>
              </a:extLst>
            </p:cNvPr>
            <p:cNvSpPr txBox="1"/>
            <p:nvPr/>
          </p:nvSpPr>
          <p:spPr bwMode="auto">
            <a:xfrm>
              <a:off x="4175918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54D06D6-E70C-4133-9FDE-F8A262B3229B}"/>
                </a:ext>
              </a:extLst>
            </p:cNvPr>
            <p:cNvSpPr txBox="1"/>
            <p:nvPr/>
          </p:nvSpPr>
          <p:spPr bwMode="auto">
            <a:xfrm>
              <a:off x="4428045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FBAC89F-9B59-4171-B244-68FE43CD1931}"/>
                </a:ext>
              </a:extLst>
            </p:cNvPr>
            <p:cNvSpPr txBox="1"/>
            <p:nvPr/>
          </p:nvSpPr>
          <p:spPr bwMode="auto">
            <a:xfrm>
              <a:off x="4674628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58104A1-E943-478D-8757-B7095733EF7D}"/>
                </a:ext>
              </a:extLst>
            </p:cNvPr>
            <p:cNvSpPr txBox="1"/>
            <p:nvPr/>
          </p:nvSpPr>
          <p:spPr bwMode="auto">
            <a:xfrm>
              <a:off x="4926756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57D1731-D79F-4AC5-9E53-134FC7FAE1E7}"/>
                </a:ext>
              </a:extLst>
            </p:cNvPr>
            <p:cNvSpPr txBox="1"/>
            <p:nvPr/>
          </p:nvSpPr>
          <p:spPr bwMode="auto">
            <a:xfrm>
              <a:off x="5173340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0B46485-1690-49BA-B5B8-63DA2CDB5B22}"/>
                </a:ext>
              </a:extLst>
            </p:cNvPr>
            <p:cNvSpPr txBox="1"/>
            <p:nvPr/>
          </p:nvSpPr>
          <p:spPr bwMode="auto">
            <a:xfrm>
              <a:off x="5425106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103BCBA-3151-45E6-98A9-A5887FBC9D45}"/>
                </a:ext>
              </a:extLst>
            </p:cNvPr>
            <p:cNvSpPr txBox="1"/>
            <p:nvPr/>
          </p:nvSpPr>
          <p:spPr bwMode="auto">
            <a:xfrm>
              <a:off x="5671689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7A40E41-854E-4961-B884-45D70DF7E185}"/>
                </a:ext>
              </a:extLst>
            </p:cNvPr>
            <p:cNvSpPr txBox="1"/>
            <p:nvPr/>
          </p:nvSpPr>
          <p:spPr bwMode="auto">
            <a:xfrm>
              <a:off x="5923817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8FEBCE3-6208-40AB-A8CA-11228D90D3B2}"/>
                </a:ext>
              </a:extLst>
            </p:cNvPr>
            <p:cNvSpPr txBox="1"/>
            <p:nvPr/>
          </p:nvSpPr>
          <p:spPr bwMode="auto">
            <a:xfrm>
              <a:off x="6192900" y="5019039"/>
              <a:ext cx="4230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CC9F54C-C074-4AF3-A269-296E1044029C}"/>
                </a:ext>
              </a:extLst>
            </p:cNvPr>
            <p:cNvSpPr txBox="1"/>
            <p:nvPr/>
          </p:nvSpPr>
          <p:spPr bwMode="auto">
            <a:xfrm>
              <a:off x="6456371" y="5019039"/>
              <a:ext cx="42247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D2332EE-22FF-4E92-BE73-A4C2C6120343}"/>
                </a:ext>
              </a:extLst>
            </p:cNvPr>
            <p:cNvSpPr txBox="1"/>
            <p:nvPr/>
          </p:nvSpPr>
          <p:spPr bwMode="auto">
            <a:xfrm>
              <a:off x="6717721" y="5019039"/>
              <a:ext cx="42247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49AB4A9-B726-4A44-BFF9-A31690552396}"/>
              </a:ext>
            </a:extLst>
          </p:cNvPr>
          <p:cNvSpPr/>
          <p:nvPr/>
        </p:nvSpPr>
        <p:spPr bwMode="auto">
          <a:xfrm>
            <a:off x="1416050" y="1625600"/>
            <a:ext cx="5207000" cy="3378200"/>
          </a:xfrm>
          <a:custGeom>
            <a:avLst/>
            <a:gdLst>
              <a:gd name="connsiteX0" fmla="*/ 0 w 5207000"/>
              <a:gd name="connsiteY0" fmla="*/ 0 h 3378200"/>
              <a:gd name="connsiteX1" fmla="*/ 0 w 5207000"/>
              <a:gd name="connsiteY1" fmla="*/ 3378200 h 3378200"/>
              <a:gd name="connsiteX2" fmla="*/ 5207000 w 52070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0" h="3378200">
                <a:moveTo>
                  <a:pt x="0" y="0"/>
                </a:moveTo>
                <a:lnTo>
                  <a:pt x="0" y="3378200"/>
                </a:lnTo>
                <a:lnTo>
                  <a:pt x="5207000" y="3378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EE9E81-22FA-4AE7-A88D-B8D1FA0773A7}"/>
              </a:ext>
            </a:extLst>
          </p:cNvPr>
          <p:cNvGrpSpPr/>
          <p:nvPr/>
        </p:nvGrpSpPr>
        <p:grpSpPr>
          <a:xfrm>
            <a:off x="1321926" y="1714480"/>
            <a:ext cx="111197" cy="3223795"/>
            <a:chOff x="1347326" y="1714480"/>
            <a:chExt cx="984725" cy="3223795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9E9DF9C-3D14-43C1-9472-305F132232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714480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936DA98-8F9C-44BE-BEEB-1F2882E923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5262D36-55A4-4641-A532-3BE75B59C0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0F14E44-3547-4837-8879-4D30F5E596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9AFE749-E2BA-4C14-B33E-0508F682EF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6D45901-1779-4543-9922-EE6EF1B7E6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E25C2C-81C9-4FA8-BCAF-16AD6D94B09E}"/>
              </a:ext>
            </a:extLst>
          </p:cNvPr>
          <p:cNvGrpSpPr/>
          <p:nvPr/>
        </p:nvGrpSpPr>
        <p:grpSpPr>
          <a:xfrm>
            <a:off x="1676735" y="5003798"/>
            <a:ext cx="4531026" cy="74463"/>
            <a:chOff x="1676735" y="4465505"/>
            <a:chExt cx="5181041" cy="76950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FC70C23-B1EC-4846-B7F4-C5005126C4E3}"/>
                </a:ext>
              </a:extLst>
            </p:cNvPr>
            <p:cNvGrpSpPr/>
            <p:nvPr/>
          </p:nvGrpSpPr>
          <p:grpSpPr>
            <a:xfrm rot="5400000">
              <a:off x="1917293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9A87D86-B778-4A3F-86DB-806E6D878A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0AEDDC2-5590-4923-9E30-AF1E2BD788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8139A61-72B9-473B-A52D-D13AA3D730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1CED32F-9CE1-4587-B38D-5DAD76B267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5CEBE23D-D984-42CE-B8E3-7B08FD4EDD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A3D97B9-AFD6-428B-B009-6B6DAAB81D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BC0FE6D-1DCD-4265-BF55-DEA488B937D6}"/>
                </a:ext>
              </a:extLst>
            </p:cNvPr>
            <p:cNvGrpSpPr/>
            <p:nvPr/>
          </p:nvGrpSpPr>
          <p:grpSpPr>
            <a:xfrm rot="5400000">
              <a:off x="3396728" y="4224947"/>
              <a:ext cx="769500" cy="1250615"/>
              <a:chOff x="1347326" y="1714480"/>
              <a:chExt cx="984725" cy="3223795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21B414B-D7CD-4562-8D70-20FEF21C8D3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3810736-6B8F-4942-B8C1-714C34586B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730629F-DE04-4C75-9D84-C51C494B3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0148D6F-A251-4ABC-A938-1CE7696315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94639DD0-D579-48FF-81AF-B47D2F05A2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1ECEFE9-56D8-46E8-AF78-82D256861E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FDC5FF8-020B-4438-93AB-33008DE11650}"/>
                </a:ext>
              </a:extLst>
            </p:cNvPr>
            <p:cNvGrpSpPr/>
            <p:nvPr/>
          </p:nvGrpSpPr>
          <p:grpSpPr>
            <a:xfrm rot="5400000">
              <a:off x="4880839" y="4224948"/>
              <a:ext cx="769500" cy="1250615"/>
              <a:chOff x="1347326" y="1714480"/>
              <a:chExt cx="984725" cy="3223795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16DBE2D-6EA4-4B31-8057-A308FC2A95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1714480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16D7BEF9-2252-408B-BE0B-E84E4CD83C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2359239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3587917-ED1D-4525-B162-9EA4E8FBE0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003998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747418E-11C8-40CD-A372-ABC786E934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48757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DC62CC1-40F7-4B02-B686-6433A9F42F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1D8CE5F-386A-492C-8B20-0AFEDAA477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A7D89B0-58ED-4E07-B78D-4D100027FA87}"/>
                </a:ext>
              </a:extLst>
            </p:cNvPr>
            <p:cNvGrpSpPr/>
            <p:nvPr/>
          </p:nvGrpSpPr>
          <p:grpSpPr>
            <a:xfrm rot="5400000">
              <a:off x="6103995" y="4481226"/>
              <a:ext cx="769502" cy="738061"/>
              <a:chOff x="1347326" y="3035726"/>
              <a:chExt cx="984728" cy="1902549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5877886-DDC3-4C6C-AB99-F2C6BCA2BD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29351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F4735567-006E-4347-AB8C-75A6FB42D9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4938275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00F99132-E68C-4F71-94AB-987EE97CDD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6" y="3664621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BB5AB5D-D260-43F1-B7CB-057152085D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47329" y="3035726"/>
                <a:ext cx="98472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5C4042-BCF3-43AF-9E48-6370D750DB08}"/>
              </a:ext>
            </a:extLst>
          </p:cNvPr>
          <p:cNvCxnSpPr>
            <a:cxnSpLocks/>
          </p:cNvCxnSpPr>
          <p:nvPr/>
        </p:nvCxnSpPr>
        <p:spPr bwMode="auto">
          <a:xfrm flipH="1">
            <a:off x="1416051" y="3327400"/>
            <a:ext cx="3805746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A06A6442-8CE2-425D-B318-E82B08484693}"/>
              </a:ext>
            </a:extLst>
          </p:cNvPr>
          <p:cNvSpPr txBox="1"/>
          <p:nvPr/>
        </p:nvSpPr>
        <p:spPr bwMode="auto">
          <a:xfrm>
            <a:off x="1755968" y="4323375"/>
            <a:ext cx="251250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SOC median OS, mo: 16.4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11.0-NR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5F02ADC-23FF-47F4-AF85-822B4C369FDD}"/>
              </a:ext>
            </a:extLst>
          </p:cNvPr>
          <p:cNvSpPr txBox="1"/>
          <p:nvPr/>
        </p:nvSpPr>
        <p:spPr bwMode="auto">
          <a:xfrm>
            <a:off x="1755968" y="3830335"/>
            <a:ext cx="218200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median OS, mo: NR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CI, 15.8-NR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CD226C1-4BE4-4B75-A99D-0EB1FE4B1606}"/>
              </a:ext>
            </a:extLst>
          </p:cNvPr>
          <p:cNvGrpSpPr/>
          <p:nvPr/>
        </p:nvGrpSpPr>
        <p:grpSpPr>
          <a:xfrm>
            <a:off x="5113261" y="1599782"/>
            <a:ext cx="1494106" cy="695575"/>
            <a:chOff x="5113261" y="2183940"/>
            <a:chExt cx="1494106" cy="69557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E865328-56AC-479A-8FD5-B713944770D9}"/>
                </a:ext>
              </a:extLst>
            </p:cNvPr>
            <p:cNvSpPr txBox="1"/>
            <p:nvPr/>
          </p:nvSpPr>
          <p:spPr bwMode="auto">
            <a:xfrm>
              <a:off x="5537843" y="2183940"/>
              <a:ext cx="1069524" cy="69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 Censored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Liso-cel arm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SOC arm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2C575EF-037F-4B56-A6F7-F723BE0BB81C}"/>
                </a:ext>
              </a:extLst>
            </p:cNvPr>
            <p:cNvCxnSpPr/>
            <p:nvPr/>
          </p:nvCxnSpPr>
          <p:spPr bwMode="auto">
            <a:xfrm flipH="1">
              <a:off x="5113261" y="2693860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558A1EF-637E-4EEC-80B5-AD65A8064B07}"/>
                </a:ext>
              </a:extLst>
            </p:cNvPr>
            <p:cNvCxnSpPr/>
            <p:nvPr/>
          </p:nvCxnSpPr>
          <p:spPr bwMode="auto">
            <a:xfrm flipH="1">
              <a:off x="5113261" y="2511016"/>
              <a:ext cx="45176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17F89ED-EEFC-494D-98FA-D3B9138C4E5F}"/>
              </a:ext>
            </a:extLst>
          </p:cNvPr>
          <p:cNvGrpSpPr/>
          <p:nvPr/>
        </p:nvGrpSpPr>
        <p:grpSpPr>
          <a:xfrm>
            <a:off x="1526829" y="5568478"/>
            <a:ext cx="4810089" cy="424732"/>
            <a:chOff x="1539554" y="5019039"/>
            <a:chExt cx="5476531" cy="42473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AAAB678-EBEF-4F3C-B0CA-451882D13013}"/>
                </a:ext>
              </a:extLst>
            </p:cNvPr>
            <p:cNvSpPr txBox="1"/>
            <p:nvPr/>
          </p:nvSpPr>
          <p:spPr bwMode="auto">
            <a:xfrm>
              <a:off x="1539554" y="5019039"/>
              <a:ext cx="341760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C85A1B6-E653-4240-A8C2-1FE873E53C8C}"/>
                </a:ext>
              </a:extLst>
            </p:cNvPr>
            <p:cNvSpPr txBox="1"/>
            <p:nvPr/>
          </p:nvSpPr>
          <p:spPr bwMode="auto">
            <a:xfrm>
              <a:off x="1762462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91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B309A0C-9A3B-46A4-B332-7A2118AE8FBF}"/>
                </a:ext>
              </a:extLst>
            </p:cNvPr>
            <p:cNvSpPr txBox="1"/>
            <p:nvPr/>
          </p:nvSpPr>
          <p:spPr bwMode="auto">
            <a:xfrm>
              <a:off x="2001892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89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D3D719E-FDAC-4D1D-A462-522F79C62F0F}"/>
                </a:ext>
              </a:extLst>
            </p:cNvPr>
            <p:cNvSpPr txBox="1"/>
            <p:nvPr/>
          </p:nvSpPr>
          <p:spPr bwMode="auto">
            <a:xfrm>
              <a:off x="2248476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86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A047E5B-33D8-4153-AD9D-3F8A41F23375}"/>
                </a:ext>
              </a:extLst>
            </p:cNvPr>
            <p:cNvSpPr txBox="1"/>
            <p:nvPr/>
          </p:nvSpPr>
          <p:spPr bwMode="auto">
            <a:xfrm>
              <a:off x="2500603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72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94BE64F-51E0-4D03-8057-F39B08092AC1}"/>
                </a:ext>
              </a:extLst>
            </p:cNvPr>
            <p:cNvSpPr txBox="1"/>
            <p:nvPr/>
          </p:nvSpPr>
          <p:spPr bwMode="auto">
            <a:xfrm>
              <a:off x="2747186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59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7565D55-E454-46D3-B119-3CA7BB5E5331}"/>
                </a:ext>
              </a:extLst>
            </p:cNvPr>
            <p:cNvSpPr txBox="1"/>
            <p:nvPr/>
          </p:nvSpPr>
          <p:spPr bwMode="auto">
            <a:xfrm>
              <a:off x="2999314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540C0F7-B36B-47A9-BEA3-DB5879240501}"/>
                </a:ext>
              </a:extLst>
            </p:cNvPr>
            <p:cNvSpPr txBox="1"/>
            <p:nvPr/>
          </p:nvSpPr>
          <p:spPr bwMode="auto">
            <a:xfrm>
              <a:off x="3245898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7339941-CA8B-4DB9-8F68-18DB77FA4EF0}"/>
                </a:ext>
              </a:extLst>
            </p:cNvPr>
            <p:cNvSpPr txBox="1"/>
            <p:nvPr/>
          </p:nvSpPr>
          <p:spPr bwMode="auto">
            <a:xfrm>
              <a:off x="3460286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B563339-5367-4BEB-96F1-25824E11E262}"/>
                </a:ext>
              </a:extLst>
            </p:cNvPr>
            <p:cNvSpPr txBox="1"/>
            <p:nvPr/>
          </p:nvSpPr>
          <p:spPr bwMode="auto">
            <a:xfrm>
              <a:off x="3706870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3FC855B-98A3-4C8D-8F94-5EE7D157BE31}"/>
                </a:ext>
              </a:extLst>
            </p:cNvPr>
            <p:cNvSpPr txBox="1"/>
            <p:nvPr/>
          </p:nvSpPr>
          <p:spPr bwMode="auto">
            <a:xfrm>
              <a:off x="3946301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D627BB8-7474-458E-88E0-17F2CDBB3F0D}"/>
                </a:ext>
              </a:extLst>
            </p:cNvPr>
            <p:cNvSpPr txBox="1"/>
            <p:nvPr/>
          </p:nvSpPr>
          <p:spPr bwMode="auto">
            <a:xfrm>
              <a:off x="4192885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F2E65EF-BB0C-4395-825A-BEE1BC237A9B}"/>
                </a:ext>
              </a:extLst>
            </p:cNvPr>
            <p:cNvSpPr txBox="1"/>
            <p:nvPr/>
          </p:nvSpPr>
          <p:spPr bwMode="auto">
            <a:xfrm>
              <a:off x="4445013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8573134-398E-4F90-8823-BF965D9AA1F5}"/>
                </a:ext>
              </a:extLst>
            </p:cNvPr>
            <p:cNvSpPr txBox="1"/>
            <p:nvPr/>
          </p:nvSpPr>
          <p:spPr bwMode="auto">
            <a:xfrm>
              <a:off x="4691597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C72B20B-87A5-4B85-B6C0-87F46AE294F5}"/>
                </a:ext>
              </a:extLst>
            </p:cNvPr>
            <p:cNvSpPr txBox="1"/>
            <p:nvPr/>
          </p:nvSpPr>
          <p:spPr bwMode="auto">
            <a:xfrm>
              <a:off x="4943724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C3DCC9AA-BCB2-46A3-BD69-43AC631710A8}"/>
                </a:ext>
              </a:extLst>
            </p:cNvPr>
            <p:cNvSpPr txBox="1"/>
            <p:nvPr/>
          </p:nvSpPr>
          <p:spPr bwMode="auto">
            <a:xfrm>
              <a:off x="5190308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60DD736-D27A-453E-88D7-88F6FFB011B6}"/>
                </a:ext>
              </a:extLst>
            </p:cNvPr>
            <p:cNvSpPr txBox="1"/>
            <p:nvPr/>
          </p:nvSpPr>
          <p:spPr bwMode="auto">
            <a:xfrm>
              <a:off x="5442074" y="5019039"/>
              <a:ext cx="389111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65446DE-5B64-4C24-A964-AC9BB60F86B1}"/>
                </a:ext>
              </a:extLst>
            </p:cNvPr>
            <p:cNvSpPr txBox="1"/>
            <p:nvPr/>
          </p:nvSpPr>
          <p:spPr bwMode="auto">
            <a:xfrm>
              <a:off x="5733372" y="5019039"/>
              <a:ext cx="299683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793B1D5-9870-4D48-8F52-6BC0D0E9A5EA}"/>
                </a:ext>
              </a:extLst>
            </p:cNvPr>
            <p:cNvSpPr txBox="1"/>
            <p:nvPr/>
          </p:nvSpPr>
          <p:spPr bwMode="auto">
            <a:xfrm>
              <a:off x="5985499" y="5019039"/>
              <a:ext cx="299683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75F32CBE-3DE0-431A-9BDA-D308168BD836}"/>
                </a:ext>
              </a:extLst>
            </p:cNvPr>
            <p:cNvSpPr txBox="1"/>
            <p:nvPr/>
          </p:nvSpPr>
          <p:spPr bwMode="auto">
            <a:xfrm>
              <a:off x="6254582" y="5019039"/>
              <a:ext cx="299683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BF9ACC18-3176-4DB8-957B-682C45F928F9}"/>
                </a:ext>
              </a:extLst>
            </p:cNvPr>
            <p:cNvSpPr txBox="1"/>
            <p:nvPr/>
          </p:nvSpPr>
          <p:spPr bwMode="auto">
            <a:xfrm>
              <a:off x="6485573" y="5019039"/>
              <a:ext cx="299683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2657F24-53DA-48AD-9428-0262273323CE}"/>
                </a:ext>
              </a:extLst>
            </p:cNvPr>
            <p:cNvSpPr txBox="1"/>
            <p:nvPr/>
          </p:nvSpPr>
          <p:spPr bwMode="auto">
            <a:xfrm>
              <a:off x="6752871" y="5019039"/>
              <a:ext cx="263214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C9CF708-3086-4854-B38B-B8EC379B3EE9}"/>
              </a:ext>
            </a:extLst>
          </p:cNvPr>
          <p:cNvSpPr/>
          <p:nvPr/>
        </p:nvSpPr>
        <p:spPr bwMode="auto">
          <a:xfrm>
            <a:off x="2000250" y="1714500"/>
            <a:ext cx="4019550" cy="1739900"/>
          </a:xfrm>
          <a:custGeom>
            <a:avLst/>
            <a:gdLst>
              <a:gd name="connsiteX0" fmla="*/ 4019550 w 4019550"/>
              <a:gd name="connsiteY0" fmla="*/ 1739900 h 1739900"/>
              <a:gd name="connsiteX1" fmla="*/ 3216275 w 4019550"/>
              <a:gd name="connsiteY1" fmla="*/ 1739900 h 1739900"/>
              <a:gd name="connsiteX2" fmla="*/ 3216275 w 4019550"/>
              <a:gd name="connsiteY2" fmla="*/ 1555750 h 1739900"/>
              <a:gd name="connsiteX3" fmla="*/ 3181350 w 4019550"/>
              <a:gd name="connsiteY3" fmla="*/ 1555750 h 1739900"/>
              <a:gd name="connsiteX4" fmla="*/ 3181350 w 4019550"/>
              <a:gd name="connsiteY4" fmla="*/ 1384300 h 1739900"/>
              <a:gd name="connsiteX5" fmla="*/ 2641600 w 4019550"/>
              <a:gd name="connsiteY5" fmla="*/ 1384300 h 1739900"/>
              <a:gd name="connsiteX6" fmla="*/ 2641600 w 4019550"/>
              <a:gd name="connsiteY6" fmla="*/ 1270000 h 1739900"/>
              <a:gd name="connsiteX7" fmla="*/ 2616200 w 4019550"/>
              <a:gd name="connsiteY7" fmla="*/ 1270000 h 1739900"/>
              <a:gd name="connsiteX8" fmla="*/ 2603500 w 4019550"/>
              <a:gd name="connsiteY8" fmla="*/ 1270000 h 1739900"/>
              <a:gd name="connsiteX9" fmla="*/ 2603500 w 4019550"/>
              <a:gd name="connsiteY9" fmla="*/ 1152525 h 1739900"/>
              <a:gd name="connsiteX10" fmla="*/ 2044700 w 4019550"/>
              <a:gd name="connsiteY10" fmla="*/ 1152525 h 1739900"/>
              <a:gd name="connsiteX11" fmla="*/ 2044700 w 4019550"/>
              <a:gd name="connsiteY11" fmla="*/ 1063625 h 1739900"/>
              <a:gd name="connsiteX12" fmla="*/ 1943100 w 4019550"/>
              <a:gd name="connsiteY12" fmla="*/ 1063625 h 1739900"/>
              <a:gd name="connsiteX13" fmla="*/ 1943100 w 4019550"/>
              <a:gd name="connsiteY13" fmla="*/ 993775 h 1739900"/>
              <a:gd name="connsiteX14" fmla="*/ 1765300 w 4019550"/>
              <a:gd name="connsiteY14" fmla="*/ 993775 h 1739900"/>
              <a:gd name="connsiteX15" fmla="*/ 1765300 w 4019550"/>
              <a:gd name="connsiteY15" fmla="*/ 825500 h 1739900"/>
              <a:gd name="connsiteX16" fmla="*/ 1730375 w 4019550"/>
              <a:gd name="connsiteY16" fmla="*/ 825500 h 1739900"/>
              <a:gd name="connsiteX17" fmla="*/ 1730375 w 4019550"/>
              <a:gd name="connsiteY17" fmla="*/ 755650 h 1739900"/>
              <a:gd name="connsiteX18" fmla="*/ 1657350 w 4019550"/>
              <a:gd name="connsiteY18" fmla="*/ 755650 h 1739900"/>
              <a:gd name="connsiteX19" fmla="*/ 1657350 w 4019550"/>
              <a:gd name="connsiteY19" fmla="*/ 666750 h 1739900"/>
              <a:gd name="connsiteX20" fmla="*/ 1606550 w 4019550"/>
              <a:gd name="connsiteY20" fmla="*/ 666750 h 1739900"/>
              <a:gd name="connsiteX21" fmla="*/ 1606550 w 4019550"/>
              <a:gd name="connsiteY21" fmla="*/ 603250 h 1739900"/>
              <a:gd name="connsiteX22" fmla="*/ 1209675 w 4019550"/>
              <a:gd name="connsiteY22" fmla="*/ 603250 h 1739900"/>
              <a:gd name="connsiteX23" fmla="*/ 1209675 w 4019550"/>
              <a:gd name="connsiteY23" fmla="*/ 520700 h 1739900"/>
              <a:gd name="connsiteX24" fmla="*/ 1104900 w 4019550"/>
              <a:gd name="connsiteY24" fmla="*/ 520700 h 1739900"/>
              <a:gd name="connsiteX25" fmla="*/ 1104900 w 4019550"/>
              <a:gd name="connsiteY25" fmla="*/ 460375 h 1739900"/>
              <a:gd name="connsiteX26" fmla="*/ 1000125 w 4019550"/>
              <a:gd name="connsiteY26" fmla="*/ 460375 h 1739900"/>
              <a:gd name="connsiteX27" fmla="*/ 1000125 w 4019550"/>
              <a:gd name="connsiteY27" fmla="*/ 393700 h 1739900"/>
              <a:gd name="connsiteX28" fmla="*/ 962025 w 4019550"/>
              <a:gd name="connsiteY28" fmla="*/ 393700 h 1739900"/>
              <a:gd name="connsiteX29" fmla="*/ 962025 w 4019550"/>
              <a:gd name="connsiteY29" fmla="*/ 342900 h 1739900"/>
              <a:gd name="connsiteX30" fmla="*/ 815975 w 4019550"/>
              <a:gd name="connsiteY30" fmla="*/ 342900 h 1739900"/>
              <a:gd name="connsiteX31" fmla="*/ 815975 w 4019550"/>
              <a:gd name="connsiteY31" fmla="*/ 279400 h 1739900"/>
              <a:gd name="connsiteX32" fmla="*/ 441325 w 4019550"/>
              <a:gd name="connsiteY32" fmla="*/ 279400 h 1739900"/>
              <a:gd name="connsiteX33" fmla="*/ 441325 w 4019550"/>
              <a:gd name="connsiteY33" fmla="*/ 231775 h 1739900"/>
              <a:gd name="connsiteX34" fmla="*/ 441325 w 4019550"/>
              <a:gd name="connsiteY34" fmla="*/ 231775 h 1739900"/>
              <a:gd name="connsiteX35" fmla="*/ 425450 w 4019550"/>
              <a:gd name="connsiteY35" fmla="*/ 215900 h 1739900"/>
              <a:gd name="connsiteX36" fmla="*/ 346075 w 4019550"/>
              <a:gd name="connsiteY36" fmla="*/ 215900 h 1739900"/>
              <a:gd name="connsiteX37" fmla="*/ 346075 w 4019550"/>
              <a:gd name="connsiteY37" fmla="*/ 177800 h 1739900"/>
              <a:gd name="connsiteX38" fmla="*/ 323850 w 4019550"/>
              <a:gd name="connsiteY38" fmla="*/ 177800 h 1739900"/>
              <a:gd name="connsiteX39" fmla="*/ 323850 w 4019550"/>
              <a:gd name="connsiteY39" fmla="*/ 136525 h 1739900"/>
              <a:gd name="connsiteX40" fmla="*/ 206375 w 4019550"/>
              <a:gd name="connsiteY40" fmla="*/ 136525 h 1739900"/>
              <a:gd name="connsiteX41" fmla="*/ 206375 w 4019550"/>
              <a:gd name="connsiteY41" fmla="*/ 104775 h 1739900"/>
              <a:gd name="connsiteX42" fmla="*/ 95250 w 4019550"/>
              <a:gd name="connsiteY42" fmla="*/ 104775 h 1739900"/>
              <a:gd name="connsiteX43" fmla="*/ 95250 w 4019550"/>
              <a:gd name="connsiteY43" fmla="*/ 66675 h 1739900"/>
              <a:gd name="connsiteX44" fmla="*/ 9525 w 4019550"/>
              <a:gd name="connsiteY44" fmla="*/ 66675 h 1739900"/>
              <a:gd name="connsiteX45" fmla="*/ 9525 w 4019550"/>
              <a:gd name="connsiteY45" fmla="*/ 34925 h 1739900"/>
              <a:gd name="connsiteX46" fmla="*/ 0 w 4019550"/>
              <a:gd name="connsiteY46" fmla="*/ 34925 h 1739900"/>
              <a:gd name="connsiteX47" fmla="*/ 0 w 4019550"/>
              <a:gd name="connsiteY47" fmla="*/ 0 h 1739900"/>
              <a:gd name="connsiteX0" fmla="*/ 4019550 w 4019550"/>
              <a:gd name="connsiteY0" fmla="*/ 1739900 h 1739900"/>
              <a:gd name="connsiteX1" fmla="*/ 3216275 w 4019550"/>
              <a:gd name="connsiteY1" fmla="*/ 1739900 h 1739900"/>
              <a:gd name="connsiteX2" fmla="*/ 3216275 w 4019550"/>
              <a:gd name="connsiteY2" fmla="*/ 1555750 h 1739900"/>
              <a:gd name="connsiteX3" fmla="*/ 3181350 w 4019550"/>
              <a:gd name="connsiteY3" fmla="*/ 1555750 h 1739900"/>
              <a:gd name="connsiteX4" fmla="*/ 3181350 w 4019550"/>
              <a:gd name="connsiteY4" fmla="*/ 1384300 h 1739900"/>
              <a:gd name="connsiteX5" fmla="*/ 2641600 w 4019550"/>
              <a:gd name="connsiteY5" fmla="*/ 1384300 h 1739900"/>
              <a:gd name="connsiteX6" fmla="*/ 2641600 w 4019550"/>
              <a:gd name="connsiteY6" fmla="*/ 1270000 h 1739900"/>
              <a:gd name="connsiteX7" fmla="*/ 2616200 w 4019550"/>
              <a:gd name="connsiteY7" fmla="*/ 1270000 h 1739900"/>
              <a:gd name="connsiteX8" fmla="*/ 2603500 w 4019550"/>
              <a:gd name="connsiteY8" fmla="*/ 1270000 h 1739900"/>
              <a:gd name="connsiteX9" fmla="*/ 2603500 w 4019550"/>
              <a:gd name="connsiteY9" fmla="*/ 1152525 h 1739900"/>
              <a:gd name="connsiteX10" fmla="*/ 2044700 w 4019550"/>
              <a:gd name="connsiteY10" fmla="*/ 1152525 h 1739900"/>
              <a:gd name="connsiteX11" fmla="*/ 2044700 w 4019550"/>
              <a:gd name="connsiteY11" fmla="*/ 1063625 h 1739900"/>
              <a:gd name="connsiteX12" fmla="*/ 1943100 w 4019550"/>
              <a:gd name="connsiteY12" fmla="*/ 1063625 h 1739900"/>
              <a:gd name="connsiteX13" fmla="*/ 1943100 w 4019550"/>
              <a:gd name="connsiteY13" fmla="*/ 993775 h 1739900"/>
              <a:gd name="connsiteX14" fmla="*/ 1765300 w 4019550"/>
              <a:gd name="connsiteY14" fmla="*/ 993775 h 1739900"/>
              <a:gd name="connsiteX15" fmla="*/ 1765300 w 4019550"/>
              <a:gd name="connsiteY15" fmla="*/ 825500 h 1739900"/>
              <a:gd name="connsiteX16" fmla="*/ 1730375 w 4019550"/>
              <a:gd name="connsiteY16" fmla="*/ 825500 h 1739900"/>
              <a:gd name="connsiteX17" fmla="*/ 1730375 w 4019550"/>
              <a:gd name="connsiteY17" fmla="*/ 755650 h 1739900"/>
              <a:gd name="connsiteX18" fmla="*/ 1657350 w 4019550"/>
              <a:gd name="connsiteY18" fmla="*/ 755650 h 1739900"/>
              <a:gd name="connsiteX19" fmla="*/ 1657350 w 4019550"/>
              <a:gd name="connsiteY19" fmla="*/ 666750 h 1739900"/>
              <a:gd name="connsiteX20" fmla="*/ 1606550 w 4019550"/>
              <a:gd name="connsiteY20" fmla="*/ 666750 h 1739900"/>
              <a:gd name="connsiteX21" fmla="*/ 1606550 w 4019550"/>
              <a:gd name="connsiteY21" fmla="*/ 603250 h 1739900"/>
              <a:gd name="connsiteX22" fmla="*/ 1209675 w 4019550"/>
              <a:gd name="connsiteY22" fmla="*/ 603250 h 1739900"/>
              <a:gd name="connsiteX23" fmla="*/ 1209675 w 4019550"/>
              <a:gd name="connsiteY23" fmla="*/ 520700 h 1739900"/>
              <a:gd name="connsiteX24" fmla="*/ 1104900 w 4019550"/>
              <a:gd name="connsiteY24" fmla="*/ 520700 h 1739900"/>
              <a:gd name="connsiteX25" fmla="*/ 1104900 w 4019550"/>
              <a:gd name="connsiteY25" fmla="*/ 460375 h 1739900"/>
              <a:gd name="connsiteX26" fmla="*/ 1000125 w 4019550"/>
              <a:gd name="connsiteY26" fmla="*/ 460375 h 1739900"/>
              <a:gd name="connsiteX27" fmla="*/ 1000125 w 4019550"/>
              <a:gd name="connsiteY27" fmla="*/ 393700 h 1739900"/>
              <a:gd name="connsiteX28" fmla="*/ 962025 w 4019550"/>
              <a:gd name="connsiteY28" fmla="*/ 393700 h 1739900"/>
              <a:gd name="connsiteX29" fmla="*/ 962025 w 4019550"/>
              <a:gd name="connsiteY29" fmla="*/ 342900 h 1739900"/>
              <a:gd name="connsiteX30" fmla="*/ 815975 w 4019550"/>
              <a:gd name="connsiteY30" fmla="*/ 342900 h 1739900"/>
              <a:gd name="connsiteX31" fmla="*/ 815975 w 4019550"/>
              <a:gd name="connsiteY31" fmla="*/ 279400 h 1739900"/>
              <a:gd name="connsiteX32" fmla="*/ 441325 w 4019550"/>
              <a:gd name="connsiteY32" fmla="*/ 279400 h 1739900"/>
              <a:gd name="connsiteX33" fmla="*/ 441325 w 4019550"/>
              <a:gd name="connsiteY33" fmla="*/ 231775 h 1739900"/>
              <a:gd name="connsiteX34" fmla="*/ 425450 w 4019550"/>
              <a:gd name="connsiteY34" fmla="*/ 215900 h 1739900"/>
              <a:gd name="connsiteX35" fmla="*/ 346075 w 4019550"/>
              <a:gd name="connsiteY35" fmla="*/ 215900 h 1739900"/>
              <a:gd name="connsiteX36" fmla="*/ 346075 w 4019550"/>
              <a:gd name="connsiteY36" fmla="*/ 177800 h 1739900"/>
              <a:gd name="connsiteX37" fmla="*/ 323850 w 4019550"/>
              <a:gd name="connsiteY37" fmla="*/ 177800 h 1739900"/>
              <a:gd name="connsiteX38" fmla="*/ 323850 w 4019550"/>
              <a:gd name="connsiteY38" fmla="*/ 136525 h 1739900"/>
              <a:gd name="connsiteX39" fmla="*/ 206375 w 4019550"/>
              <a:gd name="connsiteY39" fmla="*/ 136525 h 1739900"/>
              <a:gd name="connsiteX40" fmla="*/ 206375 w 4019550"/>
              <a:gd name="connsiteY40" fmla="*/ 104775 h 1739900"/>
              <a:gd name="connsiteX41" fmla="*/ 95250 w 4019550"/>
              <a:gd name="connsiteY41" fmla="*/ 104775 h 1739900"/>
              <a:gd name="connsiteX42" fmla="*/ 95250 w 4019550"/>
              <a:gd name="connsiteY42" fmla="*/ 66675 h 1739900"/>
              <a:gd name="connsiteX43" fmla="*/ 9525 w 4019550"/>
              <a:gd name="connsiteY43" fmla="*/ 66675 h 1739900"/>
              <a:gd name="connsiteX44" fmla="*/ 9525 w 4019550"/>
              <a:gd name="connsiteY44" fmla="*/ 34925 h 1739900"/>
              <a:gd name="connsiteX45" fmla="*/ 0 w 4019550"/>
              <a:gd name="connsiteY45" fmla="*/ 34925 h 1739900"/>
              <a:gd name="connsiteX46" fmla="*/ 0 w 4019550"/>
              <a:gd name="connsiteY46" fmla="*/ 0 h 1739900"/>
              <a:gd name="connsiteX0" fmla="*/ 4019550 w 4019550"/>
              <a:gd name="connsiteY0" fmla="*/ 1739900 h 1739900"/>
              <a:gd name="connsiteX1" fmla="*/ 3216275 w 4019550"/>
              <a:gd name="connsiteY1" fmla="*/ 1739900 h 1739900"/>
              <a:gd name="connsiteX2" fmla="*/ 3216275 w 4019550"/>
              <a:gd name="connsiteY2" fmla="*/ 1555750 h 1739900"/>
              <a:gd name="connsiteX3" fmla="*/ 3181350 w 4019550"/>
              <a:gd name="connsiteY3" fmla="*/ 1555750 h 1739900"/>
              <a:gd name="connsiteX4" fmla="*/ 3181350 w 4019550"/>
              <a:gd name="connsiteY4" fmla="*/ 1384300 h 1739900"/>
              <a:gd name="connsiteX5" fmla="*/ 2641600 w 4019550"/>
              <a:gd name="connsiteY5" fmla="*/ 1384300 h 1739900"/>
              <a:gd name="connsiteX6" fmla="*/ 2641600 w 4019550"/>
              <a:gd name="connsiteY6" fmla="*/ 1270000 h 1739900"/>
              <a:gd name="connsiteX7" fmla="*/ 2616200 w 4019550"/>
              <a:gd name="connsiteY7" fmla="*/ 1270000 h 1739900"/>
              <a:gd name="connsiteX8" fmla="*/ 2603500 w 4019550"/>
              <a:gd name="connsiteY8" fmla="*/ 1270000 h 1739900"/>
              <a:gd name="connsiteX9" fmla="*/ 2603500 w 4019550"/>
              <a:gd name="connsiteY9" fmla="*/ 1152525 h 1739900"/>
              <a:gd name="connsiteX10" fmla="*/ 2044700 w 4019550"/>
              <a:gd name="connsiteY10" fmla="*/ 1152525 h 1739900"/>
              <a:gd name="connsiteX11" fmla="*/ 2044700 w 4019550"/>
              <a:gd name="connsiteY11" fmla="*/ 1063625 h 1739900"/>
              <a:gd name="connsiteX12" fmla="*/ 1943100 w 4019550"/>
              <a:gd name="connsiteY12" fmla="*/ 1063625 h 1739900"/>
              <a:gd name="connsiteX13" fmla="*/ 1943100 w 4019550"/>
              <a:gd name="connsiteY13" fmla="*/ 993775 h 1739900"/>
              <a:gd name="connsiteX14" fmla="*/ 1765300 w 4019550"/>
              <a:gd name="connsiteY14" fmla="*/ 993775 h 1739900"/>
              <a:gd name="connsiteX15" fmla="*/ 1765300 w 4019550"/>
              <a:gd name="connsiteY15" fmla="*/ 825500 h 1739900"/>
              <a:gd name="connsiteX16" fmla="*/ 1730375 w 4019550"/>
              <a:gd name="connsiteY16" fmla="*/ 825500 h 1739900"/>
              <a:gd name="connsiteX17" fmla="*/ 1730375 w 4019550"/>
              <a:gd name="connsiteY17" fmla="*/ 755650 h 1739900"/>
              <a:gd name="connsiteX18" fmla="*/ 1657350 w 4019550"/>
              <a:gd name="connsiteY18" fmla="*/ 755650 h 1739900"/>
              <a:gd name="connsiteX19" fmla="*/ 1657350 w 4019550"/>
              <a:gd name="connsiteY19" fmla="*/ 666750 h 1739900"/>
              <a:gd name="connsiteX20" fmla="*/ 1606550 w 4019550"/>
              <a:gd name="connsiteY20" fmla="*/ 666750 h 1739900"/>
              <a:gd name="connsiteX21" fmla="*/ 1606550 w 4019550"/>
              <a:gd name="connsiteY21" fmla="*/ 603250 h 1739900"/>
              <a:gd name="connsiteX22" fmla="*/ 1209675 w 4019550"/>
              <a:gd name="connsiteY22" fmla="*/ 603250 h 1739900"/>
              <a:gd name="connsiteX23" fmla="*/ 1209675 w 4019550"/>
              <a:gd name="connsiteY23" fmla="*/ 520700 h 1739900"/>
              <a:gd name="connsiteX24" fmla="*/ 1104900 w 4019550"/>
              <a:gd name="connsiteY24" fmla="*/ 520700 h 1739900"/>
              <a:gd name="connsiteX25" fmla="*/ 1104900 w 4019550"/>
              <a:gd name="connsiteY25" fmla="*/ 460375 h 1739900"/>
              <a:gd name="connsiteX26" fmla="*/ 1000125 w 4019550"/>
              <a:gd name="connsiteY26" fmla="*/ 460375 h 1739900"/>
              <a:gd name="connsiteX27" fmla="*/ 1000125 w 4019550"/>
              <a:gd name="connsiteY27" fmla="*/ 393700 h 1739900"/>
              <a:gd name="connsiteX28" fmla="*/ 962025 w 4019550"/>
              <a:gd name="connsiteY28" fmla="*/ 393700 h 1739900"/>
              <a:gd name="connsiteX29" fmla="*/ 962025 w 4019550"/>
              <a:gd name="connsiteY29" fmla="*/ 342900 h 1739900"/>
              <a:gd name="connsiteX30" fmla="*/ 815975 w 4019550"/>
              <a:gd name="connsiteY30" fmla="*/ 342900 h 1739900"/>
              <a:gd name="connsiteX31" fmla="*/ 815975 w 4019550"/>
              <a:gd name="connsiteY31" fmla="*/ 279400 h 1739900"/>
              <a:gd name="connsiteX32" fmla="*/ 441325 w 4019550"/>
              <a:gd name="connsiteY32" fmla="*/ 279400 h 1739900"/>
              <a:gd name="connsiteX33" fmla="*/ 425450 w 4019550"/>
              <a:gd name="connsiteY33" fmla="*/ 215900 h 1739900"/>
              <a:gd name="connsiteX34" fmla="*/ 346075 w 4019550"/>
              <a:gd name="connsiteY34" fmla="*/ 215900 h 1739900"/>
              <a:gd name="connsiteX35" fmla="*/ 346075 w 4019550"/>
              <a:gd name="connsiteY35" fmla="*/ 177800 h 1739900"/>
              <a:gd name="connsiteX36" fmla="*/ 323850 w 4019550"/>
              <a:gd name="connsiteY36" fmla="*/ 177800 h 1739900"/>
              <a:gd name="connsiteX37" fmla="*/ 323850 w 4019550"/>
              <a:gd name="connsiteY37" fmla="*/ 136525 h 1739900"/>
              <a:gd name="connsiteX38" fmla="*/ 206375 w 4019550"/>
              <a:gd name="connsiteY38" fmla="*/ 136525 h 1739900"/>
              <a:gd name="connsiteX39" fmla="*/ 206375 w 4019550"/>
              <a:gd name="connsiteY39" fmla="*/ 104775 h 1739900"/>
              <a:gd name="connsiteX40" fmla="*/ 95250 w 4019550"/>
              <a:gd name="connsiteY40" fmla="*/ 104775 h 1739900"/>
              <a:gd name="connsiteX41" fmla="*/ 95250 w 4019550"/>
              <a:gd name="connsiteY41" fmla="*/ 66675 h 1739900"/>
              <a:gd name="connsiteX42" fmla="*/ 9525 w 4019550"/>
              <a:gd name="connsiteY42" fmla="*/ 66675 h 1739900"/>
              <a:gd name="connsiteX43" fmla="*/ 9525 w 4019550"/>
              <a:gd name="connsiteY43" fmla="*/ 34925 h 1739900"/>
              <a:gd name="connsiteX44" fmla="*/ 0 w 4019550"/>
              <a:gd name="connsiteY44" fmla="*/ 34925 h 1739900"/>
              <a:gd name="connsiteX45" fmla="*/ 0 w 4019550"/>
              <a:gd name="connsiteY45" fmla="*/ 0 h 1739900"/>
              <a:gd name="connsiteX0" fmla="*/ 4019550 w 4019550"/>
              <a:gd name="connsiteY0" fmla="*/ 1739900 h 1739900"/>
              <a:gd name="connsiteX1" fmla="*/ 3216275 w 4019550"/>
              <a:gd name="connsiteY1" fmla="*/ 1739900 h 1739900"/>
              <a:gd name="connsiteX2" fmla="*/ 3216275 w 4019550"/>
              <a:gd name="connsiteY2" fmla="*/ 1555750 h 1739900"/>
              <a:gd name="connsiteX3" fmla="*/ 3181350 w 4019550"/>
              <a:gd name="connsiteY3" fmla="*/ 1555750 h 1739900"/>
              <a:gd name="connsiteX4" fmla="*/ 3181350 w 4019550"/>
              <a:gd name="connsiteY4" fmla="*/ 1384300 h 1739900"/>
              <a:gd name="connsiteX5" fmla="*/ 2641600 w 4019550"/>
              <a:gd name="connsiteY5" fmla="*/ 1384300 h 1739900"/>
              <a:gd name="connsiteX6" fmla="*/ 2641600 w 4019550"/>
              <a:gd name="connsiteY6" fmla="*/ 1270000 h 1739900"/>
              <a:gd name="connsiteX7" fmla="*/ 2616200 w 4019550"/>
              <a:gd name="connsiteY7" fmla="*/ 1270000 h 1739900"/>
              <a:gd name="connsiteX8" fmla="*/ 2603500 w 4019550"/>
              <a:gd name="connsiteY8" fmla="*/ 1270000 h 1739900"/>
              <a:gd name="connsiteX9" fmla="*/ 2603500 w 4019550"/>
              <a:gd name="connsiteY9" fmla="*/ 1152525 h 1739900"/>
              <a:gd name="connsiteX10" fmla="*/ 2044700 w 4019550"/>
              <a:gd name="connsiteY10" fmla="*/ 1152525 h 1739900"/>
              <a:gd name="connsiteX11" fmla="*/ 2044700 w 4019550"/>
              <a:gd name="connsiteY11" fmla="*/ 1063625 h 1739900"/>
              <a:gd name="connsiteX12" fmla="*/ 1943100 w 4019550"/>
              <a:gd name="connsiteY12" fmla="*/ 1063625 h 1739900"/>
              <a:gd name="connsiteX13" fmla="*/ 1943100 w 4019550"/>
              <a:gd name="connsiteY13" fmla="*/ 993775 h 1739900"/>
              <a:gd name="connsiteX14" fmla="*/ 1765300 w 4019550"/>
              <a:gd name="connsiteY14" fmla="*/ 993775 h 1739900"/>
              <a:gd name="connsiteX15" fmla="*/ 1765300 w 4019550"/>
              <a:gd name="connsiteY15" fmla="*/ 825500 h 1739900"/>
              <a:gd name="connsiteX16" fmla="*/ 1730375 w 4019550"/>
              <a:gd name="connsiteY16" fmla="*/ 825500 h 1739900"/>
              <a:gd name="connsiteX17" fmla="*/ 1730375 w 4019550"/>
              <a:gd name="connsiteY17" fmla="*/ 755650 h 1739900"/>
              <a:gd name="connsiteX18" fmla="*/ 1657350 w 4019550"/>
              <a:gd name="connsiteY18" fmla="*/ 755650 h 1739900"/>
              <a:gd name="connsiteX19" fmla="*/ 1657350 w 4019550"/>
              <a:gd name="connsiteY19" fmla="*/ 666750 h 1739900"/>
              <a:gd name="connsiteX20" fmla="*/ 1606550 w 4019550"/>
              <a:gd name="connsiteY20" fmla="*/ 666750 h 1739900"/>
              <a:gd name="connsiteX21" fmla="*/ 1606550 w 4019550"/>
              <a:gd name="connsiteY21" fmla="*/ 603250 h 1739900"/>
              <a:gd name="connsiteX22" fmla="*/ 1209675 w 4019550"/>
              <a:gd name="connsiteY22" fmla="*/ 603250 h 1739900"/>
              <a:gd name="connsiteX23" fmla="*/ 1209675 w 4019550"/>
              <a:gd name="connsiteY23" fmla="*/ 520700 h 1739900"/>
              <a:gd name="connsiteX24" fmla="*/ 1104900 w 4019550"/>
              <a:gd name="connsiteY24" fmla="*/ 520700 h 1739900"/>
              <a:gd name="connsiteX25" fmla="*/ 1104900 w 4019550"/>
              <a:gd name="connsiteY25" fmla="*/ 460375 h 1739900"/>
              <a:gd name="connsiteX26" fmla="*/ 1000125 w 4019550"/>
              <a:gd name="connsiteY26" fmla="*/ 460375 h 1739900"/>
              <a:gd name="connsiteX27" fmla="*/ 1000125 w 4019550"/>
              <a:gd name="connsiteY27" fmla="*/ 393700 h 1739900"/>
              <a:gd name="connsiteX28" fmla="*/ 962025 w 4019550"/>
              <a:gd name="connsiteY28" fmla="*/ 393700 h 1739900"/>
              <a:gd name="connsiteX29" fmla="*/ 962025 w 4019550"/>
              <a:gd name="connsiteY29" fmla="*/ 342900 h 1739900"/>
              <a:gd name="connsiteX30" fmla="*/ 815975 w 4019550"/>
              <a:gd name="connsiteY30" fmla="*/ 342900 h 1739900"/>
              <a:gd name="connsiteX31" fmla="*/ 815975 w 4019550"/>
              <a:gd name="connsiteY31" fmla="*/ 279400 h 1739900"/>
              <a:gd name="connsiteX32" fmla="*/ 422275 w 4019550"/>
              <a:gd name="connsiteY32" fmla="*/ 277283 h 1739900"/>
              <a:gd name="connsiteX33" fmla="*/ 425450 w 4019550"/>
              <a:gd name="connsiteY33" fmla="*/ 215900 h 1739900"/>
              <a:gd name="connsiteX34" fmla="*/ 346075 w 4019550"/>
              <a:gd name="connsiteY34" fmla="*/ 215900 h 1739900"/>
              <a:gd name="connsiteX35" fmla="*/ 346075 w 4019550"/>
              <a:gd name="connsiteY35" fmla="*/ 177800 h 1739900"/>
              <a:gd name="connsiteX36" fmla="*/ 323850 w 4019550"/>
              <a:gd name="connsiteY36" fmla="*/ 177800 h 1739900"/>
              <a:gd name="connsiteX37" fmla="*/ 323850 w 4019550"/>
              <a:gd name="connsiteY37" fmla="*/ 136525 h 1739900"/>
              <a:gd name="connsiteX38" fmla="*/ 206375 w 4019550"/>
              <a:gd name="connsiteY38" fmla="*/ 136525 h 1739900"/>
              <a:gd name="connsiteX39" fmla="*/ 206375 w 4019550"/>
              <a:gd name="connsiteY39" fmla="*/ 104775 h 1739900"/>
              <a:gd name="connsiteX40" fmla="*/ 95250 w 4019550"/>
              <a:gd name="connsiteY40" fmla="*/ 104775 h 1739900"/>
              <a:gd name="connsiteX41" fmla="*/ 95250 w 4019550"/>
              <a:gd name="connsiteY41" fmla="*/ 66675 h 1739900"/>
              <a:gd name="connsiteX42" fmla="*/ 9525 w 4019550"/>
              <a:gd name="connsiteY42" fmla="*/ 66675 h 1739900"/>
              <a:gd name="connsiteX43" fmla="*/ 9525 w 4019550"/>
              <a:gd name="connsiteY43" fmla="*/ 34925 h 1739900"/>
              <a:gd name="connsiteX44" fmla="*/ 0 w 4019550"/>
              <a:gd name="connsiteY44" fmla="*/ 34925 h 1739900"/>
              <a:gd name="connsiteX45" fmla="*/ 0 w 4019550"/>
              <a:gd name="connsiteY45" fmla="*/ 0 h 173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19550" h="1739900">
                <a:moveTo>
                  <a:pt x="4019550" y="1739900"/>
                </a:moveTo>
                <a:lnTo>
                  <a:pt x="3216275" y="1739900"/>
                </a:lnTo>
                <a:lnTo>
                  <a:pt x="3216275" y="1555750"/>
                </a:lnTo>
                <a:lnTo>
                  <a:pt x="3181350" y="1555750"/>
                </a:lnTo>
                <a:lnTo>
                  <a:pt x="3181350" y="1384300"/>
                </a:lnTo>
                <a:lnTo>
                  <a:pt x="2641600" y="1384300"/>
                </a:lnTo>
                <a:lnTo>
                  <a:pt x="2641600" y="1270000"/>
                </a:lnTo>
                <a:lnTo>
                  <a:pt x="2616200" y="1270000"/>
                </a:lnTo>
                <a:lnTo>
                  <a:pt x="2603500" y="1270000"/>
                </a:lnTo>
                <a:lnTo>
                  <a:pt x="2603500" y="1152525"/>
                </a:lnTo>
                <a:lnTo>
                  <a:pt x="2044700" y="1152525"/>
                </a:lnTo>
                <a:lnTo>
                  <a:pt x="2044700" y="1063625"/>
                </a:lnTo>
                <a:lnTo>
                  <a:pt x="1943100" y="1063625"/>
                </a:lnTo>
                <a:lnTo>
                  <a:pt x="1943100" y="993775"/>
                </a:lnTo>
                <a:lnTo>
                  <a:pt x="1765300" y="993775"/>
                </a:lnTo>
                <a:lnTo>
                  <a:pt x="1765300" y="825500"/>
                </a:lnTo>
                <a:lnTo>
                  <a:pt x="1730375" y="825500"/>
                </a:lnTo>
                <a:lnTo>
                  <a:pt x="1730375" y="755650"/>
                </a:lnTo>
                <a:lnTo>
                  <a:pt x="1657350" y="755650"/>
                </a:lnTo>
                <a:lnTo>
                  <a:pt x="1657350" y="666750"/>
                </a:lnTo>
                <a:lnTo>
                  <a:pt x="1606550" y="666750"/>
                </a:lnTo>
                <a:lnTo>
                  <a:pt x="1606550" y="603250"/>
                </a:lnTo>
                <a:lnTo>
                  <a:pt x="1209675" y="603250"/>
                </a:lnTo>
                <a:lnTo>
                  <a:pt x="1209675" y="520700"/>
                </a:lnTo>
                <a:lnTo>
                  <a:pt x="1104900" y="520700"/>
                </a:lnTo>
                <a:lnTo>
                  <a:pt x="1104900" y="460375"/>
                </a:lnTo>
                <a:lnTo>
                  <a:pt x="1000125" y="460375"/>
                </a:lnTo>
                <a:lnTo>
                  <a:pt x="1000125" y="393700"/>
                </a:lnTo>
                <a:lnTo>
                  <a:pt x="962025" y="393700"/>
                </a:lnTo>
                <a:lnTo>
                  <a:pt x="962025" y="342900"/>
                </a:lnTo>
                <a:lnTo>
                  <a:pt x="815975" y="342900"/>
                </a:lnTo>
                <a:lnTo>
                  <a:pt x="815975" y="279400"/>
                </a:lnTo>
                <a:lnTo>
                  <a:pt x="422275" y="277283"/>
                </a:lnTo>
                <a:lnTo>
                  <a:pt x="425450" y="215900"/>
                </a:lnTo>
                <a:lnTo>
                  <a:pt x="346075" y="215900"/>
                </a:lnTo>
                <a:lnTo>
                  <a:pt x="346075" y="177800"/>
                </a:lnTo>
                <a:lnTo>
                  <a:pt x="323850" y="177800"/>
                </a:lnTo>
                <a:lnTo>
                  <a:pt x="323850" y="136525"/>
                </a:lnTo>
                <a:lnTo>
                  <a:pt x="206375" y="136525"/>
                </a:lnTo>
                <a:lnTo>
                  <a:pt x="206375" y="104775"/>
                </a:lnTo>
                <a:lnTo>
                  <a:pt x="95250" y="104775"/>
                </a:lnTo>
                <a:lnTo>
                  <a:pt x="95250" y="66675"/>
                </a:lnTo>
                <a:lnTo>
                  <a:pt x="9525" y="66675"/>
                </a:lnTo>
                <a:lnTo>
                  <a:pt x="9525" y="34925"/>
                </a:lnTo>
                <a:lnTo>
                  <a:pt x="0" y="3492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6A239C39-8FDA-43EC-8616-0517FA71F991}"/>
              </a:ext>
            </a:extLst>
          </p:cNvPr>
          <p:cNvSpPr/>
          <p:nvPr/>
        </p:nvSpPr>
        <p:spPr bwMode="auto">
          <a:xfrm>
            <a:off x="1660525" y="1714500"/>
            <a:ext cx="4140200" cy="1003300"/>
          </a:xfrm>
          <a:custGeom>
            <a:avLst/>
            <a:gdLst>
              <a:gd name="connsiteX0" fmla="*/ 0 w 4140200"/>
              <a:gd name="connsiteY0" fmla="*/ 0 h 1003300"/>
              <a:gd name="connsiteX1" fmla="*/ 501650 w 4140200"/>
              <a:gd name="connsiteY1" fmla="*/ 0 h 1003300"/>
              <a:gd name="connsiteX2" fmla="*/ 501650 w 4140200"/>
              <a:gd name="connsiteY2" fmla="*/ 28575 h 1003300"/>
              <a:gd name="connsiteX3" fmla="*/ 561975 w 4140200"/>
              <a:gd name="connsiteY3" fmla="*/ 28575 h 1003300"/>
              <a:gd name="connsiteX4" fmla="*/ 561975 w 4140200"/>
              <a:gd name="connsiteY4" fmla="*/ 60325 h 1003300"/>
              <a:gd name="connsiteX5" fmla="*/ 708025 w 4140200"/>
              <a:gd name="connsiteY5" fmla="*/ 60325 h 1003300"/>
              <a:gd name="connsiteX6" fmla="*/ 708025 w 4140200"/>
              <a:gd name="connsiteY6" fmla="*/ 107950 h 1003300"/>
              <a:gd name="connsiteX7" fmla="*/ 1076325 w 4140200"/>
              <a:gd name="connsiteY7" fmla="*/ 107950 h 1003300"/>
              <a:gd name="connsiteX8" fmla="*/ 1076325 w 4140200"/>
              <a:gd name="connsiteY8" fmla="*/ 146050 h 1003300"/>
              <a:gd name="connsiteX9" fmla="*/ 1260475 w 4140200"/>
              <a:gd name="connsiteY9" fmla="*/ 146050 h 1003300"/>
              <a:gd name="connsiteX10" fmla="*/ 1260475 w 4140200"/>
              <a:gd name="connsiteY10" fmla="*/ 203200 h 1003300"/>
              <a:gd name="connsiteX11" fmla="*/ 1298575 w 4140200"/>
              <a:gd name="connsiteY11" fmla="*/ 203200 h 1003300"/>
              <a:gd name="connsiteX12" fmla="*/ 1298575 w 4140200"/>
              <a:gd name="connsiteY12" fmla="*/ 263525 h 1003300"/>
              <a:gd name="connsiteX13" fmla="*/ 1473200 w 4140200"/>
              <a:gd name="connsiteY13" fmla="*/ 263525 h 1003300"/>
              <a:gd name="connsiteX14" fmla="*/ 1473200 w 4140200"/>
              <a:gd name="connsiteY14" fmla="*/ 320675 h 1003300"/>
              <a:gd name="connsiteX15" fmla="*/ 1520825 w 4140200"/>
              <a:gd name="connsiteY15" fmla="*/ 320675 h 1003300"/>
              <a:gd name="connsiteX16" fmla="*/ 1520825 w 4140200"/>
              <a:gd name="connsiteY16" fmla="*/ 406400 h 1003300"/>
              <a:gd name="connsiteX17" fmla="*/ 1708150 w 4140200"/>
              <a:gd name="connsiteY17" fmla="*/ 406400 h 1003300"/>
              <a:gd name="connsiteX18" fmla="*/ 1708150 w 4140200"/>
              <a:gd name="connsiteY18" fmla="*/ 482600 h 1003300"/>
              <a:gd name="connsiteX19" fmla="*/ 2012950 w 4140200"/>
              <a:gd name="connsiteY19" fmla="*/ 482600 h 1003300"/>
              <a:gd name="connsiteX20" fmla="*/ 2012950 w 4140200"/>
              <a:gd name="connsiteY20" fmla="*/ 552450 h 1003300"/>
              <a:gd name="connsiteX21" fmla="*/ 2543175 w 4140200"/>
              <a:gd name="connsiteY21" fmla="*/ 552450 h 1003300"/>
              <a:gd name="connsiteX22" fmla="*/ 2543175 w 4140200"/>
              <a:gd name="connsiteY22" fmla="*/ 669925 h 1003300"/>
              <a:gd name="connsiteX23" fmla="*/ 3082925 w 4140200"/>
              <a:gd name="connsiteY23" fmla="*/ 669925 h 1003300"/>
              <a:gd name="connsiteX24" fmla="*/ 3082925 w 4140200"/>
              <a:gd name="connsiteY24" fmla="*/ 828675 h 1003300"/>
              <a:gd name="connsiteX25" fmla="*/ 3429000 w 4140200"/>
              <a:gd name="connsiteY25" fmla="*/ 828675 h 1003300"/>
              <a:gd name="connsiteX26" fmla="*/ 3429000 w 4140200"/>
              <a:gd name="connsiteY26" fmla="*/ 1003300 h 1003300"/>
              <a:gd name="connsiteX27" fmla="*/ 4140200 w 4140200"/>
              <a:gd name="connsiteY27" fmla="*/ 1003300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40200" h="1003300">
                <a:moveTo>
                  <a:pt x="0" y="0"/>
                </a:moveTo>
                <a:lnTo>
                  <a:pt x="501650" y="0"/>
                </a:lnTo>
                <a:lnTo>
                  <a:pt x="501650" y="28575"/>
                </a:lnTo>
                <a:lnTo>
                  <a:pt x="561975" y="28575"/>
                </a:lnTo>
                <a:lnTo>
                  <a:pt x="561975" y="60325"/>
                </a:lnTo>
                <a:lnTo>
                  <a:pt x="708025" y="60325"/>
                </a:lnTo>
                <a:lnTo>
                  <a:pt x="708025" y="107950"/>
                </a:lnTo>
                <a:lnTo>
                  <a:pt x="1076325" y="107950"/>
                </a:lnTo>
                <a:lnTo>
                  <a:pt x="1076325" y="146050"/>
                </a:lnTo>
                <a:lnTo>
                  <a:pt x="1260475" y="146050"/>
                </a:lnTo>
                <a:lnTo>
                  <a:pt x="1260475" y="203200"/>
                </a:lnTo>
                <a:lnTo>
                  <a:pt x="1298575" y="203200"/>
                </a:lnTo>
                <a:lnTo>
                  <a:pt x="1298575" y="263525"/>
                </a:lnTo>
                <a:lnTo>
                  <a:pt x="1473200" y="263525"/>
                </a:lnTo>
                <a:lnTo>
                  <a:pt x="1473200" y="320675"/>
                </a:lnTo>
                <a:lnTo>
                  <a:pt x="1520825" y="320675"/>
                </a:lnTo>
                <a:lnTo>
                  <a:pt x="1520825" y="406400"/>
                </a:lnTo>
                <a:lnTo>
                  <a:pt x="1708150" y="406400"/>
                </a:lnTo>
                <a:lnTo>
                  <a:pt x="1708150" y="482600"/>
                </a:lnTo>
                <a:lnTo>
                  <a:pt x="2012950" y="482600"/>
                </a:lnTo>
                <a:lnTo>
                  <a:pt x="2012950" y="552450"/>
                </a:lnTo>
                <a:lnTo>
                  <a:pt x="2543175" y="552450"/>
                </a:lnTo>
                <a:lnTo>
                  <a:pt x="2543175" y="669925"/>
                </a:lnTo>
                <a:lnTo>
                  <a:pt x="3082925" y="669925"/>
                </a:lnTo>
                <a:lnTo>
                  <a:pt x="3082925" y="828675"/>
                </a:lnTo>
                <a:lnTo>
                  <a:pt x="3429000" y="828675"/>
                </a:lnTo>
                <a:lnTo>
                  <a:pt x="3429000" y="1003300"/>
                </a:lnTo>
                <a:lnTo>
                  <a:pt x="4140200" y="100330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D35C4FC-A1CE-4EFA-BBDF-FE953E7ED5E4}"/>
              </a:ext>
            </a:extLst>
          </p:cNvPr>
          <p:cNvGrpSpPr/>
          <p:nvPr/>
        </p:nvGrpSpPr>
        <p:grpSpPr>
          <a:xfrm>
            <a:off x="1810618" y="1660441"/>
            <a:ext cx="105424" cy="104561"/>
            <a:chOff x="4050042" y="2311400"/>
            <a:chExt cx="153658" cy="152400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87AEFE1-2E51-482B-8B74-00F40A5919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3C634281-9E5E-44D0-80E5-2C5CED1315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D0F632CF-5459-423C-B3B3-0A8D0E8BC004}"/>
              </a:ext>
            </a:extLst>
          </p:cNvPr>
          <p:cNvGrpSpPr/>
          <p:nvPr/>
        </p:nvGrpSpPr>
        <p:grpSpPr>
          <a:xfrm>
            <a:off x="2238323" y="1802108"/>
            <a:ext cx="105424" cy="104561"/>
            <a:chOff x="4050042" y="2311400"/>
            <a:chExt cx="153658" cy="15240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2045B55D-512C-4F4C-9D9C-6FDC9E34C4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98BCFB5-5C06-41E9-A990-455BD88DEE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E344A2CE-A104-4E2B-AB1C-5ED6E76EA2CA}"/>
              </a:ext>
            </a:extLst>
          </p:cNvPr>
          <p:cNvGrpSpPr/>
          <p:nvPr/>
        </p:nvGrpSpPr>
        <p:grpSpPr>
          <a:xfrm>
            <a:off x="2290197" y="1846479"/>
            <a:ext cx="105424" cy="104561"/>
            <a:chOff x="4050042" y="2311400"/>
            <a:chExt cx="153658" cy="152400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F7DC96E-5DAA-4589-B023-2858354807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4EB2B455-43AA-4BF1-8EBF-B704C87DBD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BBEF9F3-2963-47E9-A6B8-6BAF0166F6C4}"/>
              </a:ext>
            </a:extLst>
          </p:cNvPr>
          <p:cNvGrpSpPr/>
          <p:nvPr/>
        </p:nvGrpSpPr>
        <p:grpSpPr>
          <a:xfrm>
            <a:off x="2318490" y="1870659"/>
            <a:ext cx="105424" cy="104561"/>
            <a:chOff x="4050042" y="2311400"/>
            <a:chExt cx="153658" cy="152400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2DE08AE2-76FC-4532-AD0C-72B6B01023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46B9B5E-F698-4F63-A732-67332A250B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FE89543-D207-4550-93DB-890F1ED87AD8}"/>
              </a:ext>
            </a:extLst>
          </p:cNvPr>
          <p:cNvGrpSpPr/>
          <p:nvPr/>
        </p:nvGrpSpPr>
        <p:grpSpPr>
          <a:xfrm>
            <a:off x="2367038" y="1920586"/>
            <a:ext cx="105424" cy="104561"/>
            <a:chOff x="4050042" y="2311400"/>
            <a:chExt cx="153658" cy="152400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4BCDB39C-0593-4AB1-A644-2882C98AF5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15D32EF8-CF87-4A01-9CAD-62C5CBC5FD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8C1E1EB-AB07-4492-B182-9AC28CC26825}"/>
              </a:ext>
            </a:extLst>
          </p:cNvPr>
          <p:cNvGrpSpPr/>
          <p:nvPr/>
        </p:nvGrpSpPr>
        <p:grpSpPr>
          <a:xfrm>
            <a:off x="2342909" y="1877113"/>
            <a:ext cx="105424" cy="104561"/>
            <a:chOff x="4050042" y="2311400"/>
            <a:chExt cx="153658" cy="152400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8C79FF7-A7D7-4F33-9471-FEA8B35308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5D70E4D-926B-4106-ABA3-9C8D007E09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14BE6CB-C83B-45E0-9FAF-35DCED670CDD}"/>
              </a:ext>
            </a:extLst>
          </p:cNvPr>
          <p:cNvGrpSpPr/>
          <p:nvPr/>
        </p:nvGrpSpPr>
        <p:grpSpPr>
          <a:xfrm>
            <a:off x="2419750" y="1948759"/>
            <a:ext cx="105424" cy="104561"/>
            <a:chOff x="4050042" y="2311400"/>
            <a:chExt cx="153658" cy="152400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8A1BCC10-FA1C-4E30-A628-77C6A7C73D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9D107E9-26EC-423B-A348-48BA6A0CA6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57CFA808-DE9E-4719-8E1C-CA7AF9D947FF}"/>
              </a:ext>
            </a:extLst>
          </p:cNvPr>
          <p:cNvGrpSpPr/>
          <p:nvPr/>
        </p:nvGrpSpPr>
        <p:grpSpPr>
          <a:xfrm>
            <a:off x="2448333" y="1948759"/>
            <a:ext cx="105424" cy="104561"/>
            <a:chOff x="4050042" y="2311400"/>
            <a:chExt cx="153658" cy="152400"/>
          </a:xfrm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B8106D8-C1FD-4B77-AC16-8E476E4181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BF472B2-7962-4DBD-BE02-26AAF52954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1FE9723F-56FA-4316-B1A4-14BCF452B515}"/>
              </a:ext>
            </a:extLst>
          </p:cNvPr>
          <p:cNvGrpSpPr/>
          <p:nvPr/>
        </p:nvGrpSpPr>
        <p:grpSpPr>
          <a:xfrm>
            <a:off x="2490165" y="1948759"/>
            <a:ext cx="105424" cy="104561"/>
            <a:chOff x="4050042" y="2311400"/>
            <a:chExt cx="153658" cy="152400"/>
          </a:xfrm>
        </p:grpSpPr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DB18175-74B6-4FD3-BE80-A146A664F2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03CB34F-D75A-4D59-9D41-2695A10035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905032A-FDB3-4301-B7BF-AC76D20CCF5C}"/>
              </a:ext>
            </a:extLst>
          </p:cNvPr>
          <p:cNvGrpSpPr/>
          <p:nvPr/>
        </p:nvGrpSpPr>
        <p:grpSpPr>
          <a:xfrm>
            <a:off x="2517057" y="1948759"/>
            <a:ext cx="105424" cy="104561"/>
            <a:chOff x="4050042" y="2311400"/>
            <a:chExt cx="153658" cy="152400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673718C5-13BE-4F51-B6F9-ACC73921C8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4C4BE03C-E0E8-45E5-8B41-762601D442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80A0D36B-4A23-4450-B05C-120A1DCD879F}"/>
              </a:ext>
            </a:extLst>
          </p:cNvPr>
          <p:cNvGrpSpPr/>
          <p:nvPr/>
        </p:nvGrpSpPr>
        <p:grpSpPr>
          <a:xfrm>
            <a:off x="2545646" y="1948759"/>
            <a:ext cx="105424" cy="104561"/>
            <a:chOff x="4050042" y="2311400"/>
            <a:chExt cx="153658" cy="152400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E1CB49B3-7B0E-45D8-A03E-4AE737591D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3DBF467-5CE6-4E7D-A332-39604E2F43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F358CC2C-7119-4FC2-B3C1-394E0E1761EE}"/>
              </a:ext>
            </a:extLst>
          </p:cNvPr>
          <p:cNvGrpSpPr/>
          <p:nvPr/>
        </p:nvGrpSpPr>
        <p:grpSpPr>
          <a:xfrm>
            <a:off x="2589052" y="1948759"/>
            <a:ext cx="105424" cy="104561"/>
            <a:chOff x="4050042" y="2311400"/>
            <a:chExt cx="153658" cy="152400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2F84C91B-6AAD-47C9-B0BD-D54223F8FF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89D0F11-EE99-4371-A26D-1CD4466A85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E1232205-B610-4C15-816A-1E9001B4DB62}"/>
              </a:ext>
            </a:extLst>
          </p:cNvPr>
          <p:cNvGrpSpPr/>
          <p:nvPr/>
        </p:nvGrpSpPr>
        <p:grpSpPr>
          <a:xfrm>
            <a:off x="2609979" y="1948759"/>
            <a:ext cx="105424" cy="104561"/>
            <a:chOff x="4050042" y="2311400"/>
            <a:chExt cx="153658" cy="152400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F4F8B933-7208-4188-8F65-A57B5953B7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5ECB2C2-00C0-47F1-B38C-A3423F42D5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7A29DC6E-3592-4762-A986-4AF7682FD424}"/>
              </a:ext>
            </a:extLst>
          </p:cNvPr>
          <p:cNvGrpSpPr/>
          <p:nvPr/>
        </p:nvGrpSpPr>
        <p:grpSpPr>
          <a:xfrm>
            <a:off x="2665886" y="1948759"/>
            <a:ext cx="105424" cy="104561"/>
            <a:chOff x="4050042" y="2311400"/>
            <a:chExt cx="153658" cy="152400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3C514DE-5CDC-4D80-AA14-1E7EDF8849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A0795E69-B82E-4802-9035-1BF0104C1C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75D6468-A058-462C-9763-2D90E74E8ED8}"/>
              </a:ext>
            </a:extLst>
          </p:cNvPr>
          <p:cNvGrpSpPr/>
          <p:nvPr/>
        </p:nvGrpSpPr>
        <p:grpSpPr>
          <a:xfrm>
            <a:off x="2688201" y="1948759"/>
            <a:ext cx="105424" cy="104561"/>
            <a:chOff x="4050042" y="2311400"/>
            <a:chExt cx="153658" cy="152400"/>
          </a:xfrm>
        </p:grpSpPr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A034E01-5A3B-4E7A-81DC-0A29A01B46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49C87FC8-EB4C-4FEA-8CAC-6FB5BD8F2F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B20E019-8F0A-4CAD-8C1F-CF98E54D7D97}"/>
              </a:ext>
            </a:extLst>
          </p:cNvPr>
          <p:cNvGrpSpPr/>
          <p:nvPr/>
        </p:nvGrpSpPr>
        <p:grpSpPr>
          <a:xfrm>
            <a:off x="2740351" y="1948759"/>
            <a:ext cx="105424" cy="104561"/>
            <a:chOff x="4050042" y="2311400"/>
            <a:chExt cx="153658" cy="152400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674B7EE-BD0C-4AFE-8E41-6B7BDC0822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0FC93498-4DCC-4D7A-8F0E-F40777AA80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039596F0-FE22-44E4-B2A3-9836E994F2C9}"/>
              </a:ext>
            </a:extLst>
          </p:cNvPr>
          <p:cNvGrpSpPr/>
          <p:nvPr/>
        </p:nvGrpSpPr>
        <p:grpSpPr>
          <a:xfrm>
            <a:off x="2795432" y="2001828"/>
            <a:ext cx="105424" cy="104561"/>
            <a:chOff x="4050042" y="2311400"/>
            <a:chExt cx="153658" cy="152400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2C2E918-1F31-4AC2-9ABA-490CFBA98C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CA2A7B8-B6DE-47B9-9E76-82F2992804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C8D6F85F-B988-4DD9-BB77-E571C4CD24B5}"/>
              </a:ext>
            </a:extLst>
          </p:cNvPr>
          <p:cNvGrpSpPr/>
          <p:nvPr/>
        </p:nvGrpSpPr>
        <p:grpSpPr>
          <a:xfrm>
            <a:off x="2829615" y="2001828"/>
            <a:ext cx="105424" cy="104561"/>
            <a:chOff x="4050042" y="2311400"/>
            <a:chExt cx="153658" cy="152400"/>
          </a:xfrm>
        </p:grpSpPr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DD71F8FE-D210-42DE-AD73-209D8EA8D3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1C01E4C-218F-4286-BB2E-8E7D02D69A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4B4FD5D-BCD1-4B10-B421-F6D31842C38F}"/>
              </a:ext>
            </a:extLst>
          </p:cNvPr>
          <p:cNvGrpSpPr/>
          <p:nvPr/>
        </p:nvGrpSpPr>
        <p:grpSpPr>
          <a:xfrm>
            <a:off x="2854455" y="2001828"/>
            <a:ext cx="105424" cy="104561"/>
            <a:chOff x="4050042" y="2311400"/>
            <a:chExt cx="153658" cy="152400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0E765DE-A671-4EED-80C7-D7AA25179F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C66A9B2A-72BF-493B-ACB9-AFCBD03BA5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AC3E47B-CD1F-40DB-B7A3-3AF69C506A1B}"/>
              </a:ext>
            </a:extLst>
          </p:cNvPr>
          <p:cNvGrpSpPr/>
          <p:nvPr/>
        </p:nvGrpSpPr>
        <p:grpSpPr>
          <a:xfrm>
            <a:off x="2872686" y="2001828"/>
            <a:ext cx="105424" cy="104561"/>
            <a:chOff x="4050042" y="2311400"/>
            <a:chExt cx="153658" cy="152400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1A79309-91F7-4C90-B709-496D93A7DB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9B409A4-1125-4C98-B67D-CCD2EFE7BE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640AA32E-319C-4254-9E5E-A85FB42212EE}"/>
              </a:ext>
            </a:extLst>
          </p:cNvPr>
          <p:cNvGrpSpPr/>
          <p:nvPr/>
        </p:nvGrpSpPr>
        <p:grpSpPr>
          <a:xfrm>
            <a:off x="2913302" y="2001828"/>
            <a:ext cx="105424" cy="104561"/>
            <a:chOff x="4050042" y="2311400"/>
            <a:chExt cx="153658" cy="152400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D31473B-B8A8-40D1-9A00-085ADA3292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40A63012-2623-46AC-8DA2-CC89D45153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7592270-9740-4D34-8F44-C5FEDEEA8684}"/>
              </a:ext>
            </a:extLst>
          </p:cNvPr>
          <p:cNvGrpSpPr/>
          <p:nvPr/>
        </p:nvGrpSpPr>
        <p:grpSpPr>
          <a:xfrm>
            <a:off x="2968318" y="2122660"/>
            <a:ext cx="105424" cy="104561"/>
            <a:chOff x="4050042" y="2311400"/>
            <a:chExt cx="153658" cy="152400"/>
          </a:xfrm>
        </p:grpSpPr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13D23E0-F2FB-4723-B64E-922D8D8A13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7EF9A7B-BD68-4C32-B095-6CD266344F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3199F330-2818-43F7-953B-FD4BF977CFC0}"/>
              </a:ext>
            </a:extLst>
          </p:cNvPr>
          <p:cNvGrpSpPr/>
          <p:nvPr/>
        </p:nvGrpSpPr>
        <p:grpSpPr>
          <a:xfrm>
            <a:off x="2991066" y="2122660"/>
            <a:ext cx="105424" cy="104561"/>
            <a:chOff x="4050042" y="2311400"/>
            <a:chExt cx="153658" cy="152400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2479E03-B3B8-4A25-99FF-BD595CF2E1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92C75C42-F366-4F04-B6D9-8D385909D1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1730BFBB-0ECC-462A-9EB5-1B8DE4DD48BB}"/>
              </a:ext>
            </a:extLst>
          </p:cNvPr>
          <p:cNvGrpSpPr/>
          <p:nvPr/>
        </p:nvGrpSpPr>
        <p:grpSpPr>
          <a:xfrm>
            <a:off x="3021030" y="2122660"/>
            <a:ext cx="105424" cy="104561"/>
            <a:chOff x="4050042" y="2311400"/>
            <a:chExt cx="153658" cy="152400"/>
          </a:xfrm>
        </p:grpSpPr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CB28C2C-58D1-4DC3-BCCA-4829647D3B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AA29DAAE-D49F-44CB-92B2-9F394BFF40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B27C648-CC2A-4DCE-A224-744BFBDE4C46}"/>
              </a:ext>
            </a:extLst>
          </p:cNvPr>
          <p:cNvGrpSpPr/>
          <p:nvPr/>
        </p:nvGrpSpPr>
        <p:grpSpPr>
          <a:xfrm>
            <a:off x="3065005" y="2183212"/>
            <a:ext cx="105424" cy="104561"/>
            <a:chOff x="4050042" y="2311400"/>
            <a:chExt cx="153658" cy="152400"/>
          </a:xfrm>
        </p:grpSpPr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87898F49-DD95-4DD2-A481-769732A456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A9D74D1E-B7D9-4C9D-80E4-25A1BF911C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2221789B-5BE8-4C0B-B6FA-A227765CC212}"/>
              </a:ext>
            </a:extLst>
          </p:cNvPr>
          <p:cNvGrpSpPr/>
          <p:nvPr/>
        </p:nvGrpSpPr>
        <p:grpSpPr>
          <a:xfrm>
            <a:off x="3083878" y="2183212"/>
            <a:ext cx="105424" cy="104561"/>
            <a:chOff x="4050042" y="2311400"/>
            <a:chExt cx="153658" cy="152400"/>
          </a:xfrm>
        </p:grpSpPr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6CF30311-A515-473B-A0DE-B769C241D7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7C27312-4D76-4091-A52A-D8EDDC6092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DA2A7EE1-0F57-4DFD-A5B0-568E2BD2FF97}"/>
              </a:ext>
            </a:extLst>
          </p:cNvPr>
          <p:cNvGrpSpPr/>
          <p:nvPr/>
        </p:nvGrpSpPr>
        <p:grpSpPr>
          <a:xfrm>
            <a:off x="3247473" y="2259731"/>
            <a:ext cx="105424" cy="104561"/>
            <a:chOff x="4050042" y="2311400"/>
            <a:chExt cx="153658" cy="152400"/>
          </a:xfrm>
        </p:grpSpPr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8C3C962-B106-45D6-B444-5FF33E3930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A374A05-FACA-4811-9DBB-70632F01A2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75FC943B-5E03-4ECF-AF29-D1305D54B49A}"/>
              </a:ext>
            </a:extLst>
          </p:cNvPr>
          <p:cNvGrpSpPr/>
          <p:nvPr/>
        </p:nvGrpSpPr>
        <p:grpSpPr>
          <a:xfrm>
            <a:off x="3313913" y="2259731"/>
            <a:ext cx="105424" cy="104561"/>
            <a:chOff x="4050042" y="2311400"/>
            <a:chExt cx="153658" cy="152400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0C8A04C-6FA9-42CA-9C17-425691C3D2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7AF1D4C-5FFD-4AE4-8234-565620C9E7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F96AD10-7096-4535-AD8F-B899C1E708EC}"/>
              </a:ext>
            </a:extLst>
          </p:cNvPr>
          <p:cNvGrpSpPr/>
          <p:nvPr/>
        </p:nvGrpSpPr>
        <p:grpSpPr>
          <a:xfrm>
            <a:off x="3393916" y="2259731"/>
            <a:ext cx="105424" cy="104561"/>
            <a:chOff x="4050042" y="2311400"/>
            <a:chExt cx="153658" cy="152400"/>
          </a:xfrm>
        </p:grpSpPr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58CC63C4-8AE9-43A7-AEF4-72E0BEB8DD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748948E-079C-4CD1-9A70-D8B12ADF10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6A4BDF81-BDC9-47C8-8D0B-BFBE8E7BA235}"/>
              </a:ext>
            </a:extLst>
          </p:cNvPr>
          <p:cNvGrpSpPr/>
          <p:nvPr/>
        </p:nvGrpSpPr>
        <p:grpSpPr>
          <a:xfrm>
            <a:off x="3442259" y="2259731"/>
            <a:ext cx="105424" cy="104561"/>
            <a:chOff x="4050042" y="2311400"/>
            <a:chExt cx="153658" cy="152400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64C0E6C-2C7A-4ADA-9954-A5D7988292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9C76711-5FC1-455D-BBFC-A2E6C06D25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DF4EB71-A2BB-48D8-96D8-F997830E01FD}"/>
              </a:ext>
            </a:extLst>
          </p:cNvPr>
          <p:cNvGrpSpPr/>
          <p:nvPr/>
        </p:nvGrpSpPr>
        <p:grpSpPr>
          <a:xfrm>
            <a:off x="3568607" y="2328489"/>
            <a:ext cx="105424" cy="104561"/>
            <a:chOff x="4050042" y="2311400"/>
            <a:chExt cx="153658" cy="152400"/>
          </a:xfrm>
        </p:grpSpPr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410742E-2899-4CCC-A0C7-2863AB3708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977A2BEE-3ADE-46E3-BD68-74E640FAF6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E496099A-56FB-4405-A657-B37A1386C25D}"/>
              </a:ext>
            </a:extLst>
          </p:cNvPr>
          <p:cNvGrpSpPr/>
          <p:nvPr/>
        </p:nvGrpSpPr>
        <p:grpSpPr>
          <a:xfrm>
            <a:off x="3942034" y="2722183"/>
            <a:ext cx="105424" cy="104561"/>
            <a:chOff x="4050042" y="2311400"/>
            <a:chExt cx="153658" cy="152400"/>
          </a:xfrm>
        </p:grpSpPr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2C0E6B45-04DE-4EE5-A264-367EB6090F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F5E92649-91B8-4D01-8931-9E72C23915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496E76-088E-4B0A-ABDC-13E1C95B3214}"/>
              </a:ext>
            </a:extLst>
          </p:cNvPr>
          <p:cNvGrpSpPr/>
          <p:nvPr/>
        </p:nvGrpSpPr>
        <p:grpSpPr>
          <a:xfrm>
            <a:off x="3982458" y="2722183"/>
            <a:ext cx="105424" cy="104561"/>
            <a:chOff x="4050042" y="2311400"/>
            <a:chExt cx="153658" cy="152400"/>
          </a:xfrm>
        </p:grpSpPr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5C8104A-3F24-43FE-9EF3-BF7DA9D6EF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F6D19493-7583-4AF8-A2D4-5740393527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C7842FB9-719F-4771-9F57-87127EDEBC0C}"/>
              </a:ext>
            </a:extLst>
          </p:cNvPr>
          <p:cNvGrpSpPr/>
          <p:nvPr/>
        </p:nvGrpSpPr>
        <p:grpSpPr>
          <a:xfrm>
            <a:off x="4077983" y="2815454"/>
            <a:ext cx="105424" cy="104561"/>
            <a:chOff x="4050042" y="2311400"/>
            <a:chExt cx="153658" cy="152400"/>
          </a:xfrm>
        </p:grpSpPr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7AF41B0D-5B30-426E-9BB3-E5091D7761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5AC5E4C0-D739-4832-BC07-27B325F770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77C7CFAC-4D32-47C1-B99D-16D2DFCFC8EE}"/>
              </a:ext>
            </a:extLst>
          </p:cNvPr>
          <p:cNvGrpSpPr/>
          <p:nvPr/>
        </p:nvGrpSpPr>
        <p:grpSpPr>
          <a:xfrm>
            <a:off x="4115337" y="2815454"/>
            <a:ext cx="105424" cy="104561"/>
            <a:chOff x="4050042" y="2311400"/>
            <a:chExt cx="153658" cy="15240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AE3BF2BF-A79D-4B74-821D-619DBAE728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E811B91-B48A-4D70-A5C1-C7707DD8DE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886E2187-E67E-461D-932F-F196607EF696}"/>
              </a:ext>
            </a:extLst>
          </p:cNvPr>
          <p:cNvGrpSpPr/>
          <p:nvPr/>
        </p:nvGrpSpPr>
        <p:grpSpPr>
          <a:xfrm>
            <a:off x="4177166" y="2815454"/>
            <a:ext cx="105424" cy="104561"/>
            <a:chOff x="4050042" y="2311400"/>
            <a:chExt cx="153658" cy="152400"/>
          </a:xfrm>
        </p:grpSpPr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C73B5993-4857-481E-9EBF-796F7D74F9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ADA90B30-011D-4282-AF91-44FC1B643F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6B3EC74E-16E7-4DA9-A822-EDFA4832BB6C}"/>
              </a:ext>
            </a:extLst>
          </p:cNvPr>
          <p:cNvGrpSpPr/>
          <p:nvPr/>
        </p:nvGrpSpPr>
        <p:grpSpPr>
          <a:xfrm>
            <a:off x="4255302" y="2815454"/>
            <a:ext cx="105424" cy="104561"/>
            <a:chOff x="4050042" y="2311400"/>
            <a:chExt cx="153658" cy="152400"/>
          </a:xfrm>
        </p:grpSpPr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F1D009D-FD6A-4D6A-8D30-B58125740C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15EDB85-13DC-4909-BFCF-870912F16D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FC17EE02-6221-42F6-A86F-F8BB40AD303D}"/>
              </a:ext>
            </a:extLst>
          </p:cNvPr>
          <p:cNvGrpSpPr/>
          <p:nvPr/>
        </p:nvGrpSpPr>
        <p:grpSpPr>
          <a:xfrm>
            <a:off x="4282919" y="2815454"/>
            <a:ext cx="105424" cy="104561"/>
            <a:chOff x="4050042" y="2311400"/>
            <a:chExt cx="153658" cy="152400"/>
          </a:xfrm>
        </p:grpSpPr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7B874AE-4BF1-43A9-81C3-5BC33A9FA9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4F4B1DE-D446-4CF0-A9D3-78AAD28730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0F4D07C-A8E5-40B3-ABA7-5C060C815990}"/>
              </a:ext>
            </a:extLst>
          </p:cNvPr>
          <p:cNvGrpSpPr/>
          <p:nvPr/>
        </p:nvGrpSpPr>
        <p:grpSpPr>
          <a:xfrm>
            <a:off x="4450569" y="2815454"/>
            <a:ext cx="105424" cy="104561"/>
            <a:chOff x="4050042" y="2311400"/>
            <a:chExt cx="153658" cy="152400"/>
          </a:xfrm>
        </p:grpSpPr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6B4AA1A9-DDC9-403F-A4F5-351A543EAD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027D1DE5-525C-4125-B77E-5A85E64D79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4E302EC3-E5E7-4239-8BFA-8BD5EACD4C8B}"/>
              </a:ext>
            </a:extLst>
          </p:cNvPr>
          <p:cNvGrpSpPr/>
          <p:nvPr/>
        </p:nvGrpSpPr>
        <p:grpSpPr>
          <a:xfrm>
            <a:off x="4982134" y="3044016"/>
            <a:ext cx="105424" cy="104561"/>
            <a:chOff x="4050042" y="2311400"/>
            <a:chExt cx="153658" cy="152400"/>
          </a:xfrm>
        </p:grpSpPr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B86E25ED-285B-412D-A9A7-83449CC51B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45966AF9-B633-44AE-8776-EE31B15734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FAD08F9E-821D-4186-9CCD-A4157588D7BA}"/>
              </a:ext>
            </a:extLst>
          </p:cNvPr>
          <p:cNvGrpSpPr/>
          <p:nvPr/>
        </p:nvGrpSpPr>
        <p:grpSpPr>
          <a:xfrm>
            <a:off x="5016987" y="3044016"/>
            <a:ext cx="105424" cy="104561"/>
            <a:chOff x="4050042" y="2311400"/>
            <a:chExt cx="153658" cy="152400"/>
          </a:xfrm>
        </p:grpSpPr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CFA07932-7782-42F6-851B-4F7D1A3A60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AA404F67-6B6B-4757-8EA3-1CC04FADB8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F6FE9BA0-0FBD-4E58-BFD9-5872977E939A}"/>
              </a:ext>
            </a:extLst>
          </p:cNvPr>
          <p:cNvGrpSpPr/>
          <p:nvPr/>
        </p:nvGrpSpPr>
        <p:grpSpPr>
          <a:xfrm>
            <a:off x="5045456" y="3044016"/>
            <a:ext cx="105424" cy="104561"/>
            <a:chOff x="4050042" y="2311400"/>
            <a:chExt cx="153658" cy="152400"/>
          </a:xfrm>
        </p:grpSpPr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FE9ADC1-912A-499C-86D2-597DD3CC7A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B8E69EED-A20E-4519-96C3-4B24A00439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6B65E318-7243-45D4-A936-D9B2032E6F68}"/>
              </a:ext>
            </a:extLst>
          </p:cNvPr>
          <p:cNvGrpSpPr/>
          <p:nvPr/>
        </p:nvGrpSpPr>
        <p:grpSpPr>
          <a:xfrm>
            <a:off x="5113261" y="3044016"/>
            <a:ext cx="105424" cy="104561"/>
            <a:chOff x="4050042" y="2311400"/>
            <a:chExt cx="153658" cy="152400"/>
          </a:xfrm>
        </p:grpSpPr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87A35303-50DF-46F1-B374-81EF3094B3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CE393827-8D03-4D14-A333-63859A8B05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AD4B13AA-7862-4859-BD7F-2DEF81F4A1AD}"/>
              </a:ext>
            </a:extLst>
          </p:cNvPr>
          <p:cNvGrpSpPr/>
          <p:nvPr/>
        </p:nvGrpSpPr>
        <p:grpSpPr>
          <a:xfrm>
            <a:off x="5130100" y="3220574"/>
            <a:ext cx="105424" cy="104561"/>
            <a:chOff x="4050042" y="2311400"/>
            <a:chExt cx="153658" cy="152400"/>
          </a:xfrm>
        </p:grpSpPr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DB771D6A-66BA-413B-9C48-FBC322DD0D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24FE2A8-A964-4508-988A-2F5270C339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162DE67B-CE68-47B0-9E14-2FB10F065F81}"/>
              </a:ext>
            </a:extLst>
          </p:cNvPr>
          <p:cNvGrpSpPr/>
          <p:nvPr/>
        </p:nvGrpSpPr>
        <p:grpSpPr>
          <a:xfrm>
            <a:off x="5170452" y="3407584"/>
            <a:ext cx="105424" cy="104561"/>
            <a:chOff x="4050042" y="2311400"/>
            <a:chExt cx="153658" cy="152400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D5B44F3E-BFFA-45DE-830A-A7D5DF1BD0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683BD32-5568-446B-89EC-B1FDC14765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22FF82CB-F7F2-461B-846B-A64B64DA2FE9}"/>
              </a:ext>
            </a:extLst>
          </p:cNvPr>
          <p:cNvGrpSpPr/>
          <p:nvPr/>
        </p:nvGrpSpPr>
        <p:grpSpPr>
          <a:xfrm>
            <a:off x="5196026" y="3407584"/>
            <a:ext cx="105424" cy="104561"/>
            <a:chOff x="4050042" y="2311400"/>
            <a:chExt cx="153658" cy="152400"/>
          </a:xfrm>
        </p:grpSpPr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BD0D52B0-5B62-4340-9E94-FB33206440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BF90876F-ED9F-4B48-8B52-0A811E15A9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B3735FC1-9A34-4FFA-95C9-ED7D6E59BFC1}"/>
              </a:ext>
            </a:extLst>
          </p:cNvPr>
          <p:cNvGrpSpPr/>
          <p:nvPr/>
        </p:nvGrpSpPr>
        <p:grpSpPr>
          <a:xfrm>
            <a:off x="5235524" y="3407584"/>
            <a:ext cx="105424" cy="104561"/>
            <a:chOff x="4050042" y="2311400"/>
            <a:chExt cx="153658" cy="152400"/>
          </a:xfrm>
        </p:grpSpPr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EEE5BACE-A37E-4939-9E6B-AC5AC032C0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B731DA1F-FC84-42E4-8B12-753E7CC573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F6C94FB2-CBA4-4945-B94D-0468BD17148D}"/>
              </a:ext>
            </a:extLst>
          </p:cNvPr>
          <p:cNvGrpSpPr/>
          <p:nvPr/>
        </p:nvGrpSpPr>
        <p:grpSpPr>
          <a:xfrm>
            <a:off x="5391293" y="3407584"/>
            <a:ext cx="105424" cy="104561"/>
            <a:chOff x="4050042" y="2311400"/>
            <a:chExt cx="153658" cy="152400"/>
          </a:xfrm>
        </p:grpSpPr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2B06CE80-8989-4C68-A936-9525CBF178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C5774B0E-E0CC-4DF9-9CAF-254E58A0FA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51737D92-152D-46DD-AAF0-8CDEF2A7CA22}"/>
              </a:ext>
            </a:extLst>
          </p:cNvPr>
          <p:cNvGrpSpPr/>
          <p:nvPr/>
        </p:nvGrpSpPr>
        <p:grpSpPr>
          <a:xfrm>
            <a:off x="5612400" y="3407584"/>
            <a:ext cx="105424" cy="104561"/>
            <a:chOff x="4050042" y="2311400"/>
            <a:chExt cx="153658" cy="152400"/>
          </a:xfrm>
        </p:grpSpPr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6E9C55C8-FBEE-496B-9C31-A6ED26D3E0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62227AA8-BC90-4690-9DDA-51D2DCCB39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C8CA1BD3-D8CA-4BFC-AAE9-02B69E5FDAD3}"/>
              </a:ext>
            </a:extLst>
          </p:cNvPr>
          <p:cNvGrpSpPr/>
          <p:nvPr/>
        </p:nvGrpSpPr>
        <p:grpSpPr>
          <a:xfrm>
            <a:off x="5627962" y="3407584"/>
            <a:ext cx="105424" cy="104561"/>
            <a:chOff x="4050042" y="2311400"/>
            <a:chExt cx="153658" cy="152400"/>
          </a:xfrm>
        </p:grpSpPr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E136AACA-F570-4818-8441-A87D4C2D93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40E25F3A-8A61-4209-A04F-0B334A6F62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76E00C7D-5249-4B75-9DC5-47556F1D9917}"/>
              </a:ext>
            </a:extLst>
          </p:cNvPr>
          <p:cNvGrpSpPr/>
          <p:nvPr/>
        </p:nvGrpSpPr>
        <p:grpSpPr>
          <a:xfrm>
            <a:off x="5658646" y="3407584"/>
            <a:ext cx="105424" cy="104561"/>
            <a:chOff x="4050042" y="2311400"/>
            <a:chExt cx="153658" cy="152400"/>
          </a:xfrm>
        </p:grpSpPr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B3E1B19A-7A79-48E2-81AC-BF53867EE0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19765C97-83B3-4677-9A57-0DE94E927E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6BDE9781-CF0A-4107-B79A-040203E9FD95}"/>
              </a:ext>
            </a:extLst>
          </p:cNvPr>
          <p:cNvGrpSpPr/>
          <p:nvPr/>
        </p:nvGrpSpPr>
        <p:grpSpPr>
          <a:xfrm>
            <a:off x="5942372" y="3407584"/>
            <a:ext cx="105424" cy="104561"/>
            <a:chOff x="4050042" y="2311400"/>
            <a:chExt cx="153658" cy="152400"/>
          </a:xfrm>
        </p:grpSpPr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AE41E2DD-9CA3-4B25-B98B-A693F4DA07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A471F42D-5B64-4A3D-ABEE-54B5208B51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C060051D-AD93-46F3-920A-45016C8E1BD1}"/>
              </a:ext>
            </a:extLst>
          </p:cNvPr>
          <p:cNvGrpSpPr/>
          <p:nvPr/>
        </p:nvGrpSpPr>
        <p:grpSpPr>
          <a:xfrm>
            <a:off x="2227538" y="1719933"/>
            <a:ext cx="105424" cy="104561"/>
            <a:chOff x="4050042" y="2311400"/>
            <a:chExt cx="153658" cy="152400"/>
          </a:xfrm>
        </p:grpSpPr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B1715EE6-870D-4C4B-89EA-6312B5DB82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520C96FD-7389-4883-9B03-23F358DC6A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D066841A-CF65-43D5-8348-3EDFF2A69256}"/>
              </a:ext>
            </a:extLst>
          </p:cNvPr>
          <p:cNvGrpSpPr/>
          <p:nvPr/>
        </p:nvGrpSpPr>
        <p:grpSpPr>
          <a:xfrm>
            <a:off x="2257899" y="1719933"/>
            <a:ext cx="105424" cy="104561"/>
            <a:chOff x="4050042" y="2311400"/>
            <a:chExt cx="153658" cy="152400"/>
          </a:xfrm>
        </p:grpSpPr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835F5917-6DA2-4EA9-A28F-3715953721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4706F825-51C4-4533-85F7-00A0A070C6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348942CB-7CBC-485B-9771-8B4763B59A43}"/>
              </a:ext>
            </a:extLst>
          </p:cNvPr>
          <p:cNvGrpSpPr/>
          <p:nvPr/>
        </p:nvGrpSpPr>
        <p:grpSpPr>
          <a:xfrm>
            <a:off x="2356636" y="1772552"/>
            <a:ext cx="105424" cy="104561"/>
            <a:chOff x="4050042" y="2311400"/>
            <a:chExt cx="153658" cy="152400"/>
          </a:xfrm>
        </p:grpSpPr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50807BA0-6C38-45B9-9FC0-02C7314485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6403D487-DD3A-4B8D-8C2E-66F348A1B0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54E154A6-FA32-4806-A604-D77942E4ADD2}"/>
              </a:ext>
            </a:extLst>
          </p:cNvPr>
          <p:cNvGrpSpPr/>
          <p:nvPr/>
        </p:nvGrpSpPr>
        <p:grpSpPr>
          <a:xfrm>
            <a:off x="2387215" y="1772552"/>
            <a:ext cx="105424" cy="104561"/>
            <a:chOff x="4050042" y="2311400"/>
            <a:chExt cx="153658" cy="152400"/>
          </a:xfrm>
        </p:grpSpPr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24374B4E-E8C8-432F-9C49-B0EF3EDF94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A776CA39-FD8C-4A0F-9A8E-DB262DBE48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AE25B037-08B8-4C99-AE8E-EEF99D5C632C}"/>
              </a:ext>
            </a:extLst>
          </p:cNvPr>
          <p:cNvGrpSpPr/>
          <p:nvPr/>
        </p:nvGrpSpPr>
        <p:grpSpPr>
          <a:xfrm>
            <a:off x="2409677" y="1772552"/>
            <a:ext cx="105424" cy="104561"/>
            <a:chOff x="4050042" y="2311400"/>
            <a:chExt cx="153658" cy="152400"/>
          </a:xfrm>
        </p:grpSpPr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87A3C42F-D692-48D3-B7C2-4805453C90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005F99A-D132-44DD-A50A-6418645C48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DE5C9305-B807-478F-BF04-C4016A5F0592}"/>
              </a:ext>
            </a:extLst>
          </p:cNvPr>
          <p:cNvGrpSpPr/>
          <p:nvPr/>
        </p:nvGrpSpPr>
        <p:grpSpPr>
          <a:xfrm>
            <a:off x="2428021" y="1772552"/>
            <a:ext cx="105424" cy="104561"/>
            <a:chOff x="4050042" y="2311400"/>
            <a:chExt cx="153658" cy="152400"/>
          </a:xfrm>
        </p:grpSpPr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300D2A91-1B0E-405E-9DCC-D04D1AD61F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60859715-A696-4084-9E3B-6ED65828CD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496F0A9F-EDCC-4244-9004-8A65BCF25DFA}"/>
              </a:ext>
            </a:extLst>
          </p:cNvPr>
          <p:cNvGrpSpPr/>
          <p:nvPr/>
        </p:nvGrpSpPr>
        <p:grpSpPr>
          <a:xfrm>
            <a:off x="2461047" y="1772552"/>
            <a:ext cx="105424" cy="104561"/>
            <a:chOff x="4050042" y="2311400"/>
            <a:chExt cx="153658" cy="152400"/>
          </a:xfrm>
        </p:grpSpPr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9C1EEBA9-9597-4A34-9265-D1FD2733D1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A81745F0-84E4-455F-B904-4611D40789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6" name="Group 355">
            <a:extLst>
              <a:ext uri="{FF2B5EF4-FFF2-40B4-BE49-F238E27FC236}">
                <a16:creationId xmlns:a16="http://schemas.microsoft.com/office/drawing/2014/main" id="{11D37258-F2F4-46AA-8B1F-1840A15C2C26}"/>
              </a:ext>
            </a:extLst>
          </p:cNvPr>
          <p:cNvGrpSpPr/>
          <p:nvPr/>
        </p:nvGrpSpPr>
        <p:grpSpPr>
          <a:xfrm>
            <a:off x="2507538" y="1772552"/>
            <a:ext cx="105424" cy="104561"/>
            <a:chOff x="4050042" y="2311400"/>
            <a:chExt cx="153658" cy="152400"/>
          </a:xfrm>
        </p:grpSpPr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E2016442-867A-4D1C-B9F3-39D40357DB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5ABDBF5F-1F0A-491C-B1BE-2B0532B2DB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79343457-E5B5-4A7A-9DF5-7B575CB1B6C3}"/>
              </a:ext>
            </a:extLst>
          </p:cNvPr>
          <p:cNvGrpSpPr/>
          <p:nvPr/>
        </p:nvGrpSpPr>
        <p:grpSpPr>
          <a:xfrm>
            <a:off x="2548070" y="1772552"/>
            <a:ext cx="105424" cy="104561"/>
            <a:chOff x="4050042" y="2311400"/>
            <a:chExt cx="153658" cy="152400"/>
          </a:xfrm>
        </p:grpSpPr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1ABA5FCC-ADF9-4E1B-90D8-E2AB78E265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BC9866E4-2B03-4133-9763-F402E6CBA8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8" name="Group 367">
            <a:extLst>
              <a:ext uri="{FF2B5EF4-FFF2-40B4-BE49-F238E27FC236}">
                <a16:creationId xmlns:a16="http://schemas.microsoft.com/office/drawing/2014/main" id="{5ADA4770-B616-4091-983A-B38DB11C4648}"/>
              </a:ext>
            </a:extLst>
          </p:cNvPr>
          <p:cNvGrpSpPr/>
          <p:nvPr/>
        </p:nvGrpSpPr>
        <p:grpSpPr>
          <a:xfrm>
            <a:off x="2576139" y="1772552"/>
            <a:ext cx="105424" cy="104561"/>
            <a:chOff x="4050042" y="2311400"/>
            <a:chExt cx="153658" cy="152400"/>
          </a:xfrm>
        </p:grpSpPr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30679780-660E-4287-BCD8-7F4ADB2001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C137DF41-CAAB-4AE5-949F-4FF67151FA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CE80D2ED-F3E3-4D72-87A3-635948C04C42}"/>
              </a:ext>
            </a:extLst>
          </p:cNvPr>
          <p:cNvGrpSpPr/>
          <p:nvPr/>
        </p:nvGrpSpPr>
        <p:grpSpPr>
          <a:xfrm>
            <a:off x="2593892" y="1772552"/>
            <a:ext cx="105424" cy="104561"/>
            <a:chOff x="4050042" y="2311400"/>
            <a:chExt cx="153658" cy="152400"/>
          </a:xfrm>
        </p:grpSpPr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52448D72-BBB8-482F-AB2C-46915CFB08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119D177B-A10C-4BB1-B45F-192DC37B84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EF512A42-D169-431D-A642-892BAFC84A27}"/>
              </a:ext>
            </a:extLst>
          </p:cNvPr>
          <p:cNvGrpSpPr/>
          <p:nvPr/>
        </p:nvGrpSpPr>
        <p:grpSpPr>
          <a:xfrm>
            <a:off x="2611600" y="1772552"/>
            <a:ext cx="105424" cy="104561"/>
            <a:chOff x="4050042" y="2311400"/>
            <a:chExt cx="153658" cy="152400"/>
          </a:xfrm>
        </p:grpSpPr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817DA99D-70D7-41F7-B289-FCDB275BF6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6D91DBF5-E57A-424B-8E11-98AA429191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B3420EF8-F119-47F5-BE41-353F7043B865}"/>
              </a:ext>
            </a:extLst>
          </p:cNvPr>
          <p:cNvGrpSpPr/>
          <p:nvPr/>
        </p:nvGrpSpPr>
        <p:grpSpPr>
          <a:xfrm>
            <a:off x="2653493" y="1772552"/>
            <a:ext cx="105424" cy="104561"/>
            <a:chOff x="4050042" y="2311400"/>
            <a:chExt cx="153658" cy="152400"/>
          </a:xfrm>
        </p:grpSpPr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1422530C-3840-4D32-94E8-3B4DAD4036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732F26BD-48D8-4466-825C-01AACDC8D1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3BB10707-F796-4BEC-BC04-ABBF42476928}"/>
              </a:ext>
            </a:extLst>
          </p:cNvPr>
          <p:cNvGrpSpPr/>
          <p:nvPr/>
        </p:nvGrpSpPr>
        <p:grpSpPr>
          <a:xfrm>
            <a:off x="2685278" y="1811664"/>
            <a:ext cx="105424" cy="104561"/>
            <a:chOff x="4050042" y="2311400"/>
            <a:chExt cx="153658" cy="152400"/>
          </a:xfrm>
        </p:grpSpPr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E9A2E0CB-644B-47F6-A762-9ED6EDA4DA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2FD2BA0B-670D-4AAA-8720-FD16AC4927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881989C6-F949-4F06-8B82-974611F0151D}"/>
              </a:ext>
            </a:extLst>
          </p:cNvPr>
          <p:cNvGrpSpPr/>
          <p:nvPr/>
        </p:nvGrpSpPr>
        <p:grpSpPr>
          <a:xfrm>
            <a:off x="2717437" y="1811664"/>
            <a:ext cx="105424" cy="104561"/>
            <a:chOff x="4050042" y="2311400"/>
            <a:chExt cx="153658" cy="152400"/>
          </a:xfrm>
        </p:grpSpPr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FFBFD7D3-84DC-4E95-8639-880F746C87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3610F6F4-A87E-4DF6-9DEA-5322462A33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7727547B-ECFA-492F-A7F1-B1B98D07B5CC}"/>
              </a:ext>
            </a:extLst>
          </p:cNvPr>
          <p:cNvGrpSpPr/>
          <p:nvPr/>
        </p:nvGrpSpPr>
        <p:grpSpPr>
          <a:xfrm>
            <a:off x="2814552" y="1811664"/>
            <a:ext cx="105424" cy="104561"/>
            <a:chOff x="4050042" y="2311400"/>
            <a:chExt cx="153658" cy="152400"/>
          </a:xfrm>
        </p:grpSpPr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5B3B93ED-838C-4981-8AEE-BABE8C3917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54E840EA-7840-4491-9440-EEC37C5E6D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597E37C9-365D-46A0-BC94-7AB2BD966DAD}"/>
              </a:ext>
            </a:extLst>
          </p:cNvPr>
          <p:cNvGrpSpPr/>
          <p:nvPr/>
        </p:nvGrpSpPr>
        <p:grpSpPr>
          <a:xfrm>
            <a:off x="2823388" y="1811664"/>
            <a:ext cx="105424" cy="104561"/>
            <a:chOff x="4050042" y="2311400"/>
            <a:chExt cx="153658" cy="152400"/>
          </a:xfrm>
        </p:grpSpPr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5C2CDC72-D028-4BB1-8900-DA1242C996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49DF3969-6FEC-42E5-867E-D5E7383D50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AF3B8CE3-1B0F-4F3E-B412-823C1DA2E8DB}"/>
              </a:ext>
            </a:extLst>
          </p:cNvPr>
          <p:cNvGrpSpPr/>
          <p:nvPr/>
        </p:nvGrpSpPr>
        <p:grpSpPr>
          <a:xfrm>
            <a:off x="2857891" y="1811664"/>
            <a:ext cx="105424" cy="104561"/>
            <a:chOff x="4050042" y="2311400"/>
            <a:chExt cx="153658" cy="152400"/>
          </a:xfrm>
        </p:grpSpPr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50E368F9-1DDF-48BF-BF94-BA98A32471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CD8F3FD6-0787-48A2-890B-CC8CA70547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41F57BC2-5E54-431E-8C75-CA166AA02670}"/>
              </a:ext>
            </a:extLst>
          </p:cNvPr>
          <p:cNvGrpSpPr/>
          <p:nvPr/>
        </p:nvGrpSpPr>
        <p:grpSpPr>
          <a:xfrm>
            <a:off x="2862894" y="1868306"/>
            <a:ext cx="105424" cy="104561"/>
            <a:chOff x="4050042" y="2311400"/>
            <a:chExt cx="153658" cy="152400"/>
          </a:xfrm>
        </p:grpSpPr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D0E11A3E-F3C6-4C80-85C3-0CD336C7DC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9C4AFFF-4E18-43E4-BDAC-68F74E4029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8FB38904-DC23-4051-BE73-F149856EA529}"/>
              </a:ext>
            </a:extLst>
          </p:cNvPr>
          <p:cNvGrpSpPr/>
          <p:nvPr/>
        </p:nvGrpSpPr>
        <p:grpSpPr>
          <a:xfrm>
            <a:off x="2909691" y="1919613"/>
            <a:ext cx="105424" cy="104561"/>
            <a:chOff x="4050042" y="2311400"/>
            <a:chExt cx="153658" cy="152400"/>
          </a:xfrm>
        </p:grpSpPr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46AAC827-A43A-4E8E-8753-4A975CAD58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EF456891-7EC5-4A68-AB6A-E34A777171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C699F048-2F99-4955-94DD-BBA02073D6C0}"/>
              </a:ext>
            </a:extLst>
          </p:cNvPr>
          <p:cNvGrpSpPr/>
          <p:nvPr/>
        </p:nvGrpSpPr>
        <p:grpSpPr>
          <a:xfrm>
            <a:off x="2941133" y="1919613"/>
            <a:ext cx="105424" cy="104561"/>
            <a:chOff x="4050042" y="2311400"/>
            <a:chExt cx="153658" cy="152400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B10321B3-8AEB-4CC6-8E15-7AF61F3227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B809FDA6-E4C9-4A71-97F2-C9650AF66C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7F2EF696-1FB3-462E-84FF-72A1FE2E90B8}"/>
              </a:ext>
            </a:extLst>
          </p:cNvPr>
          <p:cNvGrpSpPr/>
          <p:nvPr/>
        </p:nvGrpSpPr>
        <p:grpSpPr>
          <a:xfrm>
            <a:off x="2971031" y="1919613"/>
            <a:ext cx="105424" cy="104561"/>
            <a:chOff x="4050042" y="2311400"/>
            <a:chExt cx="153658" cy="152400"/>
          </a:xfrm>
        </p:grpSpPr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34B4589A-957E-413B-84DD-9C059F5EAD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AB78B50-D634-45A6-B4FA-D8E7DBC7C7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6" name="Group 445">
            <a:extLst>
              <a:ext uri="{FF2B5EF4-FFF2-40B4-BE49-F238E27FC236}">
                <a16:creationId xmlns:a16="http://schemas.microsoft.com/office/drawing/2014/main" id="{3E9B6EBE-B8A5-464A-A182-E83E0414F5FA}"/>
              </a:ext>
            </a:extLst>
          </p:cNvPr>
          <p:cNvGrpSpPr/>
          <p:nvPr/>
        </p:nvGrpSpPr>
        <p:grpSpPr>
          <a:xfrm>
            <a:off x="3063230" y="1919613"/>
            <a:ext cx="105424" cy="104561"/>
            <a:chOff x="4050042" y="2311400"/>
            <a:chExt cx="153658" cy="152400"/>
          </a:xfrm>
        </p:grpSpPr>
        <p:cxnSp>
          <p:nvCxnSpPr>
            <p:cNvPr id="447" name="Straight Connector 446">
              <a:extLst>
                <a:ext uri="{FF2B5EF4-FFF2-40B4-BE49-F238E27FC236}">
                  <a16:creationId xmlns:a16="http://schemas.microsoft.com/office/drawing/2014/main" id="{2B1403EE-2DA3-4B6E-B509-4FF4788F21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82A5111E-516C-4B34-B65B-7302A4B300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AA87DE70-369C-482E-980E-907F748E35FF}"/>
              </a:ext>
            </a:extLst>
          </p:cNvPr>
          <p:cNvGrpSpPr/>
          <p:nvPr/>
        </p:nvGrpSpPr>
        <p:grpSpPr>
          <a:xfrm>
            <a:off x="3134632" y="2071587"/>
            <a:ext cx="105424" cy="104561"/>
            <a:chOff x="4050042" y="2311400"/>
            <a:chExt cx="153658" cy="152400"/>
          </a:xfrm>
        </p:grpSpPr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A9E51200-1716-4779-B558-609A76084C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B0FF2C9B-57A6-4CF1-97B4-23823B616A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0443CAC7-B2D0-4957-B72C-F9BAC18373BE}"/>
              </a:ext>
            </a:extLst>
          </p:cNvPr>
          <p:cNvGrpSpPr/>
          <p:nvPr/>
        </p:nvGrpSpPr>
        <p:grpSpPr>
          <a:xfrm>
            <a:off x="3170428" y="2071587"/>
            <a:ext cx="105424" cy="104561"/>
            <a:chOff x="4050042" y="2311400"/>
            <a:chExt cx="153658" cy="152400"/>
          </a:xfrm>
        </p:grpSpPr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9BBA65FB-236D-443C-BAA0-84C568DDBC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C475D3B6-FD76-46B6-A51E-73452C0335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4C7053A2-6AAC-4C4F-9927-A46FE13D5D93}"/>
              </a:ext>
            </a:extLst>
          </p:cNvPr>
          <p:cNvGrpSpPr/>
          <p:nvPr/>
        </p:nvGrpSpPr>
        <p:grpSpPr>
          <a:xfrm>
            <a:off x="3205995" y="2071587"/>
            <a:ext cx="105424" cy="104561"/>
            <a:chOff x="4050042" y="2311400"/>
            <a:chExt cx="153658" cy="152400"/>
          </a:xfrm>
        </p:grpSpPr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B8ED6E3B-7BDF-43F4-B51A-BDF83196EB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766E31BE-D179-4CC8-94C2-28084266C2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F2025275-6E86-4107-BF2F-32A4E00D0E42}"/>
              </a:ext>
            </a:extLst>
          </p:cNvPr>
          <p:cNvGrpSpPr/>
          <p:nvPr/>
        </p:nvGrpSpPr>
        <p:grpSpPr>
          <a:xfrm>
            <a:off x="3378758" y="2143443"/>
            <a:ext cx="105424" cy="104561"/>
            <a:chOff x="4050042" y="2311400"/>
            <a:chExt cx="153658" cy="152400"/>
          </a:xfrm>
        </p:grpSpPr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id="{8C0938F6-0BA0-4A64-9D68-79C5388C2C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F545E183-FA23-4C8B-A52C-BF3E561255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753C4945-9B02-4A3F-8CCC-C338D405291C}"/>
              </a:ext>
            </a:extLst>
          </p:cNvPr>
          <p:cNvGrpSpPr/>
          <p:nvPr/>
        </p:nvGrpSpPr>
        <p:grpSpPr>
          <a:xfrm>
            <a:off x="3421120" y="2143443"/>
            <a:ext cx="105424" cy="104561"/>
            <a:chOff x="4050042" y="2311400"/>
            <a:chExt cx="153658" cy="152400"/>
          </a:xfrm>
        </p:grpSpPr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F6DA219-6839-44B5-ADAA-4BB17EB161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id="{C136611E-C47C-4DC6-9757-B87CBC3634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7A0A0F7A-0BFE-47F7-8D9B-D30CB8F376F6}"/>
              </a:ext>
            </a:extLst>
          </p:cNvPr>
          <p:cNvGrpSpPr/>
          <p:nvPr/>
        </p:nvGrpSpPr>
        <p:grpSpPr>
          <a:xfrm>
            <a:off x="3484181" y="2143443"/>
            <a:ext cx="105424" cy="104561"/>
            <a:chOff x="4050042" y="2311400"/>
            <a:chExt cx="153658" cy="152400"/>
          </a:xfrm>
        </p:grpSpPr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id="{D6EF9968-9D51-4136-BF00-854AB396AB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66735114-624E-4AF0-B12C-ACD496348C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32655C87-8143-4A99-A71A-E61020E27DE3}"/>
              </a:ext>
            </a:extLst>
          </p:cNvPr>
          <p:cNvGrpSpPr/>
          <p:nvPr/>
        </p:nvGrpSpPr>
        <p:grpSpPr>
          <a:xfrm>
            <a:off x="3918838" y="2215472"/>
            <a:ext cx="105424" cy="104561"/>
            <a:chOff x="4050042" y="2311400"/>
            <a:chExt cx="153658" cy="152400"/>
          </a:xfrm>
        </p:grpSpPr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CD294102-567A-45FC-8A40-A8BC972C5F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351CBE03-ACB1-4691-96B2-1A5E1A578B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48D22E1D-CFEB-45AF-BB1D-5D54C89D4362}"/>
              </a:ext>
            </a:extLst>
          </p:cNvPr>
          <p:cNvGrpSpPr/>
          <p:nvPr/>
        </p:nvGrpSpPr>
        <p:grpSpPr>
          <a:xfrm>
            <a:off x="3980362" y="2215472"/>
            <a:ext cx="105424" cy="104561"/>
            <a:chOff x="4050042" y="2311400"/>
            <a:chExt cx="153658" cy="152400"/>
          </a:xfrm>
        </p:grpSpPr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id="{502AE94D-F9DD-4649-A1E8-C875C783F4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D0B4EF5F-AC65-45F2-83E7-4A2D9BD32E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693D6132-A0BC-4217-BABC-9912BE9BB2F1}"/>
              </a:ext>
            </a:extLst>
          </p:cNvPr>
          <p:cNvGrpSpPr/>
          <p:nvPr/>
        </p:nvGrpSpPr>
        <p:grpSpPr>
          <a:xfrm>
            <a:off x="4062625" y="2215472"/>
            <a:ext cx="105424" cy="104561"/>
            <a:chOff x="4050042" y="2311400"/>
            <a:chExt cx="153658" cy="152400"/>
          </a:xfrm>
        </p:grpSpPr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id="{4F7B3CC6-AB84-4F02-B910-23828CAFA0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7FCDDF55-F925-4548-96AE-603BE4B6B2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1F8ADBEF-B44E-48D7-90A8-7E353031FBCD}"/>
              </a:ext>
            </a:extLst>
          </p:cNvPr>
          <p:cNvGrpSpPr/>
          <p:nvPr/>
        </p:nvGrpSpPr>
        <p:grpSpPr>
          <a:xfrm>
            <a:off x="4092986" y="2215472"/>
            <a:ext cx="105424" cy="104561"/>
            <a:chOff x="4050042" y="2311400"/>
            <a:chExt cx="153658" cy="152400"/>
          </a:xfrm>
        </p:grpSpPr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A0FA2F43-3875-46DF-9DC3-302B34D9B6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5462E0DF-B1CD-454F-9A20-3E54CBFCCD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708AC821-B38C-4E6B-A035-314967AFB204}"/>
              </a:ext>
            </a:extLst>
          </p:cNvPr>
          <p:cNvGrpSpPr/>
          <p:nvPr/>
        </p:nvGrpSpPr>
        <p:grpSpPr>
          <a:xfrm>
            <a:off x="4120820" y="2215472"/>
            <a:ext cx="105424" cy="104561"/>
            <a:chOff x="4050042" y="2311400"/>
            <a:chExt cx="153658" cy="152400"/>
          </a:xfrm>
        </p:grpSpPr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ACF6AC56-F020-497D-AF3F-FB7E15293D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913DD34E-1539-4687-9854-3B6CE927FF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899B42AE-B43A-4588-8688-ED680D6AFDB4}"/>
              </a:ext>
            </a:extLst>
          </p:cNvPr>
          <p:cNvGrpSpPr/>
          <p:nvPr/>
        </p:nvGrpSpPr>
        <p:grpSpPr>
          <a:xfrm>
            <a:off x="4222506" y="2339266"/>
            <a:ext cx="105424" cy="104561"/>
            <a:chOff x="4050042" y="2311400"/>
            <a:chExt cx="153658" cy="152400"/>
          </a:xfrm>
        </p:grpSpPr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07F7FA00-926C-409A-B5F9-521314CF62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EF05AB9F-2B91-4DF8-A242-9797D4FCC4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700D299B-ABE7-4083-81A5-A6760AB6BF5B}"/>
              </a:ext>
            </a:extLst>
          </p:cNvPr>
          <p:cNvGrpSpPr/>
          <p:nvPr/>
        </p:nvGrpSpPr>
        <p:grpSpPr>
          <a:xfrm>
            <a:off x="4239812" y="2339266"/>
            <a:ext cx="105424" cy="104561"/>
            <a:chOff x="4050042" y="2311400"/>
            <a:chExt cx="153658" cy="152400"/>
          </a:xfrm>
        </p:grpSpPr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id="{FBB05E67-1479-4AD4-B573-58E6840707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id="{6E7EAB2A-DAC8-467F-AEC9-99F3DB54D4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0" name="Group 529">
            <a:extLst>
              <a:ext uri="{FF2B5EF4-FFF2-40B4-BE49-F238E27FC236}">
                <a16:creationId xmlns:a16="http://schemas.microsoft.com/office/drawing/2014/main" id="{CEBE791E-3C1C-4B44-A589-8F886864C31A}"/>
              </a:ext>
            </a:extLst>
          </p:cNvPr>
          <p:cNvGrpSpPr/>
          <p:nvPr/>
        </p:nvGrpSpPr>
        <p:grpSpPr>
          <a:xfrm>
            <a:off x="4264322" y="2339266"/>
            <a:ext cx="105424" cy="104561"/>
            <a:chOff x="4050042" y="2311400"/>
            <a:chExt cx="153658" cy="152400"/>
          </a:xfrm>
        </p:grpSpPr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ED90E3C3-67B2-44F8-A165-17AC3B9BF0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4247034F-2093-4BAF-82A0-2979960711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AE8DCDDA-AD1E-40CF-B7D8-AA66275766B0}"/>
              </a:ext>
            </a:extLst>
          </p:cNvPr>
          <p:cNvGrpSpPr/>
          <p:nvPr/>
        </p:nvGrpSpPr>
        <p:grpSpPr>
          <a:xfrm>
            <a:off x="4364215" y="2339266"/>
            <a:ext cx="105424" cy="104561"/>
            <a:chOff x="4050042" y="2311400"/>
            <a:chExt cx="153658" cy="152400"/>
          </a:xfrm>
        </p:grpSpPr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06C41CC8-CA80-4345-8DFA-1FFEB69876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0EA2AB8D-F14C-4A49-8F0C-41A02DFD80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2" name="Group 541">
            <a:extLst>
              <a:ext uri="{FF2B5EF4-FFF2-40B4-BE49-F238E27FC236}">
                <a16:creationId xmlns:a16="http://schemas.microsoft.com/office/drawing/2014/main" id="{3FD0D5E0-19E1-4C3E-9A9B-33E03262F71E}"/>
              </a:ext>
            </a:extLst>
          </p:cNvPr>
          <p:cNvGrpSpPr/>
          <p:nvPr/>
        </p:nvGrpSpPr>
        <p:grpSpPr>
          <a:xfrm>
            <a:off x="4610970" y="2339266"/>
            <a:ext cx="105424" cy="104561"/>
            <a:chOff x="4050042" y="2311400"/>
            <a:chExt cx="153658" cy="152400"/>
          </a:xfrm>
        </p:grpSpPr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21CB6BD0-AA3B-4B20-B188-53B598F89E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id="{DA3664DA-3081-41E4-AA71-650DE49306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EB27A7C3-1020-4E8D-BD8E-04B943EE0B9D}"/>
              </a:ext>
            </a:extLst>
          </p:cNvPr>
          <p:cNvGrpSpPr/>
          <p:nvPr/>
        </p:nvGrpSpPr>
        <p:grpSpPr>
          <a:xfrm>
            <a:off x="4689015" y="2339266"/>
            <a:ext cx="105424" cy="104561"/>
            <a:chOff x="4050042" y="2311400"/>
            <a:chExt cx="153658" cy="152400"/>
          </a:xfrm>
        </p:grpSpPr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id="{1DA6E5A0-5816-40CF-8507-775B35D134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92456687-17F5-41F6-AA4A-D2D3DCEB45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CED6A9A2-37B1-4B96-9E49-2DA6AFEAEB22}"/>
              </a:ext>
            </a:extLst>
          </p:cNvPr>
          <p:cNvGrpSpPr/>
          <p:nvPr/>
        </p:nvGrpSpPr>
        <p:grpSpPr>
          <a:xfrm>
            <a:off x="5034846" y="2508818"/>
            <a:ext cx="105424" cy="104561"/>
            <a:chOff x="4050042" y="2311400"/>
            <a:chExt cx="153658" cy="152400"/>
          </a:xfrm>
        </p:grpSpPr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id="{AAD32AE2-2D88-420D-B5FE-EAD7113887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3078BCAC-7E0C-4C76-A298-31E3EF7BE3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E8A14B95-A54F-445C-BBBC-D86E33104CD7}"/>
              </a:ext>
            </a:extLst>
          </p:cNvPr>
          <p:cNvGrpSpPr/>
          <p:nvPr/>
        </p:nvGrpSpPr>
        <p:grpSpPr>
          <a:xfrm>
            <a:off x="5045456" y="2669903"/>
            <a:ext cx="105424" cy="104561"/>
            <a:chOff x="4050042" y="2311400"/>
            <a:chExt cx="153658" cy="152400"/>
          </a:xfrm>
        </p:grpSpPr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F93BA426-240F-4C85-BAC5-B29A4EF98F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9010225B-8028-4AB8-A007-2127279D3E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8A4AA2F2-F013-42FB-A667-34D262EC4141}"/>
              </a:ext>
            </a:extLst>
          </p:cNvPr>
          <p:cNvGrpSpPr/>
          <p:nvPr/>
        </p:nvGrpSpPr>
        <p:grpSpPr>
          <a:xfrm>
            <a:off x="5135844" y="2674274"/>
            <a:ext cx="105424" cy="104561"/>
            <a:chOff x="4050042" y="2311400"/>
            <a:chExt cx="153658" cy="152400"/>
          </a:xfrm>
        </p:grpSpPr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C9BA8FE9-35B1-4D83-9D35-13AFFDEB3B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8" name="Straight Connector 567">
              <a:extLst>
                <a:ext uri="{FF2B5EF4-FFF2-40B4-BE49-F238E27FC236}">
                  <a16:creationId xmlns:a16="http://schemas.microsoft.com/office/drawing/2014/main" id="{45CF612A-86EB-4F1F-99E6-197A8809DA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5F09BA51-B090-4408-8D24-05A6AEFD3FD6}"/>
              </a:ext>
            </a:extLst>
          </p:cNvPr>
          <p:cNvGrpSpPr/>
          <p:nvPr/>
        </p:nvGrpSpPr>
        <p:grpSpPr>
          <a:xfrm>
            <a:off x="5150880" y="2674274"/>
            <a:ext cx="105424" cy="104561"/>
            <a:chOff x="4050042" y="2311400"/>
            <a:chExt cx="153658" cy="152400"/>
          </a:xfrm>
        </p:grpSpPr>
        <p:cxnSp>
          <p:nvCxnSpPr>
            <p:cNvPr id="573" name="Straight Connector 572">
              <a:extLst>
                <a:ext uri="{FF2B5EF4-FFF2-40B4-BE49-F238E27FC236}">
                  <a16:creationId xmlns:a16="http://schemas.microsoft.com/office/drawing/2014/main" id="{A26193E7-8C72-4483-A074-8C6B15B952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592EFB99-DCB7-47B8-A2F2-092F3BA2DE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C28F2E82-3ABC-40AF-8FCF-CC8186FE8A18}"/>
              </a:ext>
            </a:extLst>
          </p:cNvPr>
          <p:cNvGrpSpPr/>
          <p:nvPr/>
        </p:nvGrpSpPr>
        <p:grpSpPr>
          <a:xfrm>
            <a:off x="5191317" y="2674274"/>
            <a:ext cx="105424" cy="104561"/>
            <a:chOff x="4050042" y="2311400"/>
            <a:chExt cx="153658" cy="152400"/>
          </a:xfrm>
        </p:grpSpPr>
        <p:cxnSp>
          <p:nvCxnSpPr>
            <p:cNvPr id="579" name="Straight Connector 578">
              <a:extLst>
                <a:ext uri="{FF2B5EF4-FFF2-40B4-BE49-F238E27FC236}">
                  <a16:creationId xmlns:a16="http://schemas.microsoft.com/office/drawing/2014/main" id="{E383E640-0ECA-4D4C-AAA4-48F956DCDB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A41397E8-EBD3-4C08-8929-E69E4BACE8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4" name="Group 583">
            <a:extLst>
              <a:ext uri="{FF2B5EF4-FFF2-40B4-BE49-F238E27FC236}">
                <a16:creationId xmlns:a16="http://schemas.microsoft.com/office/drawing/2014/main" id="{AF5C992B-2D08-48DD-A475-A8ACE17D5C2D}"/>
              </a:ext>
            </a:extLst>
          </p:cNvPr>
          <p:cNvGrpSpPr/>
          <p:nvPr/>
        </p:nvGrpSpPr>
        <p:grpSpPr>
          <a:xfrm>
            <a:off x="5210008" y="2674274"/>
            <a:ext cx="105424" cy="104561"/>
            <a:chOff x="4050042" y="2311400"/>
            <a:chExt cx="153658" cy="152400"/>
          </a:xfrm>
        </p:grpSpPr>
        <p:cxnSp>
          <p:nvCxnSpPr>
            <p:cNvPr id="585" name="Straight Connector 584">
              <a:extLst>
                <a:ext uri="{FF2B5EF4-FFF2-40B4-BE49-F238E27FC236}">
                  <a16:creationId xmlns:a16="http://schemas.microsoft.com/office/drawing/2014/main" id="{23BF41D1-BA58-427A-95C5-8C3532A7D9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6" name="Straight Connector 585">
              <a:extLst>
                <a:ext uri="{FF2B5EF4-FFF2-40B4-BE49-F238E27FC236}">
                  <a16:creationId xmlns:a16="http://schemas.microsoft.com/office/drawing/2014/main" id="{A9454775-9C50-4B22-9980-4ACB089FC9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1288A7B1-4DB8-4E29-AEEB-D129F97A4603}"/>
              </a:ext>
            </a:extLst>
          </p:cNvPr>
          <p:cNvGrpSpPr/>
          <p:nvPr/>
        </p:nvGrpSpPr>
        <p:grpSpPr>
          <a:xfrm>
            <a:off x="5263601" y="2674274"/>
            <a:ext cx="105424" cy="104561"/>
            <a:chOff x="4050042" y="2311400"/>
            <a:chExt cx="153658" cy="152400"/>
          </a:xfrm>
        </p:grpSpPr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248DED3F-FA3A-4B00-B0DF-E9607A25BD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8FF556A3-C968-4174-AA0F-6EECE88072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68D2F136-BBE2-43DE-9704-7605D290EF18}"/>
              </a:ext>
            </a:extLst>
          </p:cNvPr>
          <p:cNvGrpSpPr/>
          <p:nvPr/>
        </p:nvGrpSpPr>
        <p:grpSpPr>
          <a:xfrm>
            <a:off x="5303156" y="2674274"/>
            <a:ext cx="105424" cy="104561"/>
            <a:chOff x="4050042" y="2311400"/>
            <a:chExt cx="153658" cy="152400"/>
          </a:xfrm>
        </p:grpSpPr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2142E427-57AB-4577-82EC-712A7D478C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8" name="Straight Connector 597">
              <a:extLst>
                <a:ext uri="{FF2B5EF4-FFF2-40B4-BE49-F238E27FC236}">
                  <a16:creationId xmlns:a16="http://schemas.microsoft.com/office/drawing/2014/main" id="{2AD948A0-A743-4872-8D34-E2FAB23045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6796092E-ACD2-4633-9A80-78AD9C23B489}"/>
              </a:ext>
            </a:extLst>
          </p:cNvPr>
          <p:cNvGrpSpPr/>
          <p:nvPr/>
        </p:nvGrpSpPr>
        <p:grpSpPr>
          <a:xfrm>
            <a:off x="5339989" y="2674274"/>
            <a:ext cx="105424" cy="104561"/>
            <a:chOff x="4050042" y="2311400"/>
            <a:chExt cx="153658" cy="152400"/>
          </a:xfrm>
        </p:grpSpPr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172F8852-42E1-41BD-AB4F-B0AC2633BF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F63B0E76-697A-4C68-9C07-27482BE438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C9E50950-ADB9-4B6C-8248-E0169EB8861C}"/>
              </a:ext>
            </a:extLst>
          </p:cNvPr>
          <p:cNvGrpSpPr/>
          <p:nvPr/>
        </p:nvGrpSpPr>
        <p:grpSpPr>
          <a:xfrm>
            <a:off x="5386977" y="2674274"/>
            <a:ext cx="105424" cy="104561"/>
            <a:chOff x="4050042" y="2311400"/>
            <a:chExt cx="153658" cy="152400"/>
          </a:xfrm>
        </p:grpSpPr>
        <p:cxnSp>
          <p:nvCxnSpPr>
            <p:cNvPr id="609" name="Straight Connector 608">
              <a:extLst>
                <a:ext uri="{FF2B5EF4-FFF2-40B4-BE49-F238E27FC236}">
                  <a16:creationId xmlns:a16="http://schemas.microsoft.com/office/drawing/2014/main" id="{12973D1F-029A-4917-8245-4BF51586A5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0" name="Straight Connector 609">
              <a:extLst>
                <a:ext uri="{FF2B5EF4-FFF2-40B4-BE49-F238E27FC236}">
                  <a16:creationId xmlns:a16="http://schemas.microsoft.com/office/drawing/2014/main" id="{B53545F4-E6BD-4D06-B3C6-9B083A76FE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D81D8C98-B8C1-40D9-B71E-085741C4A43C}"/>
              </a:ext>
            </a:extLst>
          </p:cNvPr>
          <p:cNvGrpSpPr/>
          <p:nvPr/>
        </p:nvGrpSpPr>
        <p:grpSpPr>
          <a:xfrm>
            <a:off x="5480837" y="2674274"/>
            <a:ext cx="105424" cy="104561"/>
            <a:chOff x="4050042" y="2311400"/>
            <a:chExt cx="153658" cy="152400"/>
          </a:xfrm>
        </p:grpSpPr>
        <p:cxnSp>
          <p:nvCxnSpPr>
            <p:cNvPr id="615" name="Straight Connector 614">
              <a:extLst>
                <a:ext uri="{FF2B5EF4-FFF2-40B4-BE49-F238E27FC236}">
                  <a16:creationId xmlns:a16="http://schemas.microsoft.com/office/drawing/2014/main" id="{6BDCE0AB-DCAD-4D66-BA06-2653151B4F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6" name="Straight Connector 615">
              <a:extLst>
                <a:ext uri="{FF2B5EF4-FFF2-40B4-BE49-F238E27FC236}">
                  <a16:creationId xmlns:a16="http://schemas.microsoft.com/office/drawing/2014/main" id="{F6F287EB-627B-4B5A-AD21-AB99326F60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673489A4-4533-456D-9F5E-5B4EA8DEC878}"/>
              </a:ext>
            </a:extLst>
          </p:cNvPr>
          <p:cNvGrpSpPr/>
          <p:nvPr/>
        </p:nvGrpSpPr>
        <p:grpSpPr>
          <a:xfrm>
            <a:off x="5508413" y="2674274"/>
            <a:ext cx="105424" cy="104561"/>
            <a:chOff x="4050042" y="2311400"/>
            <a:chExt cx="153658" cy="152400"/>
          </a:xfrm>
        </p:grpSpPr>
        <p:cxnSp>
          <p:nvCxnSpPr>
            <p:cNvPr id="621" name="Straight Connector 620">
              <a:extLst>
                <a:ext uri="{FF2B5EF4-FFF2-40B4-BE49-F238E27FC236}">
                  <a16:creationId xmlns:a16="http://schemas.microsoft.com/office/drawing/2014/main" id="{AB92B5FA-3FB5-4540-A3EF-0460701233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2" name="Straight Connector 621">
              <a:extLst>
                <a:ext uri="{FF2B5EF4-FFF2-40B4-BE49-F238E27FC236}">
                  <a16:creationId xmlns:a16="http://schemas.microsoft.com/office/drawing/2014/main" id="{6EBC1002-C9D5-459C-A2D9-81F44334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6" name="Group 625">
            <a:extLst>
              <a:ext uri="{FF2B5EF4-FFF2-40B4-BE49-F238E27FC236}">
                <a16:creationId xmlns:a16="http://schemas.microsoft.com/office/drawing/2014/main" id="{E5219C15-E513-44D2-AEE0-A2B9C103CE38}"/>
              </a:ext>
            </a:extLst>
          </p:cNvPr>
          <p:cNvGrpSpPr/>
          <p:nvPr/>
        </p:nvGrpSpPr>
        <p:grpSpPr>
          <a:xfrm>
            <a:off x="5554472" y="2674274"/>
            <a:ext cx="105424" cy="104561"/>
            <a:chOff x="4050042" y="2311400"/>
            <a:chExt cx="153658" cy="152400"/>
          </a:xfrm>
        </p:grpSpPr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0CF08C3C-25FC-4D53-AF84-3260504194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8" name="Straight Connector 627">
              <a:extLst>
                <a:ext uri="{FF2B5EF4-FFF2-40B4-BE49-F238E27FC236}">
                  <a16:creationId xmlns:a16="http://schemas.microsoft.com/office/drawing/2014/main" id="{0E1D4933-F7B9-47C8-8568-B64C69EAA8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2" name="Group 631">
            <a:extLst>
              <a:ext uri="{FF2B5EF4-FFF2-40B4-BE49-F238E27FC236}">
                <a16:creationId xmlns:a16="http://schemas.microsoft.com/office/drawing/2014/main" id="{58D78032-37C6-4ED3-B800-2982795A8D9F}"/>
              </a:ext>
            </a:extLst>
          </p:cNvPr>
          <p:cNvGrpSpPr/>
          <p:nvPr/>
        </p:nvGrpSpPr>
        <p:grpSpPr>
          <a:xfrm>
            <a:off x="5736735" y="2674274"/>
            <a:ext cx="105424" cy="104561"/>
            <a:chOff x="4050042" y="2311400"/>
            <a:chExt cx="153658" cy="152400"/>
          </a:xfrm>
        </p:grpSpPr>
        <p:cxnSp>
          <p:nvCxnSpPr>
            <p:cNvPr id="633" name="Straight Connector 632">
              <a:extLst>
                <a:ext uri="{FF2B5EF4-FFF2-40B4-BE49-F238E27FC236}">
                  <a16:creationId xmlns:a16="http://schemas.microsoft.com/office/drawing/2014/main" id="{FE29809B-B994-470A-A054-72968C4A9C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871" y="2311400"/>
              <a:ext cx="0" cy="15240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65589C91-FBB1-4E7E-B71A-9BF543BAC3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0042" y="2387600"/>
              <a:ext cx="153658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6897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Safety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A139174B-7B3F-5E45-BAF6-08FE961243C1}"/>
              </a:ext>
            </a:extLst>
          </p:cNvPr>
          <p:cNvGraphicFramePr>
            <a:graphicFrameLocks/>
          </p:cNvGraphicFramePr>
          <p:nvPr/>
        </p:nvGraphicFramePr>
        <p:xfrm>
          <a:off x="719138" y="1330010"/>
          <a:ext cx="10763250" cy="4480672"/>
        </p:xfrm>
        <a:graphic>
          <a:graphicData uri="http://schemas.openxmlformats.org/drawingml/2006/table">
            <a:tbl>
              <a:tblPr/>
              <a:tblGrid>
                <a:gridCol w="6117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735">
                  <a:extLst>
                    <a:ext uri="{9D8B030D-6E8A-4147-A177-3AD203B41FA5}">
                      <a16:colId xmlns:a16="http://schemas.microsoft.com/office/drawing/2014/main" val="444948541"/>
                    </a:ext>
                  </a:extLst>
                </a:gridCol>
                <a:gridCol w="1093099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  <a:gridCol w="1093099">
                  <a:extLst>
                    <a:ext uri="{9D8B030D-6E8A-4147-A177-3AD203B41FA5}">
                      <a16:colId xmlns:a16="http://schemas.microsoft.com/office/drawing/2014/main" val="3306201705"/>
                    </a:ext>
                  </a:extLst>
                </a:gridCol>
              </a:tblGrid>
              <a:tr h="2316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 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SoC* (n = 91)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4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825352"/>
                  </a:ext>
                </a:extLst>
              </a:tr>
              <a:tr h="231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Patients with any TEAE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92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 (92)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 (99)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 (87)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Patients with any serious TEAE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347668"/>
                  </a:ext>
                </a:extLst>
              </a:tr>
              <a:tr h="231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Deaths due to TEAEs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429004"/>
                  </a:ext>
                </a:extLst>
              </a:tr>
              <a:tr h="2271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TEAEs occurring in ≥25% of patients in either arm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Anemia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Thrombocytopenia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Nausea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Headache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Fatigue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Constipation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Pyrexia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Lymphopenia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Decreased apetite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Vomiting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 (82)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(63)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(58)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(49)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 (42)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(39)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(34)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(29)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(27)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(20)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74 (80)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(49)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(49)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(54)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(64)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(68)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(57)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(22)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 (38)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(24)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 (42)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 (25)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(51)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(49)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(64)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019728"/>
                  </a:ext>
                </a:extLst>
              </a:tr>
              <a:tr h="231642">
                <a:tc>
                  <a:txBody>
                    <a:bodyPr/>
                    <a:lstStyle/>
                    <a:p>
                      <a:pPr marL="112713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Febrile neutropenia,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4655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7427E91-312D-EA47-B1E9-B85FA85D99E3}"/>
              </a:ext>
            </a:extLst>
          </p:cNvPr>
          <p:cNvSpPr txBox="1"/>
          <p:nvPr/>
        </p:nvSpPr>
        <p:spPr bwMode="auto">
          <a:xfrm>
            <a:off x="639728" y="5865695"/>
            <a:ext cx="89039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*1 patient withdrew consent.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Liso-cel arm: failure to thrive in context of disease progression (n = 1); SoC: sepsis (n = 1) and acute respiratory distress syndrome (n = 1).</a:t>
            </a:r>
          </a:p>
        </p:txBody>
      </p:sp>
    </p:spTree>
    <p:extLst>
      <p:ext uri="{BB962C8B-B14F-4D97-AF65-F5344CB8AC3E}">
        <p14:creationId xmlns:p14="http://schemas.microsoft.com/office/powerpoint/2010/main" val="3757861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6447863-599C-4A49-8E91-5DE4C7F544FC}"/>
              </a:ext>
            </a:extLst>
          </p:cNvPr>
          <p:cNvGrpSpPr/>
          <p:nvPr/>
        </p:nvGrpSpPr>
        <p:grpSpPr>
          <a:xfrm>
            <a:off x="7155228" y="2667000"/>
            <a:ext cx="764950" cy="2711450"/>
            <a:chOff x="7155228" y="2667000"/>
            <a:chExt cx="764950" cy="271145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7219B09-E3BE-4285-A5C5-B2FF9D5B2B1A}"/>
                </a:ext>
              </a:extLst>
            </p:cNvPr>
            <p:cNvSpPr/>
            <p:nvPr/>
          </p:nvSpPr>
          <p:spPr bwMode="auto">
            <a:xfrm>
              <a:off x="7155228" y="3817728"/>
              <a:ext cx="764950" cy="156072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3A4BFF3-1A24-4112-A51D-62A24E3AD8A8}"/>
                </a:ext>
              </a:extLst>
            </p:cNvPr>
            <p:cNvSpPr/>
            <p:nvPr/>
          </p:nvSpPr>
          <p:spPr bwMode="auto">
            <a:xfrm>
              <a:off x="7155228" y="2870200"/>
              <a:ext cx="764950" cy="94996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B54DDE-0ABD-4584-8513-610C2C325E8C}"/>
                </a:ext>
              </a:extLst>
            </p:cNvPr>
            <p:cNvSpPr/>
            <p:nvPr/>
          </p:nvSpPr>
          <p:spPr bwMode="auto">
            <a:xfrm>
              <a:off x="7155228" y="2667000"/>
              <a:ext cx="764950" cy="20828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FA20E21-B970-4CF3-96A1-D17761D9A2DD}"/>
              </a:ext>
            </a:extLst>
          </p:cNvPr>
          <p:cNvGrpSpPr/>
          <p:nvPr/>
        </p:nvGrpSpPr>
        <p:grpSpPr>
          <a:xfrm>
            <a:off x="8711406" y="2981960"/>
            <a:ext cx="764950" cy="2396490"/>
            <a:chOff x="7155228" y="2981960"/>
            <a:chExt cx="764950" cy="239649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290733F-DFFF-4ACF-BCD6-799126CB7FD0}"/>
                </a:ext>
              </a:extLst>
            </p:cNvPr>
            <p:cNvSpPr/>
            <p:nvPr/>
          </p:nvSpPr>
          <p:spPr bwMode="auto">
            <a:xfrm>
              <a:off x="7155228" y="4023360"/>
              <a:ext cx="764950" cy="1355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230990E-70C6-41E2-ACF1-36F1C2395CFF}"/>
                </a:ext>
              </a:extLst>
            </p:cNvPr>
            <p:cNvSpPr/>
            <p:nvPr/>
          </p:nvSpPr>
          <p:spPr bwMode="auto">
            <a:xfrm>
              <a:off x="7155228" y="2981960"/>
              <a:ext cx="764950" cy="104648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73F5387-95FF-4633-85C4-D61566E7EF59}"/>
              </a:ext>
            </a:extLst>
          </p:cNvPr>
          <p:cNvGrpSpPr/>
          <p:nvPr/>
        </p:nvGrpSpPr>
        <p:grpSpPr>
          <a:xfrm>
            <a:off x="10267584" y="4546600"/>
            <a:ext cx="764950" cy="831850"/>
            <a:chOff x="7155228" y="4546600"/>
            <a:chExt cx="764950" cy="83185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09CA8DC-EB15-4374-90AD-C1B5DEFEE8C0}"/>
                </a:ext>
              </a:extLst>
            </p:cNvPr>
            <p:cNvSpPr/>
            <p:nvPr/>
          </p:nvSpPr>
          <p:spPr bwMode="auto">
            <a:xfrm>
              <a:off x="7155228" y="5267960"/>
              <a:ext cx="764950" cy="110490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BCCDEBE-1CF4-423F-A67C-0314CECF5D64}"/>
                </a:ext>
              </a:extLst>
            </p:cNvPr>
            <p:cNvSpPr/>
            <p:nvPr/>
          </p:nvSpPr>
          <p:spPr bwMode="auto">
            <a:xfrm>
              <a:off x="7155228" y="4546600"/>
              <a:ext cx="764950" cy="7310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TRANSFORM: TEAEs of Special Interest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508610FA-C45B-8A42-94AF-D2EBCE2A2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05856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Kamdar. ASH 2021. Abstr 91.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427E91-312D-EA47-B1E9-B85FA85D99E3}"/>
              </a:ext>
            </a:extLst>
          </p:cNvPr>
          <p:cNvSpPr txBox="1"/>
          <p:nvPr/>
        </p:nvSpPr>
        <p:spPr bwMode="auto">
          <a:xfrm>
            <a:off x="632619" y="5892890"/>
            <a:ext cx="10326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*Graded according to Lee 2014 criteria.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Hypertransaminasemia, which resolved after 2 days.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Graded according to NCI CTCAE.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§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Grade ≥3 anemia, neutropenia, or thrombocytopenia at 35 days after liso-cel infusion for liso-cel arm or 35 days after start of last CT for SoC arm.  </a:t>
            </a: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036C2E84-1EF1-CD40-B44D-374B56E8CD03}"/>
              </a:ext>
            </a:extLst>
          </p:cNvPr>
          <p:cNvGraphicFramePr>
            <a:graphicFrameLocks/>
          </p:cNvGraphicFramePr>
          <p:nvPr/>
        </p:nvGraphicFramePr>
        <p:xfrm>
          <a:off x="719138" y="1614876"/>
          <a:ext cx="5361622" cy="4300478"/>
        </p:xfrm>
        <a:graphic>
          <a:graphicData uri="http://schemas.openxmlformats.org/drawingml/2006/table">
            <a:tbl>
              <a:tblPr/>
              <a:tblGrid>
                <a:gridCol w="3476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905">
                  <a:extLst>
                    <a:ext uri="{9D8B030D-6E8A-4147-A177-3AD203B41FA5}">
                      <a16:colId xmlns:a16="http://schemas.microsoft.com/office/drawing/2014/main" val="3316427629"/>
                    </a:ext>
                  </a:extLst>
                </a:gridCol>
              </a:tblGrid>
              <a:tr h="512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 of Special Interest,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7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CRS, any grade*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4/5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onset, days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resolution, days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 (49)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 (37)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(1)</a:t>
                      </a:r>
                      <a:r>
                        <a:rPr lang="en-US" sz="1400" b="0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(1-63)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(1-16)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7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Neurologic events, any grade</a:t>
                      </a:r>
                      <a:r>
                        <a:rPr lang="en-US" sz="1400" b="0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4/5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onset, days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resolution, days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(12)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(7-25)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(1-30)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Prolonged cytopenia</a:t>
                      </a:r>
                      <a:r>
                        <a:rPr lang="en-US" sz="1400" b="0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§</a:t>
                      </a:r>
                      <a:endParaRPr lang="en-US" sz="1400" b="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 (43)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infection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(21)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8D73A14-5E3D-614B-9064-8ECE7ECEEB20}"/>
              </a:ext>
            </a:extLst>
          </p:cNvPr>
          <p:cNvSpPr txBox="1"/>
          <p:nvPr/>
        </p:nvSpPr>
        <p:spPr bwMode="auto">
          <a:xfrm>
            <a:off x="7096425" y="1550856"/>
            <a:ext cx="40922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for CRS and Neurologic Events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2E47C-8AFE-4B63-8B83-81ED48AE8693}"/>
              </a:ext>
            </a:extLst>
          </p:cNvPr>
          <p:cNvSpPr txBox="1"/>
          <p:nvPr/>
        </p:nvSpPr>
        <p:spPr bwMode="auto">
          <a:xfrm rot="16200000">
            <a:off x="5617644" y="3624231"/>
            <a:ext cx="13252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(%)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613B2A-2035-42A6-A80E-60C15AE2511C}"/>
              </a:ext>
            </a:extLst>
          </p:cNvPr>
          <p:cNvGrpSpPr/>
          <p:nvPr/>
        </p:nvGrpSpPr>
        <p:grpSpPr>
          <a:xfrm>
            <a:off x="6335529" y="2047789"/>
            <a:ext cx="418704" cy="3438611"/>
            <a:chOff x="983619" y="886171"/>
            <a:chExt cx="418704" cy="42558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B14E28-D16A-485B-945F-1D3AD2D90C0E}"/>
                </a:ext>
              </a:extLst>
            </p:cNvPr>
            <p:cNvSpPr txBox="1"/>
            <p:nvPr/>
          </p:nvSpPr>
          <p:spPr bwMode="auto">
            <a:xfrm>
              <a:off x="1100637" y="477265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953529-9F8F-431F-BE16-4FE47E5E246A}"/>
                </a:ext>
              </a:extLst>
            </p:cNvPr>
            <p:cNvSpPr txBox="1"/>
            <p:nvPr/>
          </p:nvSpPr>
          <p:spPr bwMode="auto">
            <a:xfrm>
              <a:off x="1100638" y="4127372"/>
              <a:ext cx="301685" cy="3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F91383-72A6-494D-A4BD-1DF4EB4928D8}"/>
                </a:ext>
              </a:extLst>
            </p:cNvPr>
            <p:cNvSpPr txBox="1"/>
            <p:nvPr/>
          </p:nvSpPr>
          <p:spPr bwMode="auto">
            <a:xfrm>
              <a:off x="983619" y="3480230"/>
              <a:ext cx="418704" cy="3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718B0F-DE32-4480-A438-00B87CC969E7}"/>
                </a:ext>
              </a:extLst>
            </p:cNvPr>
            <p:cNvSpPr txBox="1"/>
            <p:nvPr/>
          </p:nvSpPr>
          <p:spPr bwMode="auto">
            <a:xfrm>
              <a:off x="983619" y="2834943"/>
              <a:ext cx="418704" cy="3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56EE67-ECF0-45BD-9C1C-529E541039E6}"/>
                </a:ext>
              </a:extLst>
            </p:cNvPr>
            <p:cNvSpPr txBox="1"/>
            <p:nvPr/>
          </p:nvSpPr>
          <p:spPr bwMode="auto">
            <a:xfrm>
              <a:off x="983619" y="2187801"/>
              <a:ext cx="418704" cy="3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406482-55E6-4F2B-AA74-6FAC15DF4DC9}"/>
                </a:ext>
              </a:extLst>
            </p:cNvPr>
            <p:cNvSpPr txBox="1"/>
            <p:nvPr/>
          </p:nvSpPr>
          <p:spPr bwMode="auto">
            <a:xfrm>
              <a:off x="983619" y="1542514"/>
              <a:ext cx="418704" cy="35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13208A1-01B3-4F92-A3E3-2A7E20347AB4}"/>
                </a:ext>
              </a:extLst>
            </p:cNvPr>
            <p:cNvSpPr txBox="1"/>
            <p:nvPr/>
          </p:nvSpPr>
          <p:spPr bwMode="auto">
            <a:xfrm>
              <a:off x="983619" y="886171"/>
              <a:ext cx="418704" cy="45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CB4D496-1B21-4A1C-A064-38F5055C9844}"/>
              </a:ext>
            </a:extLst>
          </p:cNvPr>
          <p:cNvSpPr/>
          <p:nvPr/>
        </p:nvSpPr>
        <p:spPr bwMode="auto">
          <a:xfrm>
            <a:off x="6769100" y="2222500"/>
            <a:ext cx="4622800" cy="3164486"/>
          </a:xfrm>
          <a:custGeom>
            <a:avLst/>
            <a:gdLst>
              <a:gd name="connsiteX0" fmla="*/ 0 w 5207000"/>
              <a:gd name="connsiteY0" fmla="*/ 0 h 3378200"/>
              <a:gd name="connsiteX1" fmla="*/ 0 w 5207000"/>
              <a:gd name="connsiteY1" fmla="*/ 3378200 h 3378200"/>
              <a:gd name="connsiteX2" fmla="*/ 5207000 w 52070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0" h="3378200">
                <a:moveTo>
                  <a:pt x="0" y="0"/>
                </a:moveTo>
                <a:lnTo>
                  <a:pt x="0" y="3378200"/>
                </a:lnTo>
                <a:lnTo>
                  <a:pt x="5207000" y="3378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2B526E-FF89-4923-ACEE-13678B89F0B7}"/>
              </a:ext>
            </a:extLst>
          </p:cNvPr>
          <p:cNvGrpSpPr/>
          <p:nvPr/>
        </p:nvGrpSpPr>
        <p:grpSpPr>
          <a:xfrm>
            <a:off x="6671807" y="2241550"/>
            <a:ext cx="99222" cy="3145436"/>
            <a:chOff x="1347326" y="1061191"/>
            <a:chExt cx="984725" cy="387708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98CBCA-300D-4E24-A3A5-026DDED3E3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714480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267DA9D-5B97-482F-BCB9-0B93347EA8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E1EDEC0-B3C8-41F4-B33C-E74D017FC3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003998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9998F9E-7168-4D4B-A018-EEFDEF8553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49D8CDF-5619-4B66-A24C-A39E9BD53C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293516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3EBD49-3277-4930-8679-1D1129E800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A3EB447-8917-4C19-A18E-CC20D72A9E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061191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C3A9B8F-E1AE-498B-812A-5F9CC3FA280C}"/>
              </a:ext>
            </a:extLst>
          </p:cNvPr>
          <p:cNvGrpSpPr/>
          <p:nvPr/>
        </p:nvGrpSpPr>
        <p:grpSpPr>
          <a:xfrm>
            <a:off x="10089216" y="2112605"/>
            <a:ext cx="1740663" cy="1099837"/>
            <a:chOff x="10089216" y="2112605"/>
            <a:chExt cx="1740663" cy="109983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3BC566-40D9-488D-A811-3E43B999723D}"/>
                </a:ext>
              </a:extLst>
            </p:cNvPr>
            <p:cNvSpPr txBox="1"/>
            <p:nvPr/>
          </p:nvSpPr>
          <p:spPr bwMode="auto">
            <a:xfrm>
              <a:off x="10235189" y="2112605"/>
              <a:ext cx="1594690" cy="1099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Steroids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Tocilizumab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Tocilizumab and steroids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1C54D10-2D31-462E-8C4D-51816E7B3C4E}"/>
                </a:ext>
              </a:extLst>
            </p:cNvPr>
            <p:cNvSpPr/>
            <p:nvPr/>
          </p:nvSpPr>
          <p:spPr bwMode="auto">
            <a:xfrm>
              <a:off x="10089216" y="2712492"/>
              <a:ext cx="148694" cy="14869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65A6E82-5017-4D98-A621-1B2ECF2E398A}"/>
                </a:ext>
              </a:extLst>
            </p:cNvPr>
            <p:cNvSpPr/>
            <p:nvPr/>
          </p:nvSpPr>
          <p:spPr bwMode="auto">
            <a:xfrm>
              <a:off x="10089216" y="2451714"/>
              <a:ext cx="148694" cy="148694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791DC4-A875-4ECF-BC58-7144E52019B1}"/>
                </a:ext>
              </a:extLst>
            </p:cNvPr>
            <p:cNvSpPr/>
            <p:nvPr/>
          </p:nvSpPr>
          <p:spPr bwMode="auto">
            <a:xfrm>
              <a:off x="10089216" y="2190935"/>
              <a:ext cx="148694" cy="14869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0C27A63-E46F-40C7-9ADB-A4E799CF21F3}"/>
              </a:ext>
            </a:extLst>
          </p:cNvPr>
          <p:cNvSpPr txBox="1"/>
          <p:nvPr/>
        </p:nvSpPr>
        <p:spPr bwMode="auto">
          <a:xfrm>
            <a:off x="6857548" y="5366480"/>
            <a:ext cx="128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CRS and/or NEs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D00BB5-03D2-43A3-9190-8C110F126026}"/>
              </a:ext>
            </a:extLst>
          </p:cNvPr>
          <p:cNvSpPr txBox="1"/>
          <p:nvPr/>
        </p:nvSpPr>
        <p:spPr bwMode="auto">
          <a:xfrm>
            <a:off x="8439150" y="5366480"/>
            <a:ext cx="1282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2A7B24-C9AD-4A53-8983-BAF1B07D1714}"/>
              </a:ext>
            </a:extLst>
          </p:cNvPr>
          <p:cNvSpPr txBox="1"/>
          <p:nvPr/>
        </p:nvSpPr>
        <p:spPr bwMode="auto">
          <a:xfrm>
            <a:off x="9995812" y="5366480"/>
            <a:ext cx="1282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EF2B40A-78C9-474F-9EA9-9DC9FFEBE04A}"/>
              </a:ext>
            </a:extLst>
          </p:cNvPr>
          <p:cNvGrpSpPr/>
          <p:nvPr/>
        </p:nvGrpSpPr>
        <p:grpSpPr>
          <a:xfrm rot="5400000">
            <a:off x="9011933" y="3121391"/>
            <a:ext cx="132620" cy="4622799"/>
            <a:chOff x="1347326" y="1061191"/>
            <a:chExt cx="984725" cy="387708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F4A6695-E45E-4222-A142-851E79C915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2359239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61954C0-5553-4736-8FE8-0172B819BF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3648757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0B39675-3A29-4CDA-97F1-3D67358A43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4938275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254A7ED-D4DD-4612-A345-0E71E3F59B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47326" y="1061191"/>
              <a:ext cx="98472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2A6E90E-F2BF-4CFF-A61E-88BD6B078417}"/>
              </a:ext>
            </a:extLst>
          </p:cNvPr>
          <p:cNvSpPr txBox="1"/>
          <p:nvPr/>
        </p:nvSpPr>
        <p:spPr bwMode="auto">
          <a:xfrm>
            <a:off x="7296932" y="2586474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6413C78-045A-40F3-8810-C366C623F5A6}"/>
              </a:ext>
            </a:extLst>
          </p:cNvPr>
          <p:cNvSpPr txBox="1"/>
          <p:nvPr/>
        </p:nvSpPr>
        <p:spPr bwMode="auto">
          <a:xfrm>
            <a:off x="7296932" y="3152783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9%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C90192-3C63-45C3-8AE2-3D1373381AC5}"/>
              </a:ext>
            </a:extLst>
          </p:cNvPr>
          <p:cNvSpPr txBox="1"/>
          <p:nvPr/>
        </p:nvSpPr>
        <p:spPr bwMode="auto">
          <a:xfrm>
            <a:off x="7296932" y="4407438"/>
            <a:ext cx="5838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15%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BAFBC05-53C3-472E-935A-7CA1A2708B6D}"/>
              </a:ext>
            </a:extLst>
          </p:cNvPr>
          <p:cNvSpPr txBox="1"/>
          <p:nvPr/>
        </p:nvSpPr>
        <p:spPr bwMode="auto">
          <a:xfrm>
            <a:off x="8809097" y="3289423"/>
            <a:ext cx="5838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4A445B-2665-47FA-BF43-A387969287F8}"/>
              </a:ext>
            </a:extLst>
          </p:cNvPr>
          <p:cNvSpPr txBox="1"/>
          <p:nvPr/>
        </p:nvSpPr>
        <p:spPr bwMode="auto">
          <a:xfrm>
            <a:off x="8809097" y="4514981"/>
            <a:ext cx="5838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8A0ED5-BE18-48A4-8F4A-447139A32C0A}"/>
              </a:ext>
            </a:extLst>
          </p:cNvPr>
          <p:cNvSpPr txBox="1"/>
          <p:nvPr/>
        </p:nvSpPr>
        <p:spPr bwMode="auto">
          <a:xfrm>
            <a:off x="10426175" y="4696663"/>
            <a:ext cx="46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EE139EF-BFF8-4852-95D9-4452825F8D93}"/>
              </a:ext>
            </a:extLst>
          </p:cNvPr>
          <p:cNvSpPr txBox="1"/>
          <p:nvPr/>
        </p:nvSpPr>
        <p:spPr bwMode="auto">
          <a:xfrm>
            <a:off x="10463149" y="5182176"/>
            <a:ext cx="3738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1%</a:t>
            </a:r>
          </a:p>
        </p:txBody>
      </p:sp>
    </p:spTree>
    <p:extLst>
      <p:ext uri="{BB962C8B-B14F-4D97-AF65-F5344CB8AC3E}">
        <p14:creationId xmlns:p14="http://schemas.microsoft.com/office/powerpoint/2010/main" val="1321283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Valemetostat for R/R ATL: Study Design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11">
            <a:extLst>
              <a:ext uri="{FF2B5EF4-FFF2-40B4-BE49-F238E27FC236}">
                <a16:creationId xmlns:a16="http://schemas.microsoft.com/office/drawing/2014/main" id="{D99C0BF6-69A0-47CC-A10E-C6E0DC642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Yoshimitsu. ASH 2021. Abstr 303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36F77F82-54EC-4506-AA89-E641F654F50B}"/>
              </a:ext>
            </a:extLst>
          </p:cNvPr>
          <p:cNvSpPr txBox="1">
            <a:spLocks/>
          </p:cNvSpPr>
          <p:nvPr/>
        </p:nvSpPr>
        <p:spPr>
          <a:xfrm>
            <a:off x="604675" y="1513047"/>
            <a:ext cx="10877529" cy="74962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Multicenter, single-arm, open-label, pivotal phase II trial conducted in Japan</a:t>
            </a:r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553B655F-1D7C-4ADE-B66D-9A9384E5E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490" y="2198829"/>
            <a:ext cx="35772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Patients ≥20 yr of age with R/R ATL with positive HTLV-1 antibodies; received prior mogamulizumab or ≥1 prior systemic therapy (for patients with mogamulizumab intolerance/contraindication);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 prior allo-HSCT; ECOG PS 0-2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25)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32B5C84E-2A24-4A73-AB35-1E3FF311F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956" y="2915070"/>
            <a:ext cx="3790950" cy="902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Valemetostat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200 mg PO QD </a:t>
            </a:r>
            <a:b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 continuous 28-day cycles</a:t>
            </a: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6045F962-C633-403E-B785-5ACB94D3BE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3355" y="3376863"/>
            <a:ext cx="63437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9B5FA849-ADA2-4557-B391-F2199CF005DE}"/>
              </a:ext>
            </a:extLst>
          </p:cNvPr>
          <p:cNvSpPr txBox="1">
            <a:spLocks/>
          </p:cNvSpPr>
          <p:nvPr/>
        </p:nvSpPr>
        <p:spPr bwMode="auto">
          <a:xfrm>
            <a:off x="588189" y="4708599"/>
            <a:ext cx="5396975" cy="112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 by independent central review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Null hypothesis: ORR ≤5% (binomial test with 1-sided significance level of 5%)</a:t>
            </a:r>
          </a:p>
        </p:txBody>
      </p:sp>
      <p:sp>
        <p:nvSpPr>
          <p:cNvPr id="15" name="Content Placeholder 18">
            <a:extLst>
              <a:ext uri="{FF2B5EF4-FFF2-40B4-BE49-F238E27FC236}">
                <a16:creationId xmlns:a16="http://schemas.microsoft.com/office/drawing/2014/main" id="{A45F8702-E8C1-43A2-876D-5F2D5845FE05}"/>
              </a:ext>
            </a:extLst>
          </p:cNvPr>
          <p:cNvSpPr txBox="1">
            <a:spLocks/>
          </p:cNvSpPr>
          <p:nvPr/>
        </p:nvSpPr>
        <p:spPr bwMode="auto">
          <a:xfrm>
            <a:off x="5985164" y="4708599"/>
            <a:ext cx="5396975" cy="165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investigator-assessed ORR, CR, DCR, TTR, DoR, PFS, OS, PK/PD, safety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Median follow-up: 6.5 mo</a:t>
            </a:r>
          </a:p>
        </p:txBody>
      </p:sp>
      <p:sp>
        <p:nvSpPr>
          <p:cNvPr id="16" name="Line 54">
            <a:extLst>
              <a:ext uri="{FF2B5EF4-FFF2-40B4-BE49-F238E27FC236}">
                <a16:creationId xmlns:a16="http://schemas.microsoft.com/office/drawing/2014/main" id="{DB22D76F-8995-4315-A0B8-4C4C084ED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3042" y="3376863"/>
            <a:ext cx="634379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Box 45">
            <a:extLst>
              <a:ext uri="{FF2B5EF4-FFF2-40B4-BE49-F238E27FC236}">
                <a16:creationId xmlns:a16="http://schemas.microsoft.com/office/drawing/2014/main" id="{B091B885-6CBF-45B4-8DBD-576235C31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2405" y="3057526"/>
            <a:ext cx="19758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Until progression or intolerance</a:t>
            </a:r>
          </a:p>
        </p:txBody>
      </p:sp>
    </p:spTree>
    <p:extLst>
      <p:ext uri="{BB962C8B-B14F-4D97-AF65-F5344CB8AC3E}">
        <p14:creationId xmlns:p14="http://schemas.microsoft.com/office/powerpoint/2010/main" val="4198818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Valemetostat for R/R ATL</a:t>
            </a:r>
            <a:r>
              <a:rPr lang="en-US" dirty="0"/>
              <a:t>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15">
            <a:extLst>
              <a:ext uri="{FF2B5EF4-FFF2-40B4-BE49-F238E27FC236}">
                <a16:creationId xmlns:a16="http://schemas.microsoft.com/office/drawing/2014/main" id="{31EBD285-748E-4544-8BB8-3692BAE74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Yoshimitsu. ASH 2021. Abstr 303.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35E9AFBD-3263-4D0B-9AF4-C950AFCF01C8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5202237" cy="3840576"/>
        </p:xfrm>
        <a:graphic>
          <a:graphicData uri="http://schemas.openxmlformats.org/drawingml/2006/table">
            <a:tbl>
              <a:tblPr/>
              <a:tblGrid>
                <a:gridCol w="274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69.0 (59-84)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(52.0)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85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(52.0)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(40.0)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lines of therapy, n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(1-8)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77307"/>
                  </a:ext>
                </a:extLst>
              </a:tr>
              <a:tr h="313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</a:t>
                      </a:r>
                      <a:r>
                        <a:rPr lang="en-US" alt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mogamulizumab, </a:t>
                      </a:r>
                      <a:br>
                        <a:rPr lang="en-US" alt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alt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n (%)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(96.0)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56922"/>
                  </a:ext>
                </a:extLst>
              </a:tr>
            </a:tbl>
          </a:graphicData>
        </a:graphic>
      </p:graphicFrame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4A8CCFBA-D2D2-416D-AAF8-0DD52EAC66C8}"/>
              </a:ext>
            </a:extLst>
          </p:cNvPr>
          <p:cNvGraphicFramePr>
            <a:graphicFrameLocks/>
          </p:cNvGraphicFramePr>
          <p:nvPr/>
        </p:nvGraphicFramePr>
        <p:xfrm>
          <a:off x="6262687" y="1604963"/>
          <a:ext cx="5202237" cy="3383344"/>
        </p:xfrm>
        <a:graphic>
          <a:graphicData uri="http://schemas.openxmlformats.org/drawingml/2006/table">
            <a:tbl>
              <a:tblPr/>
              <a:tblGrid>
                <a:gridCol w="2752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9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 prior HSCT,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9468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ATL subtype,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Acute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Lymphoma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Unfavorable chronic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(64.0)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(24.0)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(12.0)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Disease status,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Relapsed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Recurrent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Refractory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(32.0)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(24.0)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(44.0)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866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Valemetostat for R/R ATL</a:t>
            </a:r>
            <a:r>
              <a:rPr lang="en-US" dirty="0"/>
              <a:t>: Response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15">
            <a:extLst>
              <a:ext uri="{FF2B5EF4-FFF2-40B4-BE49-F238E27FC236}">
                <a16:creationId xmlns:a16="http://schemas.microsoft.com/office/drawing/2014/main" id="{DCF2A671-EFAB-4FC2-9111-B8E8716F5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Yoshimitsu. ASH 2021. Abstr 303.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5241CF04-CEB9-45B8-AA64-809E00A5C4C2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10755127" cy="3748121"/>
        </p:xfrm>
        <a:graphic>
          <a:graphicData uri="http://schemas.openxmlformats.org/drawingml/2006/table">
            <a:tbl>
              <a:tblPr/>
              <a:tblGrid>
                <a:gridCol w="2473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3408841442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2102919506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2007307310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312254286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3294891726"/>
                    </a:ext>
                  </a:extLst>
                </a:gridCol>
                <a:gridCol w="1280288">
                  <a:extLst>
                    <a:ext uri="{9D8B030D-6E8A-4147-A177-3AD203B41FA5}">
                      <a16:colId xmlns:a16="http://schemas.microsoft.com/office/drawing/2014/main" val="4175426620"/>
                    </a:ext>
                  </a:extLst>
                </a:gridCol>
              </a:tblGrid>
              <a:tr h="410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Population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ORR,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CRu,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SD,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RD/PD,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(48.0)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(20.0)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(40.0)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(12.0)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ATL subtype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Acute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Lymphoma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Unfavorable chronic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(62.5)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(33.3)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(33.3)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(83.3)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(33.3)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(33.3)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85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Disease site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Nodal/extranodal lesions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Skin lesions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Peripheral blood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(50.0)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(42.9)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(88.9)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(30.0)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(14.3)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(22.2)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(28.6)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(66.7)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(35.0)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(42.9)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(11.1)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(14.3)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Disease status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Relapsed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Recurrent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Refractory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(66.7)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(45.5)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(27.3)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(50.0)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(18.2)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(50.0)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(33.3)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(36.4)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(18.2)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77307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2D9ED75-A03F-4DAF-A72B-3635B8CE9304}"/>
              </a:ext>
            </a:extLst>
          </p:cNvPr>
          <p:cNvSpPr txBox="1">
            <a:spLocks/>
          </p:cNvSpPr>
          <p:nvPr/>
        </p:nvSpPr>
        <p:spPr>
          <a:xfrm>
            <a:off x="657235" y="5616607"/>
            <a:ext cx="10877529" cy="58433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Centrally reviewed ORR was 48.0% (90% CI: 30.5%-65.9%), rejecting null hypothesis (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&lt;.0001) </a:t>
            </a:r>
          </a:p>
        </p:txBody>
      </p:sp>
    </p:spTree>
    <p:extLst>
      <p:ext uri="{BB962C8B-B14F-4D97-AF65-F5344CB8AC3E}">
        <p14:creationId xmlns:p14="http://schemas.microsoft.com/office/powerpoint/2010/main" val="3167130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Valemetostat for R/R ATL</a:t>
            </a:r>
            <a:r>
              <a:rPr lang="en-US" dirty="0"/>
              <a:t>: Safety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15">
            <a:extLst>
              <a:ext uri="{FF2B5EF4-FFF2-40B4-BE49-F238E27FC236}">
                <a16:creationId xmlns:a16="http://schemas.microsoft.com/office/drawing/2014/main" id="{CECBCB6A-19A0-4D03-A8C5-192CF579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Yoshimitsu. ASH 2021. Abstr 303.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1CFA6BD3-21C5-436C-810A-1D594D42CE36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5202237" cy="3474800"/>
        </p:xfrm>
        <a:graphic>
          <a:graphicData uri="http://schemas.openxmlformats.org/drawingml/2006/table">
            <a:tbl>
              <a:tblPr/>
              <a:tblGrid>
                <a:gridCol w="3416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TEAEs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(96.0)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Serious TEAEs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Serious TRAEs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(32.0)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TEAEs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TRAEs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(60.0)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(56.0)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TEAEs leading to discontinuation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TRAEs leading to discontinuation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(8.0)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77307"/>
                  </a:ext>
                </a:extLst>
              </a:tr>
            </a:tbl>
          </a:graphicData>
        </a:graphic>
      </p:graphicFrame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0C622274-4626-4D90-B0EB-93A5B8E11617}"/>
              </a:ext>
            </a:extLst>
          </p:cNvPr>
          <p:cNvGraphicFramePr>
            <a:graphicFrameLocks/>
          </p:cNvGraphicFramePr>
          <p:nvPr/>
        </p:nvGraphicFramePr>
        <p:xfrm>
          <a:off x="6280151" y="1604963"/>
          <a:ext cx="5202237" cy="4021426"/>
        </p:xfrm>
        <a:graphic>
          <a:graphicData uri="http://schemas.openxmlformats.org/drawingml/2006/table">
            <a:tbl>
              <a:tblPr/>
              <a:tblGrid>
                <a:gridCol w="2652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762">
                  <a:extLst>
                    <a:ext uri="{9D8B030D-6E8A-4147-A177-3AD203B41FA5}">
                      <a16:colId xmlns:a16="http://schemas.microsoft.com/office/drawing/2014/main" val="149828330"/>
                    </a:ext>
                  </a:extLst>
                </a:gridCol>
              </a:tblGrid>
              <a:tr h="41049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 With Incidence </a:t>
                      </a:r>
                      <a:b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≥20%,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 (N = 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490692"/>
                  </a:ext>
                </a:extLst>
              </a:tr>
              <a:tr h="41049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Grades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Hematologic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↓ platelet count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Anemia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↓ neutrophil count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↓ lymphocyte count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↓ WBC count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(80.0)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(48.0)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(28.0)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(24.0)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(20.0)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(32.0)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(32.0)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(16.0)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(12.0)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94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Nonhematologic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Alopecia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Dysgeusia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Decreased appetite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Pyrexia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(40.0)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(36.0)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(20.0)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(20.0)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(8.0)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195313-D372-4647-83B4-35BFE48EEFAF}"/>
              </a:ext>
            </a:extLst>
          </p:cNvPr>
          <p:cNvSpPr txBox="1">
            <a:spLocks/>
          </p:cNvSpPr>
          <p:nvPr/>
        </p:nvSpPr>
        <p:spPr>
          <a:xfrm>
            <a:off x="604675" y="5253037"/>
            <a:ext cx="5491325" cy="76781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treatment-related deaths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Dose interruption or reductions due to AEs occurred in 5 (20.0%) and 2 (8.0%) of patients, respectively</a:t>
            </a:r>
          </a:p>
        </p:txBody>
      </p:sp>
    </p:spTree>
    <p:extLst>
      <p:ext uri="{BB962C8B-B14F-4D97-AF65-F5344CB8AC3E}">
        <p14:creationId xmlns:p14="http://schemas.microsoft.com/office/powerpoint/2010/main" val="41742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1F74216-1FF6-1C4D-B053-8F4F6C90C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10877550" cy="4651375"/>
          </a:xfrm>
        </p:spPr>
        <p:txBody>
          <a:bodyPr/>
          <a:lstStyle/>
          <a:p>
            <a:r>
              <a:rPr lang="en-US" sz="2400" dirty="0"/>
              <a:t>Single-arm, pivotal phase II expansion study</a:t>
            </a:r>
            <a:r>
              <a:rPr lang="en-US" sz="2400" baseline="30000" dirty="0"/>
              <a:t>1</a:t>
            </a:r>
          </a:p>
          <a:p>
            <a:endParaRPr lang="en-US" sz="2400" dirty="0"/>
          </a:p>
          <a:p>
            <a:endParaRPr lang="en-US" sz="1400" dirty="0"/>
          </a:p>
          <a:p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Primary endpoint: </a:t>
            </a:r>
            <a:r>
              <a:rPr lang="en-US" sz="2400" dirty="0"/>
              <a:t>CR (best response) rate by IRF, assessed vs 14% historical control CR rate</a:t>
            </a:r>
            <a:r>
              <a:rPr lang="en-US" sz="2400" baseline="30000" dirty="0"/>
              <a:t>2</a:t>
            </a:r>
          </a:p>
          <a:p>
            <a:r>
              <a:rPr lang="en-US" sz="2400" b="1" dirty="0"/>
              <a:t>Secondary endpoints: </a:t>
            </a:r>
            <a:r>
              <a:rPr lang="en-US" sz="2400" dirty="0"/>
              <a:t>ORR, DoR, PFS, safety and tolerability</a:t>
            </a:r>
            <a:endParaRPr lang="en-US" sz="2400" baseline="30000" dirty="0"/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8DAA772F-CF1B-A24D-848D-45EE2E623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Budde. ASH 2021. Abstr 127. 2. Dreyling. JCO. 2017;35:3898.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38C8F6-B105-B648-8725-F39825D9C51A}"/>
              </a:ext>
            </a:extLst>
          </p:cNvPr>
          <p:cNvSpPr txBox="1"/>
          <p:nvPr/>
        </p:nvSpPr>
        <p:spPr>
          <a:xfrm>
            <a:off x="10034792" y="2340705"/>
            <a:ext cx="1927410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Discontinue if CR by cycle 8; if PR or SD, continue treatment for 17 cycles, unless PD or unacceptable toxicity occurs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72AEE27-2445-B640-BA6C-B28FB737BA7E}"/>
              </a:ext>
            </a:extLst>
          </p:cNvPr>
          <p:cNvSpPr txBox="1"/>
          <p:nvPr/>
        </p:nvSpPr>
        <p:spPr>
          <a:xfrm>
            <a:off x="3309360" y="2720148"/>
            <a:ext cx="2000980" cy="830997"/>
          </a:xfrm>
          <a:prstGeom prst="rect">
            <a:avLst/>
          </a:prstGeom>
          <a:solidFill>
            <a:schemeClr val="accent1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Mosunetuzumab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D1: 1 mg; D8: 2 mg; D15: 60 mg</a:t>
            </a:r>
          </a:p>
        </p:txBody>
      </p:sp>
      <p:sp>
        <p:nvSpPr>
          <p:cNvPr id="52" name="TextBox 23">
            <a:extLst>
              <a:ext uri="{FF2B5EF4-FFF2-40B4-BE49-F238E27FC236}">
                <a16:creationId xmlns:a16="http://schemas.microsoft.com/office/drawing/2014/main" id="{9F0293A2-1EC5-2741-9CC7-1090BD4C2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90" y="2298721"/>
            <a:ext cx="2193243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Patients aged ≥18 yr with R/R FL grades 1-3a; CD20+; ECOG PS ≤1;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≥2 prior systemic therapies including ≥1 anti-CD20 antibody and ≥1 alkylating agent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(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N = 90)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0268F8C-AFB5-A24E-BE0A-226ECEF96759}"/>
              </a:ext>
            </a:extLst>
          </p:cNvPr>
          <p:cNvCxnSpPr>
            <a:cxnSpLocks/>
          </p:cNvCxnSpPr>
          <p:nvPr/>
        </p:nvCxnSpPr>
        <p:spPr>
          <a:xfrm>
            <a:off x="2729680" y="3138932"/>
            <a:ext cx="47473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BEEEB8B-6DA9-594B-8B95-F58417D531BB}"/>
              </a:ext>
            </a:extLst>
          </p:cNvPr>
          <p:cNvSpPr txBox="1"/>
          <p:nvPr/>
        </p:nvSpPr>
        <p:spPr bwMode="auto">
          <a:xfrm>
            <a:off x="3204413" y="3584093"/>
            <a:ext cx="29366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*Cycle 1 step-up dosing for CRS mitigation.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C882037-CFCE-444A-AF79-8D4EB812A9E8}"/>
              </a:ext>
            </a:extLst>
          </p:cNvPr>
          <p:cNvCxnSpPr>
            <a:cxnSpLocks/>
          </p:cNvCxnSpPr>
          <p:nvPr/>
        </p:nvCxnSpPr>
        <p:spPr>
          <a:xfrm>
            <a:off x="9694835" y="3102651"/>
            <a:ext cx="404794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7A4E62E-0531-6A4A-A6E7-B19D1F62FB18}"/>
              </a:ext>
            </a:extLst>
          </p:cNvPr>
          <p:cNvSpPr txBox="1"/>
          <p:nvPr/>
        </p:nvSpPr>
        <p:spPr bwMode="auto">
          <a:xfrm>
            <a:off x="3280680" y="2374495"/>
            <a:ext cx="22227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Cycle 1 (21-Day Cycles)*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1B4C50-2E81-6344-B50C-809375DC6A4F}"/>
              </a:ext>
            </a:extLst>
          </p:cNvPr>
          <p:cNvSpPr txBox="1"/>
          <p:nvPr/>
        </p:nvSpPr>
        <p:spPr bwMode="auto">
          <a:xfrm>
            <a:off x="8074668" y="2395163"/>
            <a:ext cx="1129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Cycles 3-8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F50264C-83A3-7A41-BB47-D56C5E834FA5}"/>
              </a:ext>
            </a:extLst>
          </p:cNvPr>
          <p:cNvSpPr txBox="1"/>
          <p:nvPr/>
        </p:nvSpPr>
        <p:spPr>
          <a:xfrm>
            <a:off x="5497690" y="2720148"/>
            <a:ext cx="2000980" cy="830997"/>
          </a:xfrm>
          <a:prstGeom prst="rect">
            <a:avLst/>
          </a:prstGeom>
          <a:solidFill>
            <a:schemeClr val="accent1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Mosunetuzumab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D1: 60 mg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D970FC-1D18-D948-AB90-7A3CD3F25148}"/>
              </a:ext>
            </a:extLst>
          </p:cNvPr>
          <p:cNvSpPr txBox="1"/>
          <p:nvPr/>
        </p:nvSpPr>
        <p:spPr>
          <a:xfrm>
            <a:off x="7635781" y="2723433"/>
            <a:ext cx="2000980" cy="830997"/>
          </a:xfrm>
          <a:prstGeom prst="rect">
            <a:avLst/>
          </a:prstGeom>
          <a:solidFill>
            <a:schemeClr val="accent1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Mosunetuzumab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D1: 30 mg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328F4E1-9E7B-B547-9D26-23BFFE114D45}"/>
              </a:ext>
            </a:extLst>
          </p:cNvPr>
          <p:cNvSpPr txBox="1"/>
          <p:nvPr/>
        </p:nvSpPr>
        <p:spPr bwMode="auto">
          <a:xfrm>
            <a:off x="6028434" y="2364034"/>
            <a:ext cx="8501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Cycle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609F8-F8FA-4DE1-8701-A051F3BEA736}"/>
              </a:ext>
            </a:extLst>
          </p:cNvPr>
          <p:cNvSpPr txBox="1"/>
          <p:nvPr/>
        </p:nvSpPr>
        <p:spPr bwMode="auto">
          <a:xfrm>
            <a:off x="3280680" y="3886387"/>
            <a:ext cx="6356081" cy="369332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 mandatory hospitalization for treatment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3578012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4CB0628-60A6-5740-A3FC-0B3B623C0FC8}"/>
              </a:ext>
            </a:extLst>
          </p:cNvPr>
          <p:cNvGraphicFramePr>
            <a:graphicFrameLocks noGrp="1"/>
          </p:cNvGraphicFramePr>
          <p:nvPr/>
        </p:nvGraphicFramePr>
        <p:xfrm>
          <a:off x="719137" y="1598773"/>
          <a:ext cx="4508729" cy="3474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5936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462793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3009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31323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age, yr (range)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 (29-90)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132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 (61.1)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74694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ECOG PS,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 (58.9)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(41.1)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886251"/>
                  </a:ext>
                </a:extLst>
              </a:tr>
              <a:tr h="74694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Ann Arbor stage,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I-II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III-IV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(23.3)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 (76.7)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203446"/>
                  </a:ext>
                </a:extLst>
              </a:tr>
              <a:tr h="313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prior lines, n (range)</a:t>
                      </a: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(2-10)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824150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4A0952CA-3974-E840-9867-A6A76A350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45303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Budde. ASH 2021. Abstr 127.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093600B-2CB0-AB48-82E2-2D7A93054E03}"/>
              </a:ext>
            </a:extLst>
          </p:cNvPr>
          <p:cNvGraphicFramePr>
            <a:graphicFrameLocks noGrp="1"/>
          </p:cNvGraphicFramePr>
          <p:nvPr/>
        </p:nvGraphicFramePr>
        <p:xfrm>
          <a:off x="5416062" y="1598773"/>
          <a:ext cx="6066141" cy="4328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12676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353465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3325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 Therapy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14058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 systemic therapy, n (%)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Anti-CD20 therapy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Alkylator therapy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PI3K inhibitor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IMiD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 T-cell therapy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(100)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(100)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(18.9)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(14.4)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(3.3)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15103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 ASCT, n (%)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(21.1)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118769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Refractory to, n (%)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prior therapy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prior anti-CD20 therapy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prior anti-CD20 therapy and alkylator        (double refractory)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(68.9)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 (78.9)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 (53.3)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224211"/>
                  </a:ext>
                </a:extLst>
              </a:tr>
              <a:tr h="315103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Progressed within 24 mo of initial therapy, n (%)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(52.2)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437263"/>
                  </a:ext>
                </a:extLst>
              </a:tr>
            </a:tbl>
          </a:graphicData>
        </a:graphic>
      </p:graphicFrame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D43C6D97-B733-E743-BBC9-DAF7B90EB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5090638"/>
            <a:ext cx="4811224" cy="1092970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1800" dirty="0"/>
              <a:t>Median follow-up, mo (range): 18.3 (2.0-27.5)</a:t>
            </a:r>
          </a:p>
          <a:p>
            <a:pPr>
              <a:spcBef>
                <a:spcPts val="400"/>
              </a:spcBef>
              <a:spcAft>
                <a:spcPts val="200"/>
              </a:spcAft>
            </a:pPr>
            <a:r>
              <a:rPr lang="en-US" sz="1800" dirty="0"/>
              <a:t>21 (23.3%) of patients received &lt;8 cycles, </a:t>
            </a:r>
            <a:br>
              <a:rPr lang="en-US" sz="1800" dirty="0"/>
            </a:br>
            <a:r>
              <a:rPr lang="en-US" sz="1800" dirty="0"/>
              <a:t>53 (58.9%) received 8 cycles, 5 (5.6%) received &gt;8 and &lt;17 cycles, and 11 (12.2%) received 17 cycles</a:t>
            </a:r>
          </a:p>
        </p:txBody>
      </p:sp>
    </p:spTree>
    <p:extLst>
      <p:ext uri="{BB962C8B-B14F-4D97-AF65-F5344CB8AC3E}">
        <p14:creationId xmlns:p14="http://schemas.microsoft.com/office/powerpoint/2010/main" val="3978999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Response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4CB0628-60A6-5740-A3FC-0B3B623C0FC8}"/>
              </a:ext>
            </a:extLst>
          </p:cNvPr>
          <p:cNvGraphicFramePr>
            <a:graphicFrameLocks noGrp="1"/>
          </p:cNvGraphicFramePr>
          <p:nvPr/>
        </p:nvGraphicFramePr>
        <p:xfrm>
          <a:off x="718343" y="1598771"/>
          <a:ext cx="5270080" cy="20156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8284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394924">
                  <a:extLst>
                    <a:ext uri="{9D8B030D-6E8A-4147-A177-3AD203B41FA5}">
                      <a16:colId xmlns:a16="http://schemas.microsoft.com/office/drawing/2014/main" val="1471845447"/>
                    </a:ext>
                  </a:extLst>
                </a:gridCol>
                <a:gridCol w="1426872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10078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Outcome, % (95% CI)</a:t>
                      </a:r>
                      <a:r>
                        <a:rPr lang="en-US" sz="18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IRF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INV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1007825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</a:t>
                      </a:r>
                    </a:p>
                    <a:p>
                      <a:pPr marL="283464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 (70-88)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 (49-70)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 (68-86)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 (49-70)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</a:tbl>
          </a:graphicData>
        </a:graphic>
      </p:graphicFrame>
      <p:sp>
        <p:nvSpPr>
          <p:cNvPr id="12" name="Text Box 15">
            <a:extLst>
              <a:ext uri="{FF2B5EF4-FFF2-40B4-BE49-F238E27FC236}">
                <a16:creationId xmlns:a16="http://schemas.microsoft.com/office/drawing/2014/main" id="{C6839DE9-06BE-314F-939C-FB474B8F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Budde. ASH 2021. Abstr 127. 2. Dreyling. JCO. 2017;35:3898.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F452C1F-5196-C64F-8381-C9E06772D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7" y="3671571"/>
            <a:ext cx="5383586" cy="2453004"/>
          </a:xfrm>
        </p:spPr>
        <p:txBody>
          <a:bodyPr/>
          <a:lstStyle/>
          <a:p>
            <a:r>
              <a:rPr lang="en-US" sz="2200" dirty="0"/>
              <a:t>Concordance between IRF and INV</a:t>
            </a:r>
            <a:r>
              <a:rPr lang="en-US" sz="2200" baseline="30000" dirty="0"/>
              <a:t>1</a:t>
            </a:r>
          </a:p>
          <a:p>
            <a:pPr lvl="1"/>
            <a:r>
              <a:rPr lang="en-US" sz="2000" dirty="0"/>
              <a:t>For ORR: 96%</a:t>
            </a:r>
          </a:p>
          <a:p>
            <a:pPr lvl="1"/>
            <a:r>
              <a:rPr lang="en-US" sz="2000" dirty="0"/>
              <a:t>For CR: 93%</a:t>
            </a:r>
          </a:p>
          <a:p>
            <a:r>
              <a:rPr lang="en-US" sz="2200" dirty="0"/>
              <a:t>CR rate by IRF is significantly higher than 14% historical control CR rate (</a:t>
            </a:r>
            <a:r>
              <a:rPr lang="en-US" sz="2200" i="1" dirty="0"/>
              <a:t>P</a:t>
            </a:r>
            <a:r>
              <a:rPr lang="en-US" sz="2200" dirty="0"/>
              <a:t> &lt;.0001)</a:t>
            </a:r>
            <a:r>
              <a:rPr lang="en-US" sz="2200" baseline="30000" dirty="0"/>
              <a:t>2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35316BD-A17B-174F-8C28-D5D1E1AB484B}"/>
              </a:ext>
            </a:extLst>
          </p:cNvPr>
          <p:cNvGraphicFramePr>
            <a:graphicFrameLocks noGrp="1"/>
          </p:cNvGraphicFramePr>
          <p:nvPr/>
        </p:nvGraphicFramePr>
        <p:xfrm>
          <a:off x="6213101" y="1598773"/>
          <a:ext cx="5270080" cy="3230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8284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394924">
                  <a:extLst>
                    <a:ext uri="{9D8B030D-6E8A-4147-A177-3AD203B41FA5}">
                      <a16:colId xmlns:a16="http://schemas.microsoft.com/office/drawing/2014/main" val="1471845447"/>
                    </a:ext>
                  </a:extLst>
                </a:gridCol>
                <a:gridCol w="1426872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71738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by Double Refractory Disease Status, % (95% CI)</a:t>
                      </a:r>
                      <a:r>
                        <a:rPr lang="en-US" sz="18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48)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42)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509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</a:t>
                      </a:r>
                    </a:p>
                    <a:p>
                      <a:pPr marL="283464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 (56-83)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(35-65)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(77-97)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 (55-84)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by POD </a:t>
                      </a:r>
                      <a:b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≥24 Mo of Initial Tx, </a:t>
                      </a:r>
                      <a:b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(95% CI)</a:t>
                      </a:r>
                      <a:r>
                        <a:rPr lang="en-US" sz="18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47)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43)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440551"/>
                  </a:ext>
                </a:extLst>
              </a:tr>
              <a:tr h="509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</a:t>
                      </a:r>
                    </a:p>
                    <a:p>
                      <a:pPr marL="283464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 (72-94)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 (42-72)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 (59-86)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 (47-77)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6702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Other Efficacy Outcomes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4CB0628-60A6-5740-A3FC-0B3B623C0FC8}"/>
              </a:ext>
            </a:extLst>
          </p:cNvPr>
          <p:cNvGraphicFramePr>
            <a:graphicFrameLocks noGrp="1"/>
          </p:cNvGraphicFramePr>
          <p:nvPr/>
        </p:nvGraphicFramePr>
        <p:xfrm>
          <a:off x="719137" y="1608298"/>
          <a:ext cx="10763065" cy="2438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00121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2848849">
                  <a:extLst>
                    <a:ext uri="{9D8B030D-6E8A-4147-A177-3AD203B41FA5}">
                      <a16:colId xmlns:a16="http://schemas.microsoft.com/office/drawing/2014/main" val="1471845447"/>
                    </a:ext>
                  </a:extLst>
                </a:gridCol>
                <a:gridCol w="2914095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26582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Outcome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Responders</a:t>
                      </a:r>
                    </a:p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72)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 With CR</a:t>
                      </a:r>
                    </a:p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54)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15506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DoR, mo (95% CI)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22.8 (9.7-NE)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22.8 (18.7-NE)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1550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time to first response, mo (range)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1.4 (1.1-8.9)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 (1.1-18.9)*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15506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12-mo EFS, % (95% CI)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(50-74)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76 (65-88)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729254"/>
                  </a:ext>
                </a:extLst>
              </a:tr>
              <a:tr h="15506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18-mo EFS, % (95% CI)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57 (44-70)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 (57-84)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350455"/>
                  </a:ext>
                </a:extLst>
              </a:tr>
            </a:tbl>
          </a:graphicData>
        </a:graphic>
      </p:graphicFrame>
      <p:sp>
        <p:nvSpPr>
          <p:cNvPr id="12" name="Text Box 15">
            <a:extLst>
              <a:ext uri="{FF2B5EF4-FFF2-40B4-BE49-F238E27FC236}">
                <a16:creationId xmlns:a16="http://schemas.microsoft.com/office/drawing/2014/main" id="{C6839DE9-06BE-314F-939C-FB474B8F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Budde. ASH 2021. Abstr 127.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F452C1F-5196-C64F-8381-C9E06772D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7" y="4503504"/>
            <a:ext cx="10877366" cy="1193873"/>
          </a:xfrm>
        </p:spPr>
        <p:txBody>
          <a:bodyPr/>
          <a:lstStyle/>
          <a:p>
            <a:r>
              <a:rPr lang="en-US" sz="2400" dirty="0"/>
              <a:t>Deep responses were observed, with most evaluable patients responding by </a:t>
            </a:r>
            <a:br>
              <a:rPr lang="en-US" sz="2400" dirty="0"/>
            </a:br>
            <a:r>
              <a:rPr lang="en-US" sz="2400" dirty="0"/>
              <a:t>≥50% reduction in tumor SPD from baseline </a:t>
            </a:r>
          </a:p>
          <a:p>
            <a:r>
              <a:rPr lang="en-US" sz="2400" dirty="0"/>
              <a:t>Median PFS: 17.9 mo (95% CI: 10.1-NE)</a:t>
            </a:r>
          </a:p>
        </p:txBody>
      </p:sp>
      <p:sp>
        <p:nvSpPr>
          <p:cNvPr id="13" name="Text Box 45">
            <a:extLst>
              <a:ext uri="{FF2B5EF4-FFF2-40B4-BE49-F238E27FC236}">
                <a16:creationId xmlns:a16="http://schemas.microsoft.com/office/drawing/2014/main" id="{E9A4E4A8-A299-40EE-A91A-1953E3528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5" y="4135755"/>
            <a:ext cx="8521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*Median time to first CR.</a:t>
            </a:r>
          </a:p>
        </p:txBody>
      </p:sp>
    </p:spTree>
    <p:extLst>
      <p:ext uri="{BB962C8B-B14F-4D97-AF65-F5344CB8AC3E}">
        <p14:creationId xmlns:p14="http://schemas.microsoft.com/office/powerpoint/2010/main" val="40189451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Safety Summary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4CB0628-60A6-5740-A3FC-0B3B623C0FC8}"/>
              </a:ext>
            </a:extLst>
          </p:cNvPr>
          <p:cNvGraphicFramePr>
            <a:graphicFrameLocks noGrp="1"/>
          </p:cNvGraphicFramePr>
          <p:nvPr/>
        </p:nvGraphicFramePr>
        <p:xfrm>
          <a:off x="719137" y="1598773"/>
          <a:ext cx="5211821" cy="402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20920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690901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6904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AE, n (%)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AE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Mosunetuzumab related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(100)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 (92.2)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3/4 AEs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Mosunetuzumab related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 (70.0)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 (51.1)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Serious AEs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Mosunetuzumab related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 (46.7)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(33.3)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88625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5 AEs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Mosunetuzumab related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(2.2)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20344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AEs leading to discontinuation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Mosunetuzumab related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(4.4)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(2.2)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824150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4A0952CA-3974-E840-9867-A6A76A350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Budde. ASH 2021. Abstr 127.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989B12-A75C-6F47-8261-3C3FD28C96D5}"/>
              </a:ext>
            </a:extLst>
          </p:cNvPr>
          <p:cNvGraphicFramePr>
            <a:graphicFrameLocks noGrp="1"/>
          </p:cNvGraphicFramePr>
          <p:nvPr/>
        </p:nvGraphicFramePr>
        <p:xfrm>
          <a:off x="6165444" y="1598773"/>
          <a:ext cx="5326284" cy="3352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98247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728037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6904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 of Interest, n (%)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ICANS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(4.4)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Neutropenia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3/4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(28.9)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(26.7)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Febrile neutropenia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88625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Serious AE of infection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3/4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(20.0)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(14.4)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203446"/>
                  </a:ext>
                </a:extLst>
              </a:tr>
            </a:tbl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3296F3-7FCF-4F4E-8053-B3127BE74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5919" y="4922860"/>
            <a:ext cx="5551244" cy="1208867"/>
          </a:xfrm>
        </p:spPr>
        <p:txBody>
          <a:bodyPr/>
          <a:lstStyle/>
          <a:p>
            <a:pPr>
              <a:spcBef>
                <a:spcPts val="700"/>
              </a:spcBef>
              <a:spcAft>
                <a:spcPts val="500"/>
              </a:spcAft>
            </a:pPr>
            <a:r>
              <a:rPr lang="en-US" sz="2000" dirty="0"/>
              <a:t>ICANS events were  infrequent; all grade 1-2</a:t>
            </a:r>
          </a:p>
          <a:p>
            <a:pPr>
              <a:spcBef>
                <a:spcPts val="700"/>
              </a:spcBef>
              <a:spcAft>
                <a:spcPts val="500"/>
              </a:spcAft>
            </a:pPr>
            <a:r>
              <a:rPr lang="en-US" sz="2000" dirty="0"/>
              <a:t>In 98.1% of cases, neutropenia was resolved</a:t>
            </a:r>
          </a:p>
          <a:p>
            <a:pPr lvl="1">
              <a:spcBef>
                <a:spcPts val="700"/>
              </a:spcBef>
              <a:spcAft>
                <a:spcPts val="500"/>
              </a:spcAft>
            </a:pPr>
            <a:r>
              <a:rPr lang="en-US" sz="1800" dirty="0"/>
              <a:t>Serious AEs of infection occurred concurrently with grade 3/4 neutropenia in 2 patients</a:t>
            </a:r>
          </a:p>
        </p:txBody>
      </p:sp>
    </p:spTree>
    <p:extLst>
      <p:ext uri="{BB962C8B-B14F-4D97-AF65-F5344CB8AC3E}">
        <p14:creationId xmlns:p14="http://schemas.microsoft.com/office/powerpoint/2010/main" val="4206485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Pivotal Phase II Trial of Mosunetuzumab in R/R FL: </a:t>
            </a:r>
            <a:br>
              <a:rPr lang="en-US" dirty="0"/>
            </a:br>
            <a:r>
              <a:rPr lang="en-US" dirty="0"/>
              <a:t>CRS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Text Box 15">
            <a:extLst>
              <a:ext uri="{FF2B5EF4-FFF2-40B4-BE49-F238E27FC236}">
                <a16:creationId xmlns:a16="http://schemas.microsoft.com/office/drawing/2014/main" id="{4A0952CA-3974-E840-9867-A6A76A350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Budde. ASH 2021. Abstr 127.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989B12-A75C-6F47-8261-3C3FD28C96D5}"/>
              </a:ext>
            </a:extLst>
          </p:cNvPr>
          <p:cNvGraphicFramePr>
            <a:graphicFrameLocks noGrp="1"/>
          </p:cNvGraphicFramePr>
          <p:nvPr/>
        </p:nvGraphicFramePr>
        <p:xfrm>
          <a:off x="6155919" y="1589248"/>
          <a:ext cx="5326284" cy="3230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98247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728037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6904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 Who Experienced </a:t>
                      </a:r>
                      <a:b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CRS by Cycle, 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(mosunetuzumab dose)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1, D1-7 (1 mg)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1, D8-14 (2 mg)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1, D15-21 (60 mg)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23.3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5.6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36.4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(mosunetuzumab dose)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2 (60 mg)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10.3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(mosunetuzumab dose)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Cycle 3+ (30 mg)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886251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ED3F3E-35DA-AA4B-A062-0CF9FAB75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5919" y="5072328"/>
            <a:ext cx="5551244" cy="624579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2200" dirty="0"/>
              <a:t>CRS was primarily low grade and occurred mostly in cycle 1; all events of CRS resolved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D1B53C2-8A89-BA43-B0D9-60FFF996A32E}"/>
              </a:ext>
            </a:extLst>
          </p:cNvPr>
          <p:cNvGraphicFramePr>
            <a:graphicFrameLocks noGrp="1"/>
          </p:cNvGraphicFramePr>
          <p:nvPr/>
        </p:nvGraphicFramePr>
        <p:xfrm>
          <a:off x="709451" y="1589248"/>
          <a:ext cx="5326284" cy="472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98247">
                  <a:extLst>
                    <a:ext uri="{9D8B030D-6E8A-4147-A177-3AD203B41FA5}">
                      <a16:colId xmlns:a16="http://schemas.microsoft.com/office/drawing/2014/main" val="4230268532"/>
                    </a:ext>
                  </a:extLst>
                </a:gridCol>
                <a:gridCol w="1728037">
                  <a:extLst>
                    <a:ext uri="{9D8B030D-6E8A-4147-A177-3AD203B41FA5}">
                      <a16:colId xmlns:a16="http://schemas.microsoft.com/office/drawing/2014/main" val="971768868"/>
                    </a:ext>
                  </a:extLst>
                </a:gridCol>
              </a:tblGrid>
              <a:tr h="56904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CRS Event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Patients</a:t>
                      </a:r>
                    </a:p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90)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75065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1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2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3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4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(44.4)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(25.6)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(16.7)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(1.1)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(1.1)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77315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time to onset, hr (range)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C1D1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C1D15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5.2 (1.2-23.7)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26.6 (0.1-390.9)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21941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duration, days (range)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(1-29)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88625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 who received </a:t>
                      </a:r>
                      <a:b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tx for CRS,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Corticosteroids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Tocilizumab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(11.1)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(7.8)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203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5563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ELARA: 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4035A26-646D-4D6C-A828-8AC08A496E17}"/>
              </a:ext>
            </a:extLst>
          </p:cNvPr>
          <p:cNvSpPr txBox="1">
            <a:spLocks/>
          </p:cNvSpPr>
          <p:nvPr/>
        </p:nvSpPr>
        <p:spPr>
          <a:xfrm>
            <a:off x="606357" y="1525053"/>
            <a:ext cx="7151803" cy="52357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Extended follow up in high-risk R/R FL in ongoing international, single-arm phase II trial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5E3E5941-01F6-405B-9910-14EECFB61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Thieblemont. ASH 2021. Abstr 131.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EA964B-D5AA-4B50-B98F-CCF736D9F284}"/>
              </a:ext>
            </a:extLst>
          </p:cNvPr>
          <p:cNvSpPr txBox="1"/>
          <p:nvPr/>
        </p:nvSpPr>
        <p:spPr>
          <a:xfrm>
            <a:off x="2564621" y="2511820"/>
            <a:ext cx="1830229" cy="8617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Screening,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apheresis,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cryopreservation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D8AED98B-F65A-4157-92F9-45B8BF7B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41" y="2710252"/>
            <a:ext cx="2069252" cy="208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Adult patients with grade I, II, or IIIA R/R FL, no evidence of histologic transformation/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FL 3B, no prior 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anti-CD19 therapy or allogeneic HSCT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(N = 97)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1EAEC84-148D-4777-9063-958C09B56654}"/>
              </a:ext>
            </a:extLst>
          </p:cNvPr>
          <p:cNvCxnSpPr>
            <a:cxnSpLocks/>
          </p:cNvCxnSpPr>
          <p:nvPr/>
        </p:nvCxnSpPr>
        <p:spPr>
          <a:xfrm>
            <a:off x="2649482" y="3851131"/>
            <a:ext cx="166050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E872AA-C113-4561-B172-B253288344FE}"/>
              </a:ext>
            </a:extLst>
          </p:cNvPr>
          <p:cNvCxnSpPr>
            <a:cxnSpLocks/>
          </p:cNvCxnSpPr>
          <p:nvPr/>
        </p:nvCxnSpPr>
        <p:spPr bwMode="auto">
          <a:xfrm flipH="1">
            <a:off x="3479735" y="3415159"/>
            <a:ext cx="1" cy="32500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C13A08-A195-423F-A47D-8559C3EA72D7}"/>
              </a:ext>
            </a:extLst>
          </p:cNvPr>
          <p:cNvCxnSpPr>
            <a:cxnSpLocks/>
          </p:cNvCxnSpPr>
          <p:nvPr/>
        </p:nvCxnSpPr>
        <p:spPr bwMode="auto">
          <a:xfrm flipV="1">
            <a:off x="4394850" y="3842352"/>
            <a:ext cx="6795201" cy="1755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2C29D9D-256B-4153-B982-1C30B27D43CE}"/>
              </a:ext>
            </a:extLst>
          </p:cNvPr>
          <p:cNvSpPr txBox="1"/>
          <p:nvPr/>
        </p:nvSpPr>
        <p:spPr>
          <a:xfrm>
            <a:off x="4394850" y="3966751"/>
            <a:ext cx="1830229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Optional bridging chemotherapy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DDC956-91A8-406B-9B6F-216806786C90}"/>
              </a:ext>
            </a:extLst>
          </p:cNvPr>
          <p:cNvSpPr txBox="1"/>
          <p:nvPr/>
        </p:nvSpPr>
        <p:spPr>
          <a:xfrm>
            <a:off x="4494360" y="3149960"/>
            <a:ext cx="1660505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Tisagenlecleucel manufacturing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CD0EC9-83BA-4BD1-8631-49F19AA8CE66}"/>
              </a:ext>
            </a:extLst>
          </p:cNvPr>
          <p:cNvSpPr txBox="1"/>
          <p:nvPr/>
        </p:nvSpPr>
        <p:spPr>
          <a:xfrm>
            <a:off x="5591983" y="2356637"/>
            <a:ext cx="1830229" cy="584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Restaging, lymphodepletion*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2FBE66-C9E8-40F8-9221-2E2ACFEAD8DD}"/>
              </a:ext>
            </a:extLst>
          </p:cNvPr>
          <p:cNvCxnSpPr>
            <a:cxnSpLocks/>
          </p:cNvCxnSpPr>
          <p:nvPr/>
        </p:nvCxnSpPr>
        <p:spPr bwMode="auto">
          <a:xfrm>
            <a:off x="6507098" y="3020244"/>
            <a:ext cx="1" cy="739102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9438837-439F-48D6-84A4-AB059029DD9C}"/>
              </a:ext>
            </a:extLst>
          </p:cNvPr>
          <p:cNvSpPr txBox="1"/>
          <p:nvPr/>
        </p:nvSpPr>
        <p:spPr>
          <a:xfrm>
            <a:off x="7792450" y="1850100"/>
            <a:ext cx="1830229" cy="1323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Tisagenlecleucel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infusion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(0.6-6.0 x 10</a:t>
            </a:r>
            <a:r>
              <a:rPr kumimoji="0" lang="en-US" sz="1600" b="1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CAR+ viable T-cells)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97)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9CDDB51-6F19-46EA-B864-A73EEC3E8CBC}"/>
              </a:ext>
            </a:extLst>
          </p:cNvPr>
          <p:cNvCxnSpPr>
            <a:cxnSpLocks/>
          </p:cNvCxnSpPr>
          <p:nvPr/>
        </p:nvCxnSpPr>
        <p:spPr bwMode="auto">
          <a:xfrm>
            <a:off x="8725802" y="3294833"/>
            <a:ext cx="0" cy="41053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54E9F7-356E-4DC5-983A-F920D7B281F1}"/>
              </a:ext>
            </a:extLst>
          </p:cNvPr>
          <p:cNvSpPr txBox="1"/>
          <p:nvPr/>
        </p:nvSpPr>
        <p:spPr>
          <a:xfrm>
            <a:off x="9704763" y="3149960"/>
            <a:ext cx="1485288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Posttreatment follow-up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94C34A2-A524-45AC-B726-BF550942F4E1}"/>
              </a:ext>
            </a:extLst>
          </p:cNvPr>
          <p:cNvSpPr txBox="1">
            <a:spLocks/>
          </p:cNvSpPr>
          <p:nvPr/>
        </p:nvSpPr>
        <p:spPr bwMode="auto">
          <a:xfrm>
            <a:off x="611643" y="5231500"/>
            <a:ext cx="10930316" cy="143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CRR by IRC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ORR, DoR, PFS, OS, safety, cellular kinetics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Text Box 30">
            <a:extLst>
              <a:ext uri="{FF2B5EF4-FFF2-40B4-BE49-F238E27FC236}">
                <a16:creationId xmlns:a16="http://schemas.microsoft.com/office/drawing/2014/main" id="{37AA8974-B5F0-4F79-A99A-68B271F3E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352" y="4540294"/>
            <a:ext cx="874556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*Lymphodepleting therapy: fludarabine 25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/day IV for 3 days + cyclophosphamide 250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/day IV for 3 days or bendamustine 90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/day IV for 2 days.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51F2AE-7866-41B3-8565-08E53E697493}"/>
              </a:ext>
            </a:extLst>
          </p:cNvPr>
          <p:cNvSpPr txBox="1"/>
          <p:nvPr/>
        </p:nvSpPr>
        <p:spPr bwMode="auto">
          <a:xfrm>
            <a:off x="9020337" y="3909806"/>
            <a:ext cx="27706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Follow-up every 3 mo for 1 yr,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then every 6 mo until study ends</a:t>
            </a:r>
          </a:p>
        </p:txBody>
      </p:sp>
    </p:spTree>
    <p:extLst>
      <p:ext uri="{BB962C8B-B14F-4D97-AF65-F5344CB8AC3E}">
        <p14:creationId xmlns:p14="http://schemas.microsoft.com/office/powerpoint/2010/main" val="3472590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ELARA Extended Follow-up: Safety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37DCBAF-DF49-4BC2-9E7A-5CD35CC01D8C}"/>
              </a:ext>
            </a:extLst>
          </p:cNvPr>
          <p:cNvSpPr txBox="1">
            <a:spLocks/>
          </p:cNvSpPr>
          <p:nvPr/>
        </p:nvSpPr>
        <p:spPr>
          <a:xfrm>
            <a:off x="7943008" y="1510730"/>
            <a:ext cx="3938405" cy="467946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Median follow-up: 17 mo (range: 10-26)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17 (18%) patents treated as outpatients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9B37C666-30B3-45DF-A613-5D1847163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Thieblemont. ASH 2021. Abstr 131.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956B6E98-2A82-47B0-A3BD-729C15A15CF6}"/>
              </a:ext>
            </a:extLst>
          </p:cNvPr>
          <p:cNvGraphicFramePr>
            <a:graphicFrameLocks/>
          </p:cNvGraphicFramePr>
          <p:nvPr/>
        </p:nvGraphicFramePr>
        <p:xfrm>
          <a:off x="719138" y="1620172"/>
          <a:ext cx="6941979" cy="4307077"/>
        </p:xfrm>
        <a:graphic>
          <a:graphicData uri="http://schemas.openxmlformats.org/drawingml/2006/table">
            <a:tbl>
              <a:tblPr/>
              <a:tblGrid>
                <a:gridCol w="3299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92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AEs of Special Interest Occurring Within 8 Wk of Infusions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 (N = 97)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261534"/>
                  </a:ext>
                </a:extLst>
              </a:tr>
              <a:tr h="35892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Grades,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All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 (96.9)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 (71.1)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(48.5)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All nervous system disorders*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ICANS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(37.1)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(4.1)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Infections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(18.6)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(5.2)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118406"/>
                  </a:ext>
                </a:extLst>
              </a:tr>
              <a:tr h="358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TLS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601179"/>
                  </a:ext>
                </a:extLst>
              </a:tr>
              <a:tr h="358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Hypogammaglobulinemia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(9.3)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315745"/>
                  </a:ext>
                </a:extLst>
              </a:tr>
              <a:tr h="116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Hematologic disorders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Neutropenia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Anemia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Thrombocytopenia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(33.0)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(24.7)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(16.5)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(32)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(13.4)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(9.3)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2050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8A399F4-3EDD-4A94-86A4-A94FD3C22D43}"/>
              </a:ext>
            </a:extLst>
          </p:cNvPr>
          <p:cNvSpPr txBox="1"/>
          <p:nvPr/>
        </p:nvSpPr>
        <p:spPr bwMode="auto">
          <a:xfrm>
            <a:off x="704167" y="5927250"/>
            <a:ext cx="72388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*Includes headaches, dizziness, ICANS, encephalopathy, paresthesia, tremor, dysgeusia, dyskinesia, migraine, peripheral sensory neuropathy, syncope.</a:t>
            </a:r>
          </a:p>
        </p:txBody>
      </p:sp>
    </p:spTree>
    <p:extLst>
      <p:ext uri="{BB962C8B-B14F-4D97-AF65-F5344CB8AC3E}">
        <p14:creationId xmlns:p14="http://schemas.microsoft.com/office/powerpoint/2010/main" val="1374864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ELARA Extended Follow-up: Efficacy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00E854D0-FF17-40A9-B2F7-8B725E7D017F}"/>
              </a:ext>
            </a:extLst>
          </p:cNvPr>
          <p:cNvSpPr txBox="1">
            <a:spLocks/>
          </p:cNvSpPr>
          <p:nvPr/>
        </p:nvSpPr>
        <p:spPr>
          <a:xfrm>
            <a:off x="604675" y="5347269"/>
            <a:ext cx="10877529" cy="8164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At median follow-up of 21 mo, median PFS was 29.5 mo (95% CI: 17.9-NE)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BCFF89FE-182E-431E-B7EE-92E58E941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Thieblemont. ASH 2021. Abstr 131.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Group 32">
            <a:extLst>
              <a:ext uri="{FF2B5EF4-FFF2-40B4-BE49-F238E27FC236}">
                <a16:creationId xmlns:a16="http://schemas.microsoft.com/office/drawing/2014/main" id="{8A33AB37-D3FD-4BDD-8EF9-DF08C9DB7C6E}"/>
              </a:ext>
            </a:extLst>
          </p:cNvPr>
          <p:cNvGraphicFramePr>
            <a:graphicFrameLocks noGrp="1"/>
          </p:cNvGraphicFramePr>
          <p:nvPr/>
        </p:nvGraphicFramePr>
        <p:xfrm>
          <a:off x="719137" y="1611104"/>
          <a:ext cx="10763065" cy="3657680"/>
        </p:xfrm>
        <a:graphic>
          <a:graphicData uri="http://schemas.openxmlformats.org/drawingml/2006/table">
            <a:tbl>
              <a:tblPr/>
              <a:tblGrid>
                <a:gridCol w="6436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7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3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 at Median Follow-up of 17 Mo, %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Evaluable Patients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94)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86.2 (77.5-92.4)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970944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69.1 (58.8-78.3)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299149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12-mo PFS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All patients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 patients achieving CR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67.0 (56.0-75.8)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85.5 (74-92)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491195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9-mo DoR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All patients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 patients achieving CR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76.0 (64.6-84.2)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86.5 (75-93)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882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4515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7373B9-98BD-4387-B5B0-72E434C4E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ELARA Subgroup Analysis: High-Risk Subtypes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16122E-2CB0-438E-A2C0-F2E7C4C9A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17797"/>
            <a:ext cx="10877529" cy="4650686"/>
          </a:xfrm>
        </p:spPr>
        <p:txBody>
          <a:bodyPr/>
          <a:lstStyle/>
          <a:p>
            <a:r>
              <a:rPr lang="en-US" sz="2400" dirty="0"/>
              <a:t>Multivariate analysis to identify factors predictive of worse PFS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CAF37B-9387-4567-A397-62B4EC81988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11018751-353A-48B6-9FCA-604442300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45ED2D-7F27-4CAA-ACDB-67D1B572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15">
            <a:extLst>
              <a:ext uri="{FF2B5EF4-FFF2-40B4-BE49-F238E27FC236}">
                <a16:creationId xmlns:a16="http://schemas.microsoft.com/office/drawing/2014/main" id="{50090A09-8DCF-4585-A246-8767D621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Thieblemont. ASH 2021. Abstr 131.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2">
            <a:extLst>
              <a:ext uri="{FF2B5EF4-FFF2-40B4-BE49-F238E27FC236}">
                <a16:creationId xmlns:a16="http://schemas.microsoft.com/office/drawing/2014/main" id="{7A9F6F62-F2E9-4E2F-B8B0-E5D96B193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86818"/>
              </p:ext>
            </p:extLst>
          </p:nvPr>
        </p:nvGraphicFramePr>
        <p:xfrm>
          <a:off x="709795" y="1906701"/>
          <a:ext cx="10478904" cy="3383440"/>
        </p:xfrm>
        <a:graphic>
          <a:graphicData uri="http://schemas.openxmlformats.org/drawingml/2006/table">
            <a:tbl>
              <a:tblPr/>
              <a:tblGrid>
                <a:gridCol w="6746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2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High-Risk Subgroups,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 (n = 94)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≥5 lines of prior therapy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(28.7)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970944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High FLIPI score at entry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 (60.6)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299149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HSCT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 (37.2)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491195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POD24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(64.9)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882457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Bulky disease at baseline (GELF criteria)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(64.9)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701619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LDH prior to infusion &gt;ULN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(32.2)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296727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CRP prior to infusion &gt;ULN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(52.2)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367147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Double refractory*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(69.1)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149787"/>
                  </a:ext>
                </a:extLst>
              </a:tr>
              <a:tr h="277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High TMTV &gt;510 mL at baseline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(21.3)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44078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D48068E-B01A-418C-99EC-0E4C1EF41215}"/>
              </a:ext>
            </a:extLst>
          </p:cNvPr>
          <p:cNvSpPr txBox="1"/>
          <p:nvPr/>
        </p:nvSpPr>
        <p:spPr bwMode="auto">
          <a:xfrm>
            <a:off x="608407" y="5367116"/>
            <a:ext cx="10580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*Defined as failure to respond or relapse within 6 mos after therapy with anti-CD20 and alkylating agents.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7CA7764E-FCE5-4CA3-91E1-D658E563FB6B}"/>
              </a:ext>
            </a:extLst>
          </p:cNvPr>
          <p:cNvSpPr txBox="1">
            <a:spLocks/>
          </p:cNvSpPr>
          <p:nvPr/>
        </p:nvSpPr>
        <p:spPr>
          <a:xfrm>
            <a:off x="604675" y="5633019"/>
            <a:ext cx="10877529" cy="72203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0" kern="0" dirty="0">
                <a:solidFill>
                  <a:srgbClr val="000000"/>
                </a:solidFill>
              </a:rPr>
              <a:t>A high TMTV (&lt;510 ml) was associated with bulky disease, high FLIP risk score and high CRP.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642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77D0-DBDF-44E8-88BC-9607A0CE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CITADEL-203: Study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BE67DA-495A-4ABA-A3E8-3F673BF71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35" y="1543527"/>
            <a:ext cx="10877529" cy="627369"/>
          </a:xfrm>
        </p:spPr>
        <p:txBody>
          <a:bodyPr/>
          <a:lstStyle/>
          <a:p>
            <a:r>
              <a:rPr lang="en-US" sz="2000" dirty="0"/>
              <a:t>Multicenter, open-label phase II study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E1A2683-ACBE-456F-826F-659139841399}"/>
              </a:ext>
            </a:extLst>
          </p:cNvPr>
          <p:cNvSpPr txBox="1">
            <a:spLocks/>
          </p:cNvSpPr>
          <p:nvPr/>
        </p:nvSpPr>
        <p:spPr>
          <a:xfrm>
            <a:off x="614835" y="5474349"/>
            <a:ext cx="10877529" cy="11879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ORR by IRC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CR rate, DoR, PFS, OS, change in target lesion size, safety/tolerability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CEE1E030-C18A-42EB-99F3-C4C2F2EDB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EA78B7-14EA-4D3A-8758-5B41D7CB76D6}"/>
              </a:ext>
            </a:extLst>
          </p:cNvPr>
          <p:cNvGrpSpPr/>
          <p:nvPr/>
        </p:nvGrpSpPr>
        <p:grpSpPr>
          <a:xfrm>
            <a:off x="505097" y="1902552"/>
            <a:ext cx="11181806" cy="3151161"/>
            <a:chOff x="200297" y="1775413"/>
            <a:chExt cx="11181806" cy="3151161"/>
          </a:xfrm>
        </p:grpSpPr>
        <p:sp>
          <p:nvSpPr>
            <p:cNvPr id="3" name="Text Box 45">
              <a:extLst>
                <a:ext uri="{FF2B5EF4-FFF2-40B4-BE49-F238E27FC236}">
                  <a16:creationId xmlns:a16="http://schemas.microsoft.com/office/drawing/2014/main" id="{66B13BAE-1ECC-4242-8490-FF6AB158D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297" y="2905239"/>
              <a:ext cx="3949271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Aged ≥18 yr with histologically confirmed R/R FL (grade 1-3a); </a:t>
              </a:r>
              <a:br>
                <a:rPr kumimoji="0" lang="en-GB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GB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receipt of ≥2 prior systemic therapies, with no prior PI3Ki or BTKi; ECOG PS 0-2; ineligible for HSCT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(N = 126)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Rectangle 49">
              <a:extLst>
                <a:ext uri="{FF2B5EF4-FFF2-40B4-BE49-F238E27FC236}">
                  <a16:creationId xmlns:a16="http://schemas.microsoft.com/office/drawing/2014/main" id="{BF076589-A256-4962-BD08-79A1547E9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6950" y="2374965"/>
              <a:ext cx="3780997" cy="10972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Weekly Dosing Group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Parsaclisib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 mg QD for 8 wk followed by 20 mg QW</a:t>
              </a: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(n = 23)</a:t>
              </a:r>
            </a:p>
          </p:txBody>
        </p:sp>
        <p:sp>
          <p:nvSpPr>
            <p:cNvPr id="7" name="Rectangle 50">
              <a:extLst>
                <a:ext uri="{FF2B5EF4-FFF2-40B4-BE49-F238E27FC236}">
                  <a16:creationId xmlns:a16="http://schemas.microsoft.com/office/drawing/2014/main" id="{1E3576D8-A9DF-416F-B07E-B58A610A9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6950" y="3829294"/>
              <a:ext cx="3780997" cy="1097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Daily Dosing Group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Parsaclisib </a:t>
              </a: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 mg QD for 8 wk followed by 2.5 mg QD continuously</a:t>
              </a:r>
              <a:r>
                <a:rPr kumimoji="0" lang="en-US" altLang="en-US" sz="1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†</a:t>
              </a: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(n = 103)</a:t>
              </a:r>
            </a:p>
          </p:txBody>
        </p:sp>
        <p:sp>
          <p:nvSpPr>
            <p:cNvPr id="9" name="Line 52">
              <a:extLst>
                <a:ext uri="{FF2B5EF4-FFF2-40B4-BE49-F238E27FC236}">
                  <a16:creationId xmlns:a16="http://schemas.microsoft.com/office/drawing/2014/main" id="{3B440749-2F3E-4E95-9F97-3E8C6CCD5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8686" y="3643911"/>
              <a:ext cx="47942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 Box 45">
              <a:extLst>
                <a:ext uri="{FF2B5EF4-FFF2-40B4-BE49-F238E27FC236}">
                  <a16:creationId xmlns:a16="http://schemas.microsoft.com/office/drawing/2014/main" id="{CF1B9889-86D2-4671-91A7-5F60AAD0B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68699" y="2774143"/>
              <a:ext cx="2313404" cy="206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Current report:</a:t>
              </a:r>
              <a:b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Primary analysis </a:t>
              </a:r>
              <a:b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(data cutoff Jan 15, 2021) of daily dosing group and all treated patients (includes patients switched from weekly </a:t>
              </a:r>
              <a:b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to daily dosing) </a:t>
              </a:r>
              <a:endPara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Line 52">
              <a:extLst>
                <a:ext uri="{FF2B5EF4-FFF2-40B4-BE49-F238E27FC236}">
                  <a16:creationId xmlns:a16="http://schemas.microsoft.com/office/drawing/2014/main" id="{C3441EFB-B60B-4D6A-A47F-747F25554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547" y="2924329"/>
              <a:ext cx="47942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Line 52">
              <a:extLst>
                <a:ext uri="{FF2B5EF4-FFF2-40B4-BE49-F238E27FC236}">
                  <a16:creationId xmlns:a16="http://schemas.microsoft.com/office/drawing/2014/main" id="{A95BFE41-E2A9-4535-AC27-0EA2EC731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547" y="4364726"/>
              <a:ext cx="47942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Text Box 45">
              <a:extLst>
                <a:ext uri="{FF2B5EF4-FFF2-40B4-BE49-F238E27FC236}">
                  <a16:creationId xmlns:a16="http://schemas.microsoft.com/office/drawing/2014/main" id="{86244270-22A6-4406-BEDE-14081E57AE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9444" y="1775413"/>
              <a:ext cx="25685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Sequential assignment (allocated 1:1)*</a:t>
              </a:r>
              <a:endPara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605D5A8-F0D1-C34C-9011-CA05779C50BD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24" name="Picture 23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1387D51-B5DA-1A47-81A8-EE67C255B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4E38942-63BA-5B4B-A8A6-EABCF086D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6" name="Line 52">
            <a:extLst>
              <a:ext uri="{FF2B5EF4-FFF2-40B4-BE49-F238E27FC236}">
                <a16:creationId xmlns:a16="http://schemas.microsoft.com/office/drawing/2014/main" id="{A0E4C092-58C4-CA49-AA71-C4D86BA252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8531" y="2462360"/>
            <a:ext cx="0" cy="40477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C91CBF-8123-1942-B39B-7A629DB23CBE}"/>
              </a:ext>
            </a:extLst>
          </p:cNvPr>
          <p:cNvSpPr txBox="1"/>
          <p:nvPr/>
        </p:nvSpPr>
        <p:spPr bwMode="auto">
          <a:xfrm>
            <a:off x="5111750" y="5104481"/>
            <a:ext cx="47489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*Enrollment closed in weekly group and continued in daily group following an interim analysis.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Recommended dose.</a:t>
            </a:r>
          </a:p>
        </p:txBody>
      </p:sp>
    </p:spTree>
    <p:extLst>
      <p:ext uri="{BB962C8B-B14F-4D97-AF65-F5344CB8AC3E}">
        <p14:creationId xmlns:p14="http://schemas.microsoft.com/office/powerpoint/2010/main" val="156085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Baseline Characteristics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AEC67C-CC73-C54F-9B26-2AAFD5B3CC40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A3636F2-F3BF-C941-95D7-1289B27B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FE7AE-7254-2D46-950B-94FB1D8E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F279652B-DE43-0446-81AE-2A75143EE71A}"/>
              </a:ext>
            </a:extLst>
          </p:cNvPr>
          <p:cNvGraphicFramePr>
            <a:graphicFrameLocks/>
          </p:cNvGraphicFramePr>
          <p:nvPr/>
        </p:nvGraphicFramePr>
        <p:xfrm>
          <a:off x="727075" y="1604963"/>
          <a:ext cx="10755313" cy="4544374"/>
        </p:xfrm>
        <a:graphic>
          <a:graphicData uri="http://schemas.openxmlformats.org/drawingml/2006/table">
            <a:tbl>
              <a:tblPr/>
              <a:tblGrid>
                <a:gridCol w="4722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 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 (40-88)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67.5 (40-88)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since FL diagnosis,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(0.2-32)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(0.2-32)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Ann Arbor staging, %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Stage I-II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Stage III-IV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Missing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6225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 ≤1,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17988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FLIPI risk category ≥3,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87270"/>
                  </a:ext>
                </a:extLst>
              </a:tr>
              <a:tr h="915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systemic therapy regimens, n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anti-CD20, %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alkylating agents, %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HSCT,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(1-8)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(1-8)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850940"/>
                  </a:ext>
                </a:extLst>
              </a:tr>
              <a:tr h="915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 or refractory to most recent therapy, %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Refractory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Unknown/missing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283680"/>
                  </a:ext>
                </a:extLst>
              </a:tr>
            </a:tbl>
          </a:graphicData>
        </a:graphic>
      </p:graphicFrame>
      <p:sp>
        <p:nvSpPr>
          <p:cNvPr id="12" name="Text Box 15">
            <a:extLst>
              <a:ext uri="{FF2B5EF4-FFF2-40B4-BE49-F238E27FC236}">
                <a16:creationId xmlns:a16="http://schemas.microsoft.com/office/drawing/2014/main" id="{D8E34F2F-5C95-7E41-AFEB-242352820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929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Response and PFS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AEC67C-CC73-C54F-9B26-2AAFD5B3CC40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A3636F2-F3BF-C941-95D7-1289B27B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FE7AE-7254-2D46-950B-94FB1D8E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F279652B-DE43-0446-81AE-2A75143EE71A}"/>
              </a:ext>
            </a:extLst>
          </p:cNvPr>
          <p:cNvGraphicFramePr>
            <a:graphicFrameLocks/>
          </p:cNvGraphicFramePr>
          <p:nvPr/>
        </p:nvGraphicFramePr>
        <p:xfrm>
          <a:off x="727077" y="1604962"/>
          <a:ext cx="6254492" cy="2854434"/>
        </p:xfrm>
        <a:graphic>
          <a:graphicData uri="http://schemas.openxmlformats.org/drawingml/2006/table">
            <a:tbl>
              <a:tblPr/>
              <a:tblGrid>
                <a:gridCol w="2423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5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Efficacy Outcome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 (by IRC), %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77.7 (68.4-85.3)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75.4 (66.9-82.6)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78327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298168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DoR,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14.7 (10.4-NE)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14.7 (12.0-20.3)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15.8 (11.0-NE)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14.0 (11.3-19.6)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6225"/>
                  </a:ext>
                </a:extLst>
              </a:tr>
            </a:tbl>
          </a:graphicData>
        </a:graphic>
      </p:graphicFrame>
      <p:sp>
        <p:nvSpPr>
          <p:cNvPr id="12" name="Text Box 15">
            <a:extLst>
              <a:ext uri="{FF2B5EF4-FFF2-40B4-BE49-F238E27FC236}">
                <a16:creationId xmlns:a16="http://schemas.microsoft.com/office/drawing/2014/main" id="{D8E34F2F-5C95-7E41-AFEB-242352820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Reproduced with permission.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1117165-F78B-1848-9D8E-07806B103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4570667"/>
            <a:ext cx="6254492" cy="1489645"/>
          </a:xfrm>
        </p:spPr>
        <p:txBody>
          <a:bodyPr/>
          <a:lstStyle/>
          <a:p>
            <a:r>
              <a:rPr lang="en-US" sz="2000" dirty="0"/>
              <a:t>74% of responders had first documented response at the first disease assessment (at 8 wk)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7DC4D4D-E51D-46DF-ADB3-88EC2FBEE59E}"/>
              </a:ext>
            </a:extLst>
          </p:cNvPr>
          <p:cNvSpPr/>
          <p:nvPr/>
        </p:nvSpPr>
        <p:spPr bwMode="auto">
          <a:xfrm>
            <a:off x="7768568" y="1860550"/>
            <a:ext cx="3820182" cy="2677944"/>
          </a:xfrm>
          <a:custGeom>
            <a:avLst/>
            <a:gdLst>
              <a:gd name="connsiteX0" fmla="*/ 0 w 8593666"/>
              <a:gd name="connsiteY0" fmla="*/ 0 h 2489200"/>
              <a:gd name="connsiteX1" fmla="*/ 0 w 8593666"/>
              <a:gd name="connsiteY1" fmla="*/ 2489200 h 2489200"/>
              <a:gd name="connsiteX2" fmla="*/ 8593666 w 8593666"/>
              <a:gd name="connsiteY2" fmla="*/ 2489200 h 248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66" h="2489200">
                <a:moveTo>
                  <a:pt x="0" y="0"/>
                </a:moveTo>
                <a:lnTo>
                  <a:pt x="0" y="2489200"/>
                </a:lnTo>
                <a:lnTo>
                  <a:pt x="8593666" y="24892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9F1721-C2A6-469A-96F0-5D246ADA4FE8}"/>
              </a:ext>
            </a:extLst>
          </p:cNvPr>
          <p:cNvGrpSpPr/>
          <p:nvPr/>
        </p:nvGrpSpPr>
        <p:grpSpPr>
          <a:xfrm>
            <a:off x="7356276" y="1775741"/>
            <a:ext cx="412292" cy="2980409"/>
            <a:chOff x="613294" y="-493607"/>
            <a:chExt cx="412292" cy="589969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8819F8-0DD0-4A9A-98BA-E3880B93303F}"/>
                </a:ext>
              </a:extLst>
            </p:cNvPr>
            <p:cNvSpPr txBox="1"/>
            <p:nvPr/>
          </p:nvSpPr>
          <p:spPr bwMode="auto">
            <a:xfrm>
              <a:off x="749549" y="4721267"/>
              <a:ext cx="276037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723B9D-B08F-4B2F-A009-72747C7F2628}"/>
                </a:ext>
              </a:extLst>
            </p:cNvPr>
            <p:cNvSpPr txBox="1"/>
            <p:nvPr/>
          </p:nvSpPr>
          <p:spPr bwMode="auto">
            <a:xfrm>
              <a:off x="613294" y="3668534"/>
              <a:ext cx="412292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7A4B65-8942-4A88-8C70-055431E14E49}"/>
                </a:ext>
              </a:extLst>
            </p:cNvPr>
            <p:cNvSpPr txBox="1"/>
            <p:nvPr/>
          </p:nvSpPr>
          <p:spPr bwMode="auto">
            <a:xfrm>
              <a:off x="613294" y="2615801"/>
              <a:ext cx="412292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1166153-AB65-4540-9693-5236420FAA46}"/>
                </a:ext>
              </a:extLst>
            </p:cNvPr>
            <p:cNvSpPr txBox="1"/>
            <p:nvPr/>
          </p:nvSpPr>
          <p:spPr bwMode="auto">
            <a:xfrm>
              <a:off x="613294" y="1563068"/>
              <a:ext cx="412292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87D0A5-2E4C-4452-899E-A49B6C235562}"/>
                </a:ext>
              </a:extLst>
            </p:cNvPr>
            <p:cNvSpPr txBox="1"/>
            <p:nvPr/>
          </p:nvSpPr>
          <p:spPr bwMode="auto">
            <a:xfrm>
              <a:off x="613294" y="559126"/>
              <a:ext cx="412292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6F2531-CE65-4FBE-A3B2-F3E34EA0A7EC}"/>
                </a:ext>
              </a:extLst>
            </p:cNvPr>
            <p:cNvSpPr txBox="1"/>
            <p:nvPr/>
          </p:nvSpPr>
          <p:spPr bwMode="auto">
            <a:xfrm>
              <a:off x="613294" y="-493607"/>
              <a:ext cx="412292" cy="684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7024F52-2DD2-40A0-ABAE-8918915E1D01}"/>
              </a:ext>
            </a:extLst>
          </p:cNvPr>
          <p:cNvGrpSpPr/>
          <p:nvPr/>
        </p:nvGrpSpPr>
        <p:grpSpPr>
          <a:xfrm>
            <a:off x="7693155" y="1930400"/>
            <a:ext cx="75413" cy="2609532"/>
            <a:chOff x="830646" y="-321578"/>
            <a:chExt cx="914400" cy="525753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0A84DE8-3D28-40A8-A031-8E82040BB3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17524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B52C46-4F45-44A3-B3A0-D5568E65BC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2802357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195A4FB-FBC1-4102-AC9D-84E2BAE907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38606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78F05A-E9F7-4F51-808E-D1AF4086A0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4935957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3C05422-A368-4480-A288-E67405EA92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741431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350AA26-9A80-4433-BE11-01FE4CFADD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-321578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53C513D-8190-4C06-BADC-E513B127B483}"/>
              </a:ext>
            </a:extLst>
          </p:cNvPr>
          <p:cNvSpPr txBox="1"/>
          <p:nvPr/>
        </p:nvSpPr>
        <p:spPr bwMode="auto">
          <a:xfrm rot="16200000">
            <a:off x="6461751" y="3059851"/>
            <a:ext cx="1616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Probability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EBB2ED7-8D30-4535-8E8B-293926D0E2C8}"/>
              </a:ext>
            </a:extLst>
          </p:cNvPr>
          <p:cNvGrpSpPr/>
          <p:nvPr/>
        </p:nvGrpSpPr>
        <p:grpSpPr>
          <a:xfrm>
            <a:off x="9708359" y="2011530"/>
            <a:ext cx="1918688" cy="480131"/>
            <a:chOff x="9708359" y="2011530"/>
            <a:chExt cx="1918688" cy="48013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809A6A-6FE2-4395-9E4D-99E5A1ECDC77}"/>
                </a:ext>
              </a:extLst>
            </p:cNvPr>
            <p:cNvSpPr txBox="1"/>
            <p:nvPr/>
          </p:nvSpPr>
          <p:spPr bwMode="auto">
            <a:xfrm>
              <a:off x="10028789" y="2011530"/>
              <a:ext cx="1598258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All Treated Patients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Daily Dosing Group</a:t>
              </a: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7011DF2-0FF5-440E-864F-473E432FF411}"/>
                </a:ext>
              </a:extLst>
            </p:cNvPr>
            <p:cNvGrpSpPr/>
            <p:nvPr/>
          </p:nvGrpSpPr>
          <p:grpSpPr>
            <a:xfrm>
              <a:off x="9708359" y="2159391"/>
              <a:ext cx="336550" cy="181110"/>
              <a:chOff x="9708359" y="2159391"/>
              <a:chExt cx="336550" cy="18111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9351F7D-419B-4E4B-8C50-0BF9C5A180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08359" y="2159391"/>
                <a:ext cx="3365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07B075E-8710-4F17-85AE-DB39EE634B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708359" y="2340501"/>
                <a:ext cx="3365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02E11A5-F185-498A-ADF5-744AFFDBFA92}"/>
              </a:ext>
            </a:extLst>
          </p:cNvPr>
          <p:cNvSpPr txBox="1"/>
          <p:nvPr/>
        </p:nvSpPr>
        <p:spPr bwMode="auto">
          <a:xfrm>
            <a:off x="9443848" y="4773926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762F658-9347-44BC-BF6B-E4C4702673AA}"/>
              </a:ext>
            </a:extLst>
          </p:cNvPr>
          <p:cNvGrpSpPr/>
          <p:nvPr/>
        </p:nvGrpSpPr>
        <p:grpSpPr>
          <a:xfrm>
            <a:off x="7716520" y="4588571"/>
            <a:ext cx="3989436" cy="286232"/>
            <a:chOff x="2206995" y="4205564"/>
            <a:chExt cx="10674506" cy="2862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FE84BB-8D63-4E8E-B370-D4E73596FB5B}"/>
                </a:ext>
              </a:extLst>
            </p:cNvPr>
            <p:cNvSpPr txBox="1"/>
            <p:nvPr/>
          </p:nvSpPr>
          <p:spPr bwMode="auto">
            <a:xfrm>
              <a:off x="2206995" y="4205564"/>
              <a:ext cx="276038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6A614C-AC08-4010-B2FE-6C0A438FEB76}"/>
                </a:ext>
              </a:extLst>
            </p:cNvPr>
            <p:cNvSpPr txBox="1"/>
            <p:nvPr/>
          </p:nvSpPr>
          <p:spPr bwMode="auto">
            <a:xfrm>
              <a:off x="2826619" y="4205564"/>
              <a:ext cx="73859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53AD24-269E-4C49-82C1-A5DE4A1F6ACA}"/>
                </a:ext>
              </a:extLst>
            </p:cNvPr>
            <p:cNvSpPr txBox="1"/>
            <p:nvPr/>
          </p:nvSpPr>
          <p:spPr bwMode="auto">
            <a:xfrm>
              <a:off x="3664820" y="4205564"/>
              <a:ext cx="73859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BF3F75-E078-4126-915C-8FF8B52D7800}"/>
                </a:ext>
              </a:extLst>
            </p:cNvPr>
            <p:cNvSpPr txBox="1"/>
            <p:nvPr/>
          </p:nvSpPr>
          <p:spPr bwMode="auto">
            <a:xfrm>
              <a:off x="4515719" y="4205564"/>
              <a:ext cx="73859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D926F9-5FD5-47B5-B74E-5A5D0CE694FD}"/>
                </a:ext>
              </a:extLst>
            </p:cNvPr>
            <p:cNvSpPr txBox="1"/>
            <p:nvPr/>
          </p:nvSpPr>
          <p:spPr bwMode="auto">
            <a:xfrm>
              <a:off x="5366619" y="4205564"/>
              <a:ext cx="73859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47F55E7-DA82-4A8A-AB31-73F7A5DAA8FD}"/>
                </a:ext>
              </a:extLst>
            </p:cNvPr>
            <p:cNvSpPr txBox="1"/>
            <p:nvPr/>
          </p:nvSpPr>
          <p:spPr bwMode="auto">
            <a:xfrm>
              <a:off x="6095277" y="4205564"/>
              <a:ext cx="983074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95500A-6178-4A63-9291-CDA2DB505F49}"/>
                </a:ext>
              </a:extLst>
            </p:cNvPr>
            <p:cNvSpPr txBox="1"/>
            <p:nvPr/>
          </p:nvSpPr>
          <p:spPr bwMode="auto">
            <a:xfrm>
              <a:off x="6933478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C6DF28-07E5-4422-94F1-F0F9B8A8E70B}"/>
                </a:ext>
              </a:extLst>
            </p:cNvPr>
            <p:cNvSpPr txBox="1"/>
            <p:nvPr/>
          </p:nvSpPr>
          <p:spPr bwMode="auto">
            <a:xfrm>
              <a:off x="7784378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598C7E-9785-4140-AF1F-739DE9026600}"/>
                </a:ext>
              </a:extLst>
            </p:cNvPr>
            <p:cNvSpPr txBox="1"/>
            <p:nvPr/>
          </p:nvSpPr>
          <p:spPr bwMode="auto">
            <a:xfrm>
              <a:off x="8582647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FCA3B73-6A1F-4C4C-A3C4-922C6FA035CF}"/>
                </a:ext>
              </a:extLst>
            </p:cNvPr>
            <p:cNvSpPr txBox="1"/>
            <p:nvPr/>
          </p:nvSpPr>
          <p:spPr bwMode="auto">
            <a:xfrm>
              <a:off x="9433547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1B11F85-6CEA-450C-85A0-9DB17A2A9DC4}"/>
                </a:ext>
              </a:extLst>
            </p:cNvPr>
            <p:cNvSpPr txBox="1"/>
            <p:nvPr/>
          </p:nvSpPr>
          <p:spPr bwMode="auto">
            <a:xfrm>
              <a:off x="10271745" y="4205564"/>
              <a:ext cx="983074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0CB144-EFBA-4587-97E5-AD5B3CADA52B}"/>
                </a:ext>
              </a:extLst>
            </p:cNvPr>
            <p:cNvSpPr txBox="1"/>
            <p:nvPr/>
          </p:nvSpPr>
          <p:spPr bwMode="auto">
            <a:xfrm>
              <a:off x="11032739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3C7431F-8909-4359-B1A7-3A5625F4E7FB}"/>
                </a:ext>
              </a:extLst>
            </p:cNvPr>
            <p:cNvSpPr txBox="1"/>
            <p:nvPr/>
          </p:nvSpPr>
          <p:spPr bwMode="auto">
            <a:xfrm>
              <a:off x="11898430" y="4205564"/>
              <a:ext cx="98307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ECCF559-183B-4B09-AE59-5649BFA196AD}"/>
              </a:ext>
            </a:extLst>
          </p:cNvPr>
          <p:cNvGrpSpPr/>
          <p:nvPr/>
        </p:nvGrpSpPr>
        <p:grpSpPr>
          <a:xfrm>
            <a:off x="7768568" y="4552555"/>
            <a:ext cx="3763033" cy="79577"/>
            <a:chOff x="2356230" y="3435849"/>
            <a:chExt cx="10107911" cy="96731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B070922-D371-489F-B5BC-F3CCF402A420}"/>
                </a:ext>
              </a:extLst>
            </p:cNvPr>
            <p:cNvGrpSpPr/>
            <p:nvPr/>
          </p:nvGrpSpPr>
          <p:grpSpPr>
            <a:xfrm rot="5400000">
              <a:off x="3964706" y="1827373"/>
              <a:ext cx="967318" cy="4184269"/>
              <a:chOff x="830646" y="-369891"/>
              <a:chExt cx="914400" cy="5305848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9E14C2F8-CCCF-43E1-B201-16C42B1DEB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1752489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946B3EB-64AC-40CC-86A9-197ADC047E3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2802357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F723CAF-F818-483B-BAAE-C74FE8E0A1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3860689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1F3782B-6C3B-4958-A181-ED4274FCC3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4935957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391D11B-3886-46F2-B16B-56C3E8CBE1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693118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BD1F989-04F1-4C8B-B401-56EFF292F2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-369891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EB4AD4-D058-4331-8FBB-E4CB27C86C31}"/>
                </a:ext>
              </a:extLst>
            </p:cNvPr>
            <p:cNvGrpSpPr/>
            <p:nvPr/>
          </p:nvGrpSpPr>
          <p:grpSpPr>
            <a:xfrm rot="5400000">
              <a:off x="9447837" y="1386863"/>
              <a:ext cx="967318" cy="5065290"/>
              <a:chOff x="830646" y="-1487066"/>
              <a:chExt cx="914400" cy="6423023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935F5D6B-2184-4710-8761-C2739163D0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1752489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22BB139-AA9C-450B-BF1E-F81599C7A0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2802357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A56EA1E-4F9D-42ED-947B-35A9686183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3860689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C59B95B-BAD9-4295-B7BE-8800763F6D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4935957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FD43815-214A-4373-B7A8-953A4D4FC1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693118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1221A2DB-35CE-4A56-B6F6-8728802D7F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-431577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9C1AD07-C02A-4505-8A68-9C4CF8A244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0646" y="-1487066"/>
                <a:ext cx="9144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394A10C5-C286-48AF-B42A-E2AB97355A23}"/>
              </a:ext>
            </a:extLst>
          </p:cNvPr>
          <p:cNvSpPr txBox="1"/>
          <p:nvPr/>
        </p:nvSpPr>
        <p:spPr bwMode="auto">
          <a:xfrm>
            <a:off x="6698267" y="5066674"/>
            <a:ext cx="10025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DA1B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 Treated Patients</a:t>
            </a:r>
          </a:p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Daily Dosing Group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EF56858-DDBA-458A-A321-28A2A2F8570D}"/>
              </a:ext>
            </a:extLst>
          </p:cNvPr>
          <p:cNvGrpSpPr/>
          <p:nvPr/>
        </p:nvGrpSpPr>
        <p:grpSpPr>
          <a:xfrm>
            <a:off x="7557949" y="5073125"/>
            <a:ext cx="4095909" cy="258532"/>
            <a:chOff x="1782708" y="4205564"/>
            <a:chExt cx="10959395" cy="25853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A75F995-43B0-4465-AA8B-ACAFE3E68A95}"/>
                </a:ext>
              </a:extLst>
            </p:cNvPr>
            <p:cNvSpPr txBox="1"/>
            <p:nvPr/>
          </p:nvSpPr>
          <p:spPr bwMode="auto">
            <a:xfrm>
              <a:off x="1782708" y="4205564"/>
              <a:ext cx="112461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AD5CFC-A513-4A93-9439-CFCFF6CBDCF7}"/>
                </a:ext>
              </a:extLst>
            </p:cNvPr>
            <p:cNvSpPr txBox="1"/>
            <p:nvPr/>
          </p:nvSpPr>
          <p:spPr bwMode="auto">
            <a:xfrm>
              <a:off x="2738693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2516196-7220-4D3C-8CD0-6176389D71DD}"/>
                </a:ext>
              </a:extLst>
            </p:cNvPr>
            <p:cNvSpPr txBox="1"/>
            <p:nvPr/>
          </p:nvSpPr>
          <p:spPr bwMode="auto">
            <a:xfrm>
              <a:off x="3576894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78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C9823D-1B61-4C66-AF1E-B7C3208844CB}"/>
                </a:ext>
              </a:extLst>
            </p:cNvPr>
            <p:cNvSpPr txBox="1"/>
            <p:nvPr/>
          </p:nvSpPr>
          <p:spPr bwMode="auto">
            <a:xfrm>
              <a:off x="4427794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58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9586806-46AE-494F-A1CD-5DC23F551A91}"/>
                </a:ext>
              </a:extLst>
            </p:cNvPr>
            <p:cNvSpPr txBox="1"/>
            <p:nvPr/>
          </p:nvSpPr>
          <p:spPr bwMode="auto">
            <a:xfrm>
              <a:off x="5278693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56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3ADC5E-722D-4C99-BA9D-018558A7378A}"/>
                </a:ext>
              </a:extLst>
            </p:cNvPr>
            <p:cNvSpPr txBox="1"/>
            <p:nvPr/>
          </p:nvSpPr>
          <p:spPr bwMode="auto">
            <a:xfrm>
              <a:off x="6129591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84294A0-98A3-41BB-914F-BAFCD539270C}"/>
                </a:ext>
              </a:extLst>
            </p:cNvPr>
            <p:cNvSpPr txBox="1"/>
            <p:nvPr/>
          </p:nvSpPr>
          <p:spPr bwMode="auto">
            <a:xfrm>
              <a:off x="6967792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29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9100057-33C3-4727-B80C-EF35BFEAC106}"/>
                </a:ext>
              </a:extLst>
            </p:cNvPr>
            <p:cNvSpPr txBox="1"/>
            <p:nvPr/>
          </p:nvSpPr>
          <p:spPr bwMode="auto">
            <a:xfrm>
              <a:off x="7818691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1999E77-7C51-4B6F-B8E4-2E828ACFB8BD}"/>
                </a:ext>
              </a:extLst>
            </p:cNvPr>
            <p:cNvSpPr txBox="1"/>
            <p:nvPr/>
          </p:nvSpPr>
          <p:spPr bwMode="auto">
            <a:xfrm>
              <a:off x="8616960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777D3D5-3248-47F8-B108-0227F1DBBEB3}"/>
                </a:ext>
              </a:extLst>
            </p:cNvPr>
            <p:cNvSpPr txBox="1"/>
            <p:nvPr/>
          </p:nvSpPr>
          <p:spPr bwMode="auto">
            <a:xfrm>
              <a:off x="9467860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3F28CD-F4A5-42E6-8DF8-20003725894E}"/>
                </a:ext>
              </a:extLst>
            </p:cNvPr>
            <p:cNvSpPr txBox="1"/>
            <p:nvPr/>
          </p:nvSpPr>
          <p:spPr bwMode="auto">
            <a:xfrm>
              <a:off x="10411141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F2242BF-98E5-4491-840E-FEB5000634D3}"/>
                </a:ext>
              </a:extLst>
            </p:cNvPr>
            <p:cNvSpPr txBox="1"/>
            <p:nvPr/>
          </p:nvSpPr>
          <p:spPr bwMode="auto">
            <a:xfrm>
              <a:off x="11172135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795C02D-B23A-462C-BB57-33D4060DC00E}"/>
                </a:ext>
              </a:extLst>
            </p:cNvPr>
            <p:cNvSpPr txBox="1"/>
            <p:nvPr/>
          </p:nvSpPr>
          <p:spPr bwMode="auto">
            <a:xfrm>
              <a:off x="12037826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D859FAE-5336-4831-B2E6-16531DB7EB32}"/>
              </a:ext>
            </a:extLst>
          </p:cNvPr>
          <p:cNvGrpSpPr/>
          <p:nvPr/>
        </p:nvGrpSpPr>
        <p:grpSpPr>
          <a:xfrm>
            <a:off x="7557949" y="5403226"/>
            <a:ext cx="4095909" cy="258532"/>
            <a:chOff x="1782709" y="4205564"/>
            <a:chExt cx="10959394" cy="25853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4D71D0C-C05C-44B3-8796-2D4B7839B71F}"/>
                </a:ext>
              </a:extLst>
            </p:cNvPr>
            <p:cNvSpPr txBox="1"/>
            <p:nvPr/>
          </p:nvSpPr>
          <p:spPr bwMode="auto">
            <a:xfrm>
              <a:off x="1782709" y="4205564"/>
              <a:ext cx="112461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126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D7618A2-2E3D-4EF6-A310-39A568FDDA82}"/>
                </a:ext>
              </a:extLst>
            </p:cNvPr>
            <p:cNvSpPr txBox="1"/>
            <p:nvPr/>
          </p:nvSpPr>
          <p:spPr bwMode="auto">
            <a:xfrm>
              <a:off x="2633609" y="4205564"/>
              <a:ext cx="112461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05145B-9E94-44A9-B48C-24CC96A2E8B5}"/>
                </a:ext>
              </a:extLst>
            </p:cNvPr>
            <p:cNvSpPr txBox="1"/>
            <p:nvPr/>
          </p:nvSpPr>
          <p:spPr bwMode="auto">
            <a:xfrm>
              <a:off x="3576895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0D5E6DD-A15C-4EF8-AED9-5EA91EC07D4A}"/>
                </a:ext>
              </a:extLst>
            </p:cNvPr>
            <p:cNvSpPr txBox="1"/>
            <p:nvPr/>
          </p:nvSpPr>
          <p:spPr bwMode="auto">
            <a:xfrm>
              <a:off x="4427794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0475CC0-1E1A-46B3-8BEE-2FB622A8E0B7}"/>
                </a:ext>
              </a:extLst>
            </p:cNvPr>
            <p:cNvSpPr txBox="1"/>
            <p:nvPr/>
          </p:nvSpPr>
          <p:spPr bwMode="auto">
            <a:xfrm>
              <a:off x="5278694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68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62B9E56-8FB5-42B4-9789-4465470F3A13}"/>
                </a:ext>
              </a:extLst>
            </p:cNvPr>
            <p:cNvSpPr txBox="1"/>
            <p:nvPr/>
          </p:nvSpPr>
          <p:spPr bwMode="auto">
            <a:xfrm>
              <a:off x="6129591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5E3604E-FA51-44C7-85AF-AE6BFF547AF2}"/>
                </a:ext>
              </a:extLst>
            </p:cNvPr>
            <p:cNvSpPr txBox="1"/>
            <p:nvPr/>
          </p:nvSpPr>
          <p:spPr bwMode="auto">
            <a:xfrm>
              <a:off x="6967792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4D0B592-6B0C-406B-851A-4E0E7430326D}"/>
                </a:ext>
              </a:extLst>
            </p:cNvPr>
            <p:cNvSpPr txBox="1"/>
            <p:nvPr/>
          </p:nvSpPr>
          <p:spPr bwMode="auto">
            <a:xfrm>
              <a:off x="7818692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0EB858D-68B8-4195-9FDB-5F1A9E818B79}"/>
                </a:ext>
              </a:extLst>
            </p:cNvPr>
            <p:cNvSpPr txBox="1"/>
            <p:nvPr/>
          </p:nvSpPr>
          <p:spPr bwMode="auto">
            <a:xfrm>
              <a:off x="8616961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F70492-DAB7-408C-9E7D-E6509D0E0700}"/>
                </a:ext>
              </a:extLst>
            </p:cNvPr>
            <p:cNvSpPr txBox="1"/>
            <p:nvPr/>
          </p:nvSpPr>
          <p:spPr bwMode="auto">
            <a:xfrm>
              <a:off x="9467860" y="4205564"/>
              <a:ext cx="914445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8F6637-FD74-41EB-90DF-39D5820559D3}"/>
                </a:ext>
              </a:extLst>
            </p:cNvPr>
            <p:cNvSpPr txBox="1"/>
            <p:nvPr/>
          </p:nvSpPr>
          <p:spPr bwMode="auto">
            <a:xfrm>
              <a:off x="10411141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14416CE-E6DC-4938-AF80-9ED22AC95250}"/>
                </a:ext>
              </a:extLst>
            </p:cNvPr>
            <p:cNvSpPr txBox="1"/>
            <p:nvPr/>
          </p:nvSpPr>
          <p:spPr bwMode="auto">
            <a:xfrm>
              <a:off x="11172135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4B69F0-DBC9-4683-B120-21CCE80FBBF5}"/>
                </a:ext>
              </a:extLst>
            </p:cNvPr>
            <p:cNvSpPr txBox="1"/>
            <p:nvPr/>
          </p:nvSpPr>
          <p:spPr bwMode="auto">
            <a:xfrm>
              <a:off x="12037826" y="4205564"/>
              <a:ext cx="704277" cy="258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180508B-FD1D-4CF2-BD2C-6A5EF241E6BF}"/>
              </a:ext>
            </a:extLst>
          </p:cNvPr>
          <p:cNvSpPr/>
          <p:nvPr/>
        </p:nvSpPr>
        <p:spPr bwMode="auto">
          <a:xfrm>
            <a:off x="7793567" y="1934633"/>
            <a:ext cx="3475566" cy="2057400"/>
          </a:xfrm>
          <a:custGeom>
            <a:avLst/>
            <a:gdLst>
              <a:gd name="connsiteX0" fmla="*/ 3475566 w 3475566"/>
              <a:gd name="connsiteY0" fmla="*/ 2057400 h 2057400"/>
              <a:gd name="connsiteX1" fmla="*/ 3153833 w 3475566"/>
              <a:gd name="connsiteY1" fmla="*/ 2057400 h 2057400"/>
              <a:gd name="connsiteX2" fmla="*/ 3153833 w 3475566"/>
              <a:gd name="connsiteY2" fmla="*/ 1477434 h 2057400"/>
              <a:gd name="connsiteX3" fmla="*/ 2717800 w 3475566"/>
              <a:gd name="connsiteY3" fmla="*/ 1477434 h 2057400"/>
              <a:gd name="connsiteX4" fmla="*/ 2717800 w 3475566"/>
              <a:gd name="connsiteY4" fmla="*/ 1341967 h 2057400"/>
              <a:gd name="connsiteX5" fmla="*/ 2294466 w 3475566"/>
              <a:gd name="connsiteY5" fmla="*/ 1341967 h 2057400"/>
              <a:gd name="connsiteX6" fmla="*/ 2294466 w 3475566"/>
              <a:gd name="connsiteY6" fmla="*/ 1253067 h 2057400"/>
              <a:gd name="connsiteX7" fmla="*/ 1968500 w 3475566"/>
              <a:gd name="connsiteY7" fmla="*/ 1253067 h 2057400"/>
              <a:gd name="connsiteX8" fmla="*/ 1968500 w 3475566"/>
              <a:gd name="connsiteY8" fmla="*/ 1172634 h 2057400"/>
              <a:gd name="connsiteX9" fmla="*/ 1900766 w 3475566"/>
              <a:gd name="connsiteY9" fmla="*/ 1172634 h 2057400"/>
              <a:gd name="connsiteX10" fmla="*/ 1900766 w 3475566"/>
              <a:gd name="connsiteY10" fmla="*/ 1096434 h 2057400"/>
              <a:gd name="connsiteX11" fmla="*/ 1845733 w 3475566"/>
              <a:gd name="connsiteY11" fmla="*/ 1096434 h 2057400"/>
              <a:gd name="connsiteX12" fmla="*/ 1845733 w 3475566"/>
              <a:gd name="connsiteY12" fmla="*/ 948267 h 2057400"/>
              <a:gd name="connsiteX13" fmla="*/ 1612900 w 3475566"/>
              <a:gd name="connsiteY13" fmla="*/ 948267 h 2057400"/>
              <a:gd name="connsiteX14" fmla="*/ 1612900 w 3475566"/>
              <a:gd name="connsiteY14" fmla="*/ 872067 h 2057400"/>
              <a:gd name="connsiteX15" fmla="*/ 1464733 w 3475566"/>
              <a:gd name="connsiteY15" fmla="*/ 872067 h 2057400"/>
              <a:gd name="connsiteX16" fmla="*/ 1464733 w 3475566"/>
              <a:gd name="connsiteY16" fmla="*/ 812800 h 2057400"/>
              <a:gd name="connsiteX17" fmla="*/ 1443566 w 3475566"/>
              <a:gd name="connsiteY17" fmla="*/ 812800 h 2057400"/>
              <a:gd name="connsiteX18" fmla="*/ 1426633 w 3475566"/>
              <a:gd name="connsiteY18" fmla="*/ 812800 h 2057400"/>
              <a:gd name="connsiteX19" fmla="*/ 1426633 w 3475566"/>
              <a:gd name="connsiteY19" fmla="*/ 694267 h 2057400"/>
              <a:gd name="connsiteX20" fmla="*/ 1363133 w 3475566"/>
              <a:gd name="connsiteY20" fmla="*/ 694267 h 2057400"/>
              <a:gd name="connsiteX21" fmla="*/ 1363133 w 3475566"/>
              <a:gd name="connsiteY21" fmla="*/ 635000 h 2057400"/>
              <a:gd name="connsiteX22" fmla="*/ 1164166 w 3475566"/>
              <a:gd name="connsiteY22" fmla="*/ 635000 h 2057400"/>
              <a:gd name="connsiteX23" fmla="*/ 1164166 w 3475566"/>
              <a:gd name="connsiteY23" fmla="*/ 579967 h 2057400"/>
              <a:gd name="connsiteX24" fmla="*/ 1138766 w 3475566"/>
              <a:gd name="connsiteY24" fmla="*/ 579967 h 2057400"/>
              <a:gd name="connsiteX25" fmla="*/ 1138766 w 3475566"/>
              <a:gd name="connsiteY25" fmla="*/ 529167 h 2057400"/>
              <a:gd name="connsiteX26" fmla="*/ 1066800 w 3475566"/>
              <a:gd name="connsiteY26" fmla="*/ 529167 h 2057400"/>
              <a:gd name="connsiteX27" fmla="*/ 1066800 w 3475566"/>
              <a:gd name="connsiteY27" fmla="*/ 482600 h 2057400"/>
              <a:gd name="connsiteX28" fmla="*/ 1032933 w 3475566"/>
              <a:gd name="connsiteY28" fmla="*/ 482600 h 2057400"/>
              <a:gd name="connsiteX29" fmla="*/ 1032933 w 3475566"/>
              <a:gd name="connsiteY29" fmla="*/ 444500 h 2057400"/>
              <a:gd name="connsiteX30" fmla="*/ 999066 w 3475566"/>
              <a:gd name="connsiteY30" fmla="*/ 444500 h 2057400"/>
              <a:gd name="connsiteX31" fmla="*/ 999066 w 3475566"/>
              <a:gd name="connsiteY31" fmla="*/ 410634 h 2057400"/>
              <a:gd name="connsiteX32" fmla="*/ 986366 w 3475566"/>
              <a:gd name="connsiteY32" fmla="*/ 410634 h 2057400"/>
              <a:gd name="connsiteX33" fmla="*/ 986366 w 3475566"/>
              <a:gd name="connsiteY33" fmla="*/ 410634 h 2057400"/>
              <a:gd name="connsiteX34" fmla="*/ 986366 w 3475566"/>
              <a:gd name="connsiteY34" fmla="*/ 410634 h 2057400"/>
              <a:gd name="connsiteX35" fmla="*/ 986366 w 3475566"/>
              <a:gd name="connsiteY35" fmla="*/ 338667 h 2057400"/>
              <a:gd name="connsiteX36" fmla="*/ 787400 w 3475566"/>
              <a:gd name="connsiteY36" fmla="*/ 338667 h 2057400"/>
              <a:gd name="connsiteX37" fmla="*/ 787400 w 3475566"/>
              <a:gd name="connsiteY37" fmla="*/ 304800 h 2057400"/>
              <a:gd name="connsiteX38" fmla="*/ 630766 w 3475566"/>
              <a:gd name="connsiteY38" fmla="*/ 304800 h 2057400"/>
              <a:gd name="connsiteX39" fmla="*/ 630766 w 3475566"/>
              <a:gd name="connsiteY39" fmla="*/ 254000 h 2057400"/>
              <a:gd name="connsiteX40" fmla="*/ 618066 w 3475566"/>
              <a:gd name="connsiteY40" fmla="*/ 254000 h 2057400"/>
              <a:gd name="connsiteX41" fmla="*/ 618066 w 3475566"/>
              <a:gd name="connsiteY41" fmla="*/ 207434 h 2057400"/>
              <a:gd name="connsiteX42" fmla="*/ 567266 w 3475566"/>
              <a:gd name="connsiteY42" fmla="*/ 207434 h 2057400"/>
              <a:gd name="connsiteX43" fmla="*/ 567266 w 3475566"/>
              <a:gd name="connsiteY43" fmla="*/ 165100 h 2057400"/>
              <a:gd name="connsiteX44" fmla="*/ 537633 w 3475566"/>
              <a:gd name="connsiteY44" fmla="*/ 165100 h 2057400"/>
              <a:gd name="connsiteX45" fmla="*/ 537633 w 3475566"/>
              <a:gd name="connsiteY45" fmla="*/ 165100 h 2057400"/>
              <a:gd name="connsiteX46" fmla="*/ 537633 w 3475566"/>
              <a:gd name="connsiteY46" fmla="*/ 93134 h 2057400"/>
              <a:gd name="connsiteX47" fmla="*/ 414866 w 3475566"/>
              <a:gd name="connsiteY47" fmla="*/ 93134 h 2057400"/>
              <a:gd name="connsiteX48" fmla="*/ 414866 w 3475566"/>
              <a:gd name="connsiteY48" fmla="*/ 93134 h 2057400"/>
              <a:gd name="connsiteX49" fmla="*/ 414866 w 3475566"/>
              <a:gd name="connsiteY49" fmla="*/ 50800 h 2057400"/>
              <a:gd name="connsiteX50" fmla="*/ 275166 w 3475566"/>
              <a:gd name="connsiteY50" fmla="*/ 50800 h 2057400"/>
              <a:gd name="connsiteX51" fmla="*/ 275166 w 3475566"/>
              <a:gd name="connsiteY51" fmla="*/ 0 h 2057400"/>
              <a:gd name="connsiteX52" fmla="*/ 0 w 3475566"/>
              <a:gd name="connsiteY52" fmla="*/ 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75566" h="2057400">
                <a:moveTo>
                  <a:pt x="3475566" y="2057400"/>
                </a:moveTo>
                <a:lnTo>
                  <a:pt x="3153833" y="2057400"/>
                </a:lnTo>
                <a:lnTo>
                  <a:pt x="3153833" y="1477434"/>
                </a:lnTo>
                <a:lnTo>
                  <a:pt x="2717800" y="1477434"/>
                </a:lnTo>
                <a:lnTo>
                  <a:pt x="2717800" y="1341967"/>
                </a:lnTo>
                <a:lnTo>
                  <a:pt x="2294466" y="1341967"/>
                </a:lnTo>
                <a:lnTo>
                  <a:pt x="2294466" y="1253067"/>
                </a:lnTo>
                <a:lnTo>
                  <a:pt x="1968500" y="1253067"/>
                </a:lnTo>
                <a:lnTo>
                  <a:pt x="1968500" y="1172634"/>
                </a:lnTo>
                <a:lnTo>
                  <a:pt x="1900766" y="1172634"/>
                </a:lnTo>
                <a:lnTo>
                  <a:pt x="1900766" y="1096434"/>
                </a:lnTo>
                <a:lnTo>
                  <a:pt x="1845733" y="1096434"/>
                </a:lnTo>
                <a:lnTo>
                  <a:pt x="1845733" y="948267"/>
                </a:lnTo>
                <a:lnTo>
                  <a:pt x="1612900" y="948267"/>
                </a:lnTo>
                <a:lnTo>
                  <a:pt x="1612900" y="872067"/>
                </a:lnTo>
                <a:lnTo>
                  <a:pt x="1464733" y="872067"/>
                </a:lnTo>
                <a:lnTo>
                  <a:pt x="1464733" y="812800"/>
                </a:lnTo>
                <a:lnTo>
                  <a:pt x="1443566" y="812800"/>
                </a:lnTo>
                <a:lnTo>
                  <a:pt x="1426633" y="812800"/>
                </a:lnTo>
                <a:lnTo>
                  <a:pt x="1426633" y="694267"/>
                </a:lnTo>
                <a:lnTo>
                  <a:pt x="1363133" y="694267"/>
                </a:lnTo>
                <a:lnTo>
                  <a:pt x="1363133" y="635000"/>
                </a:lnTo>
                <a:lnTo>
                  <a:pt x="1164166" y="635000"/>
                </a:lnTo>
                <a:lnTo>
                  <a:pt x="1164166" y="579967"/>
                </a:lnTo>
                <a:lnTo>
                  <a:pt x="1138766" y="579967"/>
                </a:lnTo>
                <a:lnTo>
                  <a:pt x="1138766" y="529167"/>
                </a:lnTo>
                <a:lnTo>
                  <a:pt x="1066800" y="529167"/>
                </a:lnTo>
                <a:lnTo>
                  <a:pt x="1066800" y="482600"/>
                </a:lnTo>
                <a:lnTo>
                  <a:pt x="1032933" y="482600"/>
                </a:lnTo>
                <a:lnTo>
                  <a:pt x="1032933" y="444500"/>
                </a:lnTo>
                <a:lnTo>
                  <a:pt x="999066" y="444500"/>
                </a:lnTo>
                <a:lnTo>
                  <a:pt x="999066" y="410634"/>
                </a:lnTo>
                <a:lnTo>
                  <a:pt x="986366" y="410634"/>
                </a:lnTo>
                <a:lnTo>
                  <a:pt x="986366" y="410634"/>
                </a:lnTo>
                <a:lnTo>
                  <a:pt x="986366" y="410634"/>
                </a:lnTo>
                <a:lnTo>
                  <a:pt x="986366" y="338667"/>
                </a:lnTo>
                <a:lnTo>
                  <a:pt x="787400" y="338667"/>
                </a:lnTo>
                <a:lnTo>
                  <a:pt x="787400" y="304800"/>
                </a:lnTo>
                <a:lnTo>
                  <a:pt x="630766" y="304800"/>
                </a:lnTo>
                <a:lnTo>
                  <a:pt x="630766" y="254000"/>
                </a:lnTo>
                <a:lnTo>
                  <a:pt x="618066" y="254000"/>
                </a:lnTo>
                <a:lnTo>
                  <a:pt x="618066" y="207434"/>
                </a:lnTo>
                <a:lnTo>
                  <a:pt x="567266" y="207434"/>
                </a:lnTo>
                <a:lnTo>
                  <a:pt x="567266" y="165100"/>
                </a:lnTo>
                <a:lnTo>
                  <a:pt x="537633" y="165100"/>
                </a:lnTo>
                <a:lnTo>
                  <a:pt x="537633" y="165100"/>
                </a:lnTo>
                <a:lnTo>
                  <a:pt x="537633" y="93134"/>
                </a:lnTo>
                <a:lnTo>
                  <a:pt x="414866" y="93134"/>
                </a:lnTo>
                <a:lnTo>
                  <a:pt x="414866" y="93134"/>
                </a:lnTo>
                <a:lnTo>
                  <a:pt x="414866" y="50800"/>
                </a:lnTo>
                <a:lnTo>
                  <a:pt x="275166" y="50800"/>
                </a:lnTo>
                <a:lnTo>
                  <a:pt x="27516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98925BE-7ECC-4953-BF1F-A2B0614E3C9B}"/>
              </a:ext>
            </a:extLst>
          </p:cNvPr>
          <p:cNvCxnSpPr/>
          <p:nvPr/>
        </p:nvCxnSpPr>
        <p:spPr bwMode="auto">
          <a:xfrm>
            <a:off x="8256994" y="1975380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FCF9D23-020D-49D4-84A1-8608AD5C99DB}"/>
              </a:ext>
            </a:extLst>
          </p:cNvPr>
          <p:cNvCxnSpPr/>
          <p:nvPr/>
        </p:nvCxnSpPr>
        <p:spPr bwMode="auto">
          <a:xfrm>
            <a:off x="8122056" y="1938867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19B394D-BD7A-40EC-AFFB-DBEBF14B5E74}"/>
              </a:ext>
            </a:extLst>
          </p:cNvPr>
          <p:cNvCxnSpPr/>
          <p:nvPr/>
        </p:nvCxnSpPr>
        <p:spPr bwMode="auto">
          <a:xfrm>
            <a:off x="8328431" y="197643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1A401CE-A067-42F7-BA85-96E9EFA0CFFD}"/>
              </a:ext>
            </a:extLst>
          </p:cNvPr>
          <p:cNvCxnSpPr/>
          <p:nvPr/>
        </p:nvCxnSpPr>
        <p:spPr bwMode="auto">
          <a:xfrm>
            <a:off x="8647519" y="223043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CB5F238-8435-4187-8766-BDC901743A4D}"/>
              </a:ext>
            </a:extLst>
          </p:cNvPr>
          <p:cNvCxnSpPr/>
          <p:nvPr/>
        </p:nvCxnSpPr>
        <p:spPr bwMode="auto">
          <a:xfrm>
            <a:off x="8677681" y="223043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AD9E694-A935-4A6B-961F-2A538BED0BFB}"/>
              </a:ext>
            </a:extLst>
          </p:cNvPr>
          <p:cNvCxnSpPr/>
          <p:nvPr/>
        </p:nvCxnSpPr>
        <p:spPr bwMode="auto">
          <a:xfrm>
            <a:off x="8717390" y="223043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8501893-69C3-4DBE-8C81-57F9057A1953}"/>
              </a:ext>
            </a:extLst>
          </p:cNvPr>
          <p:cNvCxnSpPr/>
          <p:nvPr/>
        </p:nvCxnSpPr>
        <p:spPr bwMode="auto">
          <a:xfrm>
            <a:off x="9074578" y="2512222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0C533D0-5E2B-48E8-881E-66FAC63579FF}"/>
              </a:ext>
            </a:extLst>
          </p:cNvPr>
          <p:cNvCxnSpPr/>
          <p:nvPr/>
        </p:nvCxnSpPr>
        <p:spPr bwMode="auto">
          <a:xfrm>
            <a:off x="9117440" y="2512222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F43B5FC-667A-4C59-8EA1-E8A07F6F5260}"/>
              </a:ext>
            </a:extLst>
          </p:cNvPr>
          <p:cNvCxnSpPr/>
          <p:nvPr/>
        </p:nvCxnSpPr>
        <p:spPr bwMode="auto">
          <a:xfrm>
            <a:off x="9198771" y="258308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9F78C8E-A34A-4C9F-8C4C-B919A90055C6}"/>
              </a:ext>
            </a:extLst>
          </p:cNvPr>
          <p:cNvCxnSpPr/>
          <p:nvPr/>
        </p:nvCxnSpPr>
        <p:spPr bwMode="auto">
          <a:xfrm>
            <a:off x="9876634" y="312928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D25BACE-5C59-4F00-A8AD-1E2EE2F2676C}"/>
              </a:ext>
            </a:extLst>
          </p:cNvPr>
          <p:cNvCxnSpPr/>
          <p:nvPr/>
        </p:nvCxnSpPr>
        <p:spPr bwMode="auto">
          <a:xfrm>
            <a:off x="10076659" y="3152955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749A7BC-489B-4A9B-9B96-58EE290ACF58}"/>
              </a:ext>
            </a:extLst>
          </p:cNvPr>
          <p:cNvCxnSpPr/>
          <p:nvPr/>
        </p:nvCxnSpPr>
        <p:spPr bwMode="auto">
          <a:xfrm>
            <a:off x="10138572" y="322241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E54C3E6-94E2-45E5-A130-D25ED72C713D}"/>
              </a:ext>
            </a:extLst>
          </p:cNvPr>
          <p:cNvCxnSpPr/>
          <p:nvPr/>
        </p:nvCxnSpPr>
        <p:spPr bwMode="auto">
          <a:xfrm>
            <a:off x="10233822" y="322241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B631B60-046E-4B35-9D90-DE501F5C2B23}"/>
              </a:ext>
            </a:extLst>
          </p:cNvPr>
          <p:cNvCxnSpPr/>
          <p:nvPr/>
        </p:nvCxnSpPr>
        <p:spPr bwMode="auto">
          <a:xfrm>
            <a:off x="10371935" y="322241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52D74505-7765-4953-A0D4-2428935F87D2}"/>
              </a:ext>
            </a:extLst>
          </p:cNvPr>
          <p:cNvCxnSpPr/>
          <p:nvPr/>
        </p:nvCxnSpPr>
        <p:spPr bwMode="auto">
          <a:xfrm>
            <a:off x="10656097" y="336846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E9E8ED1-852F-40E7-922C-D51E139CDA34}"/>
              </a:ext>
            </a:extLst>
          </p:cNvPr>
          <p:cNvCxnSpPr/>
          <p:nvPr/>
        </p:nvCxnSpPr>
        <p:spPr bwMode="auto">
          <a:xfrm>
            <a:off x="10692610" y="336846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44FBDC4-1BA0-4749-8289-4FB1EC7A612B}"/>
              </a:ext>
            </a:extLst>
          </p:cNvPr>
          <p:cNvCxnSpPr/>
          <p:nvPr/>
        </p:nvCxnSpPr>
        <p:spPr bwMode="auto">
          <a:xfrm>
            <a:off x="11269133" y="394546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5F413CC-A258-461D-9A2F-BC9CC68D64FD}"/>
              </a:ext>
            </a:extLst>
          </p:cNvPr>
          <p:cNvSpPr/>
          <p:nvPr/>
        </p:nvSpPr>
        <p:spPr bwMode="auto">
          <a:xfrm>
            <a:off x="7793567" y="1938867"/>
            <a:ext cx="3484033" cy="1926166"/>
          </a:xfrm>
          <a:custGeom>
            <a:avLst/>
            <a:gdLst>
              <a:gd name="connsiteX0" fmla="*/ 3484033 w 3484033"/>
              <a:gd name="connsiteY0" fmla="*/ 1926166 h 1926166"/>
              <a:gd name="connsiteX1" fmla="*/ 3158066 w 3484033"/>
              <a:gd name="connsiteY1" fmla="*/ 1926166 h 1926166"/>
              <a:gd name="connsiteX2" fmla="*/ 3158066 w 3484033"/>
              <a:gd name="connsiteY2" fmla="*/ 1693333 h 1926166"/>
              <a:gd name="connsiteX3" fmla="*/ 2768600 w 3484033"/>
              <a:gd name="connsiteY3" fmla="*/ 1693333 h 1926166"/>
              <a:gd name="connsiteX4" fmla="*/ 2768600 w 3484033"/>
              <a:gd name="connsiteY4" fmla="*/ 1540933 h 1926166"/>
              <a:gd name="connsiteX5" fmla="*/ 2717800 w 3484033"/>
              <a:gd name="connsiteY5" fmla="*/ 1540933 h 1926166"/>
              <a:gd name="connsiteX6" fmla="*/ 2717800 w 3484033"/>
              <a:gd name="connsiteY6" fmla="*/ 1452033 h 1926166"/>
              <a:gd name="connsiteX7" fmla="*/ 2468033 w 3484033"/>
              <a:gd name="connsiteY7" fmla="*/ 1452033 h 1926166"/>
              <a:gd name="connsiteX8" fmla="*/ 2468033 w 3484033"/>
              <a:gd name="connsiteY8" fmla="*/ 1367366 h 1926166"/>
              <a:gd name="connsiteX9" fmla="*/ 2286000 w 3484033"/>
              <a:gd name="connsiteY9" fmla="*/ 1367366 h 1926166"/>
              <a:gd name="connsiteX10" fmla="*/ 2286000 w 3484033"/>
              <a:gd name="connsiteY10" fmla="*/ 1299633 h 1926166"/>
              <a:gd name="connsiteX11" fmla="*/ 2184400 w 3484033"/>
              <a:gd name="connsiteY11" fmla="*/ 1299633 h 1926166"/>
              <a:gd name="connsiteX12" fmla="*/ 2184400 w 3484033"/>
              <a:gd name="connsiteY12" fmla="*/ 1219200 h 1926166"/>
              <a:gd name="connsiteX13" fmla="*/ 1968500 w 3484033"/>
              <a:gd name="connsiteY13" fmla="*/ 1219200 h 1926166"/>
              <a:gd name="connsiteX14" fmla="*/ 1968500 w 3484033"/>
              <a:gd name="connsiteY14" fmla="*/ 1172633 h 1926166"/>
              <a:gd name="connsiteX15" fmla="*/ 1909233 w 3484033"/>
              <a:gd name="connsiteY15" fmla="*/ 1172633 h 1926166"/>
              <a:gd name="connsiteX16" fmla="*/ 1909233 w 3484033"/>
              <a:gd name="connsiteY16" fmla="*/ 1092200 h 1926166"/>
              <a:gd name="connsiteX17" fmla="*/ 1845733 w 3484033"/>
              <a:gd name="connsiteY17" fmla="*/ 1092200 h 1926166"/>
              <a:gd name="connsiteX18" fmla="*/ 1845733 w 3484033"/>
              <a:gd name="connsiteY18" fmla="*/ 939800 h 1926166"/>
              <a:gd name="connsiteX19" fmla="*/ 1612900 w 3484033"/>
              <a:gd name="connsiteY19" fmla="*/ 939800 h 1926166"/>
              <a:gd name="connsiteX20" fmla="*/ 1612900 w 3484033"/>
              <a:gd name="connsiteY20" fmla="*/ 863600 h 1926166"/>
              <a:gd name="connsiteX21" fmla="*/ 1460500 w 3484033"/>
              <a:gd name="connsiteY21" fmla="*/ 863600 h 1926166"/>
              <a:gd name="connsiteX22" fmla="*/ 1460500 w 3484033"/>
              <a:gd name="connsiteY22" fmla="*/ 791633 h 1926166"/>
              <a:gd name="connsiteX23" fmla="*/ 1426633 w 3484033"/>
              <a:gd name="connsiteY23" fmla="*/ 791633 h 1926166"/>
              <a:gd name="connsiteX24" fmla="*/ 1426633 w 3484033"/>
              <a:gd name="connsiteY24" fmla="*/ 736600 h 1926166"/>
              <a:gd name="connsiteX25" fmla="*/ 1375833 w 3484033"/>
              <a:gd name="connsiteY25" fmla="*/ 736600 h 1926166"/>
              <a:gd name="connsiteX26" fmla="*/ 1375833 w 3484033"/>
              <a:gd name="connsiteY26" fmla="*/ 681566 h 1926166"/>
              <a:gd name="connsiteX27" fmla="*/ 1164166 w 3484033"/>
              <a:gd name="connsiteY27" fmla="*/ 681566 h 1926166"/>
              <a:gd name="connsiteX28" fmla="*/ 1164166 w 3484033"/>
              <a:gd name="connsiteY28" fmla="*/ 626533 h 1926166"/>
              <a:gd name="connsiteX29" fmla="*/ 1138766 w 3484033"/>
              <a:gd name="connsiteY29" fmla="*/ 626533 h 1926166"/>
              <a:gd name="connsiteX30" fmla="*/ 1138766 w 3484033"/>
              <a:gd name="connsiteY30" fmla="*/ 596900 h 1926166"/>
              <a:gd name="connsiteX31" fmla="*/ 1066800 w 3484033"/>
              <a:gd name="connsiteY31" fmla="*/ 596900 h 1926166"/>
              <a:gd name="connsiteX32" fmla="*/ 1066800 w 3484033"/>
              <a:gd name="connsiteY32" fmla="*/ 571500 h 1926166"/>
              <a:gd name="connsiteX33" fmla="*/ 1032933 w 3484033"/>
              <a:gd name="connsiteY33" fmla="*/ 571500 h 1926166"/>
              <a:gd name="connsiteX34" fmla="*/ 1032933 w 3484033"/>
              <a:gd name="connsiteY34" fmla="*/ 571500 h 1926166"/>
              <a:gd name="connsiteX35" fmla="*/ 1032933 w 3484033"/>
              <a:gd name="connsiteY35" fmla="*/ 546100 h 1926166"/>
              <a:gd name="connsiteX36" fmla="*/ 1032933 w 3484033"/>
              <a:gd name="connsiteY36" fmla="*/ 520700 h 1926166"/>
              <a:gd name="connsiteX37" fmla="*/ 1011766 w 3484033"/>
              <a:gd name="connsiteY37" fmla="*/ 520700 h 1926166"/>
              <a:gd name="connsiteX38" fmla="*/ 1011766 w 3484033"/>
              <a:gd name="connsiteY38" fmla="*/ 491066 h 1926166"/>
              <a:gd name="connsiteX39" fmla="*/ 1003299 w 3484033"/>
              <a:gd name="connsiteY39" fmla="*/ 499533 h 1926166"/>
              <a:gd name="connsiteX40" fmla="*/ 1003299 w 3484033"/>
              <a:gd name="connsiteY40" fmla="*/ 410633 h 1926166"/>
              <a:gd name="connsiteX41" fmla="*/ 795866 w 3484033"/>
              <a:gd name="connsiteY41" fmla="*/ 410633 h 1926166"/>
              <a:gd name="connsiteX42" fmla="*/ 795866 w 3484033"/>
              <a:gd name="connsiteY42" fmla="*/ 410633 h 1926166"/>
              <a:gd name="connsiteX43" fmla="*/ 795866 w 3484033"/>
              <a:gd name="connsiteY43" fmla="*/ 364066 h 1926166"/>
              <a:gd name="connsiteX44" fmla="*/ 630766 w 3484033"/>
              <a:gd name="connsiteY44" fmla="*/ 364066 h 1926166"/>
              <a:gd name="connsiteX45" fmla="*/ 630766 w 3484033"/>
              <a:gd name="connsiteY45" fmla="*/ 330200 h 1926166"/>
              <a:gd name="connsiteX46" fmla="*/ 618066 w 3484033"/>
              <a:gd name="connsiteY46" fmla="*/ 330200 h 1926166"/>
              <a:gd name="connsiteX47" fmla="*/ 618066 w 3484033"/>
              <a:gd name="connsiteY47" fmla="*/ 292100 h 1926166"/>
              <a:gd name="connsiteX48" fmla="*/ 571500 w 3484033"/>
              <a:gd name="connsiteY48" fmla="*/ 292100 h 1926166"/>
              <a:gd name="connsiteX49" fmla="*/ 571500 w 3484033"/>
              <a:gd name="connsiteY49" fmla="*/ 258233 h 1926166"/>
              <a:gd name="connsiteX50" fmla="*/ 563033 w 3484033"/>
              <a:gd name="connsiteY50" fmla="*/ 258233 h 1926166"/>
              <a:gd name="connsiteX51" fmla="*/ 563033 w 3484033"/>
              <a:gd name="connsiteY51" fmla="*/ 224366 h 1926166"/>
              <a:gd name="connsiteX52" fmla="*/ 546100 w 3484033"/>
              <a:gd name="connsiteY52" fmla="*/ 224366 h 1926166"/>
              <a:gd name="connsiteX53" fmla="*/ 546100 w 3484033"/>
              <a:gd name="connsiteY53" fmla="*/ 169333 h 1926166"/>
              <a:gd name="connsiteX54" fmla="*/ 495300 w 3484033"/>
              <a:gd name="connsiteY54" fmla="*/ 169333 h 1926166"/>
              <a:gd name="connsiteX55" fmla="*/ 495300 w 3484033"/>
              <a:gd name="connsiteY55" fmla="*/ 135466 h 1926166"/>
              <a:gd name="connsiteX56" fmla="*/ 423333 w 3484033"/>
              <a:gd name="connsiteY56" fmla="*/ 135466 h 1926166"/>
              <a:gd name="connsiteX57" fmla="*/ 423333 w 3484033"/>
              <a:gd name="connsiteY57" fmla="*/ 84666 h 1926166"/>
              <a:gd name="connsiteX58" fmla="*/ 287866 w 3484033"/>
              <a:gd name="connsiteY58" fmla="*/ 84666 h 1926166"/>
              <a:gd name="connsiteX59" fmla="*/ 287866 w 3484033"/>
              <a:gd name="connsiteY59" fmla="*/ 0 h 1926166"/>
              <a:gd name="connsiteX60" fmla="*/ 0 w 3484033"/>
              <a:gd name="connsiteY60" fmla="*/ 0 h 192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484033" h="1926166">
                <a:moveTo>
                  <a:pt x="3484033" y="1926166"/>
                </a:moveTo>
                <a:lnTo>
                  <a:pt x="3158066" y="1926166"/>
                </a:lnTo>
                <a:lnTo>
                  <a:pt x="3158066" y="1693333"/>
                </a:lnTo>
                <a:lnTo>
                  <a:pt x="2768600" y="1693333"/>
                </a:lnTo>
                <a:lnTo>
                  <a:pt x="2768600" y="1540933"/>
                </a:lnTo>
                <a:lnTo>
                  <a:pt x="2717800" y="1540933"/>
                </a:lnTo>
                <a:lnTo>
                  <a:pt x="2717800" y="1452033"/>
                </a:lnTo>
                <a:lnTo>
                  <a:pt x="2468033" y="1452033"/>
                </a:lnTo>
                <a:lnTo>
                  <a:pt x="2468033" y="1367366"/>
                </a:lnTo>
                <a:lnTo>
                  <a:pt x="2286000" y="1367366"/>
                </a:lnTo>
                <a:lnTo>
                  <a:pt x="2286000" y="1299633"/>
                </a:lnTo>
                <a:lnTo>
                  <a:pt x="2184400" y="1299633"/>
                </a:lnTo>
                <a:lnTo>
                  <a:pt x="2184400" y="1219200"/>
                </a:lnTo>
                <a:lnTo>
                  <a:pt x="1968500" y="1219200"/>
                </a:lnTo>
                <a:lnTo>
                  <a:pt x="1968500" y="1172633"/>
                </a:lnTo>
                <a:lnTo>
                  <a:pt x="1909233" y="1172633"/>
                </a:lnTo>
                <a:lnTo>
                  <a:pt x="1909233" y="1092200"/>
                </a:lnTo>
                <a:lnTo>
                  <a:pt x="1845733" y="1092200"/>
                </a:lnTo>
                <a:lnTo>
                  <a:pt x="1845733" y="939800"/>
                </a:lnTo>
                <a:lnTo>
                  <a:pt x="1612900" y="939800"/>
                </a:lnTo>
                <a:lnTo>
                  <a:pt x="1612900" y="863600"/>
                </a:lnTo>
                <a:lnTo>
                  <a:pt x="1460500" y="863600"/>
                </a:lnTo>
                <a:lnTo>
                  <a:pt x="1460500" y="791633"/>
                </a:lnTo>
                <a:lnTo>
                  <a:pt x="1426633" y="791633"/>
                </a:lnTo>
                <a:lnTo>
                  <a:pt x="1426633" y="736600"/>
                </a:lnTo>
                <a:lnTo>
                  <a:pt x="1375833" y="736600"/>
                </a:lnTo>
                <a:lnTo>
                  <a:pt x="1375833" y="681566"/>
                </a:lnTo>
                <a:lnTo>
                  <a:pt x="1164166" y="681566"/>
                </a:lnTo>
                <a:lnTo>
                  <a:pt x="1164166" y="626533"/>
                </a:lnTo>
                <a:lnTo>
                  <a:pt x="1138766" y="626533"/>
                </a:lnTo>
                <a:lnTo>
                  <a:pt x="1138766" y="596900"/>
                </a:lnTo>
                <a:lnTo>
                  <a:pt x="1066800" y="596900"/>
                </a:lnTo>
                <a:lnTo>
                  <a:pt x="1066800" y="571500"/>
                </a:lnTo>
                <a:lnTo>
                  <a:pt x="1032933" y="571500"/>
                </a:lnTo>
                <a:lnTo>
                  <a:pt x="1032933" y="571500"/>
                </a:lnTo>
                <a:lnTo>
                  <a:pt x="1032933" y="546100"/>
                </a:lnTo>
                <a:lnTo>
                  <a:pt x="1032933" y="520700"/>
                </a:lnTo>
                <a:lnTo>
                  <a:pt x="1011766" y="520700"/>
                </a:lnTo>
                <a:lnTo>
                  <a:pt x="1011766" y="491066"/>
                </a:lnTo>
                <a:lnTo>
                  <a:pt x="1003299" y="499533"/>
                </a:lnTo>
                <a:lnTo>
                  <a:pt x="1003299" y="410633"/>
                </a:lnTo>
                <a:lnTo>
                  <a:pt x="795866" y="410633"/>
                </a:lnTo>
                <a:lnTo>
                  <a:pt x="795866" y="410633"/>
                </a:lnTo>
                <a:lnTo>
                  <a:pt x="795866" y="364066"/>
                </a:lnTo>
                <a:lnTo>
                  <a:pt x="630766" y="364066"/>
                </a:lnTo>
                <a:lnTo>
                  <a:pt x="630766" y="330200"/>
                </a:lnTo>
                <a:lnTo>
                  <a:pt x="618066" y="330200"/>
                </a:lnTo>
                <a:lnTo>
                  <a:pt x="618066" y="292100"/>
                </a:lnTo>
                <a:lnTo>
                  <a:pt x="571500" y="292100"/>
                </a:lnTo>
                <a:lnTo>
                  <a:pt x="571500" y="258233"/>
                </a:lnTo>
                <a:lnTo>
                  <a:pt x="563033" y="258233"/>
                </a:lnTo>
                <a:lnTo>
                  <a:pt x="563033" y="224366"/>
                </a:lnTo>
                <a:lnTo>
                  <a:pt x="546100" y="224366"/>
                </a:lnTo>
                <a:lnTo>
                  <a:pt x="546100" y="169333"/>
                </a:lnTo>
                <a:lnTo>
                  <a:pt x="495300" y="169333"/>
                </a:lnTo>
                <a:lnTo>
                  <a:pt x="495300" y="135466"/>
                </a:lnTo>
                <a:lnTo>
                  <a:pt x="423333" y="135466"/>
                </a:lnTo>
                <a:lnTo>
                  <a:pt x="423333" y="84666"/>
                </a:lnTo>
                <a:lnTo>
                  <a:pt x="287866" y="84666"/>
                </a:lnTo>
                <a:lnTo>
                  <a:pt x="28786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59B216F-A88B-4E6B-87B5-59B159D61BA0}"/>
              </a:ext>
            </a:extLst>
          </p:cNvPr>
          <p:cNvCxnSpPr/>
          <p:nvPr/>
        </p:nvCxnSpPr>
        <p:spPr bwMode="auto">
          <a:xfrm>
            <a:off x="11269133" y="382428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5786C02E-8033-42EB-9365-C50B364CFB19}"/>
              </a:ext>
            </a:extLst>
          </p:cNvPr>
          <p:cNvCxnSpPr/>
          <p:nvPr/>
        </p:nvCxnSpPr>
        <p:spPr bwMode="auto">
          <a:xfrm>
            <a:off x="10996083" y="382428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6EF6B0A2-1D21-41B2-A761-3BCB97F5593F}"/>
              </a:ext>
            </a:extLst>
          </p:cNvPr>
          <p:cNvCxnSpPr/>
          <p:nvPr/>
        </p:nvCxnSpPr>
        <p:spPr bwMode="auto">
          <a:xfrm>
            <a:off x="10692610" y="358349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131D736-5FCC-485A-93A8-AEB58264C1F5}"/>
              </a:ext>
            </a:extLst>
          </p:cNvPr>
          <p:cNvCxnSpPr/>
          <p:nvPr/>
        </p:nvCxnSpPr>
        <p:spPr bwMode="auto">
          <a:xfrm>
            <a:off x="10656097" y="358349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4798DC3-348B-4BAD-9F74-5745F327A2C7}"/>
              </a:ext>
            </a:extLst>
          </p:cNvPr>
          <p:cNvCxnSpPr/>
          <p:nvPr/>
        </p:nvCxnSpPr>
        <p:spPr bwMode="auto">
          <a:xfrm>
            <a:off x="10525922" y="343437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84F5820-B653-4626-8364-B70F4BD21D69}"/>
              </a:ext>
            </a:extLst>
          </p:cNvPr>
          <p:cNvCxnSpPr/>
          <p:nvPr/>
        </p:nvCxnSpPr>
        <p:spPr bwMode="auto">
          <a:xfrm>
            <a:off x="10371935" y="334655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24AE2573-C3D7-498A-B9FF-CA2B8C3AEF4B}"/>
              </a:ext>
            </a:extLst>
          </p:cNvPr>
          <p:cNvCxnSpPr/>
          <p:nvPr/>
        </p:nvCxnSpPr>
        <p:spPr bwMode="auto">
          <a:xfrm>
            <a:off x="10233822" y="325342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EFC0C3A-E073-440D-8197-8E361CC2A61C}"/>
              </a:ext>
            </a:extLst>
          </p:cNvPr>
          <p:cNvCxnSpPr/>
          <p:nvPr/>
        </p:nvCxnSpPr>
        <p:spPr bwMode="auto">
          <a:xfrm>
            <a:off x="10139369" y="325342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E4DD1E03-F2B3-4669-85FF-A7938DEAA0F2}"/>
              </a:ext>
            </a:extLst>
          </p:cNvPr>
          <p:cNvCxnSpPr/>
          <p:nvPr/>
        </p:nvCxnSpPr>
        <p:spPr bwMode="auto">
          <a:xfrm>
            <a:off x="9729794" y="306755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C8E176F8-CC25-430A-A6CC-062529AF5520}"/>
              </a:ext>
            </a:extLst>
          </p:cNvPr>
          <p:cNvCxnSpPr/>
          <p:nvPr/>
        </p:nvCxnSpPr>
        <p:spPr bwMode="auto">
          <a:xfrm>
            <a:off x="9666676" y="2985612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C5A4E16D-763A-41B1-B53E-E24CAD13E7AB}"/>
              </a:ext>
            </a:extLst>
          </p:cNvPr>
          <p:cNvCxnSpPr/>
          <p:nvPr/>
        </p:nvCxnSpPr>
        <p:spPr bwMode="auto">
          <a:xfrm>
            <a:off x="9619051" y="2834799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AC37C49-DC3D-4AA5-B829-730783100BD0}"/>
              </a:ext>
            </a:extLst>
          </p:cNvPr>
          <p:cNvCxnSpPr/>
          <p:nvPr/>
        </p:nvCxnSpPr>
        <p:spPr bwMode="auto">
          <a:xfrm>
            <a:off x="9353411" y="276816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9FA42B0-8642-4186-AA80-FD3AFA716A96}"/>
              </a:ext>
            </a:extLst>
          </p:cNvPr>
          <p:cNvCxnSpPr/>
          <p:nvPr/>
        </p:nvCxnSpPr>
        <p:spPr bwMode="auto">
          <a:xfrm>
            <a:off x="9299436" y="276816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C1E5FBA1-6027-4CD3-8A68-CE1716A7A705}"/>
              </a:ext>
            </a:extLst>
          </p:cNvPr>
          <p:cNvCxnSpPr/>
          <p:nvPr/>
        </p:nvCxnSpPr>
        <p:spPr bwMode="auto">
          <a:xfrm>
            <a:off x="9266098" y="276816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744A6ED7-1394-4A12-B1C1-87FDED040F72}"/>
              </a:ext>
            </a:extLst>
          </p:cNvPr>
          <p:cNvCxnSpPr/>
          <p:nvPr/>
        </p:nvCxnSpPr>
        <p:spPr bwMode="auto">
          <a:xfrm>
            <a:off x="9224823" y="2709429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E9BCC0A-B870-4CE0-ABC9-9F3EBFCE0D40}"/>
              </a:ext>
            </a:extLst>
          </p:cNvPr>
          <p:cNvCxnSpPr/>
          <p:nvPr/>
        </p:nvCxnSpPr>
        <p:spPr bwMode="auto">
          <a:xfrm>
            <a:off x="9182531" y="264451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2FEA661-BBDF-4D80-833D-20BBA61822EB}"/>
              </a:ext>
            </a:extLst>
          </p:cNvPr>
          <p:cNvCxnSpPr/>
          <p:nvPr/>
        </p:nvCxnSpPr>
        <p:spPr bwMode="auto">
          <a:xfrm>
            <a:off x="9117440" y="260245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FC61EFA8-1A44-4C81-A864-9C900F36E6CA}"/>
              </a:ext>
            </a:extLst>
          </p:cNvPr>
          <p:cNvCxnSpPr/>
          <p:nvPr/>
        </p:nvCxnSpPr>
        <p:spPr bwMode="auto">
          <a:xfrm>
            <a:off x="9074578" y="2597947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CC6AB895-844A-479D-9563-4701F0A86747}"/>
              </a:ext>
            </a:extLst>
          </p:cNvPr>
          <p:cNvCxnSpPr/>
          <p:nvPr/>
        </p:nvCxnSpPr>
        <p:spPr bwMode="auto">
          <a:xfrm>
            <a:off x="8958691" y="2591336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2FC66DF5-0EAD-4A6E-B64A-5DE9929E97B2}"/>
              </a:ext>
            </a:extLst>
          </p:cNvPr>
          <p:cNvCxnSpPr/>
          <p:nvPr/>
        </p:nvCxnSpPr>
        <p:spPr bwMode="auto">
          <a:xfrm>
            <a:off x="8836453" y="2465655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1A9FE5FA-3B5B-4B9E-AD71-DC861E6A4B4A}"/>
              </a:ext>
            </a:extLst>
          </p:cNvPr>
          <p:cNvCxnSpPr/>
          <p:nvPr/>
        </p:nvCxnSpPr>
        <p:spPr bwMode="auto">
          <a:xfrm>
            <a:off x="8717390" y="230756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113F06F-BD16-49A7-A33F-B735E111671C}"/>
              </a:ext>
            </a:extLst>
          </p:cNvPr>
          <p:cNvCxnSpPr/>
          <p:nvPr/>
        </p:nvCxnSpPr>
        <p:spPr bwMode="auto">
          <a:xfrm>
            <a:off x="8677681" y="230756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CA54450-8819-435B-96CE-06F3CE79AE64}"/>
              </a:ext>
            </a:extLst>
          </p:cNvPr>
          <p:cNvCxnSpPr/>
          <p:nvPr/>
        </p:nvCxnSpPr>
        <p:spPr bwMode="auto">
          <a:xfrm>
            <a:off x="8647519" y="2307561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6470527-2499-4E7A-BA5F-063B041C618E}"/>
              </a:ext>
            </a:extLst>
          </p:cNvPr>
          <p:cNvCxnSpPr/>
          <p:nvPr/>
        </p:nvCxnSpPr>
        <p:spPr bwMode="auto">
          <a:xfrm>
            <a:off x="8777694" y="230583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76230F7B-60BF-40FE-99D2-3847533B2608}"/>
              </a:ext>
            </a:extLst>
          </p:cNvPr>
          <p:cNvCxnSpPr/>
          <p:nvPr/>
        </p:nvCxnSpPr>
        <p:spPr bwMode="auto">
          <a:xfrm>
            <a:off x="8434794" y="226072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01681B6-B91C-4B25-97BA-27093506B9DB}"/>
              </a:ext>
            </a:extLst>
          </p:cNvPr>
          <p:cNvCxnSpPr/>
          <p:nvPr/>
        </p:nvCxnSpPr>
        <p:spPr bwMode="auto">
          <a:xfrm>
            <a:off x="8501469" y="2260724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F3CFF0C-D638-4D9F-8D98-8355C55E8D76}"/>
              </a:ext>
            </a:extLst>
          </p:cNvPr>
          <p:cNvCxnSpPr/>
          <p:nvPr/>
        </p:nvCxnSpPr>
        <p:spPr bwMode="auto">
          <a:xfrm>
            <a:off x="8314144" y="2066258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B28B79B0-BA12-42AA-9E4C-C7F3470E17B5}"/>
              </a:ext>
            </a:extLst>
          </p:cNvPr>
          <p:cNvCxnSpPr/>
          <p:nvPr/>
        </p:nvCxnSpPr>
        <p:spPr bwMode="auto">
          <a:xfrm>
            <a:off x="8256994" y="2032000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D63BA5A-ACCD-476D-ACD9-39D1C5872C6B}"/>
              </a:ext>
            </a:extLst>
          </p:cNvPr>
          <p:cNvCxnSpPr/>
          <p:nvPr/>
        </p:nvCxnSpPr>
        <p:spPr bwMode="auto">
          <a:xfrm>
            <a:off x="8224133" y="2032000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402F362-C179-4FF6-BFB8-D83D7A0CCDF9}"/>
              </a:ext>
            </a:extLst>
          </p:cNvPr>
          <p:cNvCxnSpPr/>
          <p:nvPr/>
        </p:nvCxnSpPr>
        <p:spPr bwMode="auto">
          <a:xfrm>
            <a:off x="8122056" y="1985433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679C210-D929-4DA0-B37A-0628F8853599}"/>
              </a:ext>
            </a:extLst>
          </p:cNvPr>
          <p:cNvCxnSpPr/>
          <p:nvPr/>
        </p:nvCxnSpPr>
        <p:spPr bwMode="auto">
          <a:xfrm>
            <a:off x="7918815" y="1892300"/>
            <a:ext cx="0" cy="93133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987CD9C6-6661-4E43-9454-28DA337EAE12}"/>
              </a:ext>
            </a:extLst>
          </p:cNvPr>
          <p:cNvSpPr txBox="1"/>
          <p:nvPr/>
        </p:nvSpPr>
        <p:spPr bwMode="auto">
          <a:xfrm>
            <a:off x="9392442" y="1683304"/>
            <a:ext cx="5198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</a:t>
            </a:r>
          </a:p>
        </p:txBody>
      </p:sp>
    </p:spTree>
    <p:extLst>
      <p:ext uri="{BB962C8B-B14F-4D97-AF65-F5344CB8AC3E}">
        <p14:creationId xmlns:p14="http://schemas.microsoft.com/office/powerpoint/2010/main" val="27652073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158C-89CD-584E-8041-675BD89BC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Change From Baseline in Target Lesions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67A29-2E47-C341-986E-F785FA8A3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1489645"/>
          </a:xfrm>
        </p:spPr>
        <p:txBody>
          <a:bodyPr/>
          <a:lstStyle/>
          <a:p>
            <a:r>
              <a:rPr lang="en-US" sz="2200" dirty="0"/>
              <a:t>95% (113/119) of evaluable patients had regression of target lesions</a:t>
            </a:r>
          </a:p>
          <a:p>
            <a:pPr lvl="1"/>
            <a:r>
              <a:rPr lang="en-US" sz="2000" dirty="0"/>
              <a:t>86% (97/113) had &gt;50% reduction in best percentage change from baseline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D6342F76-8018-B748-9ACE-3DA111D8F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Reproduced with permission.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274FA2-FC39-4879-8B36-45F51AF92774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7" name="Picture 6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513DCBC9-1ECE-4E5B-A14F-98E4274D0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CA2F7B-0576-4D4E-B0D2-D57D59E5F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B2D37AA-3835-4775-B436-35E4CD995632}"/>
              </a:ext>
            </a:extLst>
          </p:cNvPr>
          <p:cNvGrpSpPr/>
          <p:nvPr/>
        </p:nvGrpSpPr>
        <p:grpSpPr>
          <a:xfrm>
            <a:off x="8270871" y="2757646"/>
            <a:ext cx="1864575" cy="630942"/>
            <a:chOff x="8270871" y="2757646"/>
            <a:chExt cx="1864575" cy="6309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D2102D-7BCE-4769-9C44-7CAD437F7D4C}"/>
                </a:ext>
              </a:extLst>
            </p:cNvPr>
            <p:cNvSpPr txBox="1"/>
            <p:nvPr/>
          </p:nvSpPr>
          <p:spPr bwMode="auto">
            <a:xfrm>
              <a:off x="8378105" y="2757646"/>
              <a:ext cx="1757341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Weekly Dosing Group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Daily Dosing Group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B3AAEA-92DC-4661-8029-BC1DEDE2EF86}"/>
                </a:ext>
              </a:extLst>
            </p:cNvPr>
            <p:cNvSpPr/>
            <p:nvPr/>
          </p:nvSpPr>
          <p:spPr bwMode="auto">
            <a:xfrm>
              <a:off x="8270871" y="2849685"/>
              <a:ext cx="134511" cy="1345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E763E7A-B8F9-483D-8B38-DB1659B6D8CA}"/>
                </a:ext>
              </a:extLst>
            </p:cNvPr>
            <p:cNvSpPr/>
            <p:nvPr/>
          </p:nvSpPr>
          <p:spPr bwMode="auto">
            <a:xfrm>
              <a:off x="8270871" y="3173883"/>
              <a:ext cx="134511" cy="13451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71B8FB8-BA63-433F-A47C-A8D398AD573A}"/>
              </a:ext>
            </a:extLst>
          </p:cNvPr>
          <p:cNvSpPr txBox="1"/>
          <p:nvPr/>
        </p:nvSpPr>
        <p:spPr bwMode="auto">
          <a:xfrm rot="16200000">
            <a:off x="346320" y="4114081"/>
            <a:ext cx="24898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Best Percentage Change From Baseline (%)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C8AF8C-BD38-4C10-BC0C-10188CDE6CDD}"/>
              </a:ext>
            </a:extLst>
          </p:cNvPr>
          <p:cNvGrpSpPr/>
          <p:nvPr/>
        </p:nvGrpSpPr>
        <p:grpSpPr>
          <a:xfrm>
            <a:off x="1883436" y="2540000"/>
            <a:ext cx="497252" cy="1949450"/>
            <a:chOff x="528334" y="-493607"/>
            <a:chExt cx="497252" cy="59681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F26FA2-2307-46C3-9132-7A62BD5C212A}"/>
                </a:ext>
              </a:extLst>
            </p:cNvPr>
            <p:cNvSpPr txBox="1"/>
            <p:nvPr/>
          </p:nvSpPr>
          <p:spPr bwMode="auto">
            <a:xfrm>
              <a:off x="736725" y="4721267"/>
              <a:ext cx="288861" cy="753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B0ED84-B2CF-44BD-A122-15A8387B02CB}"/>
                </a:ext>
              </a:extLst>
            </p:cNvPr>
            <p:cNvSpPr txBox="1"/>
            <p:nvPr/>
          </p:nvSpPr>
          <p:spPr bwMode="auto">
            <a:xfrm>
              <a:off x="632530" y="3668535"/>
              <a:ext cx="393056" cy="983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954E6C-C240-4761-A0B3-8516E23B4DC3}"/>
                </a:ext>
              </a:extLst>
            </p:cNvPr>
            <p:cNvSpPr txBox="1"/>
            <p:nvPr/>
          </p:nvSpPr>
          <p:spPr bwMode="auto">
            <a:xfrm>
              <a:off x="632530" y="2615800"/>
              <a:ext cx="393056" cy="983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4F9B06-58F5-4045-B999-3693EE89DB45}"/>
                </a:ext>
              </a:extLst>
            </p:cNvPr>
            <p:cNvSpPr txBox="1"/>
            <p:nvPr/>
          </p:nvSpPr>
          <p:spPr bwMode="auto">
            <a:xfrm>
              <a:off x="632530" y="1563067"/>
              <a:ext cx="393056" cy="983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EDE703-858F-4E4B-B61D-5E2EEC4EE756}"/>
                </a:ext>
              </a:extLst>
            </p:cNvPr>
            <p:cNvSpPr txBox="1"/>
            <p:nvPr/>
          </p:nvSpPr>
          <p:spPr bwMode="auto">
            <a:xfrm>
              <a:off x="632530" y="559126"/>
              <a:ext cx="393056" cy="983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DAA67B-CA26-4DAA-967F-7929E576DB22}"/>
                </a:ext>
              </a:extLst>
            </p:cNvPr>
            <p:cNvSpPr txBox="1"/>
            <p:nvPr/>
          </p:nvSpPr>
          <p:spPr bwMode="auto">
            <a:xfrm>
              <a:off x="528334" y="-493607"/>
              <a:ext cx="497252" cy="983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CB618B-131F-412F-B0FD-5D318F275F22}"/>
              </a:ext>
            </a:extLst>
          </p:cNvPr>
          <p:cNvGrpSpPr/>
          <p:nvPr/>
        </p:nvGrpSpPr>
        <p:grpSpPr>
          <a:xfrm>
            <a:off x="2330449" y="2710783"/>
            <a:ext cx="65689" cy="1681006"/>
            <a:chOff x="830646" y="-321578"/>
            <a:chExt cx="914400" cy="525753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6DAAA2-C989-4B13-8DB6-4D1CDAEA7B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17524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A12DAEE-A8DD-4793-87A1-EF90EFCAC4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2802357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84F0E31-444F-4A5F-9A16-E14DCABC11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38606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55310ED-497C-4576-A18A-086AEB4B06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4935957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15AA2AD-AAF9-402A-9629-9EE6B5412D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741431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62C0ADD-D5C8-4EB5-8887-AE15260596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-321578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F472598-EA46-482A-B678-5A31B2E09121}"/>
              </a:ext>
            </a:extLst>
          </p:cNvPr>
          <p:cNvGrpSpPr/>
          <p:nvPr/>
        </p:nvGrpSpPr>
        <p:grpSpPr>
          <a:xfrm>
            <a:off x="1847575" y="4587864"/>
            <a:ext cx="559769" cy="1687003"/>
            <a:chOff x="1847575" y="4587864"/>
            <a:chExt cx="559769" cy="1687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5D6A33-CED1-4EBC-AACA-6BFFF74E2083}"/>
                </a:ext>
              </a:extLst>
            </p:cNvPr>
            <p:cNvSpPr txBox="1"/>
            <p:nvPr/>
          </p:nvSpPr>
          <p:spPr bwMode="auto">
            <a:xfrm>
              <a:off x="1951770" y="4587864"/>
              <a:ext cx="4555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-20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15AC6C-5991-4BB4-BDC3-E6AF62325019}"/>
                </a:ext>
              </a:extLst>
            </p:cNvPr>
            <p:cNvSpPr txBox="1"/>
            <p:nvPr/>
          </p:nvSpPr>
          <p:spPr bwMode="auto">
            <a:xfrm>
              <a:off x="1951770" y="4925904"/>
              <a:ext cx="4555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-40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17E78FF-694F-4C33-B238-48645F2CB2F0}"/>
                </a:ext>
              </a:extLst>
            </p:cNvPr>
            <p:cNvSpPr txBox="1"/>
            <p:nvPr/>
          </p:nvSpPr>
          <p:spPr bwMode="auto">
            <a:xfrm>
              <a:off x="1951770" y="5257035"/>
              <a:ext cx="4555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-60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C91F9D-F6D5-4D0B-ADE2-6F2CC424B919}"/>
                </a:ext>
              </a:extLst>
            </p:cNvPr>
            <p:cNvSpPr txBox="1"/>
            <p:nvPr/>
          </p:nvSpPr>
          <p:spPr bwMode="auto">
            <a:xfrm>
              <a:off x="1951770" y="5596445"/>
              <a:ext cx="4555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-80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695032-6170-4E8E-A73E-335469C3F661}"/>
                </a:ext>
              </a:extLst>
            </p:cNvPr>
            <p:cNvSpPr txBox="1"/>
            <p:nvPr/>
          </p:nvSpPr>
          <p:spPr bwMode="auto">
            <a:xfrm>
              <a:off x="1847575" y="5936313"/>
              <a:ext cx="5597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-100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F09E284-44A1-4C92-AD67-58427F17BAFF}"/>
              </a:ext>
            </a:extLst>
          </p:cNvPr>
          <p:cNvGrpSpPr/>
          <p:nvPr/>
        </p:nvGrpSpPr>
        <p:grpSpPr>
          <a:xfrm>
            <a:off x="2330449" y="4750152"/>
            <a:ext cx="65689" cy="1337208"/>
            <a:chOff x="830646" y="-321578"/>
            <a:chExt cx="914400" cy="418226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8489AD-0402-43D1-88CB-50220176C9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17524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2BB35B-6264-4943-9BAA-FEBE54B4C7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2802357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A52F086-85E5-45F8-AC4A-29AA2293E7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3860689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EDBEA55-57E2-4709-AC0C-9880A8754E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741431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4C06260-C205-436E-AF0C-C0EDDE22AA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646" y="-321578"/>
              <a:ext cx="914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741A6B6-20CB-4BC2-8EDA-1CB4E36C06C2}"/>
              </a:ext>
            </a:extLst>
          </p:cNvPr>
          <p:cNvCxnSpPr>
            <a:cxnSpLocks/>
          </p:cNvCxnSpPr>
          <p:nvPr/>
        </p:nvCxnSpPr>
        <p:spPr bwMode="auto">
          <a:xfrm flipH="1">
            <a:off x="2394644" y="2704433"/>
            <a:ext cx="6350" cy="339480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63A089E-0E0B-458E-95C7-CDE38B992233}"/>
              </a:ext>
            </a:extLst>
          </p:cNvPr>
          <p:cNvCxnSpPr/>
          <p:nvPr/>
        </p:nvCxnSpPr>
        <p:spPr bwMode="auto">
          <a:xfrm flipH="1">
            <a:off x="2407344" y="4396756"/>
            <a:ext cx="772810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BAA995B-E436-4AF4-B407-02BEEBC94B39}"/>
              </a:ext>
            </a:extLst>
          </p:cNvPr>
          <p:cNvSpPr/>
          <p:nvPr/>
        </p:nvSpPr>
        <p:spPr bwMode="auto">
          <a:xfrm>
            <a:off x="2444883" y="3730763"/>
            <a:ext cx="63367" cy="65106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E3668D5-0BF5-42E6-918C-F71204864AD9}"/>
              </a:ext>
            </a:extLst>
          </p:cNvPr>
          <p:cNvSpPr/>
          <p:nvPr/>
        </p:nvSpPr>
        <p:spPr bwMode="auto">
          <a:xfrm>
            <a:off x="2508250" y="3862388"/>
            <a:ext cx="65088" cy="51943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A60D8BC-46BB-4B4B-BC85-724FDCEB0B2D}"/>
              </a:ext>
            </a:extLst>
          </p:cNvPr>
          <p:cNvSpPr/>
          <p:nvPr/>
        </p:nvSpPr>
        <p:spPr bwMode="auto">
          <a:xfrm>
            <a:off x="2571617" y="4100513"/>
            <a:ext cx="68396" cy="28131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4546D2-66DA-45D9-B9E4-81514CAEC401}"/>
              </a:ext>
            </a:extLst>
          </p:cNvPr>
          <p:cNvSpPr/>
          <p:nvPr/>
        </p:nvSpPr>
        <p:spPr bwMode="auto">
          <a:xfrm>
            <a:off x="2636705" y="4273551"/>
            <a:ext cx="65088" cy="10827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62DB659-B69A-493B-BDDB-3A7CAD4A2B05}"/>
              </a:ext>
            </a:extLst>
          </p:cNvPr>
          <p:cNvSpPr/>
          <p:nvPr/>
        </p:nvSpPr>
        <p:spPr bwMode="auto">
          <a:xfrm>
            <a:off x="2701793" y="4289425"/>
            <a:ext cx="65088" cy="9239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2EE28FC-D5CD-429C-AB3D-7946236C4BED}"/>
              </a:ext>
            </a:extLst>
          </p:cNvPr>
          <p:cNvSpPr/>
          <p:nvPr/>
        </p:nvSpPr>
        <p:spPr bwMode="auto">
          <a:xfrm>
            <a:off x="2765556" y="4300538"/>
            <a:ext cx="65088" cy="8128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7077735-D8CA-4C6D-ABFD-6E3333B56E29}"/>
              </a:ext>
            </a:extLst>
          </p:cNvPr>
          <p:cNvSpPr/>
          <p:nvPr/>
        </p:nvSpPr>
        <p:spPr bwMode="auto">
          <a:xfrm>
            <a:off x="2830644" y="4411689"/>
            <a:ext cx="65088" cy="14602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249BBED-80A4-4452-8410-2B9B01F8FD64}"/>
              </a:ext>
            </a:extLst>
          </p:cNvPr>
          <p:cNvSpPr/>
          <p:nvPr/>
        </p:nvSpPr>
        <p:spPr bwMode="auto">
          <a:xfrm>
            <a:off x="2896104" y="4411689"/>
            <a:ext cx="65088" cy="14602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48FCD6C-0F54-42DE-A96B-E0FF6498285A}"/>
              </a:ext>
            </a:extLst>
          </p:cNvPr>
          <p:cNvSpPr/>
          <p:nvPr/>
        </p:nvSpPr>
        <p:spPr bwMode="auto">
          <a:xfrm>
            <a:off x="2955249" y="4411688"/>
            <a:ext cx="65088" cy="28254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5193E6D-9C60-446A-97F1-A168C8B5500D}"/>
              </a:ext>
            </a:extLst>
          </p:cNvPr>
          <p:cNvSpPr/>
          <p:nvPr/>
        </p:nvSpPr>
        <p:spPr bwMode="auto">
          <a:xfrm>
            <a:off x="3020337" y="4411688"/>
            <a:ext cx="65088" cy="37144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2D214F5-FB35-45FD-9B9A-6694066182BF}"/>
              </a:ext>
            </a:extLst>
          </p:cNvPr>
          <p:cNvSpPr/>
          <p:nvPr/>
        </p:nvSpPr>
        <p:spPr bwMode="auto">
          <a:xfrm>
            <a:off x="3088099" y="4411688"/>
            <a:ext cx="65088" cy="3984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E6B0DB9-E12C-47F9-896D-1E21BECD91D1}"/>
              </a:ext>
            </a:extLst>
          </p:cNvPr>
          <p:cNvSpPr/>
          <p:nvPr/>
        </p:nvSpPr>
        <p:spPr bwMode="auto">
          <a:xfrm>
            <a:off x="3154908" y="4411688"/>
            <a:ext cx="65088" cy="4571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3FCA32B-3D66-4518-BBE2-86D180183E55}"/>
              </a:ext>
            </a:extLst>
          </p:cNvPr>
          <p:cNvSpPr/>
          <p:nvPr/>
        </p:nvSpPr>
        <p:spPr bwMode="auto">
          <a:xfrm>
            <a:off x="3219996" y="4411688"/>
            <a:ext cx="65088" cy="51421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20222E-0C06-43FA-99F5-734A5A4112DC}"/>
              </a:ext>
            </a:extLst>
          </p:cNvPr>
          <p:cNvSpPr/>
          <p:nvPr/>
        </p:nvSpPr>
        <p:spPr bwMode="auto">
          <a:xfrm>
            <a:off x="3285084" y="4411688"/>
            <a:ext cx="65088" cy="52914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DBA7D47-452B-4FBB-9C4A-D23D37A5F8FC}"/>
              </a:ext>
            </a:extLst>
          </p:cNvPr>
          <p:cNvSpPr/>
          <p:nvPr/>
        </p:nvSpPr>
        <p:spPr bwMode="auto">
          <a:xfrm>
            <a:off x="3341674" y="4411688"/>
            <a:ext cx="65088" cy="7381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6AFFD57-AAE9-4216-B9D4-BD4870CF71EE}"/>
              </a:ext>
            </a:extLst>
          </p:cNvPr>
          <p:cNvSpPr/>
          <p:nvPr/>
        </p:nvSpPr>
        <p:spPr bwMode="auto">
          <a:xfrm>
            <a:off x="3409505" y="4411688"/>
            <a:ext cx="65088" cy="74791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C3C9EBF-591F-44D0-ACC4-E7F61DDF07E6}"/>
              </a:ext>
            </a:extLst>
          </p:cNvPr>
          <p:cNvSpPr/>
          <p:nvPr/>
        </p:nvSpPr>
        <p:spPr bwMode="auto">
          <a:xfrm>
            <a:off x="3476181" y="4411688"/>
            <a:ext cx="65088" cy="76832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C2A79CD-C588-40B6-90EA-2003818F3253}"/>
              </a:ext>
            </a:extLst>
          </p:cNvPr>
          <p:cNvSpPr/>
          <p:nvPr/>
        </p:nvSpPr>
        <p:spPr bwMode="auto">
          <a:xfrm>
            <a:off x="3535698" y="4411688"/>
            <a:ext cx="65088" cy="76832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7CC6157-70D5-437A-AC78-55D212999EE0}"/>
              </a:ext>
            </a:extLst>
          </p:cNvPr>
          <p:cNvSpPr/>
          <p:nvPr/>
        </p:nvSpPr>
        <p:spPr bwMode="auto">
          <a:xfrm>
            <a:off x="3600786" y="4411688"/>
            <a:ext cx="65088" cy="76831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1865641-868B-4DEA-8113-37A09AEBF1D8}"/>
              </a:ext>
            </a:extLst>
          </p:cNvPr>
          <p:cNvSpPr/>
          <p:nvPr/>
        </p:nvSpPr>
        <p:spPr bwMode="auto">
          <a:xfrm>
            <a:off x="3665874" y="4411688"/>
            <a:ext cx="65088" cy="8000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8159175-C4C4-46A1-ABDB-FD8FA811ACDA}"/>
              </a:ext>
            </a:extLst>
          </p:cNvPr>
          <p:cNvSpPr/>
          <p:nvPr/>
        </p:nvSpPr>
        <p:spPr bwMode="auto">
          <a:xfrm>
            <a:off x="3725391" y="4411688"/>
            <a:ext cx="65088" cy="80007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40F58B0-96CF-400C-8220-E45B1678A9AC}"/>
              </a:ext>
            </a:extLst>
          </p:cNvPr>
          <p:cNvSpPr/>
          <p:nvPr/>
        </p:nvSpPr>
        <p:spPr bwMode="auto">
          <a:xfrm>
            <a:off x="3788653" y="4411688"/>
            <a:ext cx="65088" cy="80007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7875166-1754-4772-8057-C01F084F4C87}"/>
              </a:ext>
            </a:extLst>
          </p:cNvPr>
          <p:cNvSpPr/>
          <p:nvPr/>
        </p:nvSpPr>
        <p:spPr bwMode="auto">
          <a:xfrm>
            <a:off x="3856718" y="4411688"/>
            <a:ext cx="65088" cy="93326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4DE5C72-4267-437C-9EAD-389C7D4098E3}"/>
              </a:ext>
            </a:extLst>
          </p:cNvPr>
          <p:cNvSpPr/>
          <p:nvPr/>
        </p:nvSpPr>
        <p:spPr bwMode="auto">
          <a:xfrm>
            <a:off x="3921806" y="4411688"/>
            <a:ext cx="65088" cy="94571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44DB130-D759-43FE-B92E-072EAC9DDB6C}"/>
              </a:ext>
            </a:extLst>
          </p:cNvPr>
          <p:cNvSpPr/>
          <p:nvPr/>
        </p:nvSpPr>
        <p:spPr bwMode="auto">
          <a:xfrm>
            <a:off x="3981760" y="4411688"/>
            <a:ext cx="65088" cy="96064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8ED1058-CBF2-44E7-890E-0BC2A1B04263}"/>
              </a:ext>
            </a:extLst>
          </p:cNvPr>
          <p:cNvSpPr/>
          <p:nvPr/>
        </p:nvSpPr>
        <p:spPr bwMode="auto">
          <a:xfrm>
            <a:off x="4046411" y="4411688"/>
            <a:ext cx="65088" cy="9810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B25E11A-76FF-45C7-BC4D-208BB7796043}"/>
              </a:ext>
            </a:extLst>
          </p:cNvPr>
          <p:cNvSpPr/>
          <p:nvPr/>
        </p:nvSpPr>
        <p:spPr bwMode="auto">
          <a:xfrm>
            <a:off x="4111499" y="4411688"/>
            <a:ext cx="65088" cy="100160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AA33045-3C3B-4B23-A771-5A14DB251DBB}"/>
              </a:ext>
            </a:extLst>
          </p:cNvPr>
          <p:cNvSpPr/>
          <p:nvPr/>
        </p:nvSpPr>
        <p:spPr bwMode="auto">
          <a:xfrm>
            <a:off x="4179261" y="4411688"/>
            <a:ext cx="65088" cy="100160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0B0CF3B-BFCF-4849-AF58-FBFF2BDFE9C5}"/>
              </a:ext>
            </a:extLst>
          </p:cNvPr>
          <p:cNvSpPr/>
          <p:nvPr/>
        </p:nvSpPr>
        <p:spPr bwMode="auto">
          <a:xfrm>
            <a:off x="4241238" y="4411687"/>
            <a:ext cx="65088" cy="100160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C79B343-5B4A-4A06-A0E9-C2FD37DFD289}"/>
              </a:ext>
            </a:extLst>
          </p:cNvPr>
          <p:cNvSpPr/>
          <p:nvPr/>
        </p:nvSpPr>
        <p:spPr bwMode="auto">
          <a:xfrm>
            <a:off x="4306326" y="4411688"/>
            <a:ext cx="65088" cy="10112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A4BDE5-139E-4119-AF9D-92DACA119FA1}"/>
              </a:ext>
            </a:extLst>
          </p:cNvPr>
          <p:cNvSpPr/>
          <p:nvPr/>
        </p:nvSpPr>
        <p:spPr bwMode="auto">
          <a:xfrm>
            <a:off x="4369298" y="4411687"/>
            <a:ext cx="65088" cy="10143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BEAB0A3-6745-4C01-983D-F599B79F0ECF}"/>
              </a:ext>
            </a:extLst>
          </p:cNvPr>
          <p:cNvSpPr/>
          <p:nvPr/>
        </p:nvSpPr>
        <p:spPr bwMode="auto">
          <a:xfrm>
            <a:off x="4432301" y="4411688"/>
            <a:ext cx="65088" cy="10366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28FF97-C987-4A1F-8240-C9DDDB4DA424}"/>
              </a:ext>
            </a:extLst>
          </p:cNvPr>
          <p:cNvSpPr/>
          <p:nvPr/>
        </p:nvSpPr>
        <p:spPr bwMode="auto">
          <a:xfrm>
            <a:off x="4495304" y="4411688"/>
            <a:ext cx="65088" cy="10572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3E91D5E-8A16-4B75-A7FF-96DC10E2CBBD}"/>
              </a:ext>
            </a:extLst>
          </p:cNvPr>
          <p:cNvSpPr/>
          <p:nvPr/>
        </p:nvSpPr>
        <p:spPr bwMode="auto">
          <a:xfrm>
            <a:off x="4558010" y="4411687"/>
            <a:ext cx="65088" cy="1054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8569227-8C64-41B1-ADEF-3871BD85C50C}"/>
              </a:ext>
            </a:extLst>
          </p:cNvPr>
          <p:cNvSpPr/>
          <p:nvPr/>
        </p:nvSpPr>
        <p:spPr bwMode="auto">
          <a:xfrm>
            <a:off x="4626860" y="4411688"/>
            <a:ext cx="65088" cy="10620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D63DC3B-736A-4A59-97DB-B927330CAFDB}"/>
              </a:ext>
            </a:extLst>
          </p:cNvPr>
          <p:cNvSpPr/>
          <p:nvPr/>
        </p:nvSpPr>
        <p:spPr bwMode="auto">
          <a:xfrm>
            <a:off x="4689832" y="4411687"/>
            <a:ext cx="65088" cy="10842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F5AA7C2-6E97-4BD4-AC09-06C0168957D4}"/>
              </a:ext>
            </a:extLst>
          </p:cNvPr>
          <p:cNvSpPr/>
          <p:nvPr/>
        </p:nvSpPr>
        <p:spPr bwMode="auto">
          <a:xfrm>
            <a:off x="4752835" y="4411687"/>
            <a:ext cx="65088" cy="10794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9CC347F-E4F3-4554-B669-F8A936398A4A}"/>
              </a:ext>
            </a:extLst>
          </p:cNvPr>
          <p:cNvSpPr/>
          <p:nvPr/>
        </p:nvSpPr>
        <p:spPr bwMode="auto">
          <a:xfrm>
            <a:off x="4815838" y="4411687"/>
            <a:ext cx="65088" cy="11048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DC75A2C-3B8D-46C2-BA1C-92A2AD7AFC88}"/>
              </a:ext>
            </a:extLst>
          </p:cNvPr>
          <p:cNvSpPr/>
          <p:nvPr/>
        </p:nvSpPr>
        <p:spPr bwMode="auto">
          <a:xfrm>
            <a:off x="4882879" y="4411688"/>
            <a:ext cx="65088" cy="11191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DE48667-A7F5-43F4-AD57-A31A846FBF96}"/>
              </a:ext>
            </a:extLst>
          </p:cNvPr>
          <p:cNvSpPr/>
          <p:nvPr/>
        </p:nvSpPr>
        <p:spPr bwMode="auto">
          <a:xfrm>
            <a:off x="4947880" y="4411687"/>
            <a:ext cx="65088" cy="1122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0A046ED-F909-4160-9028-296A14CE370E}"/>
              </a:ext>
            </a:extLst>
          </p:cNvPr>
          <p:cNvSpPr/>
          <p:nvPr/>
        </p:nvSpPr>
        <p:spPr bwMode="auto">
          <a:xfrm>
            <a:off x="5004126" y="4411687"/>
            <a:ext cx="65088" cy="113174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44FF553-8E76-4E84-AEF3-3E3B0A6F7970}"/>
              </a:ext>
            </a:extLst>
          </p:cNvPr>
          <p:cNvSpPr/>
          <p:nvPr/>
        </p:nvSpPr>
        <p:spPr bwMode="auto">
          <a:xfrm>
            <a:off x="5071167" y="4411687"/>
            <a:ext cx="65088" cy="114666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EBAF5DB-21F2-4DF4-AA0C-9CD2356CEBE4}"/>
              </a:ext>
            </a:extLst>
          </p:cNvPr>
          <p:cNvSpPr/>
          <p:nvPr/>
        </p:nvSpPr>
        <p:spPr bwMode="auto">
          <a:xfrm>
            <a:off x="5140802" y="4411686"/>
            <a:ext cx="65088" cy="118388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21FCDE6-2C92-4C17-89A4-CE2816183B0D}"/>
              </a:ext>
            </a:extLst>
          </p:cNvPr>
          <p:cNvSpPr/>
          <p:nvPr/>
        </p:nvSpPr>
        <p:spPr bwMode="auto">
          <a:xfrm>
            <a:off x="5197392" y="4411686"/>
            <a:ext cx="65088" cy="11838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AC826F6-A692-4AD0-BABA-5B3712A13246}"/>
              </a:ext>
            </a:extLst>
          </p:cNvPr>
          <p:cNvSpPr/>
          <p:nvPr/>
        </p:nvSpPr>
        <p:spPr bwMode="auto">
          <a:xfrm>
            <a:off x="5262480" y="4411686"/>
            <a:ext cx="65088" cy="12017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E25B75E-7D06-4735-8916-8141D2F5FE94}"/>
              </a:ext>
            </a:extLst>
          </p:cNvPr>
          <p:cNvSpPr/>
          <p:nvPr/>
        </p:nvSpPr>
        <p:spPr bwMode="auto">
          <a:xfrm>
            <a:off x="5329521" y="4411687"/>
            <a:ext cx="65088" cy="12017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6846D07-6C5A-4D47-93C4-CA434D50CCB0}"/>
              </a:ext>
            </a:extLst>
          </p:cNvPr>
          <p:cNvSpPr/>
          <p:nvPr/>
        </p:nvSpPr>
        <p:spPr bwMode="auto">
          <a:xfrm>
            <a:off x="5395372" y="4411686"/>
            <a:ext cx="65088" cy="121600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D94803F-4193-46FE-857E-D67CC1CCA89E}"/>
              </a:ext>
            </a:extLst>
          </p:cNvPr>
          <p:cNvSpPr/>
          <p:nvPr/>
        </p:nvSpPr>
        <p:spPr bwMode="auto">
          <a:xfrm>
            <a:off x="5460685" y="4411687"/>
            <a:ext cx="65088" cy="12309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22478E7-143A-4F9D-92F3-78A2DEE5567A}"/>
              </a:ext>
            </a:extLst>
          </p:cNvPr>
          <p:cNvSpPr/>
          <p:nvPr/>
        </p:nvSpPr>
        <p:spPr bwMode="auto">
          <a:xfrm>
            <a:off x="5523657" y="4411687"/>
            <a:ext cx="65088" cy="124774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44160D7-D325-4DBE-9DAA-463BC6043B03}"/>
              </a:ext>
            </a:extLst>
          </p:cNvPr>
          <p:cNvSpPr/>
          <p:nvPr/>
        </p:nvSpPr>
        <p:spPr bwMode="auto">
          <a:xfrm>
            <a:off x="5586660" y="4411687"/>
            <a:ext cx="65088" cy="124774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CA4280F-8D8B-4AE2-BD04-7D6A583BB9C4}"/>
              </a:ext>
            </a:extLst>
          </p:cNvPr>
          <p:cNvSpPr/>
          <p:nvPr/>
        </p:nvSpPr>
        <p:spPr bwMode="auto">
          <a:xfrm>
            <a:off x="5649663" y="4411687"/>
            <a:ext cx="65088" cy="124774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CF9A771-2252-45DD-9508-2D3C519EE85B}"/>
              </a:ext>
            </a:extLst>
          </p:cNvPr>
          <p:cNvSpPr/>
          <p:nvPr/>
        </p:nvSpPr>
        <p:spPr bwMode="auto">
          <a:xfrm>
            <a:off x="5716704" y="4411687"/>
            <a:ext cx="65088" cy="124774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613E5A9-0AE4-4D4F-9D3C-FE9162500B7A}"/>
              </a:ext>
            </a:extLst>
          </p:cNvPr>
          <p:cNvSpPr/>
          <p:nvPr/>
        </p:nvSpPr>
        <p:spPr bwMode="auto">
          <a:xfrm>
            <a:off x="5776350" y="4411688"/>
            <a:ext cx="65088" cy="127046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73CCEC9-16FB-48F5-B99F-087F03E64922}"/>
              </a:ext>
            </a:extLst>
          </p:cNvPr>
          <p:cNvSpPr/>
          <p:nvPr/>
        </p:nvSpPr>
        <p:spPr bwMode="auto">
          <a:xfrm>
            <a:off x="5839733" y="4411686"/>
            <a:ext cx="65088" cy="131760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CB972BD-BCF8-428D-9B0B-093CE64433BE}"/>
              </a:ext>
            </a:extLst>
          </p:cNvPr>
          <p:cNvSpPr/>
          <p:nvPr/>
        </p:nvSpPr>
        <p:spPr bwMode="auto">
          <a:xfrm>
            <a:off x="5907266" y="4411687"/>
            <a:ext cx="65088" cy="131760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79F0CDE-BE6B-4462-A491-4EC3B660BF32}"/>
              </a:ext>
            </a:extLst>
          </p:cNvPr>
          <p:cNvSpPr/>
          <p:nvPr/>
        </p:nvSpPr>
        <p:spPr bwMode="auto">
          <a:xfrm>
            <a:off x="5970238" y="4411687"/>
            <a:ext cx="65088" cy="133131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19216D2-41A3-4255-9FBB-BEF10CC0BE0C}"/>
              </a:ext>
            </a:extLst>
          </p:cNvPr>
          <p:cNvSpPr/>
          <p:nvPr/>
        </p:nvSpPr>
        <p:spPr bwMode="auto">
          <a:xfrm>
            <a:off x="6033241" y="4411687"/>
            <a:ext cx="65088" cy="133982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EDFD621-30EF-4F85-832F-74DE41FE8C8E}"/>
              </a:ext>
            </a:extLst>
          </p:cNvPr>
          <p:cNvSpPr/>
          <p:nvPr/>
        </p:nvSpPr>
        <p:spPr bwMode="auto">
          <a:xfrm>
            <a:off x="6096244" y="4411686"/>
            <a:ext cx="65088" cy="135475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AC82CFB-D37B-495B-9E1D-2DD6E3642821}"/>
              </a:ext>
            </a:extLst>
          </p:cNvPr>
          <p:cNvSpPr/>
          <p:nvPr/>
        </p:nvSpPr>
        <p:spPr bwMode="auto">
          <a:xfrm>
            <a:off x="6163285" y="4411687"/>
            <a:ext cx="65088" cy="13477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6E8089C-0E3A-40E7-BA13-0CD891B6FCD4}"/>
              </a:ext>
            </a:extLst>
          </p:cNvPr>
          <p:cNvSpPr/>
          <p:nvPr/>
        </p:nvSpPr>
        <p:spPr bwMode="auto">
          <a:xfrm>
            <a:off x="6222931" y="4411687"/>
            <a:ext cx="65088" cy="134776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0CC1439-B74B-4C02-B357-F98C5CF11645}"/>
              </a:ext>
            </a:extLst>
          </p:cNvPr>
          <p:cNvSpPr/>
          <p:nvPr/>
        </p:nvSpPr>
        <p:spPr bwMode="auto">
          <a:xfrm>
            <a:off x="6288019" y="4411686"/>
            <a:ext cx="65088" cy="140267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836E379-9DFB-4575-8CE4-C5279BB633D1}"/>
              </a:ext>
            </a:extLst>
          </p:cNvPr>
          <p:cNvSpPr/>
          <p:nvPr/>
        </p:nvSpPr>
        <p:spPr bwMode="auto">
          <a:xfrm>
            <a:off x="6351022" y="4411686"/>
            <a:ext cx="65088" cy="140650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9335772-598D-48E4-86B2-F182D705CCFB}"/>
              </a:ext>
            </a:extLst>
          </p:cNvPr>
          <p:cNvSpPr/>
          <p:nvPr/>
        </p:nvSpPr>
        <p:spPr bwMode="auto">
          <a:xfrm>
            <a:off x="6418063" y="4411687"/>
            <a:ext cx="65088" cy="143832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0CC37E8-11A7-497B-909D-67D763B4AD23}"/>
              </a:ext>
            </a:extLst>
          </p:cNvPr>
          <p:cNvSpPr/>
          <p:nvPr/>
        </p:nvSpPr>
        <p:spPr bwMode="auto">
          <a:xfrm>
            <a:off x="6477709" y="4411687"/>
            <a:ext cx="65088" cy="145888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05B4392-FB18-49E3-97D9-4A49775FA816}"/>
              </a:ext>
            </a:extLst>
          </p:cNvPr>
          <p:cNvSpPr/>
          <p:nvPr/>
        </p:nvSpPr>
        <p:spPr bwMode="auto">
          <a:xfrm>
            <a:off x="6546487" y="4411685"/>
            <a:ext cx="65088" cy="1458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EBA497D-9735-4471-8F77-125B6F8B5D6D}"/>
              </a:ext>
            </a:extLst>
          </p:cNvPr>
          <p:cNvSpPr/>
          <p:nvPr/>
        </p:nvSpPr>
        <p:spPr bwMode="auto">
          <a:xfrm>
            <a:off x="6613032" y="4411687"/>
            <a:ext cx="65088" cy="145888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E886609-0CDA-417F-A96D-A852DFB247FE}"/>
              </a:ext>
            </a:extLst>
          </p:cNvPr>
          <p:cNvSpPr/>
          <p:nvPr/>
        </p:nvSpPr>
        <p:spPr bwMode="auto">
          <a:xfrm>
            <a:off x="6676004" y="4411686"/>
            <a:ext cx="65088" cy="145888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ADA4D89-E117-444C-A34D-FB7A44380BE6}"/>
              </a:ext>
            </a:extLst>
          </p:cNvPr>
          <p:cNvSpPr/>
          <p:nvPr/>
        </p:nvSpPr>
        <p:spPr bwMode="auto">
          <a:xfrm>
            <a:off x="6739007" y="4411686"/>
            <a:ext cx="65088" cy="14588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2593D19-A351-4D74-9DFE-EC89B82E8262}"/>
              </a:ext>
            </a:extLst>
          </p:cNvPr>
          <p:cNvSpPr/>
          <p:nvPr/>
        </p:nvSpPr>
        <p:spPr bwMode="auto">
          <a:xfrm>
            <a:off x="6802010" y="4411686"/>
            <a:ext cx="65088" cy="145887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EE3A9EF-F321-496B-92CE-E58757A7CAD3}"/>
              </a:ext>
            </a:extLst>
          </p:cNvPr>
          <p:cNvSpPr/>
          <p:nvPr/>
        </p:nvSpPr>
        <p:spPr bwMode="auto">
          <a:xfrm>
            <a:off x="6869051" y="4411687"/>
            <a:ext cx="65088" cy="145887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2826635-B06F-4A6C-8E00-7E13D7441AF7}"/>
              </a:ext>
            </a:extLst>
          </p:cNvPr>
          <p:cNvSpPr/>
          <p:nvPr/>
        </p:nvSpPr>
        <p:spPr bwMode="auto">
          <a:xfrm>
            <a:off x="6928697" y="4411687"/>
            <a:ext cx="65088" cy="147380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365707B-30BE-46E4-A098-73C939ACEBED}"/>
              </a:ext>
            </a:extLst>
          </p:cNvPr>
          <p:cNvSpPr/>
          <p:nvPr/>
        </p:nvSpPr>
        <p:spPr bwMode="auto">
          <a:xfrm>
            <a:off x="6993785" y="4411686"/>
            <a:ext cx="65088" cy="1473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AF15607-F248-4D0D-9ED3-F07D96DDE6F9}"/>
              </a:ext>
            </a:extLst>
          </p:cNvPr>
          <p:cNvSpPr/>
          <p:nvPr/>
        </p:nvSpPr>
        <p:spPr bwMode="auto">
          <a:xfrm>
            <a:off x="7056788" y="4411685"/>
            <a:ext cx="65088" cy="147379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18870FD-82BF-4120-AB61-28E55D7183DD}"/>
              </a:ext>
            </a:extLst>
          </p:cNvPr>
          <p:cNvSpPr/>
          <p:nvPr/>
        </p:nvSpPr>
        <p:spPr bwMode="auto">
          <a:xfrm>
            <a:off x="7123829" y="4411687"/>
            <a:ext cx="65088" cy="1481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87D09E4-8683-463D-9262-03F7C562818C}"/>
              </a:ext>
            </a:extLst>
          </p:cNvPr>
          <p:cNvSpPr/>
          <p:nvPr/>
        </p:nvSpPr>
        <p:spPr bwMode="auto">
          <a:xfrm>
            <a:off x="7183475" y="4411686"/>
            <a:ext cx="65088" cy="1481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41153B4-D3B0-4C64-A234-23F9D1F4C61B}"/>
              </a:ext>
            </a:extLst>
          </p:cNvPr>
          <p:cNvSpPr/>
          <p:nvPr/>
        </p:nvSpPr>
        <p:spPr bwMode="auto">
          <a:xfrm>
            <a:off x="7247719" y="4411687"/>
            <a:ext cx="65088" cy="150175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0274B4C-B52C-4EAA-94FB-3F63DC76B46F}"/>
              </a:ext>
            </a:extLst>
          </p:cNvPr>
          <p:cNvSpPr/>
          <p:nvPr/>
        </p:nvSpPr>
        <p:spPr bwMode="auto">
          <a:xfrm>
            <a:off x="7307365" y="4411686"/>
            <a:ext cx="65088" cy="150174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D92E546-6A46-4D12-B3E4-DAA92C768718}"/>
              </a:ext>
            </a:extLst>
          </p:cNvPr>
          <p:cNvSpPr/>
          <p:nvPr/>
        </p:nvSpPr>
        <p:spPr bwMode="auto">
          <a:xfrm>
            <a:off x="7372453" y="4411685"/>
            <a:ext cx="65088" cy="150174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03FA174-9AD3-47BE-9539-BCD858CDD811}"/>
              </a:ext>
            </a:extLst>
          </p:cNvPr>
          <p:cNvSpPr/>
          <p:nvPr/>
        </p:nvSpPr>
        <p:spPr bwMode="auto">
          <a:xfrm>
            <a:off x="7435456" y="4411685"/>
            <a:ext cx="65088" cy="151667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880B417-D85D-4AEC-B561-D84D82158EB2}"/>
              </a:ext>
            </a:extLst>
          </p:cNvPr>
          <p:cNvSpPr/>
          <p:nvPr/>
        </p:nvSpPr>
        <p:spPr bwMode="auto">
          <a:xfrm>
            <a:off x="7502497" y="4411687"/>
            <a:ext cx="65088" cy="15233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2DE6078-EBA3-4A9D-9B92-43884FD79640}"/>
              </a:ext>
            </a:extLst>
          </p:cNvPr>
          <p:cNvSpPr/>
          <p:nvPr/>
        </p:nvSpPr>
        <p:spPr bwMode="auto">
          <a:xfrm>
            <a:off x="7562143" y="4411686"/>
            <a:ext cx="65088" cy="153032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0C022248-1200-4547-B9AB-7137C1B9565B}"/>
              </a:ext>
            </a:extLst>
          </p:cNvPr>
          <p:cNvSpPr/>
          <p:nvPr/>
        </p:nvSpPr>
        <p:spPr bwMode="auto">
          <a:xfrm>
            <a:off x="7631864" y="4411685"/>
            <a:ext cx="65088" cy="154525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8BA281A-B013-4BF5-8E94-F5EA747B6BC5}"/>
              </a:ext>
            </a:extLst>
          </p:cNvPr>
          <p:cNvSpPr/>
          <p:nvPr/>
        </p:nvSpPr>
        <p:spPr bwMode="auto">
          <a:xfrm>
            <a:off x="7698042" y="4411685"/>
            <a:ext cx="65088" cy="156018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5B502A9-DB3D-42D3-A5D3-7A63B1FED144}"/>
              </a:ext>
            </a:extLst>
          </p:cNvPr>
          <p:cNvSpPr/>
          <p:nvPr/>
        </p:nvSpPr>
        <p:spPr bwMode="auto">
          <a:xfrm>
            <a:off x="7765083" y="4411686"/>
            <a:ext cx="65088" cy="156018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F045F31-5493-4089-9568-26780A288F22}"/>
              </a:ext>
            </a:extLst>
          </p:cNvPr>
          <p:cNvSpPr/>
          <p:nvPr/>
        </p:nvSpPr>
        <p:spPr bwMode="auto">
          <a:xfrm>
            <a:off x="7824729" y="4411686"/>
            <a:ext cx="65088" cy="156017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5973D1A-6080-4E5A-8D92-891A31784DF0}"/>
              </a:ext>
            </a:extLst>
          </p:cNvPr>
          <p:cNvSpPr/>
          <p:nvPr/>
        </p:nvSpPr>
        <p:spPr bwMode="auto">
          <a:xfrm>
            <a:off x="7887084" y="4411685"/>
            <a:ext cx="65088" cy="157510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C8942DC-DF1B-4C5C-946F-BC4DDBB18224}"/>
              </a:ext>
            </a:extLst>
          </p:cNvPr>
          <p:cNvSpPr/>
          <p:nvPr/>
        </p:nvSpPr>
        <p:spPr bwMode="auto">
          <a:xfrm>
            <a:off x="7952172" y="4411685"/>
            <a:ext cx="65088" cy="158112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ACB80F7-0383-4981-905E-8D4E1219AF26}"/>
              </a:ext>
            </a:extLst>
          </p:cNvPr>
          <p:cNvSpPr/>
          <p:nvPr/>
        </p:nvSpPr>
        <p:spPr bwMode="auto">
          <a:xfrm>
            <a:off x="8015175" y="4411685"/>
            <a:ext cx="65088" cy="158112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0994920-CC5D-4649-B4D9-EC91FD47CC7E}"/>
              </a:ext>
            </a:extLst>
          </p:cNvPr>
          <p:cNvSpPr/>
          <p:nvPr/>
        </p:nvSpPr>
        <p:spPr bwMode="auto">
          <a:xfrm>
            <a:off x="8082216" y="4411687"/>
            <a:ext cx="65088" cy="158747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58AF346-A5E8-4A8D-9AAD-29B814281F75}"/>
              </a:ext>
            </a:extLst>
          </p:cNvPr>
          <p:cNvSpPr/>
          <p:nvPr/>
        </p:nvSpPr>
        <p:spPr bwMode="auto">
          <a:xfrm>
            <a:off x="8141862" y="4411686"/>
            <a:ext cx="65088" cy="158588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CFE1EE3-6C5E-488A-9232-001571F0EA49}"/>
              </a:ext>
            </a:extLst>
          </p:cNvPr>
          <p:cNvSpPr/>
          <p:nvPr/>
        </p:nvSpPr>
        <p:spPr bwMode="auto">
          <a:xfrm>
            <a:off x="8205561" y="4411685"/>
            <a:ext cx="65088" cy="158747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739CC60-B0A1-4507-A33D-B2DA502C05BA}"/>
              </a:ext>
            </a:extLst>
          </p:cNvPr>
          <p:cNvSpPr/>
          <p:nvPr/>
        </p:nvSpPr>
        <p:spPr bwMode="auto">
          <a:xfrm>
            <a:off x="8270337" y="4411685"/>
            <a:ext cx="65088" cy="159382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D520E0D-C777-40BA-9C7B-E8557BF8DB3D}"/>
              </a:ext>
            </a:extLst>
          </p:cNvPr>
          <p:cNvSpPr/>
          <p:nvPr/>
        </p:nvSpPr>
        <p:spPr bwMode="auto">
          <a:xfrm>
            <a:off x="8333340" y="4411684"/>
            <a:ext cx="65088" cy="160335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67029A2-19AF-425D-9DD4-6189F623C56F}"/>
              </a:ext>
            </a:extLst>
          </p:cNvPr>
          <p:cNvSpPr/>
          <p:nvPr/>
        </p:nvSpPr>
        <p:spPr bwMode="auto">
          <a:xfrm>
            <a:off x="8400381" y="4411686"/>
            <a:ext cx="65088" cy="160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37F23C83-D5E6-49CF-8596-E8DA26EAC76A}"/>
              </a:ext>
            </a:extLst>
          </p:cNvPr>
          <p:cNvSpPr/>
          <p:nvPr/>
        </p:nvSpPr>
        <p:spPr bwMode="auto">
          <a:xfrm>
            <a:off x="8460027" y="4411686"/>
            <a:ext cx="65088" cy="161128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A0D6BB4-ED37-4178-A7F8-7D7592CF88C4}"/>
              </a:ext>
            </a:extLst>
          </p:cNvPr>
          <p:cNvSpPr/>
          <p:nvPr/>
        </p:nvSpPr>
        <p:spPr bwMode="auto">
          <a:xfrm>
            <a:off x="8526848" y="4411685"/>
            <a:ext cx="65088" cy="16192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81546AA-D363-45FC-A867-7E977C9298AC}"/>
              </a:ext>
            </a:extLst>
          </p:cNvPr>
          <p:cNvSpPr/>
          <p:nvPr/>
        </p:nvSpPr>
        <p:spPr bwMode="auto">
          <a:xfrm>
            <a:off x="8589181" y="4411684"/>
            <a:ext cx="65088" cy="160970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355C4EE-0289-44ED-8E77-E3BDE8B3AFDB}"/>
              </a:ext>
            </a:extLst>
          </p:cNvPr>
          <p:cNvSpPr/>
          <p:nvPr/>
        </p:nvSpPr>
        <p:spPr bwMode="auto">
          <a:xfrm>
            <a:off x="8652184" y="4411684"/>
            <a:ext cx="65088" cy="161446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A25D401-4931-4AE4-807B-BB07E302F38A}"/>
              </a:ext>
            </a:extLst>
          </p:cNvPr>
          <p:cNvSpPr/>
          <p:nvPr/>
        </p:nvSpPr>
        <p:spPr bwMode="auto">
          <a:xfrm>
            <a:off x="8719225" y="4411686"/>
            <a:ext cx="65088" cy="161446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75EB63C-716A-482D-B694-802E3562ED85}"/>
              </a:ext>
            </a:extLst>
          </p:cNvPr>
          <p:cNvSpPr/>
          <p:nvPr/>
        </p:nvSpPr>
        <p:spPr bwMode="auto">
          <a:xfrm>
            <a:off x="8778871" y="4411686"/>
            <a:ext cx="65088" cy="162240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E8A14CA-299E-49BB-97C4-1C7BA94FA2A0}"/>
              </a:ext>
            </a:extLst>
          </p:cNvPr>
          <p:cNvSpPr/>
          <p:nvPr/>
        </p:nvSpPr>
        <p:spPr bwMode="auto">
          <a:xfrm>
            <a:off x="8845692" y="4411685"/>
            <a:ext cx="65088" cy="16192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B1FEBBAC-3891-407D-B905-CED6F9BF6CD4}"/>
              </a:ext>
            </a:extLst>
          </p:cNvPr>
          <p:cNvSpPr/>
          <p:nvPr/>
        </p:nvSpPr>
        <p:spPr bwMode="auto">
          <a:xfrm>
            <a:off x="8911532" y="4411686"/>
            <a:ext cx="65088" cy="162240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C3078CA1-074D-4618-AA30-C2EB9AF67759}"/>
              </a:ext>
            </a:extLst>
          </p:cNvPr>
          <p:cNvSpPr/>
          <p:nvPr/>
        </p:nvSpPr>
        <p:spPr bwMode="auto">
          <a:xfrm>
            <a:off x="8978353" y="4411684"/>
            <a:ext cx="65088" cy="162716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48B513F-E237-4976-8C29-80E28E336CA6}"/>
              </a:ext>
            </a:extLst>
          </p:cNvPr>
          <p:cNvSpPr/>
          <p:nvPr/>
        </p:nvSpPr>
        <p:spPr bwMode="auto">
          <a:xfrm>
            <a:off x="9045926" y="4411684"/>
            <a:ext cx="65088" cy="162399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77D391B6-B98D-403B-B398-0F860AC53C51}"/>
              </a:ext>
            </a:extLst>
          </p:cNvPr>
          <p:cNvSpPr/>
          <p:nvPr/>
        </p:nvSpPr>
        <p:spPr bwMode="auto">
          <a:xfrm>
            <a:off x="9108929" y="4411684"/>
            <a:ext cx="65088" cy="1639866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7524A1E-5FEE-4B3E-9004-4F66D671B426}"/>
              </a:ext>
            </a:extLst>
          </p:cNvPr>
          <p:cNvSpPr/>
          <p:nvPr/>
        </p:nvSpPr>
        <p:spPr bwMode="auto">
          <a:xfrm>
            <a:off x="9175970" y="4411685"/>
            <a:ext cx="65088" cy="164462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C1D1AB57-41BA-4475-ABE1-6EBC803C4E7A}"/>
              </a:ext>
            </a:extLst>
          </p:cNvPr>
          <p:cNvSpPr/>
          <p:nvPr/>
        </p:nvSpPr>
        <p:spPr bwMode="auto">
          <a:xfrm>
            <a:off x="9235616" y="4411686"/>
            <a:ext cx="65088" cy="165256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4FB7E24-7ECE-43F2-AEA3-FC50B86F6B3B}"/>
              </a:ext>
            </a:extLst>
          </p:cNvPr>
          <p:cNvSpPr/>
          <p:nvPr/>
        </p:nvSpPr>
        <p:spPr bwMode="auto">
          <a:xfrm>
            <a:off x="9303475" y="4411684"/>
            <a:ext cx="65088" cy="165574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5D74CEED-D742-46B5-ACA8-9A37378CCDD2}"/>
              </a:ext>
            </a:extLst>
          </p:cNvPr>
          <p:cNvSpPr/>
          <p:nvPr/>
        </p:nvSpPr>
        <p:spPr bwMode="auto">
          <a:xfrm>
            <a:off x="9366478" y="4411684"/>
            <a:ext cx="65088" cy="165415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976106D-8492-4222-859A-34703A5B7394}"/>
              </a:ext>
            </a:extLst>
          </p:cNvPr>
          <p:cNvSpPr/>
          <p:nvPr/>
        </p:nvSpPr>
        <p:spPr bwMode="auto">
          <a:xfrm>
            <a:off x="9433519" y="4411685"/>
            <a:ext cx="65088" cy="165573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5B6E7C6-BDD5-45E8-8871-4279E73281D1}"/>
              </a:ext>
            </a:extLst>
          </p:cNvPr>
          <p:cNvSpPr/>
          <p:nvPr/>
        </p:nvSpPr>
        <p:spPr bwMode="auto">
          <a:xfrm>
            <a:off x="9493165" y="4411685"/>
            <a:ext cx="65088" cy="165573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1569A67-3754-4C34-A3FE-4D4B5AAFC850}"/>
              </a:ext>
            </a:extLst>
          </p:cNvPr>
          <p:cNvSpPr/>
          <p:nvPr/>
        </p:nvSpPr>
        <p:spPr bwMode="auto">
          <a:xfrm>
            <a:off x="9558121" y="4411684"/>
            <a:ext cx="65088" cy="165415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8CF5CC1-9C7B-4C2C-A692-9E41F17EF094}"/>
              </a:ext>
            </a:extLst>
          </p:cNvPr>
          <p:cNvSpPr/>
          <p:nvPr/>
        </p:nvSpPr>
        <p:spPr bwMode="auto">
          <a:xfrm>
            <a:off x="9621124" y="4411683"/>
            <a:ext cx="65088" cy="165574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8C55397-0A2E-4498-8C76-7767BBB4FABB}"/>
              </a:ext>
            </a:extLst>
          </p:cNvPr>
          <p:cNvSpPr/>
          <p:nvPr/>
        </p:nvSpPr>
        <p:spPr bwMode="auto">
          <a:xfrm>
            <a:off x="9688165" y="4411686"/>
            <a:ext cx="65088" cy="167161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E3CF80CE-0BF2-4C92-B9CF-CBC10F07D0AA}"/>
              </a:ext>
            </a:extLst>
          </p:cNvPr>
          <p:cNvSpPr/>
          <p:nvPr/>
        </p:nvSpPr>
        <p:spPr bwMode="auto">
          <a:xfrm>
            <a:off x="9747811" y="4411686"/>
            <a:ext cx="65088" cy="167161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52F409AF-DF2D-46E7-8498-D7FB76EAE5D2}"/>
              </a:ext>
            </a:extLst>
          </p:cNvPr>
          <p:cNvSpPr/>
          <p:nvPr/>
        </p:nvSpPr>
        <p:spPr bwMode="auto">
          <a:xfrm>
            <a:off x="9812679" y="4411684"/>
            <a:ext cx="65088" cy="1679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3F75ADA3-7409-4C3E-A103-BAF24D91BC22}"/>
              </a:ext>
            </a:extLst>
          </p:cNvPr>
          <p:cNvSpPr/>
          <p:nvPr/>
        </p:nvSpPr>
        <p:spPr bwMode="auto">
          <a:xfrm>
            <a:off x="9880252" y="4411684"/>
            <a:ext cx="65088" cy="169860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273D565-DB75-4D41-834E-2BE556FFEC0E}"/>
              </a:ext>
            </a:extLst>
          </p:cNvPr>
          <p:cNvSpPr/>
          <p:nvPr/>
        </p:nvSpPr>
        <p:spPr bwMode="auto">
          <a:xfrm>
            <a:off x="9938774" y="4411684"/>
            <a:ext cx="65088" cy="169860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06EFE56B-DC2F-4CC7-8716-176C2C6916A9}"/>
              </a:ext>
            </a:extLst>
          </p:cNvPr>
          <p:cNvSpPr/>
          <p:nvPr/>
        </p:nvSpPr>
        <p:spPr bwMode="auto">
          <a:xfrm>
            <a:off x="10003859" y="4411684"/>
            <a:ext cx="65088" cy="169860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75193C2D-7607-43DB-98EA-6A0D4B8FAE2B}"/>
              </a:ext>
            </a:extLst>
          </p:cNvPr>
          <p:cNvCxnSpPr/>
          <p:nvPr/>
        </p:nvCxnSpPr>
        <p:spPr bwMode="auto">
          <a:xfrm flipH="1">
            <a:off x="2407344" y="5254900"/>
            <a:ext cx="7728102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30889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Adverse Events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AEC67C-CC73-C54F-9B26-2AAFD5B3CC40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A3636F2-F3BF-C941-95D7-1289B27B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FE7AE-7254-2D46-950B-94FB1D8E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F279652B-DE43-0446-81AE-2A75143EE71A}"/>
              </a:ext>
            </a:extLst>
          </p:cNvPr>
          <p:cNvGraphicFramePr>
            <a:graphicFrameLocks/>
          </p:cNvGraphicFramePr>
          <p:nvPr/>
        </p:nvGraphicFramePr>
        <p:xfrm>
          <a:off x="727078" y="1616392"/>
          <a:ext cx="5278865" cy="4084512"/>
        </p:xfrm>
        <a:graphic>
          <a:graphicData uri="http://schemas.openxmlformats.org/drawingml/2006/table">
            <a:tbl>
              <a:tblPr/>
              <a:tblGrid>
                <a:gridCol w="1484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497">
                  <a:extLst>
                    <a:ext uri="{9D8B030D-6E8A-4147-A177-3AD203B41FA5}">
                      <a16:colId xmlns:a16="http://schemas.microsoft.com/office/drawing/2014/main" val="3185058893"/>
                    </a:ext>
                  </a:extLst>
                </a:gridCol>
                <a:gridCol w="948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497">
                  <a:extLst>
                    <a:ext uri="{9D8B030D-6E8A-4147-A177-3AD203B41FA5}">
                      <a16:colId xmlns:a16="http://schemas.microsoft.com/office/drawing/2014/main" val="1581101729"/>
                    </a:ext>
                  </a:extLst>
                </a:gridCol>
              </a:tblGrid>
              <a:tr h="4873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 (Overall Incidence ≥10%),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2944"/>
                  </a:ext>
                </a:extLst>
              </a:tr>
              <a:tr h="28666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TEAE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Nausea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Cough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6225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Fatigue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17988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Pyrexia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87270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Rash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850940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283680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Asthenia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40792"/>
                  </a:ext>
                </a:extLst>
              </a:tr>
              <a:tr h="286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Arthralgia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671792"/>
                  </a:ext>
                </a:extLst>
              </a:tr>
            </a:tbl>
          </a:graphicData>
        </a:graphic>
      </p:graphicFrame>
      <p:sp>
        <p:nvSpPr>
          <p:cNvPr id="12" name="Text Box 15">
            <a:extLst>
              <a:ext uri="{FF2B5EF4-FFF2-40B4-BE49-F238E27FC236}">
                <a16:creationId xmlns:a16="http://schemas.microsoft.com/office/drawing/2014/main" id="{D8E34F2F-5C95-7E41-AFEB-242352820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9B6A9DC1-B4CD-4FC9-A957-B808AE57F5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700446"/>
              </p:ext>
            </p:extLst>
          </p:nvPr>
        </p:nvGraphicFramePr>
        <p:xfrm>
          <a:off x="6400800" y="1616392"/>
          <a:ext cx="5161512" cy="3170064"/>
        </p:xfrm>
        <a:graphic>
          <a:graphicData uri="http://schemas.openxmlformats.org/drawingml/2006/table">
            <a:tbl>
              <a:tblPr/>
              <a:tblGrid>
                <a:gridCol w="1653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728">
                  <a:extLst>
                    <a:ext uri="{9D8B030D-6E8A-4147-A177-3AD203B41FA5}">
                      <a16:colId xmlns:a16="http://schemas.microsoft.com/office/drawing/2014/main" val="3185058893"/>
                    </a:ext>
                  </a:extLst>
                </a:gridCol>
                <a:gridCol w="911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728">
                  <a:extLst>
                    <a:ext uri="{9D8B030D-6E8A-4147-A177-3AD203B41FA5}">
                      <a16:colId xmlns:a16="http://schemas.microsoft.com/office/drawing/2014/main" val="1581101729"/>
                    </a:ext>
                  </a:extLst>
                </a:gridCol>
              </a:tblGrid>
              <a:tr h="4871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 (Overall Incidence ≥10%),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82944"/>
                  </a:ext>
                </a:extLst>
              </a:tr>
              <a:tr h="28659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3/4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3/4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Hematologic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Neutrophils ↓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12/4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11/4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Hemoglobin ↓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3/NA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Platelets ↓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6225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Aminotransferase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17988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ALT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87270"/>
                  </a:ext>
                </a:extLst>
              </a:tr>
              <a:tr h="286591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AST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850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5706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Serious Adverse Events and Deaths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AEC67C-CC73-C54F-9B26-2AAFD5B3CC40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A3636F2-F3BF-C941-95D7-1289B27B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FE7AE-7254-2D46-950B-94FB1D8E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Text Box 15">
            <a:extLst>
              <a:ext uri="{FF2B5EF4-FFF2-40B4-BE49-F238E27FC236}">
                <a16:creationId xmlns:a16="http://schemas.microsoft.com/office/drawing/2014/main" id="{D8E34F2F-5C95-7E41-AFEB-242352820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9CF76CB0-7FAA-7644-A2C6-7765FDD737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385341"/>
              </p:ext>
            </p:extLst>
          </p:nvPr>
        </p:nvGraphicFramePr>
        <p:xfrm>
          <a:off x="727076" y="1604963"/>
          <a:ext cx="6056784" cy="4602958"/>
        </p:xfrm>
        <a:graphic>
          <a:graphicData uri="http://schemas.openxmlformats.org/drawingml/2006/table">
            <a:tbl>
              <a:tblPr/>
              <a:tblGrid>
                <a:gridCol w="2659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8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Serious TEAEs 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(Occurring in ≥2 Patients),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 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serious TEAE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Colitis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Pneumonitis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926225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Chest pain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17988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Febrile 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87270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Pleural effusion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850940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Pneumonia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283680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Pyrexia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773045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Rash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578970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Urinary tract infection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762296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Acute kidney injury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889577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Dehydration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93842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Respiratory tract infection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740019"/>
                  </a:ext>
                </a:extLst>
              </a:tr>
            </a:tbl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04CB2D-F42B-DD45-BDE8-5C0FEEEB7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854" y="1513047"/>
            <a:ext cx="4525350" cy="4650686"/>
          </a:xfrm>
        </p:spPr>
        <p:txBody>
          <a:bodyPr/>
          <a:lstStyle/>
          <a:p>
            <a:r>
              <a:rPr lang="en-US" dirty="0"/>
              <a:t>2 deaths resulted from parsaclisib-related AEs</a:t>
            </a:r>
          </a:p>
          <a:p>
            <a:pPr lvl="1"/>
            <a:r>
              <a:rPr lang="en-US" dirty="0"/>
              <a:t>Stevens-Johnson syndrome</a:t>
            </a:r>
          </a:p>
          <a:p>
            <a:pPr lvl="1"/>
            <a:r>
              <a:rPr lang="en-US" dirty="0"/>
              <a:t>Pneumonia</a:t>
            </a:r>
          </a:p>
        </p:txBody>
      </p:sp>
    </p:spTree>
    <p:extLst>
      <p:ext uri="{BB962C8B-B14F-4D97-AF65-F5344CB8AC3E}">
        <p14:creationId xmlns:p14="http://schemas.microsoft.com/office/powerpoint/2010/main" val="28534416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CITADEL-203</a:t>
            </a:r>
            <a:r>
              <a:rPr lang="en-US" dirty="0"/>
              <a:t>: Treatment Modifications and </a:t>
            </a:r>
            <a:br>
              <a:rPr lang="en-US" dirty="0"/>
            </a:br>
            <a:r>
              <a:rPr lang="en-US" dirty="0"/>
              <a:t>High-Grade Diarrhea/Colitis AEs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AEC67C-CC73-C54F-9B26-2AAFD5B3CC40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9" name="Picture 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A3636F2-F3BF-C941-95D7-1289B27B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FE7AE-7254-2D46-950B-94FB1D8E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Text Box 15">
            <a:extLst>
              <a:ext uri="{FF2B5EF4-FFF2-40B4-BE49-F238E27FC236}">
                <a16:creationId xmlns:a16="http://schemas.microsoft.com/office/drawing/2014/main" id="{D8E34F2F-5C95-7E41-AFEB-242352820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1" y="635843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Lynch. ASH 2021. Abstr 813.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9CF76CB0-7FAA-7644-A2C6-7765FDD73763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5253594" cy="1508824"/>
        </p:xfrm>
        <a:graphic>
          <a:graphicData uri="http://schemas.openxmlformats.org/drawingml/2006/table">
            <a:tbl>
              <a:tblPr/>
              <a:tblGrid>
                <a:gridCol w="188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6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Dose Modifications Due to TEAEs,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 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Interruption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Reduction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Discontinuation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04CB2D-F42B-DD45-BDE8-5C0FEEEB7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076" y="3218279"/>
            <a:ext cx="5253594" cy="2218694"/>
          </a:xfrm>
        </p:spPr>
        <p:txBody>
          <a:bodyPr/>
          <a:lstStyle/>
          <a:p>
            <a:r>
              <a:rPr lang="en-US" sz="2200" dirty="0"/>
              <a:t>Most common TEAEs leading to:</a:t>
            </a:r>
          </a:p>
          <a:p>
            <a:pPr lvl="1"/>
            <a:r>
              <a:rPr lang="en-US" sz="2000" dirty="0"/>
              <a:t>Dose interruption: diarrhea (18%), neutropenia (7%)</a:t>
            </a:r>
          </a:p>
          <a:p>
            <a:pPr lvl="1"/>
            <a:r>
              <a:rPr lang="en-US" sz="2000" dirty="0"/>
              <a:t>Dose reduction: diarrhea (12%), rash (3%)</a:t>
            </a:r>
          </a:p>
          <a:p>
            <a:pPr lvl="1"/>
            <a:r>
              <a:rPr lang="en-US" sz="2000" dirty="0"/>
              <a:t>Treatment discontinuation: diarrhea (8%), colitis (5%)</a:t>
            </a:r>
          </a:p>
        </p:txBody>
      </p:sp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A23685B3-3C01-FE4F-9542-A4DCB07A23FC}"/>
              </a:ext>
            </a:extLst>
          </p:cNvPr>
          <p:cNvGraphicFramePr>
            <a:graphicFrameLocks/>
          </p:cNvGraphicFramePr>
          <p:nvPr/>
        </p:nvGraphicFramePr>
        <p:xfrm>
          <a:off x="6220955" y="1617908"/>
          <a:ext cx="5253594" cy="4494132"/>
        </p:xfrm>
        <a:graphic>
          <a:graphicData uri="http://schemas.openxmlformats.org/drawingml/2006/table">
            <a:tbl>
              <a:tblPr/>
              <a:tblGrid>
                <a:gridCol w="188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6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6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3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High-Grade Diarrhea or Colitis Events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Daily Dosing Group (n = 103)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Treated Patients (N = 126)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events,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 of grade ≥3 events, mo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6.0 (0.2-12.9)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5.0 (0.2-12.9)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improvement to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≤2, days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18.0 (8.0-32.0)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18.0 (8.0-28.0)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665245"/>
                  </a:ext>
                </a:extLst>
              </a:tr>
              <a:tr h="297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Colitis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997762"/>
                  </a:ext>
                </a:extLst>
              </a:tr>
              <a:tr h="297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events,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32549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onset of grade ≥3 events, mo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5.7 (1.9-11.1)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5.7 (1.9-11.1)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075365"/>
                  </a:ext>
                </a:extLst>
              </a:tr>
              <a:tr h="701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time to improvement to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≤2, days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14.0 (4.0-16.0)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14.0 (4.0-16.0)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546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970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SEQUOIA: 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5F247B7-042B-479F-BF18-7BA9BD6D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sz="2400" dirty="0"/>
              <a:t>Multicenter, multicohort, open-label, part-randomized phase III trial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Primary endpoint (cohort 1): IRC-assessed PFS</a:t>
            </a:r>
          </a:p>
          <a:p>
            <a:r>
              <a:rPr lang="en-US" sz="2400" dirty="0"/>
              <a:t>Secondary endpoints (cohort 1): investigator-assessed PFS, ORR, OS, safety 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63C21510-3A36-8745-8E75-2D807334E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BFCCAD0B-C0C7-094C-A38E-569DE777A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013" y="2591868"/>
            <a:ext cx="2183394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 untreated CLL/SLL meeting iwCLL criteria for treatment; aged ≥65 yr or unsuitable for FCR treatment; anticoagulation and CYP3A inhibitors permitted</a:t>
            </a:r>
          </a:p>
        </p:txBody>
      </p:sp>
      <p:sp>
        <p:nvSpPr>
          <p:cNvPr id="13" name="Rectangle 49">
            <a:extLst>
              <a:ext uri="{FF2B5EF4-FFF2-40B4-BE49-F238E27FC236}">
                <a16:creationId xmlns:a16="http://schemas.microsoft.com/office/drawing/2014/main" id="{0EA9A765-921C-B943-925F-4F7A3D7B4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7564" y="2127663"/>
            <a:ext cx="3790950" cy="9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160 mg BID until PD,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intolerable toxicity, or study end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241)</a:t>
            </a:r>
          </a:p>
        </p:txBody>
      </p:sp>
      <p:sp>
        <p:nvSpPr>
          <p:cNvPr id="14" name="Rectangle 50">
            <a:extLst>
              <a:ext uri="{FF2B5EF4-FFF2-40B4-BE49-F238E27FC236}">
                <a16:creationId xmlns:a16="http://schemas.microsoft.com/office/drawing/2014/main" id="{DFF1C9BF-6594-CA4B-AA6B-8C5977458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7564" y="3201634"/>
            <a:ext cx="3790950" cy="9957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Bendamustine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90 mg/m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on Days 1 and 2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Rituximab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375 mg/m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in cycle 1,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then 500 mg/m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in cycles 2-6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238)</a:t>
            </a:r>
          </a:p>
        </p:txBody>
      </p:sp>
      <p:sp>
        <p:nvSpPr>
          <p:cNvPr id="16" name="Line 53">
            <a:extLst>
              <a:ext uri="{FF2B5EF4-FFF2-40B4-BE49-F238E27FC236}">
                <a16:creationId xmlns:a16="http://schemas.microsoft.com/office/drawing/2014/main" id="{80E08109-52FB-904F-AB9F-0F6BB4CBA5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0964" y="3279059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Line 54">
            <a:extLst>
              <a:ext uri="{FF2B5EF4-FFF2-40B4-BE49-F238E27FC236}">
                <a16:creationId xmlns:a16="http://schemas.microsoft.com/office/drawing/2014/main" id="{4803231D-9292-4B47-9919-E52A171E04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0964" y="2630215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46">
            <a:extLst>
              <a:ext uri="{FF2B5EF4-FFF2-40B4-BE49-F238E27FC236}">
                <a16:creationId xmlns:a16="http://schemas.microsoft.com/office/drawing/2014/main" id="{7A03173D-8BA5-DB4C-BD91-5748B5367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778" y="1869439"/>
            <a:ext cx="5195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Stratification by age, Binet stage, IGHV status, and geographic region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FDDDFF-FD71-BD4D-AF66-3E61EB9B0C1A}"/>
              </a:ext>
            </a:extLst>
          </p:cNvPr>
          <p:cNvCxnSpPr/>
          <p:nvPr/>
        </p:nvCxnSpPr>
        <p:spPr bwMode="auto">
          <a:xfrm>
            <a:off x="6762114" y="2177216"/>
            <a:ext cx="0" cy="41908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C7F6806-0545-FD4B-946A-121E11612689}"/>
              </a:ext>
            </a:extLst>
          </p:cNvPr>
          <p:cNvCxnSpPr/>
          <p:nvPr/>
        </p:nvCxnSpPr>
        <p:spPr bwMode="auto">
          <a:xfrm>
            <a:off x="3754618" y="2967849"/>
            <a:ext cx="54864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C07C8A-BD16-DD4D-8B41-28B9328F5208}"/>
              </a:ext>
            </a:extLst>
          </p:cNvPr>
          <p:cNvCxnSpPr/>
          <p:nvPr/>
        </p:nvCxnSpPr>
        <p:spPr bwMode="auto">
          <a:xfrm>
            <a:off x="3754618" y="3949305"/>
            <a:ext cx="54864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7F4132-6D6F-F743-B908-92E472C4DB61}"/>
              </a:ext>
            </a:extLst>
          </p:cNvPr>
          <p:cNvCxnSpPr/>
          <p:nvPr/>
        </p:nvCxnSpPr>
        <p:spPr bwMode="auto">
          <a:xfrm>
            <a:off x="3754618" y="4814937"/>
            <a:ext cx="54864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49">
            <a:extLst>
              <a:ext uri="{FF2B5EF4-FFF2-40B4-BE49-F238E27FC236}">
                <a16:creationId xmlns:a16="http://schemas.microsoft.com/office/drawing/2014/main" id="{4BFB6FB6-04A4-724E-A3A2-2944A53FC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952" y="2532152"/>
            <a:ext cx="1517842" cy="995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without del(17p)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by central FISH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(planned n ~450)</a:t>
            </a:r>
          </a:p>
        </p:txBody>
      </p:sp>
      <p:sp>
        <p:nvSpPr>
          <p:cNvPr id="24" name="Rectangle 49">
            <a:extLst>
              <a:ext uri="{FF2B5EF4-FFF2-40B4-BE49-F238E27FC236}">
                <a16:creationId xmlns:a16="http://schemas.microsoft.com/office/drawing/2014/main" id="{3C927CEE-26C9-4347-B95A-FFCE3CDE9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952" y="3629896"/>
            <a:ext cx="1517842" cy="7367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2*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with del(17p)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(planned n ~100)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9D4A7916-25AD-D440-BDF4-BC07D43F3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952" y="4482097"/>
            <a:ext cx="1517842" cy="7367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3*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with del(17p)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(planned n ~80)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CA18F8-9A42-9B44-B672-A36450F8F513}"/>
              </a:ext>
            </a:extLst>
          </p:cNvPr>
          <p:cNvSpPr txBox="1"/>
          <p:nvPr/>
        </p:nvSpPr>
        <p:spPr bwMode="auto">
          <a:xfrm>
            <a:off x="7163180" y="4257228"/>
            <a:ext cx="411784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*Cohort 2 patients received zanubrutinib monotherapy; cohort 3 patients received zanubrutinib + venetoclax; treatment allocation without randomization in cohorts 2 and 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Prespecified interim analysis planned at ~86 events.</a:t>
            </a:r>
          </a:p>
        </p:txBody>
      </p:sp>
    </p:spTree>
    <p:extLst>
      <p:ext uri="{BB962C8B-B14F-4D97-AF65-F5344CB8AC3E}">
        <p14:creationId xmlns:p14="http://schemas.microsoft.com/office/powerpoint/2010/main" val="37138965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3C21510-3A36-8745-8E75-2D807334E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5FE989B7-253B-CB49-BFFB-37D849CBBB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719098"/>
              </p:ext>
            </p:extLst>
          </p:nvPr>
        </p:nvGraphicFramePr>
        <p:xfrm>
          <a:off x="522288" y="1611057"/>
          <a:ext cx="5388809" cy="3230976"/>
        </p:xfrm>
        <a:graphic>
          <a:graphicData uri="http://schemas.openxmlformats.org/drawingml/2006/table">
            <a:tbl>
              <a:tblPr/>
              <a:tblGrid>
                <a:gridCol w="2134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4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9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Zanubrutinib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Bendamustine + Rituximab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(IQR)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 (66-75)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 (66-74)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Aged ≥65 yr,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196 (81.3)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192 (80.7)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 (63.9)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144 (60.5)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 2,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(6.2)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(8.4)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624378"/>
                  </a:ext>
                </a:extLst>
              </a:tr>
              <a:tr h="85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Region,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North America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Europe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Asia/Pacific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 (14.1)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174 (72.2)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 (13.7)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(11.8)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172 (72.3)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 (16.0)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43728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52EFF52-683E-9C49-871F-754C5161F375}"/>
              </a:ext>
            </a:extLst>
          </p:cNvPr>
          <p:cNvSpPr txBox="1"/>
          <p:nvPr/>
        </p:nvSpPr>
        <p:spPr bwMode="auto">
          <a:xfrm>
            <a:off x="6280903" y="5246186"/>
            <a:ext cx="56005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*Patients with SLL had Binet stage calculated as if they had CLL.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Defined as anemia (hemoglobin ≤110 g/L), thrombocytopenia (platelets ≤100 x 10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/L), or neutropenia (absolute neutrophil count ≤1.5 x 10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/L).</a:t>
            </a: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9A1ED5BB-8A6D-0648-AA39-652D80BB5AAE}"/>
              </a:ext>
            </a:extLst>
          </p:cNvPr>
          <p:cNvGraphicFramePr>
            <a:graphicFrameLocks/>
          </p:cNvGraphicFramePr>
          <p:nvPr/>
        </p:nvGraphicFramePr>
        <p:xfrm>
          <a:off x="6280903" y="1611057"/>
          <a:ext cx="5477710" cy="3625391"/>
        </p:xfrm>
        <a:graphic>
          <a:graphicData uri="http://schemas.openxmlformats.org/drawingml/2006/table">
            <a:tbl>
              <a:tblPr/>
              <a:tblGrid>
                <a:gridCol w="2363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1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2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Zanubrutinib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Bendamustine + Rituximab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238)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Binet stage C*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 (29.0)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 (29.4)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031772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Bulky disease ≥5 cm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 (28.6)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 (30.7)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97920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Cytopenia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102 (42.3)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109 (45.8)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731661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del(11q)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(17.8)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 (19.3)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436042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Zanubrutinib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Bendamustine + Rituximab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67019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TP53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mutation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15/232 (6.5)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13/223 (5.8)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04756"/>
                  </a:ext>
                </a:extLst>
              </a:tr>
              <a:tr h="267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Unmutated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IGHV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gene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125/234 (53.4)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121/231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(52.4)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77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9945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</a:t>
            </a:r>
            <a:br>
              <a:rPr lang="en-US" dirty="0"/>
            </a:br>
            <a:r>
              <a:rPr lang="en-US" dirty="0"/>
              <a:t>IRC-Assessed PFS (Primary Endpoint)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954DB164-FC75-E24D-9B8A-6DBED3A7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3099F3-8BAA-4B95-8E59-756EA37D5F50}"/>
              </a:ext>
            </a:extLst>
          </p:cNvPr>
          <p:cNvSpPr txBox="1"/>
          <p:nvPr/>
        </p:nvSpPr>
        <p:spPr bwMode="auto">
          <a:xfrm>
            <a:off x="2750163" y="4451626"/>
            <a:ext cx="44791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HR: 0.42 (95% CI: 0.27-0.63); 2-sided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&lt;.0001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120507-A03D-41E0-9C86-36DD464DC2A9}"/>
              </a:ext>
            </a:extLst>
          </p:cNvPr>
          <p:cNvSpPr/>
          <p:nvPr/>
        </p:nvSpPr>
        <p:spPr bwMode="auto">
          <a:xfrm>
            <a:off x="2700997" y="1681089"/>
            <a:ext cx="7258929" cy="3186333"/>
          </a:xfrm>
          <a:custGeom>
            <a:avLst/>
            <a:gdLst>
              <a:gd name="connsiteX0" fmla="*/ 0 w 7258929"/>
              <a:gd name="connsiteY0" fmla="*/ 0 h 3186333"/>
              <a:gd name="connsiteX1" fmla="*/ 0 w 7258929"/>
              <a:gd name="connsiteY1" fmla="*/ 3186333 h 3186333"/>
              <a:gd name="connsiteX2" fmla="*/ 7258929 w 7258929"/>
              <a:gd name="connsiteY2" fmla="*/ 3186333 h 318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8929" h="3186333">
                <a:moveTo>
                  <a:pt x="0" y="0"/>
                </a:moveTo>
                <a:lnTo>
                  <a:pt x="0" y="3186333"/>
                </a:lnTo>
                <a:lnTo>
                  <a:pt x="7258929" y="3186333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C2DE30-9C7A-438D-85DB-29B094816128}"/>
              </a:ext>
            </a:extLst>
          </p:cNvPr>
          <p:cNvGrpSpPr/>
          <p:nvPr/>
        </p:nvGrpSpPr>
        <p:grpSpPr>
          <a:xfrm>
            <a:off x="2616591" y="1695157"/>
            <a:ext cx="84406" cy="3172265"/>
            <a:chOff x="2597386" y="1695157"/>
            <a:chExt cx="103611" cy="317226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1DF152A-A4EC-4D17-9E19-763A4A7222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1695157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F2DB519-6ADD-4291-BBBC-B099781D4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329610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7AFB92A-CC6F-43F2-83AA-7C5D1DF388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964063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0BA78D3-B588-4AF6-AA5E-71F6C0BFAA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3598516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7FBA148-0558-4B81-91CE-7904B041D6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232969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0CADDE-F3C9-4773-A6DF-3CC933786A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867422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D2D692-53B7-458C-AE23-5A3420252E08}"/>
              </a:ext>
            </a:extLst>
          </p:cNvPr>
          <p:cNvGrpSpPr/>
          <p:nvPr/>
        </p:nvGrpSpPr>
        <p:grpSpPr>
          <a:xfrm>
            <a:off x="2700996" y="4868023"/>
            <a:ext cx="7258932" cy="93036"/>
            <a:chOff x="2700996" y="4868023"/>
            <a:chExt cx="7258932" cy="9303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26C80E0-89BE-42DA-8B68-D3F543175AD5}"/>
                </a:ext>
              </a:extLst>
            </p:cNvPr>
            <p:cNvGrpSpPr/>
            <p:nvPr/>
          </p:nvGrpSpPr>
          <p:grpSpPr>
            <a:xfrm rot="5400000">
              <a:off x="3954779" y="3619352"/>
              <a:ext cx="87924" cy="2595489"/>
              <a:chOff x="2597386" y="1695157"/>
              <a:chExt cx="103611" cy="3172265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E1F8BBB-28F1-465A-A17D-7FAAD7DAF7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9D53083-83A3-47BF-B65E-B36528056EB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8A740E1-A005-45A2-B3D6-2F059FE455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4E51989-23D5-4C20-8FE1-494C513E41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BC00B1B-BC20-4258-9AAD-CE0FA5947A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0F77263-1191-428A-B96C-E8D6D4581B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CAC245-5E54-4620-9746-1054A55A6258}"/>
                </a:ext>
              </a:extLst>
            </p:cNvPr>
            <p:cNvGrpSpPr/>
            <p:nvPr/>
          </p:nvGrpSpPr>
          <p:grpSpPr>
            <a:xfrm rot="5400000">
              <a:off x="7065146" y="3617801"/>
              <a:ext cx="87924" cy="2595489"/>
              <a:chOff x="2597386" y="1695157"/>
              <a:chExt cx="103611" cy="3172265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FD53FB7-EF34-41FC-9591-6086559C78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9228D18-ADB1-4BA8-9CB0-5848E72958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30520D0-E61C-4DC2-B33D-B6280F0BD0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A6F736D-BD09-4F9D-9CE5-4EBC76BBFE1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F3DE376-7ED4-4D68-A543-2659FA3877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CF9C721-53EA-4A6F-AB86-7AA4DF1D3D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082C7FC-6F41-41CA-BDD0-C8BD53EEF545}"/>
                </a:ext>
              </a:extLst>
            </p:cNvPr>
            <p:cNvGrpSpPr/>
            <p:nvPr/>
          </p:nvGrpSpPr>
          <p:grpSpPr>
            <a:xfrm rot="5400000">
              <a:off x="9396868" y="4392887"/>
              <a:ext cx="87924" cy="1038196"/>
              <a:chOff x="2597386" y="3598516"/>
              <a:chExt cx="103611" cy="1268906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8090B9B-5CA3-4C91-947F-58951DFF55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DC878CC-7F26-4379-9453-1DFE69AEE9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12B326F-75AE-4303-8343-09ABDC187F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9153793-2D3F-4E42-8323-FE429EC1E0EB}"/>
              </a:ext>
            </a:extLst>
          </p:cNvPr>
          <p:cNvSpPr txBox="1"/>
          <p:nvPr/>
        </p:nvSpPr>
        <p:spPr bwMode="auto">
          <a:xfrm>
            <a:off x="2123070" y="1505624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88C959-AD0F-49CA-8ECD-8E8D8A62C559}"/>
              </a:ext>
            </a:extLst>
          </p:cNvPr>
          <p:cNvSpPr txBox="1"/>
          <p:nvPr/>
        </p:nvSpPr>
        <p:spPr bwMode="auto">
          <a:xfrm>
            <a:off x="2240090" y="214007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84E826-A2C8-4CA5-A7BE-60F9FCF06355}"/>
              </a:ext>
            </a:extLst>
          </p:cNvPr>
          <p:cNvSpPr txBox="1"/>
          <p:nvPr/>
        </p:nvSpPr>
        <p:spPr bwMode="auto">
          <a:xfrm>
            <a:off x="2240090" y="277939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10C4BC-C94A-4982-81A7-7D6DB94E24ED}"/>
              </a:ext>
            </a:extLst>
          </p:cNvPr>
          <p:cNvSpPr txBox="1"/>
          <p:nvPr/>
        </p:nvSpPr>
        <p:spPr bwMode="auto">
          <a:xfrm>
            <a:off x="2240090" y="341385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156BAF-46D9-4CAB-9152-CE471C1C50B4}"/>
              </a:ext>
            </a:extLst>
          </p:cNvPr>
          <p:cNvSpPr txBox="1"/>
          <p:nvPr/>
        </p:nvSpPr>
        <p:spPr bwMode="auto">
          <a:xfrm>
            <a:off x="2254158" y="40483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11434C1-F724-4699-83E3-B2CEC9FB6FAB}"/>
              </a:ext>
            </a:extLst>
          </p:cNvPr>
          <p:cNvSpPr txBox="1"/>
          <p:nvPr/>
        </p:nvSpPr>
        <p:spPr bwMode="auto">
          <a:xfrm>
            <a:off x="2371177" y="4682756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89CD43-F5F0-4E3E-9173-39A6CB333646}"/>
              </a:ext>
            </a:extLst>
          </p:cNvPr>
          <p:cNvSpPr txBox="1"/>
          <p:nvPr/>
        </p:nvSpPr>
        <p:spPr bwMode="auto">
          <a:xfrm rot="16200000">
            <a:off x="1025042" y="3089589"/>
            <a:ext cx="19822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Probability (%)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DC8725-6AFC-4FD5-923B-140F6C4CA18C}"/>
              </a:ext>
            </a:extLst>
          </p:cNvPr>
          <p:cNvSpPr txBox="1"/>
          <p:nvPr/>
        </p:nvSpPr>
        <p:spPr bwMode="auto">
          <a:xfrm>
            <a:off x="6045981" y="5236754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109929-996D-4892-BA61-382E540191EF}"/>
              </a:ext>
            </a:extLst>
          </p:cNvPr>
          <p:cNvSpPr txBox="1"/>
          <p:nvPr/>
        </p:nvSpPr>
        <p:spPr bwMode="auto">
          <a:xfrm>
            <a:off x="2550153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44FCB6-F07B-4B3A-A5ED-A2426C060898}"/>
              </a:ext>
            </a:extLst>
          </p:cNvPr>
          <p:cNvSpPr txBox="1"/>
          <p:nvPr/>
        </p:nvSpPr>
        <p:spPr bwMode="auto">
          <a:xfrm>
            <a:off x="3080435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66A2B2-E310-4405-987C-8B957A9E49FB}"/>
              </a:ext>
            </a:extLst>
          </p:cNvPr>
          <p:cNvSpPr txBox="1"/>
          <p:nvPr/>
        </p:nvSpPr>
        <p:spPr bwMode="auto">
          <a:xfrm>
            <a:off x="3581422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0224F9-6944-4EE3-B1C7-45D2097D6D11}"/>
              </a:ext>
            </a:extLst>
          </p:cNvPr>
          <p:cNvSpPr txBox="1"/>
          <p:nvPr/>
        </p:nvSpPr>
        <p:spPr bwMode="auto">
          <a:xfrm>
            <a:off x="4111704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B4E695-777F-48BE-A19A-0D1BD0198106}"/>
              </a:ext>
            </a:extLst>
          </p:cNvPr>
          <p:cNvSpPr txBox="1"/>
          <p:nvPr/>
        </p:nvSpPr>
        <p:spPr bwMode="auto">
          <a:xfrm>
            <a:off x="4565081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29A8E8A-025F-4AC4-97BE-BE471B4BFB3E}"/>
              </a:ext>
            </a:extLst>
          </p:cNvPr>
          <p:cNvSpPr txBox="1"/>
          <p:nvPr/>
        </p:nvSpPr>
        <p:spPr bwMode="auto">
          <a:xfrm>
            <a:off x="5095363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2DC8BF0-C3D1-4CE2-A586-D8515C55AC61}"/>
              </a:ext>
            </a:extLst>
          </p:cNvPr>
          <p:cNvSpPr txBox="1"/>
          <p:nvPr/>
        </p:nvSpPr>
        <p:spPr bwMode="auto">
          <a:xfrm>
            <a:off x="559635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2C71AF-C593-41EF-A18E-7F7CB1AE75E9}"/>
              </a:ext>
            </a:extLst>
          </p:cNvPr>
          <p:cNvSpPr txBox="1"/>
          <p:nvPr/>
        </p:nvSpPr>
        <p:spPr bwMode="auto">
          <a:xfrm>
            <a:off x="612663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F660EA5-D4CF-4D8B-8437-5858C9D65D6A}"/>
              </a:ext>
            </a:extLst>
          </p:cNvPr>
          <p:cNvSpPr txBox="1"/>
          <p:nvPr/>
        </p:nvSpPr>
        <p:spPr bwMode="auto">
          <a:xfrm>
            <a:off x="6647525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3E9CB1A-41AD-4929-9463-A502AF92F4D8}"/>
              </a:ext>
            </a:extLst>
          </p:cNvPr>
          <p:cNvSpPr txBox="1"/>
          <p:nvPr/>
        </p:nvSpPr>
        <p:spPr bwMode="auto">
          <a:xfrm>
            <a:off x="714851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FE924F-B62A-4AD4-88B0-43AC5CCBD3F7}"/>
              </a:ext>
            </a:extLst>
          </p:cNvPr>
          <p:cNvSpPr txBox="1"/>
          <p:nvPr/>
        </p:nvSpPr>
        <p:spPr bwMode="auto">
          <a:xfrm>
            <a:off x="7678794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D348ADB-0172-459B-B895-56610A928AFB}"/>
              </a:ext>
            </a:extLst>
          </p:cNvPr>
          <p:cNvSpPr txBox="1"/>
          <p:nvPr/>
        </p:nvSpPr>
        <p:spPr bwMode="auto">
          <a:xfrm>
            <a:off x="819068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B91BE5-CAC1-49DD-A0BF-20AFA9BEEC78}"/>
              </a:ext>
            </a:extLst>
          </p:cNvPr>
          <p:cNvSpPr txBox="1"/>
          <p:nvPr/>
        </p:nvSpPr>
        <p:spPr bwMode="auto">
          <a:xfrm>
            <a:off x="872096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A7F9E3C-782C-4524-8F27-014B21BD7896}"/>
              </a:ext>
            </a:extLst>
          </p:cNvPr>
          <p:cNvSpPr txBox="1"/>
          <p:nvPr/>
        </p:nvSpPr>
        <p:spPr bwMode="auto">
          <a:xfrm>
            <a:off x="9221949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1BAEED-4B41-44FF-B66B-27C6377B8879}"/>
              </a:ext>
            </a:extLst>
          </p:cNvPr>
          <p:cNvSpPr txBox="1"/>
          <p:nvPr/>
        </p:nvSpPr>
        <p:spPr bwMode="auto">
          <a:xfrm>
            <a:off x="9752231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D27BBE-84AE-40BC-A127-A4A2B60A8A54}"/>
              </a:ext>
            </a:extLst>
          </p:cNvPr>
          <p:cNvSpPr txBox="1"/>
          <p:nvPr/>
        </p:nvSpPr>
        <p:spPr bwMode="auto">
          <a:xfrm>
            <a:off x="2424905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E0ED4C3-EA8A-48DF-9E0C-8D6B944E5D94}"/>
              </a:ext>
            </a:extLst>
          </p:cNvPr>
          <p:cNvSpPr txBox="1"/>
          <p:nvPr/>
        </p:nvSpPr>
        <p:spPr bwMode="auto">
          <a:xfrm>
            <a:off x="2955187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97CB47B-9885-4201-8DEE-3A0AAA5EF871}"/>
              </a:ext>
            </a:extLst>
          </p:cNvPr>
          <p:cNvSpPr txBox="1"/>
          <p:nvPr/>
        </p:nvSpPr>
        <p:spPr bwMode="auto">
          <a:xfrm>
            <a:off x="3456174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DAFCA85-8B06-489E-9B0B-5B0869D838A8}"/>
              </a:ext>
            </a:extLst>
          </p:cNvPr>
          <p:cNvSpPr txBox="1"/>
          <p:nvPr/>
        </p:nvSpPr>
        <p:spPr bwMode="auto">
          <a:xfrm>
            <a:off x="3986456" y="5525374"/>
            <a:ext cx="5357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93B63D1-F131-458F-8D95-EE88502D812D}"/>
              </a:ext>
            </a:extLst>
          </p:cNvPr>
          <p:cNvSpPr txBox="1"/>
          <p:nvPr/>
        </p:nvSpPr>
        <p:spPr bwMode="auto">
          <a:xfrm>
            <a:off x="4498342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A34BDB-8100-4EE9-9BC6-84703EEC45F2}"/>
              </a:ext>
            </a:extLst>
          </p:cNvPr>
          <p:cNvSpPr txBox="1"/>
          <p:nvPr/>
        </p:nvSpPr>
        <p:spPr bwMode="auto">
          <a:xfrm>
            <a:off x="5028624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5D20B6F-CB45-4EE3-BADA-9F29C857E300}"/>
              </a:ext>
            </a:extLst>
          </p:cNvPr>
          <p:cNvSpPr txBox="1"/>
          <p:nvPr/>
        </p:nvSpPr>
        <p:spPr bwMode="auto">
          <a:xfrm>
            <a:off x="5529611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7E3B9A8-3F51-4876-A0A1-F260AE23F698}"/>
              </a:ext>
            </a:extLst>
          </p:cNvPr>
          <p:cNvSpPr txBox="1"/>
          <p:nvPr/>
        </p:nvSpPr>
        <p:spPr bwMode="auto">
          <a:xfrm>
            <a:off x="6059893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FBC10E7-1669-4EB9-953F-83D005702AF8}"/>
              </a:ext>
            </a:extLst>
          </p:cNvPr>
          <p:cNvSpPr txBox="1"/>
          <p:nvPr/>
        </p:nvSpPr>
        <p:spPr bwMode="auto">
          <a:xfrm>
            <a:off x="6580786" y="5525374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CD567F0-CEF5-4EF4-A699-71E6DA14CC58}"/>
              </a:ext>
            </a:extLst>
          </p:cNvPr>
          <p:cNvSpPr txBox="1"/>
          <p:nvPr/>
        </p:nvSpPr>
        <p:spPr bwMode="auto">
          <a:xfrm>
            <a:off x="7140283" y="5525374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BAD702E-D0D2-4465-AB6C-1F02C9A3223D}"/>
              </a:ext>
            </a:extLst>
          </p:cNvPr>
          <p:cNvSpPr txBox="1"/>
          <p:nvPr/>
        </p:nvSpPr>
        <p:spPr bwMode="auto">
          <a:xfrm>
            <a:off x="7670565" y="5525374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17E4A6E-4ED9-4E8C-B438-8001870B03C4}"/>
              </a:ext>
            </a:extLst>
          </p:cNvPr>
          <p:cNvSpPr txBox="1"/>
          <p:nvPr/>
        </p:nvSpPr>
        <p:spPr bwMode="auto">
          <a:xfrm>
            <a:off x="8182451" y="5525374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F184B0-5662-4C95-96A9-2C9BABB3B5D9}"/>
              </a:ext>
            </a:extLst>
          </p:cNvPr>
          <p:cNvSpPr txBox="1"/>
          <p:nvPr/>
        </p:nvSpPr>
        <p:spPr bwMode="auto">
          <a:xfrm>
            <a:off x="8771242" y="5525374"/>
            <a:ext cx="301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74D75A3-CAF7-4C80-B4D6-ED679DB7DEDC}"/>
              </a:ext>
            </a:extLst>
          </p:cNvPr>
          <p:cNvSpPr txBox="1"/>
          <p:nvPr/>
        </p:nvSpPr>
        <p:spPr bwMode="auto">
          <a:xfrm>
            <a:off x="9272229" y="5525374"/>
            <a:ext cx="301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F6CDE66-51D7-4C5A-A8CA-15011E99DCB8}"/>
              </a:ext>
            </a:extLst>
          </p:cNvPr>
          <p:cNvSpPr txBox="1"/>
          <p:nvPr/>
        </p:nvSpPr>
        <p:spPr bwMode="auto">
          <a:xfrm>
            <a:off x="9802511" y="5525374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40484A4-AC26-46A3-BE9A-F82D6DECF4F1}"/>
              </a:ext>
            </a:extLst>
          </p:cNvPr>
          <p:cNvSpPr txBox="1"/>
          <p:nvPr/>
        </p:nvSpPr>
        <p:spPr bwMode="auto">
          <a:xfrm>
            <a:off x="3307288" y="3671588"/>
            <a:ext cx="13953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Censored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04B8475-B4A0-4C25-956A-B968EC7FAD89}"/>
              </a:ext>
            </a:extLst>
          </p:cNvPr>
          <p:cNvSpPr txBox="1"/>
          <p:nvPr/>
        </p:nvSpPr>
        <p:spPr bwMode="auto">
          <a:xfrm>
            <a:off x="4571476" y="3396544"/>
            <a:ext cx="258436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24-mo PFS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85.5% (95% CI, 80.1-89.6)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69.5% (95% CI, 62.4-75.5)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F20A881-3598-4359-8B72-F8F312BDBF60}"/>
              </a:ext>
            </a:extLst>
          </p:cNvPr>
          <p:cNvCxnSpPr/>
          <p:nvPr/>
        </p:nvCxnSpPr>
        <p:spPr bwMode="auto">
          <a:xfrm>
            <a:off x="3083630" y="3858209"/>
            <a:ext cx="272928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FB057C0-AC0F-4A84-B742-103F19AC1E6C}"/>
              </a:ext>
            </a:extLst>
          </p:cNvPr>
          <p:cNvCxnSpPr/>
          <p:nvPr/>
        </p:nvCxnSpPr>
        <p:spPr bwMode="auto">
          <a:xfrm>
            <a:off x="3080435" y="4133253"/>
            <a:ext cx="272928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409CA3D-C559-41A4-BAEE-791CA47FA710}"/>
              </a:ext>
            </a:extLst>
          </p:cNvPr>
          <p:cNvSpPr/>
          <p:nvPr/>
        </p:nvSpPr>
        <p:spPr bwMode="auto">
          <a:xfrm>
            <a:off x="2684834" y="1687749"/>
            <a:ext cx="7169285" cy="578796"/>
          </a:xfrm>
          <a:custGeom>
            <a:avLst/>
            <a:gdLst>
              <a:gd name="connsiteX0" fmla="*/ 0 w 7169285"/>
              <a:gd name="connsiteY0" fmla="*/ 0 h 578796"/>
              <a:gd name="connsiteX1" fmla="*/ 179962 w 7169285"/>
              <a:gd name="connsiteY1" fmla="*/ 0 h 578796"/>
              <a:gd name="connsiteX2" fmla="*/ 179962 w 7169285"/>
              <a:gd name="connsiteY2" fmla="*/ 14591 h 578796"/>
              <a:gd name="connsiteX3" fmla="*/ 277238 w 7169285"/>
              <a:gd name="connsiteY3" fmla="*/ 14591 h 578796"/>
              <a:gd name="connsiteX4" fmla="*/ 277238 w 7169285"/>
              <a:gd name="connsiteY4" fmla="*/ 29183 h 578796"/>
              <a:gd name="connsiteX5" fmla="*/ 535021 w 7169285"/>
              <a:gd name="connsiteY5" fmla="*/ 29183 h 578796"/>
              <a:gd name="connsiteX6" fmla="*/ 535021 w 7169285"/>
              <a:gd name="connsiteY6" fmla="*/ 43774 h 578796"/>
              <a:gd name="connsiteX7" fmla="*/ 617706 w 7169285"/>
              <a:gd name="connsiteY7" fmla="*/ 43774 h 578796"/>
              <a:gd name="connsiteX8" fmla="*/ 617706 w 7169285"/>
              <a:gd name="connsiteY8" fmla="*/ 48638 h 578796"/>
              <a:gd name="connsiteX9" fmla="*/ 958175 w 7169285"/>
              <a:gd name="connsiteY9" fmla="*/ 48638 h 578796"/>
              <a:gd name="connsiteX10" fmla="*/ 958175 w 7169285"/>
              <a:gd name="connsiteY10" fmla="*/ 82685 h 578796"/>
              <a:gd name="connsiteX11" fmla="*/ 1045723 w 7169285"/>
              <a:gd name="connsiteY11" fmla="*/ 82685 h 578796"/>
              <a:gd name="connsiteX12" fmla="*/ 1045723 w 7169285"/>
              <a:gd name="connsiteY12" fmla="*/ 102140 h 578796"/>
              <a:gd name="connsiteX13" fmla="*/ 1337553 w 7169285"/>
              <a:gd name="connsiteY13" fmla="*/ 102140 h 578796"/>
              <a:gd name="connsiteX14" fmla="*/ 1337553 w 7169285"/>
              <a:gd name="connsiteY14" fmla="*/ 116732 h 578796"/>
              <a:gd name="connsiteX15" fmla="*/ 1454285 w 7169285"/>
              <a:gd name="connsiteY15" fmla="*/ 116732 h 578796"/>
              <a:gd name="connsiteX16" fmla="*/ 1454285 w 7169285"/>
              <a:gd name="connsiteY16" fmla="*/ 141051 h 578796"/>
              <a:gd name="connsiteX17" fmla="*/ 1887166 w 7169285"/>
              <a:gd name="connsiteY17" fmla="*/ 141051 h 578796"/>
              <a:gd name="connsiteX18" fmla="*/ 1887166 w 7169285"/>
              <a:gd name="connsiteY18" fmla="*/ 160506 h 578796"/>
              <a:gd name="connsiteX19" fmla="*/ 2057400 w 7169285"/>
              <a:gd name="connsiteY19" fmla="*/ 160506 h 578796"/>
              <a:gd name="connsiteX20" fmla="*/ 2057400 w 7169285"/>
              <a:gd name="connsiteY20" fmla="*/ 179962 h 578796"/>
              <a:gd name="connsiteX21" fmla="*/ 2198451 w 7169285"/>
              <a:gd name="connsiteY21" fmla="*/ 179962 h 578796"/>
              <a:gd name="connsiteX22" fmla="*/ 2198451 w 7169285"/>
              <a:gd name="connsiteY22" fmla="*/ 204281 h 578796"/>
              <a:gd name="connsiteX23" fmla="*/ 2388140 w 7169285"/>
              <a:gd name="connsiteY23" fmla="*/ 204281 h 578796"/>
              <a:gd name="connsiteX24" fmla="*/ 2388140 w 7169285"/>
              <a:gd name="connsiteY24" fmla="*/ 209145 h 578796"/>
              <a:gd name="connsiteX25" fmla="*/ 2699426 w 7169285"/>
              <a:gd name="connsiteY25" fmla="*/ 209145 h 578796"/>
              <a:gd name="connsiteX26" fmla="*/ 2699426 w 7169285"/>
              <a:gd name="connsiteY26" fmla="*/ 223736 h 578796"/>
              <a:gd name="connsiteX27" fmla="*/ 2903706 w 7169285"/>
              <a:gd name="connsiteY27" fmla="*/ 223736 h 578796"/>
              <a:gd name="connsiteX28" fmla="*/ 2918298 w 7169285"/>
              <a:gd name="connsiteY28" fmla="*/ 238328 h 578796"/>
              <a:gd name="connsiteX29" fmla="*/ 2957209 w 7169285"/>
              <a:gd name="connsiteY29" fmla="*/ 238328 h 578796"/>
              <a:gd name="connsiteX30" fmla="*/ 2957209 w 7169285"/>
              <a:gd name="connsiteY30" fmla="*/ 252919 h 578796"/>
              <a:gd name="connsiteX31" fmla="*/ 3331723 w 7169285"/>
              <a:gd name="connsiteY31" fmla="*/ 252919 h 578796"/>
              <a:gd name="connsiteX32" fmla="*/ 3331723 w 7169285"/>
              <a:gd name="connsiteY32" fmla="*/ 277238 h 578796"/>
              <a:gd name="connsiteX33" fmla="*/ 3390089 w 7169285"/>
              <a:gd name="connsiteY33" fmla="*/ 277238 h 578796"/>
              <a:gd name="connsiteX34" fmla="*/ 3390089 w 7169285"/>
              <a:gd name="connsiteY34" fmla="*/ 321013 h 578796"/>
              <a:gd name="connsiteX35" fmla="*/ 3511685 w 7169285"/>
              <a:gd name="connsiteY35" fmla="*/ 321013 h 578796"/>
              <a:gd name="connsiteX36" fmla="*/ 3511685 w 7169285"/>
              <a:gd name="connsiteY36" fmla="*/ 335604 h 578796"/>
              <a:gd name="connsiteX37" fmla="*/ 3574915 w 7169285"/>
              <a:gd name="connsiteY37" fmla="*/ 335604 h 578796"/>
              <a:gd name="connsiteX38" fmla="*/ 3574915 w 7169285"/>
              <a:gd name="connsiteY38" fmla="*/ 345332 h 578796"/>
              <a:gd name="connsiteX39" fmla="*/ 3574915 w 7169285"/>
              <a:gd name="connsiteY39" fmla="*/ 345332 h 578796"/>
              <a:gd name="connsiteX40" fmla="*/ 3604098 w 7169285"/>
              <a:gd name="connsiteY40" fmla="*/ 374515 h 578796"/>
              <a:gd name="connsiteX41" fmla="*/ 3847289 w 7169285"/>
              <a:gd name="connsiteY41" fmla="*/ 374515 h 578796"/>
              <a:gd name="connsiteX42" fmla="*/ 3847289 w 7169285"/>
              <a:gd name="connsiteY42" fmla="*/ 413425 h 578796"/>
              <a:gd name="connsiteX43" fmla="*/ 3934838 w 7169285"/>
              <a:gd name="connsiteY43" fmla="*/ 413425 h 578796"/>
              <a:gd name="connsiteX44" fmla="*/ 3934838 w 7169285"/>
              <a:gd name="connsiteY44" fmla="*/ 432881 h 578796"/>
              <a:gd name="connsiteX45" fmla="*/ 4066162 w 7169285"/>
              <a:gd name="connsiteY45" fmla="*/ 432881 h 578796"/>
              <a:gd name="connsiteX46" fmla="*/ 4066162 w 7169285"/>
              <a:gd name="connsiteY46" fmla="*/ 452336 h 578796"/>
              <a:gd name="connsiteX47" fmla="*/ 4372583 w 7169285"/>
              <a:gd name="connsiteY47" fmla="*/ 452336 h 578796"/>
              <a:gd name="connsiteX48" fmla="*/ 4372583 w 7169285"/>
              <a:gd name="connsiteY48" fmla="*/ 520430 h 578796"/>
              <a:gd name="connsiteX49" fmla="*/ 4756826 w 7169285"/>
              <a:gd name="connsiteY49" fmla="*/ 520430 h 578796"/>
              <a:gd name="connsiteX50" fmla="*/ 4756826 w 7169285"/>
              <a:gd name="connsiteY50" fmla="*/ 578796 h 578796"/>
              <a:gd name="connsiteX51" fmla="*/ 7169285 w 7169285"/>
              <a:gd name="connsiteY51" fmla="*/ 578796 h 578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169285" h="578796">
                <a:moveTo>
                  <a:pt x="0" y="0"/>
                </a:moveTo>
                <a:lnTo>
                  <a:pt x="179962" y="0"/>
                </a:lnTo>
                <a:lnTo>
                  <a:pt x="179962" y="14591"/>
                </a:lnTo>
                <a:lnTo>
                  <a:pt x="277238" y="14591"/>
                </a:lnTo>
                <a:lnTo>
                  <a:pt x="277238" y="29183"/>
                </a:lnTo>
                <a:lnTo>
                  <a:pt x="535021" y="29183"/>
                </a:lnTo>
                <a:lnTo>
                  <a:pt x="535021" y="43774"/>
                </a:lnTo>
                <a:lnTo>
                  <a:pt x="617706" y="43774"/>
                </a:lnTo>
                <a:lnTo>
                  <a:pt x="617706" y="48638"/>
                </a:lnTo>
                <a:lnTo>
                  <a:pt x="958175" y="48638"/>
                </a:lnTo>
                <a:lnTo>
                  <a:pt x="958175" y="82685"/>
                </a:lnTo>
                <a:lnTo>
                  <a:pt x="1045723" y="82685"/>
                </a:lnTo>
                <a:lnTo>
                  <a:pt x="1045723" y="102140"/>
                </a:lnTo>
                <a:lnTo>
                  <a:pt x="1337553" y="102140"/>
                </a:lnTo>
                <a:lnTo>
                  <a:pt x="1337553" y="116732"/>
                </a:lnTo>
                <a:lnTo>
                  <a:pt x="1454285" y="116732"/>
                </a:lnTo>
                <a:lnTo>
                  <a:pt x="1454285" y="141051"/>
                </a:lnTo>
                <a:lnTo>
                  <a:pt x="1887166" y="141051"/>
                </a:lnTo>
                <a:lnTo>
                  <a:pt x="1887166" y="160506"/>
                </a:lnTo>
                <a:lnTo>
                  <a:pt x="2057400" y="160506"/>
                </a:lnTo>
                <a:lnTo>
                  <a:pt x="2057400" y="179962"/>
                </a:lnTo>
                <a:lnTo>
                  <a:pt x="2198451" y="179962"/>
                </a:lnTo>
                <a:lnTo>
                  <a:pt x="2198451" y="204281"/>
                </a:lnTo>
                <a:lnTo>
                  <a:pt x="2388140" y="204281"/>
                </a:lnTo>
                <a:lnTo>
                  <a:pt x="2388140" y="209145"/>
                </a:lnTo>
                <a:lnTo>
                  <a:pt x="2699426" y="209145"/>
                </a:lnTo>
                <a:lnTo>
                  <a:pt x="2699426" y="223736"/>
                </a:lnTo>
                <a:lnTo>
                  <a:pt x="2903706" y="223736"/>
                </a:lnTo>
                <a:lnTo>
                  <a:pt x="2918298" y="238328"/>
                </a:lnTo>
                <a:lnTo>
                  <a:pt x="2957209" y="238328"/>
                </a:lnTo>
                <a:lnTo>
                  <a:pt x="2957209" y="252919"/>
                </a:lnTo>
                <a:lnTo>
                  <a:pt x="3331723" y="252919"/>
                </a:lnTo>
                <a:lnTo>
                  <a:pt x="3331723" y="277238"/>
                </a:lnTo>
                <a:lnTo>
                  <a:pt x="3390089" y="277238"/>
                </a:lnTo>
                <a:lnTo>
                  <a:pt x="3390089" y="321013"/>
                </a:lnTo>
                <a:lnTo>
                  <a:pt x="3511685" y="321013"/>
                </a:lnTo>
                <a:lnTo>
                  <a:pt x="3511685" y="335604"/>
                </a:lnTo>
                <a:lnTo>
                  <a:pt x="3574915" y="335604"/>
                </a:lnTo>
                <a:lnTo>
                  <a:pt x="3574915" y="345332"/>
                </a:lnTo>
                <a:lnTo>
                  <a:pt x="3574915" y="345332"/>
                </a:lnTo>
                <a:lnTo>
                  <a:pt x="3604098" y="374515"/>
                </a:lnTo>
                <a:lnTo>
                  <a:pt x="3847289" y="374515"/>
                </a:lnTo>
                <a:lnTo>
                  <a:pt x="3847289" y="413425"/>
                </a:lnTo>
                <a:lnTo>
                  <a:pt x="3934838" y="413425"/>
                </a:lnTo>
                <a:lnTo>
                  <a:pt x="3934838" y="432881"/>
                </a:lnTo>
                <a:lnTo>
                  <a:pt x="4066162" y="432881"/>
                </a:lnTo>
                <a:lnTo>
                  <a:pt x="4066162" y="452336"/>
                </a:lnTo>
                <a:lnTo>
                  <a:pt x="4372583" y="452336"/>
                </a:lnTo>
                <a:lnTo>
                  <a:pt x="4372583" y="520430"/>
                </a:lnTo>
                <a:lnTo>
                  <a:pt x="4756826" y="520430"/>
                </a:lnTo>
                <a:lnTo>
                  <a:pt x="4756826" y="578796"/>
                </a:lnTo>
                <a:lnTo>
                  <a:pt x="7169285" y="57879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7049FEA-335E-4016-BDBD-F7A422451765}"/>
              </a:ext>
            </a:extLst>
          </p:cNvPr>
          <p:cNvSpPr/>
          <p:nvPr/>
        </p:nvSpPr>
        <p:spPr bwMode="auto">
          <a:xfrm>
            <a:off x="2714017" y="1697477"/>
            <a:ext cx="6269477" cy="1867710"/>
          </a:xfrm>
          <a:custGeom>
            <a:avLst/>
            <a:gdLst>
              <a:gd name="connsiteX0" fmla="*/ 0 w 6269477"/>
              <a:gd name="connsiteY0" fmla="*/ 0 h 1867710"/>
              <a:gd name="connsiteX1" fmla="*/ 97277 w 6269477"/>
              <a:gd name="connsiteY1" fmla="*/ 0 h 1867710"/>
              <a:gd name="connsiteX2" fmla="*/ 87549 w 6269477"/>
              <a:gd name="connsiteY2" fmla="*/ 9728 h 1867710"/>
              <a:gd name="connsiteX3" fmla="*/ 316149 w 6269477"/>
              <a:gd name="connsiteY3" fmla="*/ 9728 h 1867710"/>
              <a:gd name="connsiteX4" fmla="*/ 408562 w 6269477"/>
              <a:gd name="connsiteY4" fmla="*/ 9728 h 1867710"/>
              <a:gd name="connsiteX5" fmla="*/ 408562 w 6269477"/>
              <a:gd name="connsiteY5" fmla="*/ 38910 h 1867710"/>
              <a:gd name="connsiteX6" fmla="*/ 578796 w 6269477"/>
              <a:gd name="connsiteY6" fmla="*/ 38910 h 1867710"/>
              <a:gd name="connsiteX7" fmla="*/ 578796 w 6269477"/>
              <a:gd name="connsiteY7" fmla="*/ 63229 h 1867710"/>
              <a:gd name="connsiteX8" fmla="*/ 967902 w 6269477"/>
              <a:gd name="connsiteY8" fmla="*/ 63229 h 1867710"/>
              <a:gd name="connsiteX9" fmla="*/ 953311 w 6269477"/>
              <a:gd name="connsiteY9" fmla="*/ 77820 h 1867710"/>
              <a:gd name="connsiteX10" fmla="*/ 1035996 w 6269477"/>
              <a:gd name="connsiteY10" fmla="*/ 77820 h 1867710"/>
              <a:gd name="connsiteX11" fmla="*/ 1035996 w 6269477"/>
              <a:gd name="connsiteY11" fmla="*/ 102140 h 1867710"/>
              <a:gd name="connsiteX12" fmla="*/ 1138136 w 6269477"/>
              <a:gd name="connsiteY12" fmla="*/ 102140 h 1867710"/>
              <a:gd name="connsiteX13" fmla="*/ 1138136 w 6269477"/>
              <a:gd name="connsiteY13" fmla="*/ 126459 h 1867710"/>
              <a:gd name="connsiteX14" fmla="*/ 1138136 w 6269477"/>
              <a:gd name="connsiteY14" fmla="*/ 126459 h 1867710"/>
              <a:gd name="connsiteX15" fmla="*/ 1152728 w 6269477"/>
              <a:gd name="connsiteY15" fmla="*/ 141051 h 1867710"/>
              <a:gd name="connsiteX16" fmla="*/ 1313234 w 6269477"/>
              <a:gd name="connsiteY16" fmla="*/ 141051 h 1867710"/>
              <a:gd name="connsiteX17" fmla="*/ 1298643 w 6269477"/>
              <a:gd name="connsiteY17" fmla="*/ 141051 h 1867710"/>
              <a:gd name="connsiteX18" fmla="*/ 1327826 w 6269477"/>
              <a:gd name="connsiteY18" fmla="*/ 141051 h 1867710"/>
              <a:gd name="connsiteX19" fmla="*/ 1327826 w 6269477"/>
              <a:gd name="connsiteY19" fmla="*/ 160506 h 1867710"/>
              <a:gd name="connsiteX20" fmla="*/ 1444557 w 6269477"/>
              <a:gd name="connsiteY20" fmla="*/ 160506 h 1867710"/>
              <a:gd name="connsiteX21" fmla="*/ 1444557 w 6269477"/>
              <a:gd name="connsiteY21" fmla="*/ 194553 h 1867710"/>
              <a:gd name="connsiteX22" fmla="*/ 1760706 w 6269477"/>
              <a:gd name="connsiteY22" fmla="*/ 194553 h 1867710"/>
              <a:gd name="connsiteX23" fmla="*/ 1760706 w 6269477"/>
              <a:gd name="connsiteY23" fmla="*/ 204280 h 1867710"/>
              <a:gd name="connsiteX24" fmla="*/ 1950396 w 6269477"/>
              <a:gd name="connsiteY24" fmla="*/ 204280 h 1867710"/>
              <a:gd name="connsiteX25" fmla="*/ 1950396 w 6269477"/>
              <a:gd name="connsiteY25" fmla="*/ 267510 h 1867710"/>
              <a:gd name="connsiteX26" fmla="*/ 2023353 w 6269477"/>
              <a:gd name="connsiteY26" fmla="*/ 267510 h 1867710"/>
              <a:gd name="connsiteX27" fmla="*/ 2023353 w 6269477"/>
              <a:gd name="connsiteY27" fmla="*/ 286966 h 1867710"/>
              <a:gd name="connsiteX28" fmla="*/ 2067128 w 6269477"/>
              <a:gd name="connsiteY28" fmla="*/ 286966 h 1867710"/>
              <a:gd name="connsiteX29" fmla="*/ 2057400 w 6269477"/>
              <a:gd name="connsiteY29" fmla="*/ 296694 h 1867710"/>
              <a:gd name="connsiteX30" fmla="*/ 2363821 w 6269477"/>
              <a:gd name="connsiteY30" fmla="*/ 296694 h 1867710"/>
              <a:gd name="connsiteX31" fmla="*/ 2363821 w 6269477"/>
              <a:gd name="connsiteY31" fmla="*/ 325876 h 1867710"/>
              <a:gd name="connsiteX32" fmla="*/ 2412460 w 6269477"/>
              <a:gd name="connsiteY32" fmla="*/ 325876 h 1867710"/>
              <a:gd name="connsiteX33" fmla="*/ 2412460 w 6269477"/>
              <a:gd name="connsiteY33" fmla="*/ 374514 h 1867710"/>
              <a:gd name="connsiteX34" fmla="*/ 2470826 w 6269477"/>
              <a:gd name="connsiteY34" fmla="*/ 374514 h 1867710"/>
              <a:gd name="connsiteX35" fmla="*/ 2470826 w 6269477"/>
              <a:gd name="connsiteY35" fmla="*/ 398834 h 1867710"/>
              <a:gd name="connsiteX36" fmla="*/ 2529192 w 6269477"/>
              <a:gd name="connsiteY36" fmla="*/ 398834 h 1867710"/>
              <a:gd name="connsiteX37" fmla="*/ 2529192 w 6269477"/>
              <a:gd name="connsiteY37" fmla="*/ 437744 h 1867710"/>
              <a:gd name="connsiteX38" fmla="*/ 2840477 w 6269477"/>
              <a:gd name="connsiteY38" fmla="*/ 437744 h 1867710"/>
              <a:gd name="connsiteX39" fmla="*/ 2840477 w 6269477"/>
              <a:gd name="connsiteY39" fmla="*/ 462063 h 1867710"/>
              <a:gd name="connsiteX40" fmla="*/ 2889115 w 6269477"/>
              <a:gd name="connsiteY40" fmla="*/ 462063 h 1867710"/>
              <a:gd name="connsiteX41" fmla="*/ 2889115 w 6269477"/>
              <a:gd name="connsiteY41" fmla="*/ 549612 h 1867710"/>
              <a:gd name="connsiteX42" fmla="*/ 2937753 w 6269477"/>
              <a:gd name="connsiteY42" fmla="*/ 549612 h 1867710"/>
              <a:gd name="connsiteX43" fmla="*/ 2937753 w 6269477"/>
              <a:gd name="connsiteY43" fmla="*/ 588523 h 1867710"/>
              <a:gd name="connsiteX44" fmla="*/ 3000983 w 6269477"/>
              <a:gd name="connsiteY44" fmla="*/ 588523 h 1867710"/>
              <a:gd name="connsiteX45" fmla="*/ 3000983 w 6269477"/>
              <a:gd name="connsiteY45" fmla="*/ 593387 h 1867710"/>
              <a:gd name="connsiteX46" fmla="*/ 3073940 w 6269477"/>
              <a:gd name="connsiteY46" fmla="*/ 593387 h 1867710"/>
              <a:gd name="connsiteX47" fmla="*/ 3073940 w 6269477"/>
              <a:gd name="connsiteY47" fmla="*/ 607978 h 1867710"/>
              <a:gd name="connsiteX48" fmla="*/ 3263630 w 6269477"/>
              <a:gd name="connsiteY48" fmla="*/ 607978 h 1867710"/>
              <a:gd name="connsiteX49" fmla="*/ 3263630 w 6269477"/>
              <a:gd name="connsiteY49" fmla="*/ 632297 h 1867710"/>
              <a:gd name="connsiteX50" fmla="*/ 3336587 w 6269477"/>
              <a:gd name="connsiteY50" fmla="*/ 632297 h 1867710"/>
              <a:gd name="connsiteX51" fmla="*/ 3336587 w 6269477"/>
              <a:gd name="connsiteY51" fmla="*/ 651753 h 1867710"/>
              <a:gd name="connsiteX52" fmla="*/ 3394953 w 6269477"/>
              <a:gd name="connsiteY52" fmla="*/ 651753 h 1867710"/>
              <a:gd name="connsiteX53" fmla="*/ 3394953 w 6269477"/>
              <a:gd name="connsiteY53" fmla="*/ 705255 h 1867710"/>
              <a:gd name="connsiteX54" fmla="*/ 3487366 w 6269477"/>
              <a:gd name="connsiteY54" fmla="*/ 705255 h 1867710"/>
              <a:gd name="connsiteX55" fmla="*/ 3487366 w 6269477"/>
              <a:gd name="connsiteY55" fmla="*/ 729574 h 1867710"/>
              <a:gd name="connsiteX56" fmla="*/ 3798651 w 6269477"/>
              <a:gd name="connsiteY56" fmla="*/ 729574 h 1867710"/>
              <a:gd name="connsiteX57" fmla="*/ 3798651 w 6269477"/>
              <a:gd name="connsiteY57" fmla="*/ 773349 h 1867710"/>
              <a:gd name="connsiteX58" fmla="*/ 3798651 w 6269477"/>
              <a:gd name="connsiteY58" fmla="*/ 773349 h 1867710"/>
              <a:gd name="connsiteX59" fmla="*/ 3818106 w 6269477"/>
              <a:gd name="connsiteY59" fmla="*/ 773349 h 1867710"/>
              <a:gd name="connsiteX60" fmla="*/ 3818106 w 6269477"/>
              <a:gd name="connsiteY60" fmla="*/ 851170 h 1867710"/>
              <a:gd name="connsiteX61" fmla="*/ 3891064 w 6269477"/>
              <a:gd name="connsiteY61" fmla="*/ 851170 h 1867710"/>
              <a:gd name="connsiteX62" fmla="*/ 3891064 w 6269477"/>
              <a:gd name="connsiteY62" fmla="*/ 885217 h 1867710"/>
              <a:gd name="connsiteX63" fmla="*/ 3973749 w 6269477"/>
              <a:gd name="connsiteY63" fmla="*/ 885217 h 1867710"/>
              <a:gd name="connsiteX64" fmla="*/ 3973749 w 6269477"/>
              <a:gd name="connsiteY64" fmla="*/ 938719 h 1867710"/>
              <a:gd name="connsiteX65" fmla="*/ 4007796 w 6269477"/>
              <a:gd name="connsiteY65" fmla="*/ 938719 h 1867710"/>
              <a:gd name="connsiteX66" fmla="*/ 4007796 w 6269477"/>
              <a:gd name="connsiteY66" fmla="*/ 948446 h 1867710"/>
              <a:gd name="connsiteX67" fmla="*/ 4343400 w 6269477"/>
              <a:gd name="connsiteY67" fmla="*/ 948446 h 1867710"/>
              <a:gd name="connsiteX68" fmla="*/ 4343400 w 6269477"/>
              <a:gd name="connsiteY68" fmla="*/ 1016540 h 1867710"/>
              <a:gd name="connsiteX69" fmla="*/ 4464996 w 6269477"/>
              <a:gd name="connsiteY69" fmla="*/ 1016540 h 1867710"/>
              <a:gd name="connsiteX70" fmla="*/ 4464996 w 6269477"/>
              <a:gd name="connsiteY70" fmla="*/ 1065178 h 1867710"/>
              <a:gd name="connsiteX71" fmla="*/ 4698460 w 6269477"/>
              <a:gd name="connsiteY71" fmla="*/ 1065178 h 1867710"/>
              <a:gd name="connsiteX72" fmla="*/ 4698460 w 6269477"/>
              <a:gd name="connsiteY72" fmla="*/ 1113817 h 1867710"/>
              <a:gd name="connsiteX73" fmla="*/ 4800600 w 6269477"/>
              <a:gd name="connsiteY73" fmla="*/ 1113817 h 1867710"/>
              <a:gd name="connsiteX74" fmla="*/ 4800600 w 6269477"/>
              <a:gd name="connsiteY74" fmla="*/ 1206229 h 1867710"/>
              <a:gd name="connsiteX75" fmla="*/ 4834647 w 6269477"/>
              <a:gd name="connsiteY75" fmla="*/ 1206229 h 1867710"/>
              <a:gd name="connsiteX76" fmla="*/ 4834647 w 6269477"/>
              <a:gd name="connsiteY76" fmla="*/ 1298642 h 1867710"/>
              <a:gd name="connsiteX77" fmla="*/ 4893013 w 6269477"/>
              <a:gd name="connsiteY77" fmla="*/ 1298642 h 1867710"/>
              <a:gd name="connsiteX78" fmla="*/ 4893013 w 6269477"/>
              <a:gd name="connsiteY78" fmla="*/ 1376463 h 1867710"/>
              <a:gd name="connsiteX79" fmla="*/ 4927060 w 6269477"/>
              <a:gd name="connsiteY79" fmla="*/ 1376463 h 1867710"/>
              <a:gd name="connsiteX80" fmla="*/ 4927060 w 6269477"/>
              <a:gd name="connsiteY80" fmla="*/ 1425102 h 1867710"/>
              <a:gd name="connsiteX81" fmla="*/ 4975698 w 6269477"/>
              <a:gd name="connsiteY81" fmla="*/ 1425102 h 1867710"/>
              <a:gd name="connsiteX82" fmla="*/ 5817140 w 6269477"/>
              <a:gd name="connsiteY82" fmla="*/ 1425102 h 1867710"/>
              <a:gd name="connsiteX83" fmla="*/ 5817140 w 6269477"/>
              <a:gd name="connsiteY83" fmla="*/ 1867710 h 1867710"/>
              <a:gd name="connsiteX84" fmla="*/ 6269477 w 6269477"/>
              <a:gd name="connsiteY84" fmla="*/ 1867710 h 186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6269477" h="1867710">
                <a:moveTo>
                  <a:pt x="0" y="0"/>
                </a:moveTo>
                <a:lnTo>
                  <a:pt x="97277" y="0"/>
                </a:lnTo>
                <a:lnTo>
                  <a:pt x="87549" y="9728"/>
                </a:lnTo>
                <a:lnTo>
                  <a:pt x="316149" y="9728"/>
                </a:lnTo>
                <a:lnTo>
                  <a:pt x="408562" y="9728"/>
                </a:lnTo>
                <a:lnTo>
                  <a:pt x="408562" y="38910"/>
                </a:lnTo>
                <a:lnTo>
                  <a:pt x="578796" y="38910"/>
                </a:lnTo>
                <a:lnTo>
                  <a:pt x="578796" y="63229"/>
                </a:lnTo>
                <a:lnTo>
                  <a:pt x="967902" y="63229"/>
                </a:lnTo>
                <a:lnTo>
                  <a:pt x="953311" y="77820"/>
                </a:lnTo>
                <a:lnTo>
                  <a:pt x="1035996" y="77820"/>
                </a:lnTo>
                <a:lnTo>
                  <a:pt x="1035996" y="102140"/>
                </a:lnTo>
                <a:lnTo>
                  <a:pt x="1138136" y="102140"/>
                </a:lnTo>
                <a:lnTo>
                  <a:pt x="1138136" y="126459"/>
                </a:lnTo>
                <a:lnTo>
                  <a:pt x="1138136" y="126459"/>
                </a:lnTo>
                <a:lnTo>
                  <a:pt x="1152728" y="141051"/>
                </a:lnTo>
                <a:lnTo>
                  <a:pt x="1313234" y="141051"/>
                </a:lnTo>
                <a:lnTo>
                  <a:pt x="1298643" y="141051"/>
                </a:lnTo>
                <a:lnTo>
                  <a:pt x="1327826" y="141051"/>
                </a:lnTo>
                <a:lnTo>
                  <a:pt x="1327826" y="160506"/>
                </a:lnTo>
                <a:lnTo>
                  <a:pt x="1444557" y="160506"/>
                </a:lnTo>
                <a:lnTo>
                  <a:pt x="1444557" y="194553"/>
                </a:lnTo>
                <a:lnTo>
                  <a:pt x="1760706" y="194553"/>
                </a:lnTo>
                <a:lnTo>
                  <a:pt x="1760706" y="204280"/>
                </a:lnTo>
                <a:lnTo>
                  <a:pt x="1950396" y="204280"/>
                </a:lnTo>
                <a:lnTo>
                  <a:pt x="1950396" y="267510"/>
                </a:lnTo>
                <a:lnTo>
                  <a:pt x="2023353" y="267510"/>
                </a:lnTo>
                <a:lnTo>
                  <a:pt x="2023353" y="286966"/>
                </a:lnTo>
                <a:lnTo>
                  <a:pt x="2067128" y="286966"/>
                </a:lnTo>
                <a:lnTo>
                  <a:pt x="2057400" y="296694"/>
                </a:lnTo>
                <a:lnTo>
                  <a:pt x="2363821" y="296694"/>
                </a:lnTo>
                <a:lnTo>
                  <a:pt x="2363821" y="325876"/>
                </a:lnTo>
                <a:lnTo>
                  <a:pt x="2412460" y="325876"/>
                </a:lnTo>
                <a:lnTo>
                  <a:pt x="2412460" y="374514"/>
                </a:lnTo>
                <a:lnTo>
                  <a:pt x="2470826" y="374514"/>
                </a:lnTo>
                <a:lnTo>
                  <a:pt x="2470826" y="398834"/>
                </a:lnTo>
                <a:lnTo>
                  <a:pt x="2529192" y="398834"/>
                </a:lnTo>
                <a:lnTo>
                  <a:pt x="2529192" y="437744"/>
                </a:lnTo>
                <a:lnTo>
                  <a:pt x="2840477" y="437744"/>
                </a:lnTo>
                <a:lnTo>
                  <a:pt x="2840477" y="462063"/>
                </a:lnTo>
                <a:lnTo>
                  <a:pt x="2889115" y="462063"/>
                </a:lnTo>
                <a:lnTo>
                  <a:pt x="2889115" y="549612"/>
                </a:lnTo>
                <a:lnTo>
                  <a:pt x="2937753" y="549612"/>
                </a:lnTo>
                <a:lnTo>
                  <a:pt x="2937753" y="588523"/>
                </a:lnTo>
                <a:lnTo>
                  <a:pt x="3000983" y="588523"/>
                </a:lnTo>
                <a:lnTo>
                  <a:pt x="3000983" y="593387"/>
                </a:lnTo>
                <a:lnTo>
                  <a:pt x="3073940" y="593387"/>
                </a:lnTo>
                <a:lnTo>
                  <a:pt x="3073940" y="607978"/>
                </a:lnTo>
                <a:lnTo>
                  <a:pt x="3263630" y="607978"/>
                </a:lnTo>
                <a:lnTo>
                  <a:pt x="3263630" y="632297"/>
                </a:lnTo>
                <a:lnTo>
                  <a:pt x="3336587" y="632297"/>
                </a:lnTo>
                <a:lnTo>
                  <a:pt x="3336587" y="651753"/>
                </a:lnTo>
                <a:lnTo>
                  <a:pt x="3394953" y="651753"/>
                </a:lnTo>
                <a:lnTo>
                  <a:pt x="3394953" y="705255"/>
                </a:lnTo>
                <a:lnTo>
                  <a:pt x="3487366" y="705255"/>
                </a:lnTo>
                <a:lnTo>
                  <a:pt x="3487366" y="729574"/>
                </a:lnTo>
                <a:lnTo>
                  <a:pt x="3798651" y="729574"/>
                </a:lnTo>
                <a:lnTo>
                  <a:pt x="3798651" y="773349"/>
                </a:lnTo>
                <a:lnTo>
                  <a:pt x="3798651" y="773349"/>
                </a:lnTo>
                <a:lnTo>
                  <a:pt x="3818106" y="773349"/>
                </a:lnTo>
                <a:lnTo>
                  <a:pt x="3818106" y="851170"/>
                </a:lnTo>
                <a:lnTo>
                  <a:pt x="3891064" y="851170"/>
                </a:lnTo>
                <a:lnTo>
                  <a:pt x="3891064" y="885217"/>
                </a:lnTo>
                <a:lnTo>
                  <a:pt x="3973749" y="885217"/>
                </a:lnTo>
                <a:lnTo>
                  <a:pt x="3973749" y="938719"/>
                </a:lnTo>
                <a:lnTo>
                  <a:pt x="4007796" y="938719"/>
                </a:lnTo>
                <a:lnTo>
                  <a:pt x="4007796" y="948446"/>
                </a:lnTo>
                <a:lnTo>
                  <a:pt x="4343400" y="948446"/>
                </a:lnTo>
                <a:lnTo>
                  <a:pt x="4343400" y="1016540"/>
                </a:lnTo>
                <a:lnTo>
                  <a:pt x="4464996" y="1016540"/>
                </a:lnTo>
                <a:lnTo>
                  <a:pt x="4464996" y="1065178"/>
                </a:lnTo>
                <a:lnTo>
                  <a:pt x="4698460" y="1065178"/>
                </a:lnTo>
                <a:lnTo>
                  <a:pt x="4698460" y="1113817"/>
                </a:lnTo>
                <a:lnTo>
                  <a:pt x="4800600" y="1113817"/>
                </a:lnTo>
                <a:lnTo>
                  <a:pt x="4800600" y="1206229"/>
                </a:lnTo>
                <a:lnTo>
                  <a:pt x="4834647" y="1206229"/>
                </a:lnTo>
                <a:lnTo>
                  <a:pt x="4834647" y="1298642"/>
                </a:lnTo>
                <a:lnTo>
                  <a:pt x="4893013" y="1298642"/>
                </a:lnTo>
                <a:lnTo>
                  <a:pt x="4893013" y="1376463"/>
                </a:lnTo>
                <a:lnTo>
                  <a:pt x="4927060" y="1376463"/>
                </a:lnTo>
                <a:lnTo>
                  <a:pt x="4927060" y="1425102"/>
                </a:lnTo>
                <a:lnTo>
                  <a:pt x="4975698" y="1425102"/>
                </a:lnTo>
                <a:lnTo>
                  <a:pt x="5817140" y="1425102"/>
                </a:lnTo>
                <a:lnTo>
                  <a:pt x="5817140" y="1867710"/>
                </a:lnTo>
                <a:lnTo>
                  <a:pt x="6269477" y="186771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526A0AD-FC31-4B5B-9CB1-1FCB2BD51C1A}"/>
              </a:ext>
            </a:extLst>
          </p:cNvPr>
          <p:cNvGrpSpPr/>
          <p:nvPr/>
        </p:nvGrpSpPr>
        <p:grpSpPr>
          <a:xfrm>
            <a:off x="2711962" y="1628585"/>
            <a:ext cx="7138771" cy="715952"/>
            <a:chOff x="2711962" y="1628585"/>
            <a:chExt cx="7138771" cy="715952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BE0AC17-A2FF-45E6-9AE0-85B3BBFBE160}"/>
                </a:ext>
              </a:extLst>
            </p:cNvPr>
            <p:cNvCxnSpPr/>
            <p:nvPr/>
          </p:nvCxnSpPr>
          <p:spPr bwMode="auto">
            <a:xfrm>
              <a:off x="2711962" y="162858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C3A6C12-E1EE-4B26-8A18-99808747C6E3}"/>
                </a:ext>
              </a:extLst>
            </p:cNvPr>
            <p:cNvCxnSpPr/>
            <p:nvPr/>
          </p:nvCxnSpPr>
          <p:spPr bwMode="auto">
            <a:xfrm>
              <a:off x="3665274" y="170002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9FE33DC-C008-44C8-A1FD-FA518C810A47}"/>
                </a:ext>
              </a:extLst>
            </p:cNvPr>
            <p:cNvCxnSpPr/>
            <p:nvPr/>
          </p:nvCxnSpPr>
          <p:spPr bwMode="auto">
            <a:xfrm>
              <a:off x="4216594" y="176659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98E013-FE61-401A-B694-E3094C6687AE}"/>
                </a:ext>
              </a:extLst>
            </p:cNvPr>
            <p:cNvCxnSpPr/>
            <p:nvPr/>
          </p:nvCxnSpPr>
          <p:spPr bwMode="auto">
            <a:xfrm>
              <a:off x="4161036" y="176659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050CACD-D70C-417B-A6EB-3E0453256B2C}"/>
                </a:ext>
              </a:extLst>
            </p:cNvPr>
            <p:cNvCxnSpPr/>
            <p:nvPr/>
          </p:nvCxnSpPr>
          <p:spPr bwMode="auto">
            <a:xfrm>
              <a:off x="5047646" y="182830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E2D6E31-D70C-4E08-8162-1B47A1A474D8}"/>
                </a:ext>
              </a:extLst>
            </p:cNvPr>
            <p:cNvCxnSpPr/>
            <p:nvPr/>
          </p:nvCxnSpPr>
          <p:spPr bwMode="auto">
            <a:xfrm>
              <a:off x="5105091" y="182876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18BAE5E-6FCB-4D33-B9AB-B18D08B30C24}"/>
                </a:ext>
              </a:extLst>
            </p:cNvPr>
            <p:cNvCxnSpPr/>
            <p:nvPr/>
          </p:nvCxnSpPr>
          <p:spPr bwMode="auto">
            <a:xfrm>
              <a:off x="5161403" y="1828301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55A5CB7-DC07-44B9-9DC6-456AA027C934}"/>
                </a:ext>
              </a:extLst>
            </p:cNvPr>
            <p:cNvCxnSpPr/>
            <p:nvPr/>
          </p:nvCxnSpPr>
          <p:spPr bwMode="auto">
            <a:xfrm>
              <a:off x="5533088" y="184886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66903CE-B719-4877-B724-481D9F5E1A52}"/>
                </a:ext>
              </a:extLst>
            </p:cNvPr>
            <p:cNvCxnSpPr/>
            <p:nvPr/>
          </p:nvCxnSpPr>
          <p:spPr bwMode="auto">
            <a:xfrm>
              <a:off x="5581758" y="184886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73EF97D-D2C0-48E8-B40D-7BF454CF0CF4}"/>
                </a:ext>
              </a:extLst>
            </p:cNvPr>
            <p:cNvCxnSpPr/>
            <p:nvPr/>
          </p:nvCxnSpPr>
          <p:spPr bwMode="auto">
            <a:xfrm>
              <a:off x="5620670" y="187086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109E05B-99A0-4030-B026-37BEBBE8E225}"/>
                </a:ext>
              </a:extLst>
            </p:cNvPr>
            <p:cNvCxnSpPr/>
            <p:nvPr/>
          </p:nvCxnSpPr>
          <p:spPr bwMode="auto">
            <a:xfrm>
              <a:off x="6069318" y="1920303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6C32BA2-21FB-44B8-8719-D851916A6BA3}"/>
                </a:ext>
              </a:extLst>
            </p:cNvPr>
            <p:cNvCxnSpPr/>
            <p:nvPr/>
          </p:nvCxnSpPr>
          <p:spPr bwMode="auto">
            <a:xfrm>
              <a:off x="6125890" y="1942302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77A3010-6AF5-4DBF-9C36-DFEFEE99A70F}"/>
                </a:ext>
              </a:extLst>
            </p:cNvPr>
            <p:cNvCxnSpPr/>
            <p:nvPr/>
          </p:nvCxnSpPr>
          <p:spPr bwMode="auto">
            <a:xfrm>
              <a:off x="6491294" y="1994282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172B433-3829-4B87-BC78-06255EFDED44}"/>
                </a:ext>
              </a:extLst>
            </p:cNvPr>
            <p:cNvCxnSpPr/>
            <p:nvPr/>
          </p:nvCxnSpPr>
          <p:spPr bwMode="auto">
            <a:xfrm>
              <a:off x="6530206" y="2008874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B80132D-8F62-4900-AC38-CA0A42C2DAC7}"/>
                </a:ext>
              </a:extLst>
            </p:cNvPr>
            <p:cNvCxnSpPr/>
            <p:nvPr/>
          </p:nvCxnSpPr>
          <p:spPr bwMode="auto">
            <a:xfrm>
              <a:off x="6569907" y="2038855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6881BBF-3BBF-47FF-833E-F3EB8774B0BC}"/>
                </a:ext>
              </a:extLst>
            </p:cNvPr>
            <p:cNvCxnSpPr/>
            <p:nvPr/>
          </p:nvCxnSpPr>
          <p:spPr bwMode="auto">
            <a:xfrm>
              <a:off x="6181632" y="194230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3A2EC3E-1F8B-4F19-8CC8-DACAD91E5159}"/>
                </a:ext>
              </a:extLst>
            </p:cNvPr>
            <p:cNvCxnSpPr/>
            <p:nvPr/>
          </p:nvCxnSpPr>
          <p:spPr bwMode="auto">
            <a:xfrm>
              <a:off x="6241323" y="196255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0B51478-0A39-4EB4-93E7-C8D138AFBFE1}"/>
                </a:ext>
              </a:extLst>
            </p:cNvPr>
            <p:cNvCxnSpPr/>
            <p:nvPr/>
          </p:nvCxnSpPr>
          <p:spPr bwMode="auto">
            <a:xfrm>
              <a:off x="6710167" y="206085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47A3F23-DA1D-4B4F-9429-DF300CB77A21}"/>
                </a:ext>
              </a:extLst>
            </p:cNvPr>
            <p:cNvCxnSpPr/>
            <p:nvPr/>
          </p:nvCxnSpPr>
          <p:spPr bwMode="auto">
            <a:xfrm>
              <a:off x="6657253" y="203885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D8D05B1-E787-4A8C-B9DA-29B37D4BE799}"/>
                </a:ext>
              </a:extLst>
            </p:cNvPr>
            <p:cNvCxnSpPr/>
            <p:nvPr/>
          </p:nvCxnSpPr>
          <p:spPr bwMode="auto">
            <a:xfrm>
              <a:off x="6682606" y="203885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F433AE6-5C81-418C-A525-68CD1A3C2A60}"/>
                </a:ext>
              </a:extLst>
            </p:cNvPr>
            <p:cNvCxnSpPr/>
            <p:nvPr/>
          </p:nvCxnSpPr>
          <p:spPr bwMode="auto">
            <a:xfrm>
              <a:off x="6943632" y="208110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3D7C17C-C9CF-4C5D-BA01-D24431D849B9}"/>
                </a:ext>
              </a:extLst>
            </p:cNvPr>
            <p:cNvCxnSpPr/>
            <p:nvPr/>
          </p:nvCxnSpPr>
          <p:spPr bwMode="auto">
            <a:xfrm>
              <a:off x="6974436" y="208110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BEBC43F7-BD1D-4DC7-B2D2-3F582A08C0E0}"/>
                </a:ext>
              </a:extLst>
            </p:cNvPr>
            <p:cNvCxnSpPr/>
            <p:nvPr/>
          </p:nvCxnSpPr>
          <p:spPr bwMode="auto">
            <a:xfrm>
              <a:off x="6630158" y="2039865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2699A7E-D4F8-478C-8184-2772D540BE09}"/>
                </a:ext>
              </a:extLst>
            </p:cNvPr>
            <p:cNvCxnSpPr/>
            <p:nvPr/>
          </p:nvCxnSpPr>
          <p:spPr bwMode="auto">
            <a:xfrm>
              <a:off x="7022316" y="2080066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D4A9C72-7C66-41BB-9B06-9ACFA44CEA65}"/>
                </a:ext>
              </a:extLst>
            </p:cNvPr>
            <p:cNvCxnSpPr/>
            <p:nvPr/>
          </p:nvCxnSpPr>
          <p:spPr bwMode="auto">
            <a:xfrm>
              <a:off x="7096038" y="2133142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181F9DC-1D2C-4D60-B020-3BA26B7425C1}"/>
                </a:ext>
              </a:extLst>
            </p:cNvPr>
            <p:cNvCxnSpPr/>
            <p:nvPr/>
          </p:nvCxnSpPr>
          <p:spPr bwMode="auto">
            <a:xfrm>
              <a:off x="7143026" y="213436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FEA97F8-21AB-42C5-B4DA-0C335D2F8A92}"/>
                </a:ext>
              </a:extLst>
            </p:cNvPr>
            <p:cNvCxnSpPr/>
            <p:nvPr/>
          </p:nvCxnSpPr>
          <p:spPr bwMode="auto">
            <a:xfrm>
              <a:off x="7193309" y="213314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3FE25C1-171E-4B9E-972D-D28036A1C6D0}"/>
                </a:ext>
              </a:extLst>
            </p:cNvPr>
            <p:cNvCxnSpPr/>
            <p:nvPr/>
          </p:nvCxnSpPr>
          <p:spPr bwMode="auto">
            <a:xfrm>
              <a:off x="7254470" y="213600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2C0F666-1500-4EA8-9438-BCCF3C4E2D04}"/>
                </a:ext>
              </a:extLst>
            </p:cNvPr>
            <p:cNvCxnSpPr/>
            <p:nvPr/>
          </p:nvCxnSpPr>
          <p:spPr bwMode="auto">
            <a:xfrm>
              <a:off x="7402953" y="214092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DFB5F8A-DC4D-49C4-BDC7-60E9B632D427}"/>
                </a:ext>
              </a:extLst>
            </p:cNvPr>
            <p:cNvCxnSpPr/>
            <p:nvPr/>
          </p:nvCxnSpPr>
          <p:spPr bwMode="auto">
            <a:xfrm>
              <a:off x="7639281" y="22085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A2E0B6E-5FF6-407C-A963-330AAABD38CB}"/>
                </a:ext>
              </a:extLst>
            </p:cNvPr>
            <p:cNvCxnSpPr/>
            <p:nvPr/>
          </p:nvCxnSpPr>
          <p:spPr bwMode="auto">
            <a:xfrm>
              <a:off x="7670220" y="22085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32D2317-0E5A-48AB-B93F-1E7C5537FDE4}"/>
                </a:ext>
              </a:extLst>
            </p:cNvPr>
            <p:cNvCxnSpPr/>
            <p:nvPr/>
          </p:nvCxnSpPr>
          <p:spPr bwMode="auto">
            <a:xfrm>
              <a:off x="7485503" y="2204636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2F6D8AB-FFD4-4433-8514-B9175FB297FE}"/>
                </a:ext>
              </a:extLst>
            </p:cNvPr>
            <p:cNvCxnSpPr/>
            <p:nvPr/>
          </p:nvCxnSpPr>
          <p:spPr bwMode="auto">
            <a:xfrm>
              <a:off x="7544697" y="2204636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0CB669B4-E853-4EFB-B6E6-23CF4EB406BB}"/>
                </a:ext>
              </a:extLst>
            </p:cNvPr>
            <p:cNvCxnSpPr/>
            <p:nvPr/>
          </p:nvCxnSpPr>
          <p:spPr bwMode="auto">
            <a:xfrm>
              <a:off x="7711176" y="221139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A55ACBB-6A7D-4D0A-B41E-32F16711D684}"/>
                </a:ext>
              </a:extLst>
            </p:cNvPr>
            <p:cNvCxnSpPr/>
            <p:nvPr/>
          </p:nvCxnSpPr>
          <p:spPr bwMode="auto">
            <a:xfrm>
              <a:off x="7952162" y="220707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B642EEF-8EE9-4342-A7B5-A280464B00AB}"/>
                </a:ext>
              </a:extLst>
            </p:cNvPr>
            <p:cNvCxnSpPr/>
            <p:nvPr/>
          </p:nvCxnSpPr>
          <p:spPr bwMode="auto">
            <a:xfrm>
              <a:off x="8047411" y="220463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72F3342-79A1-4BBB-B83D-C8F3196CE6B5}"/>
                </a:ext>
              </a:extLst>
            </p:cNvPr>
            <p:cNvCxnSpPr/>
            <p:nvPr/>
          </p:nvCxnSpPr>
          <p:spPr bwMode="auto">
            <a:xfrm>
              <a:off x="8077837" y="220463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081DE32-094B-47BB-8EDC-024D0A410BD3}"/>
                </a:ext>
              </a:extLst>
            </p:cNvPr>
            <p:cNvCxnSpPr/>
            <p:nvPr/>
          </p:nvCxnSpPr>
          <p:spPr bwMode="auto">
            <a:xfrm>
              <a:off x="8108928" y="220463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0FE435C-A735-4F26-98BF-396C8902EEDB}"/>
                </a:ext>
              </a:extLst>
            </p:cNvPr>
            <p:cNvCxnSpPr/>
            <p:nvPr/>
          </p:nvCxnSpPr>
          <p:spPr bwMode="auto">
            <a:xfrm>
              <a:off x="8147423" y="220664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65B759B-3E2F-49F7-B184-AD5DDD523C90}"/>
                </a:ext>
              </a:extLst>
            </p:cNvPr>
            <p:cNvCxnSpPr/>
            <p:nvPr/>
          </p:nvCxnSpPr>
          <p:spPr bwMode="auto">
            <a:xfrm>
              <a:off x="7997675" y="2205677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76DA100-E011-4D6C-AACB-21BC1C129A1D}"/>
                </a:ext>
              </a:extLst>
            </p:cNvPr>
            <p:cNvCxnSpPr/>
            <p:nvPr/>
          </p:nvCxnSpPr>
          <p:spPr bwMode="auto">
            <a:xfrm>
              <a:off x="8359831" y="22085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0A789AE2-8A3E-4A41-8DA1-C34AB1FE9736}"/>
                </a:ext>
              </a:extLst>
            </p:cNvPr>
            <p:cNvCxnSpPr/>
            <p:nvPr/>
          </p:nvCxnSpPr>
          <p:spPr bwMode="auto">
            <a:xfrm>
              <a:off x="8396720" y="220749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F91E9CC-84CD-4C6C-9754-1A0072106479}"/>
                </a:ext>
              </a:extLst>
            </p:cNvPr>
            <p:cNvCxnSpPr/>
            <p:nvPr/>
          </p:nvCxnSpPr>
          <p:spPr bwMode="auto">
            <a:xfrm>
              <a:off x="8518898" y="221139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16BB938-944E-41EF-890E-663052D2D24A}"/>
                </a:ext>
              </a:extLst>
            </p:cNvPr>
            <p:cNvCxnSpPr/>
            <p:nvPr/>
          </p:nvCxnSpPr>
          <p:spPr bwMode="auto">
            <a:xfrm>
              <a:off x="8548424" y="221139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9238EE5-3329-4BF3-B45B-3E705EEC6128}"/>
                </a:ext>
              </a:extLst>
            </p:cNvPr>
            <p:cNvCxnSpPr/>
            <p:nvPr/>
          </p:nvCxnSpPr>
          <p:spPr bwMode="auto">
            <a:xfrm>
              <a:off x="8614835" y="220884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A978E928-F284-4BBB-8B4B-BCBAD3384130}"/>
                </a:ext>
              </a:extLst>
            </p:cNvPr>
            <p:cNvCxnSpPr/>
            <p:nvPr/>
          </p:nvCxnSpPr>
          <p:spPr bwMode="auto">
            <a:xfrm>
              <a:off x="8448617" y="2209955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2E090C4-3B0B-42F1-AA64-59B470FAD83B}"/>
                </a:ext>
              </a:extLst>
            </p:cNvPr>
            <p:cNvCxnSpPr/>
            <p:nvPr/>
          </p:nvCxnSpPr>
          <p:spPr bwMode="auto">
            <a:xfrm>
              <a:off x="8911061" y="22085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A82219B-BDEE-4CDC-B82E-80E0854E6B79}"/>
                </a:ext>
              </a:extLst>
            </p:cNvPr>
            <p:cNvCxnSpPr/>
            <p:nvPr/>
          </p:nvCxnSpPr>
          <p:spPr bwMode="auto">
            <a:xfrm>
              <a:off x="8940254" y="22085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B09B82C-D920-4F86-80C9-CC39CAB7BEBB}"/>
                </a:ext>
              </a:extLst>
            </p:cNvPr>
            <p:cNvCxnSpPr/>
            <p:nvPr/>
          </p:nvCxnSpPr>
          <p:spPr bwMode="auto">
            <a:xfrm>
              <a:off x="9850733" y="220749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E176991-6FF3-47AE-9307-9C099493DD83}"/>
              </a:ext>
            </a:extLst>
          </p:cNvPr>
          <p:cNvGrpSpPr/>
          <p:nvPr/>
        </p:nvGrpSpPr>
        <p:grpSpPr>
          <a:xfrm>
            <a:off x="3176109" y="1665076"/>
            <a:ext cx="5778053" cy="1970160"/>
            <a:chOff x="3176109" y="1665076"/>
            <a:chExt cx="5778053" cy="1970160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C2A83B5-A2E4-4A3F-8984-F04B4E6D54B1}"/>
                </a:ext>
              </a:extLst>
            </p:cNvPr>
            <p:cNvCxnSpPr/>
            <p:nvPr/>
          </p:nvCxnSpPr>
          <p:spPr bwMode="auto">
            <a:xfrm>
              <a:off x="3176109" y="166507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BF0DB70-5F84-42A7-8C2A-196725C0CCC9}"/>
                </a:ext>
              </a:extLst>
            </p:cNvPr>
            <p:cNvCxnSpPr/>
            <p:nvPr/>
          </p:nvCxnSpPr>
          <p:spPr bwMode="auto">
            <a:xfrm>
              <a:off x="3237761" y="166507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DD0E86F-6250-45A4-8B39-104D06D4D43D}"/>
                </a:ext>
              </a:extLst>
            </p:cNvPr>
            <p:cNvCxnSpPr/>
            <p:nvPr/>
          </p:nvCxnSpPr>
          <p:spPr bwMode="auto">
            <a:xfrm>
              <a:off x="3339455" y="169515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775A69F-07F8-4BC8-8C76-475652E2F8CE}"/>
                </a:ext>
              </a:extLst>
            </p:cNvPr>
            <p:cNvCxnSpPr/>
            <p:nvPr/>
          </p:nvCxnSpPr>
          <p:spPr bwMode="auto">
            <a:xfrm>
              <a:off x="3286612" y="166507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DA70615-EEA9-464A-A7FC-864AE024C182}"/>
                </a:ext>
              </a:extLst>
            </p:cNvPr>
            <p:cNvCxnSpPr/>
            <p:nvPr/>
          </p:nvCxnSpPr>
          <p:spPr bwMode="auto">
            <a:xfrm>
              <a:off x="3735741" y="171572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F8FF6EC-31D7-4F72-8EFA-2D59D88A2A61}"/>
                </a:ext>
              </a:extLst>
            </p:cNvPr>
            <p:cNvCxnSpPr/>
            <p:nvPr/>
          </p:nvCxnSpPr>
          <p:spPr bwMode="auto">
            <a:xfrm>
              <a:off x="4188852" y="182830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C79EE95-EF9B-450B-9339-2625662BCAA0}"/>
                </a:ext>
              </a:extLst>
            </p:cNvPr>
            <p:cNvCxnSpPr/>
            <p:nvPr/>
          </p:nvCxnSpPr>
          <p:spPr bwMode="auto">
            <a:xfrm>
              <a:off x="4357727" y="1828301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92DD31F2-8C10-4109-A169-F72399A06593}"/>
                </a:ext>
              </a:extLst>
            </p:cNvPr>
            <p:cNvCxnSpPr/>
            <p:nvPr/>
          </p:nvCxnSpPr>
          <p:spPr bwMode="auto">
            <a:xfrm>
              <a:off x="4283152" y="182830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5A5DBCD-A00B-45A0-B6B3-1B928507B08A}"/>
                </a:ext>
              </a:extLst>
            </p:cNvPr>
            <p:cNvCxnSpPr/>
            <p:nvPr/>
          </p:nvCxnSpPr>
          <p:spPr bwMode="auto">
            <a:xfrm>
              <a:off x="4233718" y="182830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589E427-E5FF-4784-A7CC-23D7BBD3B891}"/>
                </a:ext>
              </a:extLst>
            </p:cNvPr>
            <p:cNvCxnSpPr/>
            <p:nvPr/>
          </p:nvCxnSpPr>
          <p:spPr bwMode="auto">
            <a:xfrm>
              <a:off x="4634989" y="184220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EFD882D-EBB8-49A2-8986-6D2D45FA6257}"/>
                </a:ext>
              </a:extLst>
            </p:cNvPr>
            <p:cNvCxnSpPr/>
            <p:nvPr/>
          </p:nvCxnSpPr>
          <p:spPr bwMode="auto">
            <a:xfrm>
              <a:off x="6530206" y="2446754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6567818-8FF3-4F61-9575-300B2A2AFE7A}"/>
                </a:ext>
              </a:extLst>
            </p:cNvPr>
            <p:cNvCxnSpPr/>
            <p:nvPr/>
          </p:nvCxnSpPr>
          <p:spPr bwMode="auto">
            <a:xfrm>
              <a:off x="6491294" y="2354968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1D644918-9E63-40BA-B809-1105C1747E5B}"/>
                </a:ext>
              </a:extLst>
            </p:cNvPr>
            <p:cNvCxnSpPr/>
            <p:nvPr/>
          </p:nvCxnSpPr>
          <p:spPr bwMode="auto">
            <a:xfrm>
              <a:off x="6619727" y="2513326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2E63546-F62F-4633-80E4-EE3F154EFB0D}"/>
                </a:ext>
              </a:extLst>
            </p:cNvPr>
            <p:cNvCxnSpPr/>
            <p:nvPr/>
          </p:nvCxnSpPr>
          <p:spPr bwMode="auto">
            <a:xfrm>
              <a:off x="6650022" y="2526285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54C2DBB-5D30-4C99-95F9-E2FB415A2714}"/>
                </a:ext>
              </a:extLst>
            </p:cNvPr>
            <p:cNvCxnSpPr/>
            <p:nvPr/>
          </p:nvCxnSpPr>
          <p:spPr bwMode="auto">
            <a:xfrm>
              <a:off x="6569907" y="2488112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905EA20-F544-4CC4-8B9E-470E79C6519B}"/>
                </a:ext>
              </a:extLst>
            </p:cNvPr>
            <p:cNvCxnSpPr/>
            <p:nvPr/>
          </p:nvCxnSpPr>
          <p:spPr bwMode="auto">
            <a:xfrm>
              <a:off x="4681385" y="188993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DA39E462-40EF-4A10-8BBA-22159F99EC17}"/>
                </a:ext>
              </a:extLst>
            </p:cNvPr>
            <p:cNvCxnSpPr/>
            <p:nvPr/>
          </p:nvCxnSpPr>
          <p:spPr bwMode="auto">
            <a:xfrm>
              <a:off x="4700958" y="190590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8C8B773-67E1-4EBA-BF4D-9104762431BD}"/>
                </a:ext>
              </a:extLst>
            </p:cNvPr>
            <p:cNvCxnSpPr/>
            <p:nvPr/>
          </p:nvCxnSpPr>
          <p:spPr bwMode="auto">
            <a:xfrm>
              <a:off x="5135251" y="200060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FE0FDC5-F8E2-4517-A266-035A0B47F134}"/>
                </a:ext>
              </a:extLst>
            </p:cNvPr>
            <p:cNvCxnSpPr/>
            <p:nvPr/>
          </p:nvCxnSpPr>
          <p:spPr bwMode="auto">
            <a:xfrm>
              <a:off x="7154191" y="265247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7E90695D-A14B-4DAA-BC3E-E94189068D32}"/>
                </a:ext>
              </a:extLst>
            </p:cNvPr>
            <p:cNvCxnSpPr/>
            <p:nvPr/>
          </p:nvCxnSpPr>
          <p:spPr bwMode="auto">
            <a:xfrm>
              <a:off x="4947457" y="19370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13D9ECB4-2A5F-4E7D-8526-380DD6AF6C2D}"/>
                </a:ext>
              </a:extLst>
            </p:cNvPr>
            <p:cNvCxnSpPr/>
            <p:nvPr/>
          </p:nvCxnSpPr>
          <p:spPr bwMode="auto">
            <a:xfrm>
              <a:off x="6157293" y="234453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92B83B1-5642-45FF-B3F9-BABEFD75626A}"/>
                </a:ext>
              </a:extLst>
            </p:cNvPr>
            <p:cNvCxnSpPr/>
            <p:nvPr/>
          </p:nvCxnSpPr>
          <p:spPr bwMode="auto">
            <a:xfrm>
              <a:off x="6206646" y="234453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2DAB445-EEDB-446D-8CE1-3184A9DBC984}"/>
                </a:ext>
              </a:extLst>
            </p:cNvPr>
            <p:cNvCxnSpPr/>
            <p:nvPr/>
          </p:nvCxnSpPr>
          <p:spPr bwMode="auto">
            <a:xfrm>
              <a:off x="7029270" y="2592857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6BE00F58-6B1B-42B3-A40B-89CECE2D7D96}"/>
                </a:ext>
              </a:extLst>
            </p:cNvPr>
            <p:cNvCxnSpPr/>
            <p:nvPr/>
          </p:nvCxnSpPr>
          <p:spPr bwMode="auto">
            <a:xfrm>
              <a:off x="6072795" y="2273220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D0685347-3FF5-4E6B-89F1-826BEA231A7B}"/>
                </a:ext>
              </a:extLst>
            </p:cNvPr>
            <p:cNvCxnSpPr/>
            <p:nvPr/>
          </p:nvCxnSpPr>
          <p:spPr bwMode="auto">
            <a:xfrm>
              <a:off x="6941764" y="2582426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06F302CF-456F-4B61-A3FF-63CC90803B37}"/>
                </a:ext>
              </a:extLst>
            </p:cNvPr>
            <p:cNvCxnSpPr/>
            <p:nvPr/>
          </p:nvCxnSpPr>
          <p:spPr bwMode="auto">
            <a:xfrm>
              <a:off x="6449398" y="235496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150E45BA-B701-46E1-B7A2-17A3F3A261B0}"/>
                </a:ext>
              </a:extLst>
            </p:cNvPr>
            <p:cNvCxnSpPr/>
            <p:nvPr/>
          </p:nvCxnSpPr>
          <p:spPr bwMode="auto">
            <a:xfrm>
              <a:off x="5187271" y="203260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05C5135-7CDB-49D5-A912-871DB29BA889}"/>
                </a:ext>
              </a:extLst>
            </p:cNvPr>
            <p:cNvCxnSpPr/>
            <p:nvPr/>
          </p:nvCxnSpPr>
          <p:spPr bwMode="auto">
            <a:xfrm>
              <a:off x="6720598" y="257547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BF58AEA-7E36-4794-847E-8CC88D88CDAE}"/>
                </a:ext>
              </a:extLst>
            </p:cNvPr>
            <p:cNvCxnSpPr/>
            <p:nvPr/>
          </p:nvCxnSpPr>
          <p:spPr bwMode="auto">
            <a:xfrm>
              <a:off x="7540281" y="283554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85A9A2B9-4F2C-4E82-921E-714470C794BF}"/>
                </a:ext>
              </a:extLst>
            </p:cNvPr>
            <p:cNvCxnSpPr/>
            <p:nvPr/>
          </p:nvCxnSpPr>
          <p:spPr bwMode="auto">
            <a:xfrm>
              <a:off x="6876732" y="258296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D6E232B4-83DA-4238-94F6-83CB55721F0D}"/>
                </a:ext>
              </a:extLst>
            </p:cNvPr>
            <p:cNvCxnSpPr/>
            <p:nvPr/>
          </p:nvCxnSpPr>
          <p:spPr bwMode="auto">
            <a:xfrm>
              <a:off x="6849923" y="258242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7F96576-CB8C-44C4-809A-54110FBE16DB}"/>
                </a:ext>
              </a:extLst>
            </p:cNvPr>
            <p:cNvCxnSpPr/>
            <p:nvPr/>
          </p:nvCxnSpPr>
          <p:spPr bwMode="auto">
            <a:xfrm>
              <a:off x="6775791" y="257894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09A9E56-DB7F-480D-A62A-70BFDBF8A8DC}"/>
                </a:ext>
              </a:extLst>
            </p:cNvPr>
            <p:cNvCxnSpPr/>
            <p:nvPr/>
          </p:nvCxnSpPr>
          <p:spPr bwMode="auto">
            <a:xfrm>
              <a:off x="7181840" y="269544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CFAE7A0A-F234-4D8F-B16D-9E8E2C8035C5}"/>
                </a:ext>
              </a:extLst>
            </p:cNvPr>
            <p:cNvCxnSpPr/>
            <p:nvPr/>
          </p:nvCxnSpPr>
          <p:spPr bwMode="auto">
            <a:xfrm>
              <a:off x="7361703" y="270861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6D4328D-C4A8-410D-A633-BB0D620CA3C4}"/>
                </a:ext>
              </a:extLst>
            </p:cNvPr>
            <p:cNvCxnSpPr/>
            <p:nvPr/>
          </p:nvCxnSpPr>
          <p:spPr bwMode="auto">
            <a:xfrm>
              <a:off x="7419809" y="272947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CE6D8C9-832C-4A84-BBF8-C0C7CDC40844}"/>
                </a:ext>
              </a:extLst>
            </p:cNvPr>
            <p:cNvCxnSpPr/>
            <p:nvPr/>
          </p:nvCxnSpPr>
          <p:spPr bwMode="auto">
            <a:xfrm>
              <a:off x="7572166" y="293403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B296299-7AD1-4FA5-BD6A-F8E32B2D59E6}"/>
                </a:ext>
              </a:extLst>
            </p:cNvPr>
            <p:cNvCxnSpPr/>
            <p:nvPr/>
          </p:nvCxnSpPr>
          <p:spPr bwMode="auto">
            <a:xfrm>
              <a:off x="7488980" y="275200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4CBB601-CBBF-4941-B7F7-23B920437D54}"/>
                </a:ext>
              </a:extLst>
            </p:cNvPr>
            <p:cNvCxnSpPr/>
            <p:nvPr/>
          </p:nvCxnSpPr>
          <p:spPr bwMode="auto">
            <a:xfrm>
              <a:off x="7083614" y="2652475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7E75818C-E1D4-4ACC-ABB2-E236CD59CA82}"/>
                </a:ext>
              </a:extLst>
            </p:cNvPr>
            <p:cNvCxnSpPr/>
            <p:nvPr/>
          </p:nvCxnSpPr>
          <p:spPr bwMode="auto">
            <a:xfrm>
              <a:off x="7763552" y="305674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CD04A19-A321-4EB8-8A28-7EFC07F7B284}"/>
                </a:ext>
              </a:extLst>
            </p:cNvPr>
            <p:cNvCxnSpPr/>
            <p:nvPr/>
          </p:nvCxnSpPr>
          <p:spPr bwMode="auto">
            <a:xfrm>
              <a:off x="7614942" y="300755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A030262-4D82-45B0-BD42-50F25F5841FC}"/>
                </a:ext>
              </a:extLst>
            </p:cNvPr>
            <p:cNvCxnSpPr/>
            <p:nvPr/>
          </p:nvCxnSpPr>
          <p:spPr bwMode="auto">
            <a:xfrm>
              <a:off x="7939764" y="306369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703F8698-AAD2-47B1-86BC-76F470C5B891}"/>
                </a:ext>
              </a:extLst>
            </p:cNvPr>
            <p:cNvCxnSpPr/>
            <p:nvPr/>
          </p:nvCxnSpPr>
          <p:spPr bwMode="auto">
            <a:xfrm>
              <a:off x="7725665" y="305674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3873AD40-DAAA-442A-A269-F21C0E33983E}"/>
                </a:ext>
              </a:extLst>
            </p:cNvPr>
            <p:cNvCxnSpPr/>
            <p:nvPr/>
          </p:nvCxnSpPr>
          <p:spPr bwMode="auto">
            <a:xfrm>
              <a:off x="7972098" y="306369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3145150B-2714-4C07-B74F-DDAEBFF18602}"/>
                </a:ext>
              </a:extLst>
            </p:cNvPr>
            <p:cNvCxnSpPr/>
            <p:nvPr/>
          </p:nvCxnSpPr>
          <p:spPr bwMode="auto">
            <a:xfrm>
              <a:off x="8147423" y="306022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FBBC648-744A-402F-BA00-BF8E083CB4AA}"/>
                </a:ext>
              </a:extLst>
            </p:cNvPr>
            <p:cNvCxnSpPr/>
            <p:nvPr/>
          </p:nvCxnSpPr>
          <p:spPr bwMode="auto">
            <a:xfrm>
              <a:off x="7673697" y="3056743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B924DE5-3CD0-4C2A-881C-7DD8EC3049C0}"/>
                </a:ext>
              </a:extLst>
            </p:cNvPr>
            <p:cNvCxnSpPr/>
            <p:nvPr/>
          </p:nvCxnSpPr>
          <p:spPr bwMode="auto">
            <a:xfrm>
              <a:off x="8068273" y="3063697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828EADF8-6C3D-4124-A0D1-AD16FD31C193}"/>
                </a:ext>
              </a:extLst>
            </p:cNvPr>
            <p:cNvCxnSpPr/>
            <p:nvPr/>
          </p:nvCxnSpPr>
          <p:spPr bwMode="auto">
            <a:xfrm>
              <a:off x="8021307" y="3063697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A6251B5-598D-4A62-90BC-2F9A5400F0BE}"/>
                </a:ext>
              </a:extLst>
            </p:cNvPr>
            <p:cNvCxnSpPr/>
            <p:nvPr/>
          </p:nvCxnSpPr>
          <p:spPr bwMode="auto">
            <a:xfrm>
              <a:off x="8370941" y="3067174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61EC1F5-7939-458B-8CE7-5B4B6281A447}"/>
                </a:ext>
              </a:extLst>
            </p:cNvPr>
            <p:cNvCxnSpPr/>
            <p:nvPr/>
          </p:nvCxnSpPr>
          <p:spPr bwMode="auto">
            <a:xfrm>
              <a:off x="8491082" y="307065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192AFBE-36A1-469D-9D41-C5FEAC7A3177}"/>
                </a:ext>
              </a:extLst>
            </p:cNvPr>
            <p:cNvCxnSpPr/>
            <p:nvPr/>
          </p:nvCxnSpPr>
          <p:spPr bwMode="auto">
            <a:xfrm>
              <a:off x="8670683" y="349861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DA318BA7-76E3-4184-92D0-8B869FDE6905}"/>
                </a:ext>
              </a:extLst>
            </p:cNvPr>
            <p:cNvCxnSpPr/>
            <p:nvPr/>
          </p:nvCxnSpPr>
          <p:spPr bwMode="auto">
            <a:xfrm>
              <a:off x="8909423" y="349947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0127899-FF2B-4689-B42D-147702915FD0}"/>
                </a:ext>
              </a:extLst>
            </p:cNvPr>
            <p:cNvCxnSpPr/>
            <p:nvPr/>
          </p:nvCxnSpPr>
          <p:spPr bwMode="auto">
            <a:xfrm>
              <a:off x="8954162" y="350209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DB954D31-0BD2-4435-9027-8AE29EB4C632}"/>
                </a:ext>
              </a:extLst>
            </p:cNvPr>
            <p:cNvCxnSpPr/>
            <p:nvPr/>
          </p:nvCxnSpPr>
          <p:spPr bwMode="auto">
            <a:xfrm>
              <a:off x="8432736" y="306533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9ACD481-A25B-4B82-AA81-A9569485D224}"/>
              </a:ext>
            </a:extLst>
          </p:cNvPr>
          <p:cNvGrpSpPr/>
          <p:nvPr/>
        </p:nvGrpSpPr>
        <p:grpSpPr>
          <a:xfrm>
            <a:off x="3109573" y="4310363"/>
            <a:ext cx="203237" cy="175040"/>
            <a:chOff x="4373822" y="2885151"/>
            <a:chExt cx="296715" cy="255549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2B860D8-3756-4A21-86AB-916716AD82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2179" y="2885151"/>
              <a:ext cx="0" cy="25554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21CB357-4D52-4763-8E1A-58B024D0EC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73822" y="3012925"/>
              <a:ext cx="29671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7D0D59B1-FA78-4F98-B385-9AB8E5BA6316}"/>
              </a:ext>
            </a:extLst>
          </p:cNvPr>
          <p:cNvSpPr txBox="1"/>
          <p:nvPr/>
        </p:nvSpPr>
        <p:spPr bwMode="auto">
          <a:xfrm>
            <a:off x="1099951" y="5525374"/>
            <a:ext cx="13953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</a:t>
            </a:r>
          </a:p>
        </p:txBody>
      </p:sp>
    </p:spTree>
    <p:extLst>
      <p:ext uri="{BB962C8B-B14F-4D97-AF65-F5344CB8AC3E}">
        <p14:creationId xmlns:p14="http://schemas.microsoft.com/office/powerpoint/2010/main" val="328944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IRC-Assessed PFS by Subgroup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954DB164-FC75-E24D-9B8A-6DBED3A7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997EAD-3144-DC48-821C-EE0FCFC691A3}"/>
              </a:ext>
            </a:extLst>
          </p:cNvPr>
          <p:cNvSpPr txBox="1"/>
          <p:nvPr/>
        </p:nvSpPr>
        <p:spPr bwMode="auto">
          <a:xfrm>
            <a:off x="433387" y="6118234"/>
            <a:ext cx="108724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*Defined as anemia (hemoglobin ≤110 g/L), thrombocytopenia (platelets ≤100 x 10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/L), or neutropenia (absolute neutrophil count ≤1.5 x 10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5B23D-2814-4F31-8B96-249DCC20A9E7}"/>
              </a:ext>
            </a:extLst>
          </p:cNvPr>
          <p:cNvSpPr txBox="1"/>
          <p:nvPr/>
        </p:nvSpPr>
        <p:spPr bwMode="auto">
          <a:xfrm>
            <a:off x="1339397" y="1512244"/>
            <a:ext cx="2364302" cy="441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Subgroup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 patients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Age (years)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&lt;65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≥65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Sex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Male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Female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Binet stage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 or B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ECOG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≥1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Bulky disease (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LDi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&lt;5 cm vs ≥5 cm)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&lt;5 cm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≥5 cm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IGHV mutational status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Mutated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Unmutated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Cytopenias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at baseline*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Yes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Chromosome 11q deletion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Yes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494E7-563D-4AE8-B891-6D50AB5020B4}"/>
              </a:ext>
            </a:extLst>
          </p:cNvPr>
          <p:cNvSpPr txBox="1"/>
          <p:nvPr/>
        </p:nvSpPr>
        <p:spPr bwMode="auto">
          <a:xfrm>
            <a:off x="3738911" y="1510695"/>
            <a:ext cx="1017459" cy="441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36/241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6/45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30/196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24/154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12/87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24/171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12/70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12/110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24/131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21/172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15/69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18/109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15/125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21/102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15/139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7/43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29/198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811C4A-66DB-4BB3-923E-4B9A6265605B}"/>
              </a:ext>
            </a:extLst>
          </p:cNvPr>
          <p:cNvSpPr txBox="1"/>
          <p:nvPr/>
        </p:nvSpPr>
        <p:spPr bwMode="auto">
          <a:xfrm>
            <a:off x="4895325" y="1508600"/>
            <a:ext cx="636713" cy="441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71/238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19/46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52/192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47/144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24/94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52/168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19/70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24/101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47/137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44/165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27/73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25/110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45/121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34/109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37/129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22/46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49/192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2AD23A-4902-4C0D-A622-54C29B86F732}"/>
              </a:ext>
            </a:extLst>
          </p:cNvPr>
          <p:cNvSpPr txBox="1"/>
          <p:nvPr/>
        </p:nvSpPr>
        <p:spPr bwMode="auto">
          <a:xfrm>
            <a:off x="9100956" y="1525692"/>
            <a:ext cx="1181734" cy="45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HR (95% CI), %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0.42 (0.28-0.63)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0.25 (0.10-0.62)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0.47 (0.30-0.74)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0.39 (0.24-0.64)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0.45 (0.23-0.91)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0.39 (0.24-0.64)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0.48 (0.23-1.00)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0.39 (0.19-0.78)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0.43 (0.26-0.71)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0.37 (0.22-0.63)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0.52 (0.27-0.97)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0.67 (0.36-1.22)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0.24 (0.13-0.43)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0.55 (0.32-0.95)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0.31 (0.17-0.57)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0.21 (0.09-0.50)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0.50 (0.32-0.80)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9E85E7-49CB-4337-AF40-C351370DF0DE}"/>
              </a:ext>
            </a:extLst>
          </p:cNvPr>
          <p:cNvCxnSpPr/>
          <p:nvPr/>
        </p:nvCxnSpPr>
        <p:spPr bwMode="auto">
          <a:xfrm>
            <a:off x="6936883" y="1674976"/>
            <a:ext cx="0" cy="424714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76285B-C8E3-462A-8B33-DD19B8F9998D}"/>
              </a:ext>
            </a:extLst>
          </p:cNvPr>
          <p:cNvCxnSpPr>
            <a:cxnSpLocks/>
          </p:cNvCxnSpPr>
          <p:nvPr/>
        </p:nvCxnSpPr>
        <p:spPr bwMode="auto">
          <a:xfrm>
            <a:off x="5997920" y="5922116"/>
            <a:ext cx="280501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05EC65B-85A6-4F26-81D3-A8D0C0E1A7AD}"/>
              </a:ext>
            </a:extLst>
          </p:cNvPr>
          <p:cNvCxnSpPr/>
          <p:nvPr/>
        </p:nvCxnSpPr>
        <p:spPr bwMode="auto">
          <a:xfrm>
            <a:off x="6005021" y="5918208"/>
            <a:ext cx="0" cy="7424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1EA79E9-2F85-4630-980F-61B1E8285F3C}"/>
              </a:ext>
            </a:extLst>
          </p:cNvPr>
          <p:cNvCxnSpPr/>
          <p:nvPr/>
        </p:nvCxnSpPr>
        <p:spPr bwMode="auto">
          <a:xfrm>
            <a:off x="6935562" y="5925760"/>
            <a:ext cx="0" cy="7424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318513-D663-4068-8FD5-C29D3D338E91}"/>
              </a:ext>
            </a:extLst>
          </p:cNvPr>
          <p:cNvCxnSpPr/>
          <p:nvPr/>
        </p:nvCxnSpPr>
        <p:spPr bwMode="auto">
          <a:xfrm>
            <a:off x="7865082" y="5925760"/>
            <a:ext cx="0" cy="7424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FDF3711-7590-4361-A81D-FDB8602787F7}"/>
              </a:ext>
            </a:extLst>
          </p:cNvPr>
          <p:cNvCxnSpPr/>
          <p:nvPr/>
        </p:nvCxnSpPr>
        <p:spPr bwMode="auto">
          <a:xfrm>
            <a:off x="8791208" y="5921852"/>
            <a:ext cx="0" cy="7424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D54C8A4-49AB-4792-A06B-0D82E580383E}"/>
              </a:ext>
            </a:extLst>
          </p:cNvPr>
          <p:cNvSpPr txBox="1"/>
          <p:nvPr/>
        </p:nvSpPr>
        <p:spPr bwMode="auto">
          <a:xfrm>
            <a:off x="5876133" y="5948105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39ECF0-CB2C-49E8-8857-52AB00F602D0}"/>
              </a:ext>
            </a:extLst>
          </p:cNvPr>
          <p:cNvSpPr txBox="1"/>
          <p:nvPr/>
        </p:nvSpPr>
        <p:spPr bwMode="auto">
          <a:xfrm>
            <a:off x="6815172" y="5952013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F76967-BD25-4CFA-A8F2-65D2A5162B4A}"/>
              </a:ext>
            </a:extLst>
          </p:cNvPr>
          <p:cNvSpPr txBox="1"/>
          <p:nvPr/>
        </p:nvSpPr>
        <p:spPr bwMode="auto">
          <a:xfrm>
            <a:off x="7732636" y="5954717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D9075A-A51D-4946-98B5-05B69610F3EA}"/>
              </a:ext>
            </a:extLst>
          </p:cNvPr>
          <p:cNvSpPr txBox="1"/>
          <p:nvPr/>
        </p:nvSpPr>
        <p:spPr bwMode="auto">
          <a:xfrm>
            <a:off x="8671675" y="5958625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E85963-E6CB-4194-B507-1A3363BAFA73}"/>
              </a:ext>
            </a:extLst>
          </p:cNvPr>
          <p:cNvCxnSpPr/>
          <p:nvPr/>
        </p:nvCxnSpPr>
        <p:spPr bwMode="auto">
          <a:xfrm>
            <a:off x="6266763" y="1805354"/>
            <a:ext cx="33219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9FAFBA95-CD11-4960-9D7D-8E4D65D5BDBE}"/>
              </a:ext>
            </a:extLst>
          </p:cNvPr>
          <p:cNvSpPr/>
          <p:nvPr/>
        </p:nvSpPr>
        <p:spPr bwMode="auto">
          <a:xfrm>
            <a:off x="6364122" y="1775089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82EC05-BF2A-4251-9519-2976D5EF8EA4}"/>
              </a:ext>
            </a:extLst>
          </p:cNvPr>
          <p:cNvCxnSpPr>
            <a:cxnSpLocks/>
          </p:cNvCxnSpPr>
          <p:nvPr/>
        </p:nvCxnSpPr>
        <p:spPr bwMode="auto">
          <a:xfrm>
            <a:off x="6097343" y="2129694"/>
            <a:ext cx="49770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5F2DE183-3436-40D0-A0C1-DAD4FBB259AC}"/>
              </a:ext>
            </a:extLst>
          </p:cNvPr>
          <p:cNvSpPr/>
          <p:nvPr/>
        </p:nvSpPr>
        <p:spPr bwMode="auto">
          <a:xfrm>
            <a:off x="6202518" y="2095521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8C16A84-BC9E-435F-BC01-7AC118ABDF17}"/>
              </a:ext>
            </a:extLst>
          </p:cNvPr>
          <p:cNvCxnSpPr>
            <a:cxnSpLocks/>
          </p:cNvCxnSpPr>
          <p:nvPr/>
        </p:nvCxnSpPr>
        <p:spPr bwMode="auto">
          <a:xfrm>
            <a:off x="6294110" y="2292008"/>
            <a:ext cx="40257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A371FBF-B4A2-4606-B8F8-B8E791BD346B}"/>
              </a:ext>
            </a:extLst>
          </p:cNvPr>
          <p:cNvSpPr/>
          <p:nvPr/>
        </p:nvSpPr>
        <p:spPr bwMode="auto">
          <a:xfrm>
            <a:off x="6414917" y="2257835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D699BC7-EFC0-4308-86DA-79D8803B816E}"/>
              </a:ext>
            </a:extLst>
          </p:cNvPr>
          <p:cNvCxnSpPr>
            <a:cxnSpLocks/>
          </p:cNvCxnSpPr>
          <p:nvPr/>
        </p:nvCxnSpPr>
        <p:spPr bwMode="auto">
          <a:xfrm>
            <a:off x="6231798" y="2622142"/>
            <a:ext cx="37986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83515144-A54B-475D-B916-D97B4FB32ED4}"/>
              </a:ext>
            </a:extLst>
          </p:cNvPr>
          <p:cNvSpPr/>
          <p:nvPr/>
        </p:nvSpPr>
        <p:spPr bwMode="auto">
          <a:xfrm>
            <a:off x="6328952" y="2587969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9000D0B-D080-4533-82D5-9A22961AD517}"/>
              </a:ext>
            </a:extLst>
          </p:cNvPr>
          <p:cNvCxnSpPr>
            <a:cxnSpLocks/>
          </p:cNvCxnSpPr>
          <p:nvPr/>
        </p:nvCxnSpPr>
        <p:spPr bwMode="auto">
          <a:xfrm>
            <a:off x="6221318" y="2782096"/>
            <a:ext cx="63925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46BFE539-19EA-456D-ADA8-DCB2BED1CD5F}"/>
              </a:ext>
            </a:extLst>
          </p:cNvPr>
          <p:cNvSpPr/>
          <p:nvPr/>
        </p:nvSpPr>
        <p:spPr bwMode="auto">
          <a:xfrm>
            <a:off x="6399291" y="2747923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F5F89A6-BB23-4CA3-B3FB-538971E80AAA}"/>
              </a:ext>
            </a:extLst>
          </p:cNvPr>
          <p:cNvCxnSpPr>
            <a:cxnSpLocks/>
          </p:cNvCxnSpPr>
          <p:nvPr/>
        </p:nvCxnSpPr>
        <p:spPr bwMode="auto">
          <a:xfrm>
            <a:off x="6229178" y="3111233"/>
            <a:ext cx="37986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DBE9E4E9-59C6-4D2D-9870-9FE4F0DF5861}"/>
              </a:ext>
            </a:extLst>
          </p:cNvPr>
          <p:cNvSpPr/>
          <p:nvPr/>
        </p:nvSpPr>
        <p:spPr bwMode="auto">
          <a:xfrm>
            <a:off x="6336774" y="3077060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9BAC3B7-862D-4C84-81DB-4E7588A7AB5D}"/>
              </a:ext>
            </a:extLst>
          </p:cNvPr>
          <p:cNvCxnSpPr>
            <a:cxnSpLocks/>
          </p:cNvCxnSpPr>
          <p:nvPr/>
        </p:nvCxnSpPr>
        <p:spPr bwMode="auto">
          <a:xfrm>
            <a:off x="6221318" y="3271187"/>
            <a:ext cx="7142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C2842E3C-E21E-4496-9EFC-9973FE4E5863}"/>
              </a:ext>
            </a:extLst>
          </p:cNvPr>
          <p:cNvSpPr/>
          <p:nvPr/>
        </p:nvSpPr>
        <p:spPr bwMode="auto">
          <a:xfrm>
            <a:off x="6427408" y="3237014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D840AEE-8402-42D1-BD65-2DDEF1B55230}"/>
              </a:ext>
            </a:extLst>
          </p:cNvPr>
          <p:cNvCxnSpPr>
            <a:cxnSpLocks/>
          </p:cNvCxnSpPr>
          <p:nvPr/>
        </p:nvCxnSpPr>
        <p:spPr bwMode="auto">
          <a:xfrm>
            <a:off x="6192038" y="3614873"/>
            <a:ext cx="54015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1C7390EF-1417-4F03-8AD2-15CF2311E011}"/>
              </a:ext>
            </a:extLst>
          </p:cNvPr>
          <p:cNvSpPr/>
          <p:nvPr/>
        </p:nvSpPr>
        <p:spPr bwMode="auto">
          <a:xfrm>
            <a:off x="6341959" y="3580700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7C41F1B-9A42-4A13-9FA9-A2941CCE2C06}"/>
              </a:ext>
            </a:extLst>
          </p:cNvPr>
          <p:cNvCxnSpPr>
            <a:cxnSpLocks/>
          </p:cNvCxnSpPr>
          <p:nvPr/>
        </p:nvCxnSpPr>
        <p:spPr bwMode="auto">
          <a:xfrm>
            <a:off x="6254936" y="3776146"/>
            <a:ext cx="40913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36095B1E-606E-4706-8A2B-08D398D85605}"/>
              </a:ext>
            </a:extLst>
          </p:cNvPr>
          <p:cNvSpPr/>
          <p:nvPr/>
        </p:nvSpPr>
        <p:spPr bwMode="auto">
          <a:xfrm>
            <a:off x="6374564" y="3744593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23955F4-544B-453A-B094-E55253EB6934}"/>
              </a:ext>
            </a:extLst>
          </p:cNvPr>
          <p:cNvCxnSpPr>
            <a:cxnSpLocks/>
          </p:cNvCxnSpPr>
          <p:nvPr/>
        </p:nvCxnSpPr>
        <p:spPr bwMode="auto">
          <a:xfrm>
            <a:off x="6213458" y="4097894"/>
            <a:ext cx="38159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50C10DF6-C948-4E5C-BAB3-F273FF2CD26C}"/>
              </a:ext>
            </a:extLst>
          </p:cNvPr>
          <p:cNvSpPr/>
          <p:nvPr/>
        </p:nvSpPr>
        <p:spPr bwMode="auto">
          <a:xfrm>
            <a:off x="6328952" y="4066341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319FBA0-4750-40FD-86CC-0944E0D5C3AD}"/>
              </a:ext>
            </a:extLst>
          </p:cNvPr>
          <p:cNvCxnSpPr>
            <a:cxnSpLocks/>
          </p:cNvCxnSpPr>
          <p:nvPr/>
        </p:nvCxnSpPr>
        <p:spPr bwMode="auto">
          <a:xfrm>
            <a:off x="6262796" y="4262166"/>
            <a:ext cx="6527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3E19C704-2244-47CB-BACF-BB7E80C9FCBA}"/>
              </a:ext>
            </a:extLst>
          </p:cNvPr>
          <p:cNvSpPr/>
          <p:nvPr/>
        </p:nvSpPr>
        <p:spPr bwMode="auto">
          <a:xfrm>
            <a:off x="6446571" y="4230613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F1D33C4-E6ED-481A-9E4B-119E3EEA7CD9}"/>
              </a:ext>
            </a:extLst>
          </p:cNvPr>
          <p:cNvCxnSpPr>
            <a:cxnSpLocks/>
          </p:cNvCxnSpPr>
          <p:nvPr/>
        </p:nvCxnSpPr>
        <p:spPr bwMode="auto">
          <a:xfrm>
            <a:off x="6344074" y="4590175"/>
            <a:ext cx="80470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555E1F4F-9E13-4E32-A41D-66ABF1C5B2F7}"/>
              </a:ext>
            </a:extLst>
          </p:cNvPr>
          <p:cNvSpPr/>
          <p:nvPr/>
        </p:nvSpPr>
        <p:spPr bwMode="auto">
          <a:xfrm>
            <a:off x="6592430" y="4558622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8A966FC-84E0-4FF7-941A-1880A5544943}"/>
              </a:ext>
            </a:extLst>
          </p:cNvPr>
          <p:cNvCxnSpPr>
            <a:cxnSpLocks/>
          </p:cNvCxnSpPr>
          <p:nvPr/>
        </p:nvCxnSpPr>
        <p:spPr bwMode="auto">
          <a:xfrm>
            <a:off x="6136727" y="4752749"/>
            <a:ext cx="29068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0747B9AB-C717-4499-A25C-0A8BD4D3F967}"/>
              </a:ext>
            </a:extLst>
          </p:cNvPr>
          <p:cNvSpPr/>
          <p:nvPr/>
        </p:nvSpPr>
        <p:spPr bwMode="auto">
          <a:xfrm>
            <a:off x="6202518" y="4721196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0CBD13A-F536-47DF-9C1B-852D9621691F}"/>
              </a:ext>
            </a:extLst>
          </p:cNvPr>
          <p:cNvCxnSpPr>
            <a:cxnSpLocks/>
          </p:cNvCxnSpPr>
          <p:nvPr/>
        </p:nvCxnSpPr>
        <p:spPr bwMode="auto">
          <a:xfrm>
            <a:off x="6303037" y="5080016"/>
            <a:ext cx="59421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E3DB97B5-DB13-4489-A53C-F081BA071B8B}"/>
              </a:ext>
            </a:extLst>
          </p:cNvPr>
          <p:cNvSpPr/>
          <p:nvPr/>
        </p:nvSpPr>
        <p:spPr bwMode="auto">
          <a:xfrm>
            <a:off x="6485238" y="5048463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708E348-C2CB-482E-BDCF-4B910D9F3DDC}"/>
              </a:ext>
            </a:extLst>
          </p:cNvPr>
          <p:cNvCxnSpPr>
            <a:cxnSpLocks/>
          </p:cNvCxnSpPr>
          <p:nvPr/>
        </p:nvCxnSpPr>
        <p:spPr bwMode="auto">
          <a:xfrm>
            <a:off x="6160560" y="5240494"/>
            <a:ext cx="39239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8DCB96B9-ACAC-42BF-9033-CF64F52F2AFB}"/>
              </a:ext>
            </a:extLst>
          </p:cNvPr>
          <p:cNvSpPr/>
          <p:nvPr/>
        </p:nvSpPr>
        <p:spPr bwMode="auto">
          <a:xfrm>
            <a:off x="6265416" y="5206321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E460CCD-DB26-4ED8-974A-5C51D64806E1}"/>
              </a:ext>
            </a:extLst>
          </p:cNvPr>
          <p:cNvCxnSpPr>
            <a:cxnSpLocks/>
          </p:cNvCxnSpPr>
          <p:nvPr/>
        </p:nvCxnSpPr>
        <p:spPr bwMode="auto">
          <a:xfrm>
            <a:off x="6094723" y="5574876"/>
            <a:ext cx="38789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FCAD69EB-5B53-48DB-8F5C-FD1A7F8782C3}"/>
              </a:ext>
            </a:extLst>
          </p:cNvPr>
          <p:cNvSpPr/>
          <p:nvPr/>
        </p:nvSpPr>
        <p:spPr bwMode="auto">
          <a:xfrm>
            <a:off x="6167348" y="5540703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D2FFD0E-1C51-4FA9-ABC4-23C14D61A5CC}"/>
              </a:ext>
            </a:extLst>
          </p:cNvPr>
          <p:cNvCxnSpPr>
            <a:cxnSpLocks/>
          </p:cNvCxnSpPr>
          <p:nvPr/>
        </p:nvCxnSpPr>
        <p:spPr bwMode="auto">
          <a:xfrm>
            <a:off x="6303037" y="5740101"/>
            <a:ext cx="44912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ADB57E95-B315-469C-8542-21F58BC69542}"/>
              </a:ext>
            </a:extLst>
          </p:cNvPr>
          <p:cNvSpPr/>
          <p:nvPr/>
        </p:nvSpPr>
        <p:spPr bwMode="auto">
          <a:xfrm>
            <a:off x="6447448" y="5705928"/>
            <a:ext cx="70339" cy="70339"/>
          </a:xfrm>
          <a:prstGeom prst="ellips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7DBBD53-AB23-498A-8CE0-FA6E377CE499}"/>
              </a:ext>
            </a:extLst>
          </p:cNvPr>
          <p:cNvSpPr txBox="1"/>
          <p:nvPr/>
        </p:nvSpPr>
        <p:spPr bwMode="auto">
          <a:xfrm>
            <a:off x="4177353" y="1332549"/>
            <a:ext cx="106009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Event/Patient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38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BC3F6EE-10E6-4230-8749-476194A5E2F8}"/>
              </a:ext>
            </a:extLst>
          </p:cNvPr>
          <p:cNvGrpSpPr/>
          <p:nvPr/>
        </p:nvGrpSpPr>
        <p:grpSpPr>
          <a:xfrm>
            <a:off x="2759924" y="1618857"/>
            <a:ext cx="7099059" cy="374783"/>
            <a:chOff x="2759924" y="1618857"/>
            <a:chExt cx="7099059" cy="374783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9F41157-4A49-43D5-AFAF-11B3BFDC20FA}"/>
                </a:ext>
              </a:extLst>
            </p:cNvPr>
            <p:cNvCxnSpPr/>
            <p:nvPr/>
          </p:nvCxnSpPr>
          <p:spPr bwMode="auto">
            <a:xfrm>
              <a:off x="2759924" y="161885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F47A9CF-440C-4B46-9A9D-3F02A7115685}"/>
                </a:ext>
              </a:extLst>
            </p:cNvPr>
            <p:cNvCxnSpPr/>
            <p:nvPr/>
          </p:nvCxnSpPr>
          <p:spPr bwMode="auto">
            <a:xfrm>
              <a:off x="4033373" y="165676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F983044-B90F-4800-8900-CE5B449F4C14}"/>
                </a:ext>
              </a:extLst>
            </p:cNvPr>
            <p:cNvCxnSpPr/>
            <p:nvPr/>
          </p:nvCxnSpPr>
          <p:spPr bwMode="auto">
            <a:xfrm>
              <a:off x="4541095" y="165676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A5E4791-C4B9-4502-BB91-1D01FC0B153F}"/>
                </a:ext>
              </a:extLst>
            </p:cNvPr>
            <p:cNvCxnSpPr/>
            <p:nvPr/>
          </p:nvCxnSpPr>
          <p:spPr bwMode="auto">
            <a:xfrm>
              <a:off x="4254318" y="166096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4801641-D3E9-4362-9530-11A8AB359A09}"/>
                </a:ext>
              </a:extLst>
            </p:cNvPr>
            <p:cNvCxnSpPr/>
            <p:nvPr/>
          </p:nvCxnSpPr>
          <p:spPr bwMode="auto">
            <a:xfrm>
              <a:off x="6085529" y="171780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318C91D-2ECC-448F-A3E7-3493BF5B89C4}"/>
                </a:ext>
              </a:extLst>
            </p:cNvPr>
            <p:cNvCxnSpPr/>
            <p:nvPr/>
          </p:nvCxnSpPr>
          <p:spPr bwMode="auto">
            <a:xfrm>
              <a:off x="6477825" y="174880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45E204B-BBDA-4AF9-884F-687A167FDC0A}"/>
                </a:ext>
              </a:extLst>
            </p:cNvPr>
            <p:cNvCxnSpPr/>
            <p:nvPr/>
          </p:nvCxnSpPr>
          <p:spPr bwMode="auto">
            <a:xfrm>
              <a:off x="6738153" y="1788068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2B7E21F-C070-4B12-99E6-7217B72B576E}"/>
                </a:ext>
              </a:extLst>
            </p:cNvPr>
            <p:cNvCxnSpPr/>
            <p:nvPr/>
          </p:nvCxnSpPr>
          <p:spPr bwMode="auto">
            <a:xfrm>
              <a:off x="6768648" y="180565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C881DD5-9A57-4067-9F7E-98F5AA145B8A}"/>
                </a:ext>
              </a:extLst>
            </p:cNvPr>
            <p:cNvCxnSpPr/>
            <p:nvPr/>
          </p:nvCxnSpPr>
          <p:spPr bwMode="auto">
            <a:xfrm>
              <a:off x="6943137" y="181051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E89F8E6-75DF-49AA-A46F-2CBAC323A1BA}"/>
                </a:ext>
              </a:extLst>
            </p:cNvPr>
            <p:cNvCxnSpPr/>
            <p:nvPr/>
          </p:nvCxnSpPr>
          <p:spPr bwMode="auto">
            <a:xfrm>
              <a:off x="6816766" y="180565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A5B8111-A063-498F-9E15-433A2E91F0BA}"/>
                </a:ext>
              </a:extLst>
            </p:cNvPr>
            <p:cNvCxnSpPr/>
            <p:nvPr/>
          </p:nvCxnSpPr>
          <p:spPr bwMode="auto">
            <a:xfrm>
              <a:off x="7097053" y="1820245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9DE79DD-CB2C-4F7E-A153-7D50C3B323D2}"/>
                </a:ext>
              </a:extLst>
            </p:cNvPr>
            <p:cNvCxnSpPr/>
            <p:nvPr/>
          </p:nvCxnSpPr>
          <p:spPr bwMode="auto">
            <a:xfrm>
              <a:off x="6597238" y="1766136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5922246-2CBC-4B44-B0A9-F89002D1319E}"/>
                </a:ext>
              </a:extLst>
            </p:cNvPr>
            <p:cNvCxnSpPr/>
            <p:nvPr/>
          </p:nvCxnSpPr>
          <p:spPr bwMode="auto">
            <a:xfrm>
              <a:off x="6535608" y="1752603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D81BAE9-1527-42A3-A0B4-70454376BA1E}"/>
                </a:ext>
              </a:extLst>
            </p:cNvPr>
            <p:cNvCxnSpPr/>
            <p:nvPr/>
          </p:nvCxnSpPr>
          <p:spPr bwMode="auto">
            <a:xfrm>
              <a:off x="6652389" y="1774098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C799C7C-9C29-4A13-B55D-81C7BC7D8CFF}"/>
                </a:ext>
              </a:extLst>
            </p:cNvPr>
            <p:cNvCxnSpPr/>
            <p:nvPr/>
          </p:nvCxnSpPr>
          <p:spPr bwMode="auto">
            <a:xfrm>
              <a:off x="6892017" y="1805653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5BA13DB5-0D98-4D59-8E39-F995DBF3184C}"/>
                </a:ext>
              </a:extLst>
            </p:cNvPr>
            <p:cNvCxnSpPr/>
            <p:nvPr/>
          </p:nvCxnSpPr>
          <p:spPr bwMode="auto">
            <a:xfrm>
              <a:off x="7005761" y="1810667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626EADA2-DBF1-4368-B68A-EE3FFF61DCEC}"/>
                </a:ext>
              </a:extLst>
            </p:cNvPr>
            <p:cNvCxnSpPr/>
            <p:nvPr/>
          </p:nvCxnSpPr>
          <p:spPr bwMode="auto">
            <a:xfrm>
              <a:off x="7058027" y="181051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2F0D4C9-1E3F-4DA5-A4F0-ADA5C5FB752B}"/>
                </a:ext>
              </a:extLst>
            </p:cNvPr>
            <p:cNvCxnSpPr/>
            <p:nvPr/>
          </p:nvCxnSpPr>
          <p:spPr bwMode="auto">
            <a:xfrm>
              <a:off x="6704627" y="1788068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785D637-EBDD-4D8A-9F0B-3910658AE679}"/>
                </a:ext>
              </a:extLst>
            </p:cNvPr>
            <p:cNvGrpSpPr/>
            <p:nvPr/>
          </p:nvGrpSpPr>
          <p:grpSpPr>
            <a:xfrm>
              <a:off x="7143648" y="1860496"/>
              <a:ext cx="2715335" cy="133144"/>
              <a:chOff x="7143648" y="1855632"/>
              <a:chExt cx="2715335" cy="133144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10320E86-A52F-4E6B-A0CA-A2C934D663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43648" y="1855632"/>
                <a:ext cx="0" cy="1331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CC0450E3-A233-45D1-AA4B-2210C835B7F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51904" y="1855632"/>
                <a:ext cx="0" cy="1331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C7D77CC-DDAA-47C1-BB9F-AEAFDD7708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50334" y="1855632"/>
                <a:ext cx="0" cy="1331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FC5D52C7-72FA-41AE-9C96-46AED10086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35839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907D187-0398-41FA-9126-486766B532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71962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FA0ED832-A724-4CED-9FE0-297997FA8C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18957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BA456302-8FAD-4996-9D0C-33CFC25FE4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81252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10404563-3AC3-48C4-96C5-5A4CC76F68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1796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56A162A2-016A-47D8-9337-5BC1B3F63B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12205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CD91E4C2-2988-470E-9789-7199EC99F1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16097" y="1855632"/>
                <a:ext cx="0" cy="1331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5D35687F-D739-491E-9486-B8E4DF1551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08133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86219781-2CFA-4EED-AD56-1DDDD7EC7E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41149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FD3A805B-FCB7-4453-8268-DC2D15FEEB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62668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A808F021-19FC-4359-9302-565881AB8A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93386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A99F1291-ED86-4FE7-93D4-F0F4E47F13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06307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B0F9A24-352C-4AE5-B500-41F50CECB1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80957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C507598A-09A1-4AB2-A9DC-2237295AA6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13119" y="1855632"/>
                <a:ext cx="0" cy="133144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4359AC2D-CF4E-46CF-9B65-23D60EF697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0042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EA15F95-9D66-429A-87E9-F865536EFF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325923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57E89E18-F302-47E4-B61A-BA098ABD15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82157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C0F0803D-1A40-4A07-9E30-849E127EE8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03208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1B5A431E-8BF4-452A-A7F8-EB86BA7751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201021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AC9A87D6-E9A4-4B17-A4E6-1FD5DA8DFD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20794" y="1855632"/>
                <a:ext cx="0" cy="133144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93A847D7-74C7-4B50-A6FC-9B3908C8E8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58983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76D1631-AB71-4613-9720-6AE7BEAA19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392911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EA2D26E-C6FC-41A9-A751-8629BFA029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09371" y="1855632"/>
                <a:ext cx="0" cy="133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E3816506-8B80-439F-969B-B20FF8ADAE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72667" y="1855632"/>
                <a:ext cx="0" cy="133144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444080C6-B3E8-42A5-ACD9-65F1B8E3A5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93242" y="1855632"/>
                <a:ext cx="0" cy="133144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416BAAEC-BA61-4AC8-91C5-0DE9DECB75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06115" y="1855632"/>
                <a:ext cx="0" cy="133144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68ED76E4-B0E5-404F-A8B7-EC5A07D0CA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94509" y="1855632"/>
                <a:ext cx="0" cy="133144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18963696-0DC9-48A1-BE14-C2B10AD7C0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69795" y="1855632"/>
                <a:ext cx="0" cy="133144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3678F9B7-8DAD-4A0F-AEAF-DE70CA9347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38446" y="1855632"/>
                <a:ext cx="0" cy="133144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19411A49-E3CE-4A5F-97E0-F48D0F3B05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63647" y="1855632"/>
                <a:ext cx="0" cy="1331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9A610AF9-834F-4479-B6EF-BD730C90D0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42190" y="1855632"/>
                <a:ext cx="0" cy="133144"/>
              </a:xfrm>
              <a:prstGeom prst="line">
                <a:avLst/>
              </a:prstGeom>
              <a:noFill/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OS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C6DF47-4BD4-6D44-B057-BD6D61F47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6055920"/>
            <a:ext cx="10877529" cy="347828"/>
          </a:xfrm>
        </p:spPr>
        <p:txBody>
          <a:bodyPr/>
          <a:lstStyle/>
          <a:p>
            <a:r>
              <a:rPr lang="en-US" sz="2000" dirty="0"/>
              <a:t>Median follow-up: 26.2 mo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954DB164-FC75-E24D-9B8A-6DBED3A7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400CFA0-12FB-4FC3-BDE0-2EBB923A07B0}"/>
              </a:ext>
            </a:extLst>
          </p:cNvPr>
          <p:cNvSpPr/>
          <p:nvPr/>
        </p:nvSpPr>
        <p:spPr bwMode="auto">
          <a:xfrm>
            <a:off x="2700997" y="1681089"/>
            <a:ext cx="7258929" cy="3186333"/>
          </a:xfrm>
          <a:custGeom>
            <a:avLst/>
            <a:gdLst>
              <a:gd name="connsiteX0" fmla="*/ 0 w 7258929"/>
              <a:gd name="connsiteY0" fmla="*/ 0 h 3186333"/>
              <a:gd name="connsiteX1" fmla="*/ 0 w 7258929"/>
              <a:gd name="connsiteY1" fmla="*/ 3186333 h 3186333"/>
              <a:gd name="connsiteX2" fmla="*/ 7258929 w 7258929"/>
              <a:gd name="connsiteY2" fmla="*/ 3186333 h 318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8929" h="3186333">
                <a:moveTo>
                  <a:pt x="0" y="0"/>
                </a:moveTo>
                <a:lnTo>
                  <a:pt x="0" y="3186333"/>
                </a:lnTo>
                <a:lnTo>
                  <a:pt x="7258929" y="3186333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224462-343B-49A2-BEB8-52E324B01E1C}"/>
              </a:ext>
            </a:extLst>
          </p:cNvPr>
          <p:cNvGrpSpPr/>
          <p:nvPr/>
        </p:nvGrpSpPr>
        <p:grpSpPr>
          <a:xfrm>
            <a:off x="2616591" y="1695157"/>
            <a:ext cx="84406" cy="3172265"/>
            <a:chOff x="2597386" y="1695157"/>
            <a:chExt cx="103611" cy="317226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A92A399-BADB-4832-B6B2-306E228331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1695157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B9C8BBE-76CB-4D12-AB5F-CD4191F36C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329610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F276C1D-8F77-4FEA-B3EF-BBEEAB3728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964063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11E13A-2DB7-45BA-AA76-4A0ACFE12E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3598516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4DBA283-7EDA-45D8-AB72-22B7BCF9DC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232969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01974C-E344-4E8B-AFF7-F5192BF104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867422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209040-ACFA-4904-9A1F-2496F13A06A3}"/>
              </a:ext>
            </a:extLst>
          </p:cNvPr>
          <p:cNvGrpSpPr/>
          <p:nvPr/>
        </p:nvGrpSpPr>
        <p:grpSpPr>
          <a:xfrm>
            <a:off x="2700996" y="4868023"/>
            <a:ext cx="7258932" cy="93036"/>
            <a:chOff x="2700996" y="4868023"/>
            <a:chExt cx="7258932" cy="930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79A7F42-CB34-4E92-82C7-FD835F1D3C4A}"/>
                </a:ext>
              </a:extLst>
            </p:cNvPr>
            <p:cNvGrpSpPr/>
            <p:nvPr/>
          </p:nvGrpSpPr>
          <p:grpSpPr>
            <a:xfrm rot="5400000">
              <a:off x="3954779" y="3619352"/>
              <a:ext cx="87924" cy="2595489"/>
              <a:chOff x="2597386" y="1695157"/>
              <a:chExt cx="103611" cy="3172265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070CEFC-B909-4651-AC45-F715840F6D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EA83FC1-8D8D-4506-9ED1-A184490AAA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64A5BFA-5C96-4BE3-BC2F-3AB0FCF14A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4EC558B-DC7A-445B-898F-C999275A55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75BBF72-3502-4813-8324-A6C3E13FA8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91976F1-9287-42E8-91B1-F4AC31EFA72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00E2AF-BEC0-42D7-979D-C99EAF013631}"/>
                </a:ext>
              </a:extLst>
            </p:cNvPr>
            <p:cNvGrpSpPr/>
            <p:nvPr/>
          </p:nvGrpSpPr>
          <p:grpSpPr>
            <a:xfrm rot="5400000">
              <a:off x="7065146" y="3617801"/>
              <a:ext cx="87924" cy="2595489"/>
              <a:chOff x="2597386" y="1695157"/>
              <a:chExt cx="103611" cy="3172265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E53CC61-8714-40A3-8E6E-2CAB3C9BE5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4ABE728-0AF4-4556-AEC0-D34008ED0D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5414D40-1E0C-4304-9F2C-8E9D66E6B8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F18973-F23C-46FA-A731-A7ACFCA17A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60B145B-DDB7-4336-B04A-F91E71F477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C23EF51-2B12-4DD3-A382-9A686B298F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C41CFE6-EA87-435E-B809-7D48C189213E}"/>
                </a:ext>
              </a:extLst>
            </p:cNvPr>
            <p:cNvGrpSpPr/>
            <p:nvPr/>
          </p:nvGrpSpPr>
          <p:grpSpPr>
            <a:xfrm rot="5400000">
              <a:off x="9396868" y="4392887"/>
              <a:ext cx="87924" cy="1038196"/>
              <a:chOff x="2597386" y="3598516"/>
              <a:chExt cx="103611" cy="1268906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BA8BCF3-F28B-49D9-BD85-456C7EA881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CDDE5C4-5247-467E-BC28-F959980192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953404C-392C-4E29-8F4F-7A68C1F19A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15B8162-00BD-48D1-AD37-1462553EA7F5}"/>
              </a:ext>
            </a:extLst>
          </p:cNvPr>
          <p:cNvSpPr txBox="1"/>
          <p:nvPr/>
        </p:nvSpPr>
        <p:spPr bwMode="auto">
          <a:xfrm>
            <a:off x="2123070" y="1505624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7FFAF5-4F19-48D0-A963-A75B7129130D}"/>
              </a:ext>
            </a:extLst>
          </p:cNvPr>
          <p:cNvSpPr txBox="1"/>
          <p:nvPr/>
        </p:nvSpPr>
        <p:spPr bwMode="auto">
          <a:xfrm>
            <a:off x="2240090" y="214007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0565A5-4B4C-4AA4-A712-4B98A2927CF9}"/>
              </a:ext>
            </a:extLst>
          </p:cNvPr>
          <p:cNvSpPr txBox="1"/>
          <p:nvPr/>
        </p:nvSpPr>
        <p:spPr bwMode="auto">
          <a:xfrm>
            <a:off x="2240090" y="277939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142DCD-7437-4614-89D0-9A910857F8EB}"/>
              </a:ext>
            </a:extLst>
          </p:cNvPr>
          <p:cNvSpPr txBox="1"/>
          <p:nvPr/>
        </p:nvSpPr>
        <p:spPr bwMode="auto">
          <a:xfrm>
            <a:off x="2240090" y="341385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D0B08F-FA75-4ECB-A00A-B9A6846CFE33}"/>
              </a:ext>
            </a:extLst>
          </p:cNvPr>
          <p:cNvSpPr txBox="1"/>
          <p:nvPr/>
        </p:nvSpPr>
        <p:spPr bwMode="auto">
          <a:xfrm>
            <a:off x="2254158" y="40483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E257EB-0124-46ED-9EA5-0ABAC18E18AA}"/>
              </a:ext>
            </a:extLst>
          </p:cNvPr>
          <p:cNvSpPr txBox="1"/>
          <p:nvPr/>
        </p:nvSpPr>
        <p:spPr bwMode="auto">
          <a:xfrm>
            <a:off x="2371177" y="4682756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16ADED2-814D-4E2B-B3CF-23E1009D0ED6}"/>
              </a:ext>
            </a:extLst>
          </p:cNvPr>
          <p:cNvSpPr txBox="1"/>
          <p:nvPr/>
        </p:nvSpPr>
        <p:spPr bwMode="auto">
          <a:xfrm rot="16200000">
            <a:off x="1025042" y="3089589"/>
            <a:ext cx="19822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Probability (%)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5676E0C-919E-4667-A975-C8CED6ADCC5A}"/>
              </a:ext>
            </a:extLst>
          </p:cNvPr>
          <p:cNvSpPr txBox="1"/>
          <p:nvPr/>
        </p:nvSpPr>
        <p:spPr bwMode="auto">
          <a:xfrm>
            <a:off x="6045981" y="5189048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1C6189-752E-4AB3-B685-A1874B2F33B5}"/>
              </a:ext>
            </a:extLst>
          </p:cNvPr>
          <p:cNvSpPr txBox="1"/>
          <p:nvPr/>
        </p:nvSpPr>
        <p:spPr bwMode="auto">
          <a:xfrm>
            <a:off x="2550153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F1970F0-4B1A-429F-BF0D-DCAEC58C21A8}"/>
              </a:ext>
            </a:extLst>
          </p:cNvPr>
          <p:cNvSpPr txBox="1"/>
          <p:nvPr/>
        </p:nvSpPr>
        <p:spPr bwMode="auto">
          <a:xfrm>
            <a:off x="3080435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182AC12-2B21-4070-ABF7-B5C016E86293}"/>
              </a:ext>
            </a:extLst>
          </p:cNvPr>
          <p:cNvSpPr txBox="1"/>
          <p:nvPr/>
        </p:nvSpPr>
        <p:spPr bwMode="auto">
          <a:xfrm>
            <a:off x="3581422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42252B-BAB4-414E-B32A-20879420B857}"/>
              </a:ext>
            </a:extLst>
          </p:cNvPr>
          <p:cNvSpPr txBox="1"/>
          <p:nvPr/>
        </p:nvSpPr>
        <p:spPr bwMode="auto">
          <a:xfrm>
            <a:off x="4111704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1BBB3F-794F-472F-8580-4DEB70A8C276}"/>
              </a:ext>
            </a:extLst>
          </p:cNvPr>
          <p:cNvSpPr txBox="1"/>
          <p:nvPr/>
        </p:nvSpPr>
        <p:spPr bwMode="auto">
          <a:xfrm>
            <a:off x="4565081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65EF76-A578-4F6D-9595-2072A5317006}"/>
              </a:ext>
            </a:extLst>
          </p:cNvPr>
          <p:cNvSpPr txBox="1"/>
          <p:nvPr/>
        </p:nvSpPr>
        <p:spPr bwMode="auto">
          <a:xfrm>
            <a:off x="5095363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8191D6-08E1-44D3-9E08-87CCA66D66EC}"/>
              </a:ext>
            </a:extLst>
          </p:cNvPr>
          <p:cNvSpPr txBox="1"/>
          <p:nvPr/>
        </p:nvSpPr>
        <p:spPr bwMode="auto">
          <a:xfrm>
            <a:off x="559635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47D3E28-BD6B-4B48-8694-2EE9A65586B1}"/>
              </a:ext>
            </a:extLst>
          </p:cNvPr>
          <p:cNvSpPr txBox="1"/>
          <p:nvPr/>
        </p:nvSpPr>
        <p:spPr bwMode="auto">
          <a:xfrm>
            <a:off x="612663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5ED3B0-C0A3-4ADB-8B00-857002E4F6D3}"/>
              </a:ext>
            </a:extLst>
          </p:cNvPr>
          <p:cNvSpPr txBox="1"/>
          <p:nvPr/>
        </p:nvSpPr>
        <p:spPr bwMode="auto">
          <a:xfrm>
            <a:off x="6647525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5550B5E-3379-432E-B011-2BCB324F8657}"/>
              </a:ext>
            </a:extLst>
          </p:cNvPr>
          <p:cNvSpPr txBox="1"/>
          <p:nvPr/>
        </p:nvSpPr>
        <p:spPr bwMode="auto">
          <a:xfrm>
            <a:off x="714851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2D9402-0842-4AE1-ADB3-8E71C97050C0}"/>
              </a:ext>
            </a:extLst>
          </p:cNvPr>
          <p:cNvSpPr txBox="1"/>
          <p:nvPr/>
        </p:nvSpPr>
        <p:spPr bwMode="auto">
          <a:xfrm>
            <a:off x="7678794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858207-424D-4086-97C7-41B4786A7B72}"/>
              </a:ext>
            </a:extLst>
          </p:cNvPr>
          <p:cNvSpPr txBox="1"/>
          <p:nvPr/>
        </p:nvSpPr>
        <p:spPr bwMode="auto">
          <a:xfrm>
            <a:off x="819068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0653EFB-52E7-4C07-84F4-1F05F878FEDA}"/>
              </a:ext>
            </a:extLst>
          </p:cNvPr>
          <p:cNvSpPr txBox="1"/>
          <p:nvPr/>
        </p:nvSpPr>
        <p:spPr bwMode="auto">
          <a:xfrm>
            <a:off x="872096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83E7B7A-F054-46BE-8A33-302E1ADA6713}"/>
              </a:ext>
            </a:extLst>
          </p:cNvPr>
          <p:cNvSpPr txBox="1"/>
          <p:nvPr/>
        </p:nvSpPr>
        <p:spPr bwMode="auto">
          <a:xfrm>
            <a:off x="9221949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476DD32-1AA3-480A-9D19-4E3284365710}"/>
              </a:ext>
            </a:extLst>
          </p:cNvPr>
          <p:cNvSpPr txBox="1"/>
          <p:nvPr/>
        </p:nvSpPr>
        <p:spPr bwMode="auto">
          <a:xfrm>
            <a:off x="9752231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E3AFC15-67BA-449D-B76B-C0BDE4C3BFC4}"/>
              </a:ext>
            </a:extLst>
          </p:cNvPr>
          <p:cNvSpPr txBox="1"/>
          <p:nvPr/>
        </p:nvSpPr>
        <p:spPr bwMode="auto">
          <a:xfrm>
            <a:off x="2424905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04F0759-0481-4537-ACA3-B5FEC1A0468A}"/>
              </a:ext>
            </a:extLst>
          </p:cNvPr>
          <p:cNvSpPr txBox="1"/>
          <p:nvPr/>
        </p:nvSpPr>
        <p:spPr bwMode="auto">
          <a:xfrm>
            <a:off x="2955187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F0DC900-744D-4A9E-B3B6-F1898D8B31ED}"/>
              </a:ext>
            </a:extLst>
          </p:cNvPr>
          <p:cNvSpPr txBox="1"/>
          <p:nvPr/>
        </p:nvSpPr>
        <p:spPr bwMode="auto">
          <a:xfrm>
            <a:off x="3456174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1E927B3-E6E7-41F5-A2BC-47D522D64B30}"/>
              </a:ext>
            </a:extLst>
          </p:cNvPr>
          <p:cNvSpPr txBox="1"/>
          <p:nvPr/>
        </p:nvSpPr>
        <p:spPr bwMode="auto">
          <a:xfrm>
            <a:off x="3986456" y="5453815"/>
            <a:ext cx="5357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97C3B3B-3A99-47E1-BBE4-E06F9BA9048C}"/>
              </a:ext>
            </a:extLst>
          </p:cNvPr>
          <p:cNvSpPr txBox="1"/>
          <p:nvPr/>
        </p:nvSpPr>
        <p:spPr bwMode="auto">
          <a:xfrm>
            <a:off x="4498342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6D6965D-12C6-4AEA-BAD2-A72622E750E7}"/>
              </a:ext>
            </a:extLst>
          </p:cNvPr>
          <p:cNvSpPr txBox="1"/>
          <p:nvPr/>
        </p:nvSpPr>
        <p:spPr bwMode="auto">
          <a:xfrm>
            <a:off x="5028624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4BB5E9-831F-4986-86EC-3FAB5FCEBC1E}"/>
              </a:ext>
            </a:extLst>
          </p:cNvPr>
          <p:cNvSpPr txBox="1"/>
          <p:nvPr/>
        </p:nvSpPr>
        <p:spPr bwMode="auto">
          <a:xfrm>
            <a:off x="5529611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B2263AF-AC84-47A5-A586-7B22F806D5F8}"/>
              </a:ext>
            </a:extLst>
          </p:cNvPr>
          <p:cNvSpPr txBox="1"/>
          <p:nvPr/>
        </p:nvSpPr>
        <p:spPr bwMode="auto">
          <a:xfrm>
            <a:off x="6059893" y="5453815"/>
            <a:ext cx="5357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9F26930-1678-4F9E-A056-8D24D683D9D9}"/>
              </a:ext>
            </a:extLst>
          </p:cNvPr>
          <p:cNvSpPr txBox="1"/>
          <p:nvPr/>
        </p:nvSpPr>
        <p:spPr bwMode="auto">
          <a:xfrm>
            <a:off x="6580785" y="5453815"/>
            <a:ext cx="5357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FD62CCE-FE46-4A77-AEBC-54D1EB13F752}"/>
              </a:ext>
            </a:extLst>
          </p:cNvPr>
          <p:cNvSpPr txBox="1"/>
          <p:nvPr/>
        </p:nvSpPr>
        <p:spPr bwMode="auto">
          <a:xfrm>
            <a:off x="7140283" y="5453815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9F715E2-8020-434F-BE40-F454F9C4C7B2}"/>
              </a:ext>
            </a:extLst>
          </p:cNvPr>
          <p:cNvSpPr txBox="1"/>
          <p:nvPr/>
        </p:nvSpPr>
        <p:spPr bwMode="auto">
          <a:xfrm>
            <a:off x="7670565" y="5453815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CA965E5-8A84-4021-B109-3544E1CF4C83}"/>
              </a:ext>
            </a:extLst>
          </p:cNvPr>
          <p:cNvSpPr txBox="1"/>
          <p:nvPr/>
        </p:nvSpPr>
        <p:spPr bwMode="auto">
          <a:xfrm>
            <a:off x="8182451" y="5453815"/>
            <a:ext cx="418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019F77-270B-48BC-8D73-5099DD05D674}"/>
              </a:ext>
            </a:extLst>
          </p:cNvPr>
          <p:cNvSpPr txBox="1"/>
          <p:nvPr/>
        </p:nvSpPr>
        <p:spPr bwMode="auto">
          <a:xfrm>
            <a:off x="8771242" y="5453815"/>
            <a:ext cx="301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984D74-718F-45BE-B55B-1EA00F6C5B00}"/>
              </a:ext>
            </a:extLst>
          </p:cNvPr>
          <p:cNvSpPr txBox="1"/>
          <p:nvPr/>
        </p:nvSpPr>
        <p:spPr bwMode="auto">
          <a:xfrm>
            <a:off x="9272229" y="5453815"/>
            <a:ext cx="301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0B1E89D-DCB1-4328-B3A5-2A7B6811D0DB}"/>
              </a:ext>
            </a:extLst>
          </p:cNvPr>
          <p:cNvSpPr txBox="1"/>
          <p:nvPr/>
        </p:nvSpPr>
        <p:spPr bwMode="auto">
          <a:xfrm>
            <a:off x="9802511" y="5453815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2563F2E-F4DC-45FC-8FD7-2EB4FEA6F2C8}"/>
              </a:ext>
            </a:extLst>
          </p:cNvPr>
          <p:cNvSpPr txBox="1"/>
          <p:nvPr/>
        </p:nvSpPr>
        <p:spPr bwMode="auto">
          <a:xfrm>
            <a:off x="3346616" y="3671588"/>
            <a:ext cx="13953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Censored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B3B4AA6-5D86-451B-803D-B68A75AD8406}"/>
              </a:ext>
            </a:extLst>
          </p:cNvPr>
          <p:cNvCxnSpPr/>
          <p:nvPr/>
        </p:nvCxnSpPr>
        <p:spPr bwMode="auto">
          <a:xfrm>
            <a:off x="3083630" y="3858209"/>
            <a:ext cx="272928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4A8E75C-57B4-4C00-AE23-AB72ACD4501D}"/>
              </a:ext>
            </a:extLst>
          </p:cNvPr>
          <p:cNvCxnSpPr/>
          <p:nvPr/>
        </p:nvCxnSpPr>
        <p:spPr bwMode="auto">
          <a:xfrm>
            <a:off x="3080435" y="4133253"/>
            <a:ext cx="272928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BE29EE-9ADE-4F69-96F2-243181F1F694}"/>
              </a:ext>
            </a:extLst>
          </p:cNvPr>
          <p:cNvSpPr/>
          <p:nvPr/>
        </p:nvSpPr>
        <p:spPr bwMode="auto">
          <a:xfrm>
            <a:off x="2689698" y="1687749"/>
            <a:ext cx="7174149" cy="248055"/>
          </a:xfrm>
          <a:custGeom>
            <a:avLst/>
            <a:gdLst>
              <a:gd name="connsiteX0" fmla="*/ 0 w 7174149"/>
              <a:gd name="connsiteY0" fmla="*/ 0 h 248055"/>
              <a:gd name="connsiteX1" fmla="*/ 184825 w 7174149"/>
              <a:gd name="connsiteY1" fmla="*/ 0 h 248055"/>
              <a:gd name="connsiteX2" fmla="*/ 175098 w 7174149"/>
              <a:gd name="connsiteY2" fmla="*/ 9727 h 248055"/>
              <a:gd name="connsiteX3" fmla="*/ 262647 w 7174149"/>
              <a:gd name="connsiteY3" fmla="*/ 9727 h 248055"/>
              <a:gd name="connsiteX4" fmla="*/ 262647 w 7174149"/>
              <a:gd name="connsiteY4" fmla="*/ 24319 h 248055"/>
              <a:gd name="connsiteX5" fmla="*/ 1318098 w 7174149"/>
              <a:gd name="connsiteY5" fmla="*/ 24319 h 248055"/>
              <a:gd name="connsiteX6" fmla="*/ 1318098 w 7174149"/>
              <a:gd name="connsiteY6" fmla="*/ 38911 h 248055"/>
              <a:gd name="connsiteX7" fmla="*/ 1916349 w 7174149"/>
              <a:gd name="connsiteY7" fmla="*/ 38911 h 248055"/>
              <a:gd name="connsiteX8" fmla="*/ 1916349 w 7174149"/>
              <a:gd name="connsiteY8" fmla="*/ 53502 h 248055"/>
              <a:gd name="connsiteX9" fmla="*/ 2193587 w 7174149"/>
              <a:gd name="connsiteY9" fmla="*/ 53502 h 248055"/>
              <a:gd name="connsiteX10" fmla="*/ 2193587 w 7174149"/>
              <a:gd name="connsiteY10" fmla="*/ 63230 h 248055"/>
              <a:gd name="connsiteX11" fmla="*/ 2534055 w 7174149"/>
              <a:gd name="connsiteY11" fmla="*/ 63230 h 248055"/>
              <a:gd name="connsiteX12" fmla="*/ 2534055 w 7174149"/>
              <a:gd name="connsiteY12" fmla="*/ 63230 h 248055"/>
              <a:gd name="connsiteX13" fmla="*/ 2699425 w 7174149"/>
              <a:gd name="connsiteY13" fmla="*/ 63230 h 248055"/>
              <a:gd name="connsiteX14" fmla="*/ 2699425 w 7174149"/>
              <a:gd name="connsiteY14" fmla="*/ 97277 h 248055"/>
              <a:gd name="connsiteX15" fmla="*/ 3560323 w 7174149"/>
              <a:gd name="connsiteY15" fmla="*/ 97277 h 248055"/>
              <a:gd name="connsiteX16" fmla="*/ 3560323 w 7174149"/>
              <a:gd name="connsiteY16" fmla="*/ 97277 h 248055"/>
              <a:gd name="connsiteX17" fmla="*/ 3750013 w 7174149"/>
              <a:gd name="connsiteY17" fmla="*/ 97277 h 248055"/>
              <a:gd name="connsiteX18" fmla="*/ 3750013 w 7174149"/>
              <a:gd name="connsiteY18" fmla="*/ 97277 h 248055"/>
              <a:gd name="connsiteX19" fmla="*/ 3750013 w 7174149"/>
              <a:gd name="connsiteY19" fmla="*/ 126460 h 248055"/>
              <a:gd name="connsiteX20" fmla="*/ 3895928 w 7174149"/>
              <a:gd name="connsiteY20" fmla="*/ 126460 h 248055"/>
              <a:gd name="connsiteX21" fmla="*/ 3895928 w 7174149"/>
              <a:gd name="connsiteY21" fmla="*/ 145915 h 248055"/>
              <a:gd name="connsiteX22" fmla="*/ 4022387 w 7174149"/>
              <a:gd name="connsiteY22" fmla="*/ 145915 h 248055"/>
              <a:gd name="connsiteX23" fmla="*/ 4022387 w 7174149"/>
              <a:gd name="connsiteY23" fmla="*/ 184825 h 248055"/>
              <a:gd name="connsiteX24" fmla="*/ 4236396 w 7174149"/>
              <a:gd name="connsiteY24" fmla="*/ 184825 h 248055"/>
              <a:gd name="connsiteX25" fmla="*/ 4236396 w 7174149"/>
              <a:gd name="connsiteY25" fmla="*/ 184825 h 248055"/>
              <a:gd name="connsiteX26" fmla="*/ 4435813 w 7174149"/>
              <a:gd name="connsiteY26" fmla="*/ 184825 h 248055"/>
              <a:gd name="connsiteX27" fmla="*/ 4435813 w 7174149"/>
              <a:gd name="connsiteY27" fmla="*/ 248055 h 248055"/>
              <a:gd name="connsiteX28" fmla="*/ 7174149 w 7174149"/>
              <a:gd name="connsiteY28" fmla="*/ 248055 h 248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74149" h="248055">
                <a:moveTo>
                  <a:pt x="0" y="0"/>
                </a:moveTo>
                <a:lnTo>
                  <a:pt x="184825" y="0"/>
                </a:lnTo>
                <a:lnTo>
                  <a:pt x="175098" y="9727"/>
                </a:lnTo>
                <a:lnTo>
                  <a:pt x="262647" y="9727"/>
                </a:lnTo>
                <a:lnTo>
                  <a:pt x="262647" y="24319"/>
                </a:lnTo>
                <a:lnTo>
                  <a:pt x="1318098" y="24319"/>
                </a:lnTo>
                <a:lnTo>
                  <a:pt x="1318098" y="38911"/>
                </a:lnTo>
                <a:lnTo>
                  <a:pt x="1916349" y="38911"/>
                </a:lnTo>
                <a:lnTo>
                  <a:pt x="1916349" y="53502"/>
                </a:lnTo>
                <a:lnTo>
                  <a:pt x="2193587" y="53502"/>
                </a:lnTo>
                <a:lnTo>
                  <a:pt x="2193587" y="63230"/>
                </a:lnTo>
                <a:lnTo>
                  <a:pt x="2534055" y="63230"/>
                </a:lnTo>
                <a:lnTo>
                  <a:pt x="2534055" y="63230"/>
                </a:lnTo>
                <a:lnTo>
                  <a:pt x="2699425" y="63230"/>
                </a:lnTo>
                <a:lnTo>
                  <a:pt x="2699425" y="97277"/>
                </a:lnTo>
                <a:lnTo>
                  <a:pt x="3560323" y="97277"/>
                </a:lnTo>
                <a:lnTo>
                  <a:pt x="3560323" y="97277"/>
                </a:lnTo>
                <a:lnTo>
                  <a:pt x="3750013" y="97277"/>
                </a:lnTo>
                <a:lnTo>
                  <a:pt x="3750013" y="97277"/>
                </a:lnTo>
                <a:lnTo>
                  <a:pt x="3750013" y="126460"/>
                </a:lnTo>
                <a:lnTo>
                  <a:pt x="3895928" y="126460"/>
                </a:lnTo>
                <a:lnTo>
                  <a:pt x="3895928" y="145915"/>
                </a:lnTo>
                <a:lnTo>
                  <a:pt x="4022387" y="145915"/>
                </a:lnTo>
                <a:lnTo>
                  <a:pt x="4022387" y="184825"/>
                </a:lnTo>
                <a:lnTo>
                  <a:pt x="4236396" y="184825"/>
                </a:lnTo>
                <a:lnTo>
                  <a:pt x="4236396" y="184825"/>
                </a:lnTo>
                <a:lnTo>
                  <a:pt x="4435813" y="184825"/>
                </a:lnTo>
                <a:lnTo>
                  <a:pt x="4435813" y="248055"/>
                </a:lnTo>
                <a:lnTo>
                  <a:pt x="7174149" y="24805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276B6DE-CD7B-4DEC-9238-30A8C9AE8F89}"/>
              </a:ext>
            </a:extLst>
          </p:cNvPr>
          <p:cNvSpPr/>
          <p:nvPr/>
        </p:nvSpPr>
        <p:spPr bwMode="auto">
          <a:xfrm>
            <a:off x="2709153" y="1682885"/>
            <a:ext cx="6716949" cy="1697477"/>
          </a:xfrm>
          <a:custGeom>
            <a:avLst/>
            <a:gdLst>
              <a:gd name="connsiteX0" fmla="*/ 0 w 6716949"/>
              <a:gd name="connsiteY0" fmla="*/ 0 h 1697477"/>
              <a:gd name="connsiteX1" fmla="*/ 97277 w 6716949"/>
              <a:gd name="connsiteY1" fmla="*/ 0 h 1697477"/>
              <a:gd name="connsiteX2" fmla="*/ 97277 w 6716949"/>
              <a:gd name="connsiteY2" fmla="*/ 29183 h 1697477"/>
              <a:gd name="connsiteX3" fmla="*/ 369651 w 6716949"/>
              <a:gd name="connsiteY3" fmla="*/ 29183 h 1697477"/>
              <a:gd name="connsiteX4" fmla="*/ 369651 w 6716949"/>
              <a:gd name="connsiteY4" fmla="*/ 53502 h 1697477"/>
              <a:gd name="connsiteX5" fmla="*/ 549613 w 6716949"/>
              <a:gd name="connsiteY5" fmla="*/ 53502 h 1697477"/>
              <a:gd name="connsiteX6" fmla="*/ 539885 w 6716949"/>
              <a:gd name="connsiteY6" fmla="*/ 63230 h 1697477"/>
              <a:gd name="connsiteX7" fmla="*/ 967902 w 6716949"/>
              <a:gd name="connsiteY7" fmla="*/ 63230 h 1697477"/>
              <a:gd name="connsiteX8" fmla="*/ 967902 w 6716949"/>
              <a:gd name="connsiteY8" fmla="*/ 77821 h 1697477"/>
              <a:gd name="connsiteX9" fmla="*/ 1123545 w 6716949"/>
              <a:gd name="connsiteY9" fmla="*/ 77821 h 1697477"/>
              <a:gd name="connsiteX10" fmla="*/ 1123545 w 6716949"/>
              <a:gd name="connsiteY10" fmla="*/ 97277 h 1697477"/>
              <a:gd name="connsiteX11" fmla="*/ 1313234 w 6716949"/>
              <a:gd name="connsiteY11" fmla="*/ 97277 h 1697477"/>
              <a:gd name="connsiteX12" fmla="*/ 1313234 w 6716949"/>
              <a:gd name="connsiteY12" fmla="*/ 116732 h 1697477"/>
              <a:gd name="connsiteX13" fmla="*/ 2889115 w 6716949"/>
              <a:gd name="connsiteY13" fmla="*/ 116732 h 1697477"/>
              <a:gd name="connsiteX14" fmla="*/ 2889115 w 6716949"/>
              <a:gd name="connsiteY14" fmla="*/ 131324 h 1697477"/>
              <a:gd name="connsiteX15" fmla="*/ 3287949 w 6716949"/>
              <a:gd name="connsiteY15" fmla="*/ 131324 h 1697477"/>
              <a:gd name="connsiteX16" fmla="*/ 3287949 w 6716949"/>
              <a:gd name="connsiteY16" fmla="*/ 141051 h 1697477"/>
              <a:gd name="connsiteX17" fmla="*/ 3482502 w 6716949"/>
              <a:gd name="connsiteY17" fmla="*/ 141051 h 1697477"/>
              <a:gd name="connsiteX18" fmla="*/ 3482502 w 6716949"/>
              <a:gd name="connsiteY18" fmla="*/ 155643 h 1697477"/>
              <a:gd name="connsiteX19" fmla="*/ 3696511 w 6716949"/>
              <a:gd name="connsiteY19" fmla="*/ 155643 h 1697477"/>
              <a:gd name="connsiteX20" fmla="*/ 3696511 w 6716949"/>
              <a:gd name="connsiteY20" fmla="*/ 184826 h 1697477"/>
              <a:gd name="connsiteX21" fmla="*/ 4406630 w 6716949"/>
              <a:gd name="connsiteY21" fmla="*/ 184826 h 1697477"/>
              <a:gd name="connsiteX22" fmla="*/ 4406630 w 6716949"/>
              <a:gd name="connsiteY22" fmla="*/ 223736 h 1697477"/>
              <a:gd name="connsiteX23" fmla="*/ 6527260 w 6716949"/>
              <a:gd name="connsiteY23" fmla="*/ 223736 h 1697477"/>
              <a:gd name="connsiteX24" fmla="*/ 6527260 w 6716949"/>
              <a:gd name="connsiteY24" fmla="*/ 1697477 h 1697477"/>
              <a:gd name="connsiteX25" fmla="*/ 6716949 w 6716949"/>
              <a:gd name="connsiteY25" fmla="*/ 1697477 h 169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716949" h="1697477">
                <a:moveTo>
                  <a:pt x="0" y="0"/>
                </a:moveTo>
                <a:lnTo>
                  <a:pt x="97277" y="0"/>
                </a:lnTo>
                <a:lnTo>
                  <a:pt x="97277" y="29183"/>
                </a:lnTo>
                <a:lnTo>
                  <a:pt x="369651" y="29183"/>
                </a:lnTo>
                <a:lnTo>
                  <a:pt x="369651" y="53502"/>
                </a:lnTo>
                <a:lnTo>
                  <a:pt x="549613" y="53502"/>
                </a:lnTo>
                <a:lnTo>
                  <a:pt x="539885" y="63230"/>
                </a:lnTo>
                <a:lnTo>
                  <a:pt x="967902" y="63230"/>
                </a:lnTo>
                <a:lnTo>
                  <a:pt x="967902" y="77821"/>
                </a:lnTo>
                <a:lnTo>
                  <a:pt x="1123545" y="77821"/>
                </a:lnTo>
                <a:lnTo>
                  <a:pt x="1123545" y="97277"/>
                </a:lnTo>
                <a:lnTo>
                  <a:pt x="1313234" y="97277"/>
                </a:lnTo>
                <a:lnTo>
                  <a:pt x="1313234" y="116732"/>
                </a:lnTo>
                <a:lnTo>
                  <a:pt x="2889115" y="116732"/>
                </a:lnTo>
                <a:lnTo>
                  <a:pt x="2889115" y="131324"/>
                </a:lnTo>
                <a:lnTo>
                  <a:pt x="3287949" y="131324"/>
                </a:lnTo>
                <a:lnTo>
                  <a:pt x="3287949" y="141051"/>
                </a:lnTo>
                <a:lnTo>
                  <a:pt x="3482502" y="141051"/>
                </a:lnTo>
                <a:lnTo>
                  <a:pt x="3482502" y="155643"/>
                </a:lnTo>
                <a:lnTo>
                  <a:pt x="3696511" y="155643"/>
                </a:lnTo>
                <a:lnTo>
                  <a:pt x="3696511" y="184826"/>
                </a:lnTo>
                <a:lnTo>
                  <a:pt x="4406630" y="184826"/>
                </a:lnTo>
                <a:lnTo>
                  <a:pt x="4406630" y="223736"/>
                </a:lnTo>
                <a:lnTo>
                  <a:pt x="6527260" y="223736"/>
                </a:lnTo>
                <a:lnTo>
                  <a:pt x="6527260" y="1697477"/>
                </a:lnTo>
                <a:lnTo>
                  <a:pt x="6716949" y="1697477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59B48414-D199-4F86-9A41-6AA6299B396F}"/>
              </a:ext>
            </a:extLst>
          </p:cNvPr>
          <p:cNvGrpSpPr/>
          <p:nvPr/>
        </p:nvGrpSpPr>
        <p:grpSpPr>
          <a:xfrm>
            <a:off x="2989235" y="1640333"/>
            <a:ext cx="6437809" cy="1804790"/>
            <a:chOff x="2989235" y="1640333"/>
            <a:chExt cx="6437809" cy="1804790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9B013A0-882D-4A36-800C-6CEE524723D9}"/>
                </a:ext>
              </a:extLst>
            </p:cNvPr>
            <p:cNvCxnSpPr/>
            <p:nvPr/>
          </p:nvCxnSpPr>
          <p:spPr bwMode="auto">
            <a:xfrm>
              <a:off x="2989235" y="164033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6A56F32B-92B0-4DBB-8902-BB239508AC57}"/>
                </a:ext>
              </a:extLst>
            </p:cNvPr>
            <p:cNvCxnSpPr/>
            <p:nvPr/>
          </p:nvCxnSpPr>
          <p:spPr bwMode="auto">
            <a:xfrm>
              <a:off x="3214825" y="166769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3F5549C-8227-4C7D-8139-CFB6517A85AD}"/>
                </a:ext>
              </a:extLst>
            </p:cNvPr>
            <p:cNvCxnSpPr/>
            <p:nvPr/>
          </p:nvCxnSpPr>
          <p:spPr bwMode="auto">
            <a:xfrm>
              <a:off x="3490910" y="167570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77CE076B-2B4F-4108-B68F-3D76A2E35B83}"/>
                </a:ext>
              </a:extLst>
            </p:cNvPr>
            <p:cNvCxnSpPr/>
            <p:nvPr/>
          </p:nvCxnSpPr>
          <p:spPr bwMode="auto">
            <a:xfrm>
              <a:off x="3065843" y="164120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C2CFA13-9CD0-40A3-A6BE-80246E23FA9C}"/>
                </a:ext>
              </a:extLst>
            </p:cNvPr>
            <p:cNvCxnSpPr/>
            <p:nvPr/>
          </p:nvCxnSpPr>
          <p:spPr bwMode="auto">
            <a:xfrm>
              <a:off x="3728899" y="168915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831977A-C1DA-47CB-9707-5EBCF65F3363}"/>
                </a:ext>
              </a:extLst>
            </p:cNvPr>
            <p:cNvCxnSpPr/>
            <p:nvPr/>
          </p:nvCxnSpPr>
          <p:spPr bwMode="auto">
            <a:xfrm>
              <a:off x="4067928" y="1732216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315C39F-328D-46DC-BB13-28A818401C40}"/>
                </a:ext>
              </a:extLst>
            </p:cNvPr>
            <p:cNvCxnSpPr/>
            <p:nvPr/>
          </p:nvCxnSpPr>
          <p:spPr bwMode="auto">
            <a:xfrm>
              <a:off x="6092584" y="1762477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72204C8-1278-43AF-B088-0E7C9E5D6660}"/>
                </a:ext>
              </a:extLst>
            </p:cNvPr>
            <p:cNvCxnSpPr/>
            <p:nvPr/>
          </p:nvCxnSpPr>
          <p:spPr bwMode="auto">
            <a:xfrm>
              <a:off x="4661788" y="172935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B06038DA-82AC-4DC1-8347-955FC71A1574}"/>
                </a:ext>
              </a:extLst>
            </p:cNvPr>
            <p:cNvCxnSpPr/>
            <p:nvPr/>
          </p:nvCxnSpPr>
          <p:spPr bwMode="auto">
            <a:xfrm>
              <a:off x="3907887" y="1722045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E3EB710-ACE4-46AD-8117-FCC303BB1B1B}"/>
                </a:ext>
              </a:extLst>
            </p:cNvPr>
            <p:cNvCxnSpPr/>
            <p:nvPr/>
          </p:nvCxnSpPr>
          <p:spPr bwMode="auto">
            <a:xfrm>
              <a:off x="6257316" y="177834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5B433071-790B-4A5F-8018-0B28F62F16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5072" y="185257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76C3873-1F36-459E-A919-F26F708B4A53}"/>
                </a:ext>
              </a:extLst>
            </p:cNvPr>
            <p:cNvCxnSpPr/>
            <p:nvPr/>
          </p:nvCxnSpPr>
          <p:spPr bwMode="auto">
            <a:xfrm>
              <a:off x="6143426" y="1762477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C2989517-E966-42DF-B292-EC0B035D0C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55181" y="185257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2EEB62C2-7DAA-4D33-9C1E-655188B93B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8154" y="185257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6EEF19E-8E51-4039-88ED-3E38D4FCE615}"/>
                </a:ext>
              </a:extLst>
            </p:cNvPr>
            <p:cNvCxnSpPr/>
            <p:nvPr/>
          </p:nvCxnSpPr>
          <p:spPr bwMode="auto">
            <a:xfrm>
              <a:off x="6209241" y="1778340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C4F8FD8-959C-4842-A09B-94ACFCBC33E3}"/>
                </a:ext>
              </a:extLst>
            </p:cNvPr>
            <p:cNvCxnSpPr/>
            <p:nvPr/>
          </p:nvCxnSpPr>
          <p:spPr bwMode="auto">
            <a:xfrm>
              <a:off x="4716929" y="1733221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ED005E5-117A-4726-92F4-A192105C7023}"/>
                </a:ext>
              </a:extLst>
            </p:cNvPr>
            <p:cNvCxnSpPr/>
            <p:nvPr/>
          </p:nvCxnSpPr>
          <p:spPr bwMode="auto">
            <a:xfrm>
              <a:off x="5142824" y="1737262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49BB02EC-E862-491E-BD15-26734D2AF84E}"/>
                </a:ext>
              </a:extLst>
            </p:cNvPr>
            <p:cNvCxnSpPr/>
            <p:nvPr/>
          </p:nvCxnSpPr>
          <p:spPr bwMode="auto">
            <a:xfrm>
              <a:off x="6848609" y="1779143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FFC0AC61-8ADD-46C6-899F-B381A6B111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1247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36006ED3-810D-4186-9ECF-496652870BCE}"/>
                </a:ext>
              </a:extLst>
            </p:cNvPr>
            <p:cNvCxnSpPr/>
            <p:nvPr/>
          </p:nvCxnSpPr>
          <p:spPr bwMode="auto">
            <a:xfrm>
              <a:off x="6768985" y="177472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2BD3539-AF37-43DC-9218-44C8AF8F73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2061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4E4C3520-38B3-4C72-8135-5721C70F8A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8850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2A3CB296-FF7E-484C-BF93-0896A81D1750}"/>
                </a:ext>
              </a:extLst>
            </p:cNvPr>
            <p:cNvCxnSpPr/>
            <p:nvPr/>
          </p:nvCxnSpPr>
          <p:spPr bwMode="auto">
            <a:xfrm>
              <a:off x="6585888" y="1771050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EEAE5821-8982-412F-A4FF-0223DC7A61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6228" y="1852579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F49019B-8B40-41D0-9B49-17E9D29E27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7259" y="1852579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E9FD04CE-93A2-4573-BF6E-14A87EB57452}"/>
                </a:ext>
              </a:extLst>
            </p:cNvPr>
            <p:cNvCxnSpPr/>
            <p:nvPr/>
          </p:nvCxnSpPr>
          <p:spPr bwMode="auto">
            <a:xfrm>
              <a:off x="6637797" y="1771050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E1F79E3-D4A0-490D-94E3-C6AC6927F7AB}"/>
                </a:ext>
              </a:extLst>
            </p:cNvPr>
            <p:cNvCxnSpPr/>
            <p:nvPr/>
          </p:nvCxnSpPr>
          <p:spPr bwMode="auto">
            <a:xfrm>
              <a:off x="6798169" y="1775917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E0DA640-388A-47D5-97C5-48D63AC764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32510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7644FB7-8815-4089-BE39-EBF1FC6B12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29286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81E8903C-64D2-41ED-A12D-465EF5B643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35416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F776979-EF4F-4543-B778-943DCB6519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7840" y="185257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347CDF6-EA12-48D4-B371-8806BEAE72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68657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85F8A70C-B191-4BE1-A4C1-90B8D65D0F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5742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FA0E5BF0-EFCF-4CC5-8624-CD6968BE05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11087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C73B77D-96C8-44A5-A186-DE0C355471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73250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F48E187-3A09-49BE-87D5-7479A79BC6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2922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112C174-E841-4F62-8485-268E7049ED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4573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03ABFCD-AF73-45E6-A9EE-70EE5C117A91}"/>
                </a:ext>
              </a:extLst>
            </p:cNvPr>
            <p:cNvCxnSpPr/>
            <p:nvPr/>
          </p:nvCxnSpPr>
          <p:spPr bwMode="auto">
            <a:xfrm>
              <a:off x="6516844" y="1771050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C533EF4-8878-493E-9A58-CB4A126072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71510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8D95FFDF-6BE9-4906-95C6-C8B9436E8B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16097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A492AC04-9129-490B-B4D7-38E4A0DBDE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78375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EC0A3A6-9812-436D-9C62-CBDB729A4E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7211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2E3B09A-BB4A-40FB-8825-FDCEB2D29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28620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8CD8448-3636-4226-B5A4-894CAAF054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41825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AF6BC17-6897-4432-9285-00777C5948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31163" y="1852579"/>
              <a:ext cx="0" cy="133144"/>
            </a:xfrm>
            <a:prstGeom prst="line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018DABF6-730B-44BC-BEF8-B09DBF3B78C3}"/>
                </a:ext>
              </a:extLst>
            </p:cNvPr>
            <p:cNvCxnSpPr/>
            <p:nvPr/>
          </p:nvCxnSpPr>
          <p:spPr bwMode="auto">
            <a:xfrm>
              <a:off x="6697228" y="1774008"/>
              <a:ext cx="0" cy="133144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B54C64F3-5011-4EF2-9AAD-F4B9BB66DE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70556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9B7EE39-173D-45AD-86D8-B648886428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03009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E7BF3D9-90C4-4338-BFE4-641AF5504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52778" y="18525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D63DF4D6-A05E-4C7C-8502-9E8405CF00EE}"/>
                </a:ext>
              </a:extLst>
            </p:cNvPr>
            <p:cNvCxnSpPr/>
            <p:nvPr/>
          </p:nvCxnSpPr>
          <p:spPr bwMode="auto">
            <a:xfrm>
              <a:off x="9427044" y="3311979"/>
              <a:ext cx="0" cy="13314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20CEBB3-132A-45BC-8162-AFF5D0872E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0663" y="1852579"/>
              <a:ext cx="0" cy="133144"/>
            </a:xfrm>
            <a:prstGeom prst="line">
              <a:avLst/>
            </a:prstGeom>
            <a:noFill/>
            <a:ln w="762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EE4CF1C-23DC-4690-B958-DDB3B971B8DE}"/>
              </a:ext>
            </a:extLst>
          </p:cNvPr>
          <p:cNvGrpSpPr/>
          <p:nvPr/>
        </p:nvGrpSpPr>
        <p:grpSpPr>
          <a:xfrm>
            <a:off x="3109573" y="4310363"/>
            <a:ext cx="203237" cy="175040"/>
            <a:chOff x="4373822" y="2885151"/>
            <a:chExt cx="296715" cy="255549"/>
          </a:xfrm>
        </p:grpSpPr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0BCD5E8E-A5E8-4060-90C2-CE12498407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2179" y="2885151"/>
              <a:ext cx="0" cy="25554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BC76A2D-9780-46DA-9848-102C1BC3D6E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73822" y="3012925"/>
              <a:ext cx="29671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DC5D1E29-33DE-4DCD-982E-AB2EEB3B595F}"/>
              </a:ext>
            </a:extLst>
          </p:cNvPr>
          <p:cNvSpPr txBox="1"/>
          <p:nvPr/>
        </p:nvSpPr>
        <p:spPr bwMode="auto">
          <a:xfrm>
            <a:off x="1123859" y="5449566"/>
            <a:ext cx="13953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</a:t>
            </a:r>
          </a:p>
        </p:txBody>
      </p:sp>
    </p:spTree>
    <p:extLst>
      <p:ext uri="{BB962C8B-B14F-4D97-AF65-F5344CB8AC3E}">
        <p14:creationId xmlns:p14="http://schemas.microsoft.com/office/powerpoint/2010/main" val="10137149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Summary of AEs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A8EE494D-C4F1-684D-B5D7-0D77D31B8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63C7F4C1-13D3-BA4B-857A-663B8F15774C}"/>
              </a:ext>
            </a:extLst>
          </p:cNvPr>
          <p:cNvGraphicFramePr>
            <a:graphicFrameLocks/>
          </p:cNvGraphicFramePr>
          <p:nvPr/>
        </p:nvGraphicFramePr>
        <p:xfrm>
          <a:off x="719138" y="1611057"/>
          <a:ext cx="10757982" cy="3266710"/>
        </p:xfrm>
        <a:graphic>
          <a:graphicData uri="http://schemas.openxmlformats.org/drawingml/2006/table">
            <a:tbl>
              <a:tblPr/>
              <a:tblGrid>
                <a:gridCol w="4428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2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Zanubrutinib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240)*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Bendamustine + Rituximab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227)*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Any AE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224 (93.3)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218 (96.0)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Grade ≥3 AE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126 (52.5)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181 (79.7)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Serious AE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88 (36.7)</a:t>
                      </a:r>
                      <a:endParaRPr lang="en-US" sz="20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113 (49.8)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5888" algn="l"/>
                        </a:tabLs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Fatal AE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(4.6)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(4.8)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624378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 leading to dose reduction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 (7.5)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 (37.4)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437285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 leading to dose interruption or delay</a:t>
                      </a:r>
                      <a:endParaRPr lang="en-US" sz="2000" b="0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111 (46.3)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 (67.8)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604564"/>
                  </a:ext>
                </a:extLst>
              </a:tr>
              <a:tr h="257655">
                <a:tc>
                  <a:txBody>
                    <a:bodyPr/>
                    <a:lstStyle/>
                    <a:p>
                      <a:pPr marL="115888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 leading to discontinuation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(8.3)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 (13.7)</a:t>
                      </a:r>
                    </a:p>
                  </a:txBody>
                  <a:tcPr marL="27432" marR="27432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06650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078F94C-8C2D-E949-A869-18B94350E0B6}"/>
              </a:ext>
            </a:extLst>
          </p:cNvPr>
          <p:cNvSpPr txBox="1"/>
          <p:nvPr/>
        </p:nvSpPr>
        <p:spPr bwMode="auto">
          <a:xfrm>
            <a:off x="604674" y="4940604"/>
            <a:ext cx="108724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*Safety was assessed in patients who received ≥1 treatment dose; 1 patient in the zanubrutinib arm and 11 patients in the combination arm did not receive treatment.</a:t>
            </a:r>
          </a:p>
        </p:txBody>
      </p:sp>
    </p:spTree>
    <p:extLst>
      <p:ext uri="{BB962C8B-B14F-4D97-AF65-F5344CB8AC3E}">
        <p14:creationId xmlns:p14="http://schemas.microsoft.com/office/powerpoint/2010/main" val="10922070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1): AEs of Interest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A8EE494D-C4F1-684D-B5D7-0D77D31B8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63C7F4C1-13D3-BA4B-857A-663B8F15774C}"/>
              </a:ext>
            </a:extLst>
          </p:cNvPr>
          <p:cNvGraphicFramePr>
            <a:graphicFrameLocks/>
          </p:cNvGraphicFramePr>
          <p:nvPr/>
        </p:nvGraphicFramePr>
        <p:xfrm>
          <a:off x="719138" y="1611057"/>
          <a:ext cx="10757983" cy="4337083"/>
        </p:xfrm>
        <a:graphic>
          <a:graphicData uri="http://schemas.openxmlformats.org/drawingml/2006/table">
            <a:tbl>
              <a:tblPr/>
              <a:tblGrid>
                <a:gridCol w="3443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743">
                  <a:extLst>
                    <a:ext uri="{9D8B030D-6E8A-4147-A177-3AD203B41FA5}">
                      <a16:colId xmlns:a16="http://schemas.microsoft.com/office/drawing/2014/main" val="1312292988"/>
                    </a:ext>
                  </a:extLst>
                </a:gridCol>
                <a:gridCol w="1828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43">
                  <a:extLst>
                    <a:ext uri="{9D8B030D-6E8A-4147-A177-3AD203B41FA5}">
                      <a16:colId xmlns:a16="http://schemas.microsoft.com/office/drawing/2014/main" val="2964087804"/>
                    </a:ext>
                  </a:extLst>
                </a:gridCol>
              </a:tblGrid>
              <a:tr h="31609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Zanubrutinib (n = 240)*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Bendamustine + Rituximab (n = 227)*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09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Grade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 marT="9144" marB="914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 marT="9144" marB="914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Grade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 marT="9144" marB="914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931299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Anemia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(4.6)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(0.4)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 (19.4)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Neutropenia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 (15.8)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 (11.7)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129 (56.8)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116 (51.1)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Thrombocytopenia</a:t>
                      </a:r>
                      <a:endParaRPr lang="en-US" sz="1600" b="0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(4.6)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(2.1)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 (17.6)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 (7.9)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Arthralgia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 (13.3)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(0.8)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(8.8)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(0.4)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624378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Atrial fibrillation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(3.3)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(0.4)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(2.6)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(1.3)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437285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Bleeding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Major bleeding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108 (45.0)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 (5.0)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(3.8)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(3.8)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 (11.0)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(1.8)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604564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Diarrhea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 (13.8)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(0.8)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 (13.7)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(2.2)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934538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Hypertension</a:t>
                      </a:r>
                      <a:endParaRPr lang="en-US" sz="1600" b="0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 (14.2)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(6.3)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 (10.6)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(4.8)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57268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Infections</a:t>
                      </a:r>
                      <a:endParaRPr lang="en-US" sz="1600" b="0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149 (62.1)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 (16.3)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127 (55.9)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 (18.9)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882932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Myalgia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(3.8)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(0.0)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(1.3)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(0.0)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727228"/>
                  </a:ext>
                </a:extLst>
              </a:tr>
              <a:tr h="269568">
                <a:tc>
                  <a:txBody>
                    <a:bodyPr/>
                    <a:lstStyle/>
                    <a:p>
                      <a:pPr marL="115888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Other cancers 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Dermatologic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 (12.9)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 (6.7)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 (7.1)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(0.8)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(8.8)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(4.4)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(3.1)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(0.9)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11996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078F94C-8C2D-E949-A869-18B94350E0B6}"/>
              </a:ext>
            </a:extLst>
          </p:cNvPr>
          <p:cNvSpPr txBox="1"/>
          <p:nvPr/>
        </p:nvSpPr>
        <p:spPr bwMode="auto">
          <a:xfrm>
            <a:off x="601212" y="5991255"/>
            <a:ext cx="108724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*Safety was assessed in patients who received ≥1 treatment dose; 1 patient in the zanubrutinib arm and 11 patients in the combination arm did not receive treatment.</a:t>
            </a:r>
          </a:p>
        </p:txBody>
      </p:sp>
    </p:spTree>
    <p:extLst>
      <p:ext uri="{BB962C8B-B14F-4D97-AF65-F5344CB8AC3E}">
        <p14:creationId xmlns:p14="http://schemas.microsoft.com/office/powerpoint/2010/main" val="35425649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SEQUOIA (Cohort 2): </a:t>
            </a:r>
            <a:br>
              <a:rPr lang="en-US" dirty="0"/>
            </a:br>
            <a:r>
              <a:rPr lang="en-US" dirty="0"/>
              <a:t>IRC-Assessed PFS in Patients With del(17p)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15">
            <a:extLst>
              <a:ext uri="{FF2B5EF4-FFF2-40B4-BE49-F238E27FC236}">
                <a16:creationId xmlns:a16="http://schemas.microsoft.com/office/drawing/2014/main" id="{64208156-B92C-EF48-9C2A-EFEE32658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23" y="6378029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Tam. ASH 2021. Abstr 396. Reproduced with permission.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62B59F-3746-4747-B2F5-FAB6B04D8E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57012" y="1729753"/>
            <a:ext cx="6683818" cy="797041"/>
          </a:xfrm>
          <a:prstGeom prst="rect">
            <a:avLst/>
          </a:prstGeom>
        </p:spPr>
      </p:pic>
      <p:sp>
        <p:nvSpPr>
          <p:cNvPr id="68" name="Freeform: Shape 12">
            <a:extLst>
              <a:ext uri="{FF2B5EF4-FFF2-40B4-BE49-F238E27FC236}">
                <a16:creationId xmlns:a16="http://schemas.microsoft.com/office/drawing/2014/main" id="{B0C6552B-1AE3-104B-9A37-20DC29C2D55B}"/>
              </a:ext>
            </a:extLst>
          </p:cNvPr>
          <p:cNvSpPr/>
          <p:nvPr/>
        </p:nvSpPr>
        <p:spPr bwMode="auto">
          <a:xfrm>
            <a:off x="2700998" y="1681089"/>
            <a:ext cx="6795848" cy="3186333"/>
          </a:xfrm>
          <a:custGeom>
            <a:avLst/>
            <a:gdLst>
              <a:gd name="connsiteX0" fmla="*/ 0 w 7258929"/>
              <a:gd name="connsiteY0" fmla="*/ 0 h 3186333"/>
              <a:gd name="connsiteX1" fmla="*/ 0 w 7258929"/>
              <a:gd name="connsiteY1" fmla="*/ 3186333 h 3186333"/>
              <a:gd name="connsiteX2" fmla="*/ 7258929 w 7258929"/>
              <a:gd name="connsiteY2" fmla="*/ 3186333 h 318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8929" h="3186333">
                <a:moveTo>
                  <a:pt x="0" y="0"/>
                </a:moveTo>
                <a:lnTo>
                  <a:pt x="0" y="3186333"/>
                </a:lnTo>
                <a:lnTo>
                  <a:pt x="7258929" y="3186333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2EF3A48-894E-384D-8F64-176A3BF01D10}"/>
              </a:ext>
            </a:extLst>
          </p:cNvPr>
          <p:cNvGrpSpPr/>
          <p:nvPr/>
        </p:nvGrpSpPr>
        <p:grpSpPr>
          <a:xfrm>
            <a:off x="2616591" y="1695157"/>
            <a:ext cx="84406" cy="3172265"/>
            <a:chOff x="2597386" y="1695157"/>
            <a:chExt cx="103611" cy="3172265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8E6242E-2A9C-6B45-BED5-62B0110AD1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1695157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DCFAC45-6F08-2046-BCEC-FD419DCE76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329610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27A6E7D-2130-EC41-89F9-92091ED47D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2964063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A62A2CE-3B8E-A64A-8CC5-B44A48383C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3598516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015FCAB-3982-6642-A9CC-37071C60D7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232969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BB80879-A9A1-6143-9BE8-DD02B1F017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7386" y="4867422"/>
              <a:ext cx="10361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958BCC1-0145-D44C-A31F-525D89DE292B}"/>
              </a:ext>
            </a:extLst>
          </p:cNvPr>
          <p:cNvGrpSpPr/>
          <p:nvPr/>
        </p:nvGrpSpPr>
        <p:grpSpPr>
          <a:xfrm>
            <a:off x="2700996" y="4868023"/>
            <a:ext cx="6739834" cy="93036"/>
            <a:chOff x="2700996" y="4868023"/>
            <a:chExt cx="6739834" cy="9303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B7E9204-C583-3D48-A3F9-4530FEBCBE8B}"/>
                </a:ext>
              </a:extLst>
            </p:cNvPr>
            <p:cNvGrpSpPr/>
            <p:nvPr/>
          </p:nvGrpSpPr>
          <p:grpSpPr>
            <a:xfrm rot="5400000">
              <a:off x="3954779" y="3619352"/>
              <a:ext cx="87924" cy="2595489"/>
              <a:chOff x="2597386" y="1695157"/>
              <a:chExt cx="103611" cy="3172265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BB925432-83BE-5F4C-8EC1-DA1D3B1A9D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84E3F7F-9A5E-8442-BC60-D4AD6C3089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C04A4C2-2ED5-634A-96B2-F20FD89B53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2F1D1986-2DC7-A442-A721-78FC1412DA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8BE9852-074F-C54A-A99D-737AF20A06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E2E3BE26-E329-9C4E-AD4D-FB55413F7C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73B2E87-784F-7146-B39B-95F9A6F4AF3A}"/>
                </a:ext>
              </a:extLst>
            </p:cNvPr>
            <p:cNvGrpSpPr/>
            <p:nvPr/>
          </p:nvGrpSpPr>
          <p:grpSpPr>
            <a:xfrm rot="5400000">
              <a:off x="7065146" y="3617801"/>
              <a:ext cx="87924" cy="2595489"/>
              <a:chOff x="2597386" y="1695157"/>
              <a:chExt cx="103611" cy="3172265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2E7954B0-FE08-5346-91A9-FC20B94E15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1695157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E484040-80D6-E444-8145-AD082D1F08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329610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D0B80A9-DE8E-3845-9DA0-180D971822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2964063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47F142D2-50DB-1442-AC22-7CB5AFB2AE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3598516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D7D8F370-2E8C-9942-8D9D-B91EFEB5C7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7B2CCAFE-828F-614A-AF45-67BBACD215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BE98994-EA3D-284B-8B5F-B55AC8B8B2AE}"/>
                </a:ext>
              </a:extLst>
            </p:cNvPr>
            <p:cNvGrpSpPr/>
            <p:nvPr/>
          </p:nvGrpSpPr>
          <p:grpSpPr>
            <a:xfrm rot="5400000">
              <a:off x="9137319" y="4652436"/>
              <a:ext cx="87924" cy="519098"/>
              <a:chOff x="2597386" y="4232969"/>
              <a:chExt cx="103611" cy="634453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B204D393-2463-654C-9E8D-6137868031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232969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6DDDB47-36CF-FD43-918F-B34C8A81AC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7386" y="4867422"/>
                <a:ext cx="10361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C1D5FA5B-FFF3-104A-9F9A-8D985296C24A}"/>
              </a:ext>
            </a:extLst>
          </p:cNvPr>
          <p:cNvSpPr txBox="1"/>
          <p:nvPr/>
        </p:nvSpPr>
        <p:spPr bwMode="auto">
          <a:xfrm>
            <a:off x="2123070" y="1505624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0F9C3F6-5E5D-864A-8D35-012C360C0BD0}"/>
              </a:ext>
            </a:extLst>
          </p:cNvPr>
          <p:cNvSpPr txBox="1"/>
          <p:nvPr/>
        </p:nvSpPr>
        <p:spPr bwMode="auto">
          <a:xfrm>
            <a:off x="2240090" y="2140076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5B38EC4-055A-DC45-86C2-1A86CDA147D2}"/>
              </a:ext>
            </a:extLst>
          </p:cNvPr>
          <p:cNvSpPr txBox="1"/>
          <p:nvPr/>
        </p:nvSpPr>
        <p:spPr bwMode="auto">
          <a:xfrm>
            <a:off x="2240090" y="2779399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812E28A-4899-724B-8A67-A4500E64B658}"/>
              </a:ext>
            </a:extLst>
          </p:cNvPr>
          <p:cNvSpPr txBox="1"/>
          <p:nvPr/>
        </p:nvSpPr>
        <p:spPr bwMode="auto">
          <a:xfrm>
            <a:off x="2240090" y="341385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B8C565B-FF20-1944-82D5-1F56A58E8F28}"/>
              </a:ext>
            </a:extLst>
          </p:cNvPr>
          <p:cNvSpPr txBox="1"/>
          <p:nvPr/>
        </p:nvSpPr>
        <p:spPr bwMode="auto">
          <a:xfrm>
            <a:off x="2254158" y="4048304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1125604-4FB5-0646-BBD7-B66D3F5A2259}"/>
              </a:ext>
            </a:extLst>
          </p:cNvPr>
          <p:cNvSpPr txBox="1"/>
          <p:nvPr/>
        </p:nvSpPr>
        <p:spPr bwMode="auto">
          <a:xfrm>
            <a:off x="2371177" y="4682756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833DBB2-4464-7C49-8CEB-7ADB1A2072AD}"/>
              </a:ext>
            </a:extLst>
          </p:cNvPr>
          <p:cNvSpPr txBox="1"/>
          <p:nvPr/>
        </p:nvSpPr>
        <p:spPr bwMode="auto">
          <a:xfrm rot="16200000">
            <a:off x="1207783" y="3089589"/>
            <a:ext cx="16167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Probability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C7ED46-FFAA-7948-9D03-B5E2C08F29DB}"/>
              </a:ext>
            </a:extLst>
          </p:cNvPr>
          <p:cNvSpPr txBox="1"/>
          <p:nvPr/>
        </p:nvSpPr>
        <p:spPr bwMode="auto">
          <a:xfrm>
            <a:off x="6045981" y="5189048"/>
            <a:ext cx="5100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593861-CC56-A446-B528-C8F185D89E77}"/>
              </a:ext>
            </a:extLst>
          </p:cNvPr>
          <p:cNvSpPr txBox="1"/>
          <p:nvPr/>
        </p:nvSpPr>
        <p:spPr bwMode="auto">
          <a:xfrm>
            <a:off x="2550153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16E9CFA-3627-AE44-8442-C99E0C690CD8}"/>
              </a:ext>
            </a:extLst>
          </p:cNvPr>
          <p:cNvSpPr txBox="1"/>
          <p:nvPr/>
        </p:nvSpPr>
        <p:spPr bwMode="auto">
          <a:xfrm>
            <a:off x="3080435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C188759-2705-0E48-99C8-E03B19EF2DC6}"/>
              </a:ext>
            </a:extLst>
          </p:cNvPr>
          <p:cNvSpPr txBox="1"/>
          <p:nvPr/>
        </p:nvSpPr>
        <p:spPr bwMode="auto">
          <a:xfrm>
            <a:off x="3581422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7408A7E-3CBB-DA41-8654-483762962F5C}"/>
              </a:ext>
            </a:extLst>
          </p:cNvPr>
          <p:cNvSpPr txBox="1"/>
          <p:nvPr/>
        </p:nvSpPr>
        <p:spPr bwMode="auto">
          <a:xfrm>
            <a:off x="4111704" y="4936858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2A19E45-0082-5648-B28A-5605F64C38C5}"/>
              </a:ext>
            </a:extLst>
          </p:cNvPr>
          <p:cNvSpPr txBox="1"/>
          <p:nvPr/>
        </p:nvSpPr>
        <p:spPr bwMode="auto">
          <a:xfrm>
            <a:off x="4565081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5650336-4220-D74E-8AD0-57FCAA0AAB80}"/>
              </a:ext>
            </a:extLst>
          </p:cNvPr>
          <p:cNvSpPr txBox="1"/>
          <p:nvPr/>
        </p:nvSpPr>
        <p:spPr bwMode="auto">
          <a:xfrm>
            <a:off x="5095363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0AC8C93-5ECC-844A-8893-A668EEA14C6D}"/>
              </a:ext>
            </a:extLst>
          </p:cNvPr>
          <p:cNvSpPr txBox="1"/>
          <p:nvPr/>
        </p:nvSpPr>
        <p:spPr bwMode="auto">
          <a:xfrm>
            <a:off x="559635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F6D2F23-28F3-1F47-B365-67C864A21577}"/>
              </a:ext>
            </a:extLst>
          </p:cNvPr>
          <p:cNvSpPr txBox="1"/>
          <p:nvPr/>
        </p:nvSpPr>
        <p:spPr bwMode="auto">
          <a:xfrm>
            <a:off x="612663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92ECC3E-20B7-8E40-8D16-D45AFA87D965}"/>
              </a:ext>
            </a:extLst>
          </p:cNvPr>
          <p:cNvSpPr txBox="1"/>
          <p:nvPr/>
        </p:nvSpPr>
        <p:spPr bwMode="auto">
          <a:xfrm>
            <a:off x="6647525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A0D07C2-32C2-4645-93B8-11D07EBF4D71}"/>
              </a:ext>
            </a:extLst>
          </p:cNvPr>
          <p:cNvSpPr txBox="1"/>
          <p:nvPr/>
        </p:nvSpPr>
        <p:spPr bwMode="auto">
          <a:xfrm>
            <a:off x="714851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F873BA4-1F41-B543-8C0F-94B0468B4809}"/>
              </a:ext>
            </a:extLst>
          </p:cNvPr>
          <p:cNvSpPr txBox="1"/>
          <p:nvPr/>
        </p:nvSpPr>
        <p:spPr bwMode="auto">
          <a:xfrm>
            <a:off x="7678794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3F71D6E-1F49-484B-AF4A-D22C36C36DC3}"/>
              </a:ext>
            </a:extLst>
          </p:cNvPr>
          <p:cNvSpPr txBox="1"/>
          <p:nvPr/>
        </p:nvSpPr>
        <p:spPr bwMode="auto">
          <a:xfrm>
            <a:off x="8190680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33CD010-EFFB-A549-B0EE-645A3B8C48FD}"/>
              </a:ext>
            </a:extLst>
          </p:cNvPr>
          <p:cNvSpPr txBox="1"/>
          <p:nvPr/>
        </p:nvSpPr>
        <p:spPr bwMode="auto">
          <a:xfrm>
            <a:off x="8720962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EDC2D4-3C9C-A543-98C9-8940E46FB2F4}"/>
              </a:ext>
            </a:extLst>
          </p:cNvPr>
          <p:cNvSpPr txBox="1"/>
          <p:nvPr/>
        </p:nvSpPr>
        <p:spPr bwMode="auto">
          <a:xfrm>
            <a:off x="9221949" y="4936858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0D70D1D-3965-EA47-9890-DEE1F955D93E}"/>
              </a:ext>
            </a:extLst>
          </p:cNvPr>
          <p:cNvSpPr txBox="1"/>
          <p:nvPr/>
        </p:nvSpPr>
        <p:spPr bwMode="auto">
          <a:xfrm>
            <a:off x="2418213" y="5836431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BA14CFA-03DD-E344-90B8-E45BC539A5EA}"/>
              </a:ext>
            </a:extLst>
          </p:cNvPr>
          <p:cNvSpPr txBox="1"/>
          <p:nvPr/>
        </p:nvSpPr>
        <p:spPr bwMode="auto">
          <a:xfrm>
            <a:off x="3346616" y="4027281"/>
            <a:ext cx="10713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Censored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95% CI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402F584-0AF0-3845-A3FB-859C023E9C44}"/>
              </a:ext>
            </a:extLst>
          </p:cNvPr>
          <p:cNvCxnSpPr/>
          <p:nvPr/>
        </p:nvCxnSpPr>
        <p:spPr bwMode="auto">
          <a:xfrm>
            <a:off x="3083630" y="4588662"/>
            <a:ext cx="272928" cy="0"/>
          </a:xfrm>
          <a:prstGeom prst="line">
            <a:avLst/>
          </a:prstGeom>
          <a:noFill/>
          <a:ln w="6667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BA55DA76-8C12-AB42-AD73-AA6593F0F168}"/>
              </a:ext>
            </a:extLst>
          </p:cNvPr>
          <p:cNvGrpSpPr/>
          <p:nvPr/>
        </p:nvGrpSpPr>
        <p:grpSpPr>
          <a:xfrm>
            <a:off x="3109573" y="4138876"/>
            <a:ext cx="203237" cy="175040"/>
            <a:chOff x="4373822" y="2885151"/>
            <a:chExt cx="296715" cy="255549"/>
          </a:xfrm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325EF03-F29C-C747-8F2B-59DD235178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2179" y="2885151"/>
              <a:ext cx="0" cy="25554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30677541-2596-574F-9969-FAD71E93029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73822" y="3012925"/>
              <a:ext cx="296715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32EBF74A-710A-6340-9FD7-1DE769A86E9F}"/>
              </a:ext>
            </a:extLst>
          </p:cNvPr>
          <p:cNvSpPr txBox="1"/>
          <p:nvPr/>
        </p:nvSpPr>
        <p:spPr bwMode="auto">
          <a:xfrm>
            <a:off x="911640" y="5831633"/>
            <a:ext cx="13953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Zanubrutinib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7E26CDCB-EC1A-7248-B43A-AF8C851A9701}"/>
              </a:ext>
            </a:extLst>
          </p:cNvPr>
          <p:cNvSpPr txBox="1"/>
          <p:nvPr/>
        </p:nvSpPr>
        <p:spPr bwMode="auto">
          <a:xfrm>
            <a:off x="2967848" y="5836431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109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952D6AE4-BA96-1246-93C9-5932DBF1A450}"/>
              </a:ext>
            </a:extLst>
          </p:cNvPr>
          <p:cNvSpPr txBox="1"/>
          <p:nvPr/>
        </p:nvSpPr>
        <p:spPr bwMode="auto">
          <a:xfrm>
            <a:off x="3468852" y="5836431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104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90FF51B-3A4E-9E4B-B852-94271A76B5B6}"/>
              </a:ext>
            </a:extLst>
          </p:cNvPr>
          <p:cNvSpPr txBox="1"/>
          <p:nvPr/>
        </p:nvSpPr>
        <p:spPr bwMode="auto">
          <a:xfrm>
            <a:off x="3999032" y="5836431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103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32261BA-D9C0-B948-98E4-FCBD60F5A631}"/>
              </a:ext>
            </a:extLst>
          </p:cNvPr>
          <p:cNvSpPr txBox="1"/>
          <p:nvPr/>
        </p:nvSpPr>
        <p:spPr bwMode="auto">
          <a:xfrm>
            <a:off x="4500038" y="5836431"/>
            <a:ext cx="535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102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AC83B63-73C1-124C-90FA-D5EFD0B53928}"/>
              </a:ext>
            </a:extLst>
          </p:cNvPr>
          <p:cNvSpPr txBox="1"/>
          <p:nvPr/>
        </p:nvSpPr>
        <p:spPr bwMode="auto">
          <a:xfrm>
            <a:off x="5078852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98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B9EEE1D-DB86-2146-8923-EE120DA9E3A0}"/>
              </a:ext>
            </a:extLst>
          </p:cNvPr>
          <p:cNvSpPr txBox="1"/>
          <p:nvPr/>
        </p:nvSpPr>
        <p:spPr bwMode="auto">
          <a:xfrm>
            <a:off x="5599020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96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C0D1970-56D9-AF44-8E46-5567FAA4753B}"/>
              </a:ext>
            </a:extLst>
          </p:cNvPr>
          <p:cNvSpPr txBox="1"/>
          <p:nvPr/>
        </p:nvSpPr>
        <p:spPr bwMode="auto">
          <a:xfrm>
            <a:off x="6119191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96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5557D89C-00FF-CD48-95AD-5111C54D5AF8}"/>
              </a:ext>
            </a:extLst>
          </p:cNvPr>
          <p:cNvSpPr txBox="1"/>
          <p:nvPr/>
        </p:nvSpPr>
        <p:spPr bwMode="auto">
          <a:xfrm>
            <a:off x="6639358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86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6078FDF-5E15-034D-9013-558A3E4A1F65}"/>
              </a:ext>
            </a:extLst>
          </p:cNvPr>
          <p:cNvSpPr txBox="1"/>
          <p:nvPr/>
        </p:nvSpPr>
        <p:spPr bwMode="auto">
          <a:xfrm>
            <a:off x="7169249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74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6D74F37-C4B9-8341-9E04-2BEBB0CC80B7}"/>
              </a:ext>
            </a:extLst>
          </p:cNvPr>
          <p:cNvSpPr txBox="1"/>
          <p:nvPr/>
        </p:nvSpPr>
        <p:spPr bwMode="auto">
          <a:xfrm>
            <a:off x="7699144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17A7C6C-1840-3A41-B892-FD1586020AAD}"/>
              </a:ext>
            </a:extLst>
          </p:cNvPr>
          <p:cNvSpPr txBox="1"/>
          <p:nvPr/>
        </p:nvSpPr>
        <p:spPr bwMode="auto">
          <a:xfrm>
            <a:off x="8219313" y="5836431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E4B2B4D2-A5BA-3F43-B519-BC087AD523FC}"/>
              </a:ext>
            </a:extLst>
          </p:cNvPr>
          <p:cNvSpPr txBox="1"/>
          <p:nvPr/>
        </p:nvSpPr>
        <p:spPr bwMode="auto">
          <a:xfrm>
            <a:off x="8768664" y="5836431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EEA7E6D5-2935-6F42-840A-81D06A43E7B2}"/>
              </a:ext>
            </a:extLst>
          </p:cNvPr>
          <p:cNvSpPr txBox="1"/>
          <p:nvPr/>
        </p:nvSpPr>
        <p:spPr bwMode="auto">
          <a:xfrm>
            <a:off x="9298276" y="5836431"/>
            <a:ext cx="301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918453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CAPTIVATE (MRD Cohort): Study Design</a:t>
            </a:r>
            <a:endParaRPr lang="en-US" alt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1F74216-1FF6-1C4D-B053-8F4F6C90C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794980"/>
          </a:xfrm>
        </p:spPr>
        <p:txBody>
          <a:bodyPr/>
          <a:lstStyle/>
          <a:p>
            <a:r>
              <a:rPr lang="en-US" sz="2200" dirty="0"/>
              <a:t>Multicenter, randomized phase II study in 2 cohorts: </a:t>
            </a:r>
            <a:br>
              <a:rPr lang="en-US" sz="2200" dirty="0"/>
            </a:br>
            <a:r>
              <a:rPr lang="en-US" sz="2200" dirty="0"/>
              <a:t>MRD (shown) and fixed duration (not shown)</a:t>
            </a:r>
            <a:endParaRPr lang="en-US" sz="2200" baseline="30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 Box 15">
            <a:extLst>
              <a:ext uri="{FF2B5EF4-FFF2-40B4-BE49-F238E27FC236}">
                <a16:creationId xmlns:a16="http://schemas.microsoft.com/office/drawing/2014/main" id="{8DAA772F-CF1B-A24D-848D-45EE2E623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2" y="636594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Wierda. ASH 2020. Abstr 123. 2. Ghia. ASH 2021. Abstr 68.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058162-A8D6-6648-BDE2-8F0C7DBB1264}"/>
              </a:ext>
            </a:extLst>
          </p:cNvPr>
          <p:cNvGrpSpPr/>
          <p:nvPr/>
        </p:nvGrpSpPr>
        <p:grpSpPr>
          <a:xfrm>
            <a:off x="216125" y="1466583"/>
            <a:ext cx="11266078" cy="3545708"/>
            <a:chOff x="199640" y="1360468"/>
            <a:chExt cx="11266078" cy="3545708"/>
          </a:xfrm>
        </p:grpSpPr>
        <p:sp>
          <p:nvSpPr>
            <p:cNvPr id="24" name="Text Box 23">
              <a:extLst>
                <a:ext uri="{FF2B5EF4-FFF2-40B4-BE49-F238E27FC236}">
                  <a16:creationId xmlns:a16="http://schemas.microsoft.com/office/drawing/2014/main" id="{23AB3B76-63C9-5643-A07D-F6DA335C17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640" y="2690145"/>
              <a:ext cx="240741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Patients aged &lt;70 yr with previously untreated, active CLL/SLL requiring therapy; ECOG PS 0/1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(N = 164)</a:t>
              </a:r>
              <a:endPara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3E17DC0B-4C10-0C46-8237-9F9032641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974" y="2708387"/>
              <a:ext cx="1535886" cy="481653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Placebo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(n = 43)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Line 26">
              <a:extLst>
                <a:ext uri="{FF2B5EF4-FFF2-40B4-BE49-F238E27FC236}">
                  <a16:creationId xmlns:a16="http://schemas.microsoft.com/office/drawing/2014/main" id="{C1C74BC7-FBA8-2646-B503-81C465F9F1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05787" y="2690103"/>
              <a:ext cx="316962" cy="2227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Line 27">
              <a:extLst>
                <a:ext uri="{FF2B5EF4-FFF2-40B4-BE49-F238E27FC236}">
                  <a16:creationId xmlns:a16="http://schemas.microsoft.com/office/drawing/2014/main" id="{B0A4A571-93FF-AF4C-AB51-FA2D0E405E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17624" y="2320410"/>
              <a:ext cx="316962" cy="24793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Line 30">
              <a:extLst>
                <a:ext uri="{FF2B5EF4-FFF2-40B4-BE49-F238E27FC236}">
                  <a16:creationId xmlns:a16="http://schemas.microsoft.com/office/drawing/2014/main" id="{9A632761-1B16-464B-88E9-6790B080E7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549100" y="3571461"/>
              <a:ext cx="0" cy="1311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Text Box 31">
              <a:extLst>
                <a:ext uri="{FF2B5EF4-FFF2-40B4-BE49-F238E27FC236}">
                  <a16:creationId xmlns:a16="http://schemas.microsoft.com/office/drawing/2014/main" id="{C2DD9F70-D89A-7F47-8B34-F198CF461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1588" y="1981385"/>
              <a:ext cx="1420907" cy="586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Undetectable MRD*</a:t>
              </a:r>
            </a:p>
          </p:txBody>
        </p:sp>
        <p:sp>
          <p:nvSpPr>
            <p:cNvPr id="30" name="Line 32">
              <a:extLst>
                <a:ext uri="{FF2B5EF4-FFF2-40B4-BE49-F238E27FC236}">
                  <a16:creationId xmlns:a16="http://schemas.microsoft.com/office/drawing/2014/main" id="{6FDD6BED-0FA8-9148-8346-800746329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2333" y="2626015"/>
              <a:ext cx="129700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Line 33">
              <a:extLst>
                <a:ext uri="{FF2B5EF4-FFF2-40B4-BE49-F238E27FC236}">
                  <a16:creationId xmlns:a16="http://schemas.microsoft.com/office/drawing/2014/main" id="{28464E17-BB66-FD42-823E-1E0881D16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9298" y="3358664"/>
              <a:ext cx="36000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Rectangle 24">
              <a:extLst>
                <a:ext uri="{FF2B5EF4-FFF2-40B4-BE49-F238E27FC236}">
                  <a16:creationId xmlns:a16="http://schemas.microsoft.com/office/drawing/2014/main" id="{BDB8BA71-6C4C-CC4D-8277-A8A7B5916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9514" y="3047773"/>
              <a:ext cx="1731169" cy="70326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Ibrutinib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420 mg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QD for 3 cycles</a:t>
              </a:r>
            </a:p>
          </p:txBody>
        </p:sp>
        <p:sp>
          <p:nvSpPr>
            <p:cNvPr id="33" name="Rectangle 24">
              <a:extLst>
                <a:ext uri="{FF2B5EF4-FFF2-40B4-BE49-F238E27FC236}">
                  <a16:creationId xmlns:a16="http://schemas.microsoft.com/office/drawing/2014/main" id="{89839DA4-EC8F-F444-B5B0-AA8AC2EB9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974" y="2086689"/>
              <a:ext cx="1535886" cy="48165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Ibrutinib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(n = 43)</a:t>
              </a:r>
            </a:p>
          </p:txBody>
        </p:sp>
        <p:sp>
          <p:nvSpPr>
            <p:cNvPr id="34" name="Rectangle 24">
              <a:extLst>
                <a:ext uri="{FF2B5EF4-FFF2-40B4-BE49-F238E27FC236}">
                  <a16:creationId xmlns:a16="http://schemas.microsoft.com/office/drawing/2014/main" id="{01720D58-E81C-6643-A29D-4F522C18C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974" y="3666561"/>
              <a:ext cx="1535886" cy="481653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Ibrutinib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(n = 31)</a:t>
              </a:r>
            </a:p>
          </p:txBody>
        </p:sp>
        <p:sp>
          <p:nvSpPr>
            <p:cNvPr id="35" name="Rectangle 28">
              <a:extLst>
                <a:ext uri="{FF2B5EF4-FFF2-40B4-BE49-F238E27FC236}">
                  <a16:creationId xmlns:a16="http://schemas.microsoft.com/office/drawing/2014/main" id="{78A3348F-6845-5E4D-B219-1DDE0852F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974" y="4282178"/>
              <a:ext cx="1535886" cy="570251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Ibrutinib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+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Ven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(n = 32)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Line 27">
              <a:extLst>
                <a:ext uri="{FF2B5EF4-FFF2-40B4-BE49-F238E27FC236}">
                  <a16:creationId xmlns:a16="http://schemas.microsoft.com/office/drawing/2014/main" id="{524D56AC-6C8F-C346-8C5E-7D21D8E691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17624" y="3900282"/>
              <a:ext cx="316962" cy="24793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Line 26">
              <a:extLst>
                <a:ext uri="{FF2B5EF4-FFF2-40B4-BE49-F238E27FC236}">
                  <a16:creationId xmlns:a16="http://schemas.microsoft.com/office/drawing/2014/main" id="{8369C197-766B-0C48-8C78-1BE621C72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26502" y="4296232"/>
              <a:ext cx="316962" cy="2227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2B6513A-6867-824E-9691-FB39EA5ACB53}"/>
                </a:ext>
              </a:extLst>
            </p:cNvPr>
            <p:cNvCxnSpPr/>
            <p:nvPr/>
          </p:nvCxnSpPr>
          <p:spPr bwMode="auto">
            <a:xfrm flipH="1">
              <a:off x="7491908" y="3370828"/>
              <a:ext cx="40014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E5301E8-AC09-6C49-9DE8-F602E1334F37}"/>
                </a:ext>
              </a:extLst>
            </p:cNvPr>
            <p:cNvCxnSpPr/>
            <p:nvPr/>
          </p:nvCxnSpPr>
          <p:spPr bwMode="auto">
            <a:xfrm>
              <a:off x="7906336" y="2611728"/>
              <a:ext cx="0" cy="161872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Text Box 31">
              <a:extLst>
                <a:ext uri="{FF2B5EF4-FFF2-40B4-BE49-F238E27FC236}">
                  <a16:creationId xmlns:a16="http://schemas.microsoft.com/office/drawing/2014/main" id="{1BF65BDF-0798-6D44-BF36-FD4EF895A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5649" y="4319219"/>
              <a:ext cx="1815544" cy="586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Undetectable MRD not confirmed</a:t>
              </a:r>
            </a:p>
          </p:txBody>
        </p:sp>
        <p:sp>
          <p:nvSpPr>
            <p:cNvPr id="41" name="Text Box 31">
              <a:extLst>
                <a:ext uri="{FF2B5EF4-FFF2-40B4-BE49-F238E27FC236}">
                  <a16:creationId xmlns:a16="http://schemas.microsoft.com/office/drawing/2014/main" id="{E7A789CC-ED8A-E940-8C84-24ACEBB43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5863" y="1590401"/>
              <a:ext cx="1907257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Double-blind randomization</a:t>
              </a:r>
            </a:p>
          </p:txBody>
        </p:sp>
        <p:sp>
          <p:nvSpPr>
            <p:cNvPr id="42" name="Text Box 31">
              <a:extLst>
                <a:ext uri="{FF2B5EF4-FFF2-40B4-BE49-F238E27FC236}">
                  <a16:creationId xmlns:a16="http://schemas.microsoft.com/office/drawing/2014/main" id="{5819BAC8-21EC-5043-9593-C325B98A94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8461" y="3182476"/>
              <a:ext cx="1907257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Open-label randomization</a:t>
              </a:r>
            </a:p>
          </p:txBody>
        </p:sp>
        <p:sp>
          <p:nvSpPr>
            <p:cNvPr id="43" name="Text Box 31">
              <a:extLst>
                <a:ext uri="{FF2B5EF4-FFF2-40B4-BE49-F238E27FC236}">
                  <a16:creationId xmlns:a16="http://schemas.microsoft.com/office/drawing/2014/main" id="{78CA2B7C-91C5-1A40-938D-54B3F7A64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20388" y="1360468"/>
              <a:ext cx="1951831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Stratified by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IGHV</a:t>
              </a:r>
              <a:r>
                <a:rPr kumimoji="0" lang="en-US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mutation status</a:t>
              </a:r>
            </a:p>
          </p:txBody>
        </p:sp>
        <p:sp>
          <p:nvSpPr>
            <p:cNvPr id="44" name="Line 26">
              <a:extLst>
                <a:ext uri="{FF2B5EF4-FFF2-40B4-BE49-F238E27FC236}">
                  <a16:creationId xmlns:a16="http://schemas.microsoft.com/office/drawing/2014/main" id="{36D2410D-0B7A-A94C-96BE-C4721329C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2423" y="1848897"/>
              <a:ext cx="0" cy="22745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Text Box 23">
              <a:extLst>
                <a:ext uri="{FF2B5EF4-FFF2-40B4-BE49-F238E27FC236}">
                  <a16:creationId xmlns:a16="http://schemas.microsoft.com/office/drawing/2014/main" id="{F09533C9-2723-224C-9B5F-00CA6AB68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4100" y="3913427"/>
              <a:ext cx="470722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Note: All cycles 28 days.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*Defined as having undetectable MRD (&lt;10</a:t>
              </a:r>
              <a:r>
                <a:rPr kumimoji="0" lang="en-GB" alt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-4</a:t>
              </a:r>
              <a:r>
                <a:rPr kumimoji="0" lang="en-GB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by flow cytometry) serially over at least 3 cycles in both PB and BM.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Line 33">
              <a:extLst>
                <a:ext uri="{FF2B5EF4-FFF2-40B4-BE49-F238E27FC236}">
                  <a16:creationId xmlns:a16="http://schemas.microsoft.com/office/drawing/2014/main" id="{F08EC94C-D538-BC4D-A51D-D71E1D786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7141" y="3390096"/>
              <a:ext cx="36000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Rectangle 28">
              <a:extLst>
                <a:ext uri="{FF2B5EF4-FFF2-40B4-BE49-F238E27FC236}">
                  <a16:creationId xmlns:a16="http://schemas.microsoft.com/office/drawing/2014/main" id="{9B5510CA-35D6-4347-9D25-263632A81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550" y="2867443"/>
              <a:ext cx="2216150" cy="1003309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 anchorCtr="1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Ibrutinib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420 mg QD +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Venetoclax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charset="0"/>
                </a:rPr>
                <a:t>ramp-up to 400 mg QD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for 12 cycles</a:t>
              </a:r>
            </a:p>
          </p:txBody>
        </p:sp>
        <p:sp>
          <p:nvSpPr>
            <p:cNvPr id="48" name="Text Box 31">
              <a:extLst>
                <a:ext uri="{FF2B5EF4-FFF2-40B4-BE49-F238E27FC236}">
                  <a16:creationId xmlns:a16="http://schemas.microsoft.com/office/drawing/2014/main" id="{5A5DCACD-F701-8344-88F8-56B5D7128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14368" y="3058188"/>
              <a:ext cx="1420907" cy="586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MRD-guided</a:t>
              </a:r>
              <a:b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randomization</a:t>
              </a:r>
            </a:p>
          </p:txBody>
        </p:sp>
      </p:grp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042E1373-47F7-416F-A689-A50AFB64C37E}"/>
              </a:ext>
            </a:extLst>
          </p:cNvPr>
          <p:cNvSpPr txBox="1">
            <a:spLocks/>
          </p:cNvSpPr>
          <p:nvPr/>
        </p:nvSpPr>
        <p:spPr bwMode="auto">
          <a:xfrm>
            <a:off x="604675" y="5177842"/>
            <a:ext cx="10877529" cy="138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 analysis: 95% to 100% 1-yr DFS rate in patients with confirmed undetectable MRD</a:t>
            </a:r>
            <a:r>
              <a:rPr kumimoji="0" lang="en-US" sz="2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Secondary endpoints: undetectable MRD, response, PFS, safety</a:t>
            </a:r>
            <a:r>
              <a:rPr kumimoji="0" lang="en-US" sz="2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50" name="Text Box 31">
            <a:extLst>
              <a:ext uri="{FF2B5EF4-FFF2-40B4-BE49-F238E27FC236}">
                <a16:creationId xmlns:a16="http://schemas.microsoft.com/office/drawing/2014/main" id="{1C3B31C0-CB99-44F5-84D0-E37313B66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912" y="1618503"/>
            <a:ext cx="967042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f/u (mo)</a:t>
            </a:r>
          </a:p>
        </p:txBody>
      </p:sp>
      <p:sp>
        <p:nvSpPr>
          <p:cNvPr id="51" name="Text Box 31">
            <a:extLst>
              <a:ext uri="{FF2B5EF4-FFF2-40B4-BE49-F238E27FC236}">
                <a16:creationId xmlns:a16="http://schemas.microsoft.com/office/drawing/2014/main" id="{2C61CDFC-8028-4A5A-8612-0C244104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912" y="2273676"/>
            <a:ext cx="96704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39.6</a:t>
            </a:r>
          </a:p>
        </p:txBody>
      </p:sp>
      <p:sp>
        <p:nvSpPr>
          <p:cNvPr id="52" name="Text Box 31">
            <a:extLst>
              <a:ext uri="{FF2B5EF4-FFF2-40B4-BE49-F238E27FC236}">
                <a16:creationId xmlns:a16="http://schemas.microsoft.com/office/drawing/2014/main" id="{E928CEC0-25AA-418A-A34A-8307AF19A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912" y="2873728"/>
            <a:ext cx="96704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38.0</a:t>
            </a:r>
          </a:p>
        </p:txBody>
      </p:sp>
      <p:sp>
        <p:nvSpPr>
          <p:cNvPr id="53" name="Text Box 31">
            <a:extLst>
              <a:ext uri="{FF2B5EF4-FFF2-40B4-BE49-F238E27FC236}">
                <a16:creationId xmlns:a16="http://schemas.microsoft.com/office/drawing/2014/main" id="{EE3E62C1-6466-42E9-9B63-F2F5D2DC6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912" y="3810804"/>
            <a:ext cx="96704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39.2</a:t>
            </a:r>
          </a:p>
        </p:txBody>
      </p:sp>
      <p:sp>
        <p:nvSpPr>
          <p:cNvPr id="54" name="Text Box 31">
            <a:extLst>
              <a:ext uri="{FF2B5EF4-FFF2-40B4-BE49-F238E27FC236}">
                <a16:creationId xmlns:a16="http://schemas.microsoft.com/office/drawing/2014/main" id="{A5382F95-8E10-465E-A3E1-01E6AB799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1912" y="4466479"/>
            <a:ext cx="96704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37.9</a:t>
            </a:r>
          </a:p>
        </p:txBody>
      </p:sp>
    </p:spTree>
    <p:extLst>
      <p:ext uri="{BB962C8B-B14F-4D97-AF65-F5344CB8AC3E}">
        <p14:creationId xmlns:p14="http://schemas.microsoft.com/office/powerpoint/2010/main" val="19672989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CAPTIVATE (MRD Cohort):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BFB1EED0-55B3-D445-8D0B-8DF6635F4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6581191"/>
              </p:ext>
            </p:extLst>
          </p:nvPr>
        </p:nvGraphicFramePr>
        <p:xfrm>
          <a:off x="522287" y="1600200"/>
          <a:ext cx="11236326" cy="4358768"/>
        </p:xfrm>
        <a:graphic>
          <a:graphicData uri="http://schemas.openxmlformats.org/drawingml/2006/table">
            <a:tbl>
              <a:tblPr/>
              <a:tblGrid>
                <a:gridCol w="290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491">
                  <a:extLst>
                    <a:ext uri="{9D8B030D-6E8A-4147-A177-3AD203B41FA5}">
                      <a16:colId xmlns:a16="http://schemas.microsoft.com/office/drawing/2014/main" val="4294306200"/>
                    </a:ext>
                  </a:extLst>
                </a:gridCol>
                <a:gridCol w="1783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0486">
                  <a:extLst>
                    <a:ext uri="{9D8B030D-6E8A-4147-A177-3AD203B41FA5}">
                      <a16:colId xmlns:a16="http://schemas.microsoft.com/office/drawing/2014/main" val="2561665585"/>
                    </a:ext>
                  </a:extLst>
                </a:gridCol>
                <a:gridCol w="1723870">
                  <a:extLst>
                    <a:ext uri="{9D8B030D-6E8A-4147-A177-3AD203B41FA5}">
                      <a16:colId xmlns:a16="http://schemas.microsoft.com/office/drawing/2014/main" val="445149687"/>
                    </a:ext>
                  </a:extLst>
                </a:gridCol>
                <a:gridCol w="1496598">
                  <a:extLst>
                    <a:ext uri="{9D8B030D-6E8A-4147-A177-3AD203B41FA5}">
                      <a16:colId xmlns:a16="http://schemas.microsoft.com/office/drawing/2014/main" val="250226739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Patients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164)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Confirmed uMRD (n = 86)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Not Confirmed uMRD (n = 63)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+ Venetoclax (n = 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14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(28-69)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(34-69)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(43-69)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(37-79)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(28-69)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Rai stage III/IV,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(19)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(35)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(45)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2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High-risk features,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del(17p)/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TP53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mutation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del(11q)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Complex karyotype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Unmutated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IGHV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(20)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99 (60)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(30)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(30)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(70)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(47)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(45)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3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cytopenia,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ANC ≤1.5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Hemoglobin ≤11 g/dL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Platelets ≤100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 (36)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 (21)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(18)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(44)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(44)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(28)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(29)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(29)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822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Lymph node diameter ≥5 cm,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(23)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(34)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318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ANC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ANC ≥25 x 10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(1-419)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 (76)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(2-256)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 (79)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(1-235)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(74)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 (3-419)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(75)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 (1-342)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(81)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4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5472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06C6FA2-428E-9646-B0A7-D419B2F2DA8E}"/>
              </a:ext>
            </a:extLst>
          </p:cNvPr>
          <p:cNvCxnSpPr>
            <a:cxnSpLocks/>
          </p:cNvCxnSpPr>
          <p:nvPr/>
        </p:nvCxnSpPr>
        <p:spPr bwMode="auto">
          <a:xfrm flipV="1">
            <a:off x="3190093" y="1607147"/>
            <a:ext cx="0" cy="299768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89D46FA-48EA-554E-9F49-A92E16BFC479}"/>
              </a:ext>
            </a:extLst>
          </p:cNvPr>
          <p:cNvCxnSpPr>
            <a:cxnSpLocks/>
          </p:cNvCxnSpPr>
          <p:nvPr/>
        </p:nvCxnSpPr>
        <p:spPr bwMode="auto">
          <a:xfrm flipV="1">
            <a:off x="5807876" y="1607147"/>
            <a:ext cx="0" cy="299768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52538F0-0C72-2642-B0AD-9E75510E8A0B}"/>
              </a:ext>
            </a:extLst>
          </p:cNvPr>
          <p:cNvCxnSpPr>
            <a:cxnSpLocks/>
          </p:cNvCxnSpPr>
          <p:nvPr/>
        </p:nvCxnSpPr>
        <p:spPr bwMode="auto">
          <a:xfrm flipV="1">
            <a:off x="8437525" y="1607147"/>
            <a:ext cx="0" cy="299768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3C96FAB-C16C-F546-8E66-031447D49858}"/>
              </a:ext>
            </a:extLst>
          </p:cNvPr>
          <p:cNvSpPr/>
          <p:nvPr/>
        </p:nvSpPr>
        <p:spPr bwMode="auto">
          <a:xfrm>
            <a:off x="1778074" y="1607147"/>
            <a:ext cx="1402394" cy="2997684"/>
          </a:xfrm>
          <a:prstGeom prst="rect">
            <a:avLst/>
          </a:prstGeom>
          <a:solidFill>
            <a:schemeClr val="tx2">
              <a:alpha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CAPTIVATE (MRD Cohort): DFS With Confirmed uMRD</a:t>
            </a:r>
            <a:endParaRPr lang="en-US" alt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2391D6A-22D4-5347-8D93-0752933A3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6012496"/>
            <a:ext cx="10877550" cy="419564"/>
          </a:xfrm>
        </p:spPr>
        <p:txBody>
          <a:bodyPr/>
          <a:lstStyle/>
          <a:p>
            <a:r>
              <a:rPr lang="en-US" sz="2000" dirty="0"/>
              <a:t>No new DFS events in patients with confirmed uMRD in 1 yr since primary analysis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 Reproduced with permission.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E39C63A9-25D8-48F3-94CF-4C0EC7F3AD3A}"/>
              </a:ext>
            </a:extLst>
          </p:cNvPr>
          <p:cNvGraphicFramePr>
            <a:graphicFrameLocks/>
          </p:cNvGraphicFramePr>
          <p:nvPr/>
        </p:nvGraphicFramePr>
        <p:xfrm>
          <a:off x="4307585" y="1933186"/>
          <a:ext cx="5387388" cy="1920320"/>
        </p:xfrm>
        <a:graphic>
          <a:graphicData uri="http://schemas.openxmlformats.org/drawingml/2006/table">
            <a:tbl>
              <a:tblPr/>
              <a:tblGrid>
                <a:gridCol w="252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630">
                  <a:extLst>
                    <a:ext uri="{9D8B030D-6E8A-4147-A177-3AD203B41FA5}">
                      <a16:colId xmlns:a16="http://schemas.microsoft.com/office/drawing/2014/main" val="2561665585"/>
                    </a:ext>
                  </a:extLst>
                </a:gridCol>
              </a:tblGrid>
              <a:tr h="2298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Outcome,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Confirmed uMRD (n = 86)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14412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2-yr DFS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Arm difference, %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4.7 (-1.6 to 10.9)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  <a:endParaRPr kumimoji="0" 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.1573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6B61E2-50F0-D34E-BDF6-3C422181953B}"/>
              </a:ext>
            </a:extLst>
          </p:cNvPr>
          <p:cNvCxnSpPr>
            <a:cxnSpLocks/>
          </p:cNvCxnSpPr>
          <p:nvPr/>
        </p:nvCxnSpPr>
        <p:spPr bwMode="auto">
          <a:xfrm>
            <a:off x="1757147" y="4604840"/>
            <a:ext cx="874401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61E902-1272-4C46-8970-4B3EC35972B9}"/>
              </a:ext>
            </a:extLst>
          </p:cNvPr>
          <p:cNvCxnSpPr>
            <a:cxnSpLocks/>
          </p:cNvCxnSpPr>
          <p:nvPr/>
        </p:nvCxnSpPr>
        <p:spPr bwMode="auto">
          <a:xfrm flipV="1">
            <a:off x="1778076" y="1618047"/>
            <a:ext cx="0" cy="298679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D59B92-B613-4D4C-A915-1508696ED5BF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161804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F85979-1D3F-314C-BB09-9DE662DE8DA6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221540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124277-0703-E54A-BF07-C41BEA9EA580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281276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E51635-477D-944F-BD5F-8739657D0391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341012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F5E1A61-CB79-8941-9AC5-6A2C457A9028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40074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5EF9E3-4607-4642-81F7-109D5D76548A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8575" y="460484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93C00E8-FDCF-1042-B6FF-89BE29AAB191}"/>
              </a:ext>
            </a:extLst>
          </p:cNvPr>
          <p:cNvSpPr txBox="1"/>
          <p:nvPr/>
        </p:nvSpPr>
        <p:spPr bwMode="auto">
          <a:xfrm>
            <a:off x="445236" y="1416890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BC0C26-6330-044D-9C69-2E4F48EEF5A3}"/>
              </a:ext>
            </a:extLst>
          </p:cNvPr>
          <p:cNvSpPr txBox="1"/>
          <p:nvPr/>
        </p:nvSpPr>
        <p:spPr bwMode="auto">
          <a:xfrm>
            <a:off x="445236" y="2011875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E10554-27D7-9A4F-88C3-A4933322ACAC}"/>
              </a:ext>
            </a:extLst>
          </p:cNvPr>
          <p:cNvSpPr txBox="1"/>
          <p:nvPr/>
        </p:nvSpPr>
        <p:spPr bwMode="auto">
          <a:xfrm>
            <a:off x="445236" y="2606860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3B7432-D059-1D40-8AF7-DB9EC2390A28}"/>
              </a:ext>
            </a:extLst>
          </p:cNvPr>
          <p:cNvSpPr txBox="1"/>
          <p:nvPr/>
        </p:nvSpPr>
        <p:spPr bwMode="auto">
          <a:xfrm>
            <a:off x="445236" y="3201845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8F90A1-C062-B542-82F1-EB85C49EDF16}"/>
              </a:ext>
            </a:extLst>
          </p:cNvPr>
          <p:cNvSpPr txBox="1"/>
          <p:nvPr/>
        </p:nvSpPr>
        <p:spPr bwMode="auto">
          <a:xfrm>
            <a:off x="445236" y="3796831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F2A7DB-2122-2844-9BD1-AE3D947FCDB3}"/>
              </a:ext>
            </a:extLst>
          </p:cNvPr>
          <p:cNvSpPr txBox="1"/>
          <p:nvPr/>
        </p:nvSpPr>
        <p:spPr bwMode="auto">
          <a:xfrm>
            <a:off x="445236" y="4391815"/>
            <a:ext cx="1297610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E813A6-8534-014A-9E1E-DAC0AE5323CD}"/>
              </a:ext>
            </a:extLst>
          </p:cNvPr>
          <p:cNvSpPr txBox="1"/>
          <p:nvPr/>
        </p:nvSpPr>
        <p:spPr bwMode="auto">
          <a:xfrm rot="16200000">
            <a:off x="-410198" y="2926774"/>
            <a:ext cx="29867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DFS (%)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62FF0F7-3760-1643-BAE9-498CA7D615AD}"/>
              </a:ext>
            </a:extLst>
          </p:cNvPr>
          <p:cNvCxnSpPr>
            <a:cxnSpLocks/>
          </p:cNvCxnSpPr>
          <p:nvPr/>
        </p:nvCxnSpPr>
        <p:spPr bwMode="auto">
          <a:xfrm>
            <a:off x="1778076" y="4604831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69BF1AD-6AD9-CE49-AAD5-456A881DE4DB}"/>
              </a:ext>
            </a:extLst>
          </p:cNvPr>
          <p:cNvCxnSpPr>
            <a:cxnSpLocks/>
          </p:cNvCxnSpPr>
          <p:nvPr/>
        </p:nvCxnSpPr>
        <p:spPr bwMode="auto">
          <a:xfrm>
            <a:off x="3185566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633733D-2BF8-0A49-92D1-C2A2287EE093}"/>
              </a:ext>
            </a:extLst>
          </p:cNvPr>
          <p:cNvCxnSpPr>
            <a:cxnSpLocks/>
          </p:cNvCxnSpPr>
          <p:nvPr/>
        </p:nvCxnSpPr>
        <p:spPr bwMode="auto">
          <a:xfrm>
            <a:off x="3842690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AD557C-6E3B-7B49-8185-9C56A34FB822}"/>
              </a:ext>
            </a:extLst>
          </p:cNvPr>
          <p:cNvCxnSpPr>
            <a:cxnSpLocks/>
          </p:cNvCxnSpPr>
          <p:nvPr/>
        </p:nvCxnSpPr>
        <p:spPr bwMode="auto">
          <a:xfrm>
            <a:off x="4499814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0C0A87-87C1-8C44-8C6C-E1D942986D70}"/>
              </a:ext>
            </a:extLst>
          </p:cNvPr>
          <p:cNvCxnSpPr>
            <a:cxnSpLocks/>
          </p:cNvCxnSpPr>
          <p:nvPr/>
        </p:nvCxnSpPr>
        <p:spPr bwMode="auto">
          <a:xfrm>
            <a:off x="5156938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75F270-4DFF-2341-8CF8-0D3549D18746}"/>
              </a:ext>
            </a:extLst>
          </p:cNvPr>
          <p:cNvCxnSpPr>
            <a:cxnSpLocks/>
          </p:cNvCxnSpPr>
          <p:nvPr/>
        </p:nvCxnSpPr>
        <p:spPr bwMode="auto">
          <a:xfrm>
            <a:off x="5814062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3781870-0888-D548-8EFD-6650F5AD5A51}"/>
              </a:ext>
            </a:extLst>
          </p:cNvPr>
          <p:cNvCxnSpPr>
            <a:cxnSpLocks/>
          </p:cNvCxnSpPr>
          <p:nvPr/>
        </p:nvCxnSpPr>
        <p:spPr bwMode="auto">
          <a:xfrm>
            <a:off x="6471186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BA96AF3-AB34-2F4F-B203-139A805F463D}"/>
              </a:ext>
            </a:extLst>
          </p:cNvPr>
          <p:cNvCxnSpPr>
            <a:cxnSpLocks/>
          </p:cNvCxnSpPr>
          <p:nvPr/>
        </p:nvCxnSpPr>
        <p:spPr bwMode="auto">
          <a:xfrm>
            <a:off x="10413928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8FEA551-B1AA-0F49-8B4F-710AF0874451}"/>
              </a:ext>
            </a:extLst>
          </p:cNvPr>
          <p:cNvSpPr txBox="1"/>
          <p:nvPr/>
        </p:nvSpPr>
        <p:spPr bwMode="auto">
          <a:xfrm>
            <a:off x="9765119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1F80D1-E3EB-C04A-AE31-A9DB1531A240}"/>
              </a:ext>
            </a:extLst>
          </p:cNvPr>
          <p:cNvSpPr txBox="1"/>
          <p:nvPr/>
        </p:nvSpPr>
        <p:spPr bwMode="auto">
          <a:xfrm>
            <a:off x="2557689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D886337-F9A0-8747-BD6E-1B4035FD1D9F}"/>
              </a:ext>
            </a:extLst>
          </p:cNvPr>
          <p:cNvSpPr txBox="1"/>
          <p:nvPr/>
        </p:nvSpPr>
        <p:spPr bwMode="auto">
          <a:xfrm>
            <a:off x="3207303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989224C-B2BE-6F49-8CAE-51BDD22BB506}"/>
              </a:ext>
            </a:extLst>
          </p:cNvPr>
          <p:cNvSpPr txBox="1"/>
          <p:nvPr/>
        </p:nvSpPr>
        <p:spPr bwMode="auto">
          <a:xfrm>
            <a:off x="3877844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2D42D0-7DEF-3344-9165-886CFE39C214}"/>
              </a:ext>
            </a:extLst>
          </p:cNvPr>
          <p:cNvSpPr txBox="1"/>
          <p:nvPr/>
        </p:nvSpPr>
        <p:spPr bwMode="auto">
          <a:xfrm>
            <a:off x="4520480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AC79189-2474-734F-8D7F-C9131EF89B52}"/>
              </a:ext>
            </a:extLst>
          </p:cNvPr>
          <p:cNvSpPr txBox="1"/>
          <p:nvPr/>
        </p:nvSpPr>
        <p:spPr bwMode="auto">
          <a:xfrm>
            <a:off x="5171963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1244E96-63F1-1340-9605-049479CA5C20}"/>
              </a:ext>
            </a:extLst>
          </p:cNvPr>
          <p:cNvSpPr txBox="1"/>
          <p:nvPr/>
        </p:nvSpPr>
        <p:spPr bwMode="auto">
          <a:xfrm>
            <a:off x="5826681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AC8FFB-E8B9-EE48-802F-83812A1CB612}"/>
              </a:ext>
            </a:extLst>
          </p:cNvPr>
          <p:cNvSpPr txBox="1"/>
          <p:nvPr/>
        </p:nvSpPr>
        <p:spPr bwMode="auto">
          <a:xfrm>
            <a:off x="1778072" y="4932265"/>
            <a:ext cx="86320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Time from Randomization (Cycles)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BE0820A-3641-1148-B847-27C93F05FFAB}"/>
              </a:ext>
            </a:extLst>
          </p:cNvPr>
          <p:cNvSpPr txBox="1"/>
          <p:nvPr/>
        </p:nvSpPr>
        <p:spPr bwMode="auto">
          <a:xfrm>
            <a:off x="1379445" y="5169135"/>
            <a:ext cx="14763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58460C-7013-804D-8452-6387A17542E3}"/>
              </a:ext>
            </a:extLst>
          </p:cNvPr>
          <p:cNvSpPr txBox="1"/>
          <p:nvPr/>
        </p:nvSpPr>
        <p:spPr bwMode="auto">
          <a:xfrm>
            <a:off x="285577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6BD04FD-3C52-B440-86D1-388573DA8DDF}"/>
              </a:ext>
            </a:extLst>
          </p:cNvPr>
          <p:cNvSpPr txBox="1"/>
          <p:nvPr/>
        </p:nvSpPr>
        <p:spPr bwMode="auto">
          <a:xfrm>
            <a:off x="9670800" y="1223941"/>
            <a:ext cx="26399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CD59F1F-12B5-5F49-986E-74213D0CA012}"/>
              </a:ext>
            </a:extLst>
          </p:cNvPr>
          <p:cNvSpPr txBox="1"/>
          <p:nvPr/>
        </p:nvSpPr>
        <p:spPr bwMode="auto">
          <a:xfrm>
            <a:off x="9644642" y="1737429"/>
            <a:ext cx="2060849" cy="4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7F6A2ED-4D0E-7B45-92C6-454F3D4CC839}"/>
              </a:ext>
            </a:extLst>
          </p:cNvPr>
          <p:cNvSpPr txBox="1"/>
          <p:nvPr/>
        </p:nvSpPr>
        <p:spPr bwMode="auto">
          <a:xfrm>
            <a:off x="1772583" y="3887605"/>
            <a:ext cx="14175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Prerandomization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with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</a:p>
        </p:txBody>
      </p:sp>
      <p:grpSp>
        <p:nvGrpSpPr>
          <p:cNvPr id="31745" name="Group 31744">
            <a:extLst>
              <a:ext uri="{FF2B5EF4-FFF2-40B4-BE49-F238E27FC236}">
                <a16:creationId xmlns:a16="http://schemas.microsoft.com/office/drawing/2014/main" id="{18FEC1B0-45EC-4C47-A438-4314607012AA}"/>
              </a:ext>
            </a:extLst>
          </p:cNvPr>
          <p:cNvGrpSpPr/>
          <p:nvPr/>
        </p:nvGrpSpPr>
        <p:grpSpPr>
          <a:xfrm>
            <a:off x="2368525" y="4503157"/>
            <a:ext cx="233150" cy="228019"/>
            <a:chOff x="5022783" y="-366414"/>
            <a:chExt cx="120746" cy="145928"/>
          </a:xfrm>
        </p:grpSpPr>
        <p:cxnSp>
          <p:nvCxnSpPr>
            <p:cNvPr id="31744" name="Straight Connector 31743">
              <a:extLst>
                <a:ext uri="{FF2B5EF4-FFF2-40B4-BE49-F238E27FC236}">
                  <a16:creationId xmlns:a16="http://schemas.microsoft.com/office/drawing/2014/main" id="{46EA444C-F0F6-3746-B082-F762B659A442}"/>
                </a:ext>
              </a:extLst>
            </p:cNvPr>
            <p:cNvCxnSpPr/>
            <p:nvPr/>
          </p:nvCxnSpPr>
          <p:spPr bwMode="auto">
            <a:xfrm flipV="1">
              <a:off x="5022783" y="-366414"/>
              <a:ext cx="105878" cy="12512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5F91DBA-1860-5D47-976D-F71D85E0FF36}"/>
                </a:ext>
              </a:extLst>
            </p:cNvPr>
            <p:cNvCxnSpPr/>
            <p:nvPr/>
          </p:nvCxnSpPr>
          <p:spPr bwMode="auto">
            <a:xfrm flipV="1">
              <a:off x="5037651" y="-345615"/>
              <a:ext cx="105878" cy="12512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FDBF8465-2000-7E40-BDE0-5F88052BE572}"/>
              </a:ext>
            </a:extLst>
          </p:cNvPr>
          <p:cNvSpPr txBox="1"/>
          <p:nvPr/>
        </p:nvSpPr>
        <p:spPr bwMode="auto">
          <a:xfrm>
            <a:off x="3202486" y="4024833"/>
            <a:ext cx="19882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Start of randomized treatment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DE3164-018B-1742-9966-C29911341AA7}"/>
              </a:ext>
            </a:extLst>
          </p:cNvPr>
          <p:cNvSpPr txBox="1"/>
          <p:nvPr/>
        </p:nvSpPr>
        <p:spPr bwMode="auto">
          <a:xfrm>
            <a:off x="5795164" y="4025391"/>
            <a:ext cx="19882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 cycles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postrandomization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F36F95-E113-5A4B-8EEF-98055A8F4F67}"/>
              </a:ext>
            </a:extLst>
          </p:cNvPr>
          <p:cNvSpPr txBox="1"/>
          <p:nvPr/>
        </p:nvSpPr>
        <p:spPr bwMode="auto">
          <a:xfrm>
            <a:off x="8436132" y="4004298"/>
            <a:ext cx="19882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 cycles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postrandomization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ECAD5FC-8A04-C54D-B062-2EA91F95D58E}"/>
              </a:ext>
            </a:extLst>
          </p:cNvPr>
          <p:cNvCxnSpPr>
            <a:cxnSpLocks/>
          </p:cNvCxnSpPr>
          <p:nvPr/>
        </p:nvCxnSpPr>
        <p:spPr bwMode="auto">
          <a:xfrm>
            <a:off x="7128310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83DCCD99-68A8-A342-A599-D6110A537B8F}"/>
              </a:ext>
            </a:extLst>
          </p:cNvPr>
          <p:cNvSpPr txBox="1"/>
          <p:nvPr/>
        </p:nvSpPr>
        <p:spPr bwMode="auto">
          <a:xfrm>
            <a:off x="6499621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37ABC0C-C491-DE43-BC88-752B18A8F5BE}"/>
              </a:ext>
            </a:extLst>
          </p:cNvPr>
          <p:cNvCxnSpPr>
            <a:cxnSpLocks/>
          </p:cNvCxnSpPr>
          <p:nvPr/>
        </p:nvCxnSpPr>
        <p:spPr bwMode="auto">
          <a:xfrm>
            <a:off x="7785434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C9C9EC25-166A-814A-8518-8D100211757C}"/>
              </a:ext>
            </a:extLst>
          </p:cNvPr>
          <p:cNvSpPr txBox="1"/>
          <p:nvPr/>
        </p:nvSpPr>
        <p:spPr bwMode="auto">
          <a:xfrm>
            <a:off x="7144669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C32B1F1-C2B3-0044-848B-A8B578BB927B}"/>
              </a:ext>
            </a:extLst>
          </p:cNvPr>
          <p:cNvCxnSpPr>
            <a:cxnSpLocks/>
          </p:cNvCxnSpPr>
          <p:nvPr/>
        </p:nvCxnSpPr>
        <p:spPr bwMode="auto">
          <a:xfrm>
            <a:off x="8442558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38F5A712-8B90-364A-B054-3C2C8318A31B}"/>
              </a:ext>
            </a:extLst>
          </p:cNvPr>
          <p:cNvSpPr txBox="1"/>
          <p:nvPr/>
        </p:nvSpPr>
        <p:spPr bwMode="auto">
          <a:xfrm>
            <a:off x="7798303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5FDD0D2-95D0-5C43-9A53-615AED77B3CF}"/>
              </a:ext>
            </a:extLst>
          </p:cNvPr>
          <p:cNvCxnSpPr>
            <a:cxnSpLocks/>
          </p:cNvCxnSpPr>
          <p:nvPr/>
        </p:nvCxnSpPr>
        <p:spPr bwMode="auto">
          <a:xfrm>
            <a:off x="9099682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94A7D292-EC91-5246-9515-7870CDA763FD}"/>
              </a:ext>
            </a:extLst>
          </p:cNvPr>
          <p:cNvSpPr txBox="1"/>
          <p:nvPr/>
        </p:nvSpPr>
        <p:spPr bwMode="auto">
          <a:xfrm>
            <a:off x="8451145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BB1A267-BC4A-1E4F-AA82-D51E5D054638}"/>
              </a:ext>
            </a:extLst>
          </p:cNvPr>
          <p:cNvCxnSpPr>
            <a:cxnSpLocks/>
          </p:cNvCxnSpPr>
          <p:nvPr/>
        </p:nvCxnSpPr>
        <p:spPr bwMode="auto">
          <a:xfrm>
            <a:off x="9756806" y="4600073"/>
            <a:ext cx="0" cy="7383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C1E6C711-2231-D04C-B9B8-53D75E0260E9}"/>
              </a:ext>
            </a:extLst>
          </p:cNvPr>
          <p:cNvSpPr txBox="1"/>
          <p:nvPr/>
        </p:nvSpPr>
        <p:spPr bwMode="auto">
          <a:xfrm>
            <a:off x="9112555" y="4646161"/>
            <a:ext cx="1297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2006F87-927E-2048-91E7-1A24A374C443}"/>
              </a:ext>
            </a:extLst>
          </p:cNvPr>
          <p:cNvSpPr txBox="1"/>
          <p:nvPr/>
        </p:nvSpPr>
        <p:spPr bwMode="auto">
          <a:xfrm>
            <a:off x="351384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B4D6C6-0705-D241-8866-47FF80089192}"/>
              </a:ext>
            </a:extLst>
          </p:cNvPr>
          <p:cNvSpPr txBox="1"/>
          <p:nvPr/>
        </p:nvSpPr>
        <p:spPr bwMode="auto">
          <a:xfrm>
            <a:off x="417191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F975FEA-645D-8A4E-A474-5F32EC2CEA55}"/>
              </a:ext>
            </a:extLst>
          </p:cNvPr>
          <p:cNvSpPr txBox="1"/>
          <p:nvPr/>
        </p:nvSpPr>
        <p:spPr bwMode="auto">
          <a:xfrm>
            <a:off x="482998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F40A01B-CD7E-5343-AD38-2E573006578A}"/>
              </a:ext>
            </a:extLst>
          </p:cNvPr>
          <p:cNvSpPr txBox="1"/>
          <p:nvPr/>
        </p:nvSpPr>
        <p:spPr bwMode="auto">
          <a:xfrm>
            <a:off x="548805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123F8A-2F9C-BE4E-B4FD-EE6B7098E815}"/>
              </a:ext>
            </a:extLst>
          </p:cNvPr>
          <p:cNvSpPr txBox="1"/>
          <p:nvPr/>
        </p:nvSpPr>
        <p:spPr bwMode="auto">
          <a:xfrm>
            <a:off x="614612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80059F4-B5D1-9B42-A3CD-448AD7460F77}"/>
              </a:ext>
            </a:extLst>
          </p:cNvPr>
          <p:cNvSpPr txBox="1"/>
          <p:nvPr/>
        </p:nvSpPr>
        <p:spPr bwMode="auto">
          <a:xfrm>
            <a:off x="680419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09606FD-A194-1D4C-A763-27E28CBAF3EB}"/>
              </a:ext>
            </a:extLst>
          </p:cNvPr>
          <p:cNvSpPr txBox="1"/>
          <p:nvPr/>
        </p:nvSpPr>
        <p:spPr bwMode="auto">
          <a:xfrm>
            <a:off x="746226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06B073D-FAC4-2449-BD3E-487A248C6586}"/>
              </a:ext>
            </a:extLst>
          </p:cNvPr>
          <p:cNvSpPr txBox="1"/>
          <p:nvPr/>
        </p:nvSpPr>
        <p:spPr bwMode="auto">
          <a:xfrm>
            <a:off x="812033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44FA53B-2AB5-A14A-8904-99792A988969}"/>
              </a:ext>
            </a:extLst>
          </p:cNvPr>
          <p:cNvSpPr txBox="1"/>
          <p:nvPr/>
        </p:nvSpPr>
        <p:spPr bwMode="auto">
          <a:xfrm>
            <a:off x="877840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480D0BE-E21F-DC43-9904-4B3D46D1961C}"/>
              </a:ext>
            </a:extLst>
          </p:cNvPr>
          <p:cNvSpPr txBox="1"/>
          <p:nvPr/>
        </p:nvSpPr>
        <p:spPr bwMode="auto">
          <a:xfrm>
            <a:off x="9436479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C08F5D4-D4CF-E447-804D-6B485BE6E92E}"/>
              </a:ext>
            </a:extLst>
          </p:cNvPr>
          <p:cNvSpPr txBox="1"/>
          <p:nvPr/>
        </p:nvSpPr>
        <p:spPr bwMode="auto">
          <a:xfrm>
            <a:off x="10094554" y="5352625"/>
            <a:ext cx="641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8" name="Freeform 31747">
            <a:extLst>
              <a:ext uri="{FF2B5EF4-FFF2-40B4-BE49-F238E27FC236}">
                <a16:creationId xmlns:a16="http://schemas.microsoft.com/office/drawing/2014/main" id="{20E7F1CE-DEA0-D645-A751-2352DDF11D39}"/>
              </a:ext>
            </a:extLst>
          </p:cNvPr>
          <p:cNvSpPr/>
          <p:nvPr/>
        </p:nvSpPr>
        <p:spPr bwMode="auto">
          <a:xfrm>
            <a:off x="3185410" y="1618938"/>
            <a:ext cx="7300210" cy="0"/>
          </a:xfrm>
          <a:custGeom>
            <a:avLst/>
            <a:gdLst>
              <a:gd name="connsiteX0" fmla="*/ 0 w 7300210"/>
              <a:gd name="connsiteY0" fmla="*/ 0 h 0"/>
              <a:gd name="connsiteX1" fmla="*/ 7300210 w 730021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00210">
                <a:moveTo>
                  <a:pt x="0" y="0"/>
                </a:moveTo>
                <a:lnTo>
                  <a:pt x="730021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9" name="Freeform 31748">
            <a:extLst>
              <a:ext uri="{FF2B5EF4-FFF2-40B4-BE49-F238E27FC236}">
                <a16:creationId xmlns:a16="http://schemas.microsoft.com/office/drawing/2014/main" id="{310FC345-4132-C54B-87E7-76F1BB2F52A9}"/>
              </a:ext>
            </a:extLst>
          </p:cNvPr>
          <p:cNvSpPr/>
          <p:nvPr/>
        </p:nvSpPr>
        <p:spPr bwMode="auto">
          <a:xfrm>
            <a:off x="3170420" y="1633928"/>
            <a:ext cx="6775554" cy="149902"/>
          </a:xfrm>
          <a:custGeom>
            <a:avLst/>
            <a:gdLst>
              <a:gd name="connsiteX0" fmla="*/ 0 w 6775554"/>
              <a:gd name="connsiteY0" fmla="*/ 0 h 149902"/>
              <a:gd name="connsiteX1" fmla="*/ 667062 w 6775554"/>
              <a:gd name="connsiteY1" fmla="*/ 0 h 149902"/>
              <a:gd name="connsiteX2" fmla="*/ 667062 w 6775554"/>
              <a:gd name="connsiteY2" fmla="*/ 82446 h 149902"/>
              <a:gd name="connsiteX3" fmla="*/ 1409075 w 6775554"/>
              <a:gd name="connsiteY3" fmla="*/ 82446 h 149902"/>
              <a:gd name="connsiteX4" fmla="*/ 1409075 w 6775554"/>
              <a:gd name="connsiteY4" fmla="*/ 149902 h 149902"/>
              <a:gd name="connsiteX5" fmla="*/ 6775554 w 6775554"/>
              <a:gd name="connsiteY5" fmla="*/ 149902 h 149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5554" h="149902">
                <a:moveTo>
                  <a:pt x="0" y="0"/>
                </a:moveTo>
                <a:lnTo>
                  <a:pt x="667062" y="0"/>
                </a:lnTo>
                <a:lnTo>
                  <a:pt x="667062" y="82446"/>
                </a:lnTo>
                <a:lnTo>
                  <a:pt x="1409075" y="82446"/>
                </a:lnTo>
                <a:lnTo>
                  <a:pt x="1409075" y="149902"/>
                </a:lnTo>
                <a:lnTo>
                  <a:pt x="6775554" y="149902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752" name="Group 31751">
            <a:extLst>
              <a:ext uri="{FF2B5EF4-FFF2-40B4-BE49-F238E27FC236}">
                <a16:creationId xmlns:a16="http://schemas.microsoft.com/office/drawing/2014/main" id="{AC0A8152-5326-C044-91EA-BD2E173DB3D2}"/>
              </a:ext>
            </a:extLst>
          </p:cNvPr>
          <p:cNvGrpSpPr/>
          <p:nvPr/>
        </p:nvGrpSpPr>
        <p:grpSpPr>
          <a:xfrm>
            <a:off x="6975062" y="1587204"/>
            <a:ext cx="3082066" cy="369332"/>
            <a:chOff x="6975062" y="1567954"/>
            <a:chExt cx="3082066" cy="36933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FC94673-F73B-6741-A916-CFD3D980EC1D}"/>
                </a:ext>
              </a:extLst>
            </p:cNvPr>
            <p:cNvSpPr txBox="1"/>
            <p:nvPr/>
          </p:nvSpPr>
          <p:spPr bwMode="auto">
            <a:xfrm>
              <a:off x="6975062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F5C028-06EB-1E4A-B013-541592135864}"/>
                </a:ext>
              </a:extLst>
            </p:cNvPr>
            <p:cNvSpPr txBox="1"/>
            <p:nvPr/>
          </p:nvSpPr>
          <p:spPr bwMode="auto">
            <a:xfrm>
              <a:off x="7638846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0178119-C851-394F-86F6-4898A96D970A}"/>
                </a:ext>
              </a:extLst>
            </p:cNvPr>
            <p:cNvSpPr txBox="1"/>
            <p:nvPr/>
          </p:nvSpPr>
          <p:spPr bwMode="auto">
            <a:xfrm>
              <a:off x="8584537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2593D4-0556-3044-9CB3-A0C3E2B97781}"/>
                </a:ext>
              </a:extLst>
            </p:cNvPr>
            <p:cNvSpPr txBox="1"/>
            <p:nvPr/>
          </p:nvSpPr>
          <p:spPr bwMode="auto">
            <a:xfrm>
              <a:off x="8633063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ECA1D0F-082B-2441-8E61-D547F010D62D}"/>
                </a:ext>
              </a:extLst>
            </p:cNvPr>
            <p:cNvSpPr txBox="1"/>
            <p:nvPr/>
          </p:nvSpPr>
          <p:spPr bwMode="auto">
            <a:xfrm>
              <a:off x="8995218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06EEAA0-5216-4146-9F45-F6F2893681DA}"/>
                </a:ext>
              </a:extLst>
            </p:cNvPr>
            <p:cNvSpPr txBox="1"/>
            <p:nvPr/>
          </p:nvSpPr>
          <p:spPr bwMode="auto">
            <a:xfrm>
              <a:off x="9852112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3B5384B-3E04-AD4F-B31D-7F547799805E}"/>
                </a:ext>
              </a:extLst>
            </p:cNvPr>
            <p:cNvSpPr txBox="1"/>
            <p:nvPr/>
          </p:nvSpPr>
          <p:spPr bwMode="auto">
            <a:xfrm>
              <a:off x="9021376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49FC4C8-90A1-AE48-BD6C-D90349EF40DC}"/>
                </a:ext>
              </a:extLst>
            </p:cNvPr>
            <p:cNvSpPr txBox="1"/>
            <p:nvPr/>
          </p:nvSpPr>
          <p:spPr bwMode="auto">
            <a:xfrm>
              <a:off x="8312412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2EF53D1-5DBD-CB49-B7B5-B924350E73BB}"/>
                </a:ext>
              </a:extLst>
            </p:cNvPr>
            <p:cNvSpPr txBox="1"/>
            <p:nvPr/>
          </p:nvSpPr>
          <p:spPr bwMode="auto">
            <a:xfrm>
              <a:off x="8427618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D155351-350E-4646-BDD6-33A1F120C4C3}"/>
                </a:ext>
              </a:extLst>
            </p:cNvPr>
            <p:cNvSpPr txBox="1"/>
            <p:nvPr/>
          </p:nvSpPr>
          <p:spPr bwMode="auto">
            <a:xfrm>
              <a:off x="8346134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470A4FF-8C0C-4049-8C2B-6ADE82F4F393}"/>
                </a:ext>
              </a:extLst>
            </p:cNvPr>
            <p:cNvSpPr txBox="1"/>
            <p:nvPr/>
          </p:nvSpPr>
          <p:spPr bwMode="auto">
            <a:xfrm>
              <a:off x="8377050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F626195-D3E2-2C4A-A5C1-DC169562FB0E}"/>
                </a:ext>
              </a:extLst>
            </p:cNvPr>
            <p:cNvSpPr txBox="1"/>
            <p:nvPr/>
          </p:nvSpPr>
          <p:spPr bwMode="auto">
            <a:xfrm>
              <a:off x="8402445" y="1567954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31751" name="Group 31750">
            <a:extLst>
              <a:ext uri="{FF2B5EF4-FFF2-40B4-BE49-F238E27FC236}">
                <a16:creationId xmlns:a16="http://schemas.microsoft.com/office/drawing/2014/main" id="{268A7DC5-B275-194B-B0B4-16E88B5F19E6}"/>
              </a:ext>
            </a:extLst>
          </p:cNvPr>
          <p:cNvGrpSpPr/>
          <p:nvPr/>
        </p:nvGrpSpPr>
        <p:grpSpPr>
          <a:xfrm>
            <a:off x="4402405" y="1420347"/>
            <a:ext cx="6133611" cy="369332"/>
            <a:chOff x="4402405" y="1420347"/>
            <a:chExt cx="6133611" cy="36933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C4835F8-9DA1-E644-B8BD-C0A1030E3E16}"/>
                </a:ext>
              </a:extLst>
            </p:cNvPr>
            <p:cNvSpPr txBox="1"/>
            <p:nvPr/>
          </p:nvSpPr>
          <p:spPr bwMode="auto">
            <a:xfrm>
              <a:off x="4402405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58A9527-3C90-914F-90FA-7F95D8AE6BBF}"/>
                </a:ext>
              </a:extLst>
            </p:cNvPr>
            <p:cNvSpPr txBox="1"/>
            <p:nvPr/>
          </p:nvSpPr>
          <p:spPr bwMode="auto">
            <a:xfrm>
              <a:off x="5821683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7B4689F-3882-DA49-B348-F71F3F87EBBC}"/>
                </a:ext>
              </a:extLst>
            </p:cNvPr>
            <p:cNvSpPr txBox="1"/>
            <p:nvPr/>
          </p:nvSpPr>
          <p:spPr bwMode="auto">
            <a:xfrm>
              <a:off x="7031054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DA6AAD6-3928-3148-B021-CEC0D92B6674}"/>
                </a:ext>
              </a:extLst>
            </p:cNvPr>
            <p:cNvSpPr txBox="1"/>
            <p:nvPr/>
          </p:nvSpPr>
          <p:spPr bwMode="auto">
            <a:xfrm>
              <a:off x="7055888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B7817D5-C30E-B14B-88B8-447D2D3728F5}"/>
                </a:ext>
              </a:extLst>
            </p:cNvPr>
            <p:cNvSpPr txBox="1"/>
            <p:nvPr/>
          </p:nvSpPr>
          <p:spPr bwMode="auto">
            <a:xfrm>
              <a:off x="8249258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F6E27A9-77FE-5E48-940F-2D156BC8F1E0}"/>
                </a:ext>
              </a:extLst>
            </p:cNvPr>
            <p:cNvSpPr txBox="1"/>
            <p:nvPr/>
          </p:nvSpPr>
          <p:spPr bwMode="auto">
            <a:xfrm>
              <a:off x="8649076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7A76944-CB61-9C42-9D2D-8CB7EA8E401F}"/>
                </a:ext>
              </a:extLst>
            </p:cNvPr>
            <p:cNvSpPr txBox="1"/>
            <p:nvPr/>
          </p:nvSpPr>
          <p:spPr bwMode="auto">
            <a:xfrm>
              <a:off x="9025051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764F80E-409C-7143-A947-9C16C01175EF}"/>
                </a:ext>
              </a:extLst>
            </p:cNvPr>
            <p:cNvSpPr txBox="1"/>
            <p:nvPr/>
          </p:nvSpPr>
          <p:spPr bwMode="auto">
            <a:xfrm>
              <a:off x="9687249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B0F4005-F946-5D4A-B90C-C35A9ED78652}"/>
                </a:ext>
              </a:extLst>
            </p:cNvPr>
            <p:cNvSpPr txBox="1"/>
            <p:nvPr/>
          </p:nvSpPr>
          <p:spPr bwMode="auto">
            <a:xfrm>
              <a:off x="10116418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592B9DE-8F05-2C4A-BF07-B49B543E7404}"/>
                </a:ext>
              </a:extLst>
            </p:cNvPr>
            <p:cNvSpPr txBox="1"/>
            <p:nvPr/>
          </p:nvSpPr>
          <p:spPr bwMode="auto">
            <a:xfrm>
              <a:off x="10298991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D46D4C3-B526-204B-9D45-DC0775E1C1AA}"/>
                </a:ext>
              </a:extLst>
            </p:cNvPr>
            <p:cNvSpPr txBox="1"/>
            <p:nvPr/>
          </p:nvSpPr>
          <p:spPr bwMode="auto">
            <a:xfrm>
              <a:off x="10331000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564A0D6-0338-8A43-8293-B106F59671C4}"/>
                </a:ext>
              </a:extLst>
            </p:cNvPr>
            <p:cNvSpPr txBox="1"/>
            <p:nvPr/>
          </p:nvSpPr>
          <p:spPr bwMode="auto">
            <a:xfrm>
              <a:off x="8494999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DCEDA9D-40C3-9344-BB9C-5C578DBA8460}"/>
                </a:ext>
              </a:extLst>
            </p:cNvPr>
            <p:cNvSpPr txBox="1"/>
            <p:nvPr/>
          </p:nvSpPr>
          <p:spPr bwMode="auto">
            <a:xfrm>
              <a:off x="8310258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60DE50E-00FF-9C46-BA00-0B4FD3B9B2CB}"/>
                </a:ext>
              </a:extLst>
            </p:cNvPr>
            <p:cNvSpPr txBox="1"/>
            <p:nvPr/>
          </p:nvSpPr>
          <p:spPr bwMode="auto">
            <a:xfrm>
              <a:off x="8328271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AAE6D0E-7B6E-864C-8B80-713EE503D80B}"/>
                </a:ext>
              </a:extLst>
            </p:cNvPr>
            <p:cNvSpPr txBox="1"/>
            <p:nvPr/>
          </p:nvSpPr>
          <p:spPr bwMode="auto">
            <a:xfrm>
              <a:off x="8353817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4FFD53C-AB25-9744-A9B6-042A2A30008F}"/>
                </a:ext>
              </a:extLst>
            </p:cNvPr>
            <p:cNvSpPr txBox="1"/>
            <p:nvPr/>
          </p:nvSpPr>
          <p:spPr bwMode="auto">
            <a:xfrm>
              <a:off x="8438784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332F40-DC56-664E-9330-19AD177B2677}"/>
                </a:ext>
              </a:extLst>
            </p:cNvPr>
            <p:cNvSpPr txBox="1"/>
            <p:nvPr/>
          </p:nvSpPr>
          <p:spPr bwMode="auto">
            <a:xfrm>
              <a:off x="8382132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868818E-9463-C246-A8AB-134ACDF89353}"/>
                </a:ext>
              </a:extLst>
            </p:cNvPr>
            <p:cNvSpPr txBox="1"/>
            <p:nvPr/>
          </p:nvSpPr>
          <p:spPr bwMode="auto">
            <a:xfrm>
              <a:off x="8401711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583258E-1627-5543-BE7D-771BDF24F9C6}"/>
                </a:ext>
              </a:extLst>
            </p:cNvPr>
            <p:cNvSpPr txBox="1"/>
            <p:nvPr/>
          </p:nvSpPr>
          <p:spPr bwMode="auto">
            <a:xfrm>
              <a:off x="8420099" y="1420347"/>
              <a:ext cx="205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6326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5CAB484-FA62-8B44-8188-2D2BA830D0C2}"/>
              </a:ext>
            </a:extLst>
          </p:cNvPr>
          <p:cNvGrpSpPr/>
          <p:nvPr/>
        </p:nvGrpSpPr>
        <p:grpSpPr>
          <a:xfrm>
            <a:off x="9041182" y="1700698"/>
            <a:ext cx="2228796" cy="395035"/>
            <a:chOff x="9041182" y="1700698"/>
            <a:chExt cx="2228796" cy="395035"/>
          </a:xfrm>
        </p:grpSpPr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4213798F-6DFB-0846-A162-D22BD9BAE246}"/>
                </a:ext>
              </a:extLst>
            </p:cNvPr>
            <p:cNvSpPr txBox="1"/>
            <p:nvPr/>
          </p:nvSpPr>
          <p:spPr bwMode="auto">
            <a:xfrm>
              <a:off x="9041182" y="170069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EE75C89A-6667-3F41-832F-28758A227887}"/>
                </a:ext>
              </a:extLst>
            </p:cNvPr>
            <p:cNvSpPr txBox="1"/>
            <p:nvPr/>
          </p:nvSpPr>
          <p:spPr bwMode="auto">
            <a:xfrm>
              <a:off x="9062155" y="170069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8270A3D9-DD39-4347-AC65-3BEEDCDB4D8D}"/>
                </a:ext>
              </a:extLst>
            </p:cNvPr>
            <p:cNvSpPr txBox="1"/>
            <p:nvPr/>
          </p:nvSpPr>
          <p:spPr bwMode="auto">
            <a:xfrm>
              <a:off x="10781299" y="1781996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D42C984-267F-8648-8EED-2E98DF22A967}"/>
                </a:ext>
              </a:extLst>
            </p:cNvPr>
            <p:cNvSpPr txBox="1"/>
            <p:nvPr/>
          </p:nvSpPr>
          <p:spPr bwMode="auto">
            <a:xfrm>
              <a:off x="10927715" y="1787956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CCA4F9C9-2D15-3643-B79E-F1B086067735}"/>
                </a:ext>
              </a:extLst>
            </p:cNvPr>
            <p:cNvSpPr txBox="1"/>
            <p:nvPr/>
          </p:nvSpPr>
          <p:spPr bwMode="auto">
            <a:xfrm>
              <a:off x="11030223" y="1787956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B890635-B31A-5341-8CA4-8210342FBFDC}"/>
                </a:ext>
              </a:extLst>
            </p:cNvPr>
            <p:cNvSpPr txBox="1"/>
            <p:nvPr/>
          </p:nvSpPr>
          <p:spPr bwMode="auto">
            <a:xfrm>
              <a:off x="11064962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E8C31583-705B-0140-8CC2-ECBE2DA43268}"/>
              </a:ext>
            </a:extLst>
          </p:cNvPr>
          <p:cNvSpPr/>
          <p:nvPr/>
        </p:nvSpPr>
        <p:spPr bwMode="auto">
          <a:xfrm>
            <a:off x="1530416" y="1848227"/>
            <a:ext cx="1343047" cy="2598638"/>
          </a:xfrm>
          <a:prstGeom prst="rect">
            <a:avLst/>
          </a:prstGeom>
          <a:solidFill>
            <a:schemeClr val="tx2">
              <a:alpha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CAPTIVATE (MRD Cohort): 3-Yr PFS</a:t>
            </a:r>
            <a:endParaRPr lang="en-US" alt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2391D6A-22D4-5347-8D93-0752933A3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5641934"/>
            <a:ext cx="10877550" cy="87109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000" dirty="0"/>
              <a:t>1 new PFS event (PD in uMRD arm) in 1 yr since primary analysis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3-yr OS: 99% overall (97%-100% across randomized arms)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 Reproduced with permission.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8F59BF-6694-4D34-ADE7-C493D905F064}"/>
              </a:ext>
            </a:extLst>
          </p:cNvPr>
          <p:cNvSpPr/>
          <p:nvPr/>
        </p:nvSpPr>
        <p:spPr bwMode="auto">
          <a:xfrm>
            <a:off x="4589473" y="1030884"/>
            <a:ext cx="4636066" cy="232968"/>
          </a:xfrm>
          <a:prstGeom prst="rect">
            <a:avLst/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E94C5C-FE28-446B-9416-CBEDF522A32D}"/>
              </a:ext>
            </a:extLst>
          </p:cNvPr>
          <p:cNvSpPr txBox="1"/>
          <p:nvPr/>
        </p:nvSpPr>
        <p:spPr bwMode="auto">
          <a:xfrm>
            <a:off x="1482291" y="1346472"/>
            <a:ext cx="39014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Confirmed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5B3C71-2435-4611-8AFA-F64897188AC6}"/>
              </a:ext>
            </a:extLst>
          </p:cNvPr>
          <p:cNvSpPr txBox="1"/>
          <p:nvPr/>
        </p:nvSpPr>
        <p:spPr bwMode="auto">
          <a:xfrm>
            <a:off x="7680960" y="1340149"/>
            <a:ext cx="39014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Not confirmed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4BA5CC-DF1A-794D-97CA-F9CB8A77BB1D}"/>
              </a:ext>
            </a:extLst>
          </p:cNvPr>
          <p:cNvCxnSpPr>
            <a:cxnSpLocks/>
          </p:cNvCxnSpPr>
          <p:nvPr/>
        </p:nvCxnSpPr>
        <p:spPr bwMode="auto">
          <a:xfrm>
            <a:off x="1520792" y="4446873"/>
            <a:ext cx="413520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C18DF6-940D-6D45-98D2-63664F6D0BB6}"/>
              </a:ext>
            </a:extLst>
          </p:cNvPr>
          <p:cNvCxnSpPr>
            <a:cxnSpLocks/>
          </p:cNvCxnSpPr>
          <p:nvPr/>
        </p:nvCxnSpPr>
        <p:spPr bwMode="auto">
          <a:xfrm flipV="1">
            <a:off x="1530417" y="1857676"/>
            <a:ext cx="0" cy="258919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2A15D7-212A-0C4E-95A4-9EDCDF82C6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185767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8DAA73C-1AC9-AC4F-9455-DB5B93FDE57C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237551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D5CDD9-2B1C-CB4C-9FDB-1D868A893C3E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289335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42937EB-C03C-0041-804F-FBF690F067ED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341119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6B09669-039C-ED49-8125-61B0F2CE8B57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392903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446636A-4F8F-5541-9DBD-8D8308173BA4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41" y="444687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E48E412-8297-154D-955B-182D776A41E8}"/>
              </a:ext>
            </a:extLst>
          </p:cNvPr>
          <p:cNvSpPr txBox="1"/>
          <p:nvPr/>
        </p:nvSpPr>
        <p:spPr bwMode="auto">
          <a:xfrm>
            <a:off x="917449" y="1683296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F3366C-5E92-2A41-9DB9-28DBE2584E1A}"/>
              </a:ext>
            </a:extLst>
          </p:cNvPr>
          <p:cNvSpPr txBox="1"/>
          <p:nvPr/>
        </p:nvSpPr>
        <p:spPr bwMode="auto">
          <a:xfrm>
            <a:off x="917449" y="2199078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2D607F-CA48-F24D-A3F2-E702E92F54EE}"/>
              </a:ext>
            </a:extLst>
          </p:cNvPr>
          <p:cNvSpPr txBox="1"/>
          <p:nvPr/>
        </p:nvSpPr>
        <p:spPr bwMode="auto">
          <a:xfrm>
            <a:off x="917449" y="2714860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168D13-4160-2041-BEEC-5BD0C07FDFB1}"/>
              </a:ext>
            </a:extLst>
          </p:cNvPr>
          <p:cNvSpPr txBox="1"/>
          <p:nvPr/>
        </p:nvSpPr>
        <p:spPr bwMode="auto">
          <a:xfrm>
            <a:off x="917449" y="3230642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85999A-4A67-1647-85CE-1C74C7782B7D}"/>
              </a:ext>
            </a:extLst>
          </p:cNvPr>
          <p:cNvSpPr txBox="1"/>
          <p:nvPr/>
        </p:nvSpPr>
        <p:spPr bwMode="auto">
          <a:xfrm>
            <a:off x="917449" y="3746424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B1AC73-98FB-7C4A-9501-9B7CBAF60595}"/>
              </a:ext>
            </a:extLst>
          </p:cNvPr>
          <p:cNvSpPr txBox="1"/>
          <p:nvPr/>
        </p:nvSpPr>
        <p:spPr bwMode="auto">
          <a:xfrm>
            <a:off x="917449" y="4262205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42F85F-D77D-0749-8A42-3DD61E220391}"/>
              </a:ext>
            </a:extLst>
          </p:cNvPr>
          <p:cNvSpPr txBox="1"/>
          <p:nvPr/>
        </p:nvSpPr>
        <p:spPr bwMode="auto">
          <a:xfrm rot="16200000">
            <a:off x="-345526" y="2967605"/>
            <a:ext cx="25891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(%)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0F5F6B-C996-E941-BE46-0376BE2AD752}"/>
              </a:ext>
            </a:extLst>
          </p:cNvPr>
          <p:cNvCxnSpPr>
            <a:cxnSpLocks/>
          </p:cNvCxnSpPr>
          <p:nvPr/>
        </p:nvCxnSpPr>
        <p:spPr bwMode="auto">
          <a:xfrm>
            <a:off x="1530417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DE89CDF-4617-1046-9B9E-A81815D33101}"/>
              </a:ext>
            </a:extLst>
          </p:cNvPr>
          <p:cNvCxnSpPr>
            <a:cxnSpLocks/>
          </p:cNvCxnSpPr>
          <p:nvPr/>
        </p:nvCxnSpPr>
        <p:spPr bwMode="auto">
          <a:xfrm>
            <a:off x="2080661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4630F38-3CE0-4B4D-80A5-E72D0BD38C43}"/>
              </a:ext>
            </a:extLst>
          </p:cNvPr>
          <p:cNvCxnSpPr>
            <a:cxnSpLocks/>
          </p:cNvCxnSpPr>
          <p:nvPr/>
        </p:nvCxnSpPr>
        <p:spPr bwMode="auto">
          <a:xfrm>
            <a:off x="2630905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AC88E7B-6090-B447-AF13-0A9BFB286005}"/>
              </a:ext>
            </a:extLst>
          </p:cNvPr>
          <p:cNvCxnSpPr>
            <a:cxnSpLocks/>
          </p:cNvCxnSpPr>
          <p:nvPr/>
        </p:nvCxnSpPr>
        <p:spPr bwMode="auto">
          <a:xfrm>
            <a:off x="3181149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49C5D39-C65F-DC43-807B-4F71CC2BC591}"/>
              </a:ext>
            </a:extLst>
          </p:cNvPr>
          <p:cNvCxnSpPr>
            <a:cxnSpLocks/>
          </p:cNvCxnSpPr>
          <p:nvPr/>
        </p:nvCxnSpPr>
        <p:spPr bwMode="auto">
          <a:xfrm>
            <a:off x="3731393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28BE62B-45BC-3E48-A03A-0F34C40D35A9}"/>
              </a:ext>
            </a:extLst>
          </p:cNvPr>
          <p:cNvCxnSpPr>
            <a:cxnSpLocks/>
          </p:cNvCxnSpPr>
          <p:nvPr/>
        </p:nvCxnSpPr>
        <p:spPr bwMode="auto">
          <a:xfrm>
            <a:off x="4281637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24BE7EE-64BC-A444-9319-2E7610C97688}"/>
              </a:ext>
            </a:extLst>
          </p:cNvPr>
          <p:cNvCxnSpPr>
            <a:cxnSpLocks/>
          </p:cNvCxnSpPr>
          <p:nvPr/>
        </p:nvCxnSpPr>
        <p:spPr bwMode="auto">
          <a:xfrm>
            <a:off x="4831881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0B2F812-A5C3-EB4C-9D6D-5E100E0106FF}"/>
              </a:ext>
            </a:extLst>
          </p:cNvPr>
          <p:cNvCxnSpPr>
            <a:cxnSpLocks/>
          </p:cNvCxnSpPr>
          <p:nvPr/>
        </p:nvCxnSpPr>
        <p:spPr bwMode="auto">
          <a:xfrm>
            <a:off x="5382127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F2E76E5-EBDC-724B-88AC-94B7CDD7A64E}"/>
              </a:ext>
            </a:extLst>
          </p:cNvPr>
          <p:cNvSpPr txBox="1"/>
          <p:nvPr/>
        </p:nvSpPr>
        <p:spPr bwMode="auto">
          <a:xfrm>
            <a:off x="5083742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6065DA-47FD-9547-8ACE-966270335E3C}"/>
              </a:ext>
            </a:extLst>
          </p:cNvPr>
          <p:cNvSpPr txBox="1"/>
          <p:nvPr/>
        </p:nvSpPr>
        <p:spPr bwMode="auto">
          <a:xfrm>
            <a:off x="124326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586438-053C-4245-BB0D-45D6090383F5}"/>
              </a:ext>
            </a:extLst>
          </p:cNvPr>
          <p:cNvSpPr txBox="1"/>
          <p:nvPr/>
        </p:nvSpPr>
        <p:spPr bwMode="auto">
          <a:xfrm>
            <a:off x="179190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773255-8708-DB4B-A7BA-5D7D305AAE0E}"/>
              </a:ext>
            </a:extLst>
          </p:cNvPr>
          <p:cNvSpPr txBox="1"/>
          <p:nvPr/>
        </p:nvSpPr>
        <p:spPr bwMode="auto">
          <a:xfrm>
            <a:off x="234054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92C4CD-2F7D-E743-8419-5F5C99EF954F}"/>
              </a:ext>
            </a:extLst>
          </p:cNvPr>
          <p:cNvSpPr txBox="1"/>
          <p:nvPr/>
        </p:nvSpPr>
        <p:spPr bwMode="auto">
          <a:xfrm>
            <a:off x="288918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A5C9FC-11E6-AF45-B0C0-C97958EDD7D5}"/>
              </a:ext>
            </a:extLst>
          </p:cNvPr>
          <p:cNvSpPr txBox="1"/>
          <p:nvPr/>
        </p:nvSpPr>
        <p:spPr bwMode="auto">
          <a:xfrm>
            <a:off x="343782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9BE220B-76E6-334D-B591-37979B704AF0}"/>
              </a:ext>
            </a:extLst>
          </p:cNvPr>
          <p:cNvSpPr txBox="1"/>
          <p:nvPr/>
        </p:nvSpPr>
        <p:spPr bwMode="auto">
          <a:xfrm>
            <a:off x="398646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EB780F-C0F8-EF43-B791-22D9F9C505FE}"/>
              </a:ext>
            </a:extLst>
          </p:cNvPr>
          <p:cNvSpPr txBox="1"/>
          <p:nvPr/>
        </p:nvSpPr>
        <p:spPr bwMode="auto">
          <a:xfrm>
            <a:off x="453510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AA1B07-0022-F443-B844-27FF0D35E225}"/>
              </a:ext>
            </a:extLst>
          </p:cNvPr>
          <p:cNvSpPr txBox="1"/>
          <p:nvPr/>
        </p:nvSpPr>
        <p:spPr bwMode="auto">
          <a:xfrm>
            <a:off x="1530416" y="4687752"/>
            <a:ext cx="3851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Time (months)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3E202B8-89BE-8845-A620-9A1D84634FBF}"/>
              </a:ext>
            </a:extLst>
          </p:cNvPr>
          <p:cNvSpPr txBox="1"/>
          <p:nvPr/>
        </p:nvSpPr>
        <p:spPr bwMode="auto">
          <a:xfrm>
            <a:off x="0" y="4837522"/>
            <a:ext cx="137794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 →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 →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Plb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EC8D8A7-B2E5-D948-86F5-8FD72CD35812}"/>
              </a:ext>
            </a:extLst>
          </p:cNvPr>
          <p:cNvSpPr txBox="1"/>
          <p:nvPr/>
        </p:nvSpPr>
        <p:spPr bwMode="auto">
          <a:xfrm>
            <a:off x="1287604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29D2612-4F87-4D4B-84CB-2D7E7DCD0773}"/>
              </a:ext>
            </a:extLst>
          </p:cNvPr>
          <p:cNvSpPr txBox="1"/>
          <p:nvPr/>
        </p:nvSpPr>
        <p:spPr bwMode="auto">
          <a:xfrm>
            <a:off x="1836785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4EF4558-EE64-EF40-A10E-0D2D3354C3FA}"/>
              </a:ext>
            </a:extLst>
          </p:cNvPr>
          <p:cNvSpPr txBox="1"/>
          <p:nvPr/>
        </p:nvSpPr>
        <p:spPr bwMode="auto">
          <a:xfrm>
            <a:off x="2385966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FE52CE-4F3C-6847-B3B1-857D533FC317}"/>
              </a:ext>
            </a:extLst>
          </p:cNvPr>
          <p:cNvSpPr txBox="1"/>
          <p:nvPr/>
        </p:nvSpPr>
        <p:spPr bwMode="auto">
          <a:xfrm>
            <a:off x="2935147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43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A66719-ABE8-D244-A406-8C0BA03313D0}"/>
              </a:ext>
            </a:extLst>
          </p:cNvPr>
          <p:cNvSpPr txBox="1"/>
          <p:nvPr/>
        </p:nvSpPr>
        <p:spPr bwMode="auto">
          <a:xfrm>
            <a:off x="3484328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9BED78B-36A0-7D46-A2D8-16572A1E2244}"/>
              </a:ext>
            </a:extLst>
          </p:cNvPr>
          <p:cNvSpPr txBox="1"/>
          <p:nvPr/>
        </p:nvSpPr>
        <p:spPr bwMode="auto">
          <a:xfrm>
            <a:off x="4033509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DC004B6-9028-464D-A962-D0AE1D737B91}"/>
              </a:ext>
            </a:extLst>
          </p:cNvPr>
          <p:cNvSpPr txBox="1"/>
          <p:nvPr/>
        </p:nvSpPr>
        <p:spPr bwMode="auto">
          <a:xfrm>
            <a:off x="4582690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162E1D-13B8-0948-A160-AC482342669F}"/>
              </a:ext>
            </a:extLst>
          </p:cNvPr>
          <p:cNvSpPr txBox="1"/>
          <p:nvPr/>
        </p:nvSpPr>
        <p:spPr bwMode="auto">
          <a:xfrm>
            <a:off x="5131869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C7AEF15-C9C9-784F-BC0E-11FDF882CC06}"/>
              </a:ext>
            </a:extLst>
          </p:cNvPr>
          <p:cNvSpPr txBox="1"/>
          <p:nvPr/>
        </p:nvSpPr>
        <p:spPr bwMode="auto">
          <a:xfrm>
            <a:off x="5160253" y="1516032"/>
            <a:ext cx="12140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82A2C70-CD38-E247-8990-4F1487EA037F}"/>
              </a:ext>
            </a:extLst>
          </p:cNvPr>
          <p:cNvSpPr txBox="1"/>
          <p:nvPr/>
        </p:nvSpPr>
        <p:spPr bwMode="auto">
          <a:xfrm>
            <a:off x="5148223" y="1961166"/>
            <a:ext cx="947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DE2B23C-2E6A-AB4A-B40B-03712F461857}"/>
              </a:ext>
            </a:extLst>
          </p:cNvPr>
          <p:cNvSpPr txBox="1"/>
          <p:nvPr/>
        </p:nvSpPr>
        <p:spPr bwMode="auto">
          <a:xfrm>
            <a:off x="3257506" y="4025443"/>
            <a:ext cx="32684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Start of randomized treatment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165744-8F58-024A-821D-8E872C885812}"/>
              </a:ext>
            </a:extLst>
          </p:cNvPr>
          <p:cNvSpPr txBox="1"/>
          <p:nvPr/>
        </p:nvSpPr>
        <p:spPr bwMode="auto">
          <a:xfrm>
            <a:off x="1509239" y="3829690"/>
            <a:ext cx="1364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Prerandomization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with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CD2003D-DB67-834F-B71E-BC85D0DE9D55}"/>
              </a:ext>
            </a:extLst>
          </p:cNvPr>
          <p:cNvCxnSpPr/>
          <p:nvPr/>
        </p:nvCxnSpPr>
        <p:spPr bwMode="auto">
          <a:xfrm flipV="1">
            <a:off x="2890841" y="1848227"/>
            <a:ext cx="0" cy="259863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Right Arrow 67">
            <a:extLst>
              <a:ext uri="{FF2B5EF4-FFF2-40B4-BE49-F238E27FC236}">
                <a16:creationId xmlns:a16="http://schemas.microsoft.com/office/drawing/2014/main" id="{A7656C38-D778-6541-85EA-48B4D20A20EE}"/>
              </a:ext>
            </a:extLst>
          </p:cNvPr>
          <p:cNvSpPr/>
          <p:nvPr/>
        </p:nvSpPr>
        <p:spPr bwMode="auto">
          <a:xfrm>
            <a:off x="2960263" y="4079296"/>
            <a:ext cx="297241" cy="259882"/>
          </a:xfrm>
          <a:prstGeom prst="rightArrow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6B84E3AA-5C92-5846-86C4-8006E9A629F9}"/>
              </a:ext>
            </a:extLst>
          </p:cNvPr>
          <p:cNvSpPr/>
          <p:nvPr/>
        </p:nvSpPr>
        <p:spPr bwMode="auto">
          <a:xfrm>
            <a:off x="1559293" y="1848051"/>
            <a:ext cx="3801979" cy="0"/>
          </a:xfrm>
          <a:custGeom>
            <a:avLst/>
            <a:gdLst>
              <a:gd name="connsiteX0" fmla="*/ 0 w 3801979"/>
              <a:gd name="connsiteY0" fmla="*/ 0 h 0"/>
              <a:gd name="connsiteX1" fmla="*/ 3801979 w 380197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01979">
                <a:moveTo>
                  <a:pt x="0" y="0"/>
                </a:moveTo>
                <a:lnTo>
                  <a:pt x="3801979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EFA013C0-B0CC-454A-B91D-A827D992DE3E}"/>
              </a:ext>
            </a:extLst>
          </p:cNvPr>
          <p:cNvSpPr/>
          <p:nvPr/>
        </p:nvSpPr>
        <p:spPr bwMode="auto">
          <a:xfrm>
            <a:off x="1549667" y="1838425"/>
            <a:ext cx="3840480" cy="125129"/>
          </a:xfrm>
          <a:custGeom>
            <a:avLst/>
            <a:gdLst>
              <a:gd name="connsiteX0" fmla="*/ 3840480 w 3840480"/>
              <a:gd name="connsiteY0" fmla="*/ 125129 h 125129"/>
              <a:gd name="connsiteX1" fmla="*/ 1799925 w 3840480"/>
              <a:gd name="connsiteY1" fmla="*/ 125129 h 125129"/>
              <a:gd name="connsiteX2" fmla="*/ 1799925 w 3840480"/>
              <a:gd name="connsiteY2" fmla="*/ 77002 h 125129"/>
              <a:gd name="connsiteX3" fmla="*/ 1713297 w 3840480"/>
              <a:gd name="connsiteY3" fmla="*/ 77002 h 125129"/>
              <a:gd name="connsiteX4" fmla="*/ 1713297 w 3840480"/>
              <a:gd name="connsiteY4" fmla="*/ 77002 h 125129"/>
              <a:gd name="connsiteX5" fmla="*/ 1713297 w 3840480"/>
              <a:gd name="connsiteY5" fmla="*/ 0 h 125129"/>
              <a:gd name="connsiteX6" fmla="*/ 0 w 3840480"/>
              <a:gd name="connsiteY6" fmla="*/ 0 h 12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40480" h="125129">
                <a:moveTo>
                  <a:pt x="3840480" y="125129"/>
                </a:moveTo>
                <a:lnTo>
                  <a:pt x="1799925" y="125129"/>
                </a:lnTo>
                <a:lnTo>
                  <a:pt x="1799925" y="77002"/>
                </a:lnTo>
                <a:lnTo>
                  <a:pt x="1713297" y="77002"/>
                </a:lnTo>
                <a:lnTo>
                  <a:pt x="1713297" y="77002"/>
                </a:lnTo>
                <a:lnTo>
                  <a:pt x="171329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58E9DE-5264-834F-B521-E12E9091F4EE}"/>
              </a:ext>
            </a:extLst>
          </p:cNvPr>
          <p:cNvSpPr txBox="1"/>
          <p:nvPr/>
        </p:nvSpPr>
        <p:spPr bwMode="auto">
          <a:xfrm>
            <a:off x="3335315" y="1684536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ED4371E-8FD5-D544-9C88-357CE2CB9DDA}"/>
              </a:ext>
            </a:extLst>
          </p:cNvPr>
          <p:cNvSpPr txBox="1"/>
          <p:nvPr/>
        </p:nvSpPr>
        <p:spPr bwMode="auto">
          <a:xfrm>
            <a:off x="3351685" y="168453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3286C90-B0A4-9E4A-8FC8-E0B522379502}"/>
              </a:ext>
            </a:extLst>
          </p:cNvPr>
          <p:cNvSpPr txBox="1"/>
          <p:nvPr/>
        </p:nvSpPr>
        <p:spPr bwMode="auto">
          <a:xfrm>
            <a:off x="4758541" y="168453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3A05DC4-1123-9049-BE88-535BBAD53701}"/>
              </a:ext>
            </a:extLst>
          </p:cNvPr>
          <p:cNvSpPr txBox="1"/>
          <p:nvPr/>
        </p:nvSpPr>
        <p:spPr bwMode="auto">
          <a:xfrm>
            <a:off x="4780156" y="1685854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411CB59-C276-314B-B764-BFF577292266}"/>
              </a:ext>
            </a:extLst>
          </p:cNvPr>
          <p:cNvSpPr txBox="1"/>
          <p:nvPr/>
        </p:nvSpPr>
        <p:spPr bwMode="auto">
          <a:xfrm>
            <a:off x="4801482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3570FA5-43C1-E746-A75E-D96B2BF9CC4C}"/>
              </a:ext>
            </a:extLst>
          </p:cNvPr>
          <p:cNvSpPr txBox="1"/>
          <p:nvPr/>
        </p:nvSpPr>
        <p:spPr bwMode="auto">
          <a:xfrm>
            <a:off x="4990516" y="1689753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29E1C4B-FA2C-D843-8269-817472B14EAF}"/>
              </a:ext>
            </a:extLst>
          </p:cNvPr>
          <p:cNvSpPr txBox="1"/>
          <p:nvPr/>
        </p:nvSpPr>
        <p:spPr bwMode="auto">
          <a:xfrm>
            <a:off x="5009854" y="168348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F35F47A-897D-DF49-A0EB-3ED0CDBDD4E6}"/>
              </a:ext>
            </a:extLst>
          </p:cNvPr>
          <p:cNvSpPr txBox="1"/>
          <p:nvPr/>
        </p:nvSpPr>
        <p:spPr bwMode="auto">
          <a:xfrm>
            <a:off x="5030093" y="168348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D67194E-E497-5E40-88E2-A7A9508CA6A3}"/>
              </a:ext>
            </a:extLst>
          </p:cNvPr>
          <p:cNvSpPr txBox="1"/>
          <p:nvPr/>
        </p:nvSpPr>
        <p:spPr bwMode="auto">
          <a:xfrm>
            <a:off x="5050332" y="168348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6D6E329-8B8A-2844-8702-C26AFA65B62B}"/>
              </a:ext>
            </a:extLst>
          </p:cNvPr>
          <p:cNvSpPr txBox="1"/>
          <p:nvPr/>
        </p:nvSpPr>
        <p:spPr bwMode="auto">
          <a:xfrm>
            <a:off x="5090808" y="168348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3381EA7-5780-734D-8F9B-E0D54B36D410}"/>
              </a:ext>
            </a:extLst>
          </p:cNvPr>
          <p:cNvSpPr txBox="1"/>
          <p:nvPr/>
        </p:nvSpPr>
        <p:spPr bwMode="auto">
          <a:xfrm>
            <a:off x="5070571" y="168348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8948834-9962-524D-ABE4-32A67884C653}"/>
              </a:ext>
            </a:extLst>
          </p:cNvPr>
          <p:cNvSpPr txBox="1"/>
          <p:nvPr/>
        </p:nvSpPr>
        <p:spPr bwMode="auto">
          <a:xfrm>
            <a:off x="4878006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6917189-8542-1149-BF35-10F922B4E904}"/>
              </a:ext>
            </a:extLst>
          </p:cNvPr>
          <p:cNvSpPr txBox="1"/>
          <p:nvPr/>
        </p:nvSpPr>
        <p:spPr bwMode="auto">
          <a:xfrm>
            <a:off x="4832092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E9EC566-9978-7C4A-BF4E-1C4B1758985C}"/>
              </a:ext>
            </a:extLst>
          </p:cNvPr>
          <p:cNvSpPr txBox="1"/>
          <p:nvPr/>
        </p:nvSpPr>
        <p:spPr bwMode="auto">
          <a:xfrm>
            <a:off x="4847397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A555DDF-4FAB-FB4D-B632-F0CFF49D8659}"/>
              </a:ext>
            </a:extLst>
          </p:cNvPr>
          <p:cNvSpPr txBox="1"/>
          <p:nvPr/>
        </p:nvSpPr>
        <p:spPr bwMode="auto">
          <a:xfrm>
            <a:off x="4862702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2AC0C89-4614-884C-9D6A-56DF5FB3862B}"/>
              </a:ext>
            </a:extLst>
          </p:cNvPr>
          <p:cNvSpPr txBox="1"/>
          <p:nvPr/>
        </p:nvSpPr>
        <p:spPr bwMode="auto">
          <a:xfrm>
            <a:off x="4816787" y="168348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48D704A-2856-E241-9A6D-894D8A5F0F50}"/>
              </a:ext>
            </a:extLst>
          </p:cNvPr>
          <p:cNvSpPr txBox="1"/>
          <p:nvPr/>
        </p:nvSpPr>
        <p:spPr bwMode="auto">
          <a:xfrm>
            <a:off x="4761394" y="1802870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5A27CAE-F592-DE4C-AAA1-025BD43219DD}"/>
              </a:ext>
            </a:extLst>
          </p:cNvPr>
          <p:cNvSpPr txBox="1"/>
          <p:nvPr/>
        </p:nvSpPr>
        <p:spPr bwMode="auto">
          <a:xfrm>
            <a:off x="5056001" y="1802870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70ACBDC-1DE8-B44F-9D30-ACA002EA5805}"/>
              </a:ext>
            </a:extLst>
          </p:cNvPr>
          <p:cNvSpPr txBox="1"/>
          <p:nvPr/>
        </p:nvSpPr>
        <p:spPr bwMode="auto">
          <a:xfrm>
            <a:off x="5038992" y="1802870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19D6F0B-7857-C149-8748-7808826CFB7B}"/>
              </a:ext>
            </a:extLst>
          </p:cNvPr>
          <p:cNvSpPr txBox="1"/>
          <p:nvPr/>
        </p:nvSpPr>
        <p:spPr bwMode="auto">
          <a:xfrm>
            <a:off x="5071798" y="1802870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846BF2A-2CCB-D748-9099-9844F5570BC3}"/>
              </a:ext>
            </a:extLst>
          </p:cNvPr>
          <p:cNvSpPr txBox="1"/>
          <p:nvPr/>
        </p:nvSpPr>
        <p:spPr bwMode="auto">
          <a:xfrm>
            <a:off x="5087538" y="1802870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D5B0786-5A6B-634A-BEFF-A560E7E12EA9}"/>
              </a:ext>
            </a:extLst>
          </p:cNvPr>
          <p:cNvSpPr txBox="1"/>
          <p:nvPr/>
        </p:nvSpPr>
        <p:spPr bwMode="auto">
          <a:xfrm>
            <a:off x="5108317" y="1803547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F089E0C-00F1-E240-836B-C6D3F0FB4515}"/>
              </a:ext>
            </a:extLst>
          </p:cNvPr>
          <p:cNvSpPr txBox="1"/>
          <p:nvPr/>
        </p:nvSpPr>
        <p:spPr bwMode="auto">
          <a:xfrm>
            <a:off x="4918818" y="1803546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6CB2F4D-A5CD-6142-9214-A4BCC457FF7D}"/>
              </a:ext>
            </a:extLst>
          </p:cNvPr>
          <p:cNvSpPr txBox="1"/>
          <p:nvPr/>
        </p:nvSpPr>
        <p:spPr bwMode="auto">
          <a:xfrm>
            <a:off x="4934968" y="1803545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693A1A4-2C75-7046-8DA7-F1443B944170}"/>
              </a:ext>
            </a:extLst>
          </p:cNvPr>
          <p:cNvSpPr txBox="1"/>
          <p:nvPr/>
        </p:nvSpPr>
        <p:spPr bwMode="auto">
          <a:xfrm>
            <a:off x="4782863" y="1801551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4A80AF0-BE78-8349-A5F1-84036AEE56DF}"/>
              </a:ext>
            </a:extLst>
          </p:cNvPr>
          <p:cNvSpPr txBox="1"/>
          <p:nvPr/>
        </p:nvSpPr>
        <p:spPr bwMode="auto">
          <a:xfrm>
            <a:off x="4796518" y="1803544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214E517-01B3-D749-996C-B27A76838B08}"/>
              </a:ext>
            </a:extLst>
          </p:cNvPr>
          <p:cNvSpPr txBox="1"/>
          <p:nvPr/>
        </p:nvSpPr>
        <p:spPr bwMode="auto">
          <a:xfrm>
            <a:off x="4824075" y="1807819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BC02AD6-3905-234D-83FD-64DE486283E9}"/>
              </a:ext>
            </a:extLst>
          </p:cNvPr>
          <p:cNvSpPr txBox="1"/>
          <p:nvPr/>
        </p:nvSpPr>
        <p:spPr bwMode="auto">
          <a:xfrm>
            <a:off x="4813197" y="1803543"/>
            <a:ext cx="205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36FF4343-7E13-8041-B086-4F11401BCC99}"/>
              </a:ext>
            </a:extLst>
          </p:cNvPr>
          <p:cNvSpPr/>
          <p:nvPr/>
        </p:nvSpPr>
        <p:spPr bwMode="auto">
          <a:xfrm>
            <a:off x="7476897" y="1848227"/>
            <a:ext cx="1306401" cy="2598638"/>
          </a:xfrm>
          <a:prstGeom prst="rect">
            <a:avLst/>
          </a:prstGeom>
          <a:solidFill>
            <a:schemeClr val="tx2">
              <a:alpha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501AAFC2-123B-324E-8E35-155F28FCE55B}"/>
              </a:ext>
            </a:extLst>
          </p:cNvPr>
          <p:cNvCxnSpPr>
            <a:cxnSpLocks/>
          </p:cNvCxnSpPr>
          <p:nvPr/>
        </p:nvCxnSpPr>
        <p:spPr bwMode="auto">
          <a:xfrm>
            <a:off x="7467273" y="4446873"/>
            <a:ext cx="413520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7045C8AA-232B-964B-B7BC-C820247B2988}"/>
              </a:ext>
            </a:extLst>
          </p:cNvPr>
          <p:cNvCxnSpPr>
            <a:cxnSpLocks/>
          </p:cNvCxnSpPr>
          <p:nvPr/>
        </p:nvCxnSpPr>
        <p:spPr bwMode="auto">
          <a:xfrm flipV="1">
            <a:off x="7476898" y="1857676"/>
            <a:ext cx="0" cy="258919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407F838E-0603-F045-98AB-6CD07B2C7720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185767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D317FAB2-F7BA-4C45-9F5C-98E614639973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237551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D9AD90F-4CA5-1E4F-ACBB-2939B06380FF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289335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0F3399EA-EE80-8845-A04F-E85138C1E34C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341119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A4FE3F43-332F-3C42-AF5B-CA8896956E6E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392903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EEC9B608-360A-3744-87AC-6002A43AC747}"/>
              </a:ext>
            </a:extLst>
          </p:cNvPr>
          <p:cNvCxnSpPr>
            <a:cxnSpLocks/>
          </p:cNvCxnSpPr>
          <p:nvPr/>
        </p:nvCxnSpPr>
        <p:spPr bwMode="auto">
          <a:xfrm flipH="1">
            <a:off x="7409522" y="444687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AAE0E45D-0E6F-054E-A411-89C9BD22D252}"/>
              </a:ext>
            </a:extLst>
          </p:cNvPr>
          <p:cNvSpPr txBox="1"/>
          <p:nvPr/>
        </p:nvSpPr>
        <p:spPr bwMode="auto">
          <a:xfrm>
            <a:off x="6863930" y="1683296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DBA5177-7A48-CD49-AB26-C20D119C064C}"/>
              </a:ext>
            </a:extLst>
          </p:cNvPr>
          <p:cNvSpPr txBox="1"/>
          <p:nvPr/>
        </p:nvSpPr>
        <p:spPr bwMode="auto">
          <a:xfrm>
            <a:off x="6863930" y="2199078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50EEC1C-DA5A-F54A-8CE9-F156012B294E}"/>
              </a:ext>
            </a:extLst>
          </p:cNvPr>
          <p:cNvSpPr txBox="1"/>
          <p:nvPr/>
        </p:nvSpPr>
        <p:spPr bwMode="auto">
          <a:xfrm>
            <a:off x="6863930" y="2714860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E0DB189-F6F3-9144-BF38-FA254E03B17A}"/>
              </a:ext>
            </a:extLst>
          </p:cNvPr>
          <p:cNvSpPr txBox="1"/>
          <p:nvPr/>
        </p:nvSpPr>
        <p:spPr bwMode="auto">
          <a:xfrm>
            <a:off x="6863930" y="3230642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C32A76A2-87BA-CC45-9CCA-05DE62CB8CF9}"/>
              </a:ext>
            </a:extLst>
          </p:cNvPr>
          <p:cNvSpPr txBox="1"/>
          <p:nvPr/>
        </p:nvSpPr>
        <p:spPr bwMode="auto">
          <a:xfrm>
            <a:off x="6863930" y="3746424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7D287FD2-6C64-AD4C-9C7E-CBBA20ADC883}"/>
              </a:ext>
            </a:extLst>
          </p:cNvPr>
          <p:cNvSpPr txBox="1"/>
          <p:nvPr/>
        </p:nvSpPr>
        <p:spPr bwMode="auto">
          <a:xfrm>
            <a:off x="6863930" y="4262205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CDEDA9F-A1C4-9E43-8AC6-516E8DA22866}"/>
              </a:ext>
            </a:extLst>
          </p:cNvPr>
          <p:cNvSpPr txBox="1"/>
          <p:nvPr/>
        </p:nvSpPr>
        <p:spPr bwMode="auto">
          <a:xfrm rot="16200000">
            <a:off x="5600955" y="2967605"/>
            <a:ext cx="25891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PFS (%)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D30627A4-2210-C440-B8AA-696EE89AB568}"/>
              </a:ext>
            </a:extLst>
          </p:cNvPr>
          <p:cNvCxnSpPr>
            <a:cxnSpLocks/>
          </p:cNvCxnSpPr>
          <p:nvPr/>
        </p:nvCxnSpPr>
        <p:spPr bwMode="auto">
          <a:xfrm>
            <a:off x="7476898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6FB11316-44B7-0642-8758-E3D54FA028F6}"/>
              </a:ext>
            </a:extLst>
          </p:cNvPr>
          <p:cNvCxnSpPr>
            <a:cxnSpLocks/>
          </p:cNvCxnSpPr>
          <p:nvPr/>
        </p:nvCxnSpPr>
        <p:spPr bwMode="auto">
          <a:xfrm>
            <a:off x="8027142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A6191509-96C2-DA41-BF45-8BA41B658ABB}"/>
              </a:ext>
            </a:extLst>
          </p:cNvPr>
          <p:cNvCxnSpPr>
            <a:cxnSpLocks/>
          </p:cNvCxnSpPr>
          <p:nvPr/>
        </p:nvCxnSpPr>
        <p:spPr bwMode="auto">
          <a:xfrm>
            <a:off x="8577386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E097B76F-7F63-A745-A243-7E5354432688}"/>
              </a:ext>
            </a:extLst>
          </p:cNvPr>
          <p:cNvCxnSpPr>
            <a:cxnSpLocks/>
          </p:cNvCxnSpPr>
          <p:nvPr/>
        </p:nvCxnSpPr>
        <p:spPr bwMode="auto">
          <a:xfrm>
            <a:off x="9127630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408510A6-7392-C849-8B84-3246DA56F5A4}"/>
              </a:ext>
            </a:extLst>
          </p:cNvPr>
          <p:cNvCxnSpPr>
            <a:cxnSpLocks/>
          </p:cNvCxnSpPr>
          <p:nvPr/>
        </p:nvCxnSpPr>
        <p:spPr bwMode="auto">
          <a:xfrm>
            <a:off x="9677874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5323E449-970C-5040-8FD9-7AD1167892D0}"/>
              </a:ext>
            </a:extLst>
          </p:cNvPr>
          <p:cNvCxnSpPr>
            <a:cxnSpLocks/>
          </p:cNvCxnSpPr>
          <p:nvPr/>
        </p:nvCxnSpPr>
        <p:spPr bwMode="auto">
          <a:xfrm>
            <a:off x="10228118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4E56B8B9-C272-8A4F-852B-DE980DA70D48}"/>
              </a:ext>
            </a:extLst>
          </p:cNvPr>
          <p:cNvCxnSpPr>
            <a:cxnSpLocks/>
          </p:cNvCxnSpPr>
          <p:nvPr/>
        </p:nvCxnSpPr>
        <p:spPr bwMode="auto">
          <a:xfrm>
            <a:off x="10778362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4335EB53-9038-2D4F-AEA9-7FD88CA8C97E}"/>
              </a:ext>
            </a:extLst>
          </p:cNvPr>
          <p:cNvCxnSpPr>
            <a:cxnSpLocks/>
          </p:cNvCxnSpPr>
          <p:nvPr/>
        </p:nvCxnSpPr>
        <p:spPr bwMode="auto">
          <a:xfrm>
            <a:off x="11328608" y="4446865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672EC6EA-FFC6-2F43-BA10-82FF7FE2A4BF}"/>
              </a:ext>
            </a:extLst>
          </p:cNvPr>
          <p:cNvSpPr txBox="1"/>
          <p:nvPr/>
        </p:nvSpPr>
        <p:spPr bwMode="auto">
          <a:xfrm>
            <a:off x="11030223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20D7A249-0F11-2C48-A118-5FCD4ABCB756}"/>
              </a:ext>
            </a:extLst>
          </p:cNvPr>
          <p:cNvSpPr txBox="1"/>
          <p:nvPr/>
        </p:nvSpPr>
        <p:spPr bwMode="auto">
          <a:xfrm>
            <a:off x="718974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ECF6740-C671-8246-A52E-2B7382DD44A1}"/>
              </a:ext>
            </a:extLst>
          </p:cNvPr>
          <p:cNvSpPr txBox="1"/>
          <p:nvPr/>
        </p:nvSpPr>
        <p:spPr bwMode="auto">
          <a:xfrm>
            <a:off x="773838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F025B253-EDBB-3F4F-BBA9-E3A767E19D7C}"/>
              </a:ext>
            </a:extLst>
          </p:cNvPr>
          <p:cNvSpPr txBox="1"/>
          <p:nvPr/>
        </p:nvSpPr>
        <p:spPr bwMode="auto">
          <a:xfrm>
            <a:off x="828702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CC1486F-D60F-2240-A165-EC07B9F702A9}"/>
              </a:ext>
            </a:extLst>
          </p:cNvPr>
          <p:cNvSpPr txBox="1"/>
          <p:nvPr/>
        </p:nvSpPr>
        <p:spPr bwMode="auto">
          <a:xfrm>
            <a:off x="883566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3F9F42D-F7B3-3E40-AE88-F2DBBBF5C4AE}"/>
              </a:ext>
            </a:extLst>
          </p:cNvPr>
          <p:cNvSpPr txBox="1"/>
          <p:nvPr/>
        </p:nvSpPr>
        <p:spPr bwMode="auto">
          <a:xfrm>
            <a:off x="938430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424A8DE-0483-374E-8E97-0EE861C55EE9}"/>
              </a:ext>
            </a:extLst>
          </p:cNvPr>
          <p:cNvSpPr txBox="1"/>
          <p:nvPr/>
        </p:nvSpPr>
        <p:spPr bwMode="auto">
          <a:xfrm>
            <a:off x="993294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EE3DE278-2968-7047-B3C6-6D815050E224}"/>
              </a:ext>
            </a:extLst>
          </p:cNvPr>
          <p:cNvSpPr txBox="1"/>
          <p:nvPr/>
        </p:nvSpPr>
        <p:spPr bwMode="auto">
          <a:xfrm>
            <a:off x="10481584" y="4469053"/>
            <a:ext cx="5967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D91BD1EB-0CA6-9F48-84EC-CD3ACA93B056}"/>
              </a:ext>
            </a:extLst>
          </p:cNvPr>
          <p:cNvSpPr txBox="1"/>
          <p:nvPr/>
        </p:nvSpPr>
        <p:spPr bwMode="auto">
          <a:xfrm>
            <a:off x="7476897" y="4687752"/>
            <a:ext cx="38517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Time (months)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F7F3D22-4DD7-4C4B-85DC-48097BAD3AB9}"/>
              </a:ext>
            </a:extLst>
          </p:cNvPr>
          <p:cNvSpPr txBox="1"/>
          <p:nvPr/>
        </p:nvSpPr>
        <p:spPr bwMode="auto">
          <a:xfrm>
            <a:off x="5517689" y="4837522"/>
            <a:ext cx="180673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at Risk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 →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 →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B14FBC58-624C-BD48-81FD-6C19265F172F}"/>
              </a:ext>
            </a:extLst>
          </p:cNvPr>
          <p:cNvSpPr txBox="1"/>
          <p:nvPr/>
        </p:nvSpPr>
        <p:spPr bwMode="auto">
          <a:xfrm>
            <a:off x="7234085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BA89437D-42A7-774A-AF11-402517955A06}"/>
              </a:ext>
            </a:extLst>
          </p:cNvPr>
          <p:cNvSpPr txBox="1"/>
          <p:nvPr/>
        </p:nvSpPr>
        <p:spPr bwMode="auto">
          <a:xfrm>
            <a:off x="7783266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32FD9FA1-DC58-6E46-9681-EB627D8F5BAB}"/>
              </a:ext>
            </a:extLst>
          </p:cNvPr>
          <p:cNvSpPr txBox="1"/>
          <p:nvPr/>
        </p:nvSpPr>
        <p:spPr bwMode="auto">
          <a:xfrm>
            <a:off x="8332447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365CDD3-98E8-5C45-AF3C-73268EB8DF9C}"/>
              </a:ext>
            </a:extLst>
          </p:cNvPr>
          <p:cNvSpPr txBox="1"/>
          <p:nvPr/>
        </p:nvSpPr>
        <p:spPr bwMode="auto">
          <a:xfrm>
            <a:off x="8881628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6D700109-8617-1A4A-AB6D-594CC54A153F}"/>
              </a:ext>
            </a:extLst>
          </p:cNvPr>
          <p:cNvSpPr txBox="1"/>
          <p:nvPr/>
        </p:nvSpPr>
        <p:spPr bwMode="auto">
          <a:xfrm>
            <a:off x="9430809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5BE0487D-E4DD-D947-B4AD-F1A4B305BF08}"/>
              </a:ext>
            </a:extLst>
          </p:cNvPr>
          <p:cNvSpPr txBox="1"/>
          <p:nvPr/>
        </p:nvSpPr>
        <p:spPr bwMode="auto">
          <a:xfrm>
            <a:off x="9979990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C7481ADB-F62F-4545-BB48-8847A8B40B74}"/>
              </a:ext>
            </a:extLst>
          </p:cNvPr>
          <p:cNvSpPr txBox="1"/>
          <p:nvPr/>
        </p:nvSpPr>
        <p:spPr bwMode="auto">
          <a:xfrm>
            <a:off x="10529171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D03C7E7B-CAF5-3E46-B954-B7BE10DCA086}"/>
              </a:ext>
            </a:extLst>
          </p:cNvPr>
          <p:cNvSpPr txBox="1"/>
          <p:nvPr/>
        </p:nvSpPr>
        <p:spPr bwMode="auto">
          <a:xfrm>
            <a:off x="11078350" y="5052966"/>
            <a:ext cx="52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C7FB4011-D12B-CB47-A84C-9238E7985911}"/>
              </a:ext>
            </a:extLst>
          </p:cNvPr>
          <p:cNvSpPr txBox="1"/>
          <p:nvPr/>
        </p:nvSpPr>
        <p:spPr bwMode="auto">
          <a:xfrm>
            <a:off x="10550008" y="1507663"/>
            <a:ext cx="12140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7C50871-7CE6-C942-A467-4AD0915AB6C1}"/>
              </a:ext>
            </a:extLst>
          </p:cNvPr>
          <p:cNvSpPr txBox="1"/>
          <p:nvPr/>
        </p:nvSpPr>
        <p:spPr bwMode="auto">
          <a:xfrm>
            <a:off x="10561514" y="2014412"/>
            <a:ext cx="11422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B0F1B87C-1DDA-4745-B0C0-386F613412B4}"/>
              </a:ext>
            </a:extLst>
          </p:cNvPr>
          <p:cNvSpPr txBox="1"/>
          <p:nvPr/>
        </p:nvSpPr>
        <p:spPr bwMode="auto">
          <a:xfrm>
            <a:off x="9153816" y="4025443"/>
            <a:ext cx="29112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Start of randomized treatment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A9EB2079-A9A2-6743-9CDE-FACDF61CC62B}"/>
              </a:ext>
            </a:extLst>
          </p:cNvPr>
          <p:cNvSpPr txBox="1"/>
          <p:nvPr/>
        </p:nvSpPr>
        <p:spPr bwMode="auto">
          <a:xfrm>
            <a:off x="7455720" y="3829690"/>
            <a:ext cx="1364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Prerandomization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with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2314AA56-9E8E-624D-A95A-3623EA74205E}"/>
              </a:ext>
            </a:extLst>
          </p:cNvPr>
          <p:cNvCxnSpPr/>
          <p:nvPr/>
        </p:nvCxnSpPr>
        <p:spPr bwMode="auto">
          <a:xfrm flipV="1">
            <a:off x="8789195" y="1848227"/>
            <a:ext cx="0" cy="259863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27" name="Right Arrow 226">
            <a:extLst>
              <a:ext uri="{FF2B5EF4-FFF2-40B4-BE49-F238E27FC236}">
                <a16:creationId xmlns:a16="http://schemas.microsoft.com/office/drawing/2014/main" id="{32FDD460-0E43-4846-A217-8405BB89FD91}"/>
              </a:ext>
            </a:extLst>
          </p:cNvPr>
          <p:cNvSpPr/>
          <p:nvPr/>
        </p:nvSpPr>
        <p:spPr bwMode="auto">
          <a:xfrm>
            <a:off x="8856572" y="4079296"/>
            <a:ext cx="297241" cy="259882"/>
          </a:xfrm>
          <a:prstGeom prst="rightArrow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7" name="Group 3">
            <a:extLst>
              <a:ext uri="{FF2B5EF4-FFF2-40B4-BE49-F238E27FC236}">
                <a16:creationId xmlns:a16="http://schemas.microsoft.com/office/drawing/2014/main" id="{86678B3E-6C68-4925-8F50-23886911E005}"/>
              </a:ext>
            </a:extLst>
          </p:cNvPr>
          <p:cNvGraphicFramePr>
            <a:graphicFrameLocks/>
          </p:cNvGraphicFramePr>
          <p:nvPr/>
        </p:nvGraphicFramePr>
        <p:xfrm>
          <a:off x="8267919" y="2510921"/>
          <a:ext cx="3500346" cy="1127808"/>
        </p:xfrm>
        <a:graphic>
          <a:graphicData uri="http://schemas.openxmlformats.org/drawingml/2006/table">
            <a:tbl>
              <a:tblPr/>
              <a:tblGrid>
                <a:gridCol w="1305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879">
                  <a:extLst>
                    <a:ext uri="{9D8B030D-6E8A-4147-A177-3AD203B41FA5}">
                      <a16:colId xmlns:a16="http://schemas.microsoft.com/office/drawing/2014/main" val="1881845786"/>
                    </a:ext>
                  </a:extLst>
                </a:gridCol>
                <a:gridCol w="1185302">
                  <a:extLst>
                    <a:ext uri="{9D8B030D-6E8A-4147-A177-3AD203B41FA5}">
                      <a16:colId xmlns:a16="http://schemas.microsoft.com/office/drawing/2014/main" val="286140805"/>
                    </a:ext>
                  </a:extLst>
                </a:gridCol>
              </a:tblGrid>
              <a:tr h="364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 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 + Ven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36-mo PFS,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96.7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96.7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78.6-99.5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78.6-99.5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3" name="Freeform 72">
            <a:extLst>
              <a:ext uri="{FF2B5EF4-FFF2-40B4-BE49-F238E27FC236}">
                <a16:creationId xmlns:a16="http://schemas.microsoft.com/office/drawing/2014/main" id="{9F2BD9D8-CB67-1842-8E8D-53D6DF491EF5}"/>
              </a:ext>
            </a:extLst>
          </p:cNvPr>
          <p:cNvSpPr/>
          <p:nvPr/>
        </p:nvSpPr>
        <p:spPr bwMode="auto">
          <a:xfrm>
            <a:off x="7467600" y="1856014"/>
            <a:ext cx="3864429" cy="97972"/>
          </a:xfrm>
          <a:custGeom>
            <a:avLst/>
            <a:gdLst>
              <a:gd name="connsiteX0" fmla="*/ 0 w 3864429"/>
              <a:gd name="connsiteY0" fmla="*/ 0 h 97972"/>
              <a:gd name="connsiteX1" fmla="*/ 2705100 w 3864429"/>
              <a:gd name="connsiteY1" fmla="*/ 0 h 97972"/>
              <a:gd name="connsiteX2" fmla="*/ 2705100 w 3864429"/>
              <a:gd name="connsiteY2" fmla="*/ 97972 h 97972"/>
              <a:gd name="connsiteX3" fmla="*/ 3864429 w 3864429"/>
              <a:gd name="connsiteY3" fmla="*/ 97972 h 97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4429" h="97972">
                <a:moveTo>
                  <a:pt x="0" y="0"/>
                </a:moveTo>
                <a:lnTo>
                  <a:pt x="2705100" y="0"/>
                </a:lnTo>
                <a:lnTo>
                  <a:pt x="2705100" y="97972"/>
                </a:lnTo>
                <a:lnTo>
                  <a:pt x="3864429" y="97972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8" name="Freeform 257">
            <a:extLst>
              <a:ext uri="{FF2B5EF4-FFF2-40B4-BE49-F238E27FC236}">
                <a16:creationId xmlns:a16="http://schemas.microsoft.com/office/drawing/2014/main" id="{B3025E57-A7C1-CA4B-BE84-CED946D4D5A6}"/>
              </a:ext>
            </a:extLst>
          </p:cNvPr>
          <p:cNvSpPr/>
          <p:nvPr/>
        </p:nvSpPr>
        <p:spPr bwMode="auto">
          <a:xfrm>
            <a:off x="7473043" y="1856014"/>
            <a:ext cx="3788228" cy="97972"/>
          </a:xfrm>
          <a:custGeom>
            <a:avLst/>
            <a:gdLst>
              <a:gd name="connsiteX0" fmla="*/ 0 w 3788228"/>
              <a:gd name="connsiteY0" fmla="*/ 0 h 97972"/>
              <a:gd name="connsiteX1" fmla="*/ 2525486 w 3788228"/>
              <a:gd name="connsiteY1" fmla="*/ 0 h 97972"/>
              <a:gd name="connsiteX2" fmla="*/ 2525486 w 3788228"/>
              <a:gd name="connsiteY2" fmla="*/ 97972 h 97972"/>
              <a:gd name="connsiteX3" fmla="*/ 3788228 w 3788228"/>
              <a:gd name="connsiteY3" fmla="*/ 92529 h 97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228" h="97972">
                <a:moveTo>
                  <a:pt x="0" y="0"/>
                </a:moveTo>
                <a:lnTo>
                  <a:pt x="2525486" y="0"/>
                </a:lnTo>
                <a:lnTo>
                  <a:pt x="2525486" y="97972"/>
                </a:lnTo>
                <a:lnTo>
                  <a:pt x="3788228" y="92529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ACF54437-AC44-574F-9631-5C2E7D00BE47}"/>
              </a:ext>
            </a:extLst>
          </p:cNvPr>
          <p:cNvGrpSpPr/>
          <p:nvPr/>
        </p:nvGrpSpPr>
        <p:grpSpPr>
          <a:xfrm>
            <a:off x="9141188" y="1692080"/>
            <a:ext cx="2079041" cy="401475"/>
            <a:chOff x="9141188" y="1692080"/>
            <a:chExt cx="2079041" cy="401475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BEEAE82-25F1-CB4D-92F6-DFF4B223C468}"/>
                </a:ext>
              </a:extLst>
            </p:cNvPr>
            <p:cNvSpPr txBox="1"/>
            <p:nvPr/>
          </p:nvSpPr>
          <p:spPr bwMode="auto">
            <a:xfrm>
              <a:off x="9141188" y="1692546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EF39DD9-1170-2847-A666-4BA6ED5730A8}"/>
                </a:ext>
              </a:extLst>
            </p:cNvPr>
            <p:cNvSpPr txBox="1"/>
            <p:nvPr/>
          </p:nvSpPr>
          <p:spPr bwMode="auto">
            <a:xfrm>
              <a:off x="9202105" y="1692080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60EA9F7-D3B4-AB45-A50A-DB222468F3EC}"/>
                </a:ext>
              </a:extLst>
            </p:cNvPr>
            <p:cNvSpPr txBox="1"/>
            <p:nvPr/>
          </p:nvSpPr>
          <p:spPr bwMode="auto">
            <a:xfrm>
              <a:off x="10324155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BC49823A-985E-4744-9CEC-8A70C78324D8}"/>
                </a:ext>
              </a:extLst>
            </p:cNvPr>
            <p:cNvSpPr txBox="1"/>
            <p:nvPr/>
          </p:nvSpPr>
          <p:spPr bwMode="auto">
            <a:xfrm>
              <a:off x="10702232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33368589-21BA-274E-BC78-E72ECB31E41E}"/>
                </a:ext>
              </a:extLst>
            </p:cNvPr>
            <p:cNvSpPr txBox="1"/>
            <p:nvPr/>
          </p:nvSpPr>
          <p:spPr bwMode="auto">
            <a:xfrm>
              <a:off x="10745288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3B9B45F-07EE-3C4A-AB8B-989BEF151855}"/>
                </a:ext>
              </a:extLst>
            </p:cNvPr>
            <p:cNvSpPr txBox="1"/>
            <p:nvPr/>
          </p:nvSpPr>
          <p:spPr bwMode="auto">
            <a:xfrm>
              <a:off x="10762033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0ACC51CA-5A9D-7949-B156-7C70DC7EA850}"/>
                </a:ext>
              </a:extLst>
            </p:cNvPr>
            <p:cNvSpPr txBox="1"/>
            <p:nvPr/>
          </p:nvSpPr>
          <p:spPr bwMode="auto">
            <a:xfrm>
              <a:off x="10821900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86D4B97-F068-E546-BC4E-5B2FE29147B5}"/>
                </a:ext>
              </a:extLst>
            </p:cNvPr>
            <p:cNvSpPr txBox="1"/>
            <p:nvPr/>
          </p:nvSpPr>
          <p:spPr bwMode="auto">
            <a:xfrm>
              <a:off x="10853723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719DFF15-7E99-8544-AF8B-C37AF9CC5C0C}"/>
                </a:ext>
              </a:extLst>
            </p:cNvPr>
            <p:cNvSpPr txBox="1"/>
            <p:nvPr/>
          </p:nvSpPr>
          <p:spPr bwMode="auto">
            <a:xfrm>
              <a:off x="10875728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CACF719F-2EC8-0346-9B3A-884E330A46E3}"/>
                </a:ext>
              </a:extLst>
            </p:cNvPr>
            <p:cNvSpPr txBox="1"/>
            <p:nvPr/>
          </p:nvSpPr>
          <p:spPr bwMode="auto">
            <a:xfrm>
              <a:off x="10981285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76755B7A-9E8D-874C-B994-2FAA4402A8AE}"/>
                </a:ext>
              </a:extLst>
            </p:cNvPr>
            <p:cNvSpPr txBox="1"/>
            <p:nvPr/>
          </p:nvSpPr>
          <p:spPr bwMode="auto">
            <a:xfrm>
              <a:off x="10999959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FCAAF836-BE14-ED41-8653-893379CC7AA9}"/>
                </a:ext>
              </a:extLst>
            </p:cNvPr>
            <p:cNvSpPr txBox="1"/>
            <p:nvPr/>
          </p:nvSpPr>
          <p:spPr bwMode="auto">
            <a:xfrm>
              <a:off x="11015213" y="1785778"/>
              <a:ext cx="2050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  <p:graphicFrame>
        <p:nvGraphicFramePr>
          <p:cNvPr id="16" name="Group 3">
            <a:extLst>
              <a:ext uri="{FF2B5EF4-FFF2-40B4-BE49-F238E27FC236}">
                <a16:creationId xmlns:a16="http://schemas.microsoft.com/office/drawing/2014/main" id="{5ABC4F6A-59FB-4334-B9D0-295BF30512F4}"/>
              </a:ext>
            </a:extLst>
          </p:cNvPr>
          <p:cNvGraphicFramePr>
            <a:graphicFrameLocks/>
          </p:cNvGraphicFramePr>
          <p:nvPr/>
        </p:nvGraphicFramePr>
        <p:xfrm>
          <a:off x="2022835" y="2510921"/>
          <a:ext cx="3500346" cy="1127808"/>
        </p:xfrm>
        <a:graphic>
          <a:graphicData uri="http://schemas.openxmlformats.org/drawingml/2006/table">
            <a:tbl>
              <a:tblPr/>
              <a:tblGrid>
                <a:gridCol w="1305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879">
                  <a:extLst>
                    <a:ext uri="{9D8B030D-6E8A-4147-A177-3AD203B41FA5}">
                      <a16:colId xmlns:a16="http://schemas.microsoft.com/office/drawing/2014/main" val="1881845786"/>
                    </a:ext>
                  </a:extLst>
                </a:gridCol>
                <a:gridCol w="1185302">
                  <a:extLst>
                    <a:ext uri="{9D8B030D-6E8A-4147-A177-3AD203B41FA5}">
                      <a16:colId xmlns:a16="http://schemas.microsoft.com/office/drawing/2014/main" val="286140805"/>
                    </a:ext>
                  </a:extLst>
                </a:gridCol>
              </a:tblGrid>
              <a:tr h="364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36-mo PFS,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95% CI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82.7-98.8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100-100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0532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1141055" cy="1103313"/>
          </a:xfrm>
        </p:spPr>
        <p:txBody>
          <a:bodyPr/>
          <a:lstStyle/>
          <a:p>
            <a:r>
              <a:rPr lang="en-US" dirty="0"/>
              <a:t>CAPTIVATE (MRD Cohort): CR Rates </a:t>
            </a:r>
            <a:br>
              <a:rPr lang="en-US" dirty="0"/>
            </a:br>
            <a:r>
              <a:rPr lang="en-US" dirty="0"/>
              <a:t>With 24-Mo Follow-up After Randomization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 Reproduced with permission.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A2DCAD-1BDE-4B44-9EE2-77E65EC9AB47}"/>
              </a:ext>
            </a:extLst>
          </p:cNvPr>
          <p:cNvCxnSpPr>
            <a:cxnSpLocks/>
          </p:cNvCxnSpPr>
          <p:nvPr/>
        </p:nvCxnSpPr>
        <p:spPr bwMode="auto">
          <a:xfrm flipV="1">
            <a:off x="3031958" y="2002055"/>
            <a:ext cx="0" cy="294533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1F5F4B-0EDA-194F-B12C-1E1496910344}"/>
              </a:ext>
            </a:extLst>
          </p:cNvPr>
          <p:cNvCxnSpPr>
            <a:cxnSpLocks/>
          </p:cNvCxnSpPr>
          <p:nvPr/>
        </p:nvCxnSpPr>
        <p:spPr bwMode="auto">
          <a:xfrm flipV="1">
            <a:off x="6115250" y="1600200"/>
            <a:ext cx="0" cy="476349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EAD096-1AE1-E542-B7FA-57593B5F5BC2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20116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8E4A5D-5EA1-0E4F-9082-2AD4BB5B007D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259112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DC53D0-0C50-F543-AB10-5CC657D373DB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318018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8661AA9-F625-5A4C-AF6C-56F84A6DAE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37692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0976630-2982-A540-ACAF-026A77C494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435831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0DAD43-7709-9A43-995F-8E0DF5729C61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494738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C7D5FF-2AB2-9448-A997-7314BD2BAEAE}"/>
              </a:ext>
            </a:extLst>
          </p:cNvPr>
          <p:cNvCxnSpPr>
            <a:cxnSpLocks/>
          </p:cNvCxnSpPr>
          <p:nvPr/>
        </p:nvCxnSpPr>
        <p:spPr bwMode="auto">
          <a:xfrm>
            <a:off x="3792354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A0E05AF-B2F5-3C44-B1DD-60B5B2CFA531}"/>
              </a:ext>
            </a:extLst>
          </p:cNvPr>
          <p:cNvCxnSpPr>
            <a:cxnSpLocks/>
          </p:cNvCxnSpPr>
          <p:nvPr/>
        </p:nvCxnSpPr>
        <p:spPr bwMode="auto">
          <a:xfrm>
            <a:off x="5343625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4321BA-7036-5447-A556-71E34A6B7379}"/>
              </a:ext>
            </a:extLst>
          </p:cNvPr>
          <p:cNvCxnSpPr>
            <a:cxnSpLocks/>
          </p:cNvCxnSpPr>
          <p:nvPr/>
        </p:nvCxnSpPr>
        <p:spPr bwMode="auto">
          <a:xfrm>
            <a:off x="6894896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CE456A0-3F2E-DD42-A0A0-7CB4980CA01B}"/>
              </a:ext>
            </a:extLst>
          </p:cNvPr>
          <p:cNvCxnSpPr>
            <a:cxnSpLocks/>
          </p:cNvCxnSpPr>
          <p:nvPr/>
        </p:nvCxnSpPr>
        <p:spPr bwMode="auto">
          <a:xfrm>
            <a:off x="8446168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B945F9C-24AE-A049-AEFF-ECC366816FAB}"/>
              </a:ext>
            </a:extLst>
          </p:cNvPr>
          <p:cNvCxnSpPr>
            <a:cxnSpLocks/>
          </p:cNvCxnSpPr>
          <p:nvPr/>
        </p:nvCxnSpPr>
        <p:spPr bwMode="auto">
          <a:xfrm>
            <a:off x="3262964" y="5938789"/>
            <a:ext cx="256994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722D8C-3076-8B47-8D91-670AFE742C4F}"/>
              </a:ext>
            </a:extLst>
          </p:cNvPr>
          <p:cNvCxnSpPr>
            <a:cxnSpLocks/>
          </p:cNvCxnSpPr>
          <p:nvPr/>
        </p:nvCxnSpPr>
        <p:spPr bwMode="auto">
          <a:xfrm>
            <a:off x="6399195" y="5938789"/>
            <a:ext cx="256994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25618BB-4ED5-544E-AE66-618E8449E8FF}"/>
              </a:ext>
            </a:extLst>
          </p:cNvPr>
          <p:cNvSpPr txBox="1"/>
          <p:nvPr/>
        </p:nvSpPr>
        <p:spPr bwMode="auto">
          <a:xfrm rot="16200000">
            <a:off x="900453" y="3285242"/>
            <a:ext cx="2954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 rate (%)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41BFFC-FFF8-2C43-8DF6-BACF93DD816B}"/>
              </a:ext>
            </a:extLst>
          </p:cNvPr>
          <p:cNvSpPr txBox="1"/>
          <p:nvPr/>
        </p:nvSpPr>
        <p:spPr bwMode="auto">
          <a:xfrm>
            <a:off x="2274815" y="1827014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5C152E-F484-3247-B881-22C8E7DC2C96}"/>
              </a:ext>
            </a:extLst>
          </p:cNvPr>
          <p:cNvSpPr txBox="1"/>
          <p:nvPr/>
        </p:nvSpPr>
        <p:spPr bwMode="auto">
          <a:xfrm>
            <a:off x="2274815" y="2416080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B25819-06DF-B149-B21B-A22674BC286A}"/>
              </a:ext>
            </a:extLst>
          </p:cNvPr>
          <p:cNvSpPr txBox="1"/>
          <p:nvPr/>
        </p:nvSpPr>
        <p:spPr bwMode="auto">
          <a:xfrm>
            <a:off x="2274815" y="3005146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8462C5-152F-C944-9A0F-D704CED2E635}"/>
              </a:ext>
            </a:extLst>
          </p:cNvPr>
          <p:cNvSpPr txBox="1"/>
          <p:nvPr/>
        </p:nvSpPr>
        <p:spPr bwMode="auto">
          <a:xfrm>
            <a:off x="2274815" y="3594212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B6B25A-7198-4847-B67C-5DC1702C7F11}"/>
              </a:ext>
            </a:extLst>
          </p:cNvPr>
          <p:cNvSpPr txBox="1"/>
          <p:nvPr/>
        </p:nvSpPr>
        <p:spPr bwMode="auto">
          <a:xfrm>
            <a:off x="2274815" y="4183278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2E1EEF-5F45-9D4C-9818-B0DEAA2083A8}"/>
              </a:ext>
            </a:extLst>
          </p:cNvPr>
          <p:cNvSpPr txBox="1"/>
          <p:nvPr/>
        </p:nvSpPr>
        <p:spPr bwMode="auto">
          <a:xfrm>
            <a:off x="2274815" y="4772344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E36CFE-E0D3-BF46-8E6D-A0558980256F}"/>
              </a:ext>
            </a:extLst>
          </p:cNvPr>
          <p:cNvSpPr txBox="1"/>
          <p:nvPr/>
        </p:nvSpPr>
        <p:spPr bwMode="auto">
          <a:xfrm>
            <a:off x="3224412" y="5958039"/>
            <a:ext cx="26068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Confirmed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90E50F-4A3B-8547-8C88-109961D73A84}"/>
              </a:ext>
            </a:extLst>
          </p:cNvPr>
          <p:cNvSpPr txBox="1"/>
          <p:nvPr/>
        </p:nvSpPr>
        <p:spPr bwMode="auto">
          <a:xfrm>
            <a:off x="6408482" y="5958039"/>
            <a:ext cx="26068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Not Confirmed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198DA1-D847-A744-B1C6-8CB97A9FF81C}"/>
              </a:ext>
            </a:extLst>
          </p:cNvPr>
          <p:cNvSpPr txBox="1"/>
          <p:nvPr/>
        </p:nvSpPr>
        <p:spPr bwMode="auto">
          <a:xfrm>
            <a:off x="3183514" y="5017494"/>
            <a:ext cx="12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43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97ED69-7904-3043-AC8D-6334E9A01090}"/>
              </a:ext>
            </a:extLst>
          </p:cNvPr>
          <p:cNvSpPr txBox="1"/>
          <p:nvPr/>
        </p:nvSpPr>
        <p:spPr bwMode="auto">
          <a:xfrm>
            <a:off x="4720724" y="5017494"/>
            <a:ext cx="12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43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F6D6C-D58E-8044-8176-7338F2C81E66}"/>
              </a:ext>
            </a:extLst>
          </p:cNvPr>
          <p:cNvSpPr txBox="1"/>
          <p:nvPr/>
        </p:nvSpPr>
        <p:spPr bwMode="auto">
          <a:xfrm>
            <a:off x="6298987" y="5017494"/>
            <a:ext cx="12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08C1CD-0E22-2F4D-8EF8-5D4398DE1628}"/>
              </a:ext>
            </a:extLst>
          </p:cNvPr>
          <p:cNvSpPr txBox="1"/>
          <p:nvPr/>
        </p:nvSpPr>
        <p:spPr bwMode="auto">
          <a:xfrm>
            <a:off x="7836197" y="5017494"/>
            <a:ext cx="12176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 +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venetoclax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FF82A7-384C-DD48-AE7D-BDE550ADDD02}"/>
              </a:ext>
            </a:extLst>
          </p:cNvPr>
          <p:cNvSpPr txBox="1"/>
          <p:nvPr/>
        </p:nvSpPr>
        <p:spPr bwMode="auto">
          <a:xfrm>
            <a:off x="7550841" y="1502339"/>
            <a:ext cx="42425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Prerandomization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treatment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Primary analysis (1-yr DFS)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2-yr DFS analysis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59F411-AC02-F34C-94C2-CB44C48E066C}"/>
              </a:ext>
            </a:extLst>
          </p:cNvPr>
          <p:cNvSpPr/>
          <p:nvPr/>
        </p:nvSpPr>
        <p:spPr bwMode="auto">
          <a:xfrm>
            <a:off x="7440328" y="1626668"/>
            <a:ext cx="129574" cy="129574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AFD6A4-8D39-EB4C-A50C-DD82B53701AB}"/>
              </a:ext>
            </a:extLst>
          </p:cNvPr>
          <p:cNvSpPr/>
          <p:nvPr/>
        </p:nvSpPr>
        <p:spPr bwMode="auto">
          <a:xfrm>
            <a:off x="7440328" y="1894812"/>
            <a:ext cx="129574" cy="129574"/>
          </a:xfrm>
          <a:prstGeom prst="rect">
            <a:avLst/>
          </a:prstGeom>
          <a:pattFill prst="wdDnDiag">
            <a:fgClr>
              <a:schemeClr val="bg1"/>
            </a:fgClr>
            <a:bgClr>
              <a:schemeClr val="tx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9D7549-21D1-D549-8AB6-9EA82C54E16A}"/>
              </a:ext>
            </a:extLst>
          </p:cNvPr>
          <p:cNvSpPr/>
          <p:nvPr/>
        </p:nvSpPr>
        <p:spPr bwMode="auto">
          <a:xfrm>
            <a:off x="7440328" y="2162956"/>
            <a:ext cx="129574" cy="129574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E83EB9C-4A93-654D-A405-B5E9320C55E1}"/>
              </a:ext>
            </a:extLst>
          </p:cNvPr>
          <p:cNvGrpSpPr/>
          <p:nvPr/>
        </p:nvGrpSpPr>
        <p:grpSpPr>
          <a:xfrm>
            <a:off x="3250438" y="3181086"/>
            <a:ext cx="1100301" cy="1766298"/>
            <a:chOff x="3250438" y="3184844"/>
            <a:chExt cx="1100301" cy="1766298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5764E63-7A59-0D47-9449-D236743275BB}"/>
                </a:ext>
              </a:extLst>
            </p:cNvPr>
            <p:cNvSpPr/>
            <p:nvPr/>
          </p:nvSpPr>
          <p:spPr bwMode="auto">
            <a:xfrm>
              <a:off x="3250438" y="3450568"/>
              <a:ext cx="344532" cy="1500574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ECF0519-ED3F-9C40-B3A6-18DF4912BD35}"/>
                </a:ext>
              </a:extLst>
            </p:cNvPr>
            <p:cNvSpPr/>
            <p:nvPr/>
          </p:nvSpPr>
          <p:spPr bwMode="auto">
            <a:xfrm>
              <a:off x="3628322" y="3184844"/>
              <a:ext cx="344532" cy="1766298"/>
            </a:xfrm>
            <a:prstGeom prst="rect">
              <a:avLst/>
            </a:prstGeom>
            <a:pattFill prst="wdDnDiag">
              <a:fgClr>
                <a:schemeClr val="accent4"/>
              </a:fgClr>
              <a:bgClr>
                <a:schemeClr val="tx1"/>
              </a:bgClr>
            </a:pattFill>
            <a:ln w="1270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62F32A9-2B74-C846-819A-A92470B7F03D}"/>
                </a:ext>
              </a:extLst>
            </p:cNvPr>
            <p:cNvSpPr/>
            <p:nvPr/>
          </p:nvSpPr>
          <p:spPr bwMode="auto">
            <a:xfrm>
              <a:off x="4006207" y="3185076"/>
              <a:ext cx="344532" cy="1766066"/>
            </a:xfrm>
            <a:prstGeom prst="rect">
              <a:avLst/>
            </a:prstGeom>
            <a:pattFill prst="pct5">
              <a:fgClr>
                <a:schemeClr val="accent4"/>
              </a:fgClr>
              <a:bgClr>
                <a:schemeClr val="tx1"/>
              </a:bgClr>
            </a:pattFill>
            <a:ln w="1270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1C2B70-3E2D-7C4F-9DCA-1E829EC9B67B}"/>
              </a:ext>
            </a:extLst>
          </p:cNvPr>
          <p:cNvGrpSpPr/>
          <p:nvPr/>
        </p:nvGrpSpPr>
        <p:grpSpPr>
          <a:xfrm>
            <a:off x="4805317" y="2823358"/>
            <a:ext cx="1100301" cy="2127788"/>
            <a:chOff x="3250438" y="2827116"/>
            <a:chExt cx="1100301" cy="212778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B3368C-6685-6C47-A3F8-2B5DCE7EAF1B}"/>
                </a:ext>
              </a:extLst>
            </p:cNvPr>
            <p:cNvSpPr/>
            <p:nvPr/>
          </p:nvSpPr>
          <p:spPr bwMode="auto">
            <a:xfrm>
              <a:off x="3250438" y="2984930"/>
              <a:ext cx="344532" cy="195691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386CC67-7655-3344-A695-07A445E677B5}"/>
                </a:ext>
              </a:extLst>
            </p:cNvPr>
            <p:cNvSpPr/>
            <p:nvPr/>
          </p:nvSpPr>
          <p:spPr bwMode="auto">
            <a:xfrm>
              <a:off x="3628322" y="2851004"/>
              <a:ext cx="344532" cy="2103900"/>
            </a:xfrm>
            <a:prstGeom prst="rect">
              <a:avLst/>
            </a:prstGeom>
            <a:pattFill prst="wdDnDiag">
              <a:fgClr>
                <a:schemeClr val="accent1"/>
              </a:fgClr>
              <a:bgClr>
                <a:schemeClr val="tx1"/>
              </a:bgClr>
            </a:patt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AEC9F40-8F39-1F46-9D6B-FD1ACDC35FF9}"/>
                </a:ext>
              </a:extLst>
            </p:cNvPr>
            <p:cNvSpPr/>
            <p:nvPr/>
          </p:nvSpPr>
          <p:spPr bwMode="auto">
            <a:xfrm>
              <a:off x="4006207" y="2827116"/>
              <a:ext cx="344532" cy="2114725"/>
            </a:xfrm>
            <a:prstGeom prst="rect">
              <a:avLst/>
            </a:prstGeom>
            <a:pattFill prst="pct5">
              <a:fgClr>
                <a:schemeClr val="accent1"/>
              </a:fgClr>
              <a:bgClr>
                <a:schemeClr val="tx1"/>
              </a:bgClr>
            </a:patt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4567B6F-DF7E-0F4C-A6A6-17BCADF45E74}"/>
              </a:ext>
            </a:extLst>
          </p:cNvPr>
          <p:cNvGrpSpPr/>
          <p:nvPr/>
        </p:nvGrpSpPr>
        <p:grpSpPr>
          <a:xfrm>
            <a:off x="6360196" y="2669878"/>
            <a:ext cx="1100301" cy="2281218"/>
            <a:chOff x="3250438" y="2673636"/>
            <a:chExt cx="1100301" cy="228121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5F68838-9DF4-AC47-9D73-FECA78FB19CD}"/>
                </a:ext>
              </a:extLst>
            </p:cNvPr>
            <p:cNvSpPr/>
            <p:nvPr/>
          </p:nvSpPr>
          <p:spPr bwMode="auto">
            <a:xfrm>
              <a:off x="3250438" y="3415054"/>
              <a:ext cx="344532" cy="1534055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6E4D9EA-5852-DD45-B265-7923105F3093}"/>
                </a:ext>
              </a:extLst>
            </p:cNvPr>
            <p:cNvSpPr/>
            <p:nvPr/>
          </p:nvSpPr>
          <p:spPr bwMode="auto">
            <a:xfrm>
              <a:off x="3628322" y="2673636"/>
              <a:ext cx="344532" cy="2281218"/>
            </a:xfrm>
            <a:prstGeom prst="rect">
              <a:avLst/>
            </a:prstGeom>
            <a:pattFill prst="wdDnDiag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B10F7B-A205-1947-9210-93BFE2337443}"/>
                </a:ext>
              </a:extLst>
            </p:cNvPr>
            <p:cNvSpPr/>
            <p:nvPr/>
          </p:nvSpPr>
          <p:spPr bwMode="auto">
            <a:xfrm>
              <a:off x="4006207" y="2756685"/>
              <a:ext cx="344532" cy="2185156"/>
            </a:xfrm>
            <a:prstGeom prst="rect">
              <a:avLst/>
            </a:prstGeom>
            <a:pattFill prst="pct5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8D5300E-970F-1643-B457-9DD70BC13604}"/>
              </a:ext>
            </a:extLst>
          </p:cNvPr>
          <p:cNvGrpSpPr/>
          <p:nvPr/>
        </p:nvGrpSpPr>
        <p:grpSpPr>
          <a:xfrm>
            <a:off x="7915075" y="3293163"/>
            <a:ext cx="1100301" cy="1654221"/>
            <a:chOff x="3250438" y="3296921"/>
            <a:chExt cx="1100301" cy="1654221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3864C74-B6E7-CA43-BD07-55298351EAB3}"/>
                </a:ext>
              </a:extLst>
            </p:cNvPr>
            <p:cNvSpPr/>
            <p:nvPr/>
          </p:nvSpPr>
          <p:spPr bwMode="auto">
            <a:xfrm>
              <a:off x="3250438" y="4137653"/>
              <a:ext cx="344532" cy="811456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8CFC8A2-1475-3344-B0A1-8E9FE2B4A50E}"/>
                </a:ext>
              </a:extLst>
            </p:cNvPr>
            <p:cNvSpPr/>
            <p:nvPr/>
          </p:nvSpPr>
          <p:spPr bwMode="auto">
            <a:xfrm>
              <a:off x="3628322" y="3296921"/>
              <a:ext cx="344532" cy="1650461"/>
            </a:xfrm>
            <a:prstGeom prst="rect">
              <a:avLst/>
            </a:prstGeom>
            <a:pattFill prst="wdDnDiag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AE1E1CD-984A-B640-AF77-789A0E6F5C81}"/>
                </a:ext>
              </a:extLst>
            </p:cNvPr>
            <p:cNvSpPr/>
            <p:nvPr/>
          </p:nvSpPr>
          <p:spPr bwMode="auto">
            <a:xfrm>
              <a:off x="4006207" y="3296921"/>
              <a:ext cx="344532" cy="1654221"/>
            </a:xfrm>
            <a:prstGeom prst="rect">
              <a:avLst/>
            </a:prstGeom>
            <a:pattFill prst="pct5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71F2F7D-C55F-C54A-9554-1A1D888C5833}"/>
              </a:ext>
            </a:extLst>
          </p:cNvPr>
          <p:cNvCxnSpPr>
            <a:cxnSpLocks/>
          </p:cNvCxnSpPr>
          <p:nvPr/>
        </p:nvCxnSpPr>
        <p:spPr bwMode="auto">
          <a:xfrm>
            <a:off x="3022333" y="4947385"/>
            <a:ext cx="623815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C54FF26-21FB-7343-82A5-4B5210E45EAC}"/>
              </a:ext>
            </a:extLst>
          </p:cNvPr>
          <p:cNvSpPr txBox="1"/>
          <p:nvPr/>
        </p:nvSpPr>
        <p:spPr bwMode="auto">
          <a:xfrm>
            <a:off x="3158682" y="3096132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24BC9A3-1236-A446-8B7F-8D7620E04118}"/>
              </a:ext>
            </a:extLst>
          </p:cNvPr>
          <p:cNvSpPr txBox="1"/>
          <p:nvPr/>
        </p:nvSpPr>
        <p:spPr bwMode="auto">
          <a:xfrm>
            <a:off x="3527054" y="284558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E6E9AD9-DF52-1D4A-A4EE-0C2366E0291B}"/>
              </a:ext>
            </a:extLst>
          </p:cNvPr>
          <p:cNvSpPr txBox="1"/>
          <p:nvPr/>
        </p:nvSpPr>
        <p:spPr bwMode="auto">
          <a:xfrm>
            <a:off x="3914480" y="285911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F606B5-4BCB-1A4C-BF19-F2B287CDD91B}"/>
              </a:ext>
            </a:extLst>
          </p:cNvPr>
          <p:cNvSpPr txBox="1"/>
          <p:nvPr/>
        </p:nvSpPr>
        <p:spPr bwMode="auto">
          <a:xfrm>
            <a:off x="4708257" y="262632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3FFD452-8159-244F-B392-E415C03AD89A}"/>
              </a:ext>
            </a:extLst>
          </p:cNvPr>
          <p:cNvSpPr txBox="1"/>
          <p:nvPr/>
        </p:nvSpPr>
        <p:spPr bwMode="auto">
          <a:xfrm>
            <a:off x="5107679" y="2529866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E4EE49A-3C88-DB4C-BDAD-EA6274A60A79}"/>
              </a:ext>
            </a:extLst>
          </p:cNvPr>
          <p:cNvSpPr txBox="1"/>
          <p:nvPr/>
        </p:nvSpPr>
        <p:spPr bwMode="auto">
          <a:xfrm>
            <a:off x="5472954" y="2529866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86D8594-00A7-714E-892B-159B8804B83E}"/>
              </a:ext>
            </a:extLst>
          </p:cNvPr>
          <p:cNvSpPr txBox="1"/>
          <p:nvPr/>
        </p:nvSpPr>
        <p:spPr bwMode="auto">
          <a:xfrm>
            <a:off x="6254943" y="3073243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74AC4E8-D06D-4B4B-B050-AA1EA34D6D2E}"/>
              </a:ext>
            </a:extLst>
          </p:cNvPr>
          <p:cNvSpPr txBox="1"/>
          <p:nvPr/>
        </p:nvSpPr>
        <p:spPr bwMode="auto">
          <a:xfrm>
            <a:off x="6655683" y="2313487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6736844-51AB-D147-9F51-44A3A407EA65}"/>
              </a:ext>
            </a:extLst>
          </p:cNvPr>
          <p:cNvSpPr txBox="1"/>
          <p:nvPr/>
        </p:nvSpPr>
        <p:spPr bwMode="auto">
          <a:xfrm>
            <a:off x="7021602" y="2401607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3F70481-A640-2F4E-B74C-F145CF9A6DB6}"/>
              </a:ext>
            </a:extLst>
          </p:cNvPr>
          <p:cNvSpPr txBox="1"/>
          <p:nvPr/>
        </p:nvSpPr>
        <p:spPr bwMode="auto">
          <a:xfrm>
            <a:off x="7814025" y="3799192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093747E-437F-2D4F-AECB-BA01B64BF8B9}"/>
              </a:ext>
            </a:extLst>
          </p:cNvPr>
          <p:cNvSpPr txBox="1"/>
          <p:nvPr/>
        </p:nvSpPr>
        <p:spPr bwMode="auto">
          <a:xfrm>
            <a:off x="8203390" y="2976915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E855894-7938-974A-BB8A-E88DFB528056}"/>
              </a:ext>
            </a:extLst>
          </p:cNvPr>
          <p:cNvSpPr txBox="1"/>
          <p:nvPr/>
        </p:nvSpPr>
        <p:spPr bwMode="auto">
          <a:xfrm>
            <a:off x="8556245" y="2972104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30274309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1141055" cy="1103313"/>
          </a:xfrm>
        </p:spPr>
        <p:txBody>
          <a:bodyPr/>
          <a:lstStyle/>
          <a:p>
            <a:r>
              <a:rPr lang="en-US" dirty="0"/>
              <a:t>CAPTIVATE (MRD Cohort): uMRD Rates in </a:t>
            </a:r>
            <a:br>
              <a:rPr lang="en-US" dirty="0"/>
            </a:br>
            <a:r>
              <a:rPr lang="en-US" dirty="0"/>
              <a:t>Population With No Confirmed uMRD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 Reproduced with permission.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95AD6-F6EE-214C-B058-E55E2A70BA9A}"/>
              </a:ext>
            </a:extLst>
          </p:cNvPr>
          <p:cNvCxnSpPr>
            <a:cxnSpLocks/>
          </p:cNvCxnSpPr>
          <p:nvPr/>
        </p:nvCxnSpPr>
        <p:spPr bwMode="auto">
          <a:xfrm flipV="1">
            <a:off x="3031958" y="2002055"/>
            <a:ext cx="0" cy="294533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A82C59-9849-6C4B-9A85-3A8344F67868}"/>
              </a:ext>
            </a:extLst>
          </p:cNvPr>
          <p:cNvCxnSpPr>
            <a:cxnSpLocks/>
          </p:cNvCxnSpPr>
          <p:nvPr/>
        </p:nvCxnSpPr>
        <p:spPr bwMode="auto">
          <a:xfrm flipV="1">
            <a:off x="6115250" y="1600200"/>
            <a:ext cx="0" cy="476349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5A1F4C-D055-D14A-A895-742F8A6C9C83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20116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D0B3CB-2494-9D4D-88C6-C5AAC5C89E89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259112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309E96-9F3B-B540-9DB1-EF8EE4A0FC1D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318018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26F524-8F7D-0248-8231-771EF9265B3F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37692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CA776F-9E2C-3C4A-BC38-834546ED2211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435831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12F162-9A9B-8C40-AB19-FE7C148A91CB}"/>
              </a:ext>
            </a:extLst>
          </p:cNvPr>
          <p:cNvCxnSpPr>
            <a:cxnSpLocks/>
          </p:cNvCxnSpPr>
          <p:nvPr/>
        </p:nvCxnSpPr>
        <p:spPr bwMode="auto">
          <a:xfrm flipH="1">
            <a:off x="2964581" y="494738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0211B2-BC79-1343-AE86-9E1C99B3CE72}"/>
              </a:ext>
            </a:extLst>
          </p:cNvPr>
          <p:cNvCxnSpPr>
            <a:cxnSpLocks/>
          </p:cNvCxnSpPr>
          <p:nvPr/>
        </p:nvCxnSpPr>
        <p:spPr bwMode="auto">
          <a:xfrm>
            <a:off x="3792354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4C236A5-A01D-354F-93D1-2D389A0FCBC6}"/>
              </a:ext>
            </a:extLst>
          </p:cNvPr>
          <p:cNvCxnSpPr>
            <a:cxnSpLocks/>
          </p:cNvCxnSpPr>
          <p:nvPr/>
        </p:nvCxnSpPr>
        <p:spPr bwMode="auto">
          <a:xfrm>
            <a:off x="5343625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36BFCB6-32D9-B745-8EB8-7719CE60C150}"/>
              </a:ext>
            </a:extLst>
          </p:cNvPr>
          <p:cNvCxnSpPr>
            <a:cxnSpLocks/>
          </p:cNvCxnSpPr>
          <p:nvPr/>
        </p:nvCxnSpPr>
        <p:spPr bwMode="auto">
          <a:xfrm>
            <a:off x="6894896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471A55-00CB-D744-A776-DF6570CBADC8}"/>
              </a:ext>
            </a:extLst>
          </p:cNvPr>
          <p:cNvCxnSpPr>
            <a:cxnSpLocks/>
          </p:cNvCxnSpPr>
          <p:nvPr/>
        </p:nvCxnSpPr>
        <p:spPr bwMode="auto">
          <a:xfrm>
            <a:off x="8446168" y="4947385"/>
            <a:ext cx="0" cy="673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7A1005F-A8CB-C749-B24A-3D46DC5DAFDB}"/>
              </a:ext>
            </a:extLst>
          </p:cNvPr>
          <p:cNvCxnSpPr>
            <a:cxnSpLocks/>
          </p:cNvCxnSpPr>
          <p:nvPr/>
        </p:nvCxnSpPr>
        <p:spPr bwMode="auto">
          <a:xfrm>
            <a:off x="3262964" y="5938789"/>
            <a:ext cx="256994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DC9F73A-46A8-FF40-A413-DC0D3ABF91AF}"/>
              </a:ext>
            </a:extLst>
          </p:cNvPr>
          <p:cNvCxnSpPr>
            <a:cxnSpLocks/>
          </p:cNvCxnSpPr>
          <p:nvPr/>
        </p:nvCxnSpPr>
        <p:spPr bwMode="auto">
          <a:xfrm>
            <a:off x="6399195" y="5938789"/>
            <a:ext cx="256994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5C4A5C2-1AB5-DC40-BD51-ECBE8FD8C54C}"/>
              </a:ext>
            </a:extLst>
          </p:cNvPr>
          <p:cNvSpPr txBox="1"/>
          <p:nvPr/>
        </p:nvSpPr>
        <p:spPr bwMode="auto">
          <a:xfrm>
            <a:off x="3031958" y="1582028"/>
            <a:ext cx="30640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66363D-B2B5-834E-AD5F-DCF18A6CB5A8}"/>
              </a:ext>
            </a:extLst>
          </p:cNvPr>
          <p:cNvSpPr txBox="1"/>
          <p:nvPr/>
        </p:nvSpPr>
        <p:spPr bwMode="auto">
          <a:xfrm>
            <a:off x="6134501" y="1582028"/>
            <a:ext cx="3154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86861C-DC3E-294D-9D07-0506A9D720BB}"/>
              </a:ext>
            </a:extLst>
          </p:cNvPr>
          <p:cNvSpPr txBox="1"/>
          <p:nvPr/>
        </p:nvSpPr>
        <p:spPr bwMode="auto">
          <a:xfrm rot="16200000">
            <a:off x="900453" y="3285242"/>
            <a:ext cx="2954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rate (%)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2BAFAD-0D3F-3B44-8FD4-B223FA73F443}"/>
              </a:ext>
            </a:extLst>
          </p:cNvPr>
          <p:cNvSpPr txBox="1"/>
          <p:nvPr/>
        </p:nvSpPr>
        <p:spPr bwMode="auto">
          <a:xfrm>
            <a:off x="2274815" y="1827014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19FD2A-28AA-BD4D-B2E8-0353ABCCC8EB}"/>
              </a:ext>
            </a:extLst>
          </p:cNvPr>
          <p:cNvSpPr txBox="1"/>
          <p:nvPr/>
        </p:nvSpPr>
        <p:spPr bwMode="auto">
          <a:xfrm>
            <a:off x="2274815" y="2416080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6B6374-BE98-D84C-B738-01D1DB69E7A1}"/>
              </a:ext>
            </a:extLst>
          </p:cNvPr>
          <p:cNvSpPr txBox="1"/>
          <p:nvPr/>
        </p:nvSpPr>
        <p:spPr bwMode="auto">
          <a:xfrm>
            <a:off x="2274815" y="3005146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8C76B0-7D1B-9D48-A3FC-3A38B05BBDBA}"/>
              </a:ext>
            </a:extLst>
          </p:cNvPr>
          <p:cNvSpPr txBox="1"/>
          <p:nvPr/>
        </p:nvSpPr>
        <p:spPr bwMode="auto">
          <a:xfrm>
            <a:off x="2274815" y="3594212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9EF737-003B-394A-A4AE-F947D8C8BFAC}"/>
              </a:ext>
            </a:extLst>
          </p:cNvPr>
          <p:cNvSpPr txBox="1"/>
          <p:nvPr/>
        </p:nvSpPr>
        <p:spPr bwMode="auto">
          <a:xfrm>
            <a:off x="2274815" y="4183278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93F813-4D09-7B41-B922-3AC8CA480B4B}"/>
              </a:ext>
            </a:extLst>
          </p:cNvPr>
          <p:cNvSpPr txBox="1"/>
          <p:nvPr/>
        </p:nvSpPr>
        <p:spPr bwMode="auto">
          <a:xfrm>
            <a:off x="2274815" y="4772344"/>
            <a:ext cx="725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7472251-97A0-264D-BCDF-EFFF0706A1CA}"/>
              </a:ext>
            </a:extLst>
          </p:cNvPr>
          <p:cNvSpPr txBox="1"/>
          <p:nvPr/>
        </p:nvSpPr>
        <p:spPr bwMode="auto">
          <a:xfrm>
            <a:off x="3224412" y="5958039"/>
            <a:ext cx="26068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Not Confirmed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3066EE-9755-8A4A-9F59-B410CE705AB1}"/>
              </a:ext>
            </a:extLst>
          </p:cNvPr>
          <p:cNvSpPr txBox="1"/>
          <p:nvPr/>
        </p:nvSpPr>
        <p:spPr bwMode="auto">
          <a:xfrm>
            <a:off x="6408482" y="5958039"/>
            <a:ext cx="26068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uMRD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Not Confirmed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722B42-CB25-3C4C-98D4-5E9D31E9A99E}"/>
              </a:ext>
            </a:extLst>
          </p:cNvPr>
          <p:cNvSpPr txBox="1"/>
          <p:nvPr/>
        </p:nvSpPr>
        <p:spPr bwMode="auto">
          <a:xfrm>
            <a:off x="3183514" y="5017494"/>
            <a:ext cx="12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62C0C4-9D23-DC48-9472-A8E4BC93FEA2}"/>
              </a:ext>
            </a:extLst>
          </p:cNvPr>
          <p:cNvSpPr txBox="1"/>
          <p:nvPr/>
        </p:nvSpPr>
        <p:spPr bwMode="auto">
          <a:xfrm>
            <a:off x="4720724" y="5017494"/>
            <a:ext cx="12176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 +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venetoclax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F3F213-6125-1F45-94E3-7D000F71556A}"/>
              </a:ext>
            </a:extLst>
          </p:cNvPr>
          <p:cNvSpPr txBox="1"/>
          <p:nvPr/>
        </p:nvSpPr>
        <p:spPr bwMode="auto">
          <a:xfrm>
            <a:off x="6298987" y="5017494"/>
            <a:ext cx="12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6627D6-98B8-7946-B5C9-F2CEADE03465}"/>
              </a:ext>
            </a:extLst>
          </p:cNvPr>
          <p:cNvSpPr txBox="1"/>
          <p:nvPr/>
        </p:nvSpPr>
        <p:spPr bwMode="auto">
          <a:xfrm>
            <a:off x="7836197" y="5017494"/>
            <a:ext cx="12176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 +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venetoclax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32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996F40-2EEF-F24C-9A30-8D3D8FB5B14B}"/>
              </a:ext>
            </a:extLst>
          </p:cNvPr>
          <p:cNvSpPr txBox="1"/>
          <p:nvPr/>
        </p:nvSpPr>
        <p:spPr bwMode="auto">
          <a:xfrm>
            <a:off x="7550841" y="1877726"/>
            <a:ext cx="42425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Prerandomization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treatment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+ Ven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Primary analysis (1-yr DFS)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2-yr DFS analysis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65105B-0240-6A47-9420-01A1BBF2261B}"/>
              </a:ext>
            </a:extLst>
          </p:cNvPr>
          <p:cNvSpPr/>
          <p:nvPr/>
        </p:nvSpPr>
        <p:spPr bwMode="auto">
          <a:xfrm>
            <a:off x="7440328" y="2002055"/>
            <a:ext cx="129574" cy="129574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392F126-90B5-A848-8D88-8F97267C75D4}"/>
              </a:ext>
            </a:extLst>
          </p:cNvPr>
          <p:cNvSpPr/>
          <p:nvPr/>
        </p:nvSpPr>
        <p:spPr bwMode="auto">
          <a:xfrm>
            <a:off x="7440328" y="2270199"/>
            <a:ext cx="129574" cy="129574"/>
          </a:xfrm>
          <a:prstGeom prst="rect">
            <a:avLst/>
          </a:prstGeom>
          <a:pattFill prst="wdDnDiag">
            <a:fgClr>
              <a:schemeClr val="bg1"/>
            </a:fgClr>
            <a:bgClr>
              <a:schemeClr val="tx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6C550B-C982-D642-8F27-AA6A4DE78B83}"/>
              </a:ext>
            </a:extLst>
          </p:cNvPr>
          <p:cNvSpPr/>
          <p:nvPr/>
        </p:nvSpPr>
        <p:spPr bwMode="auto">
          <a:xfrm>
            <a:off x="7440328" y="2538343"/>
            <a:ext cx="129574" cy="129574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43B7BD5-9422-9E4C-A02C-078C739D4D43}"/>
              </a:ext>
            </a:extLst>
          </p:cNvPr>
          <p:cNvGrpSpPr/>
          <p:nvPr/>
        </p:nvGrpSpPr>
        <p:grpSpPr>
          <a:xfrm>
            <a:off x="3250438" y="3536594"/>
            <a:ext cx="1100301" cy="1407031"/>
            <a:chOff x="3250438" y="3540352"/>
            <a:chExt cx="1100301" cy="140703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54C5E0E-156B-A047-B942-B589E72CCF60}"/>
                </a:ext>
              </a:extLst>
            </p:cNvPr>
            <p:cNvSpPr/>
            <p:nvPr/>
          </p:nvSpPr>
          <p:spPr bwMode="auto">
            <a:xfrm>
              <a:off x="3250438" y="3636536"/>
              <a:ext cx="344532" cy="1310847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45BB71F-5CF9-FF42-B8EE-E418D0772A42}"/>
                </a:ext>
              </a:extLst>
            </p:cNvPr>
            <p:cNvSpPr/>
            <p:nvPr/>
          </p:nvSpPr>
          <p:spPr bwMode="auto">
            <a:xfrm>
              <a:off x="3628322" y="3633308"/>
              <a:ext cx="344532" cy="1310846"/>
            </a:xfrm>
            <a:prstGeom prst="rect">
              <a:avLst/>
            </a:prstGeom>
            <a:pattFill prst="wdDnDiag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064D84-3BB6-9B43-8C26-6FBD618CFE21}"/>
                </a:ext>
              </a:extLst>
            </p:cNvPr>
            <p:cNvSpPr/>
            <p:nvPr/>
          </p:nvSpPr>
          <p:spPr bwMode="auto">
            <a:xfrm>
              <a:off x="4006207" y="3540352"/>
              <a:ext cx="344532" cy="1407031"/>
            </a:xfrm>
            <a:prstGeom prst="rect">
              <a:avLst/>
            </a:prstGeom>
            <a:pattFill prst="pct5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F52E45-8E46-9E4F-8DA8-6049FC853F0C}"/>
              </a:ext>
            </a:extLst>
          </p:cNvPr>
          <p:cNvGrpSpPr/>
          <p:nvPr/>
        </p:nvGrpSpPr>
        <p:grpSpPr>
          <a:xfrm>
            <a:off x="4805317" y="2929567"/>
            <a:ext cx="1100301" cy="2021579"/>
            <a:chOff x="3250438" y="2933325"/>
            <a:chExt cx="1100301" cy="202157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25A5FE-B1C7-8748-8A57-EA668972C710}"/>
                </a:ext>
              </a:extLst>
            </p:cNvPr>
            <p:cNvSpPr/>
            <p:nvPr/>
          </p:nvSpPr>
          <p:spPr bwMode="auto">
            <a:xfrm>
              <a:off x="3250438" y="3577757"/>
              <a:ext cx="344532" cy="1377147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E3F3C2-D6AB-2A4B-839F-9C414FBC318C}"/>
                </a:ext>
              </a:extLst>
            </p:cNvPr>
            <p:cNvSpPr/>
            <p:nvPr/>
          </p:nvSpPr>
          <p:spPr bwMode="auto">
            <a:xfrm>
              <a:off x="3628322" y="2933325"/>
              <a:ext cx="344532" cy="2014058"/>
            </a:xfrm>
            <a:prstGeom prst="rect">
              <a:avLst/>
            </a:prstGeom>
            <a:pattFill prst="wdDnDiag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29DB980-EEE4-284D-A1A9-DFD3C56AE141}"/>
                </a:ext>
              </a:extLst>
            </p:cNvPr>
            <p:cNvSpPr/>
            <p:nvPr/>
          </p:nvSpPr>
          <p:spPr bwMode="auto">
            <a:xfrm>
              <a:off x="4006207" y="2933325"/>
              <a:ext cx="344532" cy="2014058"/>
            </a:xfrm>
            <a:prstGeom prst="rect">
              <a:avLst/>
            </a:prstGeom>
            <a:pattFill prst="pct5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51A9752-EDB1-3240-B9A6-D0D77E952764}"/>
              </a:ext>
            </a:extLst>
          </p:cNvPr>
          <p:cNvGrpSpPr/>
          <p:nvPr/>
        </p:nvGrpSpPr>
        <p:grpSpPr>
          <a:xfrm>
            <a:off x="6360196" y="3718556"/>
            <a:ext cx="1100301" cy="1225069"/>
            <a:chOff x="3250438" y="3722314"/>
            <a:chExt cx="1100301" cy="122506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8E173BE-872C-BF4E-9D35-FB002875F326}"/>
                </a:ext>
              </a:extLst>
            </p:cNvPr>
            <p:cNvSpPr/>
            <p:nvPr/>
          </p:nvSpPr>
          <p:spPr bwMode="auto">
            <a:xfrm>
              <a:off x="3250438" y="4029204"/>
              <a:ext cx="344532" cy="918179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F17F1CE-937E-C348-852F-FF155E7F8165}"/>
                </a:ext>
              </a:extLst>
            </p:cNvPr>
            <p:cNvSpPr/>
            <p:nvPr/>
          </p:nvSpPr>
          <p:spPr bwMode="auto">
            <a:xfrm>
              <a:off x="3628322" y="3722314"/>
              <a:ext cx="344532" cy="1221839"/>
            </a:xfrm>
            <a:prstGeom prst="rect">
              <a:avLst/>
            </a:prstGeom>
            <a:pattFill prst="wdDnDiag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32A5DE8-889D-9B49-B479-39729D635270}"/>
                </a:ext>
              </a:extLst>
            </p:cNvPr>
            <p:cNvSpPr/>
            <p:nvPr/>
          </p:nvSpPr>
          <p:spPr bwMode="auto">
            <a:xfrm>
              <a:off x="4006207" y="3730453"/>
              <a:ext cx="344532" cy="1216930"/>
            </a:xfrm>
            <a:prstGeom prst="rect">
              <a:avLst/>
            </a:prstGeom>
            <a:pattFill prst="pct5">
              <a:fgClr>
                <a:schemeClr val="accent6"/>
              </a:fgClr>
              <a:bgClr>
                <a:schemeClr val="tx1"/>
              </a:bgClr>
            </a:pattFill>
            <a:ln w="12700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A188488-3EED-4C4D-8338-476371581AA8}"/>
              </a:ext>
            </a:extLst>
          </p:cNvPr>
          <p:cNvGrpSpPr/>
          <p:nvPr/>
        </p:nvGrpSpPr>
        <p:grpSpPr>
          <a:xfrm>
            <a:off x="7915075" y="3010137"/>
            <a:ext cx="1100301" cy="1946548"/>
            <a:chOff x="3250438" y="3013895"/>
            <a:chExt cx="1100301" cy="1946548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E44672C-4B0C-6641-A512-B7D5C270B3A8}"/>
                </a:ext>
              </a:extLst>
            </p:cNvPr>
            <p:cNvSpPr/>
            <p:nvPr/>
          </p:nvSpPr>
          <p:spPr bwMode="auto">
            <a:xfrm>
              <a:off x="3250438" y="4037115"/>
              <a:ext cx="344532" cy="923328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03763A2-BD74-EA44-9416-49865D76B538}"/>
                </a:ext>
              </a:extLst>
            </p:cNvPr>
            <p:cNvSpPr/>
            <p:nvPr/>
          </p:nvSpPr>
          <p:spPr bwMode="auto">
            <a:xfrm>
              <a:off x="3628322" y="3013895"/>
              <a:ext cx="344532" cy="1933487"/>
            </a:xfrm>
            <a:prstGeom prst="rect">
              <a:avLst/>
            </a:prstGeom>
            <a:pattFill prst="wdDnDiag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B47E916-458D-264E-8340-A76DA51CA4AF}"/>
                </a:ext>
              </a:extLst>
            </p:cNvPr>
            <p:cNvSpPr/>
            <p:nvPr/>
          </p:nvSpPr>
          <p:spPr bwMode="auto">
            <a:xfrm>
              <a:off x="4006207" y="3025236"/>
              <a:ext cx="344532" cy="1925906"/>
            </a:xfrm>
            <a:prstGeom prst="rect">
              <a:avLst/>
            </a:prstGeom>
            <a:pattFill prst="pct5">
              <a:fgClr>
                <a:schemeClr val="accent3"/>
              </a:fgClr>
              <a:bgClr>
                <a:schemeClr val="tx1"/>
              </a:bgClr>
            </a:patt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E982D3-6E25-1E4D-A530-30A76BBF3FD5}"/>
              </a:ext>
            </a:extLst>
          </p:cNvPr>
          <p:cNvCxnSpPr>
            <a:cxnSpLocks/>
          </p:cNvCxnSpPr>
          <p:nvPr/>
        </p:nvCxnSpPr>
        <p:spPr bwMode="auto">
          <a:xfrm>
            <a:off x="3022333" y="4947385"/>
            <a:ext cx="623815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6A61B974-A93D-5F4C-B680-BED6ECF85C05}"/>
              </a:ext>
            </a:extLst>
          </p:cNvPr>
          <p:cNvSpPr txBox="1"/>
          <p:nvPr/>
        </p:nvSpPr>
        <p:spPr bwMode="auto">
          <a:xfrm>
            <a:off x="3158682" y="3281846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AE16AF3-4B1B-BF4E-A712-8BD07E412E43}"/>
              </a:ext>
            </a:extLst>
          </p:cNvPr>
          <p:cNvSpPr txBox="1"/>
          <p:nvPr/>
        </p:nvSpPr>
        <p:spPr bwMode="auto">
          <a:xfrm>
            <a:off x="3527054" y="3282403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82C6F7C-30B6-5F48-8678-F69B0B0F62CF}"/>
              </a:ext>
            </a:extLst>
          </p:cNvPr>
          <p:cNvSpPr txBox="1"/>
          <p:nvPr/>
        </p:nvSpPr>
        <p:spPr bwMode="auto">
          <a:xfrm>
            <a:off x="3914480" y="3189812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F021D65-46EC-7640-93DB-A54EEFDCDC9F}"/>
              </a:ext>
            </a:extLst>
          </p:cNvPr>
          <p:cNvSpPr txBox="1"/>
          <p:nvPr/>
        </p:nvSpPr>
        <p:spPr bwMode="auto">
          <a:xfrm>
            <a:off x="4708257" y="3224880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88A8DA-7D2D-2E45-8FC3-9ADD7771EFBB}"/>
              </a:ext>
            </a:extLst>
          </p:cNvPr>
          <p:cNvSpPr txBox="1"/>
          <p:nvPr/>
        </p:nvSpPr>
        <p:spPr bwMode="auto">
          <a:xfrm>
            <a:off x="5107679" y="2592369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F8F8D31-8949-7944-BD52-F0A262C8D963}"/>
              </a:ext>
            </a:extLst>
          </p:cNvPr>
          <p:cNvSpPr txBox="1"/>
          <p:nvPr/>
        </p:nvSpPr>
        <p:spPr bwMode="auto">
          <a:xfrm>
            <a:off x="5472954" y="2592369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7AAEBCD-1F9D-FD4F-B93D-FD84D9531405}"/>
              </a:ext>
            </a:extLst>
          </p:cNvPr>
          <p:cNvSpPr txBox="1"/>
          <p:nvPr/>
        </p:nvSpPr>
        <p:spPr bwMode="auto">
          <a:xfrm>
            <a:off x="6254943" y="368441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A2F1E0-8FA9-0647-8350-5524874A08EA}"/>
              </a:ext>
            </a:extLst>
          </p:cNvPr>
          <p:cNvSpPr txBox="1"/>
          <p:nvPr/>
        </p:nvSpPr>
        <p:spPr bwMode="auto">
          <a:xfrm>
            <a:off x="6655683" y="337447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6319C60-0D3B-6F43-A4EA-096DAF6EDCAC}"/>
              </a:ext>
            </a:extLst>
          </p:cNvPr>
          <p:cNvSpPr txBox="1"/>
          <p:nvPr/>
        </p:nvSpPr>
        <p:spPr bwMode="auto">
          <a:xfrm>
            <a:off x="7021602" y="338757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B331B33-A7DD-824A-BE13-3F2DFCB5F9C2}"/>
              </a:ext>
            </a:extLst>
          </p:cNvPr>
          <p:cNvSpPr txBox="1"/>
          <p:nvPr/>
        </p:nvSpPr>
        <p:spPr bwMode="auto">
          <a:xfrm>
            <a:off x="7814025" y="3694455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5671AC8-03AF-3F43-BA5D-C79FAD29BD0D}"/>
              </a:ext>
            </a:extLst>
          </p:cNvPr>
          <p:cNvSpPr txBox="1"/>
          <p:nvPr/>
        </p:nvSpPr>
        <p:spPr bwMode="auto">
          <a:xfrm>
            <a:off x="8203390" y="2685563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07BAFC-77A0-F940-9F8F-18C0BE4D4764}"/>
              </a:ext>
            </a:extLst>
          </p:cNvPr>
          <p:cNvSpPr txBox="1"/>
          <p:nvPr/>
        </p:nvSpPr>
        <p:spPr bwMode="auto">
          <a:xfrm>
            <a:off x="8556245" y="2686728"/>
            <a:ext cx="522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42111239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CAPTIVATE: Safety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" name="Text Box 15">
            <a:extLst>
              <a:ext uri="{FF2B5EF4-FFF2-40B4-BE49-F238E27FC236}">
                <a16:creationId xmlns:a16="http://schemas.microsoft.com/office/drawing/2014/main" id="{390FA3F3-1B4E-0849-8735-DCD2D6DCA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14" y="636133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Ghia. ASH 2021. Abstr 68.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BFB1EED0-55B3-D445-8D0B-8DF6635F4D76}"/>
              </a:ext>
            </a:extLst>
          </p:cNvPr>
          <p:cNvGraphicFramePr>
            <a:graphicFrameLocks/>
          </p:cNvGraphicFramePr>
          <p:nvPr/>
        </p:nvGraphicFramePr>
        <p:xfrm>
          <a:off x="522288" y="1600083"/>
          <a:ext cx="5578475" cy="4815936"/>
        </p:xfrm>
        <a:graphic>
          <a:graphicData uri="http://schemas.openxmlformats.org/drawingml/2006/table">
            <a:tbl>
              <a:tblPr/>
              <a:tblGrid>
                <a:gridCol w="165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782">
                  <a:extLst>
                    <a:ext uri="{9D8B030D-6E8A-4147-A177-3AD203B41FA5}">
                      <a16:colId xmlns:a16="http://schemas.microsoft.com/office/drawing/2014/main" val="2561665585"/>
                    </a:ext>
                  </a:extLst>
                </a:gridCol>
                <a:gridCol w="1090209">
                  <a:extLst>
                    <a:ext uri="{9D8B030D-6E8A-4147-A177-3AD203B41FA5}">
                      <a16:colId xmlns:a16="http://schemas.microsoft.com/office/drawing/2014/main" val="445149687"/>
                    </a:ext>
                  </a:extLst>
                </a:gridCol>
                <a:gridCol w="920307">
                  <a:extLst>
                    <a:ext uri="{9D8B030D-6E8A-4147-A177-3AD203B41FA5}">
                      <a16:colId xmlns:a16="http://schemas.microsoft.com/office/drawing/2014/main" val="2502267397"/>
                    </a:ext>
                  </a:extLst>
                </a:gridCol>
              </a:tblGrid>
              <a:tr h="13510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Any-Grade AE,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Confirmed uMRD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 Confirmed uMRD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+ Venetoclax (n = 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14412"/>
                  </a:ext>
                </a:extLst>
              </a:tr>
              <a:tr h="418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1-12 mo post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13-24 mo post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Nausea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1-12 mo post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13-24 mo post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1-12 mo post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13-24 mo post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Arthralgia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1-12 mo post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13-24 mo post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605218"/>
                  </a:ext>
                </a:extLst>
              </a:tr>
            </a:tbl>
          </a:graphicData>
        </a:graphic>
      </p:graphicFrame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E62E99EC-A093-974A-B1A0-042C007D3C5C}"/>
              </a:ext>
            </a:extLst>
          </p:cNvPr>
          <p:cNvGraphicFramePr>
            <a:graphicFrameLocks/>
          </p:cNvGraphicFramePr>
          <p:nvPr/>
        </p:nvGraphicFramePr>
        <p:xfrm>
          <a:off x="6215942" y="1600200"/>
          <a:ext cx="5542671" cy="1981248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2561665585"/>
                    </a:ext>
                  </a:extLst>
                </a:gridCol>
                <a:gridCol w="1083212">
                  <a:extLst>
                    <a:ext uri="{9D8B030D-6E8A-4147-A177-3AD203B41FA5}">
                      <a16:colId xmlns:a16="http://schemas.microsoft.com/office/drawing/2014/main" val="44514968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02267397"/>
                    </a:ext>
                  </a:extLst>
                </a:gridCol>
              </a:tblGrid>
              <a:tr h="23693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Any-Grade AE,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Confirmed uMRD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 Confirmed uMRD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(n = 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+ Venetoclax (n = 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31)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14412"/>
                  </a:ext>
                </a:extLst>
              </a:tr>
              <a:tr h="926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URTI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1-12 mo post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13-24 mo post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363925"/>
                  </a:ext>
                </a:extLst>
              </a:tr>
            </a:tbl>
          </a:graphicData>
        </a:graphic>
      </p:graphicFrame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9F7B075F-B97C-AF4E-849D-0F7E02D95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2299" y="3830855"/>
            <a:ext cx="5396315" cy="2585164"/>
          </a:xfrm>
        </p:spPr>
        <p:txBody>
          <a:bodyPr/>
          <a:lstStyle/>
          <a:p>
            <a:r>
              <a:rPr lang="en-US" sz="2200" dirty="0"/>
              <a:t>AEs of clinical interest: 10% atrial fibrillation, 2% major hemorrhage</a:t>
            </a:r>
          </a:p>
          <a:p>
            <a:r>
              <a:rPr lang="en-US" sz="2200" dirty="0"/>
              <a:t>Postrandomization, 9 patients had AEs leading to dose reduction (resolved in 5); </a:t>
            </a:r>
            <a:br>
              <a:rPr lang="en-US" sz="2200" dirty="0"/>
            </a:br>
            <a:r>
              <a:rPr lang="en-US" sz="2200" dirty="0"/>
              <a:t>6 patients had AEs leading to discontinuation</a:t>
            </a:r>
          </a:p>
        </p:txBody>
      </p:sp>
    </p:spTree>
    <p:extLst>
      <p:ext uri="{BB962C8B-B14F-4D97-AF65-F5344CB8AC3E}">
        <p14:creationId xmlns:p14="http://schemas.microsoft.com/office/powerpoint/2010/main" val="12625225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B50CB56-7A95-C241-AD5B-87049A13C891}"/>
              </a:ext>
            </a:extLst>
          </p:cNvPr>
          <p:cNvSpPr txBox="1">
            <a:spLocks/>
          </p:cNvSpPr>
          <p:nvPr/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Randomized phase III trial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GLOW: Study Design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72" y="2718196"/>
            <a:ext cx="285890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Older (≥65 yr) or unfit (CIRS &gt;6 or CrCl &lt;70 mL/min) patients with previously untreated CLL without del(17p) or known </a:t>
            </a:r>
            <a:r>
              <a:rPr kumimoji="0" lang="en-GB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TP53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mutations; ECOG PS 0-2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211)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1" name="Rectangle 46">
            <a:extLst>
              <a:ext uri="{FF2B5EF4-FFF2-40B4-BE49-F238E27FC236}">
                <a16:creationId xmlns:a16="http://schemas.microsoft.com/office/drawing/2014/main" id="{937A8B82-B1A2-4F68-B7FF-D7788F4B7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0365" y="3046285"/>
            <a:ext cx="25384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 confirmed PD and active disease requiring treatment eligible to receive single-agent Ibr</a:t>
            </a:r>
          </a:p>
        </p:txBody>
      </p:sp>
      <p:sp>
        <p:nvSpPr>
          <p:cNvPr id="19463" name="Rectangle 49">
            <a:extLst>
              <a:ext uri="{FF2B5EF4-FFF2-40B4-BE49-F238E27FC236}">
                <a16:creationId xmlns:a16="http://schemas.microsoft.com/office/drawing/2014/main" id="{C346F25D-ABA6-46CD-940B-7C5654E37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2639236"/>
            <a:ext cx="3790950" cy="8591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 + Ven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for 12 cycles,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after 3 cycles of Ibr lead-in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106)</a:t>
            </a:r>
          </a:p>
        </p:txBody>
      </p:sp>
      <p:sp>
        <p:nvSpPr>
          <p:cNvPr id="19464" name="Rectangle 50">
            <a:extLst>
              <a:ext uri="{FF2B5EF4-FFF2-40B4-BE49-F238E27FC236}">
                <a16:creationId xmlns:a16="http://schemas.microsoft.com/office/drawing/2014/main" id="{FD3256D1-4424-49E5-A490-F3D2F2281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3612851"/>
            <a:ext cx="3790950" cy="9037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Clb + O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for 6 cycles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105)</a:t>
            </a:r>
          </a:p>
        </p:txBody>
      </p:sp>
      <p:sp>
        <p:nvSpPr>
          <p:cNvPr id="19466" name="Line 52">
            <a:extLst>
              <a:ext uri="{FF2B5EF4-FFF2-40B4-BE49-F238E27FC236}">
                <a16:creationId xmlns:a16="http://schemas.microsoft.com/office/drawing/2014/main" id="{809AEC4D-D360-4462-B28D-A44E89AF0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3532" y="3560942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7" name="Line 53">
            <a:extLst>
              <a:ext uri="{FF2B5EF4-FFF2-40B4-BE49-F238E27FC236}">
                <a16:creationId xmlns:a16="http://schemas.microsoft.com/office/drawing/2014/main" id="{19B47B8E-7D11-46DE-BD1E-B2309FDE5C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7713" y="3713343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8" name="Line 54">
            <a:extLst>
              <a:ext uri="{FF2B5EF4-FFF2-40B4-BE49-F238E27FC236}">
                <a16:creationId xmlns:a16="http://schemas.microsoft.com/office/drawing/2014/main" id="{D1F2E6DC-39ED-43FE-A784-E6851ADCA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87713" y="3113267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9163677E-82F0-D045-A4A9-77835976C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Munir. ASH 2021. Abstr 70.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3DFB5CD-9C5D-404B-A5F0-73388112FD93}"/>
              </a:ext>
            </a:extLst>
          </p:cNvPr>
          <p:cNvCxnSpPr>
            <a:cxnSpLocks/>
          </p:cNvCxnSpPr>
          <p:nvPr/>
        </p:nvCxnSpPr>
        <p:spPr bwMode="auto">
          <a:xfrm>
            <a:off x="3409210" y="2645398"/>
            <a:ext cx="0" cy="56751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7923326-E644-F84D-8D3C-B75CA793C770}"/>
              </a:ext>
            </a:extLst>
          </p:cNvPr>
          <p:cNvSpPr txBox="1"/>
          <p:nvPr/>
        </p:nvSpPr>
        <p:spPr bwMode="auto">
          <a:xfrm>
            <a:off x="1255960" y="2200651"/>
            <a:ext cx="4306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by IGHV status, presence of del(11q)</a:t>
            </a:r>
          </a:p>
        </p:txBody>
      </p:sp>
      <p:sp>
        <p:nvSpPr>
          <p:cNvPr id="23" name="Content Placeholder 18">
            <a:extLst>
              <a:ext uri="{FF2B5EF4-FFF2-40B4-BE49-F238E27FC236}">
                <a16:creationId xmlns:a16="http://schemas.microsoft.com/office/drawing/2014/main" id="{31C23B8E-2FA0-5F4F-A260-11B621FD450F}"/>
              </a:ext>
            </a:extLst>
          </p:cNvPr>
          <p:cNvSpPr txBox="1">
            <a:spLocks/>
          </p:cNvSpPr>
          <p:nvPr/>
        </p:nvSpPr>
        <p:spPr bwMode="auto">
          <a:xfrm>
            <a:off x="613356" y="5165802"/>
            <a:ext cx="5396975" cy="112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Primary endpoint: PFS by IRC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Median follow-up: 34.1 mo</a:t>
            </a:r>
          </a:p>
        </p:txBody>
      </p:sp>
      <p:sp>
        <p:nvSpPr>
          <p:cNvPr id="24" name="Content Placeholder 18">
            <a:extLst>
              <a:ext uri="{FF2B5EF4-FFF2-40B4-BE49-F238E27FC236}">
                <a16:creationId xmlns:a16="http://schemas.microsoft.com/office/drawing/2014/main" id="{A2C98EF6-AC0E-1849-95EF-568669B00122}"/>
              </a:ext>
            </a:extLst>
          </p:cNvPr>
          <p:cNvSpPr txBox="1">
            <a:spLocks/>
          </p:cNvSpPr>
          <p:nvPr/>
        </p:nvSpPr>
        <p:spPr bwMode="auto">
          <a:xfrm>
            <a:off x="4732021" y="5159505"/>
            <a:ext cx="6750184" cy="165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Current MRD analysis: uMRD at &lt;10</a:t>
            </a:r>
            <a:r>
              <a:rPr kumimoji="0" lang="en-US" sz="2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-4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&lt;10</a:t>
            </a:r>
            <a:r>
              <a:rPr kumimoji="0" lang="en-US" sz="2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-5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by NGS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PB/BM concordance calculated for patients with evaluable data at EOT+3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CF67DB-9AE8-3548-94F4-FD0D9927443C}"/>
              </a:ext>
            </a:extLst>
          </p:cNvPr>
          <p:cNvSpPr txBox="1"/>
          <p:nvPr/>
        </p:nvSpPr>
        <p:spPr bwMode="auto">
          <a:xfrm>
            <a:off x="3949504" y="4534396"/>
            <a:ext cx="67537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Dosing: Ibr 420 mg QD; Ven 20-400 mg QD ramp-up over 5 wk beginning at cycle 4;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Clb 0.5 mg/kg on Days 1, 15; O 1000 mg on Days 1-2, 8, 15 of cycle 1, Day 1 of cycles 2-6.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7D4506-12A0-4FB3-9658-2F9F4BD31D38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30" name="Picture 2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A422E065-D68F-41B3-9B73-98F63B9AD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3F07D62-DC26-4484-89CF-35953FA94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GLOW: uMRD Rates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Munir. ASH 2021. Abstr 70.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6BB8FB3E-93C3-974B-93F6-CECFAAB64EA8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10755127" cy="3017568"/>
        </p:xfrm>
        <a:graphic>
          <a:graphicData uri="http://schemas.openxmlformats.org/drawingml/2006/table">
            <a:tbl>
              <a:tblPr/>
              <a:tblGrid>
                <a:gridCol w="3342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1041">
                  <a:extLst>
                    <a:ext uri="{9D8B030D-6E8A-4147-A177-3AD203B41FA5}">
                      <a16:colId xmlns:a16="http://schemas.microsoft.com/office/drawing/2014/main" val="743035633"/>
                    </a:ext>
                  </a:extLst>
                </a:gridCol>
              </a:tblGrid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uMRD at EOT+3,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 + Ven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Clb + O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  <a:endParaRPr kumimoji="0" lang="en-US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BM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BM/PB concordance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54.7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92.9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&lt;.0001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.0259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BM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BM/PB concordance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7148FB09-EE7B-4073-B528-11256D689056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81401913-71BF-4778-8F82-54586576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5539D6-D262-4ED5-BE78-9F99499D6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3134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B010-ECA4-4E38-9DEE-E85FE554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GLOW: uMRD Rate &lt;10</a:t>
            </a:r>
            <a:r>
              <a:rPr lang="en-US" baseline="30000" dirty="0"/>
              <a:t>-4 </a:t>
            </a:r>
            <a:r>
              <a:rPr lang="en-US" dirty="0"/>
              <a:t>in BM Higher for Ibr + Ven vs Clb + O Across Prespecified Subgroups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ADABD665-162F-4F55-8B2F-857904BE101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253163" y="1600200"/>
          <a:ext cx="5229224" cy="3992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28129">
                  <a:extLst>
                    <a:ext uri="{9D8B030D-6E8A-4147-A177-3AD203B41FA5}">
                      <a16:colId xmlns:a16="http://schemas.microsoft.com/office/drawing/2014/main" val="2504907089"/>
                    </a:ext>
                  </a:extLst>
                </a:gridCol>
                <a:gridCol w="1099039">
                  <a:extLst>
                    <a:ext uri="{9D8B030D-6E8A-4147-A177-3AD203B41FA5}">
                      <a16:colId xmlns:a16="http://schemas.microsoft.com/office/drawing/2014/main" val="2835559130"/>
                    </a:ext>
                  </a:extLst>
                </a:gridCol>
                <a:gridCol w="940777">
                  <a:extLst>
                    <a:ext uri="{9D8B030D-6E8A-4147-A177-3AD203B41FA5}">
                      <a16:colId xmlns:a16="http://schemas.microsoft.com/office/drawing/2014/main" val="2153430399"/>
                    </a:ext>
                  </a:extLst>
                </a:gridCol>
                <a:gridCol w="861279">
                  <a:extLst>
                    <a:ext uri="{9D8B030D-6E8A-4147-A177-3AD203B41FA5}">
                      <a16:colId xmlns:a16="http://schemas.microsoft.com/office/drawing/2014/main" val="1312453010"/>
                    </a:ext>
                  </a:extLst>
                </a:gridCol>
              </a:tblGrid>
              <a:tr h="18517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Characteristic, 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Ibr + Ven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Clb + 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4084061"/>
                  </a:ext>
                </a:extLst>
              </a:tr>
              <a:tr h="1851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Bulky disease (≥5 cm)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821288"/>
                  </a:ext>
                </a:extLst>
              </a:tr>
              <a:tr h="28917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50.0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19.4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2.58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4.26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29673"/>
                  </a:ext>
                </a:extLst>
              </a:tr>
              <a:tr h="1851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Elevated BL LDH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305874"/>
                  </a:ext>
                </a:extLst>
              </a:tr>
              <a:tr h="28917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53.5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4.13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446007"/>
                  </a:ext>
                </a:extLst>
              </a:tr>
              <a:tr h="1851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IGHV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456850"/>
                  </a:ext>
                </a:extLst>
              </a:tr>
              <a:tr h="28917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Mutated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Unmutated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44.4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18.5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2.40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3.93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25509"/>
                  </a:ext>
                </a:extLst>
              </a:tr>
              <a:tr h="1851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del11q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841292"/>
                  </a:ext>
                </a:extLst>
              </a:tr>
              <a:tr h="28917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50.0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18.4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2.72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5.40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187356"/>
                  </a:ext>
                </a:extLst>
              </a:tr>
            </a:tbl>
          </a:graphicData>
        </a:graphic>
      </p:graphicFrame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1FB8B344-CB51-493C-88BE-3D2CD0AB9AB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19137" y="1600200"/>
          <a:ext cx="5192709" cy="3992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87814">
                  <a:extLst>
                    <a:ext uri="{9D8B030D-6E8A-4147-A177-3AD203B41FA5}">
                      <a16:colId xmlns:a16="http://schemas.microsoft.com/office/drawing/2014/main" val="330520557"/>
                    </a:ext>
                  </a:extLst>
                </a:gridCol>
                <a:gridCol w="1091920">
                  <a:extLst>
                    <a:ext uri="{9D8B030D-6E8A-4147-A177-3AD203B41FA5}">
                      <a16:colId xmlns:a16="http://schemas.microsoft.com/office/drawing/2014/main" val="1263119140"/>
                    </a:ext>
                  </a:extLst>
                </a:gridCol>
                <a:gridCol w="1117714">
                  <a:extLst>
                    <a:ext uri="{9D8B030D-6E8A-4147-A177-3AD203B41FA5}">
                      <a16:colId xmlns:a16="http://schemas.microsoft.com/office/drawing/2014/main" val="3259618776"/>
                    </a:ext>
                  </a:extLst>
                </a:gridCol>
                <a:gridCol w="1095261">
                  <a:extLst>
                    <a:ext uri="{9D8B030D-6E8A-4147-A177-3AD203B41FA5}">
                      <a16:colId xmlns:a16="http://schemas.microsoft.com/office/drawing/2014/main" val="2587023409"/>
                    </a:ext>
                  </a:extLst>
                </a:gridCol>
              </a:tblGrid>
              <a:tr h="12997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Characteristic, 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Ibr + Ven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Clb + 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9685620"/>
                  </a:ext>
                </a:extLst>
              </a:tr>
              <a:tr h="129976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Age, yr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692302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&lt;65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≥65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50.0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18.2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17.0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2.75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116897"/>
                  </a:ext>
                </a:extLst>
              </a:tr>
              <a:tr h="129976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 ECOG PS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931447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1-2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62.9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46.5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17.9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3.50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665639"/>
                  </a:ext>
                </a:extLst>
              </a:tr>
              <a:tr h="129976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CIRS total score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357844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≤6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46.9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18.2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2.58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662352"/>
                  </a:ext>
                </a:extLst>
              </a:tr>
              <a:tr h="1299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Rai stage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764176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0-II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III-IV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53.7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50.9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18.8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15.1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2.86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123412"/>
                  </a:ext>
                </a:extLst>
              </a:tr>
            </a:tbl>
          </a:graphicData>
        </a:graphic>
      </p:graphicFrame>
      <p:sp>
        <p:nvSpPr>
          <p:cNvPr id="14" name="Text Box 15">
            <a:extLst>
              <a:ext uri="{FF2B5EF4-FFF2-40B4-BE49-F238E27FC236}">
                <a16:creationId xmlns:a16="http://schemas.microsoft.com/office/drawing/2014/main" id="{F5C135F3-A60E-47C8-9954-614C514DF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Munir. ASH 2021. Abstr 70.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8CBB7A9-4CB7-47B6-8ABB-221BFC075082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B1A38C60-4F76-4D5D-8B6A-74C7B45DA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A5F8E9-46DE-4EAC-9125-E13C50B2E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09112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B544-743C-443D-AE0E-25F41CF2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GLOW: MRD Dynamics Posttreatment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E43D-3684-4296-96D0-C9FB0E75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11" y="1497889"/>
            <a:ext cx="10877529" cy="4650686"/>
          </a:xfrm>
        </p:spPr>
        <p:txBody>
          <a:bodyPr/>
          <a:lstStyle/>
          <a:p>
            <a:r>
              <a:rPr lang="en-US" sz="2400" dirty="0"/>
              <a:t>uMRD in PB better sustained with Ibr + Ven vs Clb + O from EOT+3 to EOT+12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Patients treated with Ibr + Ven with detectable MRD ≥10</a:t>
            </a:r>
            <a:r>
              <a:rPr lang="en-US" sz="2400" baseline="30000" dirty="0"/>
              <a:t>-4</a:t>
            </a:r>
            <a:r>
              <a:rPr lang="en-US" sz="2400" dirty="0"/>
              <a:t> at EOT+3 less likely to:</a:t>
            </a:r>
          </a:p>
          <a:p>
            <a:pPr lvl="1"/>
            <a:r>
              <a:rPr lang="en-US" sz="2200" dirty="0"/>
              <a:t>Convert to PD at EOT+12 vs patients treated with Clb + O</a:t>
            </a:r>
          </a:p>
          <a:p>
            <a:pPr lvl="1"/>
            <a:r>
              <a:rPr lang="en-US" sz="2200" dirty="0"/>
              <a:t>Have increasing levels of detectable MRD at EOD+12 vs patients treated with Clb + O</a:t>
            </a:r>
          </a:p>
          <a:p>
            <a:pPr lvl="1"/>
            <a:endParaRPr lang="en-US" sz="2200" dirty="0"/>
          </a:p>
          <a:p>
            <a:pPr lvl="1"/>
            <a:endParaRPr lang="en-US" sz="2400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517F7A3-7A92-467A-913B-54A65D415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Munir. ASH 2021. Abstr 70.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6F68F9B3-7D65-A54A-B210-FA4F3CF8B701}"/>
              </a:ext>
            </a:extLst>
          </p:cNvPr>
          <p:cNvGraphicFramePr>
            <a:graphicFrameLocks/>
          </p:cNvGraphicFramePr>
          <p:nvPr/>
        </p:nvGraphicFramePr>
        <p:xfrm>
          <a:off x="719138" y="1963796"/>
          <a:ext cx="10746579" cy="1603284"/>
        </p:xfrm>
        <a:graphic>
          <a:graphicData uri="http://schemas.openxmlformats.org/drawingml/2006/table">
            <a:tbl>
              <a:tblPr/>
              <a:tblGrid>
                <a:gridCol w="5644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uMRD Dynamics From EOT+3 to EOT+12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 + Ven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Clb + 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Sustained uMRD &lt;10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, % (n/N)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84.5 (49/58)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29.3 (12/41)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Sustained uMRD &lt;10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, % (n/N)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80.4 (37/46)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26.3 (5/19)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Decrease in uMRD &lt;10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rate,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783829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3D2066B-E602-43EE-9EFD-74910D1E34AD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1" name="Picture 10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C38B7740-F7BB-4ACC-AA93-6DE54D6A9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759753-D786-4D01-A16B-5DF672AD7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6827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MK-1026-001: Study Design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4D6D876-F8A2-4A37-B209-DAB13ECD1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sz="2400" dirty="0"/>
              <a:t>Multicenter, open-label, single-arm, dose-expansion phase II trial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Primary endpoint: ORR per iwCLL criteria</a:t>
            </a:r>
          </a:p>
          <a:p>
            <a:r>
              <a:rPr lang="en-US" sz="2400" dirty="0"/>
              <a:t>Secondary endpoints: DoR, safety, tolerability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0C36DFCB-484A-654C-9ED9-FC48D3AC1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Woyach. ASH 2021. Abstr 392.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8A7303AD-2C10-534D-8945-FA78C26C3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384" y="2740156"/>
            <a:ext cx="28878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Adults with symptomatic R/R CLL/SLL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ECOG PS 0-2 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10F302D1-5414-C845-AB7F-FFC64F16A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79" y="2314384"/>
            <a:ext cx="3632041" cy="7065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MK-1026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65 mg QD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A: with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C481S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mutation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2B691867-6EB2-2142-A021-A341F777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78" y="3136520"/>
            <a:ext cx="3632041" cy="706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MK-1026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65 mg QD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B: no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C481S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B4BD585-9BCE-9B48-B7EC-D799252B8495}"/>
              </a:ext>
            </a:extLst>
          </p:cNvPr>
          <p:cNvCxnSpPr/>
          <p:nvPr/>
        </p:nvCxnSpPr>
        <p:spPr bwMode="auto">
          <a:xfrm>
            <a:off x="3747541" y="2777073"/>
            <a:ext cx="35255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49A5868-FE59-FE49-A3C6-2FDB364C7BA8}"/>
              </a:ext>
            </a:extLst>
          </p:cNvPr>
          <p:cNvCxnSpPr/>
          <p:nvPr/>
        </p:nvCxnSpPr>
        <p:spPr bwMode="auto">
          <a:xfrm>
            <a:off x="3751144" y="3569227"/>
            <a:ext cx="35255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49">
            <a:extLst>
              <a:ext uri="{FF2B5EF4-FFF2-40B4-BE49-F238E27FC236}">
                <a16:creationId xmlns:a16="http://schemas.microsoft.com/office/drawing/2014/main" id="{B3B5DCED-2748-684D-BF71-B14FD33C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78" y="3997478"/>
            <a:ext cx="3632041" cy="7065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MK-1026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65 mg QD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C-H: B-cell NHL and WM</a:t>
            </a:r>
          </a:p>
        </p:txBody>
      </p:sp>
      <p:sp>
        <p:nvSpPr>
          <p:cNvPr id="20" name="Text Box 45">
            <a:extLst>
              <a:ext uri="{FF2B5EF4-FFF2-40B4-BE49-F238E27FC236}">
                <a16:creationId xmlns:a16="http://schemas.microsoft.com/office/drawing/2014/main" id="{5EF937E9-DDD9-2E4D-AC00-89FEF92AD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697" y="3922353"/>
            <a:ext cx="28878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Adults with measurable B-cell NHL or WM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ECOG PS 0-2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F8E895-08B2-984F-941F-CFFB08E5C1FE}"/>
              </a:ext>
            </a:extLst>
          </p:cNvPr>
          <p:cNvCxnSpPr/>
          <p:nvPr/>
        </p:nvCxnSpPr>
        <p:spPr bwMode="auto">
          <a:xfrm>
            <a:off x="3747541" y="4425972"/>
            <a:ext cx="35255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4EA88F4-2834-AA4F-BDEC-208AD59ACD4A}"/>
              </a:ext>
            </a:extLst>
          </p:cNvPr>
          <p:cNvSpPr txBox="1"/>
          <p:nvPr/>
        </p:nvSpPr>
        <p:spPr bwMode="auto">
          <a:xfrm>
            <a:off x="3747541" y="4658623"/>
            <a:ext cx="83204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Current analysis reports data from CLL/SLL cohorts only.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A: R/R CLL/SLL with ≥2 prior therapies, including covalent BTK inhibitor and documented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C481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mutation. Cohort B: R/R CLL/SLL progressed on/intolerant to BTK inhibitor, with ≥2 prior therapies and no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C481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mutation.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D61CC0-B10C-FE44-A825-3D9F35C4DBD1}"/>
              </a:ext>
            </a:extLst>
          </p:cNvPr>
          <p:cNvSpPr txBox="1"/>
          <p:nvPr/>
        </p:nvSpPr>
        <p:spPr bwMode="auto">
          <a:xfrm>
            <a:off x="8407577" y="3057986"/>
            <a:ext cx="30540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continued until unacceptable toxicity, PD, or withdrawal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0A99C06-B650-1D48-9852-3B61C9318BF8}"/>
              </a:ext>
            </a:extLst>
          </p:cNvPr>
          <p:cNvCxnSpPr/>
          <p:nvPr/>
        </p:nvCxnSpPr>
        <p:spPr bwMode="auto">
          <a:xfrm>
            <a:off x="8055021" y="3558305"/>
            <a:ext cx="35255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5B90538-4A5D-954B-B069-045A938DC961}"/>
              </a:ext>
            </a:extLst>
          </p:cNvPr>
          <p:cNvSpPr txBox="1"/>
          <p:nvPr/>
        </p:nvSpPr>
        <p:spPr bwMode="auto">
          <a:xfrm>
            <a:off x="3972501" y="1950641"/>
            <a:ext cx="43074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Expansion Cohorts (10-25 Patients/Cohort)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MK-1026-001: Baseline Characteristics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2" name="Group 32">
            <a:extLst>
              <a:ext uri="{FF2B5EF4-FFF2-40B4-BE49-F238E27FC236}">
                <a16:creationId xmlns:a16="http://schemas.microsoft.com/office/drawing/2014/main" id="{5CB396D4-EA39-904B-B6A9-01FD3CC4E72C}"/>
              </a:ext>
            </a:extLst>
          </p:cNvPr>
          <p:cNvGraphicFramePr>
            <a:graphicFrameLocks noGrp="1"/>
          </p:cNvGraphicFramePr>
          <p:nvPr/>
        </p:nvGraphicFramePr>
        <p:xfrm>
          <a:off x="719138" y="1609253"/>
          <a:ext cx="5191960" cy="2926208"/>
        </p:xfrm>
        <a:graphic>
          <a:graphicData uri="http://schemas.openxmlformats.org/drawingml/2006/table">
            <a:tbl>
              <a:tblPr/>
              <a:tblGrid>
                <a:gridCol w="2796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5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Overall Population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66.6 (38-86)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91 (77.1)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White,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105 (89.0)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375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CLL/SLL,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 (57.6)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5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WM,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(3.4)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197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B-cell NHL,*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(37.3)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MK-1026 65 mg QD,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 (79.7)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Group 32">
            <a:extLst>
              <a:ext uri="{FF2B5EF4-FFF2-40B4-BE49-F238E27FC236}">
                <a16:creationId xmlns:a16="http://schemas.microsoft.com/office/drawing/2014/main" id="{A9C0B9C8-4E98-2043-910E-1E932240F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65241"/>
              </p:ext>
            </p:extLst>
          </p:nvPr>
        </p:nvGraphicFramePr>
        <p:xfrm>
          <a:off x="6252631" y="1609253"/>
          <a:ext cx="5229573" cy="4297792"/>
        </p:xfrm>
        <a:graphic>
          <a:graphicData uri="http://schemas.openxmlformats.org/drawingml/2006/table">
            <a:tbl>
              <a:tblPr/>
              <a:tblGrid>
                <a:gridCol w="2603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5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CLL/SLL 65 mg QD (n = 51)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therapy lines, n (range)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(1-18)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273901"/>
                  </a:ext>
                </a:extLst>
              </a:tr>
              <a:tr h="316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BTK inhibitor,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(84.3)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472231"/>
                  </a:ext>
                </a:extLst>
              </a:tr>
              <a:tr h="553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0/1/2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(27.5)/32 (62.7)/5 (9.8)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939897"/>
                  </a:ext>
                </a:extLst>
              </a:tr>
              <a:tr h="790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IGHV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unmutated,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Mutated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 (58.8)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(3.9)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(37.3)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070467"/>
                  </a:ext>
                </a:extLst>
              </a:tr>
              <a:tr h="790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Del(17p) present,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Missing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(23.5)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 (64.7)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(11.8)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247209"/>
                  </a:ext>
                </a:extLst>
              </a:tr>
              <a:tr h="7900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BTK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C481S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present,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Absent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Missing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 (62.7)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(23.5)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(13.7)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6336"/>
                  </a:ext>
                </a:extLst>
              </a:tr>
            </a:tbl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F5E05329-8EA9-FE4E-9948-FAC66412D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Woyach. ASH 2021. Abstr 392.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01F87-56B1-41DA-B5CE-86D1E579ADC4}"/>
              </a:ext>
            </a:extLst>
          </p:cNvPr>
          <p:cNvSpPr txBox="1"/>
          <p:nvPr/>
        </p:nvSpPr>
        <p:spPr bwMode="auto">
          <a:xfrm>
            <a:off x="719138" y="4562620"/>
            <a:ext cx="3235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*DLBCL, FL, high-grade BCL, MCL, MZL, RT.</a:t>
            </a:r>
          </a:p>
        </p:txBody>
      </p:sp>
    </p:spTree>
    <p:extLst>
      <p:ext uri="{BB962C8B-B14F-4D97-AF65-F5344CB8AC3E}">
        <p14:creationId xmlns:p14="http://schemas.microsoft.com/office/powerpoint/2010/main" val="9722701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MK-1026-001: Response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63286E-37F0-004C-A0B1-E6C5617FB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4366989"/>
            <a:ext cx="10877529" cy="1796743"/>
          </a:xfrm>
        </p:spPr>
        <p:txBody>
          <a:bodyPr/>
          <a:lstStyle/>
          <a:p>
            <a:r>
              <a:rPr lang="en-US" dirty="0"/>
              <a:t>Median DoR, mo: NE (95% CI: 8.3-NE)</a:t>
            </a:r>
          </a:p>
          <a:p>
            <a:r>
              <a:rPr lang="en-US" dirty="0"/>
              <a:t>SPD decrease observed in 93.9%, </a:t>
            </a:r>
            <a:r>
              <a:rPr lang="en-GB" dirty="0"/>
              <a:t>≥50% decrease in 69.7% (n = 33)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FB3AE8E7-8009-C046-84AA-0DAC526A8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Woyach. ASH 2021. Abstr 392.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Group 32">
            <a:extLst>
              <a:ext uri="{FF2B5EF4-FFF2-40B4-BE49-F238E27FC236}">
                <a16:creationId xmlns:a16="http://schemas.microsoft.com/office/drawing/2014/main" id="{9EFC579A-1F1C-9841-8334-EE57AB67ED19}"/>
              </a:ext>
            </a:extLst>
          </p:cNvPr>
          <p:cNvGraphicFramePr>
            <a:graphicFrameLocks noGrp="1"/>
          </p:cNvGraphicFramePr>
          <p:nvPr/>
        </p:nvGraphicFramePr>
        <p:xfrm>
          <a:off x="719138" y="1603578"/>
          <a:ext cx="10757979" cy="2682336"/>
        </p:xfrm>
        <a:graphic>
          <a:graphicData uri="http://schemas.openxmlformats.org/drawingml/2006/table">
            <a:tbl>
              <a:tblPr/>
              <a:tblGrid>
                <a:gridCol w="514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 (%)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CLL/SLL 65 mg QD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(57.9) (40.8-73.6)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(2.6) (0.0-13.8)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(31.6) (17.5-48.6)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375925"/>
                  </a:ext>
                </a:extLst>
              </a:tr>
              <a:tr h="12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PR-L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(23.7) (11.4-40.2)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5885"/>
                  </a:ext>
                </a:extLst>
              </a:tr>
              <a:tr h="12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(39.5)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197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7900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MK-1026-001: Treatment-Emergent Adverse Events</a:t>
            </a:r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79E291-C18C-4826-8211-0D4EDD52556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8" name="Picture 7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7AE86A05-8BB4-4183-A9E7-D1DF011B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2D8C99-859A-4F2E-AF13-ED8E4DF3F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2" name="Group 32">
            <a:extLst>
              <a:ext uri="{FF2B5EF4-FFF2-40B4-BE49-F238E27FC236}">
                <a16:creationId xmlns:a16="http://schemas.microsoft.com/office/drawing/2014/main" id="{F457699B-8511-0747-9748-F50283D6765A}"/>
              </a:ext>
            </a:extLst>
          </p:cNvPr>
          <p:cNvGraphicFramePr>
            <a:graphicFrameLocks noGrp="1"/>
          </p:cNvGraphicFramePr>
          <p:nvPr/>
        </p:nvGraphicFramePr>
        <p:xfrm>
          <a:off x="719138" y="1610315"/>
          <a:ext cx="5031194" cy="2710396"/>
        </p:xfrm>
        <a:graphic>
          <a:graphicData uri="http://schemas.openxmlformats.org/drawingml/2006/table">
            <a:tbl>
              <a:tblPr/>
              <a:tblGrid>
                <a:gridCol w="2515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5597">
                  <a:extLst>
                    <a:ext uri="{9D8B030D-6E8A-4147-A177-3AD203B41FA5}">
                      <a16:colId xmlns:a16="http://schemas.microsoft.com/office/drawing/2014/main" val="833496662"/>
                    </a:ext>
                  </a:extLst>
                </a:gridCol>
              </a:tblGrid>
              <a:tr h="6554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TEAEs,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Patients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TEAE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 (96.6)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 (68.0)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MK-1026 related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 (66.1)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related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(26.3)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Leading to d/c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 (7.6)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102841"/>
                  </a:ext>
                </a:extLst>
              </a:tr>
            </a:tbl>
          </a:graphicData>
        </a:graphic>
      </p:graphicFrame>
      <p:sp>
        <p:nvSpPr>
          <p:cNvPr id="13" name="Text Box 15">
            <a:extLst>
              <a:ext uri="{FF2B5EF4-FFF2-40B4-BE49-F238E27FC236}">
                <a16:creationId xmlns:a16="http://schemas.microsoft.com/office/drawing/2014/main" id="{1890BC61-C0DD-914C-90E7-5895CC1F4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Woyach. ASH 2021. Abstr 392.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Group 32">
            <a:extLst>
              <a:ext uri="{FF2B5EF4-FFF2-40B4-BE49-F238E27FC236}">
                <a16:creationId xmlns:a16="http://schemas.microsoft.com/office/drawing/2014/main" id="{977147B8-2087-4FE9-841B-B76F7BF09161}"/>
              </a:ext>
            </a:extLst>
          </p:cNvPr>
          <p:cNvGraphicFramePr>
            <a:graphicFrameLocks noGrp="1"/>
          </p:cNvGraphicFramePr>
          <p:nvPr/>
        </p:nvGraphicFramePr>
        <p:xfrm>
          <a:off x="6178450" y="1612635"/>
          <a:ext cx="5303754" cy="4474509"/>
        </p:xfrm>
        <a:graphic>
          <a:graphicData uri="http://schemas.openxmlformats.org/drawingml/2006/table">
            <a:tbl>
              <a:tblPr/>
              <a:tblGrid>
                <a:gridCol w="2644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561">
                  <a:extLst>
                    <a:ext uri="{9D8B030D-6E8A-4147-A177-3AD203B41FA5}">
                      <a16:colId xmlns:a16="http://schemas.microsoft.com/office/drawing/2014/main" val="1376367826"/>
                    </a:ext>
                  </a:extLst>
                </a:gridCol>
              </a:tblGrid>
              <a:tr h="34419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Common TEAEs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Occurring in ≥20%, %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Patients (N = 118)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9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748528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Fatigue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Constipation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Dysgeusia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102841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Cough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968994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Nausea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795941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Pyrexia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953366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Dizziness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295696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Hypertension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36090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Peripheral edema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654300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Diarrhea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727342"/>
                  </a:ext>
                </a:extLst>
              </a:tr>
              <a:tr h="3441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Arthralgia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572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1573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ELEVATE-RR: 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A031-9DAB-41D3-BA55-0E35CA968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6574601" cy="4650686"/>
          </a:xfrm>
        </p:spPr>
        <p:txBody>
          <a:bodyPr/>
          <a:lstStyle/>
          <a:p>
            <a:r>
              <a:rPr lang="en-US" sz="2000" dirty="0"/>
              <a:t>Randomized, open-label phase III noninferiority trial </a:t>
            </a:r>
          </a:p>
          <a:p>
            <a:pPr marL="0" indent="0">
              <a:buNone/>
            </a:pPr>
            <a:endParaRPr lang="en-US" sz="26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Primary endpoint: noninferiority of IRC-assessed PFS </a:t>
            </a:r>
          </a:p>
          <a:p>
            <a:r>
              <a:rPr lang="en-US" sz="2000" dirty="0"/>
              <a:t>Secondary endpoints: any-grade atrial fibrillation/flutter, grade ≥3 infection, Richter transformation, OS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Seymour. ASH 2021. Abstr 3721.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8330EA49-29EA-C34B-B975-BD6B7858F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780" y="2466519"/>
            <a:ext cx="285942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Adults with previously treated CLL requiring treatment per iwCLL 2008;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presence of del(17p) and/or del(11q)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no significant CV disease; no prior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tx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with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BTK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PI3K,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Syk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or BCL2 inhibitors; ECOG PS 0-2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533)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A73AA4ED-66DE-F047-8401-F9CC00074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545" y="2922461"/>
            <a:ext cx="3790950" cy="703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Acalabrutinib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 mg PO BID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268)</a:t>
            </a:r>
          </a:p>
        </p:txBody>
      </p:sp>
      <p:sp>
        <p:nvSpPr>
          <p:cNvPr id="12" name="Rectangle 50">
            <a:extLst>
              <a:ext uri="{FF2B5EF4-FFF2-40B4-BE49-F238E27FC236}">
                <a16:creationId xmlns:a16="http://schemas.microsoft.com/office/drawing/2014/main" id="{2B6D2C61-C205-7147-BB91-BD2FD42E6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545" y="3867024"/>
            <a:ext cx="3790950" cy="834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Ibrutinib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420 mg PO QD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265)</a:t>
            </a:r>
          </a:p>
        </p:txBody>
      </p:sp>
      <p:sp>
        <p:nvSpPr>
          <p:cNvPr id="15" name="Line 53">
            <a:extLst>
              <a:ext uri="{FF2B5EF4-FFF2-40B4-BE49-F238E27FC236}">
                <a16:creationId xmlns:a16="http://schemas.microsoft.com/office/drawing/2014/main" id="{FEB117BC-8B4D-6847-B90F-889425E08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0945" y="3874962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Line 54">
            <a:extLst>
              <a:ext uri="{FF2B5EF4-FFF2-40B4-BE49-F238E27FC236}">
                <a16:creationId xmlns:a16="http://schemas.microsoft.com/office/drawing/2014/main" id="{06A4E6CD-3FB2-CC4E-A342-6570042C94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0945" y="3274886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Box 31">
            <a:extLst>
              <a:ext uri="{FF2B5EF4-FFF2-40B4-BE49-F238E27FC236}">
                <a16:creationId xmlns:a16="http://schemas.microsoft.com/office/drawing/2014/main" id="{0B8E7FC2-5393-7148-B794-0BE55D523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503" y="1998111"/>
            <a:ext cx="4007281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by del(17p) (yes vs no), ECOG PS (0/1 vs 2), </a:t>
            </a:r>
            <a:b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number of prior therapies (1-3 vs ≥4)</a:t>
            </a:r>
          </a:p>
        </p:txBody>
      </p:sp>
      <p:sp>
        <p:nvSpPr>
          <p:cNvPr id="18" name="Line 32">
            <a:extLst>
              <a:ext uri="{FF2B5EF4-FFF2-40B4-BE49-F238E27FC236}">
                <a16:creationId xmlns:a16="http://schemas.microsoft.com/office/drawing/2014/main" id="{0593F7E8-C3BC-AC42-B3C6-8ED97646DCF5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41935" y="2856871"/>
            <a:ext cx="640418" cy="0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Line 30">
            <a:extLst>
              <a:ext uri="{FF2B5EF4-FFF2-40B4-BE49-F238E27FC236}">
                <a16:creationId xmlns:a16="http://schemas.microsoft.com/office/drawing/2014/main" id="{DA9D974E-B83E-8E48-B99C-2FD2ADB75CBD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865880" y="3530103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 Box 31">
            <a:extLst>
              <a:ext uri="{FF2B5EF4-FFF2-40B4-BE49-F238E27FC236}">
                <a16:creationId xmlns:a16="http://schemas.microsoft.com/office/drawing/2014/main" id="{13CFB43D-AAAD-B64C-A13C-F9448EE67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4005" y="3505526"/>
            <a:ext cx="238086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Continued until PD or unacceptable toxicity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EAA7BF-ECD6-8348-B2DC-DAEF4A4B102A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22" name="Picture 21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D87DDA40-D1AF-A44A-867F-8353B3B1D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CA2D49-BD02-FA43-ADA6-9112F34C2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442329-67D0-D94E-B2FF-F9A714111987}"/>
              </a:ext>
            </a:extLst>
          </p:cNvPr>
          <p:cNvSpPr txBox="1"/>
          <p:nvPr/>
        </p:nvSpPr>
        <p:spPr bwMode="auto">
          <a:xfrm>
            <a:off x="7632705" y="5006689"/>
            <a:ext cx="33516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follow-up: 40.9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0975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ELEVATE-RR AEs: Baseline Characteristics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Seymour. ASH 2021. Abstr 3721.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4086936D-76EB-D94F-8380-D8182A869657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10755128" cy="4389248"/>
        </p:xfrm>
        <a:graphic>
          <a:graphicData uri="http://schemas.openxmlformats.org/drawingml/2006/table">
            <a:tbl>
              <a:tblPr/>
              <a:tblGrid>
                <a:gridCol w="4962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6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6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Acalabrutinib (n = 268)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Ibrutinib (n = 265)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≥65 yr,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 (41-89)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144 (54)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(28-88)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143 (54)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185 (69)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194 (73)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ECOG PS 2,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Bulky disease ≥5 cm,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128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136 (51)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379971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Rai stage 3 or 4,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131 (49)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134 (51)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754987"/>
                  </a:ext>
                </a:extLst>
              </a:tr>
              <a:tr h="1102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Cytogenetic abnormalities,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del(17p)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del(11q)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Complex karyotype (≥3 chromosomal abnormalities)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TP53</a:t>
                      </a: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mutated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IGHV</a:t>
                      </a: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unmutated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121 (45)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167 (62)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124 (46)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 (37)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220 (82)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120 (45)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175 (66)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 (47)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112 (42)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237 (89)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878252"/>
                  </a:ext>
                </a:extLst>
              </a:tr>
              <a:tr h="587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therapies, n (range)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1-3,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≥4,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(1-9)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234 (87)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 (12)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(1-12)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237 (89)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486975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0B67C4DF-B2A7-DF4B-8972-8C2CD3832611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9567E5C6-8341-6C4C-B310-53A652DAF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266CA9-C193-E24B-BC52-8D5627B7D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0863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ELEVATE-RR AEs: Selected Common AEs Incidence, Exposure-Adjusted Incidence, and Time With Event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Seymour. ASH 2021. Abstr 3721.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4086936D-76EB-D94F-8380-D8182A869657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10755132" cy="3352976"/>
        </p:xfrm>
        <a:graphic>
          <a:graphicData uri="http://schemas.openxmlformats.org/drawingml/2006/table">
            <a:tbl>
              <a:tblPr/>
              <a:tblGrid>
                <a:gridCol w="1435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48815935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82423076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338225626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24142334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89582734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774257526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818777368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98475755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41204660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503805588"/>
                    </a:ext>
                  </a:extLst>
                </a:gridCol>
              </a:tblGrid>
              <a:tr h="22851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Common AEs (Incidence </a:t>
                      </a:r>
                      <a:b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≥10%)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Incidence,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Exposure-Adjusted Incidence*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Exposure-Adjusted Time With Event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153081"/>
                  </a:ext>
                </a:extLst>
              </a:tr>
              <a:tr h="22851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127525"/>
                  </a:ext>
                </a:extLst>
              </a:tr>
              <a:tr h="22851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Diarrhea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Headache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Cough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Fatigue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379971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Arthralgia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655160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Back pain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484878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Muscle spasms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59236"/>
                  </a:ext>
                </a:extLst>
              </a:tr>
              <a:tr h="228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Dyspepsia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99642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0B67C4DF-B2A7-DF4B-8972-8C2CD3832611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9567E5C6-8341-6C4C-B310-53A652DAF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266CA9-C193-E24B-BC52-8D5627B7D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0FD922-874F-8641-9241-CE79A4209971}"/>
              </a:ext>
            </a:extLst>
          </p:cNvPr>
          <p:cNvSpPr txBox="1"/>
          <p:nvPr/>
        </p:nvSpPr>
        <p:spPr bwMode="auto">
          <a:xfrm>
            <a:off x="668412" y="5005785"/>
            <a:ext cx="107551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*Reported as events per 100 person-mo. †Reported as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with event per 100 person-mo.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2-sided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&lt;.05 without multiplicity adjustment.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D0128A-F3E9-4D46-9F8A-5B39F8736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4" y="5576851"/>
            <a:ext cx="10877529" cy="967759"/>
          </a:xfrm>
        </p:spPr>
        <p:txBody>
          <a:bodyPr/>
          <a:lstStyle/>
          <a:p>
            <a:r>
              <a:rPr lang="en-US" sz="1800" dirty="0"/>
              <a:t>Incidence of diarrhea, arthralgia, back pain, muscle spasm, and dyspepsia statistically higher with </a:t>
            </a:r>
            <a:r>
              <a:rPr lang="en-US" sz="1800" dirty="0" err="1"/>
              <a:t>Ibr</a:t>
            </a:r>
            <a:r>
              <a:rPr lang="en-US" sz="1800" dirty="0"/>
              <a:t> vs </a:t>
            </a:r>
            <a:r>
              <a:rPr lang="en-US" sz="1800" dirty="0" err="1"/>
              <a:t>Acala</a:t>
            </a:r>
            <a:endParaRPr lang="en-US" sz="1800" dirty="0"/>
          </a:p>
          <a:p>
            <a:r>
              <a:rPr lang="en-US" sz="1800" dirty="0"/>
              <a:t>Incidence of headache and cough statistically higher with </a:t>
            </a:r>
            <a:r>
              <a:rPr lang="en-US" sz="1800" dirty="0" err="1"/>
              <a:t>Acala</a:t>
            </a:r>
            <a:r>
              <a:rPr lang="en-US" sz="1800" dirty="0"/>
              <a:t> vs </a:t>
            </a:r>
            <a:r>
              <a:rPr lang="en-US" sz="1800" dirty="0" err="1"/>
              <a:t>Ibr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06836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ELEVATE-RR AEs: Events of Clinical Interest Incidence, Exposure-Adjusted Incidence, and Time With Event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64EA308B-AE14-451D-83B6-8743C06B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Seymour. ASH 2021. Abstr 3721.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4086936D-76EB-D94F-8380-D8182A869657}"/>
              </a:ext>
            </a:extLst>
          </p:cNvPr>
          <p:cNvGraphicFramePr>
            <a:graphicFrameLocks/>
          </p:cNvGraphicFramePr>
          <p:nvPr/>
        </p:nvGraphicFramePr>
        <p:xfrm>
          <a:off x="727076" y="1604963"/>
          <a:ext cx="10755132" cy="2841802"/>
        </p:xfrm>
        <a:graphic>
          <a:graphicData uri="http://schemas.openxmlformats.org/drawingml/2006/table">
            <a:tbl>
              <a:tblPr/>
              <a:tblGrid>
                <a:gridCol w="1435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48815935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82423076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338225626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024142334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89582734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774257526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2818777368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98475755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412046602"/>
                    </a:ext>
                  </a:extLst>
                </a:gridCol>
                <a:gridCol w="776648">
                  <a:extLst>
                    <a:ext uri="{9D8B030D-6E8A-4147-A177-3AD203B41FA5}">
                      <a16:colId xmlns:a16="http://schemas.microsoft.com/office/drawing/2014/main" val="1503805588"/>
                    </a:ext>
                  </a:extLst>
                </a:gridCol>
              </a:tblGrid>
              <a:tr h="31841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 of Clinical Interest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Incidence,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Exposure-Adjusted Incidence*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Exposure-Adjusted Time With Event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153081"/>
                  </a:ext>
                </a:extLst>
              </a:tr>
              <a:tr h="31841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127525"/>
                  </a:ext>
                </a:extLst>
              </a:tr>
              <a:tr h="31841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Ibr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Cardiac events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Afib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/flutter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HTN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Bleeding events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Major events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Infections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379971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0B67C4DF-B2A7-DF4B-8972-8C2CD3832611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10" name="Picture 9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9567E5C6-8341-6C4C-B310-53A652DAF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266CA9-C193-E24B-BC52-8D5627B7D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D0FD922-874F-8641-9241-CE79A4209971}"/>
              </a:ext>
            </a:extLst>
          </p:cNvPr>
          <p:cNvSpPr txBox="1"/>
          <p:nvPr/>
        </p:nvSpPr>
        <p:spPr bwMode="auto">
          <a:xfrm>
            <a:off x="727076" y="4525622"/>
            <a:ext cx="107551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*Reported as events per 100 person-mo. †Reported as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with event per 100 person-mo.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2-sided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&lt;.05 without multiplicity adjustment.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08E8DC-9755-C64B-AA57-BC19087C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5218071"/>
            <a:ext cx="10877529" cy="967759"/>
          </a:xfrm>
        </p:spPr>
        <p:txBody>
          <a:bodyPr/>
          <a:lstStyle/>
          <a:p>
            <a:r>
              <a:rPr lang="en-US" sz="2000" dirty="0"/>
              <a:t>Incidence of </a:t>
            </a:r>
            <a:r>
              <a:rPr lang="en-US" sz="2000" dirty="0" err="1"/>
              <a:t>afib</a:t>
            </a:r>
            <a:r>
              <a:rPr lang="en-US" sz="2000" dirty="0"/>
              <a:t>/flutter, HTN, and bleeding statistically higher with </a:t>
            </a:r>
            <a:r>
              <a:rPr lang="en-US" sz="2000" dirty="0" err="1"/>
              <a:t>Ibr</a:t>
            </a:r>
            <a:r>
              <a:rPr lang="en-US" sz="2000" dirty="0"/>
              <a:t> vs </a:t>
            </a:r>
            <a:r>
              <a:rPr lang="en-US" sz="2000" dirty="0" err="1"/>
              <a:t>Acala</a:t>
            </a:r>
            <a:endParaRPr lang="en-US" sz="2000" dirty="0"/>
          </a:p>
          <a:p>
            <a:r>
              <a:rPr lang="en-US" sz="2000" dirty="0"/>
              <a:t>Exposure-adjusted time with these events was also higher with </a:t>
            </a:r>
            <a:r>
              <a:rPr lang="en-US" sz="2000" dirty="0" err="1"/>
              <a:t>Ibr</a:t>
            </a:r>
            <a:r>
              <a:rPr lang="en-US" sz="2000" dirty="0"/>
              <a:t> vs </a:t>
            </a:r>
            <a:r>
              <a:rPr lang="en-US" sz="2000" dirty="0" err="1"/>
              <a:t>Acala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776553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chemeClr val="bg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>
        <a:defPPr algn="l">
          <a:defRPr>
            <a:solidFill>
              <a:schemeClr val="bg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1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2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chemeClr val="accent1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 rtlCol="0" anchor="ctr"/>
      <a:lstStyle>
        <a:defPPr algn="ctr">
          <a:defRPr/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4.xml><?xml version="1.0" encoding="utf-8"?>
<a:theme xmlns:a="http://schemas.openxmlformats.org/drawingml/2006/main" name="3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5.xml><?xml version="1.0" encoding="utf-8"?>
<a:theme xmlns:a="http://schemas.openxmlformats.org/drawingml/2006/main" name="4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6.xml><?xml version="1.0" encoding="utf-8"?>
<a:theme xmlns:a="http://schemas.openxmlformats.org/drawingml/2006/main" name="5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456E0C0ED86346AC399BC8EACE3F11" ma:contentTypeVersion="1" ma:contentTypeDescription="Create a new document." ma:contentTypeScope="" ma:versionID="172628f99467b8e91b17c12864db05ea">
  <xsd:schema xmlns:xsd="http://www.w3.org/2001/XMLSchema" xmlns:xs="http://www.w3.org/2001/XMLSchema" xmlns:p="http://schemas.microsoft.com/office/2006/metadata/properties" xmlns:ns2="d54cbe69-32bd-412a-b004-9152f949605e" xmlns:ns3="9bd62581-9bb7-4cfe-aea8-a17ae198c37b" targetNamespace="http://schemas.microsoft.com/office/2006/metadata/properties" ma:root="true" ma:fieldsID="de1d45d72cd4b8b176f7386f874262d0" ns2:_="" ns3:_="">
    <xsd:import namespace="d54cbe69-32bd-412a-b004-9152f949605e"/>
    <xsd:import namespace="9bd62581-9bb7-4cfe-aea8-a17ae198c37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4cbe69-32bd-412a-b004-9152f949605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62581-9bb7-4cfe-aea8-a17ae198c37b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11" nillable="true" ma:displayName="Document Category" ma:internalName="Document_x0020_Category">
      <xsd:simpleType>
        <xsd:restriction base="dms:Choice">
          <xsd:enumeration value="Module with Slide Embeds - New"/>
          <xsd:enumeration value="Slides - Online (non-CME)-New"/>
          <xsd:enumeration value="Recording"/>
          <xsd:enumeration value="Outcomes - Questions"/>
          <xsd:enumeration value="Online Figures/Tables"/>
          <xsd:enumeration value="Online Design Request"/>
          <xsd:enumeration value="Permiss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54cbe69-32bd-412a-b004-9152f949605e">56M7VY3CDVN5-2042632024-8</_dlc_DocId>
    <_dlc_DocIdUrl xmlns="d54cbe69-32bd-412a-b004-9152f949605e">
      <Url>https://intranet.clinicaloptions.com/mews/oncology/ONC_2021_ASH_CF_(PRP4549)/Lymphomas_-_CME-certified_Expert_Analysis_w_polling__pre_post/_layouts/15/DocIdRedir.aspx?ID=56M7VY3CDVN5-2042632024-8</Url>
      <Description>56M7VY3CDVN5-2042632024-8</Description>
    </_dlc_DocIdUrl>
    <Document_x0020_Category xmlns="9bd62581-9bb7-4cfe-aea8-a17ae198c37b">Online Figures/Tables</Document_x0020_Category>
  </documentManagement>
</p:properties>
</file>

<file path=customXml/itemProps1.xml><?xml version="1.0" encoding="utf-8"?>
<ds:datastoreItem xmlns:ds="http://schemas.openxmlformats.org/officeDocument/2006/customXml" ds:itemID="{CB552622-AD77-4F98-B4C8-1F642D7FA07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86164F-9103-4F15-B339-8CDF850784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4cbe69-32bd-412a-b004-9152f949605e"/>
    <ds:schemaRef ds:uri="9bd62581-9bb7-4cfe-aea8-a17ae198c3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5BA55BC3-5A03-47C2-8EC3-D964C3B5E779}">
  <ds:schemaRefs>
    <ds:schemaRef ds:uri="http://purl.org/dc/terms/"/>
    <ds:schemaRef ds:uri="9bd62581-9bb7-4cfe-aea8-a17ae198c37b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d54cbe69-32bd-412a-b004-9152f949605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30991</TotalTime>
  <Words>19350</Words>
  <Application>Microsoft Office PowerPoint</Application>
  <PresentationFormat>Widescreen</PresentationFormat>
  <Paragraphs>4450</Paragraphs>
  <Slides>81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81</vt:i4>
      </vt:variant>
    </vt:vector>
  </HeadingPairs>
  <TitlesOfParts>
    <vt:vector size="94" baseType="lpstr">
      <vt:lpstr>Arial</vt:lpstr>
      <vt:lpstr>Calibri</vt:lpstr>
      <vt:lpstr>Roboto</vt:lpstr>
      <vt:lpstr>Symbol</vt:lpstr>
      <vt:lpstr>Times New Roman</vt:lpstr>
      <vt:lpstr>Times-Roman</vt:lpstr>
      <vt:lpstr>Wingdings</vt:lpstr>
      <vt:lpstr>2017_HTAA_Diabetes</vt:lpstr>
      <vt:lpstr>1_2017_HTAA_Diabetes</vt:lpstr>
      <vt:lpstr>2_2017_HTAA_Diabetes</vt:lpstr>
      <vt:lpstr>3_2017_HTAA_Diabetes</vt:lpstr>
      <vt:lpstr>4_2017_HTAA_Diabetes</vt:lpstr>
      <vt:lpstr>5_2017_HTAA_Diabetes</vt:lpstr>
      <vt:lpstr>POLARIX: Study Design</vt:lpstr>
      <vt:lpstr>POLARIX: Baseline Characteristics</vt:lpstr>
      <vt:lpstr>POLARIX: Polatuzumab Vedotin + R-CHP vs R-CHOP Response at Treatment Completion</vt:lpstr>
      <vt:lpstr>POLARIX: Polatuzumab Vedotin + R-CHP vs R-CHOP PFS and EFS</vt:lpstr>
      <vt:lpstr>POLARIX: Polatuzumab Vedotin + R-CHP vs R-CHOP  DFS and OS</vt:lpstr>
      <vt:lpstr>POLARIX: Polatuzumab Vedotin + R-CHP vs R-CHOP Subsequent Therapy Not Specified in the Protocol</vt:lpstr>
      <vt:lpstr>POLARIX: Polatuzumab Vedotin + R-CHP vs R-CHOP AEs</vt:lpstr>
      <vt:lpstr>POLARIX: Safety</vt:lpstr>
      <vt:lpstr>MRD Surveillance in DLBCL: Study Design</vt:lpstr>
      <vt:lpstr>MRD Surveillance in DLBCL: Response and Relapse</vt:lpstr>
      <vt:lpstr>MRD Surveillance in DLBCL:  MRD Immunosequencing Assay Characteristics</vt:lpstr>
      <vt:lpstr>BELINDA: Study Design</vt:lpstr>
      <vt:lpstr>BELINDA: Baseline Characteristics</vt:lpstr>
      <vt:lpstr>BELINDA: Number of Chemotherapy Cycles and  Median Time to Tisagenlecleucel Infusion</vt:lpstr>
      <vt:lpstr>BELINDA: EFS in All Patients, Primary Endpoint</vt:lpstr>
      <vt:lpstr>BELINDA: Response</vt:lpstr>
      <vt:lpstr>BELINDA: Safety</vt:lpstr>
      <vt:lpstr>ZUMA-7: Study Design</vt:lpstr>
      <vt:lpstr>ZUMA-7: Patient Disposition</vt:lpstr>
      <vt:lpstr>ZUMA-7: Baseline Characteristics</vt:lpstr>
      <vt:lpstr>ZUMA-7: EFS (Primary Endpoint), Overall and Across Subgroups</vt:lpstr>
      <vt:lpstr>ZUMA-7: ORR and OS (Key Secondary Endpoints) </vt:lpstr>
      <vt:lpstr>ZUMA-7: Safety Profile</vt:lpstr>
      <vt:lpstr>ZUMA-7: CRS and Neurologic Events</vt:lpstr>
      <vt:lpstr>TRANSFORM: Study Design</vt:lpstr>
      <vt:lpstr>TRANSFORM: Baseline Characteristics</vt:lpstr>
      <vt:lpstr>TRANSFORM: EFS per IRC (Primary Endpoint)</vt:lpstr>
      <vt:lpstr>TRANSFORM: EFS per IRC By Subgroup (ITT)</vt:lpstr>
      <vt:lpstr>TRANSFORM: CR and ORR per IRC (ITT)</vt:lpstr>
      <vt:lpstr>TRANSFORM: PFS per IRC (ITT)</vt:lpstr>
      <vt:lpstr>TRANSFORM: OS per IRC (ITT)</vt:lpstr>
      <vt:lpstr>TRANSFORM: Safety</vt:lpstr>
      <vt:lpstr>TRANSFORM: TEAEs of Special Interest</vt:lpstr>
      <vt:lpstr>Valemetostat for R/R ATL: Study Design</vt:lpstr>
      <vt:lpstr>Valemetostat for R/R ATL: Baseline Characteristics</vt:lpstr>
      <vt:lpstr>Valemetostat for R/R ATL: Response</vt:lpstr>
      <vt:lpstr>Valemetostat for R/R ATL: Safety</vt:lpstr>
      <vt:lpstr>Pivotal Phase II Trial of Mosunetuzumab in R/R FL:  Study Design</vt:lpstr>
      <vt:lpstr>Pivotal Phase II Trial of Mosunetuzumab in R/R FL:  Baseline Characteristics</vt:lpstr>
      <vt:lpstr>Pivotal Phase II Trial of Mosunetuzumab in R/R FL:  Response</vt:lpstr>
      <vt:lpstr>Pivotal Phase II Trial of Mosunetuzumab in R/R FL:  Other Efficacy Outcomes</vt:lpstr>
      <vt:lpstr>Pivotal Phase II Trial of Mosunetuzumab in R/R FL:  Safety Summary</vt:lpstr>
      <vt:lpstr>Pivotal Phase II Trial of Mosunetuzumab in R/R FL:  CRS</vt:lpstr>
      <vt:lpstr>ELARA: Study Design</vt:lpstr>
      <vt:lpstr>ELARA Extended Follow-up: Safety</vt:lpstr>
      <vt:lpstr>ELARA Extended Follow-up: Efficacy</vt:lpstr>
      <vt:lpstr>ELARA Subgroup Analysis: High-Risk Subtypes</vt:lpstr>
      <vt:lpstr>CITADEL-203: Study Design</vt:lpstr>
      <vt:lpstr>CITADEL-203: Baseline Characteristics</vt:lpstr>
      <vt:lpstr>CITADEL-203: Response and PFS</vt:lpstr>
      <vt:lpstr>CITADEL-203: Change From Baseline in Target Lesions</vt:lpstr>
      <vt:lpstr>CITADEL-203: Adverse Events</vt:lpstr>
      <vt:lpstr>CITADEL-203: Serious Adverse Events and Deaths</vt:lpstr>
      <vt:lpstr>CITADEL-203: Treatment Modifications and  High-Grade Diarrhea/Colitis AEs</vt:lpstr>
      <vt:lpstr>SEQUOIA: Study Design</vt:lpstr>
      <vt:lpstr>SEQUOIA (Cohort 1): Baseline Characteristics</vt:lpstr>
      <vt:lpstr>SEQUOIA (Cohort 1):  IRC-Assessed PFS (Primary Endpoint)</vt:lpstr>
      <vt:lpstr>SEQUOIA (Cohort 1): IRC-Assessed PFS by Subgroup</vt:lpstr>
      <vt:lpstr>SEQUOIA (Cohort 1): OS</vt:lpstr>
      <vt:lpstr>SEQUOIA (Cohort 1): Summary of AEs</vt:lpstr>
      <vt:lpstr>SEQUOIA (Cohort 1): AEs of Interest</vt:lpstr>
      <vt:lpstr>SEQUOIA (Cohort 2):  IRC-Assessed PFS in Patients With del(17p)</vt:lpstr>
      <vt:lpstr>CAPTIVATE (MRD Cohort): Study Design</vt:lpstr>
      <vt:lpstr>CAPTIVATE (MRD Cohort): Baseline Characteristics</vt:lpstr>
      <vt:lpstr>CAPTIVATE (MRD Cohort): DFS With Confirmed uMRD</vt:lpstr>
      <vt:lpstr>CAPTIVATE (MRD Cohort): 3-Yr PFS</vt:lpstr>
      <vt:lpstr>CAPTIVATE (MRD Cohort): CR Rates  With 24-Mo Follow-up After Randomization</vt:lpstr>
      <vt:lpstr>CAPTIVATE (MRD Cohort): uMRD Rates in  Population With No Confirmed uMRD</vt:lpstr>
      <vt:lpstr>CAPTIVATE: Safety</vt:lpstr>
      <vt:lpstr>GLOW: Study Design</vt:lpstr>
      <vt:lpstr>GLOW: uMRD Rates</vt:lpstr>
      <vt:lpstr>GLOW: uMRD Rate &lt;10-4 in BM Higher for Ibr + Ven vs Clb + O Across Prespecified Subgroups</vt:lpstr>
      <vt:lpstr>GLOW: MRD Dynamics Posttreatment</vt:lpstr>
      <vt:lpstr>MK-1026-001: Study Design</vt:lpstr>
      <vt:lpstr>MK-1026-001: Baseline Characteristics</vt:lpstr>
      <vt:lpstr>MK-1026-001: Response</vt:lpstr>
      <vt:lpstr>MK-1026-001: Treatment-Emergent Adverse Events</vt:lpstr>
      <vt:lpstr>ELEVATE-RR: Study Design</vt:lpstr>
      <vt:lpstr>ELEVATE-RR AEs: Baseline Characteristics</vt:lpstr>
      <vt:lpstr>ELEVATE-RR AEs: Selected Common AEs Incidence, Exposure-Adjusted Incidence, and Time With Event</vt:lpstr>
      <vt:lpstr>ELEVATE-RR AEs: Events of Clinical Interest Incidence, Exposure-Adjusted Incidence, and Time With Event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POLARIX Trial of Polatuzumab Vedotin + R-CHP VS R-CHOP in Patients With Previously Untreated DLBCL</dc:title>
  <dc:creator>Preferred User</dc:creator>
  <cp:lastModifiedBy>Rachael Andrie</cp:lastModifiedBy>
  <cp:revision>623</cp:revision>
  <cp:lastPrinted>2016-09-26T20:21:49Z</cp:lastPrinted>
  <dcterms:created xsi:type="dcterms:W3CDTF">2005-05-27T15:08:01Z</dcterms:created>
  <dcterms:modified xsi:type="dcterms:W3CDTF">2022-04-27T18:49:49Z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7861538f-f1ab-4c26-afae-ea4a6a4d5996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0x01010003456E0C0ED86346AC399BC8EACE3F11</vt:lpwstr>
  </property>
</Properties>
</file>