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17"/>
  </p:notesMasterIdLst>
  <p:handoutMasterIdLst>
    <p:handoutMasterId r:id="rId18"/>
  </p:handoutMasterIdLst>
  <p:sldIdLst>
    <p:sldId id="321" r:id="rId6"/>
    <p:sldId id="558" r:id="rId7"/>
    <p:sldId id="559" r:id="rId8"/>
    <p:sldId id="560" r:id="rId9"/>
    <p:sldId id="561" r:id="rId10"/>
    <p:sldId id="562" r:id="rId11"/>
    <p:sldId id="566" r:id="rId12"/>
    <p:sldId id="563" r:id="rId13"/>
    <p:sldId id="564" r:id="rId14"/>
    <p:sldId id="565" r:id="rId15"/>
    <p:sldId id="318"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8"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Zachary Schwartz" initials="ZS" lastIdx="6" clrIdx="15">
    <p:extLst>
      <p:ext uri="{19B8F6BF-5375-455C-9EA6-DF929625EA0E}">
        <p15:presenceInfo xmlns:p15="http://schemas.microsoft.com/office/powerpoint/2012/main" userId="S::zschwartz@clinicaloptions.com::64648e91-b212-4092-bee8-eff2e880b6f9" providerId="AD"/>
      </p:ext>
    </p:extLst>
  </p:cmAuthor>
  <p:cmAuthor id="17" name="Kristen Rosenthal" initials="KR" lastIdx="2" clrIdx="16">
    <p:extLst>
      <p:ext uri="{19B8F6BF-5375-455C-9EA6-DF929625EA0E}">
        <p15:presenceInfo xmlns:p15="http://schemas.microsoft.com/office/powerpoint/2012/main" userId="S::krosenthal@clinicaloptions.com::67a58a6d-22ff-4b03-8f01-10ea3f44af52" providerId="AD"/>
      </p:ext>
    </p:extLst>
  </p:cmAuthor>
  <p:cmAuthor id="18" name="Amber Williams" initials="AW" lastIdx="5" clrIdx="17">
    <p:extLst>
      <p:ext uri="{19B8F6BF-5375-455C-9EA6-DF929625EA0E}">
        <p15:presenceInfo xmlns:p15="http://schemas.microsoft.com/office/powerpoint/2012/main" userId="S::awilliams@cealliance.com::981bbddf-314c-40a4-aea3-441dcc545642" providerId="AD"/>
      </p:ext>
    </p:extLst>
  </p:cmAuthor>
  <p:cmAuthor id="19" name="Allison Weckerle" initials="AW" lastIdx="19" clrIdx="18">
    <p:extLst>
      <p:ext uri="{19B8F6BF-5375-455C-9EA6-DF929625EA0E}">
        <p15:presenceInfo xmlns:p15="http://schemas.microsoft.com/office/powerpoint/2012/main" userId="S::aweckerle@cealliance.com::2aecc5db-e215-47aa-9eb4-82d4e2a56303" providerId="AD"/>
      </p:ext>
    </p:extLst>
  </p:cmAuthor>
  <p:cmAuthor id="20" name="Timothy Quill" initials="TQ" lastIdx="6" clrIdx="19">
    <p:extLst>
      <p:ext uri="{19B8F6BF-5375-455C-9EA6-DF929625EA0E}">
        <p15:presenceInfo xmlns:p15="http://schemas.microsoft.com/office/powerpoint/2012/main" userId="S::tquill@clinicaloptions.com::b1dc6efb-2995-45e7-a306-57a2c67aa886" providerId="AD"/>
      </p:ext>
    </p:extLst>
  </p:cmAuthor>
  <p:cmAuthor id="21" name="Nicole Mitchell" initials="" lastIdx="1" clrIdx="20">
    <p:extLst>
      <p:ext uri="{19B8F6BF-5375-455C-9EA6-DF929625EA0E}">
        <p15:presenceInfo xmlns:p15="http://schemas.microsoft.com/office/powerpoint/2012/main" userId="S::nmitchell@practicingclinicians.com::e6112baa-5d07-499c-8da8-7bdc6749eb4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525236-B1B2-4758-8900-6AA81EED0A53}" v="38" dt="2025-03-31T19:31:49.886"/>
    <p1510:client id="{31BE98F5-8F76-08A8-750C-F4FE00F9C545}" v="4" dt="2025-04-01T17:47:26.859"/>
    <p1510:client id="{7C03A173-7D90-4CBF-A6A1-083A6ACD27E1}" v="7" dt="2025-04-01T01:09:59.210"/>
    <p1510:client id="{A354806E-352B-B342-857B-3D24A965E997}" v="123" dt="2025-04-01T16:16:01.395"/>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190" autoAdjust="0"/>
    <p:restoredTop sz="81929" autoAdjust="0"/>
  </p:normalViewPr>
  <p:slideViewPr>
    <p:cSldViewPr snapToGrid="0">
      <p:cViewPr varScale="1">
        <p:scale>
          <a:sx n="64" d="100"/>
          <a:sy n="64" d="100"/>
        </p:scale>
        <p:origin x="396" y="40"/>
      </p:cViewPr>
      <p:guideLst/>
    </p:cSldViewPr>
  </p:slideViewPr>
  <p:notesTextViewPr>
    <p:cViewPr>
      <p:scale>
        <a:sx n="125" d="100"/>
        <a:sy n="125" d="100"/>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6394967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sz="1200" b="0" i="1" spc="-10" dirty="0">
                <a:solidFill>
                  <a:schemeClr val="bg2"/>
                </a:solidFill>
                <a:latin typeface="Calibri" panose="020F0502020204030204" pitchFamily="34" charset="0"/>
                <a:cs typeface="+mn-cs"/>
              </a:rPr>
              <a:t>NSCLC, non-small cell lung cancer; PD, progressive disease.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8199696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sz="1200" b="0" i="1" spc="-10" dirty="0">
                <a:solidFill>
                  <a:schemeClr val="bg2"/>
                </a:solidFill>
                <a:latin typeface="Calibri" panose="020F0502020204030204" pitchFamily="34" charset="0"/>
                <a:cs typeface="+mn-cs"/>
              </a:rPr>
              <a:t>BICR, blinded independent central review; CNS, central nervous system; DoR, duration of response; ECOG, Eastern Cooperative Oncology Group; FISH, fluorescence </a:t>
            </a:r>
            <a:r>
              <a:rPr lang="en-US" i="1" dirty="0"/>
              <a:t>in situ hybridization</a:t>
            </a:r>
            <a:r>
              <a:rPr lang="en-US" altLang="en-US" sz="1200" b="0" i="1" spc="-10" dirty="0">
                <a:solidFill>
                  <a:schemeClr val="bg2"/>
                </a:solidFill>
                <a:latin typeface="Calibri" panose="020F0502020204030204" pitchFamily="34" charset="0"/>
                <a:cs typeface="+mn-cs"/>
              </a:rPr>
              <a:t>; IHC, </a:t>
            </a:r>
            <a:r>
              <a:rPr lang="en-US" i="1" dirty="0"/>
              <a:t>immunohistochemistry; LOT, lines of therapy; </a:t>
            </a:r>
            <a:r>
              <a:rPr lang="en-US" altLang="en-US" sz="1200" b="0" i="1" spc="-10" dirty="0">
                <a:solidFill>
                  <a:schemeClr val="bg2"/>
                </a:solidFill>
                <a:latin typeface="Calibri" panose="020F0502020204030204" pitchFamily="34" charset="0"/>
                <a:cs typeface="+mn-cs"/>
              </a:rPr>
              <a:t>NSCLC, non-small cell lung cancer; ORR, objective response rate; OS, overall survival; PD, progressive disease; PFS, progression-free survival; PS, performance status; RECIST, Response Evaluation Criteria in Solid Tumors.</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5922253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FISH, fluorescence in situ hybridization; IHC, immunohistochemistry; LOT, lines of therapy; PS, performance status.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4091396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CR, complete response; DoR, duration of response; IQR, interquartile range; ORR, objective response rate; PD, progressive disease; PR, partial response;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204280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F01A0-073D-B3B0-2D17-0DC5520914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C21473-E631-62E3-DAF5-53A923B126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D12D49-2F1F-48AC-4B2A-BDE47A3E4CE5}"/>
              </a:ext>
            </a:extLst>
          </p:cNvPr>
          <p:cNvSpPr>
            <a:spLocks noGrp="1"/>
          </p:cNvSpPr>
          <p:nvPr>
            <p:ph type="body" idx="1"/>
          </p:nvPr>
        </p:nvSpPr>
        <p:spPr/>
        <p:txBody>
          <a:bodyPr/>
          <a:lstStyle/>
          <a:p>
            <a:r>
              <a:rPr lang="en-US" i="1" dirty="0"/>
              <a:t>FISH, fluorescence in situ hybridization; IHC, immunohistochemistry; ORR, </a:t>
            </a:r>
            <a:r>
              <a:rPr lang="en-US" altLang="en-US" sz="1200" b="0" i="1" spc="-10" dirty="0">
                <a:solidFill>
                  <a:schemeClr val="bg2"/>
                </a:solidFill>
                <a:latin typeface="Calibri" panose="020F0502020204030204" pitchFamily="34" charset="0"/>
                <a:cs typeface="+mn-cs"/>
              </a:rPr>
              <a:t>objective response </a:t>
            </a:r>
            <a:r>
              <a:rPr lang="en-US" i="1" dirty="0"/>
              <a:t>rate.</a:t>
            </a:r>
          </a:p>
        </p:txBody>
      </p:sp>
      <p:sp>
        <p:nvSpPr>
          <p:cNvPr id="4" name="Slide Number Placeholder 3">
            <a:extLst>
              <a:ext uri="{FF2B5EF4-FFF2-40B4-BE49-F238E27FC236}">
                <a16:creationId xmlns:a16="http://schemas.microsoft.com/office/drawing/2014/main" id="{83793338-5DEE-B3EF-3561-D9E5F082BD43}"/>
              </a:ext>
            </a:extLst>
          </p:cNvPr>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9689949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b="0" i="1" spc="-10" dirty="0">
                <a:solidFill>
                  <a:schemeClr val="bg2"/>
                </a:solidFill>
                <a:latin typeface="Calibri" panose="020F0502020204030204" pitchFamily="34" charset="0"/>
                <a:cs typeface="+mn-cs"/>
              </a:rPr>
              <a:t>BICR, blinded independent central review</a:t>
            </a:r>
            <a:r>
              <a:rPr lang="en-US" b="0" i="1" dirty="0"/>
              <a:t>; mPFS, median progression-free survival;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6860705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ALT, alanine aminotransferase; 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737264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b="0" i="1" spc="-10" dirty="0">
                <a:solidFill>
                  <a:schemeClr val="bg2"/>
                </a:solidFill>
                <a:latin typeface="Calibri" panose="020F0502020204030204" pitchFamily="34" charset="0"/>
                <a:cs typeface="+mn-cs"/>
              </a:rPr>
              <a:t>AE, adverse event; BICR, blinded independent central review; </a:t>
            </a:r>
            <a:r>
              <a:rPr lang="en-US" i="1" dirty="0"/>
              <a:t>FISH, fluorescence in situ hybridization; IHC, immunohistochemistry; </a:t>
            </a:r>
            <a:r>
              <a:rPr lang="en-US" b="0" i="1" dirty="0"/>
              <a:t>mDoR, median duration of response; mPFS, median progression-free survival; NSCLC, non-small cell lung cancer; ORR, objective response rate.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2419170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725677" y="409576"/>
            <a:ext cx="11032823" cy="2882265"/>
          </a:xfrm>
        </p:spPr>
        <p:txBody>
          <a:bodyPr>
            <a:normAutofit/>
          </a:bodyPr>
          <a:lstStyle/>
          <a:p>
            <a:r>
              <a:rPr lang="en-US" dirty="0"/>
              <a:t>SAVANNAH: Phase II Trial of Savolitinib + Osimertinib for Advanced </a:t>
            </a:r>
            <a:r>
              <a:rPr lang="en-US" i="1" dirty="0"/>
              <a:t>EGFR</a:t>
            </a:r>
            <a:r>
              <a:rPr lang="en-US" dirty="0"/>
              <a:t>m NSCLC With MET Amplification or Overexpression After Progression on Osimertinib</a:t>
            </a:r>
            <a:endParaRPr lang="en-US" altLang="en-US"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97223"/>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an educational grant from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41358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Independent Conference Highlights*</a:t>
            </a:r>
            <a:br>
              <a:rPr lang="en-US" sz="2200" b="1" kern="0" dirty="0">
                <a:latin typeface="Calibri" panose="020F0502020204030204" pitchFamily="34" charset="0"/>
                <a:ea typeface="+mj-ea"/>
                <a:cs typeface="+mj-cs"/>
              </a:rPr>
            </a:br>
            <a:r>
              <a:rPr lang="en-US" sz="1600" i="1" kern="0" dirty="0">
                <a:solidFill>
                  <a:schemeClr val="bg2"/>
                </a:solidFill>
                <a:latin typeface="Calibri"/>
                <a:ea typeface="+mj-ea"/>
                <a:cs typeface="Calibri"/>
              </a:rPr>
              <a:t>of the 2025 European Lung Cancer Congress, March 26-29, 2025</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6132220"/>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73B96-6251-B5AB-4E8F-58FC638BECF0}"/>
              </a:ext>
            </a:extLst>
          </p:cNvPr>
          <p:cNvSpPr>
            <a:spLocks noGrp="1"/>
          </p:cNvSpPr>
          <p:nvPr>
            <p:ph type="title"/>
          </p:nvPr>
        </p:nvSpPr>
        <p:spPr/>
        <p:txBody>
          <a:bodyPr/>
          <a:lstStyle/>
          <a:p>
            <a:r>
              <a:rPr lang="en-US" dirty="0"/>
              <a:t>SAVANNAH: Background</a:t>
            </a:r>
          </a:p>
        </p:txBody>
      </p:sp>
      <p:sp>
        <p:nvSpPr>
          <p:cNvPr id="4" name="Content Placeholder 3">
            <a:extLst>
              <a:ext uri="{FF2B5EF4-FFF2-40B4-BE49-F238E27FC236}">
                <a16:creationId xmlns:a16="http://schemas.microsoft.com/office/drawing/2014/main" id="{80662B15-C9F1-D93D-97F0-87CD163A9E00}"/>
              </a:ext>
            </a:extLst>
          </p:cNvPr>
          <p:cNvSpPr>
            <a:spLocks noGrp="1"/>
          </p:cNvSpPr>
          <p:nvPr>
            <p:ph idx="1"/>
          </p:nvPr>
        </p:nvSpPr>
        <p:spPr>
          <a:xfrm>
            <a:off x="604675" y="1513047"/>
            <a:ext cx="10877529" cy="4321870"/>
          </a:xfrm>
        </p:spPr>
        <p:txBody>
          <a:bodyPr/>
          <a:lstStyle/>
          <a:p>
            <a:pPr>
              <a:spcBef>
                <a:spcPts val="600"/>
              </a:spcBef>
            </a:pPr>
            <a:r>
              <a:rPr lang="en-US" sz="1800" dirty="0"/>
              <a:t>First-line osimertinib resistance is most commonly mediated by amplification of the</a:t>
            </a:r>
            <a:r>
              <a:rPr lang="en-US" sz="1800" i="1" dirty="0"/>
              <a:t> MET </a:t>
            </a:r>
            <a:r>
              <a:rPr lang="en-US" sz="1800" dirty="0"/>
              <a:t>gene in patients </a:t>
            </a:r>
            <a:br>
              <a:rPr lang="en-US" sz="1800" dirty="0"/>
            </a:br>
            <a:r>
              <a:rPr lang="en-US" sz="1800" dirty="0"/>
              <a:t>with advanced </a:t>
            </a:r>
            <a:r>
              <a:rPr lang="en-US" sz="1800" i="1" dirty="0"/>
              <a:t>EGFR</a:t>
            </a:r>
            <a:r>
              <a:rPr lang="en-US" sz="1800" dirty="0"/>
              <a:t>m NSCLC</a:t>
            </a:r>
            <a:r>
              <a:rPr lang="en-US" sz="1800" baseline="30000" dirty="0"/>
              <a:t>1-4</a:t>
            </a:r>
            <a:endParaRPr lang="en-US" sz="1800" dirty="0"/>
          </a:p>
          <a:p>
            <a:pPr lvl="1">
              <a:spcBef>
                <a:spcPts val="600"/>
              </a:spcBef>
            </a:pPr>
            <a:r>
              <a:rPr lang="en-US" sz="1600" dirty="0"/>
              <a:t>MET amplification occurs in 7% to 50% of patients after osimertinib treatment</a:t>
            </a:r>
            <a:r>
              <a:rPr lang="en-US" sz="1600" baseline="30000" dirty="0"/>
              <a:t>1-4</a:t>
            </a:r>
            <a:endParaRPr lang="en-US" sz="1600" dirty="0"/>
          </a:p>
          <a:p>
            <a:pPr>
              <a:spcBef>
                <a:spcPts val="600"/>
              </a:spcBef>
            </a:pPr>
            <a:r>
              <a:rPr lang="en-US" sz="1800" dirty="0"/>
              <a:t>Platinum-based chemotherapy ± amivantamab (an EGFR–MET-specific antibody) is recommended after </a:t>
            </a:r>
            <a:br>
              <a:rPr lang="en-US" sz="1800" dirty="0"/>
            </a:br>
            <a:r>
              <a:rPr lang="en-US" sz="1800" dirty="0"/>
              <a:t>PD with first-line osimertinib for </a:t>
            </a:r>
            <a:r>
              <a:rPr lang="en-US" sz="1800" dirty="0" err="1"/>
              <a:t>nonselected</a:t>
            </a:r>
            <a:r>
              <a:rPr lang="en-US" sz="1800" dirty="0"/>
              <a:t> patients</a:t>
            </a:r>
            <a:r>
              <a:rPr lang="en-US" sz="1800" baseline="30000" dirty="0"/>
              <a:t>5-7</a:t>
            </a:r>
            <a:endParaRPr lang="en-US" sz="1800" dirty="0"/>
          </a:p>
          <a:p>
            <a:pPr>
              <a:spcBef>
                <a:spcPts val="600"/>
              </a:spcBef>
            </a:pPr>
            <a:r>
              <a:rPr lang="en-US" sz="1800" dirty="0"/>
              <a:t>Investigators hypothesized that inhibiting both EGFR and MET simultaneously could enhance treatment </a:t>
            </a:r>
            <a:br>
              <a:rPr lang="en-US" sz="1800" dirty="0"/>
            </a:br>
            <a:r>
              <a:rPr lang="en-US" sz="1800" dirty="0"/>
              <a:t>results for patients with advanced </a:t>
            </a:r>
            <a:r>
              <a:rPr lang="en-US" sz="1800" i="1" dirty="0"/>
              <a:t>EGFR</a:t>
            </a:r>
            <a:r>
              <a:rPr lang="en-US" sz="1800" dirty="0"/>
              <a:t>m NSCLC with resistance to osimertinib because of MET amplification/overexpression</a:t>
            </a:r>
          </a:p>
          <a:p>
            <a:pPr>
              <a:spcBef>
                <a:spcPts val="600"/>
              </a:spcBef>
            </a:pPr>
            <a:r>
              <a:rPr lang="en-US" sz="1800" dirty="0"/>
              <a:t>Savolitinib: highly specific oral MET-TKI with promising antitumor activity and a manageable safety profile when combined with osimertinib for advanced </a:t>
            </a:r>
            <a:r>
              <a:rPr lang="en-US" sz="1800" i="1" dirty="0"/>
              <a:t>EGFR</a:t>
            </a:r>
            <a:r>
              <a:rPr lang="en-US" sz="1800" dirty="0"/>
              <a:t>m/MET-overexpressed NSCLC</a:t>
            </a:r>
            <a:r>
              <a:rPr lang="en-US" sz="1800" baseline="30000" dirty="0"/>
              <a:t>8-11</a:t>
            </a:r>
            <a:endParaRPr lang="en-US" sz="1800" dirty="0"/>
          </a:p>
          <a:p>
            <a:pPr>
              <a:spcBef>
                <a:spcPts val="600"/>
              </a:spcBef>
            </a:pPr>
            <a:r>
              <a:rPr lang="en-US" sz="1800">
                <a:latin typeface="Calibri"/>
                <a:ea typeface="Calibri"/>
                <a:cs typeface="Calibri"/>
              </a:rPr>
              <a:t>Current analysis of the phase II SAVANNAH trial reports efficacy and safety of </a:t>
            </a:r>
            <a:r>
              <a:rPr lang="en-US" sz="1800" dirty="0" err="1">
                <a:latin typeface="Calibri"/>
                <a:ea typeface="Calibri"/>
                <a:cs typeface="Calibri"/>
              </a:rPr>
              <a:t>savolitinib</a:t>
            </a:r>
            <a:r>
              <a:rPr lang="en-US" sz="1800" dirty="0">
                <a:latin typeface="Calibri"/>
                <a:ea typeface="Calibri"/>
                <a:cs typeface="Calibri"/>
              </a:rPr>
              <a:t> + </a:t>
            </a:r>
            <a:r>
              <a:rPr lang="en-US" sz="1800" dirty="0" err="1">
                <a:latin typeface="Calibri"/>
                <a:ea typeface="Calibri"/>
                <a:cs typeface="Calibri"/>
              </a:rPr>
              <a:t>osimertinib</a:t>
            </a:r>
            <a:r>
              <a:rPr lang="en-US" sz="1800" dirty="0">
                <a:latin typeface="Calibri"/>
                <a:ea typeface="Calibri"/>
                <a:cs typeface="Calibri"/>
              </a:rPr>
              <a:t> for patients with </a:t>
            </a:r>
            <a:r>
              <a:rPr lang="en-US" sz="1800" i="1" dirty="0">
                <a:latin typeface="Calibri"/>
                <a:ea typeface="Calibri"/>
                <a:cs typeface="Calibri"/>
              </a:rPr>
              <a:t>EGFR</a:t>
            </a:r>
            <a:r>
              <a:rPr lang="en-US" sz="1800" dirty="0">
                <a:latin typeface="Calibri"/>
                <a:ea typeface="Calibri"/>
                <a:cs typeface="Calibri"/>
              </a:rPr>
              <a:t>m advanced NSCLC and MET amplification and/or overexpression after progression on </a:t>
            </a:r>
            <a:br>
              <a:rPr lang="en-US" sz="1800" dirty="0"/>
            </a:br>
            <a:r>
              <a:rPr lang="en-US" sz="1800" dirty="0">
                <a:latin typeface="Calibri"/>
                <a:ea typeface="Calibri"/>
                <a:cs typeface="Calibri"/>
              </a:rPr>
              <a:t>osimertinib</a:t>
            </a:r>
            <a:r>
              <a:rPr lang="en-US" sz="1800" baseline="30000" dirty="0">
                <a:latin typeface="Calibri"/>
                <a:ea typeface="Calibri"/>
                <a:cs typeface="Calibri"/>
              </a:rPr>
              <a:t>12</a:t>
            </a:r>
            <a:endParaRPr lang="en-US" sz="1800" dirty="0">
              <a:latin typeface="Calibri"/>
              <a:ea typeface="Calibri"/>
              <a:cs typeface="Calibri"/>
            </a:endParaRPr>
          </a:p>
        </p:txBody>
      </p:sp>
      <p:sp>
        <p:nvSpPr>
          <p:cNvPr id="5" name="Text Box 15">
            <a:extLst>
              <a:ext uri="{FF2B5EF4-FFF2-40B4-BE49-F238E27FC236}">
                <a16:creationId xmlns:a16="http://schemas.microsoft.com/office/drawing/2014/main" id="{CBF3C5C0-D773-4D18-D276-88EAF27FBD5F}"/>
              </a:ext>
            </a:extLst>
          </p:cNvPr>
          <p:cNvSpPr txBox="1">
            <a:spLocks noChangeArrowheads="1"/>
          </p:cNvSpPr>
          <p:nvPr/>
        </p:nvSpPr>
        <p:spPr bwMode="auto">
          <a:xfrm>
            <a:off x="412750" y="5834917"/>
            <a:ext cx="8445500" cy="830997"/>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Leonetti. Br J Cancer. 2019;121:725. 2. Piotrowska. ESMO 2022. Abstr LBA53. 3. Chmielecki. Nat Commun. 2023;14:1070.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4. Yu. ASCO 2023. Abstr 9074. 5. Bazhenova. JCO. 2024;42:e72. 6. Hendriks. Ann Oncol. 2023;34:339. 7. Hendriks. ESMO Oncogene-Addicted Metastatic NSCLC Living Guideline, v1.2 January 2025. 8. Jia. J Med Chem. 2014;57:7577. 9. Gavine. Mol Oncol. 2015;9:323. 10. Sequist. Lancet Oncol. 2020;21:373. 11. Hartmaier. Cancer Discov. 2023;13:98. 12. Ahn. ELCC 2025. Abstr 2O. </a:t>
            </a:r>
          </a:p>
        </p:txBody>
      </p:sp>
    </p:spTree>
    <p:extLst>
      <p:ext uri="{BB962C8B-B14F-4D97-AF65-F5344CB8AC3E}">
        <p14:creationId xmlns:p14="http://schemas.microsoft.com/office/powerpoint/2010/main" val="3586593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6EA85-DCF5-A16B-77F9-A43B0609D5F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16488F-145D-6F19-CBAD-EF1714C14BF5}"/>
              </a:ext>
            </a:extLst>
          </p:cNvPr>
          <p:cNvSpPr>
            <a:spLocks noGrp="1"/>
          </p:cNvSpPr>
          <p:nvPr>
            <p:ph idx="1"/>
          </p:nvPr>
        </p:nvSpPr>
        <p:spPr/>
        <p:txBody>
          <a:bodyPr/>
          <a:lstStyle/>
          <a:p>
            <a:r>
              <a:rPr lang="en-US" sz="1800" dirty="0"/>
              <a:t>International, randomized phase II study</a:t>
            </a:r>
            <a:endParaRPr lang="en-US" sz="1800" baseline="30000" dirty="0"/>
          </a:p>
          <a:p>
            <a:endParaRPr lang="en-US" sz="1800" baseline="30000" dirty="0"/>
          </a:p>
          <a:p>
            <a:endParaRPr lang="en-US" sz="1800" baseline="30000" dirty="0"/>
          </a:p>
          <a:p>
            <a:endParaRPr lang="en-US" sz="1800" baseline="30000" dirty="0"/>
          </a:p>
          <a:p>
            <a:endParaRPr lang="en-US" sz="1800" baseline="30000" dirty="0"/>
          </a:p>
          <a:p>
            <a:endParaRPr lang="en-US" sz="1800" baseline="30000" dirty="0"/>
          </a:p>
          <a:p>
            <a:endParaRPr lang="en-US" sz="1800" baseline="30000" dirty="0"/>
          </a:p>
          <a:p>
            <a:endParaRPr lang="en-US" sz="1800" baseline="30000" dirty="0"/>
          </a:p>
          <a:p>
            <a:endParaRPr lang="en-US" sz="1800" baseline="30000" dirty="0"/>
          </a:p>
          <a:p>
            <a:endParaRPr lang="en-US" sz="1800" baseline="30000" dirty="0"/>
          </a:p>
          <a:p>
            <a:pPr>
              <a:spcBef>
                <a:spcPts val="600"/>
              </a:spcBef>
              <a:spcAft>
                <a:spcPts val="0"/>
              </a:spcAft>
            </a:pPr>
            <a:endParaRPr lang="en-US" sz="1800" b="1" kern="0" dirty="0"/>
          </a:p>
          <a:p>
            <a:pPr>
              <a:spcBef>
                <a:spcPts val="600"/>
              </a:spcBef>
              <a:spcAft>
                <a:spcPts val="0"/>
              </a:spcAft>
            </a:pPr>
            <a:r>
              <a:rPr lang="en-US" sz="1800" b="1" kern="0" dirty="0"/>
              <a:t>Primary endpoint</a:t>
            </a:r>
            <a:r>
              <a:rPr lang="en-US" sz="1800" kern="0" dirty="0"/>
              <a:t>: </a:t>
            </a:r>
            <a:r>
              <a:rPr lang="en-US" sz="1800" b="0" kern="0" dirty="0"/>
              <a:t>ORR of savolitinib 300 mg BID + osimertinib (protocol v7 inclusion criteria) by investigator</a:t>
            </a:r>
            <a:endParaRPr lang="en-US" sz="1800" dirty="0"/>
          </a:p>
          <a:p>
            <a:pPr>
              <a:spcBef>
                <a:spcPts val="600"/>
              </a:spcBef>
              <a:spcAft>
                <a:spcPts val="0"/>
              </a:spcAft>
            </a:pPr>
            <a:r>
              <a:rPr lang="en-US" sz="1800" b="1" kern="0" dirty="0"/>
              <a:t>Key secondary endpoints: </a:t>
            </a:r>
            <a:r>
              <a:rPr lang="en-US" sz="1800" b="0" kern="0" dirty="0"/>
              <a:t>ORR by BICR, PFS and DoR (both by investigator and BICR), OS, safety </a:t>
            </a:r>
            <a:endParaRPr lang="en-US" sz="1800" kern="0" dirty="0"/>
          </a:p>
        </p:txBody>
      </p:sp>
      <p:sp>
        <p:nvSpPr>
          <p:cNvPr id="49" name="Rectangle 48">
            <a:extLst>
              <a:ext uri="{FF2B5EF4-FFF2-40B4-BE49-F238E27FC236}">
                <a16:creationId xmlns:a16="http://schemas.microsoft.com/office/drawing/2014/main" id="{A903141C-6FB1-D37C-DC90-0F71CCC944B7}"/>
              </a:ext>
            </a:extLst>
          </p:cNvPr>
          <p:cNvSpPr/>
          <p:nvPr/>
        </p:nvSpPr>
        <p:spPr bwMode="auto">
          <a:xfrm>
            <a:off x="6821137" y="1751288"/>
            <a:ext cx="3920651" cy="3320550"/>
          </a:xfrm>
          <a:prstGeom prst="rect">
            <a:avLst/>
          </a:prstGeom>
          <a:no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 name="Text Box 23">
            <a:extLst>
              <a:ext uri="{FF2B5EF4-FFF2-40B4-BE49-F238E27FC236}">
                <a16:creationId xmlns:a16="http://schemas.microsoft.com/office/drawing/2014/main" id="{776CD26A-E633-223F-7AAE-D0B6CE563A39}"/>
              </a:ext>
            </a:extLst>
          </p:cNvPr>
          <p:cNvSpPr txBox="1">
            <a:spLocks noChangeArrowheads="1"/>
          </p:cNvSpPr>
          <p:nvPr/>
        </p:nvSpPr>
        <p:spPr bwMode="auto">
          <a:xfrm>
            <a:off x="477590" y="2853378"/>
            <a:ext cx="2689573"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Adults age ≥18 yr (age ≥20 yr in Japan) with locally advanced or metastatic </a:t>
            </a:r>
            <a:r>
              <a:rPr lang="en-GB" altLang="en-US" sz="1400" b="0" i="1" dirty="0">
                <a:solidFill>
                  <a:schemeClr val="bg1"/>
                </a:solidFill>
                <a:latin typeface="Calibri" panose="020F0502020204030204" pitchFamily="34" charset="0"/>
              </a:rPr>
              <a:t>EGFR</a:t>
            </a:r>
            <a:r>
              <a:rPr lang="en-GB" altLang="en-US" sz="1400" b="0" dirty="0">
                <a:solidFill>
                  <a:schemeClr val="bg1"/>
                </a:solidFill>
                <a:latin typeface="Calibri" panose="020F0502020204030204" pitchFamily="34" charset="0"/>
              </a:rPr>
              <a:t>m NSCLC; PD on osimertinib; centrally confirmed MET overexpression (IHC) and/or amplification (FISH); stable CNS metastases allowed; </a:t>
            </a:r>
            <a:br>
              <a:rPr lang="en-GB" altLang="en-US" sz="1400" b="0" dirty="0">
                <a:solidFill>
                  <a:schemeClr val="bg1"/>
                </a:solidFill>
                <a:latin typeface="Calibri" panose="020F0502020204030204" pitchFamily="34" charset="0"/>
              </a:rPr>
            </a:br>
            <a:r>
              <a:rPr lang="en-GB" altLang="en-US" sz="1400" b="0" dirty="0">
                <a:solidFill>
                  <a:schemeClr val="bg1"/>
                </a:solidFill>
                <a:latin typeface="Calibri" panose="020F0502020204030204" pitchFamily="34" charset="0"/>
              </a:rPr>
              <a:t>ECOG PS 0/1</a:t>
            </a:r>
          </a:p>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(Primary efficacy: n = 80*; </a:t>
            </a:r>
            <a:br>
              <a:rPr lang="en-GB" altLang="en-US" sz="1400" b="0" dirty="0">
                <a:solidFill>
                  <a:schemeClr val="bg1"/>
                </a:solidFill>
                <a:latin typeface="Calibri" panose="020F0502020204030204" pitchFamily="34" charset="0"/>
              </a:rPr>
            </a:br>
            <a:r>
              <a:rPr lang="en-GB" altLang="en-US" sz="1400" b="0" dirty="0">
                <a:solidFill>
                  <a:schemeClr val="bg1"/>
                </a:solidFill>
                <a:latin typeface="Calibri" panose="020F0502020204030204" pitchFamily="34" charset="0"/>
              </a:rPr>
              <a:t>safety analysis: N = 101</a:t>
            </a:r>
            <a:r>
              <a:rPr lang="en-GB" altLang="en-US" sz="1400" b="0" baseline="30000" dirty="0">
                <a:solidFill>
                  <a:schemeClr val="bg1"/>
                </a:solidFill>
                <a:latin typeface="Calibri" panose="020F0502020204030204" pitchFamily="34" charset="0"/>
              </a:rPr>
              <a:t>†</a:t>
            </a:r>
            <a:r>
              <a:rPr lang="en-GB" altLang="en-US" sz="1400" b="0" dirty="0">
                <a:solidFill>
                  <a:schemeClr val="bg1"/>
                </a:solidFill>
                <a:latin typeface="Calibri" panose="020F0502020204030204" pitchFamily="34" charset="0"/>
              </a:rPr>
              <a:t>)</a:t>
            </a:r>
            <a:endParaRPr lang="en-US" altLang="en-US" sz="1400" b="0" dirty="0">
              <a:solidFill>
                <a:schemeClr val="bg1"/>
              </a:solidFill>
              <a:latin typeface="Calibri" panose="020F0502020204030204" pitchFamily="34" charset="0"/>
            </a:endParaRPr>
          </a:p>
        </p:txBody>
      </p:sp>
      <p:sp>
        <p:nvSpPr>
          <p:cNvPr id="12" name="Text Box 31">
            <a:extLst>
              <a:ext uri="{FF2B5EF4-FFF2-40B4-BE49-F238E27FC236}">
                <a16:creationId xmlns:a16="http://schemas.microsoft.com/office/drawing/2014/main" id="{BAEC973F-3001-FE41-F63E-8B932CA59697}"/>
              </a:ext>
            </a:extLst>
          </p:cNvPr>
          <p:cNvSpPr txBox="1">
            <a:spLocks noChangeArrowheads="1"/>
          </p:cNvSpPr>
          <p:nvPr/>
        </p:nvSpPr>
        <p:spPr bwMode="auto">
          <a:xfrm>
            <a:off x="10776222" y="3674764"/>
            <a:ext cx="1131760" cy="95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dirty="0">
                <a:solidFill>
                  <a:schemeClr val="bg1"/>
                </a:solidFill>
                <a:latin typeface="Calibri" panose="020F0502020204030204" pitchFamily="34" charset="0"/>
              </a:rPr>
              <a:t>Crossover allowed after PD (RECIST v1.1)</a:t>
            </a:r>
          </a:p>
        </p:txBody>
      </p:sp>
      <p:sp>
        <p:nvSpPr>
          <p:cNvPr id="13" name="Line 32">
            <a:extLst>
              <a:ext uri="{FF2B5EF4-FFF2-40B4-BE49-F238E27FC236}">
                <a16:creationId xmlns:a16="http://schemas.microsoft.com/office/drawing/2014/main" id="{0C14CE30-95CE-9704-4F54-D88FF4289C3A}"/>
              </a:ext>
            </a:extLst>
          </p:cNvPr>
          <p:cNvSpPr>
            <a:spLocks noChangeShapeType="1"/>
          </p:cNvSpPr>
          <p:nvPr/>
        </p:nvSpPr>
        <p:spPr bwMode="auto">
          <a:xfrm>
            <a:off x="10634319" y="4237048"/>
            <a:ext cx="261937"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3" name="Rectangle 32">
            <a:extLst>
              <a:ext uri="{FF2B5EF4-FFF2-40B4-BE49-F238E27FC236}">
                <a16:creationId xmlns:a16="http://schemas.microsoft.com/office/drawing/2014/main" id="{C4B6FFEE-9999-6D1F-434E-02C7B4B49669}"/>
              </a:ext>
            </a:extLst>
          </p:cNvPr>
          <p:cNvSpPr/>
          <p:nvPr/>
        </p:nvSpPr>
        <p:spPr bwMode="auto">
          <a:xfrm>
            <a:off x="3007888" y="1756937"/>
            <a:ext cx="3678374" cy="3320550"/>
          </a:xfrm>
          <a:prstGeom prst="rect">
            <a:avLst/>
          </a:prstGeom>
          <a:no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 name="Rectangle 24">
            <a:extLst>
              <a:ext uri="{FF2B5EF4-FFF2-40B4-BE49-F238E27FC236}">
                <a16:creationId xmlns:a16="http://schemas.microsoft.com/office/drawing/2014/main" id="{459B47CD-9894-57BC-B3C9-D24E52361A25}"/>
              </a:ext>
            </a:extLst>
          </p:cNvPr>
          <p:cNvSpPr>
            <a:spLocks noChangeArrowheads="1"/>
          </p:cNvSpPr>
          <p:nvPr/>
        </p:nvSpPr>
        <p:spPr bwMode="auto">
          <a:xfrm>
            <a:off x="3616853" y="2562496"/>
            <a:ext cx="2903402" cy="759284"/>
          </a:xfrm>
          <a:prstGeom prst="rect">
            <a:avLst/>
          </a:prstGeom>
          <a:solidFill>
            <a:schemeClr val="bg1">
              <a:lumMod val="50000"/>
              <a:lumOff val="50000"/>
            </a:schemeClr>
          </a:solidFill>
          <a:ln w="9525">
            <a:noFill/>
            <a:miter lim="800000"/>
            <a:headEnd/>
            <a:tailEnd/>
          </a:ln>
        </p:spPr>
        <p:txBody>
          <a:bodyPr wrap="none" anchor="ctr" anchorCtr="1"/>
          <a:lstStyle/>
          <a:p>
            <a:pPr algn="ctr">
              <a:defRPr/>
            </a:pPr>
            <a:r>
              <a:rPr lang="en-US" sz="1400" dirty="0">
                <a:latin typeface="Calibri" panose="020F0502020204030204" pitchFamily="34" charset="0"/>
                <a:cs typeface="Arial" charset="0"/>
              </a:rPr>
              <a:t>Savolitinib </a:t>
            </a:r>
            <a:r>
              <a:rPr lang="en-US" sz="1400" b="0" dirty="0">
                <a:latin typeface="Calibri" panose="020F0502020204030204" pitchFamily="34" charset="0"/>
                <a:cs typeface="Arial" charset="0"/>
              </a:rPr>
              <a:t>300 mg QD + </a:t>
            </a:r>
          </a:p>
          <a:p>
            <a:pPr algn="ctr">
              <a:defRPr/>
            </a:pPr>
            <a:r>
              <a:rPr lang="en-US" sz="1400" dirty="0">
                <a:latin typeface="Calibri" panose="020F0502020204030204" pitchFamily="34" charset="0"/>
                <a:cs typeface="Arial" charset="0"/>
              </a:rPr>
              <a:t>Osimertinib </a:t>
            </a:r>
            <a:r>
              <a:rPr lang="en-US" sz="1400" b="0" dirty="0">
                <a:latin typeface="Calibri" panose="020F0502020204030204" pitchFamily="34" charset="0"/>
                <a:cs typeface="Arial" charset="0"/>
              </a:rPr>
              <a:t>80 mg QD</a:t>
            </a:r>
          </a:p>
          <a:p>
            <a:pPr algn="ctr">
              <a:defRPr/>
            </a:pPr>
            <a:r>
              <a:rPr lang="en-US" sz="1400" b="0" dirty="0">
                <a:latin typeface="Calibri" panose="020F0502020204030204" pitchFamily="34" charset="0"/>
                <a:cs typeface="Arial" charset="0"/>
              </a:rPr>
              <a:t>(n = 198)</a:t>
            </a:r>
          </a:p>
        </p:txBody>
      </p:sp>
      <p:sp>
        <p:nvSpPr>
          <p:cNvPr id="6" name="Rectangle 25">
            <a:extLst>
              <a:ext uri="{FF2B5EF4-FFF2-40B4-BE49-F238E27FC236}">
                <a16:creationId xmlns:a16="http://schemas.microsoft.com/office/drawing/2014/main" id="{927F6FD6-EDB4-A57B-0D46-C80AE0BF62C3}"/>
              </a:ext>
            </a:extLst>
          </p:cNvPr>
          <p:cNvSpPr>
            <a:spLocks noChangeArrowheads="1"/>
          </p:cNvSpPr>
          <p:nvPr/>
        </p:nvSpPr>
        <p:spPr bwMode="auto">
          <a:xfrm>
            <a:off x="3616853" y="4260630"/>
            <a:ext cx="2903402" cy="759284"/>
          </a:xfrm>
          <a:prstGeom prst="rect">
            <a:avLst/>
          </a:prstGeom>
          <a:solidFill>
            <a:schemeClr val="bg1">
              <a:lumMod val="50000"/>
              <a:lumOff val="50000"/>
            </a:schemeClr>
          </a:solidFill>
          <a:ln w="9525">
            <a:noFill/>
            <a:miter lim="800000"/>
            <a:headEnd/>
            <a:tailEnd/>
          </a:ln>
        </p:spPr>
        <p:txBody>
          <a:bodyPr wrap="none" anchor="ctr" anchorCtr="1"/>
          <a:lstStyle/>
          <a:p>
            <a:pPr algn="ctr">
              <a:defRPr/>
            </a:pPr>
            <a:r>
              <a:rPr lang="en-US" sz="1400" dirty="0">
                <a:latin typeface="Calibri" panose="020F0502020204030204" pitchFamily="34" charset="0"/>
                <a:cs typeface="Arial" charset="0"/>
              </a:rPr>
              <a:t>Savolitinib </a:t>
            </a:r>
            <a:r>
              <a:rPr lang="en-US" sz="1400" b="0" dirty="0">
                <a:latin typeface="Calibri" panose="020F0502020204030204" pitchFamily="34" charset="0"/>
                <a:cs typeface="Arial" charset="0"/>
              </a:rPr>
              <a:t>600 mg QD + </a:t>
            </a:r>
          </a:p>
          <a:p>
            <a:pPr algn="ctr">
              <a:defRPr/>
            </a:pPr>
            <a:r>
              <a:rPr lang="en-US" sz="1400" dirty="0">
                <a:latin typeface="Calibri" panose="020F0502020204030204" pitchFamily="34" charset="0"/>
                <a:cs typeface="Arial" charset="0"/>
              </a:rPr>
              <a:t>Osimertinib </a:t>
            </a:r>
            <a:r>
              <a:rPr lang="en-US" sz="1400" b="0" dirty="0">
                <a:latin typeface="Calibri" panose="020F0502020204030204" pitchFamily="34" charset="0"/>
                <a:cs typeface="Arial" charset="0"/>
              </a:rPr>
              <a:t>80 mg QD</a:t>
            </a:r>
          </a:p>
          <a:p>
            <a:pPr algn="ctr">
              <a:defRPr/>
            </a:pPr>
            <a:r>
              <a:rPr lang="en-US" sz="1400" b="0" dirty="0">
                <a:latin typeface="Calibri" panose="020F0502020204030204" pitchFamily="34" charset="0"/>
                <a:cs typeface="Arial" charset="0"/>
              </a:rPr>
              <a:t>(n = 44)</a:t>
            </a:r>
          </a:p>
        </p:txBody>
      </p:sp>
      <p:sp>
        <p:nvSpPr>
          <p:cNvPr id="9" name="Rectangle 28">
            <a:extLst>
              <a:ext uri="{FF2B5EF4-FFF2-40B4-BE49-F238E27FC236}">
                <a16:creationId xmlns:a16="http://schemas.microsoft.com/office/drawing/2014/main" id="{26F06893-816B-902B-8166-3F1B5A8A1361}"/>
              </a:ext>
            </a:extLst>
          </p:cNvPr>
          <p:cNvSpPr>
            <a:spLocks noChangeArrowheads="1"/>
          </p:cNvSpPr>
          <p:nvPr/>
        </p:nvSpPr>
        <p:spPr bwMode="auto">
          <a:xfrm>
            <a:off x="3616853" y="3411563"/>
            <a:ext cx="2903402" cy="759283"/>
          </a:xfrm>
          <a:prstGeom prst="rect">
            <a:avLst/>
          </a:prstGeom>
          <a:solidFill>
            <a:schemeClr val="accent1"/>
          </a:solidFill>
          <a:ln w="9525">
            <a:noFill/>
            <a:miter lim="800000"/>
            <a:headEnd/>
            <a:tailEnd/>
          </a:ln>
        </p:spPr>
        <p:txBody>
          <a:bodyPr wrap="none" anchor="ctr" anchorCtr="1"/>
          <a:lstStyle/>
          <a:p>
            <a:pPr algn="ctr">
              <a:defRPr/>
            </a:pPr>
            <a:r>
              <a:rPr lang="en-US" sz="1400" dirty="0">
                <a:latin typeface="Calibri" panose="020F0502020204030204" pitchFamily="34" charset="0"/>
                <a:cs typeface="Arial" charset="0"/>
              </a:rPr>
              <a:t>Savolitinib </a:t>
            </a:r>
            <a:r>
              <a:rPr lang="en-US" sz="1400" b="0" dirty="0">
                <a:latin typeface="Calibri" panose="020F0502020204030204" pitchFamily="34" charset="0"/>
                <a:cs typeface="Arial" charset="0"/>
              </a:rPr>
              <a:t>300 mg BID + </a:t>
            </a:r>
          </a:p>
          <a:p>
            <a:pPr algn="ctr">
              <a:defRPr/>
            </a:pPr>
            <a:r>
              <a:rPr lang="en-US" sz="1400" dirty="0">
                <a:latin typeface="Calibri" panose="020F0502020204030204" pitchFamily="34" charset="0"/>
                <a:cs typeface="Arial" charset="0"/>
              </a:rPr>
              <a:t>Osimertinib </a:t>
            </a:r>
            <a:r>
              <a:rPr lang="en-US" sz="1400" b="0" dirty="0">
                <a:latin typeface="Calibri" panose="020F0502020204030204" pitchFamily="34" charset="0"/>
                <a:cs typeface="Arial" charset="0"/>
              </a:rPr>
              <a:t>80 mg QD</a:t>
            </a:r>
          </a:p>
          <a:p>
            <a:pPr algn="ctr">
              <a:defRPr/>
            </a:pPr>
            <a:r>
              <a:rPr lang="en-US" sz="1400" b="0" dirty="0">
                <a:latin typeface="Calibri" panose="020F0502020204030204" pitchFamily="34" charset="0"/>
                <a:cs typeface="Arial" charset="0"/>
              </a:rPr>
              <a:t>(n = 54</a:t>
            </a:r>
            <a:r>
              <a:rPr lang="en-US" sz="1400" b="0" baseline="30000" dirty="0">
                <a:latin typeface="Calibri" panose="020F0502020204030204" pitchFamily="34" charset="0"/>
                <a:cs typeface="Arial" charset="0"/>
              </a:rPr>
              <a:t>†</a:t>
            </a:r>
            <a:r>
              <a:rPr lang="en-US" sz="1400" b="0" dirty="0">
                <a:latin typeface="Calibri" panose="020F0502020204030204" pitchFamily="34" charset="0"/>
                <a:cs typeface="Arial" charset="0"/>
              </a:rPr>
              <a:t>; n = 32</a:t>
            </a:r>
            <a:r>
              <a:rPr lang="en-US" sz="1400" b="0" baseline="30000" dirty="0">
                <a:latin typeface="Calibri" panose="020F0502020204030204" pitchFamily="34" charset="0"/>
                <a:cs typeface="Arial" charset="0"/>
              </a:rPr>
              <a:t>*</a:t>
            </a:r>
            <a:r>
              <a:rPr lang="en-US" sz="1400" b="0" dirty="0">
                <a:latin typeface="Calibri" panose="020F0502020204030204" pitchFamily="34" charset="0"/>
                <a:cs typeface="Arial" charset="0"/>
              </a:rPr>
              <a:t>)</a:t>
            </a:r>
          </a:p>
        </p:txBody>
      </p:sp>
      <p:sp>
        <p:nvSpPr>
          <p:cNvPr id="20" name="Rectangle 19">
            <a:extLst>
              <a:ext uri="{FF2B5EF4-FFF2-40B4-BE49-F238E27FC236}">
                <a16:creationId xmlns:a16="http://schemas.microsoft.com/office/drawing/2014/main" id="{A83FE0C9-7140-9D7E-374D-2A1F658D9A9A}"/>
              </a:ext>
            </a:extLst>
          </p:cNvPr>
          <p:cNvSpPr/>
          <p:nvPr/>
        </p:nvSpPr>
        <p:spPr bwMode="auto">
          <a:xfrm>
            <a:off x="3434989" y="1772838"/>
            <a:ext cx="3159010" cy="779920"/>
          </a:xfrm>
          <a:prstGeom prst="rect">
            <a:avLst/>
          </a:prstGeom>
          <a:noFill/>
          <a:ln w="0">
            <a:noFill/>
            <a:miter lim="800000"/>
            <a:headEnd/>
            <a:tailEnd/>
          </a:ln>
        </p:spPr>
        <p:txBody>
          <a:bodyPr rtlCol="0" anchor="ctr"/>
          <a:lstStyle/>
          <a:p>
            <a:pPr algn="ctr" eaLnBrk="1" hangingPunct="1">
              <a:lnSpc>
                <a:spcPct val="90000"/>
              </a:lnSpc>
              <a:spcBef>
                <a:spcPts val="0"/>
              </a:spcBef>
              <a:spcAft>
                <a:spcPts val="0"/>
              </a:spcAft>
              <a:buClr>
                <a:schemeClr val="folHlink"/>
              </a:buClr>
              <a:buNone/>
            </a:pPr>
            <a:r>
              <a:rPr lang="en-US" sz="1400" dirty="0">
                <a:solidFill>
                  <a:schemeClr val="bg1"/>
                </a:solidFill>
                <a:latin typeface="Calibri" panose="020F0502020204030204" pitchFamily="34" charset="0"/>
              </a:rPr>
              <a:t>Protocol v1-6:</a:t>
            </a:r>
          </a:p>
          <a:p>
            <a:pPr algn="ctr" eaLnBrk="1" hangingPunct="1">
              <a:lnSpc>
                <a:spcPct val="90000"/>
              </a:lnSpc>
              <a:spcBef>
                <a:spcPts val="0"/>
              </a:spcBef>
              <a:spcAft>
                <a:spcPts val="0"/>
              </a:spcAft>
              <a:buClr>
                <a:schemeClr val="folHlink"/>
              </a:buClr>
              <a:buNone/>
            </a:pPr>
            <a:r>
              <a:rPr lang="en-US" sz="1400" b="0" dirty="0">
                <a:solidFill>
                  <a:schemeClr val="bg1"/>
                </a:solidFill>
                <a:latin typeface="Calibri" panose="020F0502020204030204" pitchFamily="34" charset="0"/>
              </a:rPr>
              <a:t>PD on any-line osimertinib; ≤3 prior LOT;</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MET IHC3+/≥50% or FISH5+</a:t>
            </a:r>
          </a:p>
        </p:txBody>
      </p:sp>
      <p:sp>
        <p:nvSpPr>
          <p:cNvPr id="22" name="Rectangle 21">
            <a:extLst>
              <a:ext uri="{FF2B5EF4-FFF2-40B4-BE49-F238E27FC236}">
                <a16:creationId xmlns:a16="http://schemas.microsoft.com/office/drawing/2014/main" id="{B9E678FE-DC93-7D02-4380-1046CC36CA88}"/>
              </a:ext>
            </a:extLst>
          </p:cNvPr>
          <p:cNvSpPr/>
          <p:nvPr/>
        </p:nvSpPr>
        <p:spPr bwMode="auto">
          <a:xfrm>
            <a:off x="6823539" y="1746358"/>
            <a:ext cx="4407837" cy="779920"/>
          </a:xfrm>
          <a:prstGeom prst="rect">
            <a:avLst/>
          </a:prstGeom>
          <a:noFill/>
          <a:ln w="0">
            <a:noFill/>
            <a:miter lim="800000"/>
            <a:headEnd/>
            <a:tailEnd/>
          </a:ln>
        </p:spPr>
        <p:txBody>
          <a:bodyPr rtlCol="0" anchor="ctr"/>
          <a:lstStyle/>
          <a:p>
            <a:pPr algn="ctr" eaLnBrk="1" hangingPunct="1">
              <a:lnSpc>
                <a:spcPct val="90000"/>
              </a:lnSpc>
              <a:spcBef>
                <a:spcPts val="0"/>
              </a:spcBef>
              <a:spcAft>
                <a:spcPts val="0"/>
              </a:spcAft>
              <a:buClr>
                <a:schemeClr val="folHlink"/>
              </a:buClr>
              <a:buNone/>
            </a:pPr>
            <a:r>
              <a:rPr lang="en-US" sz="1400" dirty="0">
                <a:solidFill>
                  <a:schemeClr val="bg1"/>
                </a:solidFill>
                <a:latin typeface="Calibri" panose="020F0502020204030204" pitchFamily="34" charset="0"/>
              </a:rPr>
              <a:t>Protocol v7:</a:t>
            </a:r>
          </a:p>
          <a:p>
            <a:pPr algn="ctr" eaLnBrk="1" hangingPunct="1">
              <a:lnSpc>
                <a:spcPct val="90000"/>
              </a:lnSpc>
              <a:spcBef>
                <a:spcPts val="0"/>
              </a:spcBef>
              <a:spcAft>
                <a:spcPts val="0"/>
              </a:spcAft>
              <a:buClr>
                <a:schemeClr val="folHlink"/>
              </a:buClr>
              <a:buNone/>
            </a:pPr>
            <a:r>
              <a:rPr lang="en-US" sz="1400" b="0" dirty="0">
                <a:solidFill>
                  <a:schemeClr val="bg1"/>
                </a:solidFill>
                <a:latin typeface="Calibri" panose="020F0502020204030204" pitchFamily="34" charset="0"/>
              </a:rPr>
              <a:t>PD on first-line osimertinib;</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MET IHC3+/≥90% or FISH10+</a:t>
            </a:r>
          </a:p>
        </p:txBody>
      </p:sp>
      <p:grpSp>
        <p:nvGrpSpPr>
          <p:cNvPr id="29" name="Group 28">
            <a:extLst>
              <a:ext uri="{FF2B5EF4-FFF2-40B4-BE49-F238E27FC236}">
                <a16:creationId xmlns:a16="http://schemas.microsoft.com/office/drawing/2014/main" id="{5262ADB0-4431-6440-5500-CC6BCCD07DC0}"/>
              </a:ext>
            </a:extLst>
          </p:cNvPr>
          <p:cNvGrpSpPr/>
          <p:nvPr/>
        </p:nvGrpSpPr>
        <p:grpSpPr>
          <a:xfrm>
            <a:off x="7656250" y="2613367"/>
            <a:ext cx="2907792" cy="2078167"/>
            <a:chOff x="8720760" y="2873759"/>
            <a:chExt cx="2907792" cy="2078167"/>
          </a:xfrm>
        </p:grpSpPr>
        <p:sp>
          <p:nvSpPr>
            <p:cNvPr id="16" name="Rectangle 28">
              <a:extLst>
                <a:ext uri="{FF2B5EF4-FFF2-40B4-BE49-F238E27FC236}">
                  <a16:creationId xmlns:a16="http://schemas.microsoft.com/office/drawing/2014/main" id="{66E558E9-FE0E-7D8B-F990-29DD081C83B4}"/>
                </a:ext>
              </a:extLst>
            </p:cNvPr>
            <p:cNvSpPr>
              <a:spLocks noChangeArrowheads="1"/>
            </p:cNvSpPr>
            <p:nvPr/>
          </p:nvSpPr>
          <p:spPr bwMode="auto">
            <a:xfrm>
              <a:off x="8720760" y="2873759"/>
              <a:ext cx="2907792" cy="923924"/>
            </a:xfrm>
            <a:prstGeom prst="rect">
              <a:avLst/>
            </a:prstGeom>
            <a:solidFill>
              <a:schemeClr val="accent1"/>
            </a:solidFill>
            <a:ln w="9525">
              <a:noFill/>
              <a:miter lim="800000"/>
              <a:headEnd/>
              <a:tailEnd/>
            </a:ln>
          </p:spPr>
          <p:txBody>
            <a:bodyPr wrap="none" anchor="ctr" anchorCtr="1"/>
            <a:lstStyle/>
            <a:p>
              <a:pPr algn="ctr">
                <a:defRPr/>
              </a:pPr>
              <a:r>
                <a:rPr lang="en-US" dirty="0">
                  <a:latin typeface="Calibri" panose="020F0502020204030204" pitchFamily="34" charset="0"/>
                  <a:cs typeface="Arial" charset="0"/>
                </a:rPr>
                <a:t>Savolitinib </a:t>
              </a:r>
              <a:r>
                <a:rPr lang="en-US" b="0" dirty="0">
                  <a:latin typeface="Calibri" panose="020F0502020204030204" pitchFamily="34" charset="0"/>
                  <a:cs typeface="Arial" charset="0"/>
                </a:rPr>
                <a:t>300 mg BID + </a:t>
              </a:r>
            </a:p>
            <a:p>
              <a:pPr algn="ctr">
                <a:defRPr/>
              </a:pPr>
              <a:r>
                <a:rPr lang="en-US" dirty="0">
                  <a:latin typeface="Calibri" panose="020F0502020204030204" pitchFamily="34" charset="0"/>
                  <a:cs typeface="Arial" charset="0"/>
                </a:rPr>
                <a:t>Osimertinib </a:t>
              </a:r>
              <a:r>
                <a:rPr lang="en-US" b="0" dirty="0">
                  <a:latin typeface="Calibri" panose="020F0502020204030204" pitchFamily="34" charset="0"/>
                  <a:cs typeface="Arial" charset="0"/>
                </a:rPr>
                <a:t>80 mg QD</a:t>
              </a:r>
            </a:p>
            <a:p>
              <a:pPr algn="ctr">
                <a:defRPr/>
              </a:pPr>
              <a:r>
                <a:rPr lang="en-US" b="0" dirty="0">
                  <a:latin typeface="Calibri" panose="020F0502020204030204" pitchFamily="34" charset="0"/>
                  <a:cs typeface="Arial" charset="0"/>
                </a:rPr>
                <a:t>(n = 48*</a:t>
              </a:r>
              <a:r>
                <a:rPr lang="en-US" sz="1800" b="0" baseline="30000" dirty="0">
                  <a:latin typeface="Calibri" panose="020F0502020204030204" pitchFamily="34" charset="0"/>
                  <a:cs typeface="Arial" charset="0"/>
                </a:rPr>
                <a:t>†</a:t>
              </a:r>
              <a:r>
                <a:rPr lang="en-US" b="0" dirty="0">
                  <a:latin typeface="Calibri" panose="020F0502020204030204" pitchFamily="34" charset="0"/>
                  <a:cs typeface="Arial" charset="0"/>
                </a:rPr>
                <a:t>)</a:t>
              </a:r>
            </a:p>
          </p:txBody>
        </p:sp>
        <p:sp>
          <p:nvSpPr>
            <p:cNvPr id="17" name="Rectangle 28">
              <a:extLst>
                <a:ext uri="{FF2B5EF4-FFF2-40B4-BE49-F238E27FC236}">
                  <a16:creationId xmlns:a16="http://schemas.microsoft.com/office/drawing/2014/main" id="{EB22FA78-AAA3-7E67-5451-794B2C0E1468}"/>
                </a:ext>
              </a:extLst>
            </p:cNvPr>
            <p:cNvSpPr>
              <a:spLocks noChangeArrowheads="1"/>
            </p:cNvSpPr>
            <p:nvPr/>
          </p:nvSpPr>
          <p:spPr bwMode="auto">
            <a:xfrm>
              <a:off x="8720760" y="4028002"/>
              <a:ext cx="2907792" cy="923924"/>
            </a:xfrm>
            <a:prstGeom prst="rect">
              <a:avLst/>
            </a:prstGeom>
            <a:solidFill>
              <a:schemeClr val="bg1">
                <a:lumMod val="50000"/>
                <a:lumOff val="50000"/>
              </a:schemeClr>
            </a:solidFill>
            <a:ln w="9525">
              <a:noFill/>
              <a:miter lim="800000"/>
              <a:headEnd/>
              <a:tailEnd/>
            </a:ln>
          </p:spPr>
          <p:txBody>
            <a:bodyPr wrap="none" anchor="ctr" anchorCtr="1"/>
            <a:lstStyle/>
            <a:p>
              <a:pPr algn="ctr">
                <a:defRPr/>
              </a:pPr>
              <a:r>
                <a:rPr lang="en-US" dirty="0">
                  <a:latin typeface="Calibri" panose="020F0502020204030204" pitchFamily="34" charset="0"/>
                  <a:cs typeface="Arial" charset="0"/>
                </a:rPr>
                <a:t>Savolitinib </a:t>
              </a:r>
              <a:r>
                <a:rPr lang="en-US" b="0" dirty="0">
                  <a:latin typeface="Calibri" panose="020F0502020204030204" pitchFamily="34" charset="0"/>
                  <a:cs typeface="Arial" charset="0"/>
                </a:rPr>
                <a:t>300 mg BID + </a:t>
              </a:r>
            </a:p>
            <a:p>
              <a:pPr algn="ctr">
                <a:defRPr/>
              </a:pPr>
              <a:r>
                <a:rPr lang="en-US" b="0" dirty="0">
                  <a:latin typeface="Calibri" panose="020F0502020204030204" pitchFamily="34" charset="0"/>
                  <a:cs typeface="Arial" charset="0"/>
                </a:rPr>
                <a:t>placebo</a:t>
              </a:r>
            </a:p>
            <a:p>
              <a:pPr algn="ctr">
                <a:defRPr/>
              </a:pPr>
              <a:r>
                <a:rPr lang="en-US" b="0" dirty="0">
                  <a:latin typeface="Calibri" panose="020F0502020204030204" pitchFamily="34" charset="0"/>
                  <a:cs typeface="Arial" charset="0"/>
                </a:rPr>
                <a:t>(n = 25)</a:t>
              </a:r>
            </a:p>
          </p:txBody>
        </p:sp>
      </p:grpSp>
      <p:grpSp>
        <p:nvGrpSpPr>
          <p:cNvPr id="42" name="Group 41">
            <a:extLst>
              <a:ext uri="{FF2B5EF4-FFF2-40B4-BE49-F238E27FC236}">
                <a16:creationId xmlns:a16="http://schemas.microsoft.com/office/drawing/2014/main" id="{2A8E8D43-8DEA-5B52-331C-8599F18F9775}"/>
              </a:ext>
            </a:extLst>
          </p:cNvPr>
          <p:cNvGrpSpPr/>
          <p:nvPr/>
        </p:nvGrpSpPr>
        <p:grpSpPr>
          <a:xfrm>
            <a:off x="6365138" y="2109803"/>
            <a:ext cx="1764385" cy="1092117"/>
            <a:chOff x="6366561" y="2405604"/>
            <a:chExt cx="1764385" cy="1092117"/>
          </a:xfrm>
        </p:grpSpPr>
        <p:sp>
          <p:nvSpPr>
            <p:cNvPr id="37" name="Text Box 23">
              <a:extLst>
                <a:ext uri="{FF2B5EF4-FFF2-40B4-BE49-F238E27FC236}">
                  <a16:creationId xmlns:a16="http://schemas.microsoft.com/office/drawing/2014/main" id="{01020F68-BD67-C907-4249-B1E65D90AB6E}"/>
                </a:ext>
              </a:extLst>
            </p:cNvPr>
            <p:cNvSpPr txBox="1">
              <a:spLocks noChangeArrowheads="1"/>
            </p:cNvSpPr>
            <p:nvPr/>
          </p:nvSpPr>
          <p:spPr bwMode="auto">
            <a:xfrm>
              <a:off x="6366561" y="2405604"/>
              <a:ext cx="176438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spcBef>
                  <a:spcPct val="0"/>
                </a:spcBef>
                <a:spcAft>
                  <a:spcPct val="0"/>
                </a:spcAft>
                <a:buClrTx/>
                <a:buFontTx/>
                <a:buNone/>
              </a:pPr>
              <a:r>
                <a:rPr lang="en-GB" altLang="en-US" sz="1200" b="0" i="1" dirty="0">
                  <a:solidFill>
                    <a:schemeClr val="bg1"/>
                  </a:solidFill>
                  <a:latin typeface="Calibri" panose="020F0502020204030204" pitchFamily="34" charset="0"/>
                </a:rPr>
                <a:t>Stratified by brain metastases (yes/no)</a:t>
              </a:r>
              <a:endParaRPr lang="en-US" altLang="en-US" sz="1200" b="0" i="1" dirty="0">
                <a:solidFill>
                  <a:schemeClr val="bg1"/>
                </a:solidFill>
                <a:latin typeface="Calibri" panose="020F0502020204030204" pitchFamily="34" charset="0"/>
              </a:endParaRPr>
            </a:p>
          </p:txBody>
        </p:sp>
        <p:cxnSp>
          <p:nvCxnSpPr>
            <p:cNvPr id="39" name="Straight Arrow Connector 38">
              <a:extLst>
                <a:ext uri="{FF2B5EF4-FFF2-40B4-BE49-F238E27FC236}">
                  <a16:creationId xmlns:a16="http://schemas.microsoft.com/office/drawing/2014/main" id="{5BE9C2CD-410B-E950-ED02-2682C39A356E}"/>
                </a:ext>
              </a:extLst>
            </p:cNvPr>
            <p:cNvCxnSpPr>
              <a:cxnSpLocks/>
            </p:cNvCxnSpPr>
            <p:nvPr/>
          </p:nvCxnSpPr>
          <p:spPr bwMode="auto">
            <a:xfrm>
              <a:off x="7248754" y="2830336"/>
              <a:ext cx="0" cy="667385"/>
            </a:xfrm>
            <a:prstGeom prst="straightConnector1">
              <a:avLst/>
            </a:prstGeom>
            <a:noFill/>
            <a:ln w="28575" cap="flat" cmpd="sng" algn="ctr">
              <a:solidFill>
                <a:schemeClr val="bg1"/>
              </a:solidFill>
              <a:prstDash val="sysDot"/>
              <a:round/>
              <a:headEnd type="none" w="med" len="med"/>
              <a:tailEnd type="triangle"/>
            </a:ln>
            <a:effectLst/>
          </p:spPr>
        </p:cxnSp>
      </p:grpSp>
      <p:sp>
        <p:nvSpPr>
          <p:cNvPr id="2" name="Title 1">
            <a:extLst>
              <a:ext uri="{FF2B5EF4-FFF2-40B4-BE49-F238E27FC236}">
                <a16:creationId xmlns:a16="http://schemas.microsoft.com/office/drawing/2014/main" id="{64A22EBF-2B80-534B-1E89-9ECFCC83E625}"/>
              </a:ext>
            </a:extLst>
          </p:cNvPr>
          <p:cNvSpPr>
            <a:spLocks noGrp="1"/>
          </p:cNvSpPr>
          <p:nvPr>
            <p:ph type="title"/>
          </p:nvPr>
        </p:nvSpPr>
        <p:spPr/>
        <p:txBody>
          <a:bodyPr/>
          <a:lstStyle/>
          <a:p>
            <a:r>
              <a:rPr lang="en-US" dirty="0"/>
              <a:t>SAVANNAH: Study Design</a:t>
            </a:r>
          </a:p>
        </p:txBody>
      </p:sp>
      <p:sp>
        <p:nvSpPr>
          <p:cNvPr id="36" name="Text Box 15">
            <a:extLst>
              <a:ext uri="{FF2B5EF4-FFF2-40B4-BE49-F238E27FC236}">
                <a16:creationId xmlns:a16="http://schemas.microsoft.com/office/drawing/2014/main" id="{4D6ED2A5-C70B-C261-D0F1-2E0B64236EB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Ahn. ELCC 2025. Abstr 2O. Ahn. WCLC 2022. Abstr EP08.02-140.</a:t>
            </a:r>
            <a:endParaRPr lang="en-US" altLang="en-US" sz="1200" b="0" dirty="0">
              <a:solidFill>
                <a:schemeClr val="bg2"/>
              </a:solidFill>
              <a:latin typeface="Calibri" panose="020F0502020204030204" pitchFamily="34" charset="0"/>
              <a:cs typeface="+mn-cs"/>
            </a:endParaRPr>
          </a:p>
        </p:txBody>
      </p:sp>
      <p:sp>
        <p:nvSpPr>
          <p:cNvPr id="44" name="Text Box 23">
            <a:extLst>
              <a:ext uri="{FF2B5EF4-FFF2-40B4-BE49-F238E27FC236}">
                <a16:creationId xmlns:a16="http://schemas.microsoft.com/office/drawing/2014/main" id="{88F889F7-02A6-67F3-AC0C-D53E06ACD258}"/>
              </a:ext>
            </a:extLst>
          </p:cNvPr>
          <p:cNvSpPr txBox="1">
            <a:spLocks noChangeArrowheads="1"/>
          </p:cNvSpPr>
          <p:nvPr/>
        </p:nvSpPr>
        <p:spPr bwMode="auto">
          <a:xfrm>
            <a:off x="746133" y="5068070"/>
            <a:ext cx="109968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GB" altLang="en-US" sz="1200" b="0" dirty="0">
                <a:solidFill>
                  <a:schemeClr val="bg1"/>
                </a:solidFill>
                <a:latin typeface="Calibri" panose="020F0502020204030204" pitchFamily="34" charset="0"/>
              </a:rPr>
              <a:t>*Includes patients who received savolitinib 300 mg BID + osimertinib 80 mg QD and met protocol v7 inclusion criteria.</a:t>
            </a:r>
            <a:r>
              <a:rPr lang="en-GB" altLang="en-US" sz="1200" b="0" baseline="30000" dirty="0">
                <a:solidFill>
                  <a:schemeClr val="bg1"/>
                </a:solidFill>
                <a:latin typeface="Calibri" panose="020F0502020204030204" pitchFamily="34" charset="0"/>
              </a:rPr>
              <a:t> </a:t>
            </a:r>
            <a:r>
              <a:rPr lang="en-GB" altLang="en-US" sz="1200" b="0" dirty="0">
                <a:solidFill>
                  <a:schemeClr val="bg1"/>
                </a:solidFill>
                <a:latin typeface="Calibri" panose="020F0502020204030204" pitchFamily="34" charset="0"/>
              </a:rPr>
              <a:t>Prevalence of </a:t>
            </a:r>
            <a:r>
              <a:rPr lang="en-US" altLang="en-US" sz="1200" b="0" dirty="0">
                <a:solidFill>
                  <a:schemeClr val="bg1"/>
                </a:solidFill>
                <a:latin typeface="Calibri" panose="020F0502020204030204" pitchFamily="34" charset="0"/>
              </a:rPr>
              <a:t>MET IHC3+/≥90% and/or FISH10+ estimated to be 34% in preliminary analysis of SAVANNAH. </a:t>
            </a:r>
            <a:r>
              <a:rPr lang="en-GB" altLang="en-US" sz="1200" b="0" baseline="30000" dirty="0">
                <a:solidFill>
                  <a:schemeClr val="bg1"/>
                </a:solidFill>
                <a:latin typeface="Calibri" panose="020F0502020204030204" pitchFamily="34" charset="0"/>
              </a:rPr>
              <a:t>†</a:t>
            </a:r>
            <a:r>
              <a:rPr lang="en-GB" altLang="en-US" sz="1200" b="0" dirty="0">
                <a:solidFill>
                  <a:schemeClr val="bg1"/>
                </a:solidFill>
                <a:latin typeface="Calibri" panose="020F0502020204030204" pitchFamily="34" charset="0"/>
              </a:rPr>
              <a:t>Includes all patients who received savolitinib 300 mg BID + osimertinib 80 mg QD.</a:t>
            </a:r>
          </a:p>
        </p:txBody>
      </p:sp>
      <p:sp>
        <p:nvSpPr>
          <p:cNvPr id="46" name="Rectangle 45">
            <a:extLst>
              <a:ext uri="{FF2B5EF4-FFF2-40B4-BE49-F238E27FC236}">
                <a16:creationId xmlns:a16="http://schemas.microsoft.com/office/drawing/2014/main" id="{B2D2DCEF-4E2E-0265-CBCD-2DA9CB5199F8}"/>
              </a:ext>
            </a:extLst>
          </p:cNvPr>
          <p:cNvSpPr/>
          <p:nvPr/>
        </p:nvSpPr>
        <p:spPr bwMode="auto">
          <a:xfrm>
            <a:off x="3544123" y="2559721"/>
            <a:ext cx="7086834" cy="1653408"/>
          </a:xfrm>
          <a:custGeom>
            <a:avLst/>
            <a:gdLst>
              <a:gd name="connsiteX0" fmla="*/ 0 w 3043333"/>
              <a:gd name="connsiteY0" fmla="*/ 0 h 849068"/>
              <a:gd name="connsiteX1" fmla="*/ 3043333 w 3043333"/>
              <a:gd name="connsiteY1" fmla="*/ 0 h 849068"/>
              <a:gd name="connsiteX2" fmla="*/ 3043333 w 3043333"/>
              <a:gd name="connsiteY2" fmla="*/ 849068 h 849068"/>
              <a:gd name="connsiteX3" fmla="*/ 0 w 3043333"/>
              <a:gd name="connsiteY3" fmla="*/ 849068 h 849068"/>
              <a:gd name="connsiteX4" fmla="*/ 0 w 3043333"/>
              <a:gd name="connsiteY4" fmla="*/ 0 h 849068"/>
              <a:gd name="connsiteX0" fmla="*/ 0 w 3777436"/>
              <a:gd name="connsiteY0" fmla="*/ 781366 h 1630434"/>
              <a:gd name="connsiteX1" fmla="*/ 3043333 w 3777436"/>
              <a:gd name="connsiteY1" fmla="*/ 781366 h 1630434"/>
              <a:gd name="connsiteX2" fmla="*/ 3777428 w 3777436"/>
              <a:gd name="connsiteY2" fmla="*/ 1533 h 1630434"/>
              <a:gd name="connsiteX3" fmla="*/ 3043333 w 3777436"/>
              <a:gd name="connsiteY3" fmla="*/ 1630434 h 1630434"/>
              <a:gd name="connsiteX4" fmla="*/ 0 w 3777436"/>
              <a:gd name="connsiteY4" fmla="*/ 1630434 h 1630434"/>
              <a:gd name="connsiteX5" fmla="*/ 0 w 3777436"/>
              <a:gd name="connsiteY5" fmla="*/ 781366 h 1630434"/>
              <a:gd name="connsiteX0" fmla="*/ 0 w 3792487"/>
              <a:gd name="connsiteY0" fmla="*/ 781366 h 1630434"/>
              <a:gd name="connsiteX1" fmla="*/ 3043333 w 3792487"/>
              <a:gd name="connsiteY1" fmla="*/ 781366 h 1630434"/>
              <a:gd name="connsiteX2" fmla="*/ 3777428 w 3792487"/>
              <a:gd name="connsiteY2" fmla="*/ 1533 h 1630434"/>
              <a:gd name="connsiteX3" fmla="*/ 3752027 w 3792487"/>
              <a:gd name="connsiteY3" fmla="*/ 585733 h 1630434"/>
              <a:gd name="connsiteX4" fmla="*/ 3043333 w 3792487"/>
              <a:gd name="connsiteY4" fmla="*/ 1630434 h 1630434"/>
              <a:gd name="connsiteX5" fmla="*/ 0 w 3792487"/>
              <a:gd name="connsiteY5" fmla="*/ 1630434 h 1630434"/>
              <a:gd name="connsiteX6" fmla="*/ 0 w 3792487"/>
              <a:gd name="connsiteY6" fmla="*/ 781366 h 1630434"/>
              <a:gd name="connsiteX0" fmla="*/ 0 w 3777436"/>
              <a:gd name="connsiteY0" fmla="*/ 781366 h 1630434"/>
              <a:gd name="connsiteX1" fmla="*/ 3043333 w 3777436"/>
              <a:gd name="connsiteY1" fmla="*/ 781366 h 1630434"/>
              <a:gd name="connsiteX2" fmla="*/ 3777428 w 3777436"/>
              <a:gd name="connsiteY2" fmla="*/ 1533 h 1630434"/>
              <a:gd name="connsiteX3" fmla="*/ 3752027 w 3777436"/>
              <a:gd name="connsiteY3" fmla="*/ 585733 h 1630434"/>
              <a:gd name="connsiteX4" fmla="*/ 3043333 w 3777436"/>
              <a:gd name="connsiteY4" fmla="*/ 1630434 h 1630434"/>
              <a:gd name="connsiteX5" fmla="*/ 0 w 3777436"/>
              <a:gd name="connsiteY5" fmla="*/ 1630434 h 1630434"/>
              <a:gd name="connsiteX6" fmla="*/ 0 w 3777436"/>
              <a:gd name="connsiteY6" fmla="*/ 781366 h 1630434"/>
              <a:gd name="connsiteX0" fmla="*/ 0 w 3777436"/>
              <a:gd name="connsiteY0" fmla="*/ 781366 h 1630434"/>
              <a:gd name="connsiteX1" fmla="*/ 3043333 w 3777436"/>
              <a:gd name="connsiteY1" fmla="*/ 781366 h 1630434"/>
              <a:gd name="connsiteX2" fmla="*/ 3777428 w 3777436"/>
              <a:gd name="connsiteY2" fmla="*/ 1533 h 1630434"/>
              <a:gd name="connsiteX3" fmla="*/ 3752027 w 3777436"/>
              <a:gd name="connsiteY3" fmla="*/ 585733 h 1630434"/>
              <a:gd name="connsiteX4" fmla="*/ 3043333 w 3777436"/>
              <a:gd name="connsiteY4" fmla="*/ 1630434 h 1630434"/>
              <a:gd name="connsiteX5" fmla="*/ 0 w 3777436"/>
              <a:gd name="connsiteY5" fmla="*/ 1630434 h 1630434"/>
              <a:gd name="connsiteX6" fmla="*/ 0 w 3777436"/>
              <a:gd name="connsiteY6" fmla="*/ 781366 h 1630434"/>
              <a:gd name="connsiteX0" fmla="*/ 0 w 7092131"/>
              <a:gd name="connsiteY0" fmla="*/ 855181 h 1704249"/>
              <a:gd name="connsiteX1" fmla="*/ 3043333 w 7092131"/>
              <a:gd name="connsiteY1" fmla="*/ 855181 h 1704249"/>
              <a:gd name="connsiteX2" fmla="*/ 3777428 w 7092131"/>
              <a:gd name="connsiteY2" fmla="*/ 75348 h 1704249"/>
              <a:gd name="connsiteX3" fmla="*/ 7092127 w 7092131"/>
              <a:gd name="connsiteY3" fmla="*/ 75348 h 1704249"/>
              <a:gd name="connsiteX4" fmla="*/ 3752027 w 7092131"/>
              <a:gd name="connsiteY4" fmla="*/ 659548 h 1704249"/>
              <a:gd name="connsiteX5" fmla="*/ 3043333 w 7092131"/>
              <a:gd name="connsiteY5" fmla="*/ 1704249 h 1704249"/>
              <a:gd name="connsiteX6" fmla="*/ 0 w 7092131"/>
              <a:gd name="connsiteY6" fmla="*/ 1704249 h 1704249"/>
              <a:gd name="connsiteX7" fmla="*/ 0 w 7092131"/>
              <a:gd name="connsiteY7" fmla="*/ 855181 h 1704249"/>
              <a:gd name="connsiteX0" fmla="*/ 0 w 7092127"/>
              <a:gd name="connsiteY0" fmla="*/ 824913 h 1673981"/>
              <a:gd name="connsiteX1" fmla="*/ 3043333 w 7092127"/>
              <a:gd name="connsiteY1" fmla="*/ 824913 h 1673981"/>
              <a:gd name="connsiteX2" fmla="*/ 3777428 w 7092127"/>
              <a:gd name="connsiteY2" fmla="*/ 45080 h 1673981"/>
              <a:gd name="connsiteX3" fmla="*/ 7092127 w 7092127"/>
              <a:gd name="connsiteY3" fmla="*/ 45080 h 1673981"/>
              <a:gd name="connsiteX4" fmla="*/ 3752027 w 7092127"/>
              <a:gd name="connsiteY4" fmla="*/ 629280 h 1673981"/>
              <a:gd name="connsiteX5" fmla="*/ 3043333 w 7092127"/>
              <a:gd name="connsiteY5" fmla="*/ 1673981 h 1673981"/>
              <a:gd name="connsiteX6" fmla="*/ 0 w 7092127"/>
              <a:gd name="connsiteY6" fmla="*/ 1673981 h 1673981"/>
              <a:gd name="connsiteX7" fmla="*/ 0 w 7092127"/>
              <a:gd name="connsiteY7" fmla="*/ 824913 h 1673981"/>
              <a:gd name="connsiteX0" fmla="*/ 0 w 7092127"/>
              <a:gd name="connsiteY0" fmla="*/ 788279 h 1637347"/>
              <a:gd name="connsiteX1" fmla="*/ 3043333 w 7092127"/>
              <a:gd name="connsiteY1" fmla="*/ 788279 h 1637347"/>
              <a:gd name="connsiteX2" fmla="*/ 3777428 w 7092127"/>
              <a:gd name="connsiteY2" fmla="*/ 8446 h 1637347"/>
              <a:gd name="connsiteX3" fmla="*/ 7092127 w 7092127"/>
              <a:gd name="connsiteY3" fmla="*/ 8446 h 1637347"/>
              <a:gd name="connsiteX4" fmla="*/ 3752027 w 7092127"/>
              <a:gd name="connsiteY4" fmla="*/ 592646 h 1637347"/>
              <a:gd name="connsiteX5" fmla="*/ 3043333 w 7092127"/>
              <a:gd name="connsiteY5" fmla="*/ 1637347 h 1637347"/>
              <a:gd name="connsiteX6" fmla="*/ 0 w 7092127"/>
              <a:gd name="connsiteY6" fmla="*/ 1637347 h 1637347"/>
              <a:gd name="connsiteX7" fmla="*/ 0 w 7092127"/>
              <a:gd name="connsiteY7" fmla="*/ 788279 h 1637347"/>
              <a:gd name="connsiteX0" fmla="*/ 0 w 7475575"/>
              <a:gd name="connsiteY0" fmla="*/ 788279 h 1637347"/>
              <a:gd name="connsiteX1" fmla="*/ 3043333 w 7475575"/>
              <a:gd name="connsiteY1" fmla="*/ 788279 h 1637347"/>
              <a:gd name="connsiteX2" fmla="*/ 3777428 w 7475575"/>
              <a:gd name="connsiteY2" fmla="*/ 8446 h 1637347"/>
              <a:gd name="connsiteX3" fmla="*/ 7092127 w 7475575"/>
              <a:gd name="connsiteY3" fmla="*/ 8446 h 1637347"/>
              <a:gd name="connsiteX4" fmla="*/ 7073077 w 7475575"/>
              <a:gd name="connsiteY4" fmla="*/ 1011747 h 1637347"/>
              <a:gd name="connsiteX5" fmla="*/ 3752027 w 7475575"/>
              <a:gd name="connsiteY5" fmla="*/ 592646 h 1637347"/>
              <a:gd name="connsiteX6" fmla="*/ 3043333 w 7475575"/>
              <a:gd name="connsiteY6" fmla="*/ 1637347 h 1637347"/>
              <a:gd name="connsiteX7" fmla="*/ 0 w 7475575"/>
              <a:gd name="connsiteY7" fmla="*/ 1637347 h 1637347"/>
              <a:gd name="connsiteX8" fmla="*/ 0 w 7475575"/>
              <a:gd name="connsiteY8" fmla="*/ 788279 h 1637347"/>
              <a:gd name="connsiteX0" fmla="*/ 0 w 7306454"/>
              <a:gd name="connsiteY0" fmla="*/ 788279 h 1637347"/>
              <a:gd name="connsiteX1" fmla="*/ 3043333 w 7306454"/>
              <a:gd name="connsiteY1" fmla="*/ 788279 h 1637347"/>
              <a:gd name="connsiteX2" fmla="*/ 3777428 w 7306454"/>
              <a:gd name="connsiteY2" fmla="*/ 8446 h 1637347"/>
              <a:gd name="connsiteX3" fmla="*/ 7092127 w 7306454"/>
              <a:gd name="connsiteY3" fmla="*/ 8446 h 1637347"/>
              <a:gd name="connsiteX4" fmla="*/ 7073077 w 7306454"/>
              <a:gd name="connsiteY4" fmla="*/ 1011747 h 1637347"/>
              <a:gd name="connsiteX5" fmla="*/ 3752027 w 7306454"/>
              <a:gd name="connsiteY5" fmla="*/ 592646 h 1637347"/>
              <a:gd name="connsiteX6" fmla="*/ 3043333 w 7306454"/>
              <a:gd name="connsiteY6" fmla="*/ 1637347 h 1637347"/>
              <a:gd name="connsiteX7" fmla="*/ 0 w 7306454"/>
              <a:gd name="connsiteY7" fmla="*/ 1637347 h 1637347"/>
              <a:gd name="connsiteX8" fmla="*/ 0 w 7306454"/>
              <a:gd name="connsiteY8" fmla="*/ 788279 h 1637347"/>
              <a:gd name="connsiteX0" fmla="*/ 0 w 7092127"/>
              <a:gd name="connsiteY0" fmla="*/ 788279 h 1637347"/>
              <a:gd name="connsiteX1" fmla="*/ 3043333 w 7092127"/>
              <a:gd name="connsiteY1" fmla="*/ 788279 h 1637347"/>
              <a:gd name="connsiteX2" fmla="*/ 3777428 w 7092127"/>
              <a:gd name="connsiteY2" fmla="*/ 8446 h 1637347"/>
              <a:gd name="connsiteX3" fmla="*/ 7092127 w 7092127"/>
              <a:gd name="connsiteY3" fmla="*/ 8446 h 1637347"/>
              <a:gd name="connsiteX4" fmla="*/ 7073077 w 7092127"/>
              <a:gd name="connsiteY4" fmla="*/ 1011747 h 1637347"/>
              <a:gd name="connsiteX5" fmla="*/ 3752027 w 7092127"/>
              <a:gd name="connsiteY5" fmla="*/ 592646 h 1637347"/>
              <a:gd name="connsiteX6" fmla="*/ 3043333 w 7092127"/>
              <a:gd name="connsiteY6" fmla="*/ 1637347 h 1637347"/>
              <a:gd name="connsiteX7" fmla="*/ 0 w 7092127"/>
              <a:gd name="connsiteY7" fmla="*/ 1637347 h 1637347"/>
              <a:gd name="connsiteX8" fmla="*/ 0 w 7092127"/>
              <a:gd name="connsiteY8" fmla="*/ 788279 h 1637347"/>
              <a:gd name="connsiteX0" fmla="*/ 0 w 7092127"/>
              <a:gd name="connsiteY0" fmla="*/ 788279 h 1637347"/>
              <a:gd name="connsiteX1" fmla="*/ 3043333 w 7092127"/>
              <a:gd name="connsiteY1" fmla="*/ 788279 h 1637347"/>
              <a:gd name="connsiteX2" fmla="*/ 3777428 w 7092127"/>
              <a:gd name="connsiteY2" fmla="*/ 8446 h 1637347"/>
              <a:gd name="connsiteX3" fmla="*/ 7092127 w 7092127"/>
              <a:gd name="connsiteY3" fmla="*/ 8446 h 1637347"/>
              <a:gd name="connsiteX4" fmla="*/ 7073077 w 7092127"/>
              <a:gd name="connsiteY4" fmla="*/ 1011747 h 1637347"/>
              <a:gd name="connsiteX5" fmla="*/ 3758377 w 7092127"/>
              <a:gd name="connsiteY5" fmla="*/ 306896 h 1637347"/>
              <a:gd name="connsiteX6" fmla="*/ 3043333 w 7092127"/>
              <a:gd name="connsiteY6" fmla="*/ 1637347 h 1637347"/>
              <a:gd name="connsiteX7" fmla="*/ 0 w 7092127"/>
              <a:gd name="connsiteY7" fmla="*/ 1637347 h 1637347"/>
              <a:gd name="connsiteX8" fmla="*/ 0 w 7092127"/>
              <a:gd name="connsiteY8" fmla="*/ 788279 h 1637347"/>
              <a:gd name="connsiteX0" fmla="*/ 0 w 7092127"/>
              <a:gd name="connsiteY0" fmla="*/ 788279 h 1637347"/>
              <a:gd name="connsiteX1" fmla="*/ 3043333 w 7092127"/>
              <a:gd name="connsiteY1" fmla="*/ 788279 h 1637347"/>
              <a:gd name="connsiteX2" fmla="*/ 3777428 w 7092127"/>
              <a:gd name="connsiteY2" fmla="*/ 8446 h 1637347"/>
              <a:gd name="connsiteX3" fmla="*/ 7092127 w 7092127"/>
              <a:gd name="connsiteY3" fmla="*/ 8446 h 1637347"/>
              <a:gd name="connsiteX4" fmla="*/ 7073077 w 7092127"/>
              <a:gd name="connsiteY4" fmla="*/ 1011747 h 1637347"/>
              <a:gd name="connsiteX5" fmla="*/ 3758378 w 7092127"/>
              <a:gd name="connsiteY5" fmla="*/ 1011747 h 1637347"/>
              <a:gd name="connsiteX6" fmla="*/ 3758377 w 7092127"/>
              <a:gd name="connsiteY6" fmla="*/ 306896 h 1637347"/>
              <a:gd name="connsiteX7" fmla="*/ 3043333 w 7092127"/>
              <a:gd name="connsiteY7" fmla="*/ 1637347 h 1637347"/>
              <a:gd name="connsiteX8" fmla="*/ 0 w 7092127"/>
              <a:gd name="connsiteY8" fmla="*/ 1637347 h 1637347"/>
              <a:gd name="connsiteX9" fmla="*/ 0 w 7092127"/>
              <a:gd name="connsiteY9" fmla="*/ 788279 h 1637347"/>
              <a:gd name="connsiteX0" fmla="*/ 0 w 7092127"/>
              <a:gd name="connsiteY0" fmla="*/ 788279 h 1637347"/>
              <a:gd name="connsiteX1" fmla="*/ 3043333 w 7092127"/>
              <a:gd name="connsiteY1" fmla="*/ 788279 h 1637347"/>
              <a:gd name="connsiteX2" fmla="*/ 3777428 w 7092127"/>
              <a:gd name="connsiteY2" fmla="*/ 8446 h 1637347"/>
              <a:gd name="connsiteX3" fmla="*/ 7092127 w 7092127"/>
              <a:gd name="connsiteY3" fmla="*/ 8446 h 1637347"/>
              <a:gd name="connsiteX4" fmla="*/ 7073077 w 7092127"/>
              <a:gd name="connsiteY4" fmla="*/ 1011747 h 1637347"/>
              <a:gd name="connsiteX5" fmla="*/ 3758378 w 7092127"/>
              <a:gd name="connsiteY5" fmla="*/ 1011747 h 1637347"/>
              <a:gd name="connsiteX6" fmla="*/ 3758377 w 7092127"/>
              <a:gd name="connsiteY6" fmla="*/ 306896 h 1637347"/>
              <a:gd name="connsiteX7" fmla="*/ 3043333 w 7092127"/>
              <a:gd name="connsiteY7" fmla="*/ 1637347 h 1637347"/>
              <a:gd name="connsiteX8" fmla="*/ 0 w 7092127"/>
              <a:gd name="connsiteY8" fmla="*/ 1637347 h 1637347"/>
              <a:gd name="connsiteX9" fmla="*/ 0 w 7092127"/>
              <a:gd name="connsiteY9" fmla="*/ 788279 h 1637347"/>
              <a:gd name="connsiteX0" fmla="*/ 0 w 7092127"/>
              <a:gd name="connsiteY0" fmla="*/ 788279 h 1637347"/>
              <a:gd name="connsiteX1" fmla="*/ 3043333 w 7092127"/>
              <a:gd name="connsiteY1" fmla="*/ 788279 h 1637347"/>
              <a:gd name="connsiteX2" fmla="*/ 3777428 w 7092127"/>
              <a:gd name="connsiteY2" fmla="*/ 8446 h 1637347"/>
              <a:gd name="connsiteX3" fmla="*/ 7092127 w 7092127"/>
              <a:gd name="connsiteY3" fmla="*/ 8446 h 1637347"/>
              <a:gd name="connsiteX4" fmla="*/ 7073077 w 7092127"/>
              <a:gd name="connsiteY4" fmla="*/ 1011747 h 1637347"/>
              <a:gd name="connsiteX5" fmla="*/ 3758378 w 7092127"/>
              <a:gd name="connsiteY5" fmla="*/ 1011747 h 1637347"/>
              <a:gd name="connsiteX6" fmla="*/ 3758377 w 7092127"/>
              <a:gd name="connsiteY6" fmla="*/ 306896 h 1637347"/>
              <a:gd name="connsiteX7" fmla="*/ 3043333 w 7092127"/>
              <a:gd name="connsiteY7" fmla="*/ 1637347 h 1637347"/>
              <a:gd name="connsiteX8" fmla="*/ 0 w 7092127"/>
              <a:gd name="connsiteY8" fmla="*/ 1637347 h 1637347"/>
              <a:gd name="connsiteX9" fmla="*/ 0 w 7092127"/>
              <a:gd name="connsiteY9" fmla="*/ 788279 h 1637347"/>
              <a:gd name="connsiteX0" fmla="*/ 0 w 7092127"/>
              <a:gd name="connsiteY0" fmla="*/ 788279 h 1637347"/>
              <a:gd name="connsiteX1" fmla="*/ 3043333 w 7092127"/>
              <a:gd name="connsiteY1" fmla="*/ 788279 h 1637347"/>
              <a:gd name="connsiteX2" fmla="*/ 3777428 w 7092127"/>
              <a:gd name="connsiteY2" fmla="*/ 8446 h 1637347"/>
              <a:gd name="connsiteX3" fmla="*/ 7092127 w 7092127"/>
              <a:gd name="connsiteY3" fmla="*/ 8446 h 1637347"/>
              <a:gd name="connsiteX4" fmla="*/ 7073077 w 7092127"/>
              <a:gd name="connsiteY4" fmla="*/ 1011747 h 1637347"/>
              <a:gd name="connsiteX5" fmla="*/ 3758378 w 7092127"/>
              <a:gd name="connsiteY5" fmla="*/ 1011747 h 1637347"/>
              <a:gd name="connsiteX6" fmla="*/ 3758377 w 7092127"/>
              <a:gd name="connsiteY6" fmla="*/ 306896 h 1637347"/>
              <a:gd name="connsiteX7" fmla="*/ 3043333 w 7092127"/>
              <a:gd name="connsiteY7" fmla="*/ 1637347 h 1637347"/>
              <a:gd name="connsiteX8" fmla="*/ 0 w 7092127"/>
              <a:gd name="connsiteY8" fmla="*/ 1637347 h 1637347"/>
              <a:gd name="connsiteX9" fmla="*/ 0 w 7092127"/>
              <a:gd name="connsiteY9" fmla="*/ 788279 h 1637347"/>
              <a:gd name="connsiteX0" fmla="*/ 0 w 7092127"/>
              <a:gd name="connsiteY0" fmla="*/ 788279 h 1637347"/>
              <a:gd name="connsiteX1" fmla="*/ 3043333 w 7092127"/>
              <a:gd name="connsiteY1" fmla="*/ 788279 h 1637347"/>
              <a:gd name="connsiteX2" fmla="*/ 3777428 w 7092127"/>
              <a:gd name="connsiteY2" fmla="*/ 8446 h 1637347"/>
              <a:gd name="connsiteX3" fmla="*/ 7092127 w 7092127"/>
              <a:gd name="connsiteY3" fmla="*/ 8446 h 1637347"/>
              <a:gd name="connsiteX4" fmla="*/ 7073077 w 7092127"/>
              <a:gd name="connsiteY4" fmla="*/ 1011747 h 1637347"/>
              <a:gd name="connsiteX5" fmla="*/ 3758378 w 7092127"/>
              <a:gd name="connsiteY5" fmla="*/ 1011747 h 1637347"/>
              <a:gd name="connsiteX6" fmla="*/ 3758377 w 7092127"/>
              <a:gd name="connsiteY6" fmla="*/ 306896 h 1637347"/>
              <a:gd name="connsiteX7" fmla="*/ 3043333 w 7092127"/>
              <a:gd name="connsiteY7" fmla="*/ 1637347 h 1637347"/>
              <a:gd name="connsiteX8" fmla="*/ 0 w 7092127"/>
              <a:gd name="connsiteY8" fmla="*/ 1637347 h 1637347"/>
              <a:gd name="connsiteX9" fmla="*/ 0 w 7092127"/>
              <a:gd name="connsiteY9" fmla="*/ 788279 h 1637347"/>
              <a:gd name="connsiteX0" fmla="*/ 0 w 7092127"/>
              <a:gd name="connsiteY0" fmla="*/ 788279 h 1637347"/>
              <a:gd name="connsiteX1" fmla="*/ 3043333 w 7092127"/>
              <a:gd name="connsiteY1" fmla="*/ 788279 h 1637347"/>
              <a:gd name="connsiteX2" fmla="*/ 3777428 w 7092127"/>
              <a:gd name="connsiteY2" fmla="*/ 8446 h 1637347"/>
              <a:gd name="connsiteX3" fmla="*/ 7092127 w 7092127"/>
              <a:gd name="connsiteY3" fmla="*/ 8446 h 1637347"/>
              <a:gd name="connsiteX4" fmla="*/ 7073077 w 7092127"/>
              <a:gd name="connsiteY4" fmla="*/ 1011747 h 1637347"/>
              <a:gd name="connsiteX5" fmla="*/ 3758378 w 7092127"/>
              <a:gd name="connsiteY5" fmla="*/ 1011747 h 1637347"/>
              <a:gd name="connsiteX6" fmla="*/ 3758377 w 7092127"/>
              <a:gd name="connsiteY6" fmla="*/ 306896 h 1637347"/>
              <a:gd name="connsiteX7" fmla="*/ 3043333 w 7092127"/>
              <a:gd name="connsiteY7" fmla="*/ 1637347 h 1637347"/>
              <a:gd name="connsiteX8" fmla="*/ 0 w 7092127"/>
              <a:gd name="connsiteY8" fmla="*/ 1637347 h 1637347"/>
              <a:gd name="connsiteX9" fmla="*/ 0 w 7092127"/>
              <a:gd name="connsiteY9" fmla="*/ 788279 h 1637347"/>
              <a:gd name="connsiteX0" fmla="*/ 0 w 7092127"/>
              <a:gd name="connsiteY0" fmla="*/ 788279 h 1637347"/>
              <a:gd name="connsiteX1" fmla="*/ 3043333 w 7092127"/>
              <a:gd name="connsiteY1" fmla="*/ 788279 h 1637347"/>
              <a:gd name="connsiteX2" fmla="*/ 3777428 w 7092127"/>
              <a:gd name="connsiteY2" fmla="*/ 8446 h 1637347"/>
              <a:gd name="connsiteX3" fmla="*/ 7092127 w 7092127"/>
              <a:gd name="connsiteY3" fmla="*/ 8446 h 1637347"/>
              <a:gd name="connsiteX4" fmla="*/ 7073077 w 7092127"/>
              <a:gd name="connsiteY4" fmla="*/ 1011747 h 1637347"/>
              <a:gd name="connsiteX5" fmla="*/ 3758378 w 7092127"/>
              <a:gd name="connsiteY5" fmla="*/ 1011747 h 1637347"/>
              <a:gd name="connsiteX6" fmla="*/ 3758377 w 7092127"/>
              <a:gd name="connsiteY6" fmla="*/ 306896 h 1637347"/>
              <a:gd name="connsiteX7" fmla="*/ 3043333 w 7092127"/>
              <a:gd name="connsiteY7" fmla="*/ 1637347 h 1637347"/>
              <a:gd name="connsiteX8" fmla="*/ 0 w 7092127"/>
              <a:gd name="connsiteY8" fmla="*/ 1637347 h 1637347"/>
              <a:gd name="connsiteX9" fmla="*/ 0 w 7092127"/>
              <a:gd name="connsiteY9" fmla="*/ 788279 h 1637347"/>
              <a:gd name="connsiteX0" fmla="*/ 0 w 7092127"/>
              <a:gd name="connsiteY0" fmla="*/ 788279 h 1637347"/>
              <a:gd name="connsiteX1" fmla="*/ 3043333 w 7092127"/>
              <a:gd name="connsiteY1" fmla="*/ 788279 h 1637347"/>
              <a:gd name="connsiteX2" fmla="*/ 3777428 w 7092127"/>
              <a:gd name="connsiteY2" fmla="*/ 8446 h 1637347"/>
              <a:gd name="connsiteX3" fmla="*/ 7092127 w 7092127"/>
              <a:gd name="connsiteY3" fmla="*/ 8446 h 1637347"/>
              <a:gd name="connsiteX4" fmla="*/ 7073077 w 7092127"/>
              <a:gd name="connsiteY4" fmla="*/ 1011747 h 1637347"/>
              <a:gd name="connsiteX5" fmla="*/ 3758378 w 7092127"/>
              <a:gd name="connsiteY5" fmla="*/ 1011747 h 1637347"/>
              <a:gd name="connsiteX6" fmla="*/ 3758377 w 7092127"/>
              <a:gd name="connsiteY6" fmla="*/ 306896 h 1637347"/>
              <a:gd name="connsiteX7" fmla="*/ 3043333 w 7092127"/>
              <a:gd name="connsiteY7" fmla="*/ 1637347 h 1637347"/>
              <a:gd name="connsiteX8" fmla="*/ 0 w 7092127"/>
              <a:gd name="connsiteY8" fmla="*/ 1637347 h 1637347"/>
              <a:gd name="connsiteX9" fmla="*/ 0 w 7092127"/>
              <a:gd name="connsiteY9" fmla="*/ 788279 h 1637347"/>
              <a:gd name="connsiteX0" fmla="*/ 0 w 7092127"/>
              <a:gd name="connsiteY0" fmla="*/ 788279 h 1637347"/>
              <a:gd name="connsiteX1" fmla="*/ 3043333 w 7092127"/>
              <a:gd name="connsiteY1" fmla="*/ 788279 h 1637347"/>
              <a:gd name="connsiteX2" fmla="*/ 3777428 w 7092127"/>
              <a:gd name="connsiteY2" fmla="*/ 8446 h 1637347"/>
              <a:gd name="connsiteX3" fmla="*/ 7092127 w 7092127"/>
              <a:gd name="connsiteY3" fmla="*/ 8446 h 1637347"/>
              <a:gd name="connsiteX4" fmla="*/ 7073077 w 7092127"/>
              <a:gd name="connsiteY4" fmla="*/ 1011747 h 1637347"/>
              <a:gd name="connsiteX5" fmla="*/ 3758378 w 7092127"/>
              <a:gd name="connsiteY5" fmla="*/ 1011747 h 1637347"/>
              <a:gd name="connsiteX6" fmla="*/ 3774252 w 7092127"/>
              <a:gd name="connsiteY6" fmla="*/ 983171 h 1637347"/>
              <a:gd name="connsiteX7" fmla="*/ 3043333 w 7092127"/>
              <a:gd name="connsiteY7" fmla="*/ 1637347 h 1637347"/>
              <a:gd name="connsiteX8" fmla="*/ 0 w 7092127"/>
              <a:gd name="connsiteY8" fmla="*/ 1637347 h 1637347"/>
              <a:gd name="connsiteX9" fmla="*/ 0 w 7092127"/>
              <a:gd name="connsiteY9" fmla="*/ 788279 h 1637347"/>
              <a:gd name="connsiteX0" fmla="*/ 0 w 7092127"/>
              <a:gd name="connsiteY0" fmla="*/ 788279 h 1637347"/>
              <a:gd name="connsiteX1" fmla="*/ 3043333 w 7092127"/>
              <a:gd name="connsiteY1" fmla="*/ 788279 h 1637347"/>
              <a:gd name="connsiteX2" fmla="*/ 3777428 w 7092127"/>
              <a:gd name="connsiteY2" fmla="*/ 8446 h 1637347"/>
              <a:gd name="connsiteX3" fmla="*/ 7092127 w 7092127"/>
              <a:gd name="connsiteY3" fmla="*/ 8446 h 1637347"/>
              <a:gd name="connsiteX4" fmla="*/ 7073077 w 7092127"/>
              <a:gd name="connsiteY4" fmla="*/ 1011747 h 1637347"/>
              <a:gd name="connsiteX5" fmla="*/ 3758378 w 7092127"/>
              <a:gd name="connsiteY5" fmla="*/ 1011747 h 1637347"/>
              <a:gd name="connsiteX6" fmla="*/ 3774252 w 7092127"/>
              <a:gd name="connsiteY6" fmla="*/ 983171 h 1637347"/>
              <a:gd name="connsiteX7" fmla="*/ 3043333 w 7092127"/>
              <a:gd name="connsiteY7" fmla="*/ 1637347 h 1637347"/>
              <a:gd name="connsiteX8" fmla="*/ 0 w 7092127"/>
              <a:gd name="connsiteY8" fmla="*/ 1637347 h 1637347"/>
              <a:gd name="connsiteX9" fmla="*/ 0 w 7092127"/>
              <a:gd name="connsiteY9" fmla="*/ 788279 h 1637347"/>
              <a:gd name="connsiteX0" fmla="*/ 0 w 7092127"/>
              <a:gd name="connsiteY0" fmla="*/ 790814 h 1639882"/>
              <a:gd name="connsiteX1" fmla="*/ 3043333 w 7092127"/>
              <a:gd name="connsiteY1" fmla="*/ 790814 h 1639882"/>
              <a:gd name="connsiteX2" fmla="*/ 4091753 w 7092127"/>
              <a:gd name="connsiteY2" fmla="*/ 7806 h 1639882"/>
              <a:gd name="connsiteX3" fmla="*/ 7092127 w 7092127"/>
              <a:gd name="connsiteY3" fmla="*/ 10981 h 1639882"/>
              <a:gd name="connsiteX4" fmla="*/ 7073077 w 7092127"/>
              <a:gd name="connsiteY4" fmla="*/ 1014282 h 1639882"/>
              <a:gd name="connsiteX5" fmla="*/ 3758378 w 7092127"/>
              <a:gd name="connsiteY5" fmla="*/ 1014282 h 1639882"/>
              <a:gd name="connsiteX6" fmla="*/ 3774252 w 7092127"/>
              <a:gd name="connsiteY6" fmla="*/ 985706 h 1639882"/>
              <a:gd name="connsiteX7" fmla="*/ 3043333 w 7092127"/>
              <a:gd name="connsiteY7" fmla="*/ 1639882 h 1639882"/>
              <a:gd name="connsiteX8" fmla="*/ 0 w 7092127"/>
              <a:gd name="connsiteY8" fmla="*/ 1639882 h 1639882"/>
              <a:gd name="connsiteX9" fmla="*/ 0 w 7092127"/>
              <a:gd name="connsiteY9" fmla="*/ 790814 h 1639882"/>
              <a:gd name="connsiteX0" fmla="*/ 0 w 7092127"/>
              <a:gd name="connsiteY0" fmla="*/ 790814 h 1639882"/>
              <a:gd name="connsiteX1" fmla="*/ 3043333 w 7092127"/>
              <a:gd name="connsiteY1" fmla="*/ 790814 h 1639882"/>
              <a:gd name="connsiteX2" fmla="*/ 4091753 w 7092127"/>
              <a:gd name="connsiteY2" fmla="*/ 7806 h 1639882"/>
              <a:gd name="connsiteX3" fmla="*/ 7092127 w 7092127"/>
              <a:gd name="connsiteY3" fmla="*/ 10981 h 1639882"/>
              <a:gd name="connsiteX4" fmla="*/ 7073077 w 7092127"/>
              <a:gd name="connsiteY4" fmla="*/ 1014282 h 1639882"/>
              <a:gd name="connsiteX5" fmla="*/ 3758378 w 7092127"/>
              <a:gd name="connsiteY5" fmla="*/ 1014282 h 1639882"/>
              <a:gd name="connsiteX6" fmla="*/ 4018728 w 7092127"/>
              <a:gd name="connsiteY6" fmla="*/ 988882 h 1639882"/>
              <a:gd name="connsiteX7" fmla="*/ 3774252 w 7092127"/>
              <a:gd name="connsiteY7" fmla="*/ 985706 h 1639882"/>
              <a:gd name="connsiteX8" fmla="*/ 3043333 w 7092127"/>
              <a:gd name="connsiteY8" fmla="*/ 1639882 h 1639882"/>
              <a:gd name="connsiteX9" fmla="*/ 0 w 7092127"/>
              <a:gd name="connsiteY9" fmla="*/ 1639882 h 1639882"/>
              <a:gd name="connsiteX10" fmla="*/ 0 w 7092127"/>
              <a:gd name="connsiteY10" fmla="*/ 790814 h 1639882"/>
              <a:gd name="connsiteX0" fmla="*/ 0 w 7092127"/>
              <a:gd name="connsiteY0" fmla="*/ 790814 h 1639882"/>
              <a:gd name="connsiteX1" fmla="*/ 3043333 w 7092127"/>
              <a:gd name="connsiteY1" fmla="*/ 790814 h 1639882"/>
              <a:gd name="connsiteX2" fmla="*/ 4091753 w 7092127"/>
              <a:gd name="connsiteY2" fmla="*/ 7806 h 1639882"/>
              <a:gd name="connsiteX3" fmla="*/ 7092127 w 7092127"/>
              <a:gd name="connsiteY3" fmla="*/ 10981 h 1639882"/>
              <a:gd name="connsiteX4" fmla="*/ 7073077 w 7092127"/>
              <a:gd name="connsiteY4" fmla="*/ 1014282 h 1639882"/>
              <a:gd name="connsiteX5" fmla="*/ 3758378 w 7092127"/>
              <a:gd name="connsiteY5" fmla="*/ 1014282 h 1639882"/>
              <a:gd name="connsiteX6" fmla="*/ 3774252 w 7092127"/>
              <a:gd name="connsiteY6" fmla="*/ 985706 h 1639882"/>
              <a:gd name="connsiteX7" fmla="*/ 3043333 w 7092127"/>
              <a:gd name="connsiteY7" fmla="*/ 1639882 h 1639882"/>
              <a:gd name="connsiteX8" fmla="*/ 0 w 7092127"/>
              <a:gd name="connsiteY8" fmla="*/ 1639882 h 1639882"/>
              <a:gd name="connsiteX9" fmla="*/ 0 w 7092127"/>
              <a:gd name="connsiteY9" fmla="*/ 790814 h 1639882"/>
              <a:gd name="connsiteX0" fmla="*/ 0 w 7092127"/>
              <a:gd name="connsiteY0" fmla="*/ 790814 h 1639882"/>
              <a:gd name="connsiteX1" fmla="*/ 3043333 w 7092127"/>
              <a:gd name="connsiteY1" fmla="*/ 790814 h 1639882"/>
              <a:gd name="connsiteX2" fmla="*/ 4091753 w 7092127"/>
              <a:gd name="connsiteY2" fmla="*/ 7806 h 1639882"/>
              <a:gd name="connsiteX3" fmla="*/ 7092127 w 7092127"/>
              <a:gd name="connsiteY3" fmla="*/ 10981 h 1639882"/>
              <a:gd name="connsiteX4" fmla="*/ 7073077 w 7092127"/>
              <a:gd name="connsiteY4" fmla="*/ 1014282 h 1639882"/>
              <a:gd name="connsiteX5" fmla="*/ 3774252 w 7092127"/>
              <a:gd name="connsiteY5" fmla="*/ 985706 h 1639882"/>
              <a:gd name="connsiteX6" fmla="*/ 3043333 w 7092127"/>
              <a:gd name="connsiteY6" fmla="*/ 1639882 h 1639882"/>
              <a:gd name="connsiteX7" fmla="*/ 0 w 7092127"/>
              <a:gd name="connsiteY7" fmla="*/ 1639882 h 1639882"/>
              <a:gd name="connsiteX8" fmla="*/ 0 w 7092127"/>
              <a:gd name="connsiteY8" fmla="*/ 790814 h 1639882"/>
              <a:gd name="connsiteX0" fmla="*/ 0 w 7092127"/>
              <a:gd name="connsiteY0" fmla="*/ 790814 h 1639882"/>
              <a:gd name="connsiteX1" fmla="*/ 3043333 w 7092127"/>
              <a:gd name="connsiteY1" fmla="*/ 790814 h 1639882"/>
              <a:gd name="connsiteX2" fmla="*/ 4091753 w 7092127"/>
              <a:gd name="connsiteY2" fmla="*/ 7806 h 1639882"/>
              <a:gd name="connsiteX3" fmla="*/ 7092127 w 7092127"/>
              <a:gd name="connsiteY3" fmla="*/ 10981 h 1639882"/>
              <a:gd name="connsiteX4" fmla="*/ 7073077 w 7092127"/>
              <a:gd name="connsiteY4" fmla="*/ 1014282 h 1639882"/>
              <a:gd name="connsiteX5" fmla="*/ 4085403 w 7092127"/>
              <a:gd name="connsiteY5" fmla="*/ 982532 h 1639882"/>
              <a:gd name="connsiteX6" fmla="*/ 3774252 w 7092127"/>
              <a:gd name="connsiteY6" fmla="*/ 985706 h 1639882"/>
              <a:gd name="connsiteX7" fmla="*/ 3043333 w 7092127"/>
              <a:gd name="connsiteY7" fmla="*/ 1639882 h 1639882"/>
              <a:gd name="connsiteX8" fmla="*/ 0 w 7092127"/>
              <a:gd name="connsiteY8" fmla="*/ 1639882 h 1639882"/>
              <a:gd name="connsiteX9" fmla="*/ 0 w 7092127"/>
              <a:gd name="connsiteY9" fmla="*/ 790814 h 1639882"/>
              <a:gd name="connsiteX0" fmla="*/ 0 w 7092127"/>
              <a:gd name="connsiteY0" fmla="*/ 790814 h 1639882"/>
              <a:gd name="connsiteX1" fmla="*/ 3043333 w 7092127"/>
              <a:gd name="connsiteY1" fmla="*/ 790814 h 1639882"/>
              <a:gd name="connsiteX2" fmla="*/ 4091753 w 7092127"/>
              <a:gd name="connsiteY2" fmla="*/ 7806 h 1639882"/>
              <a:gd name="connsiteX3" fmla="*/ 7092127 w 7092127"/>
              <a:gd name="connsiteY3" fmla="*/ 10981 h 1639882"/>
              <a:gd name="connsiteX4" fmla="*/ 7073077 w 7092127"/>
              <a:gd name="connsiteY4" fmla="*/ 1014282 h 1639882"/>
              <a:gd name="connsiteX5" fmla="*/ 4085403 w 7092127"/>
              <a:gd name="connsiteY5" fmla="*/ 982532 h 1639882"/>
              <a:gd name="connsiteX6" fmla="*/ 3774252 w 7092127"/>
              <a:gd name="connsiteY6" fmla="*/ 985706 h 1639882"/>
              <a:gd name="connsiteX7" fmla="*/ 3043333 w 7092127"/>
              <a:gd name="connsiteY7" fmla="*/ 1639882 h 1639882"/>
              <a:gd name="connsiteX8" fmla="*/ 0 w 7092127"/>
              <a:gd name="connsiteY8" fmla="*/ 1639882 h 1639882"/>
              <a:gd name="connsiteX9" fmla="*/ 0 w 7092127"/>
              <a:gd name="connsiteY9" fmla="*/ 790814 h 1639882"/>
              <a:gd name="connsiteX0" fmla="*/ 0 w 7092127"/>
              <a:gd name="connsiteY0" fmla="*/ 790814 h 1639882"/>
              <a:gd name="connsiteX1" fmla="*/ 3043333 w 7092127"/>
              <a:gd name="connsiteY1" fmla="*/ 790814 h 1639882"/>
              <a:gd name="connsiteX2" fmla="*/ 4091753 w 7092127"/>
              <a:gd name="connsiteY2" fmla="*/ 7806 h 1639882"/>
              <a:gd name="connsiteX3" fmla="*/ 7092127 w 7092127"/>
              <a:gd name="connsiteY3" fmla="*/ 10981 h 1639882"/>
              <a:gd name="connsiteX4" fmla="*/ 7073077 w 7092127"/>
              <a:gd name="connsiteY4" fmla="*/ 1014282 h 1639882"/>
              <a:gd name="connsiteX5" fmla="*/ 4085403 w 7092127"/>
              <a:gd name="connsiteY5" fmla="*/ 982532 h 1639882"/>
              <a:gd name="connsiteX6" fmla="*/ 3774252 w 7092127"/>
              <a:gd name="connsiteY6" fmla="*/ 985706 h 1639882"/>
              <a:gd name="connsiteX7" fmla="*/ 3043333 w 7092127"/>
              <a:gd name="connsiteY7" fmla="*/ 1639882 h 1639882"/>
              <a:gd name="connsiteX8" fmla="*/ 0 w 7092127"/>
              <a:gd name="connsiteY8" fmla="*/ 1639882 h 1639882"/>
              <a:gd name="connsiteX9" fmla="*/ 0 w 7092127"/>
              <a:gd name="connsiteY9" fmla="*/ 790814 h 1639882"/>
              <a:gd name="connsiteX0" fmla="*/ 0 w 7092127"/>
              <a:gd name="connsiteY0" fmla="*/ 790814 h 1639882"/>
              <a:gd name="connsiteX1" fmla="*/ 3043333 w 7092127"/>
              <a:gd name="connsiteY1" fmla="*/ 790814 h 1639882"/>
              <a:gd name="connsiteX2" fmla="*/ 4091753 w 7092127"/>
              <a:gd name="connsiteY2" fmla="*/ 7806 h 1639882"/>
              <a:gd name="connsiteX3" fmla="*/ 7092127 w 7092127"/>
              <a:gd name="connsiteY3" fmla="*/ 10981 h 1639882"/>
              <a:gd name="connsiteX4" fmla="*/ 7073077 w 7092127"/>
              <a:gd name="connsiteY4" fmla="*/ 1014282 h 1639882"/>
              <a:gd name="connsiteX5" fmla="*/ 4088578 w 7092127"/>
              <a:gd name="connsiteY5" fmla="*/ 1007932 h 1639882"/>
              <a:gd name="connsiteX6" fmla="*/ 3774252 w 7092127"/>
              <a:gd name="connsiteY6" fmla="*/ 985706 h 1639882"/>
              <a:gd name="connsiteX7" fmla="*/ 3043333 w 7092127"/>
              <a:gd name="connsiteY7" fmla="*/ 1639882 h 1639882"/>
              <a:gd name="connsiteX8" fmla="*/ 0 w 7092127"/>
              <a:gd name="connsiteY8" fmla="*/ 1639882 h 1639882"/>
              <a:gd name="connsiteX9" fmla="*/ 0 w 7092127"/>
              <a:gd name="connsiteY9" fmla="*/ 790814 h 1639882"/>
              <a:gd name="connsiteX0" fmla="*/ 0 w 7092127"/>
              <a:gd name="connsiteY0" fmla="*/ 790814 h 1639882"/>
              <a:gd name="connsiteX1" fmla="*/ 3043333 w 7092127"/>
              <a:gd name="connsiteY1" fmla="*/ 790814 h 1639882"/>
              <a:gd name="connsiteX2" fmla="*/ 4091753 w 7092127"/>
              <a:gd name="connsiteY2" fmla="*/ 7806 h 1639882"/>
              <a:gd name="connsiteX3" fmla="*/ 7092127 w 7092127"/>
              <a:gd name="connsiteY3" fmla="*/ 10981 h 1639882"/>
              <a:gd name="connsiteX4" fmla="*/ 7073077 w 7092127"/>
              <a:gd name="connsiteY4" fmla="*/ 1014282 h 1639882"/>
              <a:gd name="connsiteX5" fmla="*/ 4082228 w 7092127"/>
              <a:gd name="connsiteY5" fmla="*/ 995232 h 1639882"/>
              <a:gd name="connsiteX6" fmla="*/ 3774252 w 7092127"/>
              <a:gd name="connsiteY6" fmla="*/ 985706 h 1639882"/>
              <a:gd name="connsiteX7" fmla="*/ 3043333 w 7092127"/>
              <a:gd name="connsiteY7" fmla="*/ 1639882 h 1639882"/>
              <a:gd name="connsiteX8" fmla="*/ 0 w 7092127"/>
              <a:gd name="connsiteY8" fmla="*/ 1639882 h 1639882"/>
              <a:gd name="connsiteX9" fmla="*/ 0 w 7092127"/>
              <a:gd name="connsiteY9" fmla="*/ 790814 h 1639882"/>
              <a:gd name="connsiteX0" fmla="*/ 0 w 7092127"/>
              <a:gd name="connsiteY0" fmla="*/ 790814 h 1639882"/>
              <a:gd name="connsiteX1" fmla="*/ 3043333 w 7092127"/>
              <a:gd name="connsiteY1" fmla="*/ 790814 h 1639882"/>
              <a:gd name="connsiteX2" fmla="*/ 4091753 w 7092127"/>
              <a:gd name="connsiteY2" fmla="*/ 7806 h 1639882"/>
              <a:gd name="connsiteX3" fmla="*/ 7092127 w 7092127"/>
              <a:gd name="connsiteY3" fmla="*/ 10981 h 1639882"/>
              <a:gd name="connsiteX4" fmla="*/ 7073077 w 7092127"/>
              <a:gd name="connsiteY4" fmla="*/ 995232 h 1639882"/>
              <a:gd name="connsiteX5" fmla="*/ 4082228 w 7092127"/>
              <a:gd name="connsiteY5" fmla="*/ 995232 h 1639882"/>
              <a:gd name="connsiteX6" fmla="*/ 3774252 w 7092127"/>
              <a:gd name="connsiteY6" fmla="*/ 985706 h 1639882"/>
              <a:gd name="connsiteX7" fmla="*/ 3043333 w 7092127"/>
              <a:gd name="connsiteY7" fmla="*/ 1639882 h 1639882"/>
              <a:gd name="connsiteX8" fmla="*/ 0 w 7092127"/>
              <a:gd name="connsiteY8" fmla="*/ 1639882 h 1639882"/>
              <a:gd name="connsiteX9" fmla="*/ 0 w 7092127"/>
              <a:gd name="connsiteY9" fmla="*/ 790814 h 1639882"/>
              <a:gd name="connsiteX0" fmla="*/ 0 w 7085777"/>
              <a:gd name="connsiteY0" fmla="*/ 802058 h 1651126"/>
              <a:gd name="connsiteX1" fmla="*/ 3043333 w 7085777"/>
              <a:gd name="connsiteY1" fmla="*/ 802058 h 1651126"/>
              <a:gd name="connsiteX2" fmla="*/ 4091753 w 7085777"/>
              <a:gd name="connsiteY2" fmla="*/ 19050 h 1651126"/>
              <a:gd name="connsiteX3" fmla="*/ 7085777 w 7085777"/>
              <a:gd name="connsiteY3" fmla="*/ 0 h 1651126"/>
              <a:gd name="connsiteX4" fmla="*/ 7073077 w 7085777"/>
              <a:gd name="connsiteY4" fmla="*/ 1006476 h 1651126"/>
              <a:gd name="connsiteX5" fmla="*/ 4082228 w 7085777"/>
              <a:gd name="connsiteY5" fmla="*/ 1006476 h 1651126"/>
              <a:gd name="connsiteX6" fmla="*/ 3774252 w 7085777"/>
              <a:gd name="connsiteY6" fmla="*/ 996950 h 1651126"/>
              <a:gd name="connsiteX7" fmla="*/ 3043333 w 7085777"/>
              <a:gd name="connsiteY7" fmla="*/ 1651126 h 1651126"/>
              <a:gd name="connsiteX8" fmla="*/ 0 w 7085777"/>
              <a:gd name="connsiteY8" fmla="*/ 1651126 h 1651126"/>
              <a:gd name="connsiteX9" fmla="*/ 0 w 7085777"/>
              <a:gd name="connsiteY9" fmla="*/ 802058 h 1651126"/>
              <a:gd name="connsiteX0" fmla="*/ 0 w 7085777"/>
              <a:gd name="connsiteY0" fmla="*/ 805813 h 1654881"/>
              <a:gd name="connsiteX1" fmla="*/ 3043333 w 7085777"/>
              <a:gd name="connsiteY1" fmla="*/ 805813 h 1654881"/>
              <a:gd name="connsiteX2" fmla="*/ 4091753 w 7085777"/>
              <a:gd name="connsiteY2" fmla="*/ 10105 h 1654881"/>
              <a:gd name="connsiteX3" fmla="*/ 7085777 w 7085777"/>
              <a:gd name="connsiteY3" fmla="*/ 3755 h 1654881"/>
              <a:gd name="connsiteX4" fmla="*/ 7073077 w 7085777"/>
              <a:gd name="connsiteY4" fmla="*/ 1010231 h 1654881"/>
              <a:gd name="connsiteX5" fmla="*/ 4082228 w 7085777"/>
              <a:gd name="connsiteY5" fmla="*/ 1010231 h 1654881"/>
              <a:gd name="connsiteX6" fmla="*/ 3774252 w 7085777"/>
              <a:gd name="connsiteY6" fmla="*/ 1000705 h 1654881"/>
              <a:gd name="connsiteX7" fmla="*/ 3043333 w 7085777"/>
              <a:gd name="connsiteY7" fmla="*/ 1654881 h 1654881"/>
              <a:gd name="connsiteX8" fmla="*/ 0 w 7085777"/>
              <a:gd name="connsiteY8" fmla="*/ 1654881 h 1654881"/>
              <a:gd name="connsiteX9" fmla="*/ 0 w 7085777"/>
              <a:gd name="connsiteY9" fmla="*/ 805813 h 1654881"/>
              <a:gd name="connsiteX0" fmla="*/ 0 w 7085777"/>
              <a:gd name="connsiteY0" fmla="*/ 807680 h 1656748"/>
              <a:gd name="connsiteX1" fmla="*/ 3043333 w 7085777"/>
              <a:gd name="connsiteY1" fmla="*/ 807680 h 1656748"/>
              <a:gd name="connsiteX2" fmla="*/ 4091753 w 7085777"/>
              <a:gd name="connsiteY2" fmla="*/ 11972 h 1656748"/>
              <a:gd name="connsiteX3" fmla="*/ 7085777 w 7085777"/>
              <a:gd name="connsiteY3" fmla="*/ 5622 h 1656748"/>
              <a:gd name="connsiteX4" fmla="*/ 7073077 w 7085777"/>
              <a:gd name="connsiteY4" fmla="*/ 1012098 h 1656748"/>
              <a:gd name="connsiteX5" fmla="*/ 4082228 w 7085777"/>
              <a:gd name="connsiteY5" fmla="*/ 1012098 h 1656748"/>
              <a:gd name="connsiteX6" fmla="*/ 3774252 w 7085777"/>
              <a:gd name="connsiteY6" fmla="*/ 1002572 h 1656748"/>
              <a:gd name="connsiteX7" fmla="*/ 3043333 w 7085777"/>
              <a:gd name="connsiteY7" fmla="*/ 1656748 h 1656748"/>
              <a:gd name="connsiteX8" fmla="*/ 0 w 7085777"/>
              <a:gd name="connsiteY8" fmla="*/ 1656748 h 1656748"/>
              <a:gd name="connsiteX9" fmla="*/ 0 w 7085777"/>
              <a:gd name="connsiteY9" fmla="*/ 807680 h 1656748"/>
              <a:gd name="connsiteX0" fmla="*/ 0 w 7085777"/>
              <a:gd name="connsiteY0" fmla="*/ 804340 h 1653408"/>
              <a:gd name="connsiteX1" fmla="*/ 3043333 w 7085777"/>
              <a:gd name="connsiteY1" fmla="*/ 804340 h 1653408"/>
              <a:gd name="connsiteX2" fmla="*/ 4091753 w 7085777"/>
              <a:gd name="connsiteY2" fmla="*/ 8632 h 1653408"/>
              <a:gd name="connsiteX3" fmla="*/ 7085777 w 7085777"/>
              <a:gd name="connsiteY3" fmla="*/ 2282 h 1653408"/>
              <a:gd name="connsiteX4" fmla="*/ 7073077 w 7085777"/>
              <a:gd name="connsiteY4" fmla="*/ 1008758 h 1653408"/>
              <a:gd name="connsiteX5" fmla="*/ 4082228 w 7085777"/>
              <a:gd name="connsiteY5" fmla="*/ 1008758 h 1653408"/>
              <a:gd name="connsiteX6" fmla="*/ 3774252 w 7085777"/>
              <a:gd name="connsiteY6" fmla="*/ 999232 h 1653408"/>
              <a:gd name="connsiteX7" fmla="*/ 3043333 w 7085777"/>
              <a:gd name="connsiteY7" fmla="*/ 1653408 h 1653408"/>
              <a:gd name="connsiteX8" fmla="*/ 0 w 7085777"/>
              <a:gd name="connsiteY8" fmla="*/ 1653408 h 1653408"/>
              <a:gd name="connsiteX9" fmla="*/ 0 w 7085777"/>
              <a:gd name="connsiteY9" fmla="*/ 804340 h 1653408"/>
              <a:gd name="connsiteX0" fmla="*/ 0 w 7086053"/>
              <a:gd name="connsiteY0" fmla="*/ 804340 h 1653408"/>
              <a:gd name="connsiteX1" fmla="*/ 3043333 w 7086053"/>
              <a:gd name="connsiteY1" fmla="*/ 804340 h 1653408"/>
              <a:gd name="connsiteX2" fmla="*/ 4091753 w 7086053"/>
              <a:gd name="connsiteY2" fmla="*/ 8632 h 1653408"/>
              <a:gd name="connsiteX3" fmla="*/ 7085777 w 7086053"/>
              <a:gd name="connsiteY3" fmla="*/ 2282 h 1653408"/>
              <a:gd name="connsiteX4" fmla="*/ 7073077 w 7086053"/>
              <a:gd name="connsiteY4" fmla="*/ 1008758 h 1653408"/>
              <a:gd name="connsiteX5" fmla="*/ 4082228 w 7086053"/>
              <a:gd name="connsiteY5" fmla="*/ 1008758 h 1653408"/>
              <a:gd name="connsiteX6" fmla="*/ 3774252 w 7086053"/>
              <a:gd name="connsiteY6" fmla="*/ 999232 h 1653408"/>
              <a:gd name="connsiteX7" fmla="*/ 3043333 w 7086053"/>
              <a:gd name="connsiteY7" fmla="*/ 1653408 h 1653408"/>
              <a:gd name="connsiteX8" fmla="*/ 0 w 7086053"/>
              <a:gd name="connsiteY8" fmla="*/ 1653408 h 1653408"/>
              <a:gd name="connsiteX9" fmla="*/ 0 w 7086053"/>
              <a:gd name="connsiteY9" fmla="*/ 804340 h 1653408"/>
              <a:gd name="connsiteX0" fmla="*/ 0 w 7086834"/>
              <a:gd name="connsiteY0" fmla="*/ 804340 h 1653408"/>
              <a:gd name="connsiteX1" fmla="*/ 3043333 w 7086834"/>
              <a:gd name="connsiteY1" fmla="*/ 804340 h 1653408"/>
              <a:gd name="connsiteX2" fmla="*/ 4091753 w 7086834"/>
              <a:gd name="connsiteY2" fmla="*/ 8632 h 1653408"/>
              <a:gd name="connsiteX3" fmla="*/ 7085777 w 7086834"/>
              <a:gd name="connsiteY3" fmla="*/ 2282 h 1653408"/>
              <a:gd name="connsiteX4" fmla="*/ 7082602 w 7086834"/>
              <a:gd name="connsiteY4" fmla="*/ 1011933 h 1653408"/>
              <a:gd name="connsiteX5" fmla="*/ 4082228 w 7086834"/>
              <a:gd name="connsiteY5" fmla="*/ 1008758 h 1653408"/>
              <a:gd name="connsiteX6" fmla="*/ 3774252 w 7086834"/>
              <a:gd name="connsiteY6" fmla="*/ 999232 h 1653408"/>
              <a:gd name="connsiteX7" fmla="*/ 3043333 w 7086834"/>
              <a:gd name="connsiteY7" fmla="*/ 1653408 h 1653408"/>
              <a:gd name="connsiteX8" fmla="*/ 0 w 7086834"/>
              <a:gd name="connsiteY8" fmla="*/ 1653408 h 1653408"/>
              <a:gd name="connsiteX9" fmla="*/ 0 w 7086834"/>
              <a:gd name="connsiteY9" fmla="*/ 804340 h 1653408"/>
              <a:gd name="connsiteX0" fmla="*/ 0 w 7086834"/>
              <a:gd name="connsiteY0" fmla="*/ 804340 h 1653408"/>
              <a:gd name="connsiteX1" fmla="*/ 3043333 w 7086834"/>
              <a:gd name="connsiteY1" fmla="*/ 804340 h 1653408"/>
              <a:gd name="connsiteX2" fmla="*/ 4091753 w 7086834"/>
              <a:gd name="connsiteY2" fmla="*/ 8632 h 1653408"/>
              <a:gd name="connsiteX3" fmla="*/ 7085777 w 7086834"/>
              <a:gd name="connsiteY3" fmla="*/ 2282 h 1653408"/>
              <a:gd name="connsiteX4" fmla="*/ 7082602 w 7086834"/>
              <a:gd name="connsiteY4" fmla="*/ 1011933 h 1653408"/>
              <a:gd name="connsiteX5" fmla="*/ 4082228 w 7086834"/>
              <a:gd name="connsiteY5" fmla="*/ 1008758 h 1653408"/>
              <a:gd name="connsiteX6" fmla="*/ 3685352 w 7086834"/>
              <a:gd name="connsiteY6" fmla="*/ 1018282 h 1653408"/>
              <a:gd name="connsiteX7" fmla="*/ 3043333 w 7086834"/>
              <a:gd name="connsiteY7" fmla="*/ 1653408 h 1653408"/>
              <a:gd name="connsiteX8" fmla="*/ 0 w 7086834"/>
              <a:gd name="connsiteY8" fmla="*/ 1653408 h 1653408"/>
              <a:gd name="connsiteX9" fmla="*/ 0 w 7086834"/>
              <a:gd name="connsiteY9" fmla="*/ 804340 h 1653408"/>
              <a:gd name="connsiteX0" fmla="*/ 0 w 7086834"/>
              <a:gd name="connsiteY0" fmla="*/ 804340 h 1653408"/>
              <a:gd name="connsiteX1" fmla="*/ 3043333 w 7086834"/>
              <a:gd name="connsiteY1" fmla="*/ 804340 h 1653408"/>
              <a:gd name="connsiteX2" fmla="*/ 4091753 w 7086834"/>
              <a:gd name="connsiteY2" fmla="*/ 8632 h 1653408"/>
              <a:gd name="connsiteX3" fmla="*/ 7085777 w 7086834"/>
              <a:gd name="connsiteY3" fmla="*/ 2282 h 1653408"/>
              <a:gd name="connsiteX4" fmla="*/ 7082602 w 7086834"/>
              <a:gd name="connsiteY4" fmla="*/ 1011933 h 1653408"/>
              <a:gd name="connsiteX5" fmla="*/ 4082228 w 7086834"/>
              <a:gd name="connsiteY5" fmla="*/ 1008758 h 1653408"/>
              <a:gd name="connsiteX6" fmla="*/ 3685352 w 7086834"/>
              <a:gd name="connsiteY6" fmla="*/ 1018282 h 1653408"/>
              <a:gd name="connsiteX7" fmla="*/ 3043333 w 7086834"/>
              <a:gd name="connsiteY7" fmla="*/ 1653408 h 1653408"/>
              <a:gd name="connsiteX8" fmla="*/ 0 w 7086834"/>
              <a:gd name="connsiteY8" fmla="*/ 1653408 h 1653408"/>
              <a:gd name="connsiteX9" fmla="*/ 0 w 7086834"/>
              <a:gd name="connsiteY9" fmla="*/ 804340 h 1653408"/>
              <a:gd name="connsiteX0" fmla="*/ 0 w 7086834"/>
              <a:gd name="connsiteY0" fmla="*/ 804340 h 1653408"/>
              <a:gd name="connsiteX1" fmla="*/ 3043333 w 7086834"/>
              <a:gd name="connsiteY1" fmla="*/ 804340 h 1653408"/>
              <a:gd name="connsiteX2" fmla="*/ 4091753 w 7086834"/>
              <a:gd name="connsiteY2" fmla="*/ 8632 h 1653408"/>
              <a:gd name="connsiteX3" fmla="*/ 7085777 w 7086834"/>
              <a:gd name="connsiteY3" fmla="*/ 2282 h 1653408"/>
              <a:gd name="connsiteX4" fmla="*/ 7082602 w 7086834"/>
              <a:gd name="connsiteY4" fmla="*/ 1011933 h 1653408"/>
              <a:gd name="connsiteX5" fmla="*/ 4082228 w 7086834"/>
              <a:gd name="connsiteY5" fmla="*/ 1008758 h 1653408"/>
              <a:gd name="connsiteX6" fmla="*/ 3685352 w 7086834"/>
              <a:gd name="connsiteY6" fmla="*/ 1018282 h 1653408"/>
              <a:gd name="connsiteX7" fmla="*/ 3043333 w 7086834"/>
              <a:gd name="connsiteY7" fmla="*/ 1653408 h 1653408"/>
              <a:gd name="connsiteX8" fmla="*/ 0 w 7086834"/>
              <a:gd name="connsiteY8" fmla="*/ 1653408 h 1653408"/>
              <a:gd name="connsiteX9" fmla="*/ 0 w 7086834"/>
              <a:gd name="connsiteY9" fmla="*/ 804340 h 1653408"/>
              <a:gd name="connsiteX0" fmla="*/ 0 w 7086834"/>
              <a:gd name="connsiteY0" fmla="*/ 804340 h 1653408"/>
              <a:gd name="connsiteX1" fmla="*/ 3043333 w 7086834"/>
              <a:gd name="connsiteY1" fmla="*/ 804340 h 1653408"/>
              <a:gd name="connsiteX2" fmla="*/ 4091753 w 7086834"/>
              <a:gd name="connsiteY2" fmla="*/ 8632 h 1653408"/>
              <a:gd name="connsiteX3" fmla="*/ 7085777 w 7086834"/>
              <a:gd name="connsiteY3" fmla="*/ 2282 h 1653408"/>
              <a:gd name="connsiteX4" fmla="*/ 7082602 w 7086834"/>
              <a:gd name="connsiteY4" fmla="*/ 1011933 h 1653408"/>
              <a:gd name="connsiteX5" fmla="*/ 4082228 w 7086834"/>
              <a:gd name="connsiteY5" fmla="*/ 1008758 h 1653408"/>
              <a:gd name="connsiteX6" fmla="*/ 3685352 w 7086834"/>
              <a:gd name="connsiteY6" fmla="*/ 1018282 h 1653408"/>
              <a:gd name="connsiteX7" fmla="*/ 3043333 w 7086834"/>
              <a:gd name="connsiteY7" fmla="*/ 1653408 h 1653408"/>
              <a:gd name="connsiteX8" fmla="*/ 0 w 7086834"/>
              <a:gd name="connsiteY8" fmla="*/ 1653408 h 1653408"/>
              <a:gd name="connsiteX9" fmla="*/ 0 w 7086834"/>
              <a:gd name="connsiteY9" fmla="*/ 804340 h 1653408"/>
              <a:gd name="connsiteX0" fmla="*/ 0 w 7086834"/>
              <a:gd name="connsiteY0" fmla="*/ 804340 h 1653408"/>
              <a:gd name="connsiteX1" fmla="*/ 3043333 w 7086834"/>
              <a:gd name="connsiteY1" fmla="*/ 804340 h 1653408"/>
              <a:gd name="connsiteX2" fmla="*/ 4091753 w 7086834"/>
              <a:gd name="connsiteY2" fmla="*/ 8632 h 1653408"/>
              <a:gd name="connsiteX3" fmla="*/ 7085777 w 7086834"/>
              <a:gd name="connsiteY3" fmla="*/ 2282 h 1653408"/>
              <a:gd name="connsiteX4" fmla="*/ 7082602 w 7086834"/>
              <a:gd name="connsiteY4" fmla="*/ 1011933 h 1653408"/>
              <a:gd name="connsiteX5" fmla="*/ 4082228 w 7086834"/>
              <a:gd name="connsiteY5" fmla="*/ 1008758 h 1653408"/>
              <a:gd name="connsiteX6" fmla="*/ 3679002 w 7086834"/>
              <a:gd name="connsiteY6" fmla="*/ 1008757 h 1653408"/>
              <a:gd name="connsiteX7" fmla="*/ 3043333 w 7086834"/>
              <a:gd name="connsiteY7" fmla="*/ 1653408 h 1653408"/>
              <a:gd name="connsiteX8" fmla="*/ 0 w 7086834"/>
              <a:gd name="connsiteY8" fmla="*/ 1653408 h 1653408"/>
              <a:gd name="connsiteX9" fmla="*/ 0 w 7086834"/>
              <a:gd name="connsiteY9" fmla="*/ 804340 h 1653408"/>
              <a:gd name="connsiteX0" fmla="*/ 0 w 7086834"/>
              <a:gd name="connsiteY0" fmla="*/ 804340 h 1653408"/>
              <a:gd name="connsiteX1" fmla="*/ 3043333 w 7086834"/>
              <a:gd name="connsiteY1" fmla="*/ 804340 h 1653408"/>
              <a:gd name="connsiteX2" fmla="*/ 4091753 w 7086834"/>
              <a:gd name="connsiteY2" fmla="*/ 8632 h 1653408"/>
              <a:gd name="connsiteX3" fmla="*/ 7085777 w 7086834"/>
              <a:gd name="connsiteY3" fmla="*/ 2282 h 1653408"/>
              <a:gd name="connsiteX4" fmla="*/ 7082602 w 7086834"/>
              <a:gd name="connsiteY4" fmla="*/ 1011933 h 1653408"/>
              <a:gd name="connsiteX5" fmla="*/ 4082228 w 7086834"/>
              <a:gd name="connsiteY5" fmla="*/ 1008758 h 1653408"/>
              <a:gd name="connsiteX6" fmla="*/ 3679002 w 7086834"/>
              <a:gd name="connsiteY6" fmla="*/ 1008757 h 1653408"/>
              <a:gd name="connsiteX7" fmla="*/ 3043333 w 7086834"/>
              <a:gd name="connsiteY7" fmla="*/ 1653408 h 1653408"/>
              <a:gd name="connsiteX8" fmla="*/ 0 w 7086834"/>
              <a:gd name="connsiteY8" fmla="*/ 1653408 h 1653408"/>
              <a:gd name="connsiteX9" fmla="*/ 0 w 7086834"/>
              <a:gd name="connsiteY9" fmla="*/ 804340 h 1653408"/>
              <a:gd name="connsiteX0" fmla="*/ 0 w 7086834"/>
              <a:gd name="connsiteY0" fmla="*/ 804340 h 1653408"/>
              <a:gd name="connsiteX1" fmla="*/ 3043333 w 7086834"/>
              <a:gd name="connsiteY1" fmla="*/ 804340 h 1653408"/>
              <a:gd name="connsiteX2" fmla="*/ 4091753 w 7086834"/>
              <a:gd name="connsiteY2" fmla="*/ 8632 h 1653408"/>
              <a:gd name="connsiteX3" fmla="*/ 7085777 w 7086834"/>
              <a:gd name="connsiteY3" fmla="*/ 2282 h 1653408"/>
              <a:gd name="connsiteX4" fmla="*/ 7082602 w 7086834"/>
              <a:gd name="connsiteY4" fmla="*/ 1011933 h 1653408"/>
              <a:gd name="connsiteX5" fmla="*/ 4082228 w 7086834"/>
              <a:gd name="connsiteY5" fmla="*/ 1008758 h 1653408"/>
              <a:gd name="connsiteX6" fmla="*/ 3679002 w 7086834"/>
              <a:gd name="connsiteY6" fmla="*/ 1008757 h 1653408"/>
              <a:gd name="connsiteX7" fmla="*/ 3043333 w 7086834"/>
              <a:gd name="connsiteY7" fmla="*/ 1653408 h 1653408"/>
              <a:gd name="connsiteX8" fmla="*/ 0 w 7086834"/>
              <a:gd name="connsiteY8" fmla="*/ 1653408 h 1653408"/>
              <a:gd name="connsiteX9" fmla="*/ 0 w 7086834"/>
              <a:gd name="connsiteY9" fmla="*/ 804340 h 165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86834" h="1653408">
                <a:moveTo>
                  <a:pt x="0" y="804340"/>
                </a:moveTo>
                <a:lnTo>
                  <a:pt x="3043333" y="804340"/>
                </a:lnTo>
                <a:cubicBezTo>
                  <a:pt x="3040381" y="847079"/>
                  <a:pt x="4094705" y="13518"/>
                  <a:pt x="4091753" y="8632"/>
                </a:cubicBezTo>
                <a:cubicBezTo>
                  <a:pt x="4099802" y="-12332"/>
                  <a:pt x="7058260" y="12865"/>
                  <a:pt x="7085777" y="2282"/>
                </a:cubicBezTo>
                <a:cubicBezTo>
                  <a:pt x="7087893" y="76365"/>
                  <a:pt x="7086835" y="997116"/>
                  <a:pt x="7082602" y="1011933"/>
                </a:cubicBezTo>
                <a:cubicBezTo>
                  <a:pt x="7052969" y="1021458"/>
                  <a:pt x="4104982" y="1007171"/>
                  <a:pt x="4082228" y="1008758"/>
                </a:cubicBezTo>
                <a:cubicBezTo>
                  <a:pt x="4056299" y="1007170"/>
                  <a:pt x="3739968" y="1003974"/>
                  <a:pt x="3679002" y="1008757"/>
                </a:cubicBezTo>
                <a:cubicBezTo>
                  <a:pt x="3650998" y="1034729"/>
                  <a:pt x="3079275" y="1619499"/>
                  <a:pt x="3043333" y="1653408"/>
                </a:cubicBezTo>
                <a:lnTo>
                  <a:pt x="0" y="1653408"/>
                </a:lnTo>
                <a:lnTo>
                  <a:pt x="0" y="804340"/>
                </a:lnTo>
                <a:close/>
              </a:path>
            </a:pathLst>
          </a:custGeom>
          <a:noFill/>
          <a:ln w="28575">
            <a:solidFill>
              <a:schemeClr val="accent3"/>
            </a:solidFill>
            <a:prstDash val="sysDash"/>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8" name="Straight Arrow Connector 7">
            <a:extLst>
              <a:ext uri="{FF2B5EF4-FFF2-40B4-BE49-F238E27FC236}">
                <a16:creationId xmlns:a16="http://schemas.microsoft.com/office/drawing/2014/main" id="{F4341D73-72F4-B611-B361-9F5E446A00B4}"/>
              </a:ext>
            </a:extLst>
          </p:cNvPr>
          <p:cNvCxnSpPr/>
          <p:nvPr/>
        </p:nvCxnSpPr>
        <p:spPr bwMode="auto">
          <a:xfrm>
            <a:off x="3075709" y="2921356"/>
            <a:ext cx="457200" cy="0"/>
          </a:xfrm>
          <a:prstGeom prst="straightConnector1">
            <a:avLst/>
          </a:prstGeom>
          <a:noFill/>
          <a:ln w="28575" cap="flat" cmpd="sng" algn="ctr">
            <a:solidFill>
              <a:schemeClr val="bg1"/>
            </a:solidFill>
            <a:prstDash val="solid"/>
            <a:round/>
            <a:headEnd type="none" w="med" len="med"/>
            <a:tailEnd type="triangle"/>
          </a:ln>
          <a:effectLst/>
        </p:spPr>
      </p:cxnSp>
      <p:cxnSp>
        <p:nvCxnSpPr>
          <p:cNvPr id="10" name="Straight Arrow Connector 9">
            <a:extLst>
              <a:ext uri="{FF2B5EF4-FFF2-40B4-BE49-F238E27FC236}">
                <a16:creationId xmlns:a16="http://schemas.microsoft.com/office/drawing/2014/main" id="{46008CD5-CC1E-9000-DC3C-F8A773CD7E54}"/>
              </a:ext>
            </a:extLst>
          </p:cNvPr>
          <p:cNvCxnSpPr/>
          <p:nvPr/>
        </p:nvCxnSpPr>
        <p:spPr bwMode="auto">
          <a:xfrm>
            <a:off x="3082635" y="3811513"/>
            <a:ext cx="457200" cy="0"/>
          </a:xfrm>
          <a:prstGeom prst="straightConnector1">
            <a:avLst/>
          </a:prstGeom>
          <a:noFill/>
          <a:ln w="28575" cap="flat" cmpd="sng" algn="ctr">
            <a:solidFill>
              <a:schemeClr val="bg1"/>
            </a:solidFill>
            <a:prstDash val="solid"/>
            <a:round/>
            <a:headEnd type="none" w="med" len="med"/>
            <a:tailEnd type="triangle"/>
          </a:ln>
          <a:effectLst/>
        </p:spPr>
      </p:cxnSp>
      <p:cxnSp>
        <p:nvCxnSpPr>
          <p:cNvPr id="11" name="Straight Arrow Connector 10">
            <a:extLst>
              <a:ext uri="{FF2B5EF4-FFF2-40B4-BE49-F238E27FC236}">
                <a16:creationId xmlns:a16="http://schemas.microsoft.com/office/drawing/2014/main" id="{1C6C59DD-C411-E96B-2D61-9E3159571DDC}"/>
              </a:ext>
            </a:extLst>
          </p:cNvPr>
          <p:cNvCxnSpPr/>
          <p:nvPr/>
        </p:nvCxnSpPr>
        <p:spPr bwMode="auto">
          <a:xfrm>
            <a:off x="3079170" y="4649715"/>
            <a:ext cx="457200" cy="0"/>
          </a:xfrm>
          <a:prstGeom prst="straightConnector1">
            <a:avLst/>
          </a:prstGeom>
          <a:noFill/>
          <a:ln w="28575" cap="flat" cmpd="sng" algn="ctr">
            <a:solidFill>
              <a:schemeClr val="bg1"/>
            </a:solidFill>
            <a:prstDash val="solid"/>
            <a:round/>
            <a:headEnd type="none" w="med" len="med"/>
            <a:tailEnd type="triangle"/>
          </a:ln>
          <a:effectLst/>
        </p:spPr>
      </p:cxnSp>
      <p:sp>
        <p:nvSpPr>
          <p:cNvPr id="15" name="Rectangle 14">
            <a:extLst>
              <a:ext uri="{FF2B5EF4-FFF2-40B4-BE49-F238E27FC236}">
                <a16:creationId xmlns:a16="http://schemas.microsoft.com/office/drawing/2014/main" id="{616062FF-2682-6F4C-CC56-137D7BEF6571}"/>
              </a:ext>
            </a:extLst>
          </p:cNvPr>
          <p:cNvSpPr/>
          <p:nvPr/>
        </p:nvSpPr>
        <p:spPr bwMode="auto">
          <a:xfrm>
            <a:off x="8358139" y="3537529"/>
            <a:ext cx="1537517" cy="277466"/>
          </a:xfrm>
          <a:prstGeom prst="rect">
            <a:avLst/>
          </a:prstGeom>
          <a:noFill/>
          <a:ln w="0">
            <a:noFill/>
            <a:miter lim="800000"/>
            <a:headEnd/>
            <a:tailEnd/>
          </a:ln>
        </p:spPr>
        <p:txBody>
          <a:bodyPr rtlCol="0" anchor="ctr"/>
          <a:lstStyle/>
          <a:p>
            <a:pPr algn="ctr" eaLnBrk="1" hangingPunct="1">
              <a:lnSpc>
                <a:spcPct val="90000"/>
              </a:lnSpc>
              <a:spcBef>
                <a:spcPts val="0"/>
              </a:spcBef>
              <a:spcAft>
                <a:spcPts val="0"/>
              </a:spcAft>
              <a:buClr>
                <a:schemeClr val="folHlink"/>
              </a:buClr>
              <a:buNone/>
            </a:pPr>
            <a:r>
              <a:rPr lang="en-US" sz="1400" dirty="0">
                <a:solidFill>
                  <a:schemeClr val="bg1"/>
                </a:solidFill>
                <a:latin typeface="Calibri" panose="020F0502020204030204" pitchFamily="34" charset="0"/>
              </a:rPr>
              <a:t>Randomized 2:1</a:t>
            </a:r>
            <a:endParaRPr 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741891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79BE4-9A7A-6C12-9133-1C9D601F47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346E6A-0A04-C2EC-49D2-B8098DBD4E4E}"/>
              </a:ext>
            </a:extLst>
          </p:cNvPr>
          <p:cNvSpPr>
            <a:spLocks noGrp="1"/>
          </p:cNvSpPr>
          <p:nvPr>
            <p:ph type="title"/>
          </p:nvPr>
        </p:nvSpPr>
        <p:spPr/>
        <p:txBody>
          <a:bodyPr/>
          <a:lstStyle/>
          <a:p>
            <a:r>
              <a:rPr lang="en-US" dirty="0"/>
              <a:t>SAVANNAH: Baseline Characteristics</a:t>
            </a:r>
          </a:p>
        </p:txBody>
      </p:sp>
      <p:sp>
        <p:nvSpPr>
          <p:cNvPr id="6" name="Content Placeholder 5">
            <a:extLst>
              <a:ext uri="{FF2B5EF4-FFF2-40B4-BE49-F238E27FC236}">
                <a16:creationId xmlns:a16="http://schemas.microsoft.com/office/drawing/2014/main" id="{946173FB-1646-07E5-6F85-F00AB0DD202E}"/>
              </a:ext>
            </a:extLst>
          </p:cNvPr>
          <p:cNvSpPr>
            <a:spLocks noGrp="1"/>
          </p:cNvSpPr>
          <p:nvPr>
            <p:ph idx="1"/>
          </p:nvPr>
        </p:nvSpPr>
        <p:spPr>
          <a:xfrm>
            <a:off x="412751" y="4956873"/>
            <a:ext cx="11366498" cy="590296"/>
          </a:xfrm>
        </p:spPr>
        <p:txBody>
          <a:bodyPr/>
          <a:lstStyle/>
          <a:p>
            <a:pPr marL="0" indent="0">
              <a:spcBef>
                <a:spcPts val="600"/>
              </a:spcBef>
              <a:spcAft>
                <a:spcPts val="600"/>
              </a:spcAft>
              <a:buNone/>
            </a:pPr>
            <a:r>
              <a:rPr lang="en-US" sz="1400" dirty="0"/>
              <a:t>*Includes patients who received savolitinib 300 mg BID + osimertinib 80 mg QD, progressed on first-line osimertinib, and had MET IHC3+/≥90% and/or FISH10+ status.</a:t>
            </a:r>
          </a:p>
        </p:txBody>
      </p:sp>
      <p:graphicFrame>
        <p:nvGraphicFramePr>
          <p:cNvPr id="5" name="Group 3">
            <a:extLst>
              <a:ext uri="{FF2B5EF4-FFF2-40B4-BE49-F238E27FC236}">
                <a16:creationId xmlns:a16="http://schemas.microsoft.com/office/drawing/2014/main" id="{45A74C72-0C75-909E-11B9-313FCC9C7792}"/>
              </a:ext>
            </a:extLst>
          </p:cNvPr>
          <p:cNvGraphicFramePr>
            <a:graphicFrameLocks/>
          </p:cNvGraphicFramePr>
          <p:nvPr>
            <p:extLst>
              <p:ext uri="{D42A27DB-BD31-4B8C-83A1-F6EECF244321}">
                <p14:modId xmlns:p14="http://schemas.microsoft.com/office/powerpoint/2010/main" val="117587262"/>
              </p:ext>
            </p:extLst>
          </p:nvPr>
        </p:nvGraphicFramePr>
        <p:xfrm>
          <a:off x="412751" y="1341440"/>
          <a:ext cx="5533424" cy="3439220"/>
        </p:xfrm>
        <a:graphic>
          <a:graphicData uri="http://schemas.openxmlformats.org/drawingml/2006/table">
            <a:tbl>
              <a:tblPr/>
              <a:tblGrid>
                <a:gridCol w="2682648">
                  <a:extLst>
                    <a:ext uri="{9D8B030D-6E8A-4147-A177-3AD203B41FA5}">
                      <a16:colId xmlns:a16="http://schemas.microsoft.com/office/drawing/2014/main" val="20000"/>
                    </a:ext>
                  </a:extLst>
                </a:gridCol>
                <a:gridCol w="2850776">
                  <a:extLst>
                    <a:ext uri="{9D8B030D-6E8A-4147-A177-3AD203B41FA5}">
                      <a16:colId xmlns:a16="http://schemas.microsoft.com/office/drawing/2014/main" val="20001"/>
                    </a:ext>
                  </a:extLst>
                </a:gridCol>
              </a:tblGrid>
              <a:tr h="6015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Characteristic</a:t>
                      </a:r>
                      <a:endParaRPr kumimoji="0" lang="en-GB" sz="1600" b="1" i="0" u="none" strike="noStrike" cap="none" normalizeH="0" baseline="0" dirty="0">
                        <a:ln>
                          <a:noFill/>
                        </a:ln>
                        <a:solidFill>
                          <a:schemeClr val="tx1"/>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Primary Efficacy Population*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80)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720409">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Sex, %</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Male</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Female</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6876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 (29-83)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91184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Race, %</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Other</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68388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ECOG PS, %</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78868220"/>
                  </a:ext>
                </a:extLst>
              </a:tr>
            </a:tbl>
          </a:graphicData>
        </a:graphic>
      </p:graphicFrame>
      <p:sp>
        <p:nvSpPr>
          <p:cNvPr id="7" name="Text Box 15">
            <a:extLst>
              <a:ext uri="{FF2B5EF4-FFF2-40B4-BE49-F238E27FC236}">
                <a16:creationId xmlns:a16="http://schemas.microsoft.com/office/drawing/2014/main" id="{D38E79A5-BB7E-991C-4DE0-E630D84DF272}"/>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Ahn. ELCC 2025. Abstr 2O.</a:t>
            </a:r>
            <a:endParaRPr lang="en-US" altLang="en-US" sz="1200" b="0" dirty="0">
              <a:solidFill>
                <a:schemeClr val="bg2"/>
              </a:solidFill>
              <a:latin typeface="Calibri" panose="020F0502020204030204" pitchFamily="34" charset="0"/>
              <a:cs typeface="+mn-cs"/>
            </a:endParaRPr>
          </a:p>
        </p:txBody>
      </p:sp>
      <p:graphicFrame>
        <p:nvGraphicFramePr>
          <p:cNvPr id="4" name="Group 3">
            <a:extLst>
              <a:ext uri="{FF2B5EF4-FFF2-40B4-BE49-F238E27FC236}">
                <a16:creationId xmlns:a16="http://schemas.microsoft.com/office/drawing/2014/main" id="{DAB32B98-9266-1989-23F0-50964FE8D69B}"/>
              </a:ext>
            </a:extLst>
          </p:cNvPr>
          <p:cNvGraphicFramePr>
            <a:graphicFrameLocks/>
          </p:cNvGraphicFramePr>
          <p:nvPr>
            <p:extLst>
              <p:ext uri="{D42A27DB-BD31-4B8C-83A1-F6EECF244321}">
                <p14:modId xmlns:p14="http://schemas.microsoft.com/office/powerpoint/2010/main" val="192519028"/>
              </p:ext>
            </p:extLst>
          </p:nvPr>
        </p:nvGraphicFramePr>
        <p:xfrm>
          <a:off x="6096000" y="1341440"/>
          <a:ext cx="5533424" cy="3578352"/>
        </p:xfrm>
        <a:graphic>
          <a:graphicData uri="http://schemas.openxmlformats.org/drawingml/2006/table">
            <a:tbl>
              <a:tblPr/>
              <a:tblGrid>
                <a:gridCol w="2682648">
                  <a:extLst>
                    <a:ext uri="{9D8B030D-6E8A-4147-A177-3AD203B41FA5}">
                      <a16:colId xmlns:a16="http://schemas.microsoft.com/office/drawing/2014/main" val="20000"/>
                    </a:ext>
                  </a:extLst>
                </a:gridCol>
                <a:gridCol w="2850776">
                  <a:extLst>
                    <a:ext uri="{9D8B030D-6E8A-4147-A177-3AD203B41FA5}">
                      <a16:colId xmlns:a16="http://schemas.microsoft.com/office/drawing/2014/main" val="20001"/>
                    </a:ext>
                  </a:extLst>
                </a:gridCol>
              </a:tblGrid>
              <a:tr h="5503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Primary Efficacy Population*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80)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63700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Smoking history</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Never</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Current or former</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57260389"/>
                  </a:ext>
                </a:extLst>
              </a:tr>
              <a:tr h="311258">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Brain metastases at study entry</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88140717"/>
                  </a:ext>
                </a:extLst>
              </a:tr>
              <a:tr h="73223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LOT</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9915018"/>
                  </a:ext>
                </a:extLst>
              </a:tr>
              <a:tr h="846507">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6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EGFR</a:t>
                      </a: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mutations</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Ex19del</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L858R</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Other</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rgbClr val="4DA1BB"/>
                        </a:buClr>
                        <a:buSzTx/>
                        <a:buFont typeface="Wingdings" pitchFamily="2" charset="2"/>
                        <a:buNone/>
                        <a:tabLst/>
                        <a:defRPr/>
                      </a:pP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60</a:t>
                      </a:r>
                    </a:p>
                    <a:p>
                      <a:pPr marL="0" marR="0" lvl="0" indent="0" algn="ctr"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38</a:t>
                      </a:r>
                    </a:p>
                    <a:p>
                      <a:pPr marL="0" marR="0" lvl="0" indent="0" algn="ctr"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9</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04441131"/>
                  </a:ext>
                </a:extLst>
              </a:tr>
            </a:tbl>
          </a:graphicData>
        </a:graphic>
      </p:graphicFrame>
    </p:spTree>
    <p:extLst>
      <p:ext uri="{BB962C8B-B14F-4D97-AF65-F5344CB8AC3E}">
        <p14:creationId xmlns:p14="http://schemas.microsoft.com/office/powerpoint/2010/main" val="2250854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93F0D-6B62-F317-36E7-3848352760E8}"/>
              </a:ext>
            </a:extLst>
          </p:cNvPr>
          <p:cNvSpPr>
            <a:spLocks noGrp="1"/>
          </p:cNvSpPr>
          <p:nvPr>
            <p:ph type="title"/>
          </p:nvPr>
        </p:nvSpPr>
        <p:spPr/>
        <p:txBody>
          <a:bodyPr/>
          <a:lstStyle/>
          <a:p>
            <a:r>
              <a:rPr lang="en-US" dirty="0"/>
              <a:t>SAVANNAH: ORR and DoR</a:t>
            </a:r>
          </a:p>
        </p:txBody>
      </p:sp>
      <p:graphicFrame>
        <p:nvGraphicFramePr>
          <p:cNvPr id="4" name="Group 3">
            <a:extLst>
              <a:ext uri="{FF2B5EF4-FFF2-40B4-BE49-F238E27FC236}">
                <a16:creationId xmlns:a16="http://schemas.microsoft.com/office/drawing/2014/main" id="{D20707C1-F583-C05C-2842-1A48D58369EE}"/>
              </a:ext>
            </a:extLst>
          </p:cNvPr>
          <p:cNvGraphicFramePr>
            <a:graphicFrameLocks/>
          </p:cNvGraphicFramePr>
          <p:nvPr>
            <p:extLst>
              <p:ext uri="{D42A27DB-BD31-4B8C-83A1-F6EECF244321}">
                <p14:modId xmlns:p14="http://schemas.microsoft.com/office/powerpoint/2010/main" val="2599997734"/>
              </p:ext>
            </p:extLst>
          </p:nvPr>
        </p:nvGraphicFramePr>
        <p:xfrm>
          <a:off x="655321" y="4710068"/>
          <a:ext cx="10881359" cy="1539240"/>
        </p:xfrm>
        <a:graphic>
          <a:graphicData uri="http://schemas.openxmlformats.org/drawingml/2006/table">
            <a:tbl>
              <a:tblPr/>
              <a:tblGrid>
                <a:gridCol w="4429145">
                  <a:extLst>
                    <a:ext uri="{9D8B030D-6E8A-4147-A177-3AD203B41FA5}">
                      <a16:colId xmlns:a16="http://schemas.microsoft.com/office/drawing/2014/main" val="20000"/>
                    </a:ext>
                  </a:extLst>
                </a:gridCol>
                <a:gridCol w="3407169">
                  <a:extLst>
                    <a:ext uri="{9D8B030D-6E8A-4147-A177-3AD203B41FA5}">
                      <a16:colId xmlns:a16="http://schemas.microsoft.com/office/drawing/2014/main" val="20001"/>
                    </a:ext>
                  </a:extLst>
                </a:gridCol>
                <a:gridCol w="3045045">
                  <a:extLst>
                    <a:ext uri="{9D8B030D-6E8A-4147-A177-3AD203B41FA5}">
                      <a16:colId xmlns:a16="http://schemas.microsoft.com/office/drawing/2014/main" val="2566963502"/>
                    </a:ext>
                  </a:extLst>
                </a:gridCol>
              </a:tblGrid>
              <a:tr h="135968">
                <a:tc>
                  <a:txBody>
                    <a:bodyPr/>
                    <a:lstStyle/>
                    <a:p>
                      <a:r>
                        <a:rPr lang="en-US" sz="1400" b="1" dirty="0">
                          <a:latin typeface="+mn-lt"/>
                        </a:rPr>
                        <a:t>Outcome, Primary Efficacy Population (n = 80)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Investigator Assessment</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BICR Assessment</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97769">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Confirmed ORR, % (95% CI)</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CR, %</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PR,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56 (45-67)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55</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55 (43-66)</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54</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2645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Median DoR, mo (95% CI)</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7.1 (5.6-9.6)</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9.9 (6.0-13.7)</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2645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Median time to onset of response, wk (IQR)</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6.1 (6.0-6.7)</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6.0 (5.7-6.6)</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7" name="TextBox 6">
            <a:extLst>
              <a:ext uri="{FF2B5EF4-FFF2-40B4-BE49-F238E27FC236}">
                <a16:creationId xmlns:a16="http://schemas.microsoft.com/office/drawing/2014/main" id="{1E681E60-C483-4390-23AA-D2EBD919AF77}"/>
              </a:ext>
            </a:extLst>
          </p:cNvPr>
          <p:cNvSpPr txBox="1"/>
          <p:nvPr/>
        </p:nvSpPr>
        <p:spPr bwMode="auto">
          <a:xfrm>
            <a:off x="1872343" y="1235698"/>
            <a:ext cx="8447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Best Objective Response by Investigator: Primary Efficacy Population</a:t>
            </a:r>
          </a:p>
        </p:txBody>
      </p:sp>
      <p:sp>
        <p:nvSpPr>
          <p:cNvPr id="10" name="Text Box 15">
            <a:extLst>
              <a:ext uri="{FF2B5EF4-FFF2-40B4-BE49-F238E27FC236}">
                <a16:creationId xmlns:a16="http://schemas.microsoft.com/office/drawing/2014/main" id="{A34D2CBF-5F69-606A-5299-133CF02B2DB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Ahn. ELCC 2025. Abstr 2O. Reproduced with permission.</a:t>
            </a:r>
            <a:endParaRPr lang="en-US" altLang="en-US" sz="1200" b="0" dirty="0">
              <a:solidFill>
                <a:schemeClr val="bg2"/>
              </a:solidFill>
              <a:latin typeface="Calibri" panose="020F0502020204030204" pitchFamily="34" charset="0"/>
              <a:cs typeface="+mn-cs"/>
            </a:endParaRPr>
          </a:p>
        </p:txBody>
      </p:sp>
      <p:sp>
        <p:nvSpPr>
          <p:cNvPr id="11" name="TextBox 10">
            <a:extLst>
              <a:ext uri="{FF2B5EF4-FFF2-40B4-BE49-F238E27FC236}">
                <a16:creationId xmlns:a16="http://schemas.microsoft.com/office/drawing/2014/main" id="{F567DB14-B9A5-3197-6989-4898C6BE7812}"/>
              </a:ext>
            </a:extLst>
          </p:cNvPr>
          <p:cNvSpPr txBox="1"/>
          <p:nvPr/>
        </p:nvSpPr>
        <p:spPr bwMode="auto">
          <a:xfrm rot="16200000">
            <a:off x="-341805" y="2601981"/>
            <a:ext cx="25809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Best Change From Baseline in Target Lesion size (%)</a:t>
            </a:r>
          </a:p>
        </p:txBody>
      </p:sp>
      <p:sp>
        <p:nvSpPr>
          <p:cNvPr id="13" name="TextBox 12">
            <a:extLst>
              <a:ext uri="{FF2B5EF4-FFF2-40B4-BE49-F238E27FC236}">
                <a16:creationId xmlns:a16="http://schemas.microsoft.com/office/drawing/2014/main" id="{E661B170-0482-2272-D378-EE97B5CB0805}"/>
              </a:ext>
            </a:extLst>
          </p:cNvPr>
          <p:cNvSpPr txBox="1"/>
          <p:nvPr/>
        </p:nvSpPr>
        <p:spPr bwMode="auto">
          <a:xfrm>
            <a:off x="9595756" y="2073075"/>
            <a:ext cx="563880" cy="13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600"/>
              </a:spcBef>
              <a:spcAft>
                <a:spcPct val="0"/>
              </a:spcAft>
              <a:buClrTx/>
              <a:buFontTx/>
              <a:buNone/>
            </a:pPr>
            <a:r>
              <a:rPr lang="en-US" sz="1600" b="0" dirty="0">
                <a:solidFill>
                  <a:schemeClr val="bg1"/>
                </a:solidFill>
                <a:latin typeface="Calibri" panose="020F0502020204030204" pitchFamily="34" charset="0"/>
              </a:rPr>
              <a:t>CR</a:t>
            </a:r>
          </a:p>
          <a:p>
            <a:pPr algn="ctr">
              <a:lnSpc>
                <a:spcPct val="100000"/>
              </a:lnSpc>
              <a:spcBef>
                <a:spcPts val="600"/>
              </a:spcBef>
              <a:spcAft>
                <a:spcPct val="0"/>
              </a:spcAft>
              <a:buClrTx/>
              <a:buFontTx/>
              <a:buNone/>
            </a:pPr>
            <a:r>
              <a:rPr lang="en-US" sz="1600" b="0" dirty="0">
                <a:solidFill>
                  <a:schemeClr val="bg1"/>
                </a:solidFill>
                <a:latin typeface="Calibri" panose="020F0502020204030204" pitchFamily="34" charset="0"/>
              </a:rPr>
              <a:t>PR</a:t>
            </a:r>
          </a:p>
          <a:p>
            <a:pPr algn="ctr">
              <a:lnSpc>
                <a:spcPct val="100000"/>
              </a:lnSpc>
              <a:spcBef>
                <a:spcPts val="600"/>
              </a:spcBef>
              <a:spcAft>
                <a:spcPct val="0"/>
              </a:spcAft>
              <a:buClrTx/>
              <a:buFontTx/>
              <a:buNone/>
            </a:pPr>
            <a:r>
              <a:rPr lang="en-US" sz="1600" b="0" dirty="0">
                <a:solidFill>
                  <a:schemeClr val="bg1"/>
                </a:solidFill>
                <a:latin typeface="Calibri" panose="020F0502020204030204" pitchFamily="34" charset="0"/>
              </a:rPr>
              <a:t>SD</a:t>
            </a:r>
          </a:p>
          <a:p>
            <a:pPr algn="ctr">
              <a:lnSpc>
                <a:spcPct val="100000"/>
              </a:lnSpc>
              <a:spcBef>
                <a:spcPts val="600"/>
              </a:spcBef>
              <a:spcAft>
                <a:spcPct val="0"/>
              </a:spcAft>
              <a:buClrTx/>
              <a:buFontTx/>
              <a:buNone/>
            </a:pPr>
            <a:r>
              <a:rPr lang="en-US" sz="1600" b="0" dirty="0">
                <a:solidFill>
                  <a:schemeClr val="bg1"/>
                </a:solidFill>
                <a:latin typeface="Calibri" panose="020F0502020204030204" pitchFamily="34" charset="0"/>
              </a:rPr>
              <a:t>PD</a:t>
            </a:r>
          </a:p>
        </p:txBody>
      </p:sp>
      <p:sp>
        <p:nvSpPr>
          <p:cNvPr id="16" name="Rectangle 15">
            <a:extLst>
              <a:ext uri="{FF2B5EF4-FFF2-40B4-BE49-F238E27FC236}">
                <a16:creationId xmlns:a16="http://schemas.microsoft.com/office/drawing/2014/main" id="{1B31A04D-E84C-7B80-E024-03C7FCDB5948}"/>
              </a:ext>
            </a:extLst>
          </p:cNvPr>
          <p:cNvSpPr/>
          <p:nvPr/>
        </p:nvSpPr>
        <p:spPr bwMode="auto">
          <a:xfrm>
            <a:off x="9453329" y="2139640"/>
            <a:ext cx="211047" cy="211047"/>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 name="Rectangle 16">
            <a:extLst>
              <a:ext uri="{FF2B5EF4-FFF2-40B4-BE49-F238E27FC236}">
                <a16:creationId xmlns:a16="http://schemas.microsoft.com/office/drawing/2014/main" id="{149AEF7E-1475-1D47-D89B-A98C3E685525}"/>
              </a:ext>
            </a:extLst>
          </p:cNvPr>
          <p:cNvSpPr/>
          <p:nvPr/>
        </p:nvSpPr>
        <p:spPr bwMode="auto">
          <a:xfrm>
            <a:off x="9453329" y="2464243"/>
            <a:ext cx="211047" cy="21104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 name="Rectangle 18">
            <a:extLst>
              <a:ext uri="{FF2B5EF4-FFF2-40B4-BE49-F238E27FC236}">
                <a16:creationId xmlns:a16="http://schemas.microsoft.com/office/drawing/2014/main" id="{E76A690A-BDC2-77B4-4EC9-C1FF6DC32072}"/>
              </a:ext>
            </a:extLst>
          </p:cNvPr>
          <p:cNvSpPr/>
          <p:nvPr/>
        </p:nvSpPr>
        <p:spPr bwMode="auto">
          <a:xfrm>
            <a:off x="9453328" y="2788846"/>
            <a:ext cx="211047" cy="21104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 name="Rectangle 19">
            <a:extLst>
              <a:ext uri="{FF2B5EF4-FFF2-40B4-BE49-F238E27FC236}">
                <a16:creationId xmlns:a16="http://schemas.microsoft.com/office/drawing/2014/main" id="{C20DA57B-E9A8-A02B-24B0-11A326BE7DD5}"/>
              </a:ext>
            </a:extLst>
          </p:cNvPr>
          <p:cNvSpPr/>
          <p:nvPr/>
        </p:nvSpPr>
        <p:spPr bwMode="auto">
          <a:xfrm>
            <a:off x="9453328" y="3113449"/>
            <a:ext cx="211047" cy="2110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 name="Text Box 23">
            <a:extLst>
              <a:ext uri="{FF2B5EF4-FFF2-40B4-BE49-F238E27FC236}">
                <a16:creationId xmlns:a16="http://schemas.microsoft.com/office/drawing/2014/main" id="{E22A27BF-4F5C-5B71-F029-3DD85ECD09B8}"/>
              </a:ext>
            </a:extLst>
          </p:cNvPr>
          <p:cNvSpPr txBox="1">
            <a:spLocks noChangeArrowheads="1"/>
          </p:cNvSpPr>
          <p:nvPr/>
        </p:nvSpPr>
        <p:spPr bwMode="auto">
          <a:xfrm>
            <a:off x="9067242" y="3669501"/>
            <a:ext cx="29818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GB" altLang="en-US" sz="1200" b="0" dirty="0">
                <a:solidFill>
                  <a:schemeClr val="bg1"/>
                </a:solidFill>
                <a:latin typeface="Calibri" panose="020F0502020204030204" pitchFamily="34" charset="0"/>
              </a:rPr>
              <a:t>*Imputed data according to predefined rules.</a:t>
            </a:r>
            <a:r>
              <a:rPr lang="en-US" altLang="en-US" sz="1200" b="0" dirty="0">
                <a:solidFill>
                  <a:schemeClr val="bg1"/>
                </a:solidFill>
                <a:latin typeface="Calibri" panose="020F0502020204030204" pitchFamily="34" charset="0"/>
              </a:rPr>
              <a:t> </a:t>
            </a:r>
            <a:r>
              <a:rPr lang="en-GB" altLang="en-US" sz="1200" b="0" baseline="30000" dirty="0">
                <a:solidFill>
                  <a:schemeClr val="bg1"/>
                </a:solidFill>
                <a:latin typeface="Calibri" panose="020F0502020204030204" pitchFamily="34" charset="0"/>
              </a:rPr>
              <a:t>†</a:t>
            </a:r>
            <a:r>
              <a:rPr lang="en-GB" altLang="en-US" sz="1200" b="0" dirty="0">
                <a:solidFill>
                  <a:schemeClr val="bg1"/>
                </a:solidFill>
                <a:latin typeface="Calibri" panose="020F0502020204030204" pitchFamily="34" charset="0"/>
              </a:rPr>
              <a:t>Unconfirmed response.</a:t>
            </a:r>
          </a:p>
        </p:txBody>
      </p:sp>
      <p:cxnSp>
        <p:nvCxnSpPr>
          <p:cNvPr id="5" name="Straight Connector 4">
            <a:extLst>
              <a:ext uri="{FF2B5EF4-FFF2-40B4-BE49-F238E27FC236}">
                <a16:creationId xmlns:a16="http://schemas.microsoft.com/office/drawing/2014/main" id="{6E167EDD-933E-F219-3499-28C307609EC9}"/>
              </a:ext>
            </a:extLst>
          </p:cNvPr>
          <p:cNvCxnSpPr/>
          <p:nvPr/>
        </p:nvCxnSpPr>
        <p:spPr bwMode="auto">
          <a:xfrm>
            <a:off x="1569903" y="1641608"/>
            <a:ext cx="0" cy="2514958"/>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556DC9D7-8C07-2921-68EB-C861BC7F5C54}"/>
              </a:ext>
            </a:extLst>
          </p:cNvPr>
          <p:cNvCxnSpPr>
            <a:cxnSpLocks/>
          </p:cNvCxnSpPr>
          <p:nvPr/>
        </p:nvCxnSpPr>
        <p:spPr bwMode="auto">
          <a:xfrm>
            <a:off x="1472668" y="4140691"/>
            <a:ext cx="96044"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0BAB37A7-EC3A-4E28-F926-204FA97AC082}"/>
              </a:ext>
            </a:extLst>
          </p:cNvPr>
          <p:cNvCxnSpPr>
            <a:cxnSpLocks/>
          </p:cNvCxnSpPr>
          <p:nvPr/>
        </p:nvCxnSpPr>
        <p:spPr bwMode="auto">
          <a:xfrm>
            <a:off x="1472668" y="3892325"/>
            <a:ext cx="96044"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5BF2006B-526F-0494-223B-68A5BAC89072}"/>
              </a:ext>
            </a:extLst>
          </p:cNvPr>
          <p:cNvCxnSpPr>
            <a:cxnSpLocks/>
          </p:cNvCxnSpPr>
          <p:nvPr/>
        </p:nvCxnSpPr>
        <p:spPr bwMode="auto">
          <a:xfrm>
            <a:off x="1472668" y="3643960"/>
            <a:ext cx="96044"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9E85567C-08E1-48EB-B1D0-DDE83F291B2F}"/>
              </a:ext>
            </a:extLst>
          </p:cNvPr>
          <p:cNvCxnSpPr>
            <a:cxnSpLocks/>
          </p:cNvCxnSpPr>
          <p:nvPr/>
        </p:nvCxnSpPr>
        <p:spPr bwMode="auto">
          <a:xfrm>
            <a:off x="1472668" y="3395595"/>
            <a:ext cx="96044"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7FA920BF-E54B-216E-2F1C-6F19E077E1AD}"/>
              </a:ext>
            </a:extLst>
          </p:cNvPr>
          <p:cNvCxnSpPr>
            <a:cxnSpLocks/>
          </p:cNvCxnSpPr>
          <p:nvPr/>
        </p:nvCxnSpPr>
        <p:spPr bwMode="auto">
          <a:xfrm>
            <a:off x="1472668" y="3147230"/>
            <a:ext cx="96044"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A94A2426-AF17-4B43-AD48-11847D7E99E0}"/>
              </a:ext>
            </a:extLst>
          </p:cNvPr>
          <p:cNvCxnSpPr>
            <a:cxnSpLocks/>
          </p:cNvCxnSpPr>
          <p:nvPr/>
        </p:nvCxnSpPr>
        <p:spPr bwMode="auto">
          <a:xfrm>
            <a:off x="1472668" y="2898865"/>
            <a:ext cx="96044"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A9773036-8DC7-A7A6-822F-96F261DB5902}"/>
              </a:ext>
            </a:extLst>
          </p:cNvPr>
          <p:cNvCxnSpPr>
            <a:cxnSpLocks/>
          </p:cNvCxnSpPr>
          <p:nvPr/>
        </p:nvCxnSpPr>
        <p:spPr bwMode="auto">
          <a:xfrm>
            <a:off x="1472668" y="2650500"/>
            <a:ext cx="96044"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07D0E2A7-8C12-2F95-2869-4473DC15F394}"/>
              </a:ext>
            </a:extLst>
          </p:cNvPr>
          <p:cNvCxnSpPr>
            <a:cxnSpLocks/>
          </p:cNvCxnSpPr>
          <p:nvPr/>
        </p:nvCxnSpPr>
        <p:spPr bwMode="auto">
          <a:xfrm>
            <a:off x="1472668" y="2402135"/>
            <a:ext cx="96044"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69A0EDC7-A6D5-66DE-73FF-52B032F9958F}"/>
              </a:ext>
            </a:extLst>
          </p:cNvPr>
          <p:cNvCxnSpPr>
            <a:cxnSpLocks/>
          </p:cNvCxnSpPr>
          <p:nvPr/>
        </p:nvCxnSpPr>
        <p:spPr bwMode="auto">
          <a:xfrm>
            <a:off x="1472668" y="2153770"/>
            <a:ext cx="96044"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B676F76B-50C9-563B-75F1-3957806F3A79}"/>
              </a:ext>
            </a:extLst>
          </p:cNvPr>
          <p:cNvCxnSpPr>
            <a:cxnSpLocks/>
          </p:cNvCxnSpPr>
          <p:nvPr/>
        </p:nvCxnSpPr>
        <p:spPr bwMode="auto">
          <a:xfrm>
            <a:off x="1472668" y="1905405"/>
            <a:ext cx="96044"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4F551AF7-EB5A-CE6A-6494-B463D9A3D4F1}"/>
              </a:ext>
            </a:extLst>
          </p:cNvPr>
          <p:cNvCxnSpPr>
            <a:cxnSpLocks/>
          </p:cNvCxnSpPr>
          <p:nvPr/>
        </p:nvCxnSpPr>
        <p:spPr bwMode="auto">
          <a:xfrm>
            <a:off x="1472668" y="1657040"/>
            <a:ext cx="96044" cy="0"/>
          </a:xfrm>
          <a:prstGeom prst="line">
            <a:avLst/>
          </a:prstGeom>
          <a:noFill/>
          <a:ln w="28575" cap="flat" cmpd="sng" algn="ctr">
            <a:solidFill>
              <a:schemeClr val="bg1"/>
            </a:solidFill>
            <a:prstDash val="solid"/>
            <a:round/>
            <a:headEnd type="none" w="med" len="med"/>
            <a:tailEnd type="none" w="med" len="med"/>
          </a:ln>
          <a:effectLst/>
        </p:spPr>
      </p:cxnSp>
      <p:sp>
        <p:nvSpPr>
          <p:cNvPr id="35" name="TextBox 34">
            <a:extLst>
              <a:ext uri="{FF2B5EF4-FFF2-40B4-BE49-F238E27FC236}">
                <a16:creationId xmlns:a16="http://schemas.microsoft.com/office/drawing/2014/main" id="{8E76D049-43D5-EF01-AA5B-C50148B7C495}"/>
              </a:ext>
            </a:extLst>
          </p:cNvPr>
          <p:cNvSpPr txBox="1"/>
          <p:nvPr/>
        </p:nvSpPr>
        <p:spPr bwMode="auto">
          <a:xfrm>
            <a:off x="4339432" y="3261104"/>
            <a:ext cx="729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GB" altLang="en-US" sz="1400" b="0" baseline="300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36" name="TextBox 35">
            <a:extLst>
              <a:ext uri="{FF2B5EF4-FFF2-40B4-BE49-F238E27FC236}">
                <a16:creationId xmlns:a16="http://schemas.microsoft.com/office/drawing/2014/main" id="{CB6369FE-2591-B932-672F-E2A337EDCDCE}"/>
              </a:ext>
            </a:extLst>
          </p:cNvPr>
          <p:cNvSpPr txBox="1"/>
          <p:nvPr/>
        </p:nvSpPr>
        <p:spPr bwMode="auto">
          <a:xfrm>
            <a:off x="5698332" y="3469763"/>
            <a:ext cx="729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GB" altLang="en-US" sz="1400" b="0" baseline="300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37" name="TextBox 36">
            <a:extLst>
              <a:ext uri="{FF2B5EF4-FFF2-40B4-BE49-F238E27FC236}">
                <a16:creationId xmlns:a16="http://schemas.microsoft.com/office/drawing/2014/main" id="{A310B615-9673-6C0B-FA6D-1D4EA023EA52}"/>
              </a:ext>
            </a:extLst>
          </p:cNvPr>
          <p:cNvSpPr txBox="1"/>
          <p:nvPr/>
        </p:nvSpPr>
        <p:spPr bwMode="auto">
          <a:xfrm>
            <a:off x="6059549" y="3483638"/>
            <a:ext cx="729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GB" altLang="en-US" sz="1400" b="0" baseline="300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38" name="TextBox 37">
            <a:extLst>
              <a:ext uri="{FF2B5EF4-FFF2-40B4-BE49-F238E27FC236}">
                <a16:creationId xmlns:a16="http://schemas.microsoft.com/office/drawing/2014/main" id="{0ED2E0BC-B176-3C4E-60D0-5424ACEECE24}"/>
              </a:ext>
            </a:extLst>
          </p:cNvPr>
          <p:cNvSpPr txBox="1"/>
          <p:nvPr/>
        </p:nvSpPr>
        <p:spPr bwMode="auto">
          <a:xfrm>
            <a:off x="8317707" y="3788578"/>
            <a:ext cx="729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GB" altLang="en-US" sz="1400" b="0" baseline="300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39" name="TextBox 38">
            <a:extLst>
              <a:ext uri="{FF2B5EF4-FFF2-40B4-BE49-F238E27FC236}">
                <a16:creationId xmlns:a16="http://schemas.microsoft.com/office/drawing/2014/main" id="{2201270A-FDB6-7816-4D32-43AB1E2E2AC7}"/>
              </a:ext>
            </a:extLst>
          </p:cNvPr>
          <p:cNvSpPr txBox="1"/>
          <p:nvPr/>
        </p:nvSpPr>
        <p:spPr bwMode="auto">
          <a:xfrm>
            <a:off x="1715048" y="1931625"/>
            <a:ext cx="729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GB" altLang="en-US" sz="1400" b="0" baseline="300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40" name="TextBox 39">
            <a:extLst>
              <a:ext uri="{FF2B5EF4-FFF2-40B4-BE49-F238E27FC236}">
                <a16:creationId xmlns:a16="http://schemas.microsoft.com/office/drawing/2014/main" id="{D4778118-DB7A-9F43-3B6F-8DD158C9BE24}"/>
              </a:ext>
            </a:extLst>
          </p:cNvPr>
          <p:cNvSpPr txBox="1"/>
          <p:nvPr/>
        </p:nvSpPr>
        <p:spPr bwMode="auto">
          <a:xfrm>
            <a:off x="1807192" y="1931625"/>
            <a:ext cx="729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GB" altLang="en-US" sz="1400" b="0" baseline="300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41" name="TextBox 40">
            <a:extLst>
              <a:ext uri="{FF2B5EF4-FFF2-40B4-BE49-F238E27FC236}">
                <a16:creationId xmlns:a16="http://schemas.microsoft.com/office/drawing/2014/main" id="{094B49E1-B873-C394-EC30-AB36438C230B}"/>
              </a:ext>
            </a:extLst>
          </p:cNvPr>
          <p:cNvSpPr txBox="1"/>
          <p:nvPr/>
        </p:nvSpPr>
        <p:spPr bwMode="auto">
          <a:xfrm>
            <a:off x="1899336" y="1931625"/>
            <a:ext cx="729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GB" altLang="en-US" sz="1400" b="0" baseline="300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180" name="Freeform 179">
            <a:extLst>
              <a:ext uri="{FF2B5EF4-FFF2-40B4-BE49-F238E27FC236}">
                <a16:creationId xmlns:a16="http://schemas.microsoft.com/office/drawing/2014/main" id="{8F9FA1FC-FBE9-23C9-2F54-6F3C5D16C047}"/>
              </a:ext>
            </a:extLst>
          </p:cNvPr>
          <p:cNvSpPr/>
          <p:nvPr/>
        </p:nvSpPr>
        <p:spPr bwMode="auto">
          <a:xfrm>
            <a:off x="2617314" y="2902130"/>
            <a:ext cx="73343" cy="61863"/>
          </a:xfrm>
          <a:custGeom>
            <a:avLst/>
            <a:gdLst>
              <a:gd name="connsiteX0" fmla="*/ 0 w 73343"/>
              <a:gd name="connsiteY0" fmla="*/ 0 h 61863"/>
              <a:gd name="connsiteX1" fmla="*/ 73343 w 73343"/>
              <a:gd name="connsiteY1" fmla="*/ 0 h 61863"/>
              <a:gd name="connsiteX2" fmla="*/ 73343 w 73343"/>
              <a:gd name="connsiteY2" fmla="*/ 61863 h 61863"/>
              <a:gd name="connsiteX3" fmla="*/ 0 w 73343"/>
              <a:gd name="connsiteY3" fmla="*/ 61863 h 61863"/>
              <a:gd name="connsiteX4" fmla="*/ 0 w 73343"/>
              <a:gd name="connsiteY4" fmla="*/ 0 h 618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61863">
                <a:moveTo>
                  <a:pt x="0" y="0"/>
                </a:moveTo>
                <a:lnTo>
                  <a:pt x="73343" y="0"/>
                </a:lnTo>
                <a:lnTo>
                  <a:pt x="73343" y="61863"/>
                </a:lnTo>
                <a:lnTo>
                  <a:pt x="0" y="61863"/>
                </a:lnTo>
                <a:lnTo>
                  <a:pt x="0" y="0"/>
                </a:lnTo>
                <a:close/>
              </a:path>
            </a:pathLst>
          </a:custGeom>
          <a:solidFill>
            <a:schemeClr val="accent4"/>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Freeform 178">
            <a:extLst>
              <a:ext uri="{FF2B5EF4-FFF2-40B4-BE49-F238E27FC236}">
                <a16:creationId xmlns:a16="http://schemas.microsoft.com/office/drawing/2014/main" id="{564447C6-4821-E195-565E-4B5E2AC03370}"/>
              </a:ext>
            </a:extLst>
          </p:cNvPr>
          <p:cNvSpPr/>
          <p:nvPr/>
        </p:nvSpPr>
        <p:spPr bwMode="auto">
          <a:xfrm>
            <a:off x="2707756" y="2902130"/>
            <a:ext cx="73343" cy="95445"/>
          </a:xfrm>
          <a:custGeom>
            <a:avLst/>
            <a:gdLst>
              <a:gd name="connsiteX0" fmla="*/ 0 w 73343"/>
              <a:gd name="connsiteY0" fmla="*/ 0 h 95445"/>
              <a:gd name="connsiteX1" fmla="*/ 73343 w 73343"/>
              <a:gd name="connsiteY1" fmla="*/ 0 h 95445"/>
              <a:gd name="connsiteX2" fmla="*/ 73343 w 73343"/>
              <a:gd name="connsiteY2" fmla="*/ 95445 h 95445"/>
              <a:gd name="connsiteX3" fmla="*/ 0 w 73343"/>
              <a:gd name="connsiteY3" fmla="*/ 95445 h 95445"/>
              <a:gd name="connsiteX4" fmla="*/ 0 w 73343"/>
              <a:gd name="connsiteY4" fmla="*/ 0 h 95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95445">
                <a:moveTo>
                  <a:pt x="0" y="0"/>
                </a:moveTo>
                <a:lnTo>
                  <a:pt x="73343" y="0"/>
                </a:lnTo>
                <a:lnTo>
                  <a:pt x="73343" y="95445"/>
                </a:lnTo>
                <a:lnTo>
                  <a:pt x="0" y="95445"/>
                </a:lnTo>
                <a:lnTo>
                  <a:pt x="0" y="0"/>
                </a:lnTo>
                <a:close/>
              </a:path>
            </a:pathLst>
          </a:custGeom>
          <a:solidFill>
            <a:schemeClr val="accent4"/>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Freeform 177">
            <a:extLst>
              <a:ext uri="{FF2B5EF4-FFF2-40B4-BE49-F238E27FC236}">
                <a16:creationId xmlns:a16="http://schemas.microsoft.com/office/drawing/2014/main" id="{FC86426F-BD65-B03E-BC35-DE635610A0DC}"/>
              </a:ext>
            </a:extLst>
          </p:cNvPr>
          <p:cNvSpPr/>
          <p:nvPr/>
        </p:nvSpPr>
        <p:spPr bwMode="auto">
          <a:xfrm>
            <a:off x="2798198" y="2902130"/>
            <a:ext cx="73343" cy="127600"/>
          </a:xfrm>
          <a:custGeom>
            <a:avLst/>
            <a:gdLst>
              <a:gd name="connsiteX0" fmla="*/ 0 w 73343"/>
              <a:gd name="connsiteY0" fmla="*/ 0 h 127600"/>
              <a:gd name="connsiteX1" fmla="*/ 73343 w 73343"/>
              <a:gd name="connsiteY1" fmla="*/ 0 h 127600"/>
              <a:gd name="connsiteX2" fmla="*/ 73343 w 73343"/>
              <a:gd name="connsiteY2" fmla="*/ 127600 h 127600"/>
              <a:gd name="connsiteX3" fmla="*/ 0 w 73343"/>
              <a:gd name="connsiteY3" fmla="*/ 127600 h 127600"/>
              <a:gd name="connsiteX4" fmla="*/ 0 w 73343"/>
              <a:gd name="connsiteY4" fmla="*/ 0 h 127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127600">
                <a:moveTo>
                  <a:pt x="0" y="0"/>
                </a:moveTo>
                <a:lnTo>
                  <a:pt x="73343" y="0"/>
                </a:lnTo>
                <a:lnTo>
                  <a:pt x="73343" y="127600"/>
                </a:lnTo>
                <a:lnTo>
                  <a:pt x="0" y="127600"/>
                </a:lnTo>
                <a:lnTo>
                  <a:pt x="0" y="0"/>
                </a:lnTo>
                <a:close/>
              </a:path>
            </a:pathLst>
          </a:custGeom>
          <a:solidFill>
            <a:schemeClr val="accent4"/>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Freeform 176">
            <a:extLst>
              <a:ext uri="{FF2B5EF4-FFF2-40B4-BE49-F238E27FC236}">
                <a16:creationId xmlns:a16="http://schemas.microsoft.com/office/drawing/2014/main" id="{AC28762E-849C-794A-2083-A72C6A4CE65F}"/>
              </a:ext>
            </a:extLst>
          </p:cNvPr>
          <p:cNvSpPr/>
          <p:nvPr/>
        </p:nvSpPr>
        <p:spPr bwMode="auto">
          <a:xfrm>
            <a:off x="2888640" y="2902130"/>
            <a:ext cx="73343" cy="161676"/>
          </a:xfrm>
          <a:custGeom>
            <a:avLst/>
            <a:gdLst>
              <a:gd name="connsiteX0" fmla="*/ 0 w 73343"/>
              <a:gd name="connsiteY0" fmla="*/ 0 h 161676"/>
              <a:gd name="connsiteX1" fmla="*/ 73343 w 73343"/>
              <a:gd name="connsiteY1" fmla="*/ 0 h 161676"/>
              <a:gd name="connsiteX2" fmla="*/ 73343 w 73343"/>
              <a:gd name="connsiteY2" fmla="*/ 161676 h 161676"/>
              <a:gd name="connsiteX3" fmla="*/ 0 w 73343"/>
              <a:gd name="connsiteY3" fmla="*/ 161676 h 161676"/>
              <a:gd name="connsiteX4" fmla="*/ 0 w 73343"/>
              <a:gd name="connsiteY4" fmla="*/ 0 h 161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161676">
                <a:moveTo>
                  <a:pt x="0" y="0"/>
                </a:moveTo>
                <a:lnTo>
                  <a:pt x="73343" y="0"/>
                </a:lnTo>
                <a:lnTo>
                  <a:pt x="73343" y="161676"/>
                </a:lnTo>
                <a:lnTo>
                  <a:pt x="0" y="161676"/>
                </a:lnTo>
                <a:lnTo>
                  <a:pt x="0" y="0"/>
                </a:lnTo>
                <a:close/>
              </a:path>
            </a:pathLst>
          </a:custGeom>
          <a:solidFill>
            <a:schemeClr val="accent4"/>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Freeform 175">
            <a:extLst>
              <a:ext uri="{FF2B5EF4-FFF2-40B4-BE49-F238E27FC236}">
                <a16:creationId xmlns:a16="http://schemas.microsoft.com/office/drawing/2014/main" id="{446963E0-E362-4C9E-60D2-5B6746ED4442}"/>
              </a:ext>
            </a:extLst>
          </p:cNvPr>
          <p:cNvSpPr/>
          <p:nvPr/>
        </p:nvSpPr>
        <p:spPr bwMode="auto">
          <a:xfrm>
            <a:off x="2979082" y="2902130"/>
            <a:ext cx="73343" cy="209726"/>
          </a:xfrm>
          <a:custGeom>
            <a:avLst/>
            <a:gdLst>
              <a:gd name="connsiteX0" fmla="*/ 0 w 73343"/>
              <a:gd name="connsiteY0" fmla="*/ 0 h 209726"/>
              <a:gd name="connsiteX1" fmla="*/ 73343 w 73343"/>
              <a:gd name="connsiteY1" fmla="*/ 0 h 209726"/>
              <a:gd name="connsiteX2" fmla="*/ 73343 w 73343"/>
              <a:gd name="connsiteY2" fmla="*/ 209726 h 209726"/>
              <a:gd name="connsiteX3" fmla="*/ 0 w 73343"/>
              <a:gd name="connsiteY3" fmla="*/ 209726 h 209726"/>
              <a:gd name="connsiteX4" fmla="*/ 0 w 73343"/>
              <a:gd name="connsiteY4" fmla="*/ 0 h 209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209726">
                <a:moveTo>
                  <a:pt x="0" y="0"/>
                </a:moveTo>
                <a:lnTo>
                  <a:pt x="73343" y="0"/>
                </a:lnTo>
                <a:lnTo>
                  <a:pt x="73343" y="209726"/>
                </a:lnTo>
                <a:lnTo>
                  <a:pt x="0" y="209726"/>
                </a:lnTo>
                <a:lnTo>
                  <a:pt x="0" y="0"/>
                </a:ln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Freeform 174">
            <a:extLst>
              <a:ext uri="{FF2B5EF4-FFF2-40B4-BE49-F238E27FC236}">
                <a16:creationId xmlns:a16="http://schemas.microsoft.com/office/drawing/2014/main" id="{62EB1F5A-0200-728B-0026-8659EEA9B715}"/>
              </a:ext>
            </a:extLst>
          </p:cNvPr>
          <p:cNvSpPr/>
          <p:nvPr/>
        </p:nvSpPr>
        <p:spPr bwMode="auto">
          <a:xfrm>
            <a:off x="3069524" y="2902130"/>
            <a:ext cx="73343" cy="234472"/>
          </a:xfrm>
          <a:custGeom>
            <a:avLst/>
            <a:gdLst>
              <a:gd name="connsiteX0" fmla="*/ 0 w 73343"/>
              <a:gd name="connsiteY0" fmla="*/ 0 h 234472"/>
              <a:gd name="connsiteX1" fmla="*/ 73343 w 73343"/>
              <a:gd name="connsiteY1" fmla="*/ 0 h 234472"/>
              <a:gd name="connsiteX2" fmla="*/ 73343 w 73343"/>
              <a:gd name="connsiteY2" fmla="*/ 234472 h 234472"/>
              <a:gd name="connsiteX3" fmla="*/ 0 w 73343"/>
              <a:gd name="connsiteY3" fmla="*/ 234472 h 234472"/>
              <a:gd name="connsiteX4" fmla="*/ 0 w 73343"/>
              <a:gd name="connsiteY4" fmla="*/ 0 h 234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234472">
                <a:moveTo>
                  <a:pt x="0" y="0"/>
                </a:moveTo>
                <a:lnTo>
                  <a:pt x="73343" y="0"/>
                </a:lnTo>
                <a:lnTo>
                  <a:pt x="73343" y="234472"/>
                </a:lnTo>
                <a:lnTo>
                  <a:pt x="0" y="234472"/>
                </a:lnTo>
                <a:lnTo>
                  <a:pt x="0" y="0"/>
                </a:lnTo>
                <a:close/>
              </a:path>
            </a:pathLst>
          </a:custGeom>
          <a:solidFill>
            <a:schemeClr val="accent4"/>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Freeform 173">
            <a:extLst>
              <a:ext uri="{FF2B5EF4-FFF2-40B4-BE49-F238E27FC236}">
                <a16:creationId xmlns:a16="http://schemas.microsoft.com/office/drawing/2014/main" id="{26A3C38E-AF56-2E00-EBA5-A3DF1C129056}"/>
              </a:ext>
            </a:extLst>
          </p:cNvPr>
          <p:cNvSpPr/>
          <p:nvPr/>
        </p:nvSpPr>
        <p:spPr bwMode="auto">
          <a:xfrm>
            <a:off x="3159966" y="2902130"/>
            <a:ext cx="73343" cy="249132"/>
          </a:xfrm>
          <a:custGeom>
            <a:avLst/>
            <a:gdLst>
              <a:gd name="connsiteX0" fmla="*/ 0 w 73343"/>
              <a:gd name="connsiteY0" fmla="*/ 0 h 249132"/>
              <a:gd name="connsiteX1" fmla="*/ 73343 w 73343"/>
              <a:gd name="connsiteY1" fmla="*/ 0 h 249132"/>
              <a:gd name="connsiteX2" fmla="*/ 73343 w 73343"/>
              <a:gd name="connsiteY2" fmla="*/ 249132 h 249132"/>
              <a:gd name="connsiteX3" fmla="*/ 0 w 73343"/>
              <a:gd name="connsiteY3" fmla="*/ 249132 h 249132"/>
              <a:gd name="connsiteX4" fmla="*/ 0 w 73343"/>
              <a:gd name="connsiteY4" fmla="*/ 0 h 249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249132">
                <a:moveTo>
                  <a:pt x="0" y="0"/>
                </a:moveTo>
                <a:lnTo>
                  <a:pt x="73343" y="0"/>
                </a:lnTo>
                <a:lnTo>
                  <a:pt x="73343" y="249132"/>
                </a:lnTo>
                <a:lnTo>
                  <a:pt x="0" y="249132"/>
                </a:lnTo>
                <a:lnTo>
                  <a:pt x="0" y="0"/>
                </a:lnTo>
                <a:close/>
              </a:path>
            </a:pathLst>
          </a:custGeom>
          <a:solidFill>
            <a:schemeClr val="accent4"/>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Freeform 172">
            <a:extLst>
              <a:ext uri="{FF2B5EF4-FFF2-40B4-BE49-F238E27FC236}">
                <a16:creationId xmlns:a16="http://schemas.microsoft.com/office/drawing/2014/main" id="{1758737A-D9F7-A6D3-2816-F8FB64B32CD0}"/>
              </a:ext>
            </a:extLst>
          </p:cNvPr>
          <p:cNvSpPr/>
          <p:nvPr/>
        </p:nvSpPr>
        <p:spPr bwMode="auto">
          <a:xfrm>
            <a:off x="3250408" y="2902130"/>
            <a:ext cx="73343" cy="257202"/>
          </a:xfrm>
          <a:custGeom>
            <a:avLst/>
            <a:gdLst>
              <a:gd name="connsiteX0" fmla="*/ 0 w 73343"/>
              <a:gd name="connsiteY0" fmla="*/ 0 h 257202"/>
              <a:gd name="connsiteX1" fmla="*/ 73343 w 73343"/>
              <a:gd name="connsiteY1" fmla="*/ 0 h 257202"/>
              <a:gd name="connsiteX2" fmla="*/ 73343 w 73343"/>
              <a:gd name="connsiteY2" fmla="*/ 257202 h 257202"/>
              <a:gd name="connsiteX3" fmla="*/ 0 w 73343"/>
              <a:gd name="connsiteY3" fmla="*/ 257202 h 257202"/>
              <a:gd name="connsiteX4" fmla="*/ 0 w 73343"/>
              <a:gd name="connsiteY4" fmla="*/ 0 h 25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257202">
                <a:moveTo>
                  <a:pt x="0" y="0"/>
                </a:moveTo>
                <a:lnTo>
                  <a:pt x="73343" y="0"/>
                </a:lnTo>
                <a:lnTo>
                  <a:pt x="73343" y="257202"/>
                </a:lnTo>
                <a:lnTo>
                  <a:pt x="0" y="257202"/>
                </a:lnTo>
                <a:lnTo>
                  <a:pt x="0" y="0"/>
                </a:lnTo>
                <a:close/>
              </a:path>
            </a:pathLst>
          </a:custGeom>
          <a:solidFill>
            <a:schemeClr val="accent4"/>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Freeform 171">
            <a:extLst>
              <a:ext uri="{FF2B5EF4-FFF2-40B4-BE49-F238E27FC236}">
                <a16:creationId xmlns:a16="http://schemas.microsoft.com/office/drawing/2014/main" id="{B199F108-A787-2F5C-1DB5-1711C11836B2}"/>
              </a:ext>
            </a:extLst>
          </p:cNvPr>
          <p:cNvSpPr/>
          <p:nvPr/>
        </p:nvSpPr>
        <p:spPr bwMode="auto">
          <a:xfrm>
            <a:off x="3340850" y="2902130"/>
            <a:ext cx="73343" cy="257202"/>
          </a:xfrm>
          <a:custGeom>
            <a:avLst/>
            <a:gdLst>
              <a:gd name="connsiteX0" fmla="*/ 0 w 73343"/>
              <a:gd name="connsiteY0" fmla="*/ 0 h 257202"/>
              <a:gd name="connsiteX1" fmla="*/ 73343 w 73343"/>
              <a:gd name="connsiteY1" fmla="*/ 0 h 257202"/>
              <a:gd name="connsiteX2" fmla="*/ 73343 w 73343"/>
              <a:gd name="connsiteY2" fmla="*/ 257202 h 257202"/>
              <a:gd name="connsiteX3" fmla="*/ 0 w 73343"/>
              <a:gd name="connsiteY3" fmla="*/ 257202 h 257202"/>
              <a:gd name="connsiteX4" fmla="*/ 0 w 73343"/>
              <a:gd name="connsiteY4" fmla="*/ 0 h 25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257202">
                <a:moveTo>
                  <a:pt x="0" y="0"/>
                </a:moveTo>
                <a:lnTo>
                  <a:pt x="73343" y="0"/>
                </a:lnTo>
                <a:lnTo>
                  <a:pt x="73343" y="257202"/>
                </a:lnTo>
                <a:lnTo>
                  <a:pt x="0" y="257202"/>
                </a:lnTo>
                <a:lnTo>
                  <a:pt x="0" y="0"/>
                </a:lnTo>
                <a:close/>
              </a:path>
            </a:pathLst>
          </a:custGeom>
          <a:solidFill>
            <a:schemeClr val="accent4"/>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Freeform 170">
            <a:extLst>
              <a:ext uri="{FF2B5EF4-FFF2-40B4-BE49-F238E27FC236}">
                <a16:creationId xmlns:a16="http://schemas.microsoft.com/office/drawing/2014/main" id="{B951403E-CB46-3B97-9397-912D2D044AF1}"/>
              </a:ext>
            </a:extLst>
          </p:cNvPr>
          <p:cNvSpPr/>
          <p:nvPr/>
        </p:nvSpPr>
        <p:spPr bwMode="auto">
          <a:xfrm>
            <a:off x="3431292" y="2902130"/>
            <a:ext cx="73343" cy="266727"/>
          </a:xfrm>
          <a:custGeom>
            <a:avLst/>
            <a:gdLst>
              <a:gd name="connsiteX0" fmla="*/ 0 w 73343"/>
              <a:gd name="connsiteY0" fmla="*/ 0 h 266727"/>
              <a:gd name="connsiteX1" fmla="*/ 73343 w 73343"/>
              <a:gd name="connsiteY1" fmla="*/ 0 h 266727"/>
              <a:gd name="connsiteX2" fmla="*/ 73343 w 73343"/>
              <a:gd name="connsiteY2" fmla="*/ 266727 h 266727"/>
              <a:gd name="connsiteX3" fmla="*/ 0 w 73343"/>
              <a:gd name="connsiteY3" fmla="*/ 266727 h 266727"/>
              <a:gd name="connsiteX4" fmla="*/ 0 w 73343"/>
              <a:gd name="connsiteY4" fmla="*/ 0 h 266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266727">
                <a:moveTo>
                  <a:pt x="0" y="0"/>
                </a:moveTo>
                <a:lnTo>
                  <a:pt x="73343" y="0"/>
                </a:lnTo>
                <a:lnTo>
                  <a:pt x="73343" y="266727"/>
                </a:lnTo>
                <a:lnTo>
                  <a:pt x="0" y="266727"/>
                </a:lnTo>
                <a:lnTo>
                  <a:pt x="0" y="0"/>
                </a:lnTo>
                <a:close/>
              </a:path>
            </a:pathLst>
          </a:custGeom>
          <a:solidFill>
            <a:schemeClr val="accent4"/>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Freeform 169">
            <a:extLst>
              <a:ext uri="{FF2B5EF4-FFF2-40B4-BE49-F238E27FC236}">
                <a16:creationId xmlns:a16="http://schemas.microsoft.com/office/drawing/2014/main" id="{EA579E7B-AC2B-633C-E442-73551C11022F}"/>
              </a:ext>
            </a:extLst>
          </p:cNvPr>
          <p:cNvSpPr/>
          <p:nvPr/>
        </p:nvSpPr>
        <p:spPr bwMode="auto">
          <a:xfrm>
            <a:off x="3521734" y="2902130"/>
            <a:ext cx="73343" cy="287853"/>
          </a:xfrm>
          <a:custGeom>
            <a:avLst/>
            <a:gdLst>
              <a:gd name="connsiteX0" fmla="*/ 0 w 73343"/>
              <a:gd name="connsiteY0" fmla="*/ 0 h 287853"/>
              <a:gd name="connsiteX1" fmla="*/ 73343 w 73343"/>
              <a:gd name="connsiteY1" fmla="*/ 0 h 287853"/>
              <a:gd name="connsiteX2" fmla="*/ 73343 w 73343"/>
              <a:gd name="connsiteY2" fmla="*/ 287853 h 287853"/>
              <a:gd name="connsiteX3" fmla="*/ 0 w 73343"/>
              <a:gd name="connsiteY3" fmla="*/ 287853 h 287853"/>
              <a:gd name="connsiteX4" fmla="*/ 0 w 73343"/>
              <a:gd name="connsiteY4" fmla="*/ 0 h 287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287853">
                <a:moveTo>
                  <a:pt x="0" y="0"/>
                </a:moveTo>
                <a:lnTo>
                  <a:pt x="73343" y="0"/>
                </a:lnTo>
                <a:lnTo>
                  <a:pt x="73343" y="287853"/>
                </a:lnTo>
                <a:lnTo>
                  <a:pt x="0" y="287853"/>
                </a:lnTo>
                <a:lnTo>
                  <a:pt x="0" y="0"/>
                </a:lnTo>
                <a:close/>
              </a:path>
            </a:pathLst>
          </a:custGeom>
          <a:solidFill>
            <a:schemeClr val="accent4"/>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Freeform 168">
            <a:extLst>
              <a:ext uri="{FF2B5EF4-FFF2-40B4-BE49-F238E27FC236}">
                <a16:creationId xmlns:a16="http://schemas.microsoft.com/office/drawing/2014/main" id="{82F6B49B-B5B9-C513-A5CC-158E4A076591}"/>
              </a:ext>
            </a:extLst>
          </p:cNvPr>
          <p:cNvSpPr/>
          <p:nvPr/>
        </p:nvSpPr>
        <p:spPr bwMode="auto">
          <a:xfrm>
            <a:off x="3612176" y="2902130"/>
            <a:ext cx="73343" cy="287853"/>
          </a:xfrm>
          <a:custGeom>
            <a:avLst/>
            <a:gdLst>
              <a:gd name="connsiteX0" fmla="*/ 0 w 73343"/>
              <a:gd name="connsiteY0" fmla="*/ 0 h 287853"/>
              <a:gd name="connsiteX1" fmla="*/ 73343 w 73343"/>
              <a:gd name="connsiteY1" fmla="*/ 0 h 287853"/>
              <a:gd name="connsiteX2" fmla="*/ 73343 w 73343"/>
              <a:gd name="connsiteY2" fmla="*/ 287853 h 287853"/>
              <a:gd name="connsiteX3" fmla="*/ 0 w 73343"/>
              <a:gd name="connsiteY3" fmla="*/ 287853 h 287853"/>
              <a:gd name="connsiteX4" fmla="*/ 0 w 73343"/>
              <a:gd name="connsiteY4" fmla="*/ 0 h 287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287853">
                <a:moveTo>
                  <a:pt x="0" y="0"/>
                </a:moveTo>
                <a:lnTo>
                  <a:pt x="73343" y="0"/>
                </a:lnTo>
                <a:lnTo>
                  <a:pt x="73343" y="287853"/>
                </a:lnTo>
                <a:lnTo>
                  <a:pt x="0" y="287853"/>
                </a:lnTo>
                <a:lnTo>
                  <a:pt x="0" y="0"/>
                </a:lnTo>
                <a:close/>
              </a:path>
            </a:pathLst>
          </a:custGeom>
          <a:solidFill>
            <a:schemeClr val="accent4"/>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Freeform 167">
            <a:extLst>
              <a:ext uri="{FF2B5EF4-FFF2-40B4-BE49-F238E27FC236}">
                <a16:creationId xmlns:a16="http://schemas.microsoft.com/office/drawing/2014/main" id="{28FC9C40-AF57-2A98-1615-1E86A28E1175}"/>
              </a:ext>
            </a:extLst>
          </p:cNvPr>
          <p:cNvSpPr/>
          <p:nvPr/>
        </p:nvSpPr>
        <p:spPr bwMode="auto">
          <a:xfrm>
            <a:off x="3702618" y="2902130"/>
            <a:ext cx="73343" cy="304249"/>
          </a:xfrm>
          <a:custGeom>
            <a:avLst/>
            <a:gdLst>
              <a:gd name="connsiteX0" fmla="*/ 0 w 73343"/>
              <a:gd name="connsiteY0" fmla="*/ 0 h 304249"/>
              <a:gd name="connsiteX1" fmla="*/ 73343 w 73343"/>
              <a:gd name="connsiteY1" fmla="*/ 0 h 304249"/>
              <a:gd name="connsiteX2" fmla="*/ 73343 w 73343"/>
              <a:gd name="connsiteY2" fmla="*/ 304249 h 304249"/>
              <a:gd name="connsiteX3" fmla="*/ 0 w 73343"/>
              <a:gd name="connsiteY3" fmla="*/ 304249 h 304249"/>
              <a:gd name="connsiteX4" fmla="*/ 0 w 73343"/>
              <a:gd name="connsiteY4" fmla="*/ 0 h 304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304249">
                <a:moveTo>
                  <a:pt x="0" y="0"/>
                </a:moveTo>
                <a:lnTo>
                  <a:pt x="73343" y="0"/>
                </a:lnTo>
                <a:lnTo>
                  <a:pt x="73343" y="304249"/>
                </a:lnTo>
                <a:lnTo>
                  <a:pt x="0" y="304249"/>
                </a:lnTo>
                <a:lnTo>
                  <a:pt x="0" y="0"/>
                </a:lnTo>
                <a:close/>
              </a:path>
            </a:pathLst>
          </a:custGeom>
          <a:solidFill>
            <a:schemeClr val="accent4"/>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Freeform 166">
            <a:extLst>
              <a:ext uri="{FF2B5EF4-FFF2-40B4-BE49-F238E27FC236}">
                <a16:creationId xmlns:a16="http://schemas.microsoft.com/office/drawing/2014/main" id="{4AC65589-1B29-5407-2FC2-F12C7C81BB41}"/>
              </a:ext>
            </a:extLst>
          </p:cNvPr>
          <p:cNvSpPr/>
          <p:nvPr/>
        </p:nvSpPr>
        <p:spPr bwMode="auto">
          <a:xfrm>
            <a:off x="3793060" y="2902130"/>
            <a:ext cx="73343" cy="310492"/>
          </a:xfrm>
          <a:custGeom>
            <a:avLst/>
            <a:gdLst>
              <a:gd name="connsiteX0" fmla="*/ 0 w 73343"/>
              <a:gd name="connsiteY0" fmla="*/ 0 h 310492"/>
              <a:gd name="connsiteX1" fmla="*/ 73343 w 73343"/>
              <a:gd name="connsiteY1" fmla="*/ 0 h 310492"/>
              <a:gd name="connsiteX2" fmla="*/ 73343 w 73343"/>
              <a:gd name="connsiteY2" fmla="*/ 310492 h 310492"/>
              <a:gd name="connsiteX3" fmla="*/ 0 w 73343"/>
              <a:gd name="connsiteY3" fmla="*/ 310492 h 310492"/>
              <a:gd name="connsiteX4" fmla="*/ 0 w 73343"/>
              <a:gd name="connsiteY4" fmla="*/ 0 h 3104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310492">
                <a:moveTo>
                  <a:pt x="0" y="0"/>
                </a:moveTo>
                <a:lnTo>
                  <a:pt x="73343" y="0"/>
                </a:lnTo>
                <a:lnTo>
                  <a:pt x="73343" y="310492"/>
                </a:lnTo>
                <a:lnTo>
                  <a:pt x="0" y="310492"/>
                </a:lnTo>
                <a:lnTo>
                  <a:pt x="0" y="0"/>
                </a:lnTo>
                <a:close/>
              </a:path>
            </a:pathLst>
          </a:custGeom>
          <a:solidFill>
            <a:schemeClr val="accent4"/>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Freeform 165">
            <a:extLst>
              <a:ext uri="{FF2B5EF4-FFF2-40B4-BE49-F238E27FC236}">
                <a16:creationId xmlns:a16="http://schemas.microsoft.com/office/drawing/2014/main" id="{27D2F430-9480-0A56-0E8C-DB12B9E58FF8}"/>
              </a:ext>
            </a:extLst>
          </p:cNvPr>
          <p:cNvSpPr/>
          <p:nvPr/>
        </p:nvSpPr>
        <p:spPr bwMode="auto">
          <a:xfrm>
            <a:off x="3883502" y="2902130"/>
            <a:ext cx="73343" cy="307514"/>
          </a:xfrm>
          <a:custGeom>
            <a:avLst/>
            <a:gdLst>
              <a:gd name="connsiteX0" fmla="*/ 0 w 73343"/>
              <a:gd name="connsiteY0" fmla="*/ 0 h 307514"/>
              <a:gd name="connsiteX1" fmla="*/ 73343 w 73343"/>
              <a:gd name="connsiteY1" fmla="*/ 0 h 307514"/>
              <a:gd name="connsiteX2" fmla="*/ 73343 w 73343"/>
              <a:gd name="connsiteY2" fmla="*/ 307514 h 307514"/>
              <a:gd name="connsiteX3" fmla="*/ 0 w 73343"/>
              <a:gd name="connsiteY3" fmla="*/ 307514 h 307514"/>
              <a:gd name="connsiteX4" fmla="*/ 0 w 73343"/>
              <a:gd name="connsiteY4" fmla="*/ 0 h 307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307514">
                <a:moveTo>
                  <a:pt x="0" y="0"/>
                </a:moveTo>
                <a:lnTo>
                  <a:pt x="73343" y="0"/>
                </a:lnTo>
                <a:lnTo>
                  <a:pt x="73343" y="307514"/>
                </a:lnTo>
                <a:lnTo>
                  <a:pt x="0" y="307514"/>
                </a:lnTo>
                <a:lnTo>
                  <a:pt x="0" y="0"/>
                </a:lnTo>
                <a:close/>
              </a:path>
            </a:pathLst>
          </a:custGeom>
          <a:solidFill>
            <a:schemeClr val="accent4"/>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Freeform 164">
            <a:extLst>
              <a:ext uri="{FF2B5EF4-FFF2-40B4-BE49-F238E27FC236}">
                <a16:creationId xmlns:a16="http://schemas.microsoft.com/office/drawing/2014/main" id="{57D830C6-3420-0045-B30C-E9C718EA5368}"/>
              </a:ext>
            </a:extLst>
          </p:cNvPr>
          <p:cNvSpPr/>
          <p:nvPr/>
        </p:nvSpPr>
        <p:spPr bwMode="auto">
          <a:xfrm>
            <a:off x="3973944" y="2902130"/>
            <a:ext cx="73343" cy="312897"/>
          </a:xfrm>
          <a:custGeom>
            <a:avLst/>
            <a:gdLst>
              <a:gd name="connsiteX0" fmla="*/ 0 w 73343"/>
              <a:gd name="connsiteY0" fmla="*/ 0 h 312897"/>
              <a:gd name="connsiteX1" fmla="*/ 73343 w 73343"/>
              <a:gd name="connsiteY1" fmla="*/ 0 h 312897"/>
              <a:gd name="connsiteX2" fmla="*/ 73343 w 73343"/>
              <a:gd name="connsiteY2" fmla="*/ 312897 h 312897"/>
              <a:gd name="connsiteX3" fmla="*/ 0 w 73343"/>
              <a:gd name="connsiteY3" fmla="*/ 312897 h 312897"/>
              <a:gd name="connsiteX4" fmla="*/ 0 w 73343"/>
              <a:gd name="connsiteY4" fmla="*/ 0 h 312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312897">
                <a:moveTo>
                  <a:pt x="0" y="0"/>
                </a:moveTo>
                <a:lnTo>
                  <a:pt x="73343" y="0"/>
                </a:lnTo>
                <a:lnTo>
                  <a:pt x="73343" y="312897"/>
                </a:lnTo>
                <a:lnTo>
                  <a:pt x="0" y="312897"/>
                </a:lnTo>
                <a:lnTo>
                  <a:pt x="0" y="0"/>
                </a:ln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Freeform 163">
            <a:extLst>
              <a:ext uri="{FF2B5EF4-FFF2-40B4-BE49-F238E27FC236}">
                <a16:creationId xmlns:a16="http://schemas.microsoft.com/office/drawing/2014/main" id="{C3246E67-12EE-DF21-B1EB-2A762FC68AE8}"/>
              </a:ext>
            </a:extLst>
          </p:cNvPr>
          <p:cNvSpPr/>
          <p:nvPr/>
        </p:nvSpPr>
        <p:spPr bwMode="auto">
          <a:xfrm>
            <a:off x="4064386" y="2902130"/>
            <a:ext cx="73343" cy="358974"/>
          </a:xfrm>
          <a:custGeom>
            <a:avLst/>
            <a:gdLst>
              <a:gd name="connsiteX0" fmla="*/ 0 w 73343"/>
              <a:gd name="connsiteY0" fmla="*/ 0 h 358974"/>
              <a:gd name="connsiteX1" fmla="*/ 73343 w 73343"/>
              <a:gd name="connsiteY1" fmla="*/ 0 h 358974"/>
              <a:gd name="connsiteX2" fmla="*/ 73343 w 73343"/>
              <a:gd name="connsiteY2" fmla="*/ 358974 h 358974"/>
              <a:gd name="connsiteX3" fmla="*/ 0 w 73343"/>
              <a:gd name="connsiteY3" fmla="*/ 358974 h 358974"/>
              <a:gd name="connsiteX4" fmla="*/ 0 w 73343"/>
              <a:gd name="connsiteY4" fmla="*/ 0 h 3589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358974">
                <a:moveTo>
                  <a:pt x="0" y="0"/>
                </a:moveTo>
                <a:lnTo>
                  <a:pt x="73343" y="0"/>
                </a:lnTo>
                <a:lnTo>
                  <a:pt x="73343" y="358974"/>
                </a:lnTo>
                <a:lnTo>
                  <a:pt x="0" y="358974"/>
                </a:lnTo>
                <a:lnTo>
                  <a:pt x="0" y="0"/>
                </a:lnTo>
                <a:close/>
              </a:path>
            </a:pathLst>
          </a:custGeom>
          <a:solidFill>
            <a:schemeClr val="accent4"/>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Freeform 162">
            <a:extLst>
              <a:ext uri="{FF2B5EF4-FFF2-40B4-BE49-F238E27FC236}">
                <a16:creationId xmlns:a16="http://schemas.microsoft.com/office/drawing/2014/main" id="{3517C9E4-EEE9-823F-A950-5F6E02CF72A0}"/>
              </a:ext>
            </a:extLst>
          </p:cNvPr>
          <p:cNvSpPr/>
          <p:nvPr/>
        </p:nvSpPr>
        <p:spPr bwMode="auto">
          <a:xfrm>
            <a:off x="4154828" y="2902130"/>
            <a:ext cx="73343" cy="358974"/>
          </a:xfrm>
          <a:custGeom>
            <a:avLst/>
            <a:gdLst>
              <a:gd name="connsiteX0" fmla="*/ 0 w 73343"/>
              <a:gd name="connsiteY0" fmla="*/ 0 h 358974"/>
              <a:gd name="connsiteX1" fmla="*/ 73343 w 73343"/>
              <a:gd name="connsiteY1" fmla="*/ 0 h 358974"/>
              <a:gd name="connsiteX2" fmla="*/ 73343 w 73343"/>
              <a:gd name="connsiteY2" fmla="*/ 358974 h 358974"/>
              <a:gd name="connsiteX3" fmla="*/ 0 w 73343"/>
              <a:gd name="connsiteY3" fmla="*/ 358974 h 358974"/>
              <a:gd name="connsiteX4" fmla="*/ 0 w 73343"/>
              <a:gd name="connsiteY4" fmla="*/ 0 h 3589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358974">
                <a:moveTo>
                  <a:pt x="0" y="0"/>
                </a:moveTo>
                <a:lnTo>
                  <a:pt x="73343" y="0"/>
                </a:lnTo>
                <a:lnTo>
                  <a:pt x="73343" y="358974"/>
                </a:lnTo>
                <a:lnTo>
                  <a:pt x="0" y="358974"/>
                </a:lnTo>
                <a:lnTo>
                  <a:pt x="0" y="0"/>
                </a:lnTo>
                <a:close/>
              </a:path>
            </a:pathLst>
          </a:custGeom>
          <a:solidFill>
            <a:schemeClr val="accent4"/>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Freeform 161">
            <a:extLst>
              <a:ext uri="{FF2B5EF4-FFF2-40B4-BE49-F238E27FC236}">
                <a16:creationId xmlns:a16="http://schemas.microsoft.com/office/drawing/2014/main" id="{3063694E-63CA-A5CC-8126-D62050E9715C}"/>
              </a:ext>
            </a:extLst>
          </p:cNvPr>
          <p:cNvSpPr/>
          <p:nvPr/>
        </p:nvSpPr>
        <p:spPr bwMode="auto">
          <a:xfrm>
            <a:off x="4245270" y="2902130"/>
            <a:ext cx="73343" cy="358974"/>
          </a:xfrm>
          <a:custGeom>
            <a:avLst/>
            <a:gdLst>
              <a:gd name="connsiteX0" fmla="*/ 0 w 73343"/>
              <a:gd name="connsiteY0" fmla="*/ 0 h 358974"/>
              <a:gd name="connsiteX1" fmla="*/ 73343 w 73343"/>
              <a:gd name="connsiteY1" fmla="*/ 0 h 358974"/>
              <a:gd name="connsiteX2" fmla="*/ 73343 w 73343"/>
              <a:gd name="connsiteY2" fmla="*/ 358974 h 358974"/>
              <a:gd name="connsiteX3" fmla="*/ 0 w 73343"/>
              <a:gd name="connsiteY3" fmla="*/ 358974 h 358974"/>
              <a:gd name="connsiteX4" fmla="*/ 0 w 73343"/>
              <a:gd name="connsiteY4" fmla="*/ 0 h 3589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358974">
                <a:moveTo>
                  <a:pt x="0" y="0"/>
                </a:moveTo>
                <a:lnTo>
                  <a:pt x="73343" y="0"/>
                </a:lnTo>
                <a:lnTo>
                  <a:pt x="73343" y="358974"/>
                </a:lnTo>
                <a:lnTo>
                  <a:pt x="0" y="358974"/>
                </a:lnTo>
                <a:lnTo>
                  <a:pt x="0" y="0"/>
                </a:ln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Freeform 160">
            <a:extLst>
              <a:ext uri="{FF2B5EF4-FFF2-40B4-BE49-F238E27FC236}">
                <a16:creationId xmlns:a16="http://schemas.microsoft.com/office/drawing/2014/main" id="{B664E86A-D319-DFC6-D42F-A05878186228}"/>
              </a:ext>
            </a:extLst>
          </p:cNvPr>
          <p:cNvSpPr/>
          <p:nvPr/>
        </p:nvSpPr>
        <p:spPr bwMode="auto">
          <a:xfrm>
            <a:off x="4335712" y="2902130"/>
            <a:ext cx="73343" cy="411134"/>
          </a:xfrm>
          <a:custGeom>
            <a:avLst/>
            <a:gdLst>
              <a:gd name="connsiteX0" fmla="*/ 0 w 73343"/>
              <a:gd name="connsiteY0" fmla="*/ 0 h 411134"/>
              <a:gd name="connsiteX1" fmla="*/ 73343 w 73343"/>
              <a:gd name="connsiteY1" fmla="*/ 0 h 411134"/>
              <a:gd name="connsiteX2" fmla="*/ 73343 w 73343"/>
              <a:gd name="connsiteY2" fmla="*/ 411134 h 411134"/>
              <a:gd name="connsiteX3" fmla="*/ 0 w 73343"/>
              <a:gd name="connsiteY3" fmla="*/ 411134 h 411134"/>
              <a:gd name="connsiteX4" fmla="*/ 0 w 73343"/>
              <a:gd name="connsiteY4" fmla="*/ 0 h 411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411134">
                <a:moveTo>
                  <a:pt x="0" y="0"/>
                </a:moveTo>
                <a:lnTo>
                  <a:pt x="73343" y="0"/>
                </a:lnTo>
                <a:lnTo>
                  <a:pt x="73343" y="411134"/>
                </a:lnTo>
                <a:lnTo>
                  <a:pt x="0" y="411134"/>
                </a:lnTo>
                <a:lnTo>
                  <a:pt x="0" y="0"/>
                </a:lnTo>
                <a:close/>
              </a:path>
            </a:pathLst>
          </a:custGeom>
          <a:solidFill>
            <a:schemeClr val="accent4"/>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Freeform 159">
            <a:extLst>
              <a:ext uri="{FF2B5EF4-FFF2-40B4-BE49-F238E27FC236}">
                <a16:creationId xmlns:a16="http://schemas.microsoft.com/office/drawing/2014/main" id="{E5C15412-D273-58D6-D4CA-1F1F4BF6604A}"/>
              </a:ext>
            </a:extLst>
          </p:cNvPr>
          <p:cNvSpPr/>
          <p:nvPr/>
        </p:nvSpPr>
        <p:spPr bwMode="auto">
          <a:xfrm>
            <a:off x="4426154" y="2902130"/>
            <a:ext cx="73343" cy="410471"/>
          </a:xfrm>
          <a:custGeom>
            <a:avLst/>
            <a:gdLst>
              <a:gd name="connsiteX0" fmla="*/ 0 w 73343"/>
              <a:gd name="connsiteY0" fmla="*/ 0 h 410471"/>
              <a:gd name="connsiteX1" fmla="*/ 73343 w 73343"/>
              <a:gd name="connsiteY1" fmla="*/ 0 h 410471"/>
              <a:gd name="connsiteX2" fmla="*/ 73343 w 73343"/>
              <a:gd name="connsiteY2" fmla="*/ 410471 h 410471"/>
              <a:gd name="connsiteX3" fmla="*/ 0 w 73343"/>
              <a:gd name="connsiteY3" fmla="*/ 410471 h 410471"/>
              <a:gd name="connsiteX4" fmla="*/ 0 w 73343"/>
              <a:gd name="connsiteY4" fmla="*/ 0 h 4104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410471">
                <a:moveTo>
                  <a:pt x="0" y="0"/>
                </a:moveTo>
                <a:lnTo>
                  <a:pt x="73343" y="0"/>
                </a:lnTo>
                <a:lnTo>
                  <a:pt x="73343" y="410471"/>
                </a:lnTo>
                <a:lnTo>
                  <a:pt x="0" y="410471"/>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Freeform 158">
            <a:extLst>
              <a:ext uri="{FF2B5EF4-FFF2-40B4-BE49-F238E27FC236}">
                <a16:creationId xmlns:a16="http://schemas.microsoft.com/office/drawing/2014/main" id="{8095EC73-D94B-683D-A229-5A333A15B05B}"/>
              </a:ext>
            </a:extLst>
          </p:cNvPr>
          <p:cNvSpPr/>
          <p:nvPr/>
        </p:nvSpPr>
        <p:spPr bwMode="auto">
          <a:xfrm>
            <a:off x="4516596" y="2902130"/>
            <a:ext cx="73343" cy="419333"/>
          </a:xfrm>
          <a:custGeom>
            <a:avLst/>
            <a:gdLst>
              <a:gd name="connsiteX0" fmla="*/ 0 w 73343"/>
              <a:gd name="connsiteY0" fmla="*/ 0 h 419333"/>
              <a:gd name="connsiteX1" fmla="*/ 73343 w 73343"/>
              <a:gd name="connsiteY1" fmla="*/ 0 h 419333"/>
              <a:gd name="connsiteX2" fmla="*/ 73343 w 73343"/>
              <a:gd name="connsiteY2" fmla="*/ 419333 h 419333"/>
              <a:gd name="connsiteX3" fmla="*/ 0 w 73343"/>
              <a:gd name="connsiteY3" fmla="*/ 419333 h 419333"/>
              <a:gd name="connsiteX4" fmla="*/ 0 w 73343"/>
              <a:gd name="connsiteY4" fmla="*/ 0 h 419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419333">
                <a:moveTo>
                  <a:pt x="0" y="0"/>
                </a:moveTo>
                <a:lnTo>
                  <a:pt x="73343" y="0"/>
                </a:lnTo>
                <a:lnTo>
                  <a:pt x="73343" y="419333"/>
                </a:lnTo>
                <a:lnTo>
                  <a:pt x="0" y="419333"/>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Freeform 157">
            <a:extLst>
              <a:ext uri="{FF2B5EF4-FFF2-40B4-BE49-F238E27FC236}">
                <a16:creationId xmlns:a16="http://schemas.microsoft.com/office/drawing/2014/main" id="{C92158BF-0FFC-5B52-1BE6-C5111583629D}"/>
              </a:ext>
            </a:extLst>
          </p:cNvPr>
          <p:cNvSpPr/>
          <p:nvPr/>
        </p:nvSpPr>
        <p:spPr bwMode="auto">
          <a:xfrm>
            <a:off x="4607038" y="2902130"/>
            <a:ext cx="73343" cy="475820"/>
          </a:xfrm>
          <a:custGeom>
            <a:avLst/>
            <a:gdLst>
              <a:gd name="connsiteX0" fmla="*/ 0 w 73343"/>
              <a:gd name="connsiteY0" fmla="*/ 0 h 475820"/>
              <a:gd name="connsiteX1" fmla="*/ 73343 w 73343"/>
              <a:gd name="connsiteY1" fmla="*/ 0 h 475820"/>
              <a:gd name="connsiteX2" fmla="*/ 73343 w 73343"/>
              <a:gd name="connsiteY2" fmla="*/ 475820 h 475820"/>
              <a:gd name="connsiteX3" fmla="*/ 0 w 73343"/>
              <a:gd name="connsiteY3" fmla="*/ 475820 h 475820"/>
              <a:gd name="connsiteX4" fmla="*/ 0 w 73343"/>
              <a:gd name="connsiteY4" fmla="*/ 0 h 475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475820">
                <a:moveTo>
                  <a:pt x="0" y="0"/>
                </a:moveTo>
                <a:lnTo>
                  <a:pt x="73343" y="0"/>
                </a:lnTo>
                <a:lnTo>
                  <a:pt x="73343" y="475820"/>
                </a:lnTo>
                <a:lnTo>
                  <a:pt x="0" y="475820"/>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Freeform 156">
            <a:extLst>
              <a:ext uri="{FF2B5EF4-FFF2-40B4-BE49-F238E27FC236}">
                <a16:creationId xmlns:a16="http://schemas.microsoft.com/office/drawing/2014/main" id="{A8047589-CD17-3AF3-3431-8F7F313AA198}"/>
              </a:ext>
            </a:extLst>
          </p:cNvPr>
          <p:cNvSpPr/>
          <p:nvPr/>
        </p:nvSpPr>
        <p:spPr bwMode="auto">
          <a:xfrm>
            <a:off x="4697480" y="2902130"/>
            <a:ext cx="73343" cy="478995"/>
          </a:xfrm>
          <a:custGeom>
            <a:avLst/>
            <a:gdLst>
              <a:gd name="connsiteX0" fmla="*/ 0 w 73343"/>
              <a:gd name="connsiteY0" fmla="*/ 0 h 478995"/>
              <a:gd name="connsiteX1" fmla="*/ 73343 w 73343"/>
              <a:gd name="connsiteY1" fmla="*/ 0 h 478995"/>
              <a:gd name="connsiteX2" fmla="*/ 73343 w 73343"/>
              <a:gd name="connsiteY2" fmla="*/ 478995 h 478995"/>
              <a:gd name="connsiteX3" fmla="*/ 0 w 73343"/>
              <a:gd name="connsiteY3" fmla="*/ 478995 h 478995"/>
              <a:gd name="connsiteX4" fmla="*/ 0 w 73343"/>
              <a:gd name="connsiteY4" fmla="*/ 0 h 4789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478995">
                <a:moveTo>
                  <a:pt x="0" y="0"/>
                </a:moveTo>
                <a:lnTo>
                  <a:pt x="73343" y="0"/>
                </a:lnTo>
                <a:lnTo>
                  <a:pt x="73343" y="478995"/>
                </a:lnTo>
                <a:lnTo>
                  <a:pt x="0" y="478995"/>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Freeform 155">
            <a:extLst>
              <a:ext uri="{FF2B5EF4-FFF2-40B4-BE49-F238E27FC236}">
                <a16:creationId xmlns:a16="http://schemas.microsoft.com/office/drawing/2014/main" id="{55E59D35-F415-9966-94FE-46298169B561}"/>
              </a:ext>
            </a:extLst>
          </p:cNvPr>
          <p:cNvSpPr/>
          <p:nvPr/>
        </p:nvSpPr>
        <p:spPr bwMode="auto">
          <a:xfrm>
            <a:off x="4787922" y="2902130"/>
            <a:ext cx="73343" cy="477886"/>
          </a:xfrm>
          <a:custGeom>
            <a:avLst/>
            <a:gdLst>
              <a:gd name="connsiteX0" fmla="*/ 0 w 73343"/>
              <a:gd name="connsiteY0" fmla="*/ 0 h 477886"/>
              <a:gd name="connsiteX1" fmla="*/ 73343 w 73343"/>
              <a:gd name="connsiteY1" fmla="*/ 0 h 477886"/>
              <a:gd name="connsiteX2" fmla="*/ 73343 w 73343"/>
              <a:gd name="connsiteY2" fmla="*/ 477886 h 477886"/>
              <a:gd name="connsiteX3" fmla="*/ 0 w 73343"/>
              <a:gd name="connsiteY3" fmla="*/ 477886 h 477886"/>
              <a:gd name="connsiteX4" fmla="*/ 0 w 73343"/>
              <a:gd name="connsiteY4" fmla="*/ 0 h 477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477886">
                <a:moveTo>
                  <a:pt x="0" y="0"/>
                </a:moveTo>
                <a:lnTo>
                  <a:pt x="73343" y="0"/>
                </a:lnTo>
                <a:lnTo>
                  <a:pt x="73343" y="477886"/>
                </a:lnTo>
                <a:lnTo>
                  <a:pt x="0" y="477886"/>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Freeform 154">
            <a:extLst>
              <a:ext uri="{FF2B5EF4-FFF2-40B4-BE49-F238E27FC236}">
                <a16:creationId xmlns:a16="http://schemas.microsoft.com/office/drawing/2014/main" id="{43904BA8-987C-D65C-8B60-81463E8571E8}"/>
              </a:ext>
            </a:extLst>
          </p:cNvPr>
          <p:cNvSpPr/>
          <p:nvPr/>
        </p:nvSpPr>
        <p:spPr bwMode="auto">
          <a:xfrm>
            <a:off x="4878364" y="2902130"/>
            <a:ext cx="73343" cy="496273"/>
          </a:xfrm>
          <a:custGeom>
            <a:avLst/>
            <a:gdLst>
              <a:gd name="connsiteX0" fmla="*/ 0 w 73343"/>
              <a:gd name="connsiteY0" fmla="*/ 0 h 496273"/>
              <a:gd name="connsiteX1" fmla="*/ 73343 w 73343"/>
              <a:gd name="connsiteY1" fmla="*/ 0 h 496273"/>
              <a:gd name="connsiteX2" fmla="*/ 73343 w 73343"/>
              <a:gd name="connsiteY2" fmla="*/ 496273 h 496273"/>
              <a:gd name="connsiteX3" fmla="*/ 0 w 73343"/>
              <a:gd name="connsiteY3" fmla="*/ 496273 h 496273"/>
              <a:gd name="connsiteX4" fmla="*/ 0 w 73343"/>
              <a:gd name="connsiteY4" fmla="*/ 0 h 496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496273">
                <a:moveTo>
                  <a:pt x="0" y="0"/>
                </a:moveTo>
                <a:lnTo>
                  <a:pt x="73343" y="0"/>
                </a:lnTo>
                <a:lnTo>
                  <a:pt x="73343" y="496273"/>
                </a:lnTo>
                <a:lnTo>
                  <a:pt x="0" y="496273"/>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Freeform 153">
            <a:extLst>
              <a:ext uri="{FF2B5EF4-FFF2-40B4-BE49-F238E27FC236}">
                <a16:creationId xmlns:a16="http://schemas.microsoft.com/office/drawing/2014/main" id="{9BFC7B0B-7F2D-D67D-8A87-03CB7B98F363}"/>
              </a:ext>
            </a:extLst>
          </p:cNvPr>
          <p:cNvSpPr/>
          <p:nvPr/>
        </p:nvSpPr>
        <p:spPr bwMode="auto">
          <a:xfrm>
            <a:off x="4968806" y="2902130"/>
            <a:ext cx="73343" cy="511485"/>
          </a:xfrm>
          <a:custGeom>
            <a:avLst/>
            <a:gdLst>
              <a:gd name="connsiteX0" fmla="*/ 0 w 73343"/>
              <a:gd name="connsiteY0" fmla="*/ 0 h 511485"/>
              <a:gd name="connsiteX1" fmla="*/ 73343 w 73343"/>
              <a:gd name="connsiteY1" fmla="*/ 0 h 511485"/>
              <a:gd name="connsiteX2" fmla="*/ 73343 w 73343"/>
              <a:gd name="connsiteY2" fmla="*/ 511485 h 511485"/>
              <a:gd name="connsiteX3" fmla="*/ 0 w 73343"/>
              <a:gd name="connsiteY3" fmla="*/ 511485 h 511485"/>
              <a:gd name="connsiteX4" fmla="*/ 0 w 73343"/>
              <a:gd name="connsiteY4" fmla="*/ 0 h 5114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511485">
                <a:moveTo>
                  <a:pt x="0" y="0"/>
                </a:moveTo>
                <a:lnTo>
                  <a:pt x="73343" y="0"/>
                </a:lnTo>
                <a:lnTo>
                  <a:pt x="73343" y="511485"/>
                </a:lnTo>
                <a:lnTo>
                  <a:pt x="0" y="511485"/>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Freeform 152">
            <a:extLst>
              <a:ext uri="{FF2B5EF4-FFF2-40B4-BE49-F238E27FC236}">
                <a16:creationId xmlns:a16="http://schemas.microsoft.com/office/drawing/2014/main" id="{3E757F94-210F-5421-E32A-AABF8EB5AF2B}"/>
              </a:ext>
            </a:extLst>
          </p:cNvPr>
          <p:cNvSpPr/>
          <p:nvPr/>
        </p:nvSpPr>
        <p:spPr bwMode="auto">
          <a:xfrm>
            <a:off x="5059248" y="2902130"/>
            <a:ext cx="73343" cy="510822"/>
          </a:xfrm>
          <a:custGeom>
            <a:avLst/>
            <a:gdLst>
              <a:gd name="connsiteX0" fmla="*/ 0 w 73343"/>
              <a:gd name="connsiteY0" fmla="*/ 0 h 510822"/>
              <a:gd name="connsiteX1" fmla="*/ 73343 w 73343"/>
              <a:gd name="connsiteY1" fmla="*/ 0 h 510822"/>
              <a:gd name="connsiteX2" fmla="*/ 73343 w 73343"/>
              <a:gd name="connsiteY2" fmla="*/ 510822 h 510822"/>
              <a:gd name="connsiteX3" fmla="*/ 0 w 73343"/>
              <a:gd name="connsiteY3" fmla="*/ 510822 h 510822"/>
              <a:gd name="connsiteX4" fmla="*/ 0 w 73343"/>
              <a:gd name="connsiteY4" fmla="*/ 0 h 5108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510822">
                <a:moveTo>
                  <a:pt x="0" y="0"/>
                </a:moveTo>
                <a:lnTo>
                  <a:pt x="73343" y="0"/>
                </a:lnTo>
                <a:lnTo>
                  <a:pt x="73343" y="510822"/>
                </a:lnTo>
                <a:lnTo>
                  <a:pt x="0" y="510822"/>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Freeform 151">
            <a:extLst>
              <a:ext uri="{FF2B5EF4-FFF2-40B4-BE49-F238E27FC236}">
                <a16:creationId xmlns:a16="http://schemas.microsoft.com/office/drawing/2014/main" id="{A36F2103-D6D9-4739-920B-B1DD8DE864AB}"/>
              </a:ext>
            </a:extLst>
          </p:cNvPr>
          <p:cNvSpPr/>
          <p:nvPr/>
        </p:nvSpPr>
        <p:spPr bwMode="auto">
          <a:xfrm>
            <a:off x="5149690" y="2902130"/>
            <a:ext cx="73343" cy="517172"/>
          </a:xfrm>
          <a:custGeom>
            <a:avLst/>
            <a:gdLst>
              <a:gd name="connsiteX0" fmla="*/ 0 w 73343"/>
              <a:gd name="connsiteY0" fmla="*/ 0 h 517172"/>
              <a:gd name="connsiteX1" fmla="*/ 73343 w 73343"/>
              <a:gd name="connsiteY1" fmla="*/ 0 h 517172"/>
              <a:gd name="connsiteX2" fmla="*/ 73343 w 73343"/>
              <a:gd name="connsiteY2" fmla="*/ 517172 h 517172"/>
              <a:gd name="connsiteX3" fmla="*/ 0 w 73343"/>
              <a:gd name="connsiteY3" fmla="*/ 517172 h 517172"/>
              <a:gd name="connsiteX4" fmla="*/ 0 w 73343"/>
              <a:gd name="connsiteY4" fmla="*/ 0 h 517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517172">
                <a:moveTo>
                  <a:pt x="0" y="0"/>
                </a:moveTo>
                <a:lnTo>
                  <a:pt x="73343" y="0"/>
                </a:lnTo>
                <a:lnTo>
                  <a:pt x="73343" y="517172"/>
                </a:lnTo>
                <a:lnTo>
                  <a:pt x="0" y="517172"/>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Freeform 150">
            <a:extLst>
              <a:ext uri="{FF2B5EF4-FFF2-40B4-BE49-F238E27FC236}">
                <a16:creationId xmlns:a16="http://schemas.microsoft.com/office/drawing/2014/main" id="{FE207837-B987-7E17-B3F1-FB7ED5627EC6}"/>
              </a:ext>
            </a:extLst>
          </p:cNvPr>
          <p:cNvSpPr/>
          <p:nvPr/>
        </p:nvSpPr>
        <p:spPr bwMode="auto">
          <a:xfrm>
            <a:off x="5240132" y="2902130"/>
            <a:ext cx="73343" cy="529061"/>
          </a:xfrm>
          <a:custGeom>
            <a:avLst/>
            <a:gdLst>
              <a:gd name="connsiteX0" fmla="*/ 0 w 73343"/>
              <a:gd name="connsiteY0" fmla="*/ 0 h 529061"/>
              <a:gd name="connsiteX1" fmla="*/ 73343 w 73343"/>
              <a:gd name="connsiteY1" fmla="*/ 0 h 529061"/>
              <a:gd name="connsiteX2" fmla="*/ 73343 w 73343"/>
              <a:gd name="connsiteY2" fmla="*/ 529061 h 529061"/>
              <a:gd name="connsiteX3" fmla="*/ 0 w 73343"/>
              <a:gd name="connsiteY3" fmla="*/ 529061 h 529061"/>
              <a:gd name="connsiteX4" fmla="*/ 0 w 73343"/>
              <a:gd name="connsiteY4" fmla="*/ 0 h 529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529061">
                <a:moveTo>
                  <a:pt x="0" y="0"/>
                </a:moveTo>
                <a:lnTo>
                  <a:pt x="73343" y="0"/>
                </a:lnTo>
                <a:lnTo>
                  <a:pt x="73343" y="529061"/>
                </a:lnTo>
                <a:lnTo>
                  <a:pt x="0" y="529061"/>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Freeform 149">
            <a:extLst>
              <a:ext uri="{FF2B5EF4-FFF2-40B4-BE49-F238E27FC236}">
                <a16:creationId xmlns:a16="http://schemas.microsoft.com/office/drawing/2014/main" id="{D5C0092B-B7E5-B5BF-31EF-160A114B6C17}"/>
              </a:ext>
            </a:extLst>
          </p:cNvPr>
          <p:cNvSpPr/>
          <p:nvPr/>
        </p:nvSpPr>
        <p:spPr bwMode="auto">
          <a:xfrm>
            <a:off x="5330574" y="2902130"/>
            <a:ext cx="73343" cy="538325"/>
          </a:xfrm>
          <a:custGeom>
            <a:avLst/>
            <a:gdLst>
              <a:gd name="connsiteX0" fmla="*/ 0 w 73343"/>
              <a:gd name="connsiteY0" fmla="*/ 0 h 538325"/>
              <a:gd name="connsiteX1" fmla="*/ 73343 w 73343"/>
              <a:gd name="connsiteY1" fmla="*/ 0 h 538325"/>
              <a:gd name="connsiteX2" fmla="*/ 73343 w 73343"/>
              <a:gd name="connsiteY2" fmla="*/ 538325 h 538325"/>
              <a:gd name="connsiteX3" fmla="*/ 0 w 73343"/>
              <a:gd name="connsiteY3" fmla="*/ 538325 h 538325"/>
              <a:gd name="connsiteX4" fmla="*/ 0 w 73343"/>
              <a:gd name="connsiteY4" fmla="*/ 0 h 538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538325">
                <a:moveTo>
                  <a:pt x="0" y="0"/>
                </a:moveTo>
                <a:lnTo>
                  <a:pt x="73343" y="0"/>
                </a:lnTo>
                <a:lnTo>
                  <a:pt x="73343" y="538325"/>
                </a:lnTo>
                <a:lnTo>
                  <a:pt x="0" y="538325"/>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Freeform 148">
            <a:extLst>
              <a:ext uri="{FF2B5EF4-FFF2-40B4-BE49-F238E27FC236}">
                <a16:creationId xmlns:a16="http://schemas.microsoft.com/office/drawing/2014/main" id="{626FDB19-9536-84F4-D716-3FE47F2D3BD7}"/>
              </a:ext>
            </a:extLst>
          </p:cNvPr>
          <p:cNvSpPr/>
          <p:nvPr/>
        </p:nvSpPr>
        <p:spPr bwMode="auto">
          <a:xfrm>
            <a:off x="5511458" y="2902130"/>
            <a:ext cx="73343" cy="596272"/>
          </a:xfrm>
          <a:custGeom>
            <a:avLst/>
            <a:gdLst>
              <a:gd name="connsiteX0" fmla="*/ 0 w 73343"/>
              <a:gd name="connsiteY0" fmla="*/ 0 h 596272"/>
              <a:gd name="connsiteX1" fmla="*/ 73343 w 73343"/>
              <a:gd name="connsiteY1" fmla="*/ 0 h 596272"/>
              <a:gd name="connsiteX2" fmla="*/ 73343 w 73343"/>
              <a:gd name="connsiteY2" fmla="*/ 596272 h 596272"/>
              <a:gd name="connsiteX3" fmla="*/ 0 w 73343"/>
              <a:gd name="connsiteY3" fmla="*/ 596272 h 596272"/>
              <a:gd name="connsiteX4" fmla="*/ 0 w 73343"/>
              <a:gd name="connsiteY4" fmla="*/ 0 h 596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596272">
                <a:moveTo>
                  <a:pt x="0" y="0"/>
                </a:moveTo>
                <a:lnTo>
                  <a:pt x="73343" y="0"/>
                </a:lnTo>
                <a:lnTo>
                  <a:pt x="73343" y="596272"/>
                </a:lnTo>
                <a:lnTo>
                  <a:pt x="0" y="596272"/>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Freeform 147">
            <a:extLst>
              <a:ext uri="{FF2B5EF4-FFF2-40B4-BE49-F238E27FC236}">
                <a16:creationId xmlns:a16="http://schemas.microsoft.com/office/drawing/2014/main" id="{59721A3E-5551-F37C-86EA-19178A618D4A}"/>
              </a:ext>
            </a:extLst>
          </p:cNvPr>
          <p:cNvSpPr/>
          <p:nvPr/>
        </p:nvSpPr>
        <p:spPr bwMode="auto">
          <a:xfrm>
            <a:off x="5601900" y="2902130"/>
            <a:ext cx="73343" cy="596377"/>
          </a:xfrm>
          <a:custGeom>
            <a:avLst/>
            <a:gdLst>
              <a:gd name="connsiteX0" fmla="*/ 0 w 73343"/>
              <a:gd name="connsiteY0" fmla="*/ 0 h 596377"/>
              <a:gd name="connsiteX1" fmla="*/ 73343 w 73343"/>
              <a:gd name="connsiteY1" fmla="*/ 0 h 596377"/>
              <a:gd name="connsiteX2" fmla="*/ 73343 w 73343"/>
              <a:gd name="connsiteY2" fmla="*/ 596377 h 596377"/>
              <a:gd name="connsiteX3" fmla="*/ 0 w 73343"/>
              <a:gd name="connsiteY3" fmla="*/ 596377 h 596377"/>
              <a:gd name="connsiteX4" fmla="*/ 0 w 73343"/>
              <a:gd name="connsiteY4" fmla="*/ 0 h 5963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596377">
                <a:moveTo>
                  <a:pt x="0" y="0"/>
                </a:moveTo>
                <a:lnTo>
                  <a:pt x="73343" y="0"/>
                </a:lnTo>
                <a:lnTo>
                  <a:pt x="73343" y="596377"/>
                </a:lnTo>
                <a:lnTo>
                  <a:pt x="0" y="596377"/>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Freeform 146">
            <a:extLst>
              <a:ext uri="{FF2B5EF4-FFF2-40B4-BE49-F238E27FC236}">
                <a16:creationId xmlns:a16="http://schemas.microsoft.com/office/drawing/2014/main" id="{DD9B6F76-DA75-8F13-A237-74CB7133E293}"/>
              </a:ext>
            </a:extLst>
          </p:cNvPr>
          <p:cNvSpPr/>
          <p:nvPr/>
        </p:nvSpPr>
        <p:spPr bwMode="auto">
          <a:xfrm>
            <a:off x="5692342" y="2902130"/>
            <a:ext cx="73343" cy="617939"/>
          </a:xfrm>
          <a:custGeom>
            <a:avLst/>
            <a:gdLst>
              <a:gd name="connsiteX0" fmla="*/ 0 w 73343"/>
              <a:gd name="connsiteY0" fmla="*/ 0 h 617939"/>
              <a:gd name="connsiteX1" fmla="*/ 73343 w 73343"/>
              <a:gd name="connsiteY1" fmla="*/ 0 h 617939"/>
              <a:gd name="connsiteX2" fmla="*/ 73343 w 73343"/>
              <a:gd name="connsiteY2" fmla="*/ 617939 h 617939"/>
              <a:gd name="connsiteX3" fmla="*/ 0 w 73343"/>
              <a:gd name="connsiteY3" fmla="*/ 617939 h 617939"/>
              <a:gd name="connsiteX4" fmla="*/ 0 w 73343"/>
              <a:gd name="connsiteY4" fmla="*/ 0 h 617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617939">
                <a:moveTo>
                  <a:pt x="0" y="0"/>
                </a:moveTo>
                <a:lnTo>
                  <a:pt x="73343" y="0"/>
                </a:lnTo>
                <a:lnTo>
                  <a:pt x="73343" y="617939"/>
                </a:lnTo>
                <a:lnTo>
                  <a:pt x="0" y="617939"/>
                </a:lnTo>
                <a:lnTo>
                  <a:pt x="0" y="0"/>
                </a:lnTo>
                <a:close/>
              </a:path>
            </a:pathLst>
          </a:custGeom>
          <a:solidFill>
            <a:schemeClr val="accent4"/>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Freeform 145">
            <a:extLst>
              <a:ext uri="{FF2B5EF4-FFF2-40B4-BE49-F238E27FC236}">
                <a16:creationId xmlns:a16="http://schemas.microsoft.com/office/drawing/2014/main" id="{8C518938-7D14-7A8B-2117-84C89CABB025}"/>
              </a:ext>
            </a:extLst>
          </p:cNvPr>
          <p:cNvSpPr/>
          <p:nvPr/>
        </p:nvSpPr>
        <p:spPr bwMode="auto">
          <a:xfrm>
            <a:off x="5782784" y="2902130"/>
            <a:ext cx="73343" cy="620451"/>
          </a:xfrm>
          <a:custGeom>
            <a:avLst/>
            <a:gdLst>
              <a:gd name="connsiteX0" fmla="*/ 0 w 73343"/>
              <a:gd name="connsiteY0" fmla="*/ 0 h 620451"/>
              <a:gd name="connsiteX1" fmla="*/ 73343 w 73343"/>
              <a:gd name="connsiteY1" fmla="*/ 0 h 620451"/>
              <a:gd name="connsiteX2" fmla="*/ 73343 w 73343"/>
              <a:gd name="connsiteY2" fmla="*/ 620451 h 620451"/>
              <a:gd name="connsiteX3" fmla="*/ 0 w 73343"/>
              <a:gd name="connsiteY3" fmla="*/ 620451 h 620451"/>
              <a:gd name="connsiteX4" fmla="*/ 0 w 73343"/>
              <a:gd name="connsiteY4" fmla="*/ 0 h 6204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620451">
                <a:moveTo>
                  <a:pt x="0" y="0"/>
                </a:moveTo>
                <a:lnTo>
                  <a:pt x="73343" y="0"/>
                </a:lnTo>
                <a:lnTo>
                  <a:pt x="73343" y="620451"/>
                </a:lnTo>
                <a:lnTo>
                  <a:pt x="0" y="620451"/>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Freeform 144">
            <a:extLst>
              <a:ext uri="{FF2B5EF4-FFF2-40B4-BE49-F238E27FC236}">
                <a16:creationId xmlns:a16="http://schemas.microsoft.com/office/drawing/2014/main" id="{C924AFF1-AA09-4534-76DC-E003A6066014}"/>
              </a:ext>
            </a:extLst>
          </p:cNvPr>
          <p:cNvSpPr/>
          <p:nvPr/>
        </p:nvSpPr>
        <p:spPr bwMode="auto">
          <a:xfrm>
            <a:off x="5873226" y="2902130"/>
            <a:ext cx="73343" cy="638838"/>
          </a:xfrm>
          <a:custGeom>
            <a:avLst/>
            <a:gdLst>
              <a:gd name="connsiteX0" fmla="*/ 0 w 73343"/>
              <a:gd name="connsiteY0" fmla="*/ 0 h 638838"/>
              <a:gd name="connsiteX1" fmla="*/ 73343 w 73343"/>
              <a:gd name="connsiteY1" fmla="*/ 0 h 638838"/>
              <a:gd name="connsiteX2" fmla="*/ 73343 w 73343"/>
              <a:gd name="connsiteY2" fmla="*/ 638838 h 638838"/>
              <a:gd name="connsiteX3" fmla="*/ 0 w 73343"/>
              <a:gd name="connsiteY3" fmla="*/ 638838 h 638838"/>
              <a:gd name="connsiteX4" fmla="*/ 0 w 73343"/>
              <a:gd name="connsiteY4" fmla="*/ 0 h 638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638838">
                <a:moveTo>
                  <a:pt x="0" y="0"/>
                </a:moveTo>
                <a:lnTo>
                  <a:pt x="73343" y="0"/>
                </a:lnTo>
                <a:lnTo>
                  <a:pt x="73343" y="638838"/>
                </a:lnTo>
                <a:lnTo>
                  <a:pt x="0" y="638838"/>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Freeform 143">
            <a:extLst>
              <a:ext uri="{FF2B5EF4-FFF2-40B4-BE49-F238E27FC236}">
                <a16:creationId xmlns:a16="http://schemas.microsoft.com/office/drawing/2014/main" id="{3AC026AD-E48A-401D-769E-5214D9871BB3}"/>
              </a:ext>
            </a:extLst>
          </p:cNvPr>
          <p:cNvSpPr/>
          <p:nvPr/>
        </p:nvSpPr>
        <p:spPr bwMode="auto">
          <a:xfrm>
            <a:off x="5963668" y="2902130"/>
            <a:ext cx="73343" cy="642013"/>
          </a:xfrm>
          <a:custGeom>
            <a:avLst/>
            <a:gdLst>
              <a:gd name="connsiteX0" fmla="*/ 0 w 73343"/>
              <a:gd name="connsiteY0" fmla="*/ 0 h 642013"/>
              <a:gd name="connsiteX1" fmla="*/ 73343 w 73343"/>
              <a:gd name="connsiteY1" fmla="*/ 0 h 642013"/>
              <a:gd name="connsiteX2" fmla="*/ 73343 w 73343"/>
              <a:gd name="connsiteY2" fmla="*/ 642013 h 642013"/>
              <a:gd name="connsiteX3" fmla="*/ 0 w 73343"/>
              <a:gd name="connsiteY3" fmla="*/ 642013 h 642013"/>
              <a:gd name="connsiteX4" fmla="*/ 0 w 73343"/>
              <a:gd name="connsiteY4" fmla="*/ 0 h 642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642013">
                <a:moveTo>
                  <a:pt x="0" y="0"/>
                </a:moveTo>
                <a:lnTo>
                  <a:pt x="73343" y="0"/>
                </a:lnTo>
                <a:lnTo>
                  <a:pt x="73343" y="642013"/>
                </a:lnTo>
                <a:lnTo>
                  <a:pt x="0" y="642013"/>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Freeform 142">
            <a:extLst>
              <a:ext uri="{FF2B5EF4-FFF2-40B4-BE49-F238E27FC236}">
                <a16:creationId xmlns:a16="http://schemas.microsoft.com/office/drawing/2014/main" id="{EE240342-4AA1-38E9-3086-F1F21B0E823F}"/>
              </a:ext>
            </a:extLst>
          </p:cNvPr>
          <p:cNvSpPr/>
          <p:nvPr/>
        </p:nvSpPr>
        <p:spPr bwMode="auto">
          <a:xfrm>
            <a:off x="6054110" y="2902130"/>
            <a:ext cx="73343" cy="638027"/>
          </a:xfrm>
          <a:custGeom>
            <a:avLst/>
            <a:gdLst>
              <a:gd name="connsiteX0" fmla="*/ 0 w 73343"/>
              <a:gd name="connsiteY0" fmla="*/ 0 h 638027"/>
              <a:gd name="connsiteX1" fmla="*/ 73343 w 73343"/>
              <a:gd name="connsiteY1" fmla="*/ 0 h 638027"/>
              <a:gd name="connsiteX2" fmla="*/ 73343 w 73343"/>
              <a:gd name="connsiteY2" fmla="*/ 638027 h 638027"/>
              <a:gd name="connsiteX3" fmla="*/ 0 w 73343"/>
              <a:gd name="connsiteY3" fmla="*/ 638027 h 638027"/>
              <a:gd name="connsiteX4" fmla="*/ 0 w 73343"/>
              <a:gd name="connsiteY4" fmla="*/ 0 h 638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638027">
                <a:moveTo>
                  <a:pt x="0" y="0"/>
                </a:moveTo>
                <a:lnTo>
                  <a:pt x="73343" y="0"/>
                </a:lnTo>
                <a:lnTo>
                  <a:pt x="73343" y="638027"/>
                </a:lnTo>
                <a:lnTo>
                  <a:pt x="0" y="638027"/>
                </a:lnTo>
                <a:lnTo>
                  <a:pt x="0" y="0"/>
                </a:lnTo>
                <a:close/>
              </a:path>
            </a:pathLst>
          </a:custGeom>
          <a:solidFill>
            <a:schemeClr val="accent4"/>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Freeform 141">
            <a:extLst>
              <a:ext uri="{FF2B5EF4-FFF2-40B4-BE49-F238E27FC236}">
                <a16:creationId xmlns:a16="http://schemas.microsoft.com/office/drawing/2014/main" id="{F0CC2378-5C4A-9624-991F-BF1E15A332C8}"/>
              </a:ext>
            </a:extLst>
          </p:cNvPr>
          <p:cNvSpPr/>
          <p:nvPr/>
        </p:nvSpPr>
        <p:spPr bwMode="auto">
          <a:xfrm>
            <a:off x="6144552" y="2902130"/>
            <a:ext cx="73343" cy="669516"/>
          </a:xfrm>
          <a:custGeom>
            <a:avLst/>
            <a:gdLst>
              <a:gd name="connsiteX0" fmla="*/ 0 w 73343"/>
              <a:gd name="connsiteY0" fmla="*/ 0 h 669516"/>
              <a:gd name="connsiteX1" fmla="*/ 73343 w 73343"/>
              <a:gd name="connsiteY1" fmla="*/ 0 h 669516"/>
              <a:gd name="connsiteX2" fmla="*/ 73343 w 73343"/>
              <a:gd name="connsiteY2" fmla="*/ 669516 h 669516"/>
              <a:gd name="connsiteX3" fmla="*/ 0 w 73343"/>
              <a:gd name="connsiteY3" fmla="*/ 669516 h 669516"/>
              <a:gd name="connsiteX4" fmla="*/ 0 w 73343"/>
              <a:gd name="connsiteY4" fmla="*/ 0 h 6695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669516">
                <a:moveTo>
                  <a:pt x="0" y="0"/>
                </a:moveTo>
                <a:lnTo>
                  <a:pt x="73343" y="0"/>
                </a:lnTo>
                <a:lnTo>
                  <a:pt x="73343" y="669516"/>
                </a:lnTo>
                <a:lnTo>
                  <a:pt x="0" y="669516"/>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Freeform 140">
            <a:extLst>
              <a:ext uri="{FF2B5EF4-FFF2-40B4-BE49-F238E27FC236}">
                <a16:creationId xmlns:a16="http://schemas.microsoft.com/office/drawing/2014/main" id="{3B49E717-8F42-4FC9-FC2C-80837455E56E}"/>
              </a:ext>
            </a:extLst>
          </p:cNvPr>
          <p:cNvSpPr/>
          <p:nvPr/>
        </p:nvSpPr>
        <p:spPr bwMode="auto">
          <a:xfrm>
            <a:off x="6234994" y="2902130"/>
            <a:ext cx="73343" cy="692538"/>
          </a:xfrm>
          <a:custGeom>
            <a:avLst/>
            <a:gdLst>
              <a:gd name="connsiteX0" fmla="*/ 0 w 73343"/>
              <a:gd name="connsiteY0" fmla="*/ 0 h 692538"/>
              <a:gd name="connsiteX1" fmla="*/ 73343 w 73343"/>
              <a:gd name="connsiteY1" fmla="*/ 0 h 692538"/>
              <a:gd name="connsiteX2" fmla="*/ 73343 w 73343"/>
              <a:gd name="connsiteY2" fmla="*/ 692538 h 692538"/>
              <a:gd name="connsiteX3" fmla="*/ 0 w 73343"/>
              <a:gd name="connsiteY3" fmla="*/ 692538 h 692538"/>
              <a:gd name="connsiteX4" fmla="*/ 0 w 73343"/>
              <a:gd name="connsiteY4" fmla="*/ 0 h 692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692538">
                <a:moveTo>
                  <a:pt x="0" y="0"/>
                </a:moveTo>
                <a:lnTo>
                  <a:pt x="73343" y="0"/>
                </a:lnTo>
                <a:lnTo>
                  <a:pt x="73343" y="692538"/>
                </a:lnTo>
                <a:lnTo>
                  <a:pt x="0" y="692538"/>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Freeform 139">
            <a:extLst>
              <a:ext uri="{FF2B5EF4-FFF2-40B4-BE49-F238E27FC236}">
                <a16:creationId xmlns:a16="http://schemas.microsoft.com/office/drawing/2014/main" id="{386179B6-57E5-326E-981A-3C4B3C5BF8DB}"/>
              </a:ext>
            </a:extLst>
          </p:cNvPr>
          <p:cNvSpPr/>
          <p:nvPr/>
        </p:nvSpPr>
        <p:spPr bwMode="auto">
          <a:xfrm>
            <a:off x="6325436" y="2902130"/>
            <a:ext cx="73343" cy="698888"/>
          </a:xfrm>
          <a:custGeom>
            <a:avLst/>
            <a:gdLst>
              <a:gd name="connsiteX0" fmla="*/ 0 w 73343"/>
              <a:gd name="connsiteY0" fmla="*/ 0 h 698888"/>
              <a:gd name="connsiteX1" fmla="*/ 73343 w 73343"/>
              <a:gd name="connsiteY1" fmla="*/ 0 h 698888"/>
              <a:gd name="connsiteX2" fmla="*/ 73343 w 73343"/>
              <a:gd name="connsiteY2" fmla="*/ 698888 h 698888"/>
              <a:gd name="connsiteX3" fmla="*/ 0 w 73343"/>
              <a:gd name="connsiteY3" fmla="*/ 698888 h 698888"/>
              <a:gd name="connsiteX4" fmla="*/ 0 w 73343"/>
              <a:gd name="connsiteY4" fmla="*/ 0 h 6988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698888">
                <a:moveTo>
                  <a:pt x="0" y="0"/>
                </a:moveTo>
                <a:lnTo>
                  <a:pt x="73343" y="0"/>
                </a:lnTo>
                <a:lnTo>
                  <a:pt x="73343" y="698888"/>
                </a:lnTo>
                <a:lnTo>
                  <a:pt x="0" y="698888"/>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Freeform 138">
            <a:extLst>
              <a:ext uri="{FF2B5EF4-FFF2-40B4-BE49-F238E27FC236}">
                <a16:creationId xmlns:a16="http://schemas.microsoft.com/office/drawing/2014/main" id="{6079C456-2EE5-978A-80F1-C856AF95D7E8}"/>
              </a:ext>
            </a:extLst>
          </p:cNvPr>
          <p:cNvSpPr/>
          <p:nvPr/>
        </p:nvSpPr>
        <p:spPr bwMode="auto">
          <a:xfrm>
            <a:off x="6415878" y="2902130"/>
            <a:ext cx="73343" cy="713542"/>
          </a:xfrm>
          <a:custGeom>
            <a:avLst/>
            <a:gdLst>
              <a:gd name="connsiteX0" fmla="*/ 0 w 73343"/>
              <a:gd name="connsiteY0" fmla="*/ 0 h 713542"/>
              <a:gd name="connsiteX1" fmla="*/ 73343 w 73343"/>
              <a:gd name="connsiteY1" fmla="*/ 0 h 713542"/>
              <a:gd name="connsiteX2" fmla="*/ 73343 w 73343"/>
              <a:gd name="connsiteY2" fmla="*/ 713542 h 713542"/>
              <a:gd name="connsiteX3" fmla="*/ 0 w 73343"/>
              <a:gd name="connsiteY3" fmla="*/ 713542 h 713542"/>
              <a:gd name="connsiteX4" fmla="*/ 0 w 73343"/>
              <a:gd name="connsiteY4" fmla="*/ 0 h 713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713542">
                <a:moveTo>
                  <a:pt x="0" y="0"/>
                </a:moveTo>
                <a:lnTo>
                  <a:pt x="73343" y="0"/>
                </a:lnTo>
                <a:lnTo>
                  <a:pt x="73343" y="713542"/>
                </a:lnTo>
                <a:lnTo>
                  <a:pt x="0" y="713542"/>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Freeform 137">
            <a:extLst>
              <a:ext uri="{FF2B5EF4-FFF2-40B4-BE49-F238E27FC236}">
                <a16:creationId xmlns:a16="http://schemas.microsoft.com/office/drawing/2014/main" id="{CB80CC41-AF27-8F88-97A4-C1249F75E8BE}"/>
              </a:ext>
            </a:extLst>
          </p:cNvPr>
          <p:cNvSpPr/>
          <p:nvPr/>
        </p:nvSpPr>
        <p:spPr bwMode="auto">
          <a:xfrm>
            <a:off x="6506320" y="2902130"/>
            <a:ext cx="73343" cy="719229"/>
          </a:xfrm>
          <a:custGeom>
            <a:avLst/>
            <a:gdLst>
              <a:gd name="connsiteX0" fmla="*/ 0 w 73343"/>
              <a:gd name="connsiteY0" fmla="*/ 0 h 719229"/>
              <a:gd name="connsiteX1" fmla="*/ 73343 w 73343"/>
              <a:gd name="connsiteY1" fmla="*/ 0 h 719229"/>
              <a:gd name="connsiteX2" fmla="*/ 73343 w 73343"/>
              <a:gd name="connsiteY2" fmla="*/ 719229 h 719229"/>
              <a:gd name="connsiteX3" fmla="*/ 0 w 73343"/>
              <a:gd name="connsiteY3" fmla="*/ 719229 h 719229"/>
              <a:gd name="connsiteX4" fmla="*/ 0 w 73343"/>
              <a:gd name="connsiteY4" fmla="*/ 0 h 719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719229">
                <a:moveTo>
                  <a:pt x="0" y="0"/>
                </a:moveTo>
                <a:lnTo>
                  <a:pt x="73343" y="0"/>
                </a:lnTo>
                <a:lnTo>
                  <a:pt x="73343" y="719229"/>
                </a:lnTo>
                <a:lnTo>
                  <a:pt x="0" y="719229"/>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Freeform 136">
            <a:extLst>
              <a:ext uri="{FF2B5EF4-FFF2-40B4-BE49-F238E27FC236}">
                <a16:creationId xmlns:a16="http://schemas.microsoft.com/office/drawing/2014/main" id="{6513F392-2FF2-A637-4C52-B1E2D8F98A40}"/>
              </a:ext>
            </a:extLst>
          </p:cNvPr>
          <p:cNvSpPr/>
          <p:nvPr/>
        </p:nvSpPr>
        <p:spPr bwMode="auto">
          <a:xfrm>
            <a:off x="6596762" y="2902130"/>
            <a:ext cx="73343" cy="721741"/>
          </a:xfrm>
          <a:custGeom>
            <a:avLst/>
            <a:gdLst>
              <a:gd name="connsiteX0" fmla="*/ 0 w 73343"/>
              <a:gd name="connsiteY0" fmla="*/ 0 h 721741"/>
              <a:gd name="connsiteX1" fmla="*/ 73343 w 73343"/>
              <a:gd name="connsiteY1" fmla="*/ 0 h 721741"/>
              <a:gd name="connsiteX2" fmla="*/ 73343 w 73343"/>
              <a:gd name="connsiteY2" fmla="*/ 721741 h 721741"/>
              <a:gd name="connsiteX3" fmla="*/ 0 w 73343"/>
              <a:gd name="connsiteY3" fmla="*/ 721741 h 721741"/>
              <a:gd name="connsiteX4" fmla="*/ 0 w 73343"/>
              <a:gd name="connsiteY4" fmla="*/ 0 h 7217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721741">
                <a:moveTo>
                  <a:pt x="0" y="0"/>
                </a:moveTo>
                <a:lnTo>
                  <a:pt x="73343" y="0"/>
                </a:lnTo>
                <a:lnTo>
                  <a:pt x="73343" y="721741"/>
                </a:lnTo>
                <a:lnTo>
                  <a:pt x="0" y="721741"/>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Freeform 135">
            <a:extLst>
              <a:ext uri="{FF2B5EF4-FFF2-40B4-BE49-F238E27FC236}">
                <a16:creationId xmlns:a16="http://schemas.microsoft.com/office/drawing/2014/main" id="{6B287C04-4871-B6D4-7FCF-4FFBFAF99FE4}"/>
              </a:ext>
            </a:extLst>
          </p:cNvPr>
          <p:cNvSpPr/>
          <p:nvPr/>
        </p:nvSpPr>
        <p:spPr bwMode="auto">
          <a:xfrm>
            <a:off x="6687204" y="2902130"/>
            <a:ext cx="73343" cy="730603"/>
          </a:xfrm>
          <a:custGeom>
            <a:avLst/>
            <a:gdLst>
              <a:gd name="connsiteX0" fmla="*/ 0 w 73343"/>
              <a:gd name="connsiteY0" fmla="*/ 0 h 730603"/>
              <a:gd name="connsiteX1" fmla="*/ 73343 w 73343"/>
              <a:gd name="connsiteY1" fmla="*/ 0 h 730603"/>
              <a:gd name="connsiteX2" fmla="*/ 73343 w 73343"/>
              <a:gd name="connsiteY2" fmla="*/ 730603 h 730603"/>
              <a:gd name="connsiteX3" fmla="*/ 0 w 73343"/>
              <a:gd name="connsiteY3" fmla="*/ 730603 h 730603"/>
              <a:gd name="connsiteX4" fmla="*/ 0 w 73343"/>
              <a:gd name="connsiteY4" fmla="*/ 0 h 730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730603">
                <a:moveTo>
                  <a:pt x="0" y="0"/>
                </a:moveTo>
                <a:lnTo>
                  <a:pt x="73343" y="0"/>
                </a:lnTo>
                <a:lnTo>
                  <a:pt x="73343" y="730603"/>
                </a:lnTo>
                <a:lnTo>
                  <a:pt x="0" y="730603"/>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Freeform 134">
            <a:extLst>
              <a:ext uri="{FF2B5EF4-FFF2-40B4-BE49-F238E27FC236}">
                <a16:creationId xmlns:a16="http://schemas.microsoft.com/office/drawing/2014/main" id="{72292533-2B05-7794-B3F1-D93BD45E0774}"/>
              </a:ext>
            </a:extLst>
          </p:cNvPr>
          <p:cNvSpPr/>
          <p:nvPr/>
        </p:nvSpPr>
        <p:spPr bwMode="auto">
          <a:xfrm>
            <a:off x="6777646" y="2902130"/>
            <a:ext cx="73343" cy="727428"/>
          </a:xfrm>
          <a:custGeom>
            <a:avLst/>
            <a:gdLst>
              <a:gd name="connsiteX0" fmla="*/ 0 w 73343"/>
              <a:gd name="connsiteY0" fmla="*/ 0 h 727428"/>
              <a:gd name="connsiteX1" fmla="*/ 73343 w 73343"/>
              <a:gd name="connsiteY1" fmla="*/ 0 h 727428"/>
              <a:gd name="connsiteX2" fmla="*/ 73343 w 73343"/>
              <a:gd name="connsiteY2" fmla="*/ 727428 h 727428"/>
              <a:gd name="connsiteX3" fmla="*/ 0 w 73343"/>
              <a:gd name="connsiteY3" fmla="*/ 727428 h 727428"/>
              <a:gd name="connsiteX4" fmla="*/ 0 w 73343"/>
              <a:gd name="connsiteY4" fmla="*/ 0 h 727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727428">
                <a:moveTo>
                  <a:pt x="0" y="0"/>
                </a:moveTo>
                <a:lnTo>
                  <a:pt x="73343" y="0"/>
                </a:lnTo>
                <a:lnTo>
                  <a:pt x="73343" y="727428"/>
                </a:lnTo>
                <a:lnTo>
                  <a:pt x="0" y="727428"/>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Freeform 133">
            <a:extLst>
              <a:ext uri="{FF2B5EF4-FFF2-40B4-BE49-F238E27FC236}">
                <a16:creationId xmlns:a16="http://schemas.microsoft.com/office/drawing/2014/main" id="{50F35C37-0096-24C2-5944-4F92CD71CC0F}"/>
              </a:ext>
            </a:extLst>
          </p:cNvPr>
          <p:cNvSpPr/>
          <p:nvPr/>
        </p:nvSpPr>
        <p:spPr bwMode="auto">
          <a:xfrm>
            <a:off x="6868088" y="2902130"/>
            <a:ext cx="73343" cy="736142"/>
          </a:xfrm>
          <a:custGeom>
            <a:avLst/>
            <a:gdLst>
              <a:gd name="connsiteX0" fmla="*/ 0 w 73343"/>
              <a:gd name="connsiteY0" fmla="*/ 0 h 736142"/>
              <a:gd name="connsiteX1" fmla="*/ 73343 w 73343"/>
              <a:gd name="connsiteY1" fmla="*/ 0 h 736142"/>
              <a:gd name="connsiteX2" fmla="*/ 73343 w 73343"/>
              <a:gd name="connsiteY2" fmla="*/ 736142 h 736142"/>
              <a:gd name="connsiteX3" fmla="*/ 0 w 73343"/>
              <a:gd name="connsiteY3" fmla="*/ 736142 h 736142"/>
              <a:gd name="connsiteX4" fmla="*/ 0 w 73343"/>
              <a:gd name="connsiteY4" fmla="*/ 0 h 736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736142">
                <a:moveTo>
                  <a:pt x="0" y="0"/>
                </a:moveTo>
                <a:lnTo>
                  <a:pt x="73343" y="0"/>
                </a:lnTo>
                <a:lnTo>
                  <a:pt x="73343" y="736142"/>
                </a:lnTo>
                <a:lnTo>
                  <a:pt x="0" y="736142"/>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Freeform 132">
            <a:extLst>
              <a:ext uri="{FF2B5EF4-FFF2-40B4-BE49-F238E27FC236}">
                <a16:creationId xmlns:a16="http://schemas.microsoft.com/office/drawing/2014/main" id="{4E1AAB5B-47E9-B8BC-14FE-C9AEFA3630A5}"/>
              </a:ext>
            </a:extLst>
          </p:cNvPr>
          <p:cNvSpPr/>
          <p:nvPr/>
        </p:nvSpPr>
        <p:spPr bwMode="auto">
          <a:xfrm>
            <a:off x="6958530" y="2902130"/>
            <a:ext cx="73343" cy="745406"/>
          </a:xfrm>
          <a:custGeom>
            <a:avLst/>
            <a:gdLst>
              <a:gd name="connsiteX0" fmla="*/ 0 w 73343"/>
              <a:gd name="connsiteY0" fmla="*/ 0 h 745406"/>
              <a:gd name="connsiteX1" fmla="*/ 73343 w 73343"/>
              <a:gd name="connsiteY1" fmla="*/ 0 h 745406"/>
              <a:gd name="connsiteX2" fmla="*/ 73343 w 73343"/>
              <a:gd name="connsiteY2" fmla="*/ 745406 h 745406"/>
              <a:gd name="connsiteX3" fmla="*/ 0 w 73343"/>
              <a:gd name="connsiteY3" fmla="*/ 745406 h 745406"/>
              <a:gd name="connsiteX4" fmla="*/ 0 w 73343"/>
              <a:gd name="connsiteY4" fmla="*/ 0 h 7454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745406">
                <a:moveTo>
                  <a:pt x="0" y="0"/>
                </a:moveTo>
                <a:lnTo>
                  <a:pt x="73343" y="0"/>
                </a:lnTo>
                <a:lnTo>
                  <a:pt x="73343" y="745406"/>
                </a:lnTo>
                <a:lnTo>
                  <a:pt x="0" y="745406"/>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Freeform 131">
            <a:extLst>
              <a:ext uri="{FF2B5EF4-FFF2-40B4-BE49-F238E27FC236}">
                <a16:creationId xmlns:a16="http://schemas.microsoft.com/office/drawing/2014/main" id="{0CC533DD-3C9A-AF4E-080E-755CE9F156A7}"/>
              </a:ext>
            </a:extLst>
          </p:cNvPr>
          <p:cNvSpPr/>
          <p:nvPr/>
        </p:nvSpPr>
        <p:spPr bwMode="auto">
          <a:xfrm>
            <a:off x="7048972" y="2902130"/>
            <a:ext cx="73343" cy="758903"/>
          </a:xfrm>
          <a:custGeom>
            <a:avLst/>
            <a:gdLst>
              <a:gd name="connsiteX0" fmla="*/ 0 w 73343"/>
              <a:gd name="connsiteY0" fmla="*/ 0 h 758903"/>
              <a:gd name="connsiteX1" fmla="*/ 73343 w 73343"/>
              <a:gd name="connsiteY1" fmla="*/ 0 h 758903"/>
              <a:gd name="connsiteX2" fmla="*/ 73343 w 73343"/>
              <a:gd name="connsiteY2" fmla="*/ 758903 h 758903"/>
              <a:gd name="connsiteX3" fmla="*/ 0 w 73343"/>
              <a:gd name="connsiteY3" fmla="*/ 758903 h 758903"/>
              <a:gd name="connsiteX4" fmla="*/ 0 w 73343"/>
              <a:gd name="connsiteY4" fmla="*/ 0 h 758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758903">
                <a:moveTo>
                  <a:pt x="0" y="0"/>
                </a:moveTo>
                <a:lnTo>
                  <a:pt x="73343" y="0"/>
                </a:lnTo>
                <a:lnTo>
                  <a:pt x="73343" y="758903"/>
                </a:lnTo>
                <a:lnTo>
                  <a:pt x="0" y="758903"/>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Freeform 130">
            <a:extLst>
              <a:ext uri="{FF2B5EF4-FFF2-40B4-BE49-F238E27FC236}">
                <a16:creationId xmlns:a16="http://schemas.microsoft.com/office/drawing/2014/main" id="{85F1A869-9FBF-3CC8-F119-C427C4071C04}"/>
              </a:ext>
            </a:extLst>
          </p:cNvPr>
          <p:cNvSpPr/>
          <p:nvPr/>
        </p:nvSpPr>
        <p:spPr bwMode="auto">
          <a:xfrm>
            <a:off x="7139414" y="2902130"/>
            <a:ext cx="73343" cy="781128"/>
          </a:xfrm>
          <a:custGeom>
            <a:avLst/>
            <a:gdLst>
              <a:gd name="connsiteX0" fmla="*/ 0 w 73343"/>
              <a:gd name="connsiteY0" fmla="*/ 0 h 781128"/>
              <a:gd name="connsiteX1" fmla="*/ 73343 w 73343"/>
              <a:gd name="connsiteY1" fmla="*/ 0 h 781128"/>
              <a:gd name="connsiteX2" fmla="*/ 73343 w 73343"/>
              <a:gd name="connsiteY2" fmla="*/ 781128 h 781128"/>
              <a:gd name="connsiteX3" fmla="*/ 0 w 73343"/>
              <a:gd name="connsiteY3" fmla="*/ 781128 h 781128"/>
              <a:gd name="connsiteX4" fmla="*/ 0 w 73343"/>
              <a:gd name="connsiteY4" fmla="*/ 0 h 781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781128">
                <a:moveTo>
                  <a:pt x="0" y="0"/>
                </a:moveTo>
                <a:lnTo>
                  <a:pt x="73343" y="0"/>
                </a:lnTo>
                <a:lnTo>
                  <a:pt x="73343" y="781128"/>
                </a:lnTo>
                <a:lnTo>
                  <a:pt x="0" y="781128"/>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Freeform 129">
            <a:extLst>
              <a:ext uri="{FF2B5EF4-FFF2-40B4-BE49-F238E27FC236}">
                <a16:creationId xmlns:a16="http://schemas.microsoft.com/office/drawing/2014/main" id="{FF118089-D366-2FA3-5801-795FB40EAE6E}"/>
              </a:ext>
            </a:extLst>
          </p:cNvPr>
          <p:cNvSpPr/>
          <p:nvPr/>
        </p:nvSpPr>
        <p:spPr bwMode="auto">
          <a:xfrm>
            <a:off x="7229856" y="2902130"/>
            <a:ext cx="73343" cy="783369"/>
          </a:xfrm>
          <a:custGeom>
            <a:avLst/>
            <a:gdLst>
              <a:gd name="connsiteX0" fmla="*/ 0 w 73343"/>
              <a:gd name="connsiteY0" fmla="*/ 0 h 783369"/>
              <a:gd name="connsiteX1" fmla="*/ 73343 w 73343"/>
              <a:gd name="connsiteY1" fmla="*/ 0 h 783369"/>
              <a:gd name="connsiteX2" fmla="*/ 73343 w 73343"/>
              <a:gd name="connsiteY2" fmla="*/ 783369 h 783369"/>
              <a:gd name="connsiteX3" fmla="*/ 0 w 73343"/>
              <a:gd name="connsiteY3" fmla="*/ 783369 h 783369"/>
              <a:gd name="connsiteX4" fmla="*/ 0 w 73343"/>
              <a:gd name="connsiteY4" fmla="*/ 0 h 783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783369">
                <a:moveTo>
                  <a:pt x="0" y="0"/>
                </a:moveTo>
                <a:lnTo>
                  <a:pt x="73343" y="0"/>
                </a:lnTo>
                <a:lnTo>
                  <a:pt x="73343" y="783369"/>
                </a:lnTo>
                <a:lnTo>
                  <a:pt x="0" y="783369"/>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Freeform 128">
            <a:extLst>
              <a:ext uri="{FF2B5EF4-FFF2-40B4-BE49-F238E27FC236}">
                <a16:creationId xmlns:a16="http://schemas.microsoft.com/office/drawing/2014/main" id="{2B9D1B08-79C6-3193-0E14-5D5F6847529D}"/>
              </a:ext>
            </a:extLst>
          </p:cNvPr>
          <p:cNvSpPr/>
          <p:nvPr/>
        </p:nvSpPr>
        <p:spPr bwMode="auto">
          <a:xfrm>
            <a:off x="7320298" y="2902130"/>
            <a:ext cx="73343" cy="823981"/>
          </a:xfrm>
          <a:custGeom>
            <a:avLst/>
            <a:gdLst>
              <a:gd name="connsiteX0" fmla="*/ 0 w 73343"/>
              <a:gd name="connsiteY0" fmla="*/ 0 h 823981"/>
              <a:gd name="connsiteX1" fmla="*/ 73343 w 73343"/>
              <a:gd name="connsiteY1" fmla="*/ 0 h 823981"/>
              <a:gd name="connsiteX2" fmla="*/ 73343 w 73343"/>
              <a:gd name="connsiteY2" fmla="*/ 823981 h 823981"/>
              <a:gd name="connsiteX3" fmla="*/ 0 w 73343"/>
              <a:gd name="connsiteY3" fmla="*/ 823981 h 823981"/>
              <a:gd name="connsiteX4" fmla="*/ 0 w 73343"/>
              <a:gd name="connsiteY4" fmla="*/ 0 h 823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823981">
                <a:moveTo>
                  <a:pt x="0" y="0"/>
                </a:moveTo>
                <a:lnTo>
                  <a:pt x="73343" y="0"/>
                </a:lnTo>
                <a:lnTo>
                  <a:pt x="73343" y="823981"/>
                </a:lnTo>
                <a:lnTo>
                  <a:pt x="0" y="823981"/>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Freeform 127">
            <a:extLst>
              <a:ext uri="{FF2B5EF4-FFF2-40B4-BE49-F238E27FC236}">
                <a16:creationId xmlns:a16="http://schemas.microsoft.com/office/drawing/2014/main" id="{D2BF4837-FFF1-8339-8589-CF8C26049595}"/>
              </a:ext>
            </a:extLst>
          </p:cNvPr>
          <p:cNvSpPr/>
          <p:nvPr/>
        </p:nvSpPr>
        <p:spPr bwMode="auto">
          <a:xfrm>
            <a:off x="7410740" y="2902130"/>
            <a:ext cx="73343" cy="829668"/>
          </a:xfrm>
          <a:custGeom>
            <a:avLst/>
            <a:gdLst>
              <a:gd name="connsiteX0" fmla="*/ 0 w 73343"/>
              <a:gd name="connsiteY0" fmla="*/ 0 h 829668"/>
              <a:gd name="connsiteX1" fmla="*/ 73343 w 73343"/>
              <a:gd name="connsiteY1" fmla="*/ 0 h 829668"/>
              <a:gd name="connsiteX2" fmla="*/ 73343 w 73343"/>
              <a:gd name="connsiteY2" fmla="*/ 829668 h 829668"/>
              <a:gd name="connsiteX3" fmla="*/ 0 w 73343"/>
              <a:gd name="connsiteY3" fmla="*/ 829668 h 829668"/>
              <a:gd name="connsiteX4" fmla="*/ 0 w 73343"/>
              <a:gd name="connsiteY4" fmla="*/ 0 h 829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829668">
                <a:moveTo>
                  <a:pt x="0" y="0"/>
                </a:moveTo>
                <a:lnTo>
                  <a:pt x="73343" y="0"/>
                </a:lnTo>
                <a:lnTo>
                  <a:pt x="73343" y="829668"/>
                </a:lnTo>
                <a:lnTo>
                  <a:pt x="0" y="829668"/>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Freeform 126">
            <a:extLst>
              <a:ext uri="{FF2B5EF4-FFF2-40B4-BE49-F238E27FC236}">
                <a16:creationId xmlns:a16="http://schemas.microsoft.com/office/drawing/2014/main" id="{5596CC2E-7461-FAD1-64D1-BEF083A47333}"/>
              </a:ext>
            </a:extLst>
          </p:cNvPr>
          <p:cNvSpPr/>
          <p:nvPr/>
        </p:nvSpPr>
        <p:spPr bwMode="auto">
          <a:xfrm>
            <a:off x="7501182" y="2902130"/>
            <a:ext cx="73343" cy="832180"/>
          </a:xfrm>
          <a:custGeom>
            <a:avLst/>
            <a:gdLst>
              <a:gd name="connsiteX0" fmla="*/ 0 w 73343"/>
              <a:gd name="connsiteY0" fmla="*/ 0 h 832180"/>
              <a:gd name="connsiteX1" fmla="*/ 73343 w 73343"/>
              <a:gd name="connsiteY1" fmla="*/ 0 h 832180"/>
              <a:gd name="connsiteX2" fmla="*/ 73343 w 73343"/>
              <a:gd name="connsiteY2" fmla="*/ 832180 h 832180"/>
              <a:gd name="connsiteX3" fmla="*/ 0 w 73343"/>
              <a:gd name="connsiteY3" fmla="*/ 832180 h 832180"/>
              <a:gd name="connsiteX4" fmla="*/ 0 w 73343"/>
              <a:gd name="connsiteY4" fmla="*/ 0 h 8321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832180">
                <a:moveTo>
                  <a:pt x="0" y="0"/>
                </a:moveTo>
                <a:lnTo>
                  <a:pt x="73343" y="0"/>
                </a:lnTo>
                <a:lnTo>
                  <a:pt x="73343" y="832180"/>
                </a:lnTo>
                <a:lnTo>
                  <a:pt x="0" y="832180"/>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Freeform 125">
            <a:extLst>
              <a:ext uri="{FF2B5EF4-FFF2-40B4-BE49-F238E27FC236}">
                <a16:creationId xmlns:a16="http://schemas.microsoft.com/office/drawing/2014/main" id="{AE9680D3-39E2-D5B6-3CBC-8DDAE6867184}"/>
              </a:ext>
            </a:extLst>
          </p:cNvPr>
          <p:cNvSpPr/>
          <p:nvPr/>
        </p:nvSpPr>
        <p:spPr bwMode="auto">
          <a:xfrm>
            <a:off x="7591624" y="2902130"/>
            <a:ext cx="73343" cy="832180"/>
          </a:xfrm>
          <a:custGeom>
            <a:avLst/>
            <a:gdLst>
              <a:gd name="connsiteX0" fmla="*/ 0 w 73343"/>
              <a:gd name="connsiteY0" fmla="*/ 0 h 832180"/>
              <a:gd name="connsiteX1" fmla="*/ 73343 w 73343"/>
              <a:gd name="connsiteY1" fmla="*/ 0 h 832180"/>
              <a:gd name="connsiteX2" fmla="*/ 73343 w 73343"/>
              <a:gd name="connsiteY2" fmla="*/ 832180 h 832180"/>
              <a:gd name="connsiteX3" fmla="*/ 0 w 73343"/>
              <a:gd name="connsiteY3" fmla="*/ 832180 h 832180"/>
              <a:gd name="connsiteX4" fmla="*/ 0 w 73343"/>
              <a:gd name="connsiteY4" fmla="*/ 0 h 8321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832180">
                <a:moveTo>
                  <a:pt x="0" y="0"/>
                </a:moveTo>
                <a:lnTo>
                  <a:pt x="73343" y="0"/>
                </a:lnTo>
                <a:lnTo>
                  <a:pt x="73343" y="832180"/>
                </a:lnTo>
                <a:lnTo>
                  <a:pt x="0" y="832180"/>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Freeform 124">
            <a:extLst>
              <a:ext uri="{FF2B5EF4-FFF2-40B4-BE49-F238E27FC236}">
                <a16:creationId xmlns:a16="http://schemas.microsoft.com/office/drawing/2014/main" id="{995D674F-3E51-841B-64C4-A52FF5EE45D2}"/>
              </a:ext>
            </a:extLst>
          </p:cNvPr>
          <p:cNvSpPr/>
          <p:nvPr/>
        </p:nvSpPr>
        <p:spPr bwMode="auto">
          <a:xfrm>
            <a:off x="7682066" y="2902130"/>
            <a:ext cx="73343" cy="837719"/>
          </a:xfrm>
          <a:custGeom>
            <a:avLst/>
            <a:gdLst>
              <a:gd name="connsiteX0" fmla="*/ 0 w 73343"/>
              <a:gd name="connsiteY0" fmla="*/ 0 h 837719"/>
              <a:gd name="connsiteX1" fmla="*/ 73343 w 73343"/>
              <a:gd name="connsiteY1" fmla="*/ 0 h 837719"/>
              <a:gd name="connsiteX2" fmla="*/ 73343 w 73343"/>
              <a:gd name="connsiteY2" fmla="*/ 837719 h 837719"/>
              <a:gd name="connsiteX3" fmla="*/ 0 w 73343"/>
              <a:gd name="connsiteY3" fmla="*/ 837719 h 837719"/>
              <a:gd name="connsiteX4" fmla="*/ 0 w 73343"/>
              <a:gd name="connsiteY4" fmla="*/ 0 h 837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837719">
                <a:moveTo>
                  <a:pt x="0" y="0"/>
                </a:moveTo>
                <a:lnTo>
                  <a:pt x="73343" y="0"/>
                </a:lnTo>
                <a:lnTo>
                  <a:pt x="73343" y="837719"/>
                </a:lnTo>
                <a:lnTo>
                  <a:pt x="0" y="837719"/>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Freeform 123">
            <a:extLst>
              <a:ext uri="{FF2B5EF4-FFF2-40B4-BE49-F238E27FC236}">
                <a16:creationId xmlns:a16="http://schemas.microsoft.com/office/drawing/2014/main" id="{AC7A7019-B437-9314-0908-E38E14EB788D}"/>
              </a:ext>
            </a:extLst>
          </p:cNvPr>
          <p:cNvSpPr/>
          <p:nvPr/>
        </p:nvSpPr>
        <p:spPr bwMode="auto">
          <a:xfrm>
            <a:off x="7772508" y="2902130"/>
            <a:ext cx="73343" cy="853333"/>
          </a:xfrm>
          <a:custGeom>
            <a:avLst/>
            <a:gdLst>
              <a:gd name="connsiteX0" fmla="*/ 0 w 73343"/>
              <a:gd name="connsiteY0" fmla="*/ 0 h 853333"/>
              <a:gd name="connsiteX1" fmla="*/ 73343 w 73343"/>
              <a:gd name="connsiteY1" fmla="*/ 0 h 853333"/>
              <a:gd name="connsiteX2" fmla="*/ 73343 w 73343"/>
              <a:gd name="connsiteY2" fmla="*/ 853333 h 853333"/>
              <a:gd name="connsiteX3" fmla="*/ 0 w 73343"/>
              <a:gd name="connsiteY3" fmla="*/ 853333 h 853333"/>
              <a:gd name="connsiteX4" fmla="*/ 0 w 73343"/>
              <a:gd name="connsiteY4" fmla="*/ 0 h 853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853333">
                <a:moveTo>
                  <a:pt x="0" y="0"/>
                </a:moveTo>
                <a:lnTo>
                  <a:pt x="73343" y="0"/>
                </a:lnTo>
                <a:lnTo>
                  <a:pt x="73343" y="853333"/>
                </a:lnTo>
                <a:lnTo>
                  <a:pt x="0" y="853333"/>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Freeform 122">
            <a:extLst>
              <a:ext uri="{FF2B5EF4-FFF2-40B4-BE49-F238E27FC236}">
                <a16:creationId xmlns:a16="http://schemas.microsoft.com/office/drawing/2014/main" id="{32AD5742-4B66-0E50-5F40-903EC5D5F5D0}"/>
              </a:ext>
            </a:extLst>
          </p:cNvPr>
          <p:cNvSpPr/>
          <p:nvPr/>
        </p:nvSpPr>
        <p:spPr bwMode="auto">
          <a:xfrm>
            <a:off x="7862950" y="2902130"/>
            <a:ext cx="73343" cy="876355"/>
          </a:xfrm>
          <a:custGeom>
            <a:avLst/>
            <a:gdLst>
              <a:gd name="connsiteX0" fmla="*/ 0 w 73343"/>
              <a:gd name="connsiteY0" fmla="*/ 0 h 876355"/>
              <a:gd name="connsiteX1" fmla="*/ 73343 w 73343"/>
              <a:gd name="connsiteY1" fmla="*/ 0 h 876355"/>
              <a:gd name="connsiteX2" fmla="*/ 73343 w 73343"/>
              <a:gd name="connsiteY2" fmla="*/ 876355 h 876355"/>
              <a:gd name="connsiteX3" fmla="*/ 0 w 73343"/>
              <a:gd name="connsiteY3" fmla="*/ 876355 h 876355"/>
              <a:gd name="connsiteX4" fmla="*/ 0 w 73343"/>
              <a:gd name="connsiteY4" fmla="*/ 0 h 876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876355">
                <a:moveTo>
                  <a:pt x="0" y="0"/>
                </a:moveTo>
                <a:lnTo>
                  <a:pt x="73343" y="0"/>
                </a:lnTo>
                <a:lnTo>
                  <a:pt x="73343" y="876355"/>
                </a:lnTo>
                <a:lnTo>
                  <a:pt x="0" y="876355"/>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Freeform 121">
            <a:extLst>
              <a:ext uri="{FF2B5EF4-FFF2-40B4-BE49-F238E27FC236}">
                <a16:creationId xmlns:a16="http://schemas.microsoft.com/office/drawing/2014/main" id="{5221540A-E1E9-EA29-912E-34E0C5838486}"/>
              </a:ext>
            </a:extLst>
          </p:cNvPr>
          <p:cNvSpPr/>
          <p:nvPr/>
        </p:nvSpPr>
        <p:spPr bwMode="auto">
          <a:xfrm>
            <a:off x="7953392" y="2902130"/>
            <a:ext cx="73343" cy="895405"/>
          </a:xfrm>
          <a:custGeom>
            <a:avLst/>
            <a:gdLst>
              <a:gd name="connsiteX0" fmla="*/ 0 w 73343"/>
              <a:gd name="connsiteY0" fmla="*/ 0 h 895405"/>
              <a:gd name="connsiteX1" fmla="*/ 73343 w 73343"/>
              <a:gd name="connsiteY1" fmla="*/ 0 h 895405"/>
              <a:gd name="connsiteX2" fmla="*/ 73343 w 73343"/>
              <a:gd name="connsiteY2" fmla="*/ 895405 h 895405"/>
              <a:gd name="connsiteX3" fmla="*/ 0 w 73343"/>
              <a:gd name="connsiteY3" fmla="*/ 895405 h 895405"/>
              <a:gd name="connsiteX4" fmla="*/ 0 w 73343"/>
              <a:gd name="connsiteY4" fmla="*/ 0 h 895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895405">
                <a:moveTo>
                  <a:pt x="0" y="0"/>
                </a:moveTo>
                <a:lnTo>
                  <a:pt x="73343" y="0"/>
                </a:lnTo>
                <a:lnTo>
                  <a:pt x="73343" y="895405"/>
                </a:lnTo>
                <a:lnTo>
                  <a:pt x="0" y="895405"/>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Freeform 120">
            <a:extLst>
              <a:ext uri="{FF2B5EF4-FFF2-40B4-BE49-F238E27FC236}">
                <a16:creationId xmlns:a16="http://schemas.microsoft.com/office/drawing/2014/main" id="{9630CFFC-E595-1C67-71E3-2AD05EBD2CBA}"/>
              </a:ext>
            </a:extLst>
          </p:cNvPr>
          <p:cNvSpPr/>
          <p:nvPr/>
        </p:nvSpPr>
        <p:spPr bwMode="auto">
          <a:xfrm>
            <a:off x="8043834" y="2902130"/>
            <a:ext cx="73343" cy="920150"/>
          </a:xfrm>
          <a:custGeom>
            <a:avLst/>
            <a:gdLst>
              <a:gd name="connsiteX0" fmla="*/ 0 w 73343"/>
              <a:gd name="connsiteY0" fmla="*/ 0 h 920150"/>
              <a:gd name="connsiteX1" fmla="*/ 73343 w 73343"/>
              <a:gd name="connsiteY1" fmla="*/ 0 h 920150"/>
              <a:gd name="connsiteX2" fmla="*/ 73343 w 73343"/>
              <a:gd name="connsiteY2" fmla="*/ 920150 h 920150"/>
              <a:gd name="connsiteX3" fmla="*/ 0 w 73343"/>
              <a:gd name="connsiteY3" fmla="*/ 920150 h 920150"/>
              <a:gd name="connsiteX4" fmla="*/ 0 w 73343"/>
              <a:gd name="connsiteY4" fmla="*/ 0 h 920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920150">
                <a:moveTo>
                  <a:pt x="0" y="0"/>
                </a:moveTo>
                <a:lnTo>
                  <a:pt x="73343" y="0"/>
                </a:lnTo>
                <a:lnTo>
                  <a:pt x="73343" y="920150"/>
                </a:lnTo>
                <a:lnTo>
                  <a:pt x="0" y="920150"/>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Freeform 119">
            <a:extLst>
              <a:ext uri="{FF2B5EF4-FFF2-40B4-BE49-F238E27FC236}">
                <a16:creationId xmlns:a16="http://schemas.microsoft.com/office/drawing/2014/main" id="{3E143D65-1739-FCE4-DB0A-9FBDDE464F25}"/>
              </a:ext>
            </a:extLst>
          </p:cNvPr>
          <p:cNvSpPr/>
          <p:nvPr/>
        </p:nvSpPr>
        <p:spPr bwMode="auto">
          <a:xfrm>
            <a:off x="8134276" y="2902130"/>
            <a:ext cx="73343" cy="925837"/>
          </a:xfrm>
          <a:custGeom>
            <a:avLst/>
            <a:gdLst>
              <a:gd name="connsiteX0" fmla="*/ 0 w 73343"/>
              <a:gd name="connsiteY0" fmla="*/ 0 h 925837"/>
              <a:gd name="connsiteX1" fmla="*/ 73343 w 73343"/>
              <a:gd name="connsiteY1" fmla="*/ 0 h 925837"/>
              <a:gd name="connsiteX2" fmla="*/ 73343 w 73343"/>
              <a:gd name="connsiteY2" fmla="*/ 925837 h 925837"/>
              <a:gd name="connsiteX3" fmla="*/ 0 w 73343"/>
              <a:gd name="connsiteY3" fmla="*/ 925837 h 925837"/>
              <a:gd name="connsiteX4" fmla="*/ 0 w 73343"/>
              <a:gd name="connsiteY4" fmla="*/ 0 h 925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925837">
                <a:moveTo>
                  <a:pt x="0" y="0"/>
                </a:moveTo>
                <a:lnTo>
                  <a:pt x="73343" y="0"/>
                </a:lnTo>
                <a:lnTo>
                  <a:pt x="73343" y="925837"/>
                </a:lnTo>
                <a:lnTo>
                  <a:pt x="0" y="925837"/>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Freeform 118">
            <a:extLst>
              <a:ext uri="{FF2B5EF4-FFF2-40B4-BE49-F238E27FC236}">
                <a16:creationId xmlns:a16="http://schemas.microsoft.com/office/drawing/2014/main" id="{62A867EA-B9C2-C0B4-0B47-599D539743EA}"/>
              </a:ext>
            </a:extLst>
          </p:cNvPr>
          <p:cNvSpPr/>
          <p:nvPr/>
        </p:nvSpPr>
        <p:spPr bwMode="auto">
          <a:xfrm>
            <a:off x="8224718" y="2902130"/>
            <a:ext cx="73343" cy="928349"/>
          </a:xfrm>
          <a:custGeom>
            <a:avLst/>
            <a:gdLst>
              <a:gd name="connsiteX0" fmla="*/ 0 w 73343"/>
              <a:gd name="connsiteY0" fmla="*/ 0 h 928349"/>
              <a:gd name="connsiteX1" fmla="*/ 73343 w 73343"/>
              <a:gd name="connsiteY1" fmla="*/ 0 h 928349"/>
              <a:gd name="connsiteX2" fmla="*/ 73343 w 73343"/>
              <a:gd name="connsiteY2" fmla="*/ 928349 h 928349"/>
              <a:gd name="connsiteX3" fmla="*/ 0 w 73343"/>
              <a:gd name="connsiteY3" fmla="*/ 928349 h 928349"/>
              <a:gd name="connsiteX4" fmla="*/ 0 w 73343"/>
              <a:gd name="connsiteY4" fmla="*/ 0 h 9283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928349">
                <a:moveTo>
                  <a:pt x="0" y="0"/>
                </a:moveTo>
                <a:lnTo>
                  <a:pt x="73343" y="0"/>
                </a:lnTo>
                <a:lnTo>
                  <a:pt x="73343" y="928349"/>
                </a:lnTo>
                <a:lnTo>
                  <a:pt x="0" y="928349"/>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Freeform 117">
            <a:extLst>
              <a:ext uri="{FF2B5EF4-FFF2-40B4-BE49-F238E27FC236}">
                <a16:creationId xmlns:a16="http://schemas.microsoft.com/office/drawing/2014/main" id="{DB68B69A-9F0B-315B-B2D1-E7ADCA893DA2}"/>
              </a:ext>
            </a:extLst>
          </p:cNvPr>
          <p:cNvSpPr/>
          <p:nvPr/>
        </p:nvSpPr>
        <p:spPr bwMode="auto">
          <a:xfrm>
            <a:off x="8315160" y="2902130"/>
            <a:ext cx="73343" cy="940386"/>
          </a:xfrm>
          <a:custGeom>
            <a:avLst/>
            <a:gdLst>
              <a:gd name="connsiteX0" fmla="*/ 0 w 73343"/>
              <a:gd name="connsiteY0" fmla="*/ 0 h 940386"/>
              <a:gd name="connsiteX1" fmla="*/ 73343 w 73343"/>
              <a:gd name="connsiteY1" fmla="*/ 0 h 940386"/>
              <a:gd name="connsiteX2" fmla="*/ 73343 w 73343"/>
              <a:gd name="connsiteY2" fmla="*/ 940386 h 940386"/>
              <a:gd name="connsiteX3" fmla="*/ 0 w 73343"/>
              <a:gd name="connsiteY3" fmla="*/ 940386 h 940386"/>
              <a:gd name="connsiteX4" fmla="*/ 0 w 73343"/>
              <a:gd name="connsiteY4" fmla="*/ 0 h 940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940386">
                <a:moveTo>
                  <a:pt x="0" y="0"/>
                </a:moveTo>
                <a:lnTo>
                  <a:pt x="73343" y="0"/>
                </a:lnTo>
                <a:lnTo>
                  <a:pt x="73343" y="940386"/>
                </a:lnTo>
                <a:lnTo>
                  <a:pt x="0" y="940386"/>
                </a:lnTo>
                <a:lnTo>
                  <a:pt x="0" y="0"/>
                </a:lnTo>
                <a:close/>
              </a:path>
            </a:pathLst>
          </a:custGeom>
          <a:solidFill>
            <a:schemeClr val="accent4"/>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Freeform 116">
            <a:extLst>
              <a:ext uri="{FF2B5EF4-FFF2-40B4-BE49-F238E27FC236}">
                <a16:creationId xmlns:a16="http://schemas.microsoft.com/office/drawing/2014/main" id="{EC8A888E-2EC3-D578-95D8-7B5D3515E2C1}"/>
              </a:ext>
            </a:extLst>
          </p:cNvPr>
          <p:cNvSpPr/>
          <p:nvPr/>
        </p:nvSpPr>
        <p:spPr bwMode="auto">
          <a:xfrm>
            <a:off x="8405602" y="2902130"/>
            <a:ext cx="73343" cy="943561"/>
          </a:xfrm>
          <a:custGeom>
            <a:avLst/>
            <a:gdLst>
              <a:gd name="connsiteX0" fmla="*/ 0 w 73343"/>
              <a:gd name="connsiteY0" fmla="*/ 0 h 943561"/>
              <a:gd name="connsiteX1" fmla="*/ 73343 w 73343"/>
              <a:gd name="connsiteY1" fmla="*/ 0 h 943561"/>
              <a:gd name="connsiteX2" fmla="*/ 73343 w 73343"/>
              <a:gd name="connsiteY2" fmla="*/ 943561 h 943561"/>
              <a:gd name="connsiteX3" fmla="*/ 0 w 73343"/>
              <a:gd name="connsiteY3" fmla="*/ 943561 h 943561"/>
              <a:gd name="connsiteX4" fmla="*/ 0 w 73343"/>
              <a:gd name="connsiteY4" fmla="*/ 0 h 9435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943561">
                <a:moveTo>
                  <a:pt x="0" y="0"/>
                </a:moveTo>
                <a:lnTo>
                  <a:pt x="73343" y="0"/>
                </a:lnTo>
                <a:lnTo>
                  <a:pt x="73343" y="943561"/>
                </a:lnTo>
                <a:lnTo>
                  <a:pt x="0" y="943561"/>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Freeform 115">
            <a:extLst>
              <a:ext uri="{FF2B5EF4-FFF2-40B4-BE49-F238E27FC236}">
                <a16:creationId xmlns:a16="http://schemas.microsoft.com/office/drawing/2014/main" id="{ADF15835-BEF7-95A3-C540-9E0201D70839}"/>
              </a:ext>
            </a:extLst>
          </p:cNvPr>
          <p:cNvSpPr/>
          <p:nvPr/>
        </p:nvSpPr>
        <p:spPr bwMode="auto">
          <a:xfrm>
            <a:off x="8496044" y="2902130"/>
            <a:ext cx="73343" cy="996725"/>
          </a:xfrm>
          <a:custGeom>
            <a:avLst/>
            <a:gdLst>
              <a:gd name="connsiteX0" fmla="*/ 0 w 73343"/>
              <a:gd name="connsiteY0" fmla="*/ 0 h 996725"/>
              <a:gd name="connsiteX1" fmla="*/ 73343 w 73343"/>
              <a:gd name="connsiteY1" fmla="*/ 0 h 996725"/>
              <a:gd name="connsiteX2" fmla="*/ 73343 w 73343"/>
              <a:gd name="connsiteY2" fmla="*/ 996725 h 996725"/>
              <a:gd name="connsiteX3" fmla="*/ 0 w 73343"/>
              <a:gd name="connsiteY3" fmla="*/ 996725 h 996725"/>
              <a:gd name="connsiteX4" fmla="*/ 0 w 73343"/>
              <a:gd name="connsiteY4" fmla="*/ 0 h 996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996725">
                <a:moveTo>
                  <a:pt x="0" y="0"/>
                </a:moveTo>
                <a:lnTo>
                  <a:pt x="73343" y="0"/>
                </a:lnTo>
                <a:lnTo>
                  <a:pt x="73343" y="996725"/>
                </a:lnTo>
                <a:lnTo>
                  <a:pt x="0" y="996725"/>
                </a:lnTo>
                <a:lnTo>
                  <a:pt x="0" y="0"/>
                </a:lnTo>
                <a:close/>
              </a:path>
            </a:pathLst>
          </a:custGeom>
          <a:solidFill>
            <a:schemeClr val="accent6"/>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Freeform 114">
            <a:extLst>
              <a:ext uri="{FF2B5EF4-FFF2-40B4-BE49-F238E27FC236}">
                <a16:creationId xmlns:a16="http://schemas.microsoft.com/office/drawing/2014/main" id="{B2BC6978-5602-650C-B73F-D4D36CE78B53}"/>
              </a:ext>
            </a:extLst>
          </p:cNvPr>
          <p:cNvSpPr/>
          <p:nvPr/>
        </p:nvSpPr>
        <p:spPr bwMode="auto">
          <a:xfrm>
            <a:off x="8586486" y="2902130"/>
            <a:ext cx="73343" cy="1174264"/>
          </a:xfrm>
          <a:custGeom>
            <a:avLst/>
            <a:gdLst>
              <a:gd name="connsiteX0" fmla="*/ 0 w 73343"/>
              <a:gd name="connsiteY0" fmla="*/ 0 h 1174264"/>
              <a:gd name="connsiteX1" fmla="*/ 73343 w 73343"/>
              <a:gd name="connsiteY1" fmla="*/ 0 h 1174264"/>
              <a:gd name="connsiteX2" fmla="*/ 73343 w 73343"/>
              <a:gd name="connsiteY2" fmla="*/ 1174264 h 1174264"/>
              <a:gd name="connsiteX3" fmla="*/ 0 w 73343"/>
              <a:gd name="connsiteY3" fmla="*/ 1174264 h 1174264"/>
              <a:gd name="connsiteX4" fmla="*/ 0 w 73343"/>
              <a:gd name="connsiteY4" fmla="*/ 0 h 1174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1174264">
                <a:moveTo>
                  <a:pt x="0" y="0"/>
                </a:moveTo>
                <a:lnTo>
                  <a:pt x="73343" y="0"/>
                </a:lnTo>
                <a:lnTo>
                  <a:pt x="73343" y="1174264"/>
                </a:lnTo>
                <a:lnTo>
                  <a:pt x="0" y="1174264"/>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Freeform 113">
            <a:extLst>
              <a:ext uri="{FF2B5EF4-FFF2-40B4-BE49-F238E27FC236}">
                <a16:creationId xmlns:a16="http://schemas.microsoft.com/office/drawing/2014/main" id="{C6DCA0F7-1230-50FB-8A77-447A1C6C5006}"/>
              </a:ext>
            </a:extLst>
          </p:cNvPr>
          <p:cNvSpPr/>
          <p:nvPr/>
        </p:nvSpPr>
        <p:spPr bwMode="auto">
          <a:xfrm>
            <a:off x="8676928" y="2902130"/>
            <a:ext cx="73343" cy="1238561"/>
          </a:xfrm>
          <a:custGeom>
            <a:avLst/>
            <a:gdLst>
              <a:gd name="connsiteX0" fmla="*/ 0 w 73343"/>
              <a:gd name="connsiteY0" fmla="*/ 0 h 1238561"/>
              <a:gd name="connsiteX1" fmla="*/ 73343 w 73343"/>
              <a:gd name="connsiteY1" fmla="*/ 0 h 1238561"/>
              <a:gd name="connsiteX2" fmla="*/ 73343 w 73343"/>
              <a:gd name="connsiteY2" fmla="*/ 1238561 h 1238561"/>
              <a:gd name="connsiteX3" fmla="*/ 0 w 73343"/>
              <a:gd name="connsiteY3" fmla="*/ 1238561 h 1238561"/>
              <a:gd name="connsiteX4" fmla="*/ 0 w 73343"/>
              <a:gd name="connsiteY4" fmla="*/ 0 h 12385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1238561">
                <a:moveTo>
                  <a:pt x="0" y="0"/>
                </a:moveTo>
                <a:lnTo>
                  <a:pt x="73343" y="0"/>
                </a:lnTo>
                <a:lnTo>
                  <a:pt x="73343" y="1238561"/>
                </a:lnTo>
                <a:lnTo>
                  <a:pt x="0" y="1238561"/>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Freeform 112">
            <a:extLst>
              <a:ext uri="{FF2B5EF4-FFF2-40B4-BE49-F238E27FC236}">
                <a16:creationId xmlns:a16="http://schemas.microsoft.com/office/drawing/2014/main" id="{343B52B5-B978-BCE9-4141-A8448447E6F8}"/>
              </a:ext>
            </a:extLst>
          </p:cNvPr>
          <p:cNvSpPr/>
          <p:nvPr/>
        </p:nvSpPr>
        <p:spPr bwMode="auto">
          <a:xfrm>
            <a:off x="8767388" y="2902130"/>
            <a:ext cx="73343" cy="1238561"/>
          </a:xfrm>
          <a:custGeom>
            <a:avLst/>
            <a:gdLst>
              <a:gd name="connsiteX0" fmla="*/ 0 w 73343"/>
              <a:gd name="connsiteY0" fmla="*/ 0 h 1238561"/>
              <a:gd name="connsiteX1" fmla="*/ 73343 w 73343"/>
              <a:gd name="connsiteY1" fmla="*/ 0 h 1238561"/>
              <a:gd name="connsiteX2" fmla="*/ 73343 w 73343"/>
              <a:gd name="connsiteY2" fmla="*/ 1238561 h 1238561"/>
              <a:gd name="connsiteX3" fmla="*/ 0 w 73343"/>
              <a:gd name="connsiteY3" fmla="*/ 1238561 h 1238561"/>
              <a:gd name="connsiteX4" fmla="*/ 0 w 73343"/>
              <a:gd name="connsiteY4" fmla="*/ 0 h 12385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1238561">
                <a:moveTo>
                  <a:pt x="0" y="0"/>
                </a:moveTo>
                <a:lnTo>
                  <a:pt x="73343" y="0"/>
                </a:lnTo>
                <a:lnTo>
                  <a:pt x="73343" y="1238561"/>
                </a:lnTo>
                <a:lnTo>
                  <a:pt x="0" y="1238561"/>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3" name="Freeform 252">
            <a:extLst>
              <a:ext uri="{FF2B5EF4-FFF2-40B4-BE49-F238E27FC236}">
                <a16:creationId xmlns:a16="http://schemas.microsoft.com/office/drawing/2014/main" id="{7D7083F2-4496-655B-69EF-19E4AD0E3FE6}"/>
              </a:ext>
            </a:extLst>
          </p:cNvPr>
          <p:cNvSpPr/>
          <p:nvPr/>
        </p:nvSpPr>
        <p:spPr bwMode="auto">
          <a:xfrm>
            <a:off x="5421016" y="2894368"/>
            <a:ext cx="73343" cy="600859"/>
          </a:xfrm>
          <a:custGeom>
            <a:avLst/>
            <a:gdLst>
              <a:gd name="connsiteX0" fmla="*/ 0 w 73343"/>
              <a:gd name="connsiteY0" fmla="*/ 0 h 600859"/>
              <a:gd name="connsiteX1" fmla="*/ 73343 w 73343"/>
              <a:gd name="connsiteY1" fmla="*/ 0 h 600859"/>
              <a:gd name="connsiteX2" fmla="*/ 73343 w 73343"/>
              <a:gd name="connsiteY2" fmla="*/ 600859 h 600859"/>
              <a:gd name="connsiteX3" fmla="*/ 0 w 73343"/>
              <a:gd name="connsiteY3" fmla="*/ 600859 h 600859"/>
              <a:gd name="connsiteX4" fmla="*/ 0 w 73343"/>
              <a:gd name="connsiteY4" fmla="*/ 0 h 600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600859">
                <a:moveTo>
                  <a:pt x="0" y="0"/>
                </a:moveTo>
                <a:lnTo>
                  <a:pt x="73343" y="0"/>
                </a:lnTo>
                <a:lnTo>
                  <a:pt x="73343" y="600859"/>
                </a:lnTo>
                <a:lnTo>
                  <a:pt x="0" y="600859"/>
                </a:lnTo>
                <a:lnTo>
                  <a:pt x="0" y="0"/>
                </a:ln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6" name="Freeform 275">
            <a:extLst>
              <a:ext uri="{FF2B5EF4-FFF2-40B4-BE49-F238E27FC236}">
                <a16:creationId xmlns:a16="http://schemas.microsoft.com/office/drawing/2014/main" id="{F5C237C4-2C38-7BAE-3F4B-DAD2AACDA7FF}"/>
              </a:ext>
            </a:extLst>
          </p:cNvPr>
          <p:cNvSpPr/>
          <p:nvPr/>
        </p:nvSpPr>
        <p:spPr bwMode="auto">
          <a:xfrm>
            <a:off x="1628574" y="2100295"/>
            <a:ext cx="73343" cy="798570"/>
          </a:xfrm>
          <a:custGeom>
            <a:avLst/>
            <a:gdLst>
              <a:gd name="connsiteX0" fmla="*/ 0 w 73343"/>
              <a:gd name="connsiteY0" fmla="*/ 0 h 798570"/>
              <a:gd name="connsiteX1" fmla="*/ 73343 w 73343"/>
              <a:gd name="connsiteY1" fmla="*/ 0 h 798570"/>
              <a:gd name="connsiteX2" fmla="*/ 73343 w 73343"/>
              <a:gd name="connsiteY2" fmla="*/ 798570 h 798570"/>
              <a:gd name="connsiteX3" fmla="*/ 0 w 73343"/>
              <a:gd name="connsiteY3" fmla="*/ 798570 h 798570"/>
              <a:gd name="connsiteX4" fmla="*/ 0 w 73343"/>
              <a:gd name="connsiteY4" fmla="*/ 0 h 7985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798570">
                <a:moveTo>
                  <a:pt x="0" y="0"/>
                </a:moveTo>
                <a:lnTo>
                  <a:pt x="73343" y="0"/>
                </a:lnTo>
                <a:lnTo>
                  <a:pt x="73343" y="798570"/>
                </a:lnTo>
                <a:lnTo>
                  <a:pt x="0" y="798570"/>
                </a:lnTo>
                <a:lnTo>
                  <a:pt x="0" y="0"/>
                </a:ln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5" name="Freeform 274">
            <a:extLst>
              <a:ext uri="{FF2B5EF4-FFF2-40B4-BE49-F238E27FC236}">
                <a16:creationId xmlns:a16="http://schemas.microsoft.com/office/drawing/2014/main" id="{C5625880-228C-DCC1-8141-108B6DAF33DB}"/>
              </a:ext>
            </a:extLst>
          </p:cNvPr>
          <p:cNvSpPr/>
          <p:nvPr/>
        </p:nvSpPr>
        <p:spPr bwMode="auto">
          <a:xfrm>
            <a:off x="1718530" y="2100295"/>
            <a:ext cx="73343" cy="798570"/>
          </a:xfrm>
          <a:custGeom>
            <a:avLst/>
            <a:gdLst>
              <a:gd name="connsiteX0" fmla="*/ 0 w 73343"/>
              <a:gd name="connsiteY0" fmla="*/ 0 h 798570"/>
              <a:gd name="connsiteX1" fmla="*/ 73343 w 73343"/>
              <a:gd name="connsiteY1" fmla="*/ 0 h 798570"/>
              <a:gd name="connsiteX2" fmla="*/ 73343 w 73343"/>
              <a:gd name="connsiteY2" fmla="*/ 798570 h 798570"/>
              <a:gd name="connsiteX3" fmla="*/ 0 w 73343"/>
              <a:gd name="connsiteY3" fmla="*/ 798570 h 798570"/>
              <a:gd name="connsiteX4" fmla="*/ 0 w 73343"/>
              <a:gd name="connsiteY4" fmla="*/ 0 h 7985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798570">
                <a:moveTo>
                  <a:pt x="0" y="0"/>
                </a:moveTo>
                <a:lnTo>
                  <a:pt x="73343" y="0"/>
                </a:lnTo>
                <a:lnTo>
                  <a:pt x="73343" y="798570"/>
                </a:lnTo>
                <a:lnTo>
                  <a:pt x="0" y="798570"/>
                </a:lnTo>
                <a:lnTo>
                  <a:pt x="0" y="0"/>
                </a:ln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4" name="Freeform 273">
            <a:extLst>
              <a:ext uri="{FF2B5EF4-FFF2-40B4-BE49-F238E27FC236}">
                <a16:creationId xmlns:a16="http://schemas.microsoft.com/office/drawing/2014/main" id="{FF5DFB3D-1CCD-C341-78BB-4B65D756C0A2}"/>
              </a:ext>
            </a:extLst>
          </p:cNvPr>
          <p:cNvSpPr/>
          <p:nvPr/>
        </p:nvSpPr>
        <p:spPr bwMode="auto">
          <a:xfrm>
            <a:off x="1808486" y="2100295"/>
            <a:ext cx="73343" cy="798570"/>
          </a:xfrm>
          <a:custGeom>
            <a:avLst/>
            <a:gdLst>
              <a:gd name="connsiteX0" fmla="*/ 0 w 73343"/>
              <a:gd name="connsiteY0" fmla="*/ 0 h 798570"/>
              <a:gd name="connsiteX1" fmla="*/ 73343 w 73343"/>
              <a:gd name="connsiteY1" fmla="*/ 0 h 798570"/>
              <a:gd name="connsiteX2" fmla="*/ 73343 w 73343"/>
              <a:gd name="connsiteY2" fmla="*/ 798570 h 798570"/>
              <a:gd name="connsiteX3" fmla="*/ 0 w 73343"/>
              <a:gd name="connsiteY3" fmla="*/ 798570 h 798570"/>
              <a:gd name="connsiteX4" fmla="*/ 0 w 73343"/>
              <a:gd name="connsiteY4" fmla="*/ 0 h 7985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798570">
                <a:moveTo>
                  <a:pt x="0" y="0"/>
                </a:moveTo>
                <a:lnTo>
                  <a:pt x="73343" y="0"/>
                </a:lnTo>
                <a:lnTo>
                  <a:pt x="73343" y="798570"/>
                </a:lnTo>
                <a:lnTo>
                  <a:pt x="0" y="798570"/>
                </a:lnTo>
                <a:lnTo>
                  <a:pt x="0" y="0"/>
                </a:ln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3" name="Freeform 272">
            <a:extLst>
              <a:ext uri="{FF2B5EF4-FFF2-40B4-BE49-F238E27FC236}">
                <a16:creationId xmlns:a16="http://schemas.microsoft.com/office/drawing/2014/main" id="{129B0DF9-10FD-755B-B05F-23582107FE59}"/>
              </a:ext>
            </a:extLst>
          </p:cNvPr>
          <p:cNvSpPr/>
          <p:nvPr/>
        </p:nvSpPr>
        <p:spPr bwMode="auto">
          <a:xfrm>
            <a:off x="1898442" y="2100295"/>
            <a:ext cx="73343" cy="798570"/>
          </a:xfrm>
          <a:custGeom>
            <a:avLst/>
            <a:gdLst>
              <a:gd name="connsiteX0" fmla="*/ 0 w 73343"/>
              <a:gd name="connsiteY0" fmla="*/ 0 h 798570"/>
              <a:gd name="connsiteX1" fmla="*/ 73343 w 73343"/>
              <a:gd name="connsiteY1" fmla="*/ 0 h 798570"/>
              <a:gd name="connsiteX2" fmla="*/ 73343 w 73343"/>
              <a:gd name="connsiteY2" fmla="*/ 798570 h 798570"/>
              <a:gd name="connsiteX3" fmla="*/ 0 w 73343"/>
              <a:gd name="connsiteY3" fmla="*/ 798570 h 798570"/>
              <a:gd name="connsiteX4" fmla="*/ 0 w 73343"/>
              <a:gd name="connsiteY4" fmla="*/ 0 h 7985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798570">
                <a:moveTo>
                  <a:pt x="0" y="0"/>
                </a:moveTo>
                <a:lnTo>
                  <a:pt x="73343" y="0"/>
                </a:lnTo>
                <a:lnTo>
                  <a:pt x="73343" y="798570"/>
                </a:lnTo>
                <a:lnTo>
                  <a:pt x="0" y="798570"/>
                </a:lnTo>
                <a:lnTo>
                  <a:pt x="0" y="0"/>
                </a:ln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2" name="Freeform 271">
            <a:extLst>
              <a:ext uri="{FF2B5EF4-FFF2-40B4-BE49-F238E27FC236}">
                <a16:creationId xmlns:a16="http://schemas.microsoft.com/office/drawing/2014/main" id="{59BA0362-1C22-4426-99D6-485336651B11}"/>
              </a:ext>
            </a:extLst>
          </p:cNvPr>
          <p:cNvSpPr/>
          <p:nvPr/>
        </p:nvSpPr>
        <p:spPr bwMode="auto">
          <a:xfrm>
            <a:off x="1988398" y="2417555"/>
            <a:ext cx="73343" cy="481311"/>
          </a:xfrm>
          <a:custGeom>
            <a:avLst/>
            <a:gdLst>
              <a:gd name="connsiteX0" fmla="*/ 0 w 73343"/>
              <a:gd name="connsiteY0" fmla="*/ 0 h 481311"/>
              <a:gd name="connsiteX1" fmla="*/ 73343 w 73343"/>
              <a:gd name="connsiteY1" fmla="*/ 0 h 481311"/>
              <a:gd name="connsiteX2" fmla="*/ 73343 w 73343"/>
              <a:gd name="connsiteY2" fmla="*/ 481311 h 481311"/>
              <a:gd name="connsiteX3" fmla="*/ 0 w 73343"/>
              <a:gd name="connsiteY3" fmla="*/ 481311 h 481311"/>
              <a:gd name="connsiteX4" fmla="*/ 0 w 73343"/>
              <a:gd name="connsiteY4" fmla="*/ 0 h 481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481311">
                <a:moveTo>
                  <a:pt x="0" y="0"/>
                </a:moveTo>
                <a:lnTo>
                  <a:pt x="73343" y="0"/>
                </a:lnTo>
                <a:lnTo>
                  <a:pt x="73343" y="481311"/>
                </a:lnTo>
                <a:lnTo>
                  <a:pt x="0" y="481311"/>
                </a:lnTo>
                <a:lnTo>
                  <a:pt x="0" y="0"/>
                </a:ln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1" name="Freeform 270">
            <a:extLst>
              <a:ext uri="{FF2B5EF4-FFF2-40B4-BE49-F238E27FC236}">
                <a16:creationId xmlns:a16="http://schemas.microsoft.com/office/drawing/2014/main" id="{C4725E9C-EEF8-B63C-4D88-1B22D37672CD}"/>
              </a:ext>
            </a:extLst>
          </p:cNvPr>
          <p:cNvSpPr/>
          <p:nvPr/>
        </p:nvSpPr>
        <p:spPr bwMode="auto">
          <a:xfrm>
            <a:off x="2078354" y="2502135"/>
            <a:ext cx="73343" cy="396730"/>
          </a:xfrm>
          <a:custGeom>
            <a:avLst/>
            <a:gdLst>
              <a:gd name="connsiteX0" fmla="*/ 0 w 73343"/>
              <a:gd name="connsiteY0" fmla="*/ 0 h 396730"/>
              <a:gd name="connsiteX1" fmla="*/ 73343 w 73343"/>
              <a:gd name="connsiteY1" fmla="*/ 0 h 396730"/>
              <a:gd name="connsiteX2" fmla="*/ 73343 w 73343"/>
              <a:gd name="connsiteY2" fmla="*/ 396730 h 396730"/>
              <a:gd name="connsiteX3" fmla="*/ 0 w 73343"/>
              <a:gd name="connsiteY3" fmla="*/ 396730 h 396730"/>
              <a:gd name="connsiteX4" fmla="*/ 0 w 73343"/>
              <a:gd name="connsiteY4" fmla="*/ 0 h 396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396730">
                <a:moveTo>
                  <a:pt x="0" y="0"/>
                </a:moveTo>
                <a:lnTo>
                  <a:pt x="73343" y="0"/>
                </a:lnTo>
                <a:lnTo>
                  <a:pt x="73343" y="396730"/>
                </a:lnTo>
                <a:lnTo>
                  <a:pt x="0" y="396730"/>
                </a:lnTo>
                <a:lnTo>
                  <a:pt x="0" y="0"/>
                </a:ln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0" name="Freeform 269">
            <a:extLst>
              <a:ext uri="{FF2B5EF4-FFF2-40B4-BE49-F238E27FC236}">
                <a16:creationId xmlns:a16="http://schemas.microsoft.com/office/drawing/2014/main" id="{E530EA73-E3C3-B87C-93FE-BFED00A28743}"/>
              </a:ext>
            </a:extLst>
          </p:cNvPr>
          <p:cNvSpPr/>
          <p:nvPr/>
        </p:nvSpPr>
        <p:spPr bwMode="auto">
          <a:xfrm>
            <a:off x="2168310" y="2546783"/>
            <a:ext cx="73343" cy="352082"/>
          </a:xfrm>
          <a:custGeom>
            <a:avLst/>
            <a:gdLst>
              <a:gd name="connsiteX0" fmla="*/ 0 w 73343"/>
              <a:gd name="connsiteY0" fmla="*/ 0 h 352082"/>
              <a:gd name="connsiteX1" fmla="*/ 73343 w 73343"/>
              <a:gd name="connsiteY1" fmla="*/ 0 h 352082"/>
              <a:gd name="connsiteX2" fmla="*/ 73343 w 73343"/>
              <a:gd name="connsiteY2" fmla="*/ 352082 h 352082"/>
              <a:gd name="connsiteX3" fmla="*/ 0 w 73343"/>
              <a:gd name="connsiteY3" fmla="*/ 352082 h 352082"/>
              <a:gd name="connsiteX4" fmla="*/ 0 w 73343"/>
              <a:gd name="connsiteY4" fmla="*/ 0 h 352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352082">
                <a:moveTo>
                  <a:pt x="0" y="0"/>
                </a:moveTo>
                <a:lnTo>
                  <a:pt x="73343" y="0"/>
                </a:lnTo>
                <a:lnTo>
                  <a:pt x="73343" y="352082"/>
                </a:lnTo>
                <a:lnTo>
                  <a:pt x="0" y="352082"/>
                </a:lnTo>
                <a:lnTo>
                  <a:pt x="0" y="0"/>
                </a:ln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9" name="Freeform 268">
            <a:extLst>
              <a:ext uri="{FF2B5EF4-FFF2-40B4-BE49-F238E27FC236}">
                <a16:creationId xmlns:a16="http://schemas.microsoft.com/office/drawing/2014/main" id="{A7A14C09-51B6-1591-343B-41C62245A98B}"/>
              </a:ext>
            </a:extLst>
          </p:cNvPr>
          <p:cNvSpPr/>
          <p:nvPr/>
        </p:nvSpPr>
        <p:spPr bwMode="auto">
          <a:xfrm>
            <a:off x="2258265" y="2761603"/>
            <a:ext cx="73343" cy="137263"/>
          </a:xfrm>
          <a:custGeom>
            <a:avLst/>
            <a:gdLst>
              <a:gd name="connsiteX0" fmla="*/ 0 w 73343"/>
              <a:gd name="connsiteY0" fmla="*/ 0 h 137263"/>
              <a:gd name="connsiteX1" fmla="*/ 73343 w 73343"/>
              <a:gd name="connsiteY1" fmla="*/ 0 h 137263"/>
              <a:gd name="connsiteX2" fmla="*/ 73343 w 73343"/>
              <a:gd name="connsiteY2" fmla="*/ 137263 h 137263"/>
              <a:gd name="connsiteX3" fmla="*/ 0 w 73343"/>
              <a:gd name="connsiteY3" fmla="*/ 137263 h 137263"/>
              <a:gd name="connsiteX4" fmla="*/ 0 w 73343"/>
              <a:gd name="connsiteY4" fmla="*/ 0 h 137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137263">
                <a:moveTo>
                  <a:pt x="0" y="0"/>
                </a:moveTo>
                <a:lnTo>
                  <a:pt x="73343" y="0"/>
                </a:lnTo>
                <a:lnTo>
                  <a:pt x="73343" y="137263"/>
                </a:lnTo>
                <a:lnTo>
                  <a:pt x="0" y="137263"/>
                </a:lnTo>
                <a:lnTo>
                  <a:pt x="0" y="0"/>
                </a:ln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8" name="Freeform 267">
            <a:extLst>
              <a:ext uri="{FF2B5EF4-FFF2-40B4-BE49-F238E27FC236}">
                <a16:creationId xmlns:a16="http://schemas.microsoft.com/office/drawing/2014/main" id="{F5030726-5F1E-B792-DC1F-D6FC885F4C86}"/>
              </a:ext>
            </a:extLst>
          </p:cNvPr>
          <p:cNvSpPr/>
          <p:nvPr/>
        </p:nvSpPr>
        <p:spPr bwMode="auto">
          <a:xfrm>
            <a:off x="2348218" y="2865699"/>
            <a:ext cx="73343" cy="33166"/>
          </a:xfrm>
          <a:custGeom>
            <a:avLst/>
            <a:gdLst>
              <a:gd name="connsiteX0" fmla="*/ 0 w 73343"/>
              <a:gd name="connsiteY0" fmla="*/ 0 h 33166"/>
              <a:gd name="connsiteX1" fmla="*/ 73343 w 73343"/>
              <a:gd name="connsiteY1" fmla="*/ 0 h 33166"/>
              <a:gd name="connsiteX2" fmla="*/ 73343 w 73343"/>
              <a:gd name="connsiteY2" fmla="*/ 33166 h 33166"/>
              <a:gd name="connsiteX3" fmla="*/ 0 w 73343"/>
              <a:gd name="connsiteY3" fmla="*/ 33166 h 33166"/>
              <a:gd name="connsiteX4" fmla="*/ 0 w 73343"/>
              <a:gd name="connsiteY4" fmla="*/ 0 h 33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33166">
                <a:moveTo>
                  <a:pt x="0" y="0"/>
                </a:moveTo>
                <a:lnTo>
                  <a:pt x="73343" y="0"/>
                </a:lnTo>
                <a:lnTo>
                  <a:pt x="73343" y="33166"/>
                </a:lnTo>
                <a:lnTo>
                  <a:pt x="0" y="33166"/>
                </a:lnTo>
                <a:lnTo>
                  <a:pt x="0" y="0"/>
                </a:lnTo>
                <a:close/>
              </a:path>
            </a:pathLst>
          </a:custGeom>
          <a:solidFill>
            <a:schemeClr val="accent4"/>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9" name="Freeform 288">
            <a:extLst>
              <a:ext uri="{FF2B5EF4-FFF2-40B4-BE49-F238E27FC236}">
                <a16:creationId xmlns:a16="http://schemas.microsoft.com/office/drawing/2014/main" id="{06C1A6B6-3315-965D-E834-EDA3180E2FFE}"/>
              </a:ext>
            </a:extLst>
          </p:cNvPr>
          <p:cNvSpPr/>
          <p:nvPr/>
        </p:nvSpPr>
        <p:spPr bwMode="auto">
          <a:xfrm>
            <a:off x="2526872" y="2900135"/>
            <a:ext cx="73343" cy="30817"/>
          </a:xfrm>
          <a:custGeom>
            <a:avLst/>
            <a:gdLst>
              <a:gd name="connsiteX0" fmla="*/ 0 w 73343"/>
              <a:gd name="connsiteY0" fmla="*/ 0 h 30817"/>
              <a:gd name="connsiteX1" fmla="*/ 73343 w 73343"/>
              <a:gd name="connsiteY1" fmla="*/ 0 h 30817"/>
              <a:gd name="connsiteX2" fmla="*/ 73343 w 73343"/>
              <a:gd name="connsiteY2" fmla="*/ 30817 h 30817"/>
              <a:gd name="connsiteX3" fmla="*/ 0 w 73343"/>
              <a:gd name="connsiteY3" fmla="*/ 30817 h 30817"/>
              <a:gd name="connsiteX4" fmla="*/ 0 w 73343"/>
              <a:gd name="connsiteY4" fmla="*/ 0 h 30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3" h="30817">
                <a:moveTo>
                  <a:pt x="0" y="0"/>
                </a:moveTo>
                <a:lnTo>
                  <a:pt x="73343" y="0"/>
                </a:lnTo>
                <a:lnTo>
                  <a:pt x="73343" y="30817"/>
                </a:lnTo>
                <a:lnTo>
                  <a:pt x="0" y="30817"/>
                </a:lnTo>
                <a:lnTo>
                  <a:pt x="0" y="0"/>
                </a:ln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8" name="Straight Connector 27">
            <a:extLst>
              <a:ext uri="{FF2B5EF4-FFF2-40B4-BE49-F238E27FC236}">
                <a16:creationId xmlns:a16="http://schemas.microsoft.com/office/drawing/2014/main" id="{BE97409A-2B06-8208-DEA8-0FC39AC17028}"/>
              </a:ext>
            </a:extLst>
          </p:cNvPr>
          <p:cNvCxnSpPr>
            <a:cxnSpLocks/>
          </p:cNvCxnSpPr>
          <p:nvPr/>
        </p:nvCxnSpPr>
        <p:spPr bwMode="auto">
          <a:xfrm>
            <a:off x="1568712" y="2902130"/>
            <a:ext cx="7362563"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2BFB492-16E4-D3D3-9630-B31CB21B2586}"/>
              </a:ext>
            </a:extLst>
          </p:cNvPr>
          <p:cNvCxnSpPr>
            <a:cxnSpLocks/>
          </p:cNvCxnSpPr>
          <p:nvPr/>
        </p:nvCxnSpPr>
        <p:spPr bwMode="auto">
          <a:xfrm>
            <a:off x="1590937" y="2650680"/>
            <a:ext cx="7340338" cy="0"/>
          </a:xfrm>
          <a:prstGeom prst="line">
            <a:avLst/>
          </a:prstGeom>
          <a:noFill/>
          <a:ln w="28575" cap="flat" cmpd="sng" algn="ctr">
            <a:solidFill>
              <a:schemeClr val="tx2">
                <a:lumMod val="75000"/>
              </a:schemeClr>
            </a:solidFill>
            <a:prstDash val="sysDash"/>
            <a:round/>
            <a:headEnd type="none" w="med" len="med"/>
            <a:tailEnd type="none" w="med" len="med"/>
          </a:ln>
          <a:effectLst/>
        </p:spPr>
      </p:cxnSp>
      <p:cxnSp>
        <p:nvCxnSpPr>
          <p:cNvPr id="33" name="Straight Connector 32">
            <a:extLst>
              <a:ext uri="{FF2B5EF4-FFF2-40B4-BE49-F238E27FC236}">
                <a16:creationId xmlns:a16="http://schemas.microsoft.com/office/drawing/2014/main" id="{AFD39888-CAB4-F8A4-D219-297CAE1B5578}"/>
              </a:ext>
            </a:extLst>
          </p:cNvPr>
          <p:cNvCxnSpPr>
            <a:cxnSpLocks/>
          </p:cNvCxnSpPr>
          <p:nvPr/>
        </p:nvCxnSpPr>
        <p:spPr bwMode="auto">
          <a:xfrm>
            <a:off x="1590937" y="3276155"/>
            <a:ext cx="7340338" cy="0"/>
          </a:xfrm>
          <a:prstGeom prst="line">
            <a:avLst/>
          </a:prstGeom>
          <a:noFill/>
          <a:ln w="28575" cap="flat" cmpd="sng" algn="ctr">
            <a:solidFill>
              <a:schemeClr val="tx2">
                <a:lumMod val="75000"/>
              </a:schemeClr>
            </a:solidFill>
            <a:prstDash val="sysDash"/>
            <a:round/>
            <a:headEnd type="none" w="med" len="med"/>
            <a:tailEnd type="none" w="med" len="med"/>
          </a:ln>
          <a:effectLst/>
        </p:spPr>
      </p:cxnSp>
    </p:spTree>
    <p:extLst>
      <p:ext uri="{BB962C8B-B14F-4D97-AF65-F5344CB8AC3E}">
        <p14:creationId xmlns:p14="http://schemas.microsoft.com/office/powerpoint/2010/main" val="1597355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83E7A-C54A-C462-52CB-41C8F8BA35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F3AEEA-44C5-3E78-5066-4229AFEBF993}"/>
              </a:ext>
            </a:extLst>
          </p:cNvPr>
          <p:cNvSpPr>
            <a:spLocks noGrp="1"/>
          </p:cNvSpPr>
          <p:nvPr>
            <p:ph type="title"/>
          </p:nvPr>
        </p:nvSpPr>
        <p:spPr/>
        <p:txBody>
          <a:bodyPr/>
          <a:lstStyle/>
          <a:p>
            <a:r>
              <a:rPr lang="en-US" dirty="0"/>
              <a:t>SAVANNAH: Subgroup Analysis of ORR by Investigator</a:t>
            </a:r>
          </a:p>
        </p:txBody>
      </p:sp>
      <p:sp>
        <p:nvSpPr>
          <p:cNvPr id="3" name="Text Box 15">
            <a:extLst>
              <a:ext uri="{FF2B5EF4-FFF2-40B4-BE49-F238E27FC236}">
                <a16:creationId xmlns:a16="http://schemas.microsoft.com/office/drawing/2014/main" id="{E154B906-4B82-8A1E-0365-670048A5FEC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Ahn. ELCC 2025. Abstr 2O. </a:t>
            </a:r>
            <a:endParaRPr lang="en-US" altLang="en-US" sz="1200" b="0" dirty="0">
              <a:solidFill>
                <a:schemeClr val="bg2"/>
              </a:solidFill>
              <a:latin typeface="Calibri" panose="020F0502020204030204" pitchFamily="34" charset="0"/>
              <a:cs typeface="+mn-cs"/>
            </a:endParaRPr>
          </a:p>
        </p:txBody>
      </p:sp>
      <p:graphicFrame>
        <p:nvGraphicFramePr>
          <p:cNvPr id="5" name="Group 3">
            <a:extLst>
              <a:ext uri="{FF2B5EF4-FFF2-40B4-BE49-F238E27FC236}">
                <a16:creationId xmlns:a16="http://schemas.microsoft.com/office/drawing/2014/main" id="{C3D4A154-B8FF-E7F5-EF77-3C1DEC3D5EC4}"/>
              </a:ext>
            </a:extLst>
          </p:cNvPr>
          <p:cNvGraphicFramePr>
            <a:graphicFrameLocks/>
          </p:cNvGraphicFramePr>
          <p:nvPr>
            <p:extLst>
              <p:ext uri="{D42A27DB-BD31-4B8C-83A1-F6EECF244321}">
                <p14:modId xmlns:p14="http://schemas.microsoft.com/office/powerpoint/2010/main" val="3677806140"/>
              </p:ext>
            </p:extLst>
          </p:nvPr>
        </p:nvGraphicFramePr>
        <p:xfrm>
          <a:off x="520700" y="1513047"/>
          <a:ext cx="10956418" cy="4593336"/>
        </p:xfrm>
        <a:graphic>
          <a:graphicData uri="http://schemas.openxmlformats.org/drawingml/2006/table">
            <a:tbl>
              <a:tblPr/>
              <a:tblGrid>
                <a:gridCol w="4797919">
                  <a:extLst>
                    <a:ext uri="{9D8B030D-6E8A-4147-A177-3AD203B41FA5}">
                      <a16:colId xmlns:a16="http://schemas.microsoft.com/office/drawing/2014/main" val="20000"/>
                    </a:ext>
                  </a:extLst>
                </a:gridCol>
                <a:gridCol w="6158499">
                  <a:extLst>
                    <a:ext uri="{9D8B030D-6E8A-4147-A177-3AD203B41FA5}">
                      <a16:colId xmlns:a16="http://schemas.microsoft.com/office/drawing/2014/main" val="20001"/>
                    </a:ext>
                  </a:extLst>
                </a:gridCol>
              </a:tblGrid>
              <a:tr h="1636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Calibri" panose="020F0502020204030204" pitchFamily="34" charset="0"/>
                        </a:rPr>
                        <a:t>Subgroup, n/N (%)</a:t>
                      </a:r>
                      <a:endParaRPr kumimoji="0" lang="en-GB" sz="1400" b="1" i="0" u="none" strike="noStrike" cap="none" normalizeH="0" baseline="0" dirty="0">
                        <a:ln>
                          <a:noFill/>
                        </a:ln>
                        <a:solidFill>
                          <a:schemeClr val="tx1"/>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Confirmed Responders in Primary Efficacy Population</a:t>
                      </a:r>
                      <a:endParaRPr kumimoji="0" lang="en-US" sz="1400" b="1" i="0" u="none" strike="noStrike" cap="none" normalizeH="0" baseline="0" dirty="0">
                        <a:ln>
                          <a:noFill/>
                        </a:ln>
                        <a:solidFill>
                          <a:schemeClr val="tx1"/>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52188">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All patients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45/80 (56)</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58378">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Race</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Non-Asian</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12/21 (57)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33/59 (56)</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58378">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Sex</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13/24 (54)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32/56 (57)</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58378">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Age</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&lt;65 yr</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yr</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22/39 (56)</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23/41 (56)</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78868220"/>
                  </a:ext>
                </a:extLst>
              </a:tr>
              <a:tr h="358378">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Brain metastases at study entry</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20/31 (65)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25/49 (51)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57260389"/>
                  </a:ext>
                </a:extLst>
              </a:tr>
              <a:tr h="358378">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MET IHC/FISH status</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IHC3+/≥90%*</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FISH10+</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37/60 (62)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30/56 (54)</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9915018"/>
                  </a:ext>
                </a:extLst>
              </a:tr>
              <a:tr h="358378">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4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EGFR</a:t>
                      </a: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mutation</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Ex19del</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L858R</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28/48 (58)</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17/30 (57)</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04441131"/>
                  </a:ext>
                </a:extLst>
              </a:tr>
            </a:tbl>
          </a:graphicData>
        </a:graphic>
      </p:graphicFrame>
      <p:sp>
        <p:nvSpPr>
          <p:cNvPr id="4" name="TextBox 3">
            <a:extLst>
              <a:ext uri="{FF2B5EF4-FFF2-40B4-BE49-F238E27FC236}">
                <a16:creationId xmlns:a16="http://schemas.microsoft.com/office/drawing/2014/main" id="{B1F90883-4451-C373-4D02-82BA12273A96}"/>
              </a:ext>
            </a:extLst>
          </p:cNvPr>
          <p:cNvSpPr txBox="1"/>
          <p:nvPr/>
        </p:nvSpPr>
        <p:spPr bwMode="auto">
          <a:xfrm>
            <a:off x="424626" y="6124101"/>
            <a:ext cx="54913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*Regardless of FISH status.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Regardless of IHC status.</a:t>
            </a:r>
          </a:p>
        </p:txBody>
      </p:sp>
    </p:spTree>
    <p:extLst>
      <p:ext uri="{BB962C8B-B14F-4D97-AF65-F5344CB8AC3E}">
        <p14:creationId xmlns:p14="http://schemas.microsoft.com/office/powerpoint/2010/main" val="33684096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A4788-EE99-A928-931D-F1C2A0C279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4B85F3-6DCB-D6E3-A7E9-CFD8FAD62A1A}"/>
              </a:ext>
            </a:extLst>
          </p:cNvPr>
          <p:cNvSpPr>
            <a:spLocks noGrp="1"/>
          </p:cNvSpPr>
          <p:nvPr>
            <p:ph type="title"/>
          </p:nvPr>
        </p:nvSpPr>
        <p:spPr/>
        <p:txBody>
          <a:bodyPr/>
          <a:lstStyle/>
          <a:p>
            <a:r>
              <a:rPr lang="en-US" dirty="0"/>
              <a:t>SAVANNAH: PFS and Duration of Treatment</a:t>
            </a:r>
          </a:p>
        </p:txBody>
      </p:sp>
      <p:sp>
        <p:nvSpPr>
          <p:cNvPr id="9" name="Content Placeholder 8">
            <a:extLst>
              <a:ext uri="{FF2B5EF4-FFF2-40B4-BE49-F238E27FC236}">
                <a16:creationId xmlns:a16="http://schemas.microsoft.com/office/drawing/2014/main" id="{5858F82E-17B5-C67D-D2AC-B3671337EBDF}"/>
              </a:ext>
            </a:extLst>
          </p:cNvPr>
          <p:cNvSpPr>
            <a:spLocks noGrp="1"/>
          </p:cNvSpPr>
          <p:nvPr>
            <p:ph idx="1"/>
          </p:nvPr>
        </p:nvSpPr>
        <p:spPr>
          <a:xfrm>
            <a:off x="604675" y="5174901"/>
            <a:ext cx="10877529" cy="988831"/>
          </a:xfrm>
        </p:spPr>
        <p:txBody>
          <a:bodyPr/>
          <a:lstStyle/>
          <a:p>
            <a:pPr>
              <a:spcBef>
                <a:spcPts val="0"/>
              </a:spcBef>
              <a:spcAft>
                <a:spcPts val="600"/>
              </a:spcAft>
            </a:pPr>
            <a:r>
              <a:rPr lang="en-US" sz="1800" b="0" kern="0" dirty="0"/>
              <a:t>Median duration of treatment in the safety analysis set (N = 101): </a:t>
            </a:r>
          </a:p>
          <a:p>
            <a:pPr lvl="1">
              <a:spcBef>
                <a:spcPts val="0"/>
              </a:spcBef>
              <a:spcAft>
                <a:spcPts val="600"/>
              </a:spcAft>
            </a:pPr>
            <a:r>
              <a:rPr lang="en-US" sz="1600" b="0" kern="0" dirty="0"/>
              <a:t>Savolitinib: 6.4 mo (range: &lt;0.1-36.8); osimertinib: 6.7 mo (range: &lt;0.1-37.0)</a:t>
            </a:r>
          </a:p>
          <a:p>
            <a:pPr>
              <a:spcBef>
                <a:spcPts val="0"/>
              </a:spcBef>
              <a:spcAft>
                <a:spcPts val="600"/>
              </a:spcAft>
            </a:pPr>
            <a:r>
              <a:rPr lang="en-US" sz="1800" b="0" kern="0" dirty="0"/>
              <a:t>Median PFS follow-up: 5.7 mo (range 0.9-28.1) by investigator assessment and 5.8 mo (range 0.9-22.1) by BICR assessment </a:t>
            </a:r>
          </a:p>
          <a:p>
            <a:endParaRPr lang="en-US" sz="1800" dirty="0"/>
          </a:p>
        </p:txBody>
      </p:sp>
      <p:sp>
        <p:nvSpPr>
          <p:cNvPr id="3" name="Text Box 15">
            <a:extLst>
              <a:ext uri="{FF2B5EF4-FFF2-40B4-BE49-F238E27FC236}">
                <a16:creationId xmlns:a16="http://schemas.microsoft.com/office/drawing/2014/main" id="{F7FBB225-D3C1-4A44-B03F-A2005393AE4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Ahn. ELCC 2025. Abstr 2O. </a:t>
            </a:r>
            <a:endParaRPr lang="en-US" altLang="en-US" sz="1200" b="0" dirty="0">
              <a:solidFill>
                <a:schemeClr val="bg2"/>
              </a:solidFill>
              <a:latin typeface="Calibri" panose="020F0502020204030204" pitchFamily="34" charset="0"/>
              <a:cs typeface="+mn-cs"/>
            </a:endParaRPr>
          </a:p>
        </p:txBody>
      </p:sp>
      <p:graphicFrame>
        <p:nvGraphicFramePr>
          <p:cNvPr id="7" name="Group 3">
            <a:extLst>
              <a:ext uri="{FF2B5EF4-FFF2-40B4-BE49-F238E27FC236}">
                <a16:creationId xmlns:a16="http://schemas.microsoft.com/office/drawing/2014/main" id="{AE71394C-048B-D338-ACA2-9A0BDF19F807}"/>
              </a:ext>
            </a:extLst>
          </p:cNvPr>
          <p:cNvGraphicFramePr>
            <a:graphicFrameLocks/>
          </p:cNvGraphicFramePr>
          <p:nvPr>
            <p:extLst>
              <p:ext uri="{D42A27DB-BD31-4B8C-83A1-F6EECF244321}">
                <p14:modId xmlns:p14="http://schemas.microsoft.com/office/powerpoint/2010/main" val="2388190415"/>
              </p:ext>
            </p:extLst>
          </p:nvPr>
        </p:nvGraphicFramePr>
        <p:xfrm>
          <a:off x="604675" y="1510730"/>
          <a:ext cx="10872445" cy="3578352"/>
        </p:xfrm>
        <a:graphic>
          <a:graphicData uri="http://schemas.openxmlformats.org/drawingml/2006/table">
            <a:tbl>
              <a:tblPr/>
              <a:tblGrid>
                <a:gridCol w="5999399">
                  <a:extLst>
                    <a:ext uri="{9D8B030D-6E8A-4147-A177-3AD203B41FA5}">
                      <a16:colId xmlns:a16="http://schemas.microsoft.com/office/drawing/2014/main" val="20000"/>
                    </a:ext>
                  </a:extLst>
                </a:gridCol>
                <a:gridCol w="4873046">
                  <a:extLst>
                    <a:ext uri="{9D8B030D-6E8A-4147-A177-3AD203B41FA5}">
                      <a16:colId xmlns:a16="http://schemas.microsoft.com/office/drawing/2014/main" val="20001"/>
                    </a:ext>
                  </a:extLst>
                </a:gridCol>
              </a:tblGrid>
              <a:tr h="2872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Endpoint</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Primary Efficacy Population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80)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7195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mPFS by investigator, mo (95% CI)</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Events/patients, n/N</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Maturity,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7.4 (5.5-7.6)</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65/80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7195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PFS rate by investigator, %</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mo</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mo</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60839600"/>
                  </a:ext>
                </a:extLst>
              </a:tr>
              <a:tr h="37195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mPFS by BICR, mo (95% CI)</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Events/patients, n/N</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Maturity,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 (6.4-11.3)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49/80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71951">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PFS rate by BICR, %</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6 mo</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12 mo</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80403725"/>
                  </a:ext>
                </a:extLst>
              </a:tr>
            </a:tbl>
          </a:graphicData>
        </a:graphic>
      </p:graphicFrame>
    </p:spTree>
    <p:extLst>
      <p:ext uri="{BB962C8B-B14F-4D97-AF65-F5344CB8AC3E}">
        <p14:creationId xmlns:p14="http://schemas.microsoft.com/office/powerpoint/2010/main" val="686336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BF282-ECF6-5E08-2E90-EE336784316C}"/>
            </a:ext>
          </a:extLst>
        </p:cNvPr>
        <p:cNvGrpSpPr/>
        <p:nvPr/>
      </p:nvGrpSpPr>
      <p:grpSpPr>
        <a:xfrm>
          <a:off x="0" y="0"/>
          <a:ext cx="0" cy="0"/>
          <a:chOff x="0" y="0"/>
          <a:chExt cx="0" cy="0"/>
        </a:xfrm>
      </p:grpSpPr>
      <p:sp>
        <p:nvSpPr>
          <p:cNvPr id="8" name="Content Placeholder 7">
            <a:extLst>
              <a:ext uri="{FF2B5EF4-FFF2-40B4-BE49-F238E27FC236}">
                <a16:creationId xmlns:a16="http://schemas.microsoft.com/office/drawing/2014/main" id="{5B2BC11B-4ADD-630C-9328-D6426D96A86E}"/>
              </a:ext>
            </a:extLst>
          </p:cNvPr>
          <p:cNvSpPr>
            <a:spLocks noGrp="1"/>
          </p:cNvSpPr>
          <p:nvPr>
            <p:ph sz="half" idx="2"/>
          </p:nvPr>
        </p:nvSpPr>
        <p:spPr>
          <a:xfrm>
            <a:off x="6252634" y="5200650"/>
            <a:ext cx="5229570" cy="975826"/>
          </a:xfrm>
        </p:spPr>
        <p:txBody>
          <a:bodyPr/>
          <a:lstStyle/>
          <a:p>
            <a:r>
              <a:rPr lang="en-US" sz="2000" dirty="0"/>
              <a:t>Most common grade ≥3 AEs</a:t>
            </a:r>
            <a:r>
              <a:rPr lang="en-US" sz="2000" baseline="30000" dirty="0"/>
              <a:t>†</a:t>
            </a:r>
            <a:r>
              <a:rPr lang="en-US" sz="2000" dirty="0"/>
              <a:t>: peripheral edema (11%), ALT increase (6%), pneumonia (5%)</a:t>
            </a:r>
          </a:p>
        </p:txBody>
      </p:sp>
      <p:sp>
        <p:nvSpPr>
          <p:cNvPr id="2" name="Title 1">
            <a:extLst>
              <a:ext uri="{FF2B5EF4-FFF2-40B4-BE49-F238E27FC236}">
                <a16:creationId xmlns:a16="http://schemas.microsoft.com/office/drawing/2014/main" id="{F1FAA865-E2B8-6AC7-86AD-42D2D09D3C5E}"/>
              </a:ext>
            </a:extLst>
          </p:cNvPr>
          <p:cNvSpPr>
            <a:spLocks noGrp="1"/>
          </p:cNvSpPr>
          <p:nvPr>
            <p:ph type="title"/>
          </p:nvPr>
        </p:nvSpPr>
        <p:spPr/>
        <p:txBody>
          <a:bodyPr/>
          <a:lstStyle/>
          <a:p>
            <a:r>
              <a:rPr lang="en-US" dirty="0"/>
              <a:t>SAVANNAH: Safety</a:t>
            </a:r>
          </a:p>
        </p:txBody>
      </p:sp>
      <p:sp>
        <p:nvSpPr>
          <p:cNvPr id="5" name="Text Box 15">
            <a:extLst>
              <a:ext uri="{FF2B5EF4-FFF2-40B4-BE49-F238E27FC236}">
                <a16:creationId xmlns:a16="http://schemas.microsoft.com/office/drawing/2014/main" id="{AEE89886-BB1D-E81C-0CB1-62286FAF73B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Ahn. ELCC 2025. Abstr 2O. </a:t>
            </a:r>
            <a:endParaRPr lang="en-US" altLang="en-US" sz="1200" b="0" dirty="0">
              <a:solidFill>
                <a:schemeClr val="bg2"/>
              </a:solidFill>
              <a:latin typeface="Calibri" panose="020F0502020204030204" pitchFamily="34" charset="0"/>
              <a:cs typeface="+mn-cs"/>
            </a:endParaRPr>
          </a:p>
        </p:txBody>
      </p:sp>
      <p:graphicFrame>
        <p:nvGraphicFramePr>
          <p:cNvPr id="3" name="Group 3">
            <a:extLst>
              <a:ext uri="{FF2B5EF4-FFF2-40B4-BE49-F238E27FC236}">
                <a16:creationId xmlns:a16="http://schemas.microsoft.com/office/drawing/2014/main" id="{1F6F43D7-B331-780B-89CC-72190228BEEF}"/>
              </a:ext>
            </a:extLst>
          </p:cNvPr>
          <p:cNvGraphicFramePr>
            <a:graphicFrameLocks/>
          </p:cNvGraphicFramePr>
          <p:nvPr>
            <p:extLst>
              <p:ext uri="{D42A27DB-BD31-4B8C-83A1-F6EECF244321}">
                <p14:modId xmlns:p14="http://schemas.microsoft.com/office/powerpoint/2010/main" val="1371126168"/>
              </p:ext>
            </p:extLst>
          </p:nvPr>
        </p:nvGraphicFramePr>
        <p:xfrm>
          <a:off x="604674" y="1513047"/>
          <a:ext cx="5306423" cy="4430680"/>
        </p:xfrm>
        <a:graphic>
          <a:graphicData uri="http://schemas.openxmlformats.org/drawingml/2006/table">
            <a:tbl>
              <a:tblPr/>
              <a:tblGrid>
                <a:gridCol w="3033876">
                  <a:extLst>
                    <a:ext uri="{9D8B030D-6E8A-4147-A177-3AD203B41FA5}">
                      <a16:colId xmlns:a16="http://schemas.microsoft.com/office/drawing/2014/main" val="20000"/>
                    </a:ext>
                  </a:extLst>
                </a:gridCol>
                <a:gridCol w="2272547">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Safety Analysis Population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4903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AE, all-causality</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99</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49033">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49033">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Fatal outcome</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99470334"/>
                  </a:ext>
                </a:extLst>
              </a:tr>
              <a:tr h="249033">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Serious</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9656894"/>
                  </a:ext>
                </a:extLst>
              </a:tr>
              <a:tr h="24903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Leading to discontinuation of:</a:t>
                      </a:r>
                    </a:p>
                    <a:p>
                      <a:pPr marL="630237" marR="0" lvl="1" indent="-285750" algn="l" defTabSz="914400" rtl="0" eaLnBrk="1" fontAlgn="base" latinLnBrk="0" hangingPunct="1">
                        <a:lnSpc>
                          <a:spcPct val="100000"/>
                        </a:lnSpc>
                        <a:spcBef>
                          <a:spcPct val="0"/>
                        </a:spcBef>
                        <a:spcAft>
                          <a:spcPct val="0"/>
                        </a:spcAft>
                        <a:buClr>
                          <a:srgbClr val="000000"/>
                        </a:buClr>
                        <a:buSzPct val="100000"/>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Savolitinib</a:t>
                      </a:r>
                    </a:p>
                    <a:p>
                      <a:pPr marL="630237" marR="0" lvl="1" indent="-285750" algn="l" defTabSz="914400" rtl="0" eaLnBrk="1" fontAlgn="base" latinLnBrk="0" hangingPunct="1">
                        <a:lnSpc>
                          <a:spcPct val="100000"/>
                        </a:lnSpc>
                        <a:spcBef>
                          <a:spcPct val="0"/>
                        </a:spcBef>
                        <a:spcAft>
                          <a:spcPct val="0"/>
                        </a:spcAft>
                        <a:buClr>
                          <a:srgbClr val="000000"/>
                        </a:buClr>
                        <a:buSzPct val="100000"/>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Osimertinib</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93237052"/>
                  </a:ext>
                </a:extLst>
              </a:tr>
              <a:tr h="24903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Leading to dose reduction of:</a:t>
                      </a:r>
                    </a:p>
                    <a:p>
                      <a:pPr marL="630237" marR="0" lvl="1" indent="-285750" algn="l" defTabSz="914400" rtl="0" eaLnBrk="1" fontAlgn="base" latinLnBrk="0" hangingPunct="1">
                        <a:lnSpc>
                          <a:spcPct val="100000"/>
                        </a:lnSpc>
                        <a:spcBef>
                          <a:spcPct val="0"/>
                        </a:spcBef>
                        <a:spcAft>
                          <a:spcPct val="0"/>
                        </a:spcAft>
                        <a:buClr>
                          <a:srgbClr val="000000"/>
                        </a:buClr>
                        <a:buSzPct val="100000"/>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Savolitinib</a:t>
                      </a:r>
                    </a:p>
                    <a:p>
                      <a:pPr marL="630237" marR="0" lvl="1" indent="-285750" algn="l" defTabSz="914400" rtl="0" eaLnBrk="1" fontAlgn="base" latinLnBrk="0" hangingPunct="1">
                        <a:lnSpc>
                          <a:spcPct val="100000"/>
                        </a:lnSpc>
                        <a:spcBef>
                          <a:spcPct val="0"/>
                        </a:spcBef>
                        <a:spcAft>
                          <a:spcPct val="0"/>
                        </a:spcAft>
                        <a:buClr>
                          <a:srgbClr val="000000"/>
                        </a:buClr>
                        <a:buSzPct val="100000"/>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Osimertinib</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26300074"/>
                  </a:ext>
                </a:extLst>
              </a:tr>
              <a:tr h="24903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Leading to dose interruption of:</a:t>
                      </a:r>
                    </a:p>
                    <a:p>
                      <a:pPr marL="630237" marR="0" lvl="1" indent="-285750" algn="l" defTabSz="914400" rtl="0" eaLnBrk="1" fontAlgn="base" latinLnBrk="0" hangingPunct="1">
                        <a:lnSpc>
                          <a:spcPct val="100000"/>
                        </a:lnSpc>
                        <a:spcBef>
                          <a:spcPct val="0"/>
                        </a:spcBef>
                        <a:spcAft>
                          <a:spcPct val="0"/>
                        </a:spcAft>
                        <a:buClr>
                          <a:srgbClr val="000000"/>
                        </a:buClr>
                        <a:buSzPct val="100000"/>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Savolitinib</a:t>
                      </a:r>
                    </a:p>
                    <a:p>
                      <a:pPr marL="630237" marR="0" lvl="1" indent="-285750" algn="l" defTabSz="914400" rtl="0" eaLnBrk="1" fontAlgn="base" latinLnBrk="0" hangingPunct="1">
                        <a:lnSpc>
                          <a:spcPct val="100000"/>
                        </a:lnSpc>
                        <a:spcBef>
                          <a:spcPct val="0"/>
                        </a:spcBef>
                        <a:spcAft>
                          <a:spcPct val="0"/>
                        </a:spcAft>
                        <a:buClr>
                          <a:srgbClr val="000000"/>
                        </a:buClr>
                        <a:buSzPct val="100000"/>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Osimertinib</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73784937"/>
                  </a:ext>
                </a:extLst>
              </a:tr>
              <a:tr h="24903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TRAE per investigator</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3711607"/>
                  </a:ext>
                </a:extLst>
              </a:tr>
              <a:tr h="249033">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28502936"/>
                  </a:ext>
                </a:extLst>
              </a:tr>
              <a:tr h="249033">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Fatal outcome</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38919865"/>
                  </a:ext>
                </a:extLst>
              </a:tr>
              <a:tr h="249033">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Serious</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83405152"/>
                  </a:ext>
                </a:extLst>
              </a:tr>
            </a:tbl>
          </a:graphicData>
        </a:graphic>
      </p:graphicFrame>
      <p:graphicFrame>
        <p:nvGraphicFramePr>
          <p:cNvPr id="6" name="Group 3">
            <a:extLst>
              <a:ext uri="{FF2B5EF4-FFF2-40B4-BE49-F238E27FC236}">
                <a16:creationId xmlns:a16="http://schemas.microsoft.com/office/drawing/2014/main" id="{EDCD06BF-E353-0556-F37D-48F9B59DB5EB}"/>
              </a:ext>
            </a:extLst>
          </p:cNvPr>
          <p:cNvGraphicFramePr>
            <a:graphicFrameLocks/>
          </p:cNvGraphicFramePr>
          <p:nvPr>
            <p:extLst>
              <p:ext uri="{D42A27DB-BD31-4B8C-83A1-F6EECF244321}">
                <p14:modId xmlns:p14="http://schemas.microsoft.com/office/powerpoint/2010/main" val="3393230248"/>
              </p:ext>
            </p:extLst>
          </p:nvPr>
        </p:nvGraphicFramePr>
        <p:xfrm>
          <a:off x="6252633" y="1510730"/>
          <a:ext cx="5229571" cy="3598028"/>
        </p:xfrm>
        <a:graphic>
          <a:graphicData uri="http://schemas.openxmlformats.org/drawingml/2006/table">
            <a:tbl>
              <a:tblPr/>
              <a:tblGrid>
                <a:gridCol w="1610500">
                  <a:extLst>
                    <a:ext uri="{9D8B030D-6E8A-4147-A177-3AD203B41FA5}">
                      <a16:colId xmlns:a16="http://schemas.microsoft.com/office/drawing/2014/main" val="20000"/>
                    </a:ext>
                  </a:extLst>
                </a:gridCol>
                <a:gridCol w="1206357">
                  <a:extLst>
                    <a:ext uri="{9D8B030D-6E8A-4147-A177-3AD203B41FA5}">
                      <a16:colId xmlns:a16="http://schemas.microsoft.com/office/drawing/2014/main" val="20001"/>
                    </a:ext>
                  </a:extLst>
                </a:gridCol>
                <a:gridCol w="1206357">
                  <a:extLst>
                    <a:ext uri="{9D8B030D-6E8A-4147-A177-3AD203B41FA5}">
                      <a16:colId xmlns:a16="http://schemas.microsoft.com/office/drawing/2014/main" val="3906354088"/>
                    </a:ext>
                  </a:extLst>
                </a:gridCol>
                <a:gridCol w="1206357">
                  <a:extLst>
                    <a:ext uri="{9D8B030D-6E8A-4147-A177-3AD203B41FA5}">
                      <a16:colId xmlns:a16="http://schemas.microsoft.com/office/drawing/2014/main" val="1042913160"/>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Calibri" panose="020F0502020204030204" pitchFamily="34" charset="0"/>
                        </a:rPr>
                        <a:t>AEs,* %</a:t>
                      </a: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Safety Analysis Population (n = 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518978522"/>
                  </a:ext>
                </a:extLst>
              </a:tr>
              <a:tr h="0">
                <a:tc vMerge="1">
                  <a:txBody>
                    <a:bodyPr/>
                    <a:lstStyle/>
                    <a:p>
                      <a:endParaRPr lang="en-US"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4903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Peripheral edema</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4903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3711607"/>
                  </a:ext>
                </a:extLst>
              </a:tr>
              <a:tr h="24903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60434557"/>
                  </a:ext>
                </a:extLst>
              </a:tr>
              <a:tr h="24903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Vomiting</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38717757"/>
                  </a:ext>
                </a:extLst>
              </a:tr>
              <a:tr h="24903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Dyspnea</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65619175"/>
                  </a:ext>
                </a:extLst>
              </a:tr>
              <a:tr h="24903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Asthenia</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53701326"/>
                  </a:ext>
                </a:extLst>
              </a:tr>
              <a:tr h="24903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Pyrexia</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76722478"/>
                  </a:ext>
                </a:extLst>
              </a:tr>
              <a:tr h="24903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52735592"/>
                  </a:ext>
                </a:extLst>
              </a:tr>
              <a:tr h="24903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Back pain</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21753026"/>
                  </a:ext>
                </a:extLst>
              </a:tr>
              <a:tr h="24903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Constipation</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88668349"/>
                  </a:ext>
                </a:extLst>
              </a:tr>
              <a:tr h="24903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Cough</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77256087"/>
                  </a:ext>
                </a:extLst>
              </a:tr>
              <a:tr h="24903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Hypoalbuminemia</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86026849"/>
                  </a:ext>
                </a:extLst>
              </a:tr>
            </a:tbl>
          </a:graphicData>
        </a:graphic>
      </p:graphicFrame>
      <p:sp>
        <p:nvSpPr>
          <p:cNvPr id="4" name="TextBox 3">
            <a:extLst>
              <a:ext uri="{FF2B5EF4-FFF2-40B4-BE49-F238E27FC236}">
                <a16:creationId xmlns:a16="http://schemas.microsoft.com/office/drawing/2014/main" id="{B28CB0D0-9CDF-3107-2F00-6F99F97DEC20}"/>
              </a:ext>
            </a:extLst>
          </p:cNvPr>
          <p:cNvSpPr txBox="1"/>
          <p:nvPr/>
        </p:nvSpPr>
        <p:spPr bwMode="auto">
          <a:xfrm>
            <a:off x="6252633" y="6158082"/>
            <a:ext cx="32582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mn-lt"/>
              </a:rPr>
              <a:t>*Preferred terms in ≥15% of participants.</a:t>
            </a:r>
          </a:p>
          <a:p>
            <a:pPr>
              <a:spcBef>
                <a:spcPts val="0"/>
              </a:spcBef>
            </a:pPr>
            <a:r>
              <a:rPr lang="en-US" sz="1200" baseline="30000" dirty="0">
                <a:solidFill>
                  <a:schemeClr val="bg1"/>
                </a:solidFill>
                <a:latin typeface="+mn-lt"/>
              </a:rPr>
              <a:t>†</a:t>
            </a:r>
            <a:r>
              <a:rPr lang="en-US" sz="1200" b="0" dirty="0">
                <a:solidFill>
                  <a:schemeClr val="bg1"/>
                </a:solidFill>
                <a:latin typeface="+mn-lt"/>
              </a:rPr>
              <a:t>Preferred terms in ≥5% of participants.</a:t>
            </a:r>
          </a:p>
        </p:txBody>
      </p:sp>
    </p:spTree>
    <p:extLst>
      <p:ext uri="{BB962C8B-B14F-4D97-AF65-F5344CB8AC3E}">
        <p14:creationId xmlns:p14="http://schemas.microsoft.com/office/powerpoint/2010/main" val="8551513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EEE93-18AF-F91C-EDEF-5D017B3F56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ACCAAE-789F-1AD7-07FD-92515B339981}"/>
              </a:ext>
            </a:extLst>
          </p:cNvPr>
          <p:cNvSpPr>
            <a:spLocks noGrp="1"/>
          </p:cNvSpPr>
          <p:nvPr>
            <p:ph type="title"/>
          </p:nvPr>
        </p:nvSpPr>
        <p:spPr/>
        <p:txBody>
          <a:bodyPr/>
          <a:lstStyle/>
          <a:p>
            <a:r>
              <a:rPr lang="en-US" dirty="0"/>
              <a:t>SAVANNAH: Investigators’ Conclusions</a:t>
            </a:r>
          </a:p>
        </p:txBody>
      </p:sp>
      <p:sp>
        <p:nvSpPr>
          <p:cNvPr id="4" name="Content Placeholder 3">
            <a:extLst>
              <a:ext uri="{FF2B5EF4-FFF2-40B4-BE49-F238E27FC236}">
                <a16:creationId xmlns:a16="http://schemas.microsoft.com/office/drawing/2014/main" id="{A3D84357-3BCB-D6D9-5A49-8FA3EC94E2FA}"/>
              </a:ext>
            </a:extLst>
          </p:cNvPr>
          <p:cNvSpPr>
            <a:spLocks noGrp="1"/>
          </p:cNvSpPr>
          <p:nvPr>
            <p:ph idx="1"/>
          </p:nvPr>
        </p:nvSpPr>
        <p:spPr>
          <a:xfrm>
            <a:off x="604675" y="1513047"/>
            <a:ext cx="11011592" cy="4650686"/>
          </a:xfrm>
        </p:spPr>
        <p:txBody>
          <a:bodyPr/>
          <a:lstStyle/>
          <a:p>
            <a:pPr>
              <a:spcBef>
                <a:spcPts val="600"/>
              </a:spcBef>
              <a:spcAft>
                <a:spcPts val="600"/>
              </a:spcAft>
            </a:pPr>
            <a:r>
              <a:rPr lang="en-US" sz="2200" dirty="0"/>
              <a:t>In this phase II trial, analysis of primary efficacy population suggests that savolitinib 300 mg BID + osimertinib has clinically meaningful and durable response in patients with </a:t>
            </a:r>
            <a:r>
              <a:rPr lang="en-US" sz="2200" i="1" dirty="0"/>
              <a:t>EGFR</a:t>
            </a:r>
            <a:r>
              <a:rPr lang="en-US" sz="2200" dirty="0"/>
              <a:t>m advanced NSCLC with MET overexpression/amplification progressing on osimertinib</a:t>
            </a:r>
          </a:p>
          <a:p>
            <a:pPr lvl="1">
              <a:spcBef>
                <a:spcPts val="600"/>
              </a:spcBef>
              <a:spcAft>
                <a:spcPts val="600"/>
              </a:spcAft>
            </a:pPr>
            <a:r>
              <a:rPr lang="en-US" sz="2000" dirty="0"/>
              <a:t>Confirmed ORR by investigator: 56% (95% CI: 45-67); ORR by BICR: 55% (95% CI: 43-66)</a:t>
            </a:r>
          </a:p>
          <a:p>
            <a:pPr lvl="1">
              <a:spcBef>
                <a:spcPts val="600"/>
              </a:spcBef>
              <a:spcAft>
                <a:spcPts val="600"/>
              </a:spcAft>
            </a:pPr>
            <a:r>
              <a:rPr lang="en-US" sz="2000" dirty="0"/>
              <a:t>mDoR by investigator: 7.1 mo (95% CI: 5.6-9.6); mDoR by BICR: 9.9 mo (95% CI: 6.0-13.7)</a:t>
            </a:r>
          </a:p>
          <a:p>
            <a:pPr>
              <a:spcBef>
                <a:spcPts val="600"/>
              </a:spcBef>
              <a:spcAft>
                <a:spcPts val="600"/>
              </a:spcAft>
            </a:pPr>
            <a:r>
              <a:rPr lang="en-US" sz="2200" dirty="0"/>
              <a:t>mPFS by investigator: 7.4 mo (95% CI: 5.5-7.6); mPFS by BICR: 7.5 mo (95% CI: 6.4-11.3)</a:t>
            </a:r>
          </a:p>
          <a:p>
            <a:pPr>
              <a:spcBef>
                <a:spcPts val="600"/>
              </a:spcBef>
              <a:spcAft>
                <a:spcPts val="600"/>
              </a:spcAft>
            </a:pPr>
            <a:r>
              <a:rPr lang="en-US" sz="2200" dirty="0"/>
              <a:t>AEs were primarily low grade, manageable, and consistent with safety profiles of each agent</a:t>
            </a:r>
            <a:endParaRPr lang="en-US" sz="2200" baseline="30000" dirty="0"/>
          </a:p>
          <a:p>
            <a:pPr>
              <a:spcBef>
                <a:spcPts val="600"/>
              </a:spcBef>
              <a:spcAft>
                <a:spcPts val="600"/>
              </a:spcAft>
            </a:pPr>
            <a:r>
              <a:rPr lang="en-US" sz="2200" dirty="0"/>
              <a:t>Ongoing phase III SAFFRON trial (NCT05261399) will continue testing this combination vs platinum-pemetrexed chemotherapy</a:t>
            </a:r>
          </a:p>
          <a:p>
            <a:pPr>
              <a:spcBef>
                <a:spcPts val="600"/>
              </a:spcBef>
              <a:spcAft>
                <a:spcPts val="600"/>
              </a:spcAft>
            </a:pPr>
            <a:r>
              <a:rPr lang="en-US" sz="2200" dirty="0"/>
              <a:t>Investigators conclude that savolitinib 300 mg BID + osimertinib could be a chemotherapy-free treatment option for patients with </a:t>
            </a:r>
            <a:r>
              <a:rPr lang="en-US" sz="2200" i="1" dirty="0"/>
              <a:t>EGFR</a:t>
            </a:r>
            <a:r>
              <a:rPr lang="en-US" sz="2200" dirty="0"/>
              <a:t>m, MET IHC3+/≥90% and/or FISH10+, advanced NSCLC progressing on osimertinib </a:t>
            </a:r>
          </a:p>
        </p:txBody>
      </p:sp>
      <p:sp>
        <p:nvSpPr>
          <p:cNvPr id="5" name="Text Box 15">
            <a:extLst>
              <a:ext uri="{FF2B5EF4-FFF2-40B4-BE49-F238E27FC236}">
                <a16:creationId xmlns:a16="http://schemas.microsoft.com/office/drawing/2014/main" id="{8948438B-6AF3-81C3-E82B-F9E178D7DF1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Ahn. ELCC 2025. Abstr 2O.</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4016119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Lung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CME/CE-certified Expert Analysis </a:t>
            </a:r>
            <a:r>
              <a:rPr lang="en-US" sz="2200" b="0" dirty="0"/>
              <a:t>and </a:t>
            </a:r>
            <a:r>
              <a:rPr lang="en-US" sz="2200" dirty="0">
                <a:solidFill>
                  <a:schemeClr val="accent3"/>
                </a:solidFill>
              </a:rPr>
              <a:t>ClinicalThought commentary </a:t>
            </a:r>
            <a:r>
              <a:rPr lang="en-US" sz="2200" b="0" dirty="0"/>
              <a:t>featuring expert faculty insights on clinical implications of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4FB13553B82744A9528F7F8DAF109A8" ma:contentTypeVersion="10" ma:contentTypeDescription="Create a new document." ma:contentTypeScope="" ma:versionID="1b3f24088c183c32b66958441d5e65a6">
  <xsd:schema xmlns:xsd="http://www.w3.org/2001/XMLSchema" xmlns:xs="http://www.w3.org/2001/XMLSchema" xmlns:p="http://schemas.microsoft.com/office/2006/metadata/properties" xmlns:ns2="ba509113-294d-4b11-88c8-4f5eb38e6826" xmlns:ns3="22fd6914-46d4-4c7e-bbad-46e82841b69d" targetNamespace="http://schemas.microsoft.com/office/2006/metadata/properties" ma:root="true" ma:fieldsID="69d0a620ebeb8d3eece1af8a158b18a8" ns2:_="" ns3:_="">
    <xsd:import namespace="ba509113-294d-4b11-88c8-4f5eb38e6826"/>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a509113-294d-4b11-88c8-4f5eb38e68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LongProperties xmlns="http://schemas.microsoft.com/office/2006/metadata/longProperties"/>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ba509113-294d-4b11-88c8-4f5eb38e6826">
      <Terms xmlns="http://schemas.microsoft.com/office/infopath/2007/PartnerControls"/>
    </lcf76f155ced4ddcb4097134ff3c332f>
    <TaxCatchAll xmlns="22fd6914-46d4-4c7e-bbad-46e82841b69d" xsi:nil="true"/>
  </documentManagement>
</p:propertie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15371357-E037-40F2-A1B6-0BB56ACBA5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a509113-294d-4b11-88c8-4f5eb38e6826"/>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5BA55BC3-5A03-47C2-8EC3-D964C3B5E779}">
  <ds:schemaRefs>
    <ds:schemaRef ds:uri="http://purl.org/dc/dcmitype/"/>
    <ds:schemaRef ds:uri="http://purl.org/dc/terms/"/>
    <ds:schemaRef ds:uri="http://purl.org/dc/elements/1.1/"/>
    <ds:schemaRef ds:uri="http://schemas.microsoft.com/office/2006/documentManagement/types"/>
    <ds:schemaRef ds:uri="22fd6914-46d4-4c7e-bbad-46e82841b69d"/>
    <ds:schemaRef ds:uri="http://schemas.microsoft.com/office/infopath/2007/PartnerControls"/>
    <ds:schemaRef ds:uri="http://www.w3.org/XML/1998/namespace"/>
    <ds:schemaRef ds:uri="http://schemas.openxmlformats.org/package/2006/metadata/core-properties"/>
    <ds:schemaRef ds:uri="ba509113-294d-4b11-88c8-4f5eb38e6826"/>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3246</TotalTime>
  <Words>2109</Words>
  <Application>Microsoft Office PowerPoint</Application>
  <PresentationFormat>Widescreen</PresentationFormat>
  <Paragraphs>350</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2022_CCO_Template</vt:lpstr>
      <vt:lpstr>SAVANNAH: Phase II Trial of Savolitinib + Osimertinib for Advanced EGFRm NSCLC With MET Amplification or Overexpression After Progression on Osimertinib</vt:lpstr>
      <vt:lpstr>About These Slides</vt:lpstr>
      <vt:lpstr>SAVANNAH: Background</vt:lpstr>
      <vt:lpstr>SAVANNAH: Study Design</vt:lpstr>
      <vt:lpstr>SAVANNAH: Baseline Characteristics</vt:lpstr>
      <vt:lpstr>SAVANNAH: ORR and DoR</vt:lpstr>
      <vt:lpstr>SAVANNAH: Subgroup Analysis of ORR by Investigator</vt:lpstr>
      <vt:lpstr>SAVANNAH: PFS and Duration of Treatment</vt:lpstr>
      <vt:lpstr>SAVANNAH: Safety</vt:lpstr>
      <vt:lpstr>SAVANNAH: Investigators’ Conclusions</vt:lpstr>
      <vt:lpstr>Go Online for More CCO  Coverage of Lung Cancer!</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SAVANNAH: Phase II Trial of Savolitinib + Osimertinib for Advanced EGFRm NSCLC With MET Amplification or Overexpression After Progression on Osimertinib</dc:title>
  <dc:creator>Preferred User</dc:creator>
  <cp:lastModifiedBy>Valerie Wenzel</cp:lastModifiedBy>
  <cp:revision>40</cp:revision>
  <cp:lastPrinted>2016-09-26T20:21:49Z</cp:lastPrinted>
  <dcterms:created xsi:type="dcterms:W3CDTF">2005-05-27T15:08:01Z</dcterms:created>
  <dcterms:modified xsi:type="dcterms:W3CDTF">2025-05-23T15:42:50Z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5ff43dd4-e8bf-40a6-9886-f5d9520c712c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0x01010064FB13553B82744A9528F7F8DAF109A8</vt:lpwstr>
  </property>
  <property fmtid="{D5CDD505-2E9C-101B-9397-08002B2CF9AE}" pid="9" name="MediaServiceImageTags">
    <vt:lpwstr/>
  </property>
</Properties>
</file>