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theme/theme3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4"/>
    <p:sldMasterId id="2147483680" r:id="rId5"/>
    <p:sldMasterId id="2147483692" r:id="rId6"/>
    <p:sldMasterId id="2147483696" r:id="rId7"/>
  </p:sldMasterIdLst>
  <p:notesMasterIdLst>
    <p:notesMasterId r:id="rId18"/>
  </p:notesMasterIdLst>
  <p:sldIdLst>
    <p:sldId id="2147473700" r:id="rId8"/>
    <p:sldId id="308" r:id="rId9"/>
    <p:sldId id="267" r:id="rId10"/>
    <p:sldId id="262" r:id="rId11"/>
    <p:sldId id="2147473664" r:id="rId12"/>
    <p:sldId id="2147473665" r:id="rId13"/>
    <p:sldId id="2147473702" r:id="rId14"/>
    <p:sldId id="2147473701" r:id="rId15"/>
    <p:sldId id="2147473668" r:id="rId16"/>
    <p:sldId id="2147473686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ndi Murph" initials="MM" lastIdx="12" clrIdx="0">
    <p:extLst>
      <p:ext uri="{19B8F6BF-5375-455C-9EA6-DF929625EA0E}">
        <p15:presenceInfo xmlns:p15="http://schemas.microsoft.com/office/powerpoint/2012/main" userId="S::MMurph@cealliance.com::17b68f88-caf0-4bf5-9fa1-7c1066b02ecf" providerId="AD"/>
      </p:ext>
    </p:extLst>
  </p:cmAuthor>
  <p:cmAuthor id="2" name="Amber Williams" initials="AW" lastIdx="4" clrIdx="1">
    <p:extLst>
      <p:ext uri="{19B8F6BF-5375-455C-9EA6-DF929625EA0E}">
        <p15:presenceInfo xmlns:p15="http://schemas.microsoft.com/office/powerpoint/2012/main" userId="S::awilliams@cealliance.com::981bbddf-314c-40a4-aea3-441dcc545642" providerId="AD"/>
      </p:ext>
    </p:extLst>
  </p:cmAuthor>
  <p:cmAuthor id="3" name="Kristen Rosenthal" initials="KR" lastIdx="3" clrIdx="2">
    <p:extLst>
      <p:ext uri="{19B8F6BF-5375-455C-9EA6-DF929625EA0E}">
        <p15:presenceInfo xmlns:p15="http://schemas.microsoft.com/office/powerpoint/2012/main" userId="S::krosenthal@clinicaloptions.com::67a58a6d-22ff-4b03-8f01-10ea3f44af5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685D11E-3C28-4979-AA05-93869E796B3D}" v="1" dt="2025-12-22T16:19:36.82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83333" autoAdjust="0"/>
  </p:normalViewPr>
  <p:slideViewPr>
    <p:cSldViewPr snapToGrid="0">
      <p:cViewPr varScale="1">
        <p:scale>
          <a:sx n="62" d="100"/>
          <a:sy n="62" d="100"/>
        </p:scale>
        <p:origin x="75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24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C04FEB-3F42-4A4A-A5AC-23FCC8786C58}" type="datetimeFigureOut">
              <a:rPr lang="en-US" smtClean="0"/>
              <a:t>12/22/2025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201E45-F998-472B-9695-2F0E24B33A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4694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44459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>
            <a:extLst>
              <a:ext uri="{FF2B5EF4-FFF2-40B4-BE49-F238E27FC236}">
                <a16:creationId xmlns:a16="http://schemas.microsoft.com/office/drawing/2014/main" id="{CE1430B1-CEB6-411F-8E94-BFC407C4EE5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5C8260-42BC-4921-8D33-58809AC7BE3C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63A693D7-D1F8-4EC5-A8E3-A7825DFC089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ED738D61-216E-45D5-96FA-B18A5BC252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76313" y="4560888"/>
            <a:ext cx="5362575" cy="43195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>
                <a:latin typeface="Arial" panose="020B0604020202020204" pitchFamily="34" charset="0"/>
              </a:rPr>
              <a:t>Disclaimer: The materials published on the Decera Clinical Education website reflect the views of the authors of the Decera Clinical Education material, not those of Decera</a:t>
            </a:r>
            <a:r>
              <a:rPr lang="en-GB" altLang="en-US">
                <a:latin typeface="Arial" panose="020B0604020202020204" pitchFamily="34" charset="0"/>
              </a:rPr>
              <a:t> Clinical Education, </a:t>
            </a:r>
            <a:r>
              <a:rPr lang="en-GB" altLang="en-US" dirty="0">
                <a:latin typeface="Arial" panose="020B0604020202020204" pitchFamily="34" charset="0"/>
              </a:rPr>
              <a:t>the </a:t>
            </a:r>
            <a:r>
              <a:rPr lang="en-GB" altLang="en-US">
                <a:latin typeface="Arial" panose="020B0604020202020204" pitchFamily="34" charset="0"/>
              </a:rPr>
              <a:t>CME providers, </a:t>
            </a:r>
            <a:r>
              <a:rPr lang="en-GB" altLang="en-US" dirty="0">
                <a:latin typeface="Arial" panose="020B0604020202020204" pitchFamily="34" charset="0"/>
              </a:rPr>
              <a:t>or the companies providing educational grants. The materials may discuss uses and dosages for therapeutic products that have not been approved by the FDA. A qualified healthcare professional should be consulted before using any therapeutic product discussed. Readers should verify all information and data before treating patients or using any therapies described in these materials.</a:t>
            </a:r>
            <a:endParaRPr lang="en-US" altLang="en-US" dirty="0">
              <a:latin typeface="Arial" panose="020B0604020202020204" pitchFamily="34" charset="0"/>
            </a:endParaRPr>
          </a:p>
          <a:p>
            <a:endParaRPr lang="en-US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1413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758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59165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3C5031-6E6E-ACF9-5B3C-7EEA2B75EF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4ECA94-29CA-3D8A-FD6F-9C73C84D38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6F7D61-FEF7-3EDE-FE73-7F0DF9E271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B8CFF1-F973-365D-D9A5-C0F5D04D60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82237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D6F97C-7316-659B-0002-5866DB2E4A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028EA2-5C94-4F32-BBA9-FFAF6B0641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89279B-DBDC-BC00-8678-2B79140310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CCD8AE-5654-E9C5-22A6-4C9CCFF984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51934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43E764-A0B6-631D-D036-9945B40255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06B1B7-BFA0-993E-E807-C691533E82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EBDF843-B66B-5D11-3616-F1185E41BE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50E5AD-3F74-703A-876D-F43B07291E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90829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ECE436-E275-DCC8-9163-80E91216DF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DD30F6-6EE7-B297-42BC-483162E1B2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6769627-56D5-CFBB-A8CE-0B5018D1C8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AA3339-4A35-85FF-786C-6219382993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45710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id="{F534A179-E39B-41F6-A134-70AD643745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293E11-97E1-4AFF-B992-260501D5E43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id="{3671BDAA-FAED-47D2-81E5-5DBE3E10D80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</p:sp>
      <p:sp>
        <p:nvSpPr>
          <p:cNvPr id="63492" name="Rectangle 3">
            <a:extLst>
              <a:ext uri="{FF2B5EF4-FFF2-40B4-BE49-F238E27FC236}">
                <a16:creationId xmlns:a16="http://schemas.microsoft.com/office/drawing/2014/main" id="{6D7C1693-38A2-462F-B2C4-8F8BC62505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E4C37F3D-EF8C-356F-5277-AC399D9ED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646AED9-4300-8C0A-0989-45F971CBFF8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52917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5756"/>
            <a:ext cx="10215665" cy="492944"/>
          </a:xfrm>
          <a:prstGeom prst="rect">
            <a:avLst/>
          </a:prstGeom>
        </p:spPr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 dirty="0"/>
              <a:t>Polling Question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48F43F8-E471-42D6-1216-AC8517F25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260259" y="1651129"/>
            <a:ext cx="0" cy="303517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E7A123A2-2DF6-F19E-CDAB-89428501B2D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72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>
              <a:defRPr lang="en-US" sz="20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Click to edit Master text styles</a:t>
            </a:r>
          </a:p>
          <a:p>
            <a:pPr marL="457200" lvl="1"/>
            <a:r>
              <a:rPr lang="en-US" dirty="0"/>
              <a:t>Second level</a:t>
            </a:r>
          </a:p>
          <a:p>
            <a:pPr marL="914400" lvl="2"/>
            <a:r>
              <a:rPr lang="en-US" dirty="0"/>
              <a:t>Third level</a:t>
            </a:r>
          </a:p>
          <a:p>
            <a:pPr marL="1371600" lvl="3"/>
            <a:r>
              <a:rPr lang="en-US" dirty="0"/>
              <a:t>Fourth level</a:t>
            </a:r>
          </a:p>
          <a:p>
            <a:pPr marL="1828800" lvl="4"/>
            <a:r>
              <a:rPr lang="en-US" dirty="0"/>
              <a:t>Fifth level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D019ED9F-08C1-F8F6-2845-FFD4DF8E1B2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42321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marL="342900" indent="-282575">
              <a:buFont typeface="+mj-lt"/>
              <a:buAutoNum type="alphaUcPeriod"/>
              <a:tabLst/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 marL="1143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 marL="571500" indent="0">
              <a:buFont typeface="+mj-lt"/>
              <a:buNone/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 marL="10287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 marL="1485900" indent="0">
              <a:buFont typeface="+mj-lt"/>
              <a:buNone/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Click to edit Master text styles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Second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Third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Fourth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007644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DBF90BB0-D47D-F9F0-02EE-80D089976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F2FFE235-A927-8A9C-3BAA-13F1B9FD865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l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 dirty="0"/>
              <a:t>Polling Question</a:t>
            </a:r>
          </a:p>
        </p:txBody>
      </p:sp>
      <p:sp>
        <p:nvSpPr>
          <p:cNvPr id="18" name="Content Placeholder 16">
            <a:extLst>
              <a:ext uri="{FF2B5EF4-FFF2-40B4-BE49-F238E27FC236}">
                <a16:creationId xmlns:a16="http://schemas.microsoft.com/office/drawing/2014/main" id="{3DF21E92-7EDD-2CB6-EF01-692E1941988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45679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5756"/>
            <a:ext cx="10215665" cy="492944"/>
          </a:xfrm>
          <a:prstGeom prst="rect">
            <a:avLst/>
          </a:prstGeom>
        </p:spPr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 dirty="0"/>
              <a:t>Polling Question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E7A123A2-2DF6-F19E-CDAB-89428501B2D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72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1800" b="0" i="0" spc="100" baseline="0" smtClean="0">
                <a:solidFill>
                  <a:schemeClr val="tx1"/>
                </a:solidFill>
                <a:ea typeface="+mj-ea"/>
              </a:defRPr>
            </a:lvl1pPr>
            <a:lvl2pPr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Click to edit Master text styles</a:t>
            </a:r>
          </a:p>
          <a:p>
            <a:pPr marL="457200" lvl="1"/>
            <a:r>
              <a:rPr lang="en-US"/>
              <a:t>Second level</a:t>
            </a:r>
          </a:p>
          <a:p>
            <a:pPr marL="914400" lvl="2"/>
            <a:r>
              <a:rPr lang="en-US"/>
              <a:t>Third level</a:t>
            </a:r>
          </a:p>
          <a:p>
            <a:pPr marL="1371600" lvl="3"/>
            <a:r>
              <a:rPr lang="en-US"/>
              <a:t>Fourth level</a:t>
            </a:r>
          </a:p>
          <a:p>
            <a:pPr marL="1828800"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170081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4EA1A6-CA73-4166-FE93-EE8D615AC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itle 5">
            <a:extLst>
              <a:ext uri="{FF2B5EF4-FFF2-40B4-BE49-F238E27FC236}">
                <a16:creationId xmlns:a16="http://schemas.microsoft.com/office/drawing/2014/main" id="{2F0765B4-87A1-47FC-740A-0693987E3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5756"/>
            <a:ext cx="10203103" cy="492944"/>
          </a:xfrm>
          <a:prstGeom prst="rect">
            <a:avLst/>
          </a:prstGeom>
        </p:spPr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11194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  <a:prstGeom prst="rect">
            <a:avLst/>
          </a:prstGeo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BD4267-65D9-3F39-D27C-0AFD1B59CCC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325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A4CCDF-557C-37C3-FD6F-C677C0602B26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826312"/>
            <a:ext cx="2942886" cy="1511952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i="0" dirty="0">
                <a:latin typeface="Newsreader ExtraBold" panose="02000000000000000000" pitchFamily="2" charset="77"/>
              </a:rPr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558239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93A403-D174-DFA1-5AF0-484E9E7A0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970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5000" b="1" i="0">
                <a:solidFill>
                  <a:schemeClr val="bg2"/>
                </a:solidFill>
                <a:latin typeface="Newsreader SemiBold" panose="02000000000000000000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9C98A392-406D-0276-A3BA-688A68C0FD6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156616" y="332938"/>
            <a:ext cx="4377900" cy="519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6950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942022"/>
          </a:xfrm>
        </p:spPr>
        <p:txBody>
          <a:bodyPr anchor="t" anchorCtr="0"/>
          <a:lstStyle>
            <a:lvl1pPr>
              <a:lnSpc>
                <a:spcPct val="90000"/>
              </a:lnSpc>
              <a:defRPr sz="66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0919885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spcBef>
                <a:spcPts val="1600"/>
              </a:spcBef>
              <a:defRPr/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6" name="Content Placeholder 25">
            <a:extLst>
              <a:ext uri="{FF2B5EF4-FFF2-40B4-BE49-F238E27FC236}">
                <a16:creationId xmlns:a16="http://schemas.microsoft.com/office/drawing/2014/main" id="{E1DEE5FC-E4CA-15E5-FA96-1D71E2D012FE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 dirty="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 dirty="0">
                <a:latin typeface="Poppins" pitchFamily="2" charset="77"/>
                <a:cs typeface="Poppins" pitchFamily="2" charset="77"/>
              </a:rPr>
            </a:br>
            <a:r>
              <a:rPr lang="en-US" altLang="en-US" sz="1000" b="0" dirty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41997883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E07D980C-6787-1DD3-F084-BA6E418A7531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 dirty="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 dirty="0">
                <a:latin typeface="Poppins" pitchFamily="2" charset="77"/>
                <a:cs typeface="Poppins" pitchFamily="2" charset="77"/>
              </a:rPr>
            </a:br>
            <a:r>
              <a:rPr lang="en-US" altLang="en-US" sz="1000" b="0" dirty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35257915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</p:spPr>
        <p:txBody>
          <a:bodyPr/>
          <a:lstStyle>
            <a:lvl1pPr>
              <a:tabLst>
                <a:tab pos="460375" algn="l"/>
              </a:tabLst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5">
            <a:extLst>
              <a:ext uri="{FF2B5EF4-FFF2-40B4-BE49-F238E27FC236}">
                <a16:creationId xmlns:a16="http://schemas.microsoft.com/office/drawing/2014/main" id="{67015BB9-B9B6-761A-C9A7-5089CFB6F49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 dirty="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 dirty="0">
                <a:latin typeface="Poppins" pitchFamily="2" charset="77"/>
                <a:cs typeface="Poppins" pitchFamily="2" charset="77"/>
              </a:rPr>
            </a:br>
            <a:r>
              <a:rPr lang="en-US" altLang="en-US" sz="1000" b="0" dirty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42248333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112749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792058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4251526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351263"/>
            <a:ext cx="2942886" cy="2462050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938397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pic>
        <p:nvPicPr>
          <p:cNvPr id="4" name="Graphic 3">
            <a:extLst>
              <a:ext uri="{FF2B5EF4-FFF2-40B4-BE49-F238E27FC236}">
                <a16:creationId xmlns:a16="http://schemas.microsoft.com/office/drawing/2014/main" id="{2DCEC576-E80A-5B13-AD83-478816D7B59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156616" y="415030"/>
            <a:ext cx="3686328" cy="437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4753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395D446D-3E12-2BCC-29E6-B18E223A54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998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2417287"/>
            <a:ext cx="11740260" cy="189282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/>
            </a:lvl1pPr>
            <a:lvl2pPr algn="ctr">
              <a:spcBef>
                <a:spcPts val="1600"/>
              </a:spcBef>
              <a:defRPr/>
            </a:lvl2pPr>
            <a:lvl3pPr algn="ctr">
              <a:spcBef>
                <a:spcPts val="1600"/>
              </a:spcBef>
              <a:defRPr/>
            </a:lvl3pPr>
            <a:lvl4pPr algn="ctr"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18020"/>
            <a:ext cx="11740260" cy="492944"/>
          </a:xfrm>
          <a:prstGeom prst="rect">
            <a:avLst/>
          </a:prstGeom>
        </p:spPr>
        <p:txBody>
          <a:bodyPr/>
          <a:lstStyle>
            <a:lvl1pPr algn="ctr">
              <a:defRPr b="1" i="0"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4EA78ED8-6C0D-7A16-EEEC-DB254A7E8EB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449885"/>
            <a:ext cx="11740260" cy="3693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 b="1">
                <a:solidFill>
                  <a:schemeClr val="accent1"/>
                </a:solidFill>
              </a:defRPr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pic>
        <p:nvPicPr>
          <p:cNvPr id="73" name="Graphic 72">
            <a:extLst>
              <a:ext uri="{FF2B5EF4-FFF2-40B4-BE49-F238E27FC236}">
                <a16:creationId xmlns:a16="http://schemas.microsoft.com/office/drawing/2014/main" id="{4ABB1C22-C5E5-2F63-2B58-1128883CF6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09899" y="481747"/>
            <a:ext cx="6575771" cy="783390"/>
          </a:xfrm>
          <a:prstGeom prst="rect">
            <a:avLst/>
          </a:prstGeom>
        </p:spPr>
      </p:pic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 dirty="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8304391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5000" b="1" i="0">
                <a:solidFill>
                  <a:schemeClr val="bg2"/>
                </a:solidFill>
                <a:latin typeface="Newsreader SemiBold" panose="02000000000000000000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9C98A392-406D-0276-A3BA-688A68C0FD6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156616" y="332938"/>
            <a:ext cx="4377900" cy="519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5759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11734800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5000" b="1" i="0">
                <a:solidFill>
                  <a:schemeClr val="bg2"/>
                </a:solidFill>
                <a:latin typeface="Newsreader SemiBold" panose="02000000000000000000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11734800" cy="42346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B74F1F25-37F2-BB3C-CAA3-8AF4C406FD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10B3EBDD-4C86-E058-8496-417485C469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11734800" cy="89318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2B2522F5-A2F7-B08B-540C-7C9ABD26929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28600" y="5449449"/>
            <a:ext cx="11734800" cy="42346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05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94096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768672"/>
          </a:xfrm>
        </p:spPr>
        <p:txBody>
          <a:bodyPr anchor="t" anchorCtr="0"/>
          <a:lstStyle>
            <a:lvl1pPr>
              <a:lnSpc>
                <a:spcPct val="90000"/>
              </a:lnSpc>
              <a:defRPr sz="5400">
                <a:solidFill>
                  <a:schemeClr val="tx2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5222911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86E5CF-47A3-FCA8-5920-D57E5FF4A22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5024"/>
            <a:ext cx="11739563" cy="4762500"/>
          </a:xfrm>
          <a:prstGeom prst="rect">
            <a:avLst/>
          </a:prstGeom>
        </p:spPr>
        <p:txBody>
          <a:bodyPr lIns="0" tIns="0" rIns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49E59E30-1339-BE40-0D3A-9B0227815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110525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4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0" tIns="0" rIns="0" bIns="0" rtlCol="0" anchor="ctr" anchorCtr="0"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2" name="Slide Number Placeholder 4">
            <a:extLst>
              <a:ext uri="{FF2B5EF4-FFF2-40B4-BE49-F238E27FC236}">
                <a16:creationId xmlns:a16="http://schemas.microsoft.com/office/drawing/2014/main" id="{D5A53C0B-32AC-2FD8-0F04-3C308AB8F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61307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</p:spPr>
        <p:txBody>
          <a:bodyPr vert="horz" lIns="0" tIns="0" rIns="0" bIns="0" rtlCol="0" anchor="ctr" anchorCtr="0"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91710EFB-096E-D9FC-591D-DDC14B59E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29939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0C3B26A1-CE9E-1E46-9E8D-3221D6553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8426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E7449C85-D2FE-977E-FF71-0A5725982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17099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" name="Slide Number Placeholder 4">
            <a:extLst>
              <a:ext uri="{FF2B5EF4-FFF2-40B4-BE49-F238E27FC236}">
                <a16:creationId xmlns:a16="http://schemas.microsoft.com/office/drawing/2014/main" id="{5E9ACCAA-ABC5-E616-EC27-D1404E716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551774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051560"/>
            <a:ext cx="2942886" cy="1063713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6" y="2275637"/>
            <a:ext cx="2103120" cy="1188720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  <p:sp>
        <p:nvSpPr>
          <p:cNvPr id="2" name="Slide Number Placeholder 4">
            <a:extLst>
              <a:ext uri="{FF2B5EF4-FFF2-40B4-BE49-F238E27FC236}">
                <a16:creationId xmlns:a16="http://schemas.microsoft.com/office/drawing/2014/main" id="{913C7C59-54F1-2339-7D71-54FCF3919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119481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pic>
        <p:nvPicPr>
          <p:cNvPr id="4" name="Graphic 3">
            <a:extLst>
              <a:ext uri="{FF2B5EF4-FFF2-40B4-BE49-F238E27FC236}">
                <a16:creationId xmlns:a16="http://schemas.microsoft.com/office/drawing/2014/main" id="{2DCEC576-E80A-5B13-AD83-478816D7B59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156616" y="415030"/>
            <a:ext cx="3686328" cy="437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194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hyperlink" Target="http://www.clinicaloptions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sv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Relationship Id="rId14" Type="http://schemas.openxmlformats.org/officeDocument/2006/relationships/image" Target="../media/image4.sv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5" Type="http://schemas.openxmlformats.org/officeDocument/2006/relationships/hyperlink" Target="http://www.clinicaloptions.com/" TargetMode="Externa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image" Target="../media/image2.sv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5" Type="http://schemas.openxmlformats.org/officeDocument/2006/relationships/hyperlink" Target="http://www.clinicaloptions.com/" TargetMode="External"/><Relationship Id="rId10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Relationship Id="rId14" Type="http://schemas.openxmlformats.org/officeDocument/2006/relationships/image" Target="../media/image2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80541521-6462-B43A-50C4-78DC5E2BE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/>
        </p:blipFill>
        <p:spPr>
          <a:xfrm>
            <a:off x="220662" y="6322245"/>
            <a:ext cx="2739716" cy="326390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67682C-D0AE-4CE6-AD06-802777B47E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99272199-A5BC-41D3-BB67-59B66A9BF6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7BA5435-2E17-DF21-2C23-C9D42910DC3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87052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 dirty="0"/>
              <a:t>Slide credit: 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.com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/education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62386F46-3639-D441-3299-3689D0B6889E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0449868" y="286980"/>
            <a:ext cx="1511051" cy="6035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460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000" b="1" i="0" kern="1200" spc="100" baseline="0" dirty="0">
          <a:solidFill>
            <a:schemeClr val="tx1"/>
          </a:solidFill>
          <a:latin typeface="Newsreader ExtraBold" panose="02000000000000000000" pitchFamily="2" charset="77"/>
          <a:ea typeface="+mj-ea"/>
          <a:cs typeface="Poppins" pitchFamily="2" charset="77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lang="en-US" sz="20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8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39653F-0E28-4EB7-8E50-6EFBEE53B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7440DC5B-8D2C-ECEF-79C0-8CBE7810B136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C5DB5460-5559-4A57-BD77-D6EEFE3E3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/>
        </p:blipFill>
        <p:spPr>
          <a:xfrm>
            <a:off x="220662" y="6322245"/>
            <a:ext cx="2739716" cy="3263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EF3B21F5-CE9A-4313-86DE-2BBAE4F19C1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87052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 dirty="0"/>
              <a:t>Slide credit: 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  <a:hlinkClick r:id="rId1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.com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/education</a:t>
            </a:r>
          </a:p>
        </p:txBody>
      </p:sp>
    </p:spTree>
    <p:extLst>
      <p:ext uri="{BB962C8B-B14F-4D97-AF65-F5344CB8AC3E}">
        <p14:creationId xmlns:p14="http://schemas.microsoft.com/office/powerpoint/2010/main" val="2211661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sz="3000" b="1" i="0" kern="1200" spc="100" baseline="0">
          <a:solidFill>
            <a:schemeClr val="tx1"/>
          </a:solidFill>
          <a:latin typeface="Newsreader ExtraBold" panose="02000000000000000000" pitchFamily="2" charset="77"/>
          <a:ea typeface="+mj-ea"/>
          <a:cs typeface="Poppins" pitchFamily="2" charset="77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8573E48-E319-5DBD-DF24-E93E77EDE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F3A78415-44C2-905E-B5C8-A73F353C9C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16820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sz="3000" b="1" i="0" kern="1200" spc="100" baseline="0">
          <a:solidFill>
            <a:schemeClr val="tx1"/>
          </a:solidFill>
          <a:latin typeface="Newsreader ExtraBold" panose="02000000000000000000" pitchFamily="2" charset="77"/>
          <a:ea typeface="+mj-ea"/>
          <a:cs typeface="Poppins" pitchFamily="2" charset="77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A085E223-2D42-126F-DA35-0C0FA051CD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6E230DDC-D713-7D06-BFA1-827E939A56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/>
        </p:blipFill>
        <p:spPr>
          <a:xfrm>
            <a:off x="220662" y="6322245"/>
            <a:ext cx="2739716" cy="3263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1239EAC4-D901-D893-AAA9-153D33319E9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87052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 dirty="0"/>
              <a:t>Slide credit: 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  <a:hlinkClick r:id="rId1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.com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/education</a:t>
            </a:r>
          </a:p>
        </p:txBody>
      </p:sp>
    </p:spTree>
    <p:extLst>
      <p:ext uri="{BB962C8B-B14F-4D97-AF65-F5344CB8AC3E}">
        <p14:creationId xmlns:p14="http://schemas.microsoft.com/office/powerpoint/2010/main" val="1433448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sz="3000" b="1" i="0" kern="1200" spc="100" baseline="0">
          <a:solidFill>
            <a:schemeClr val="tx1"/>
          </a:solidFill>
          <a:latin typeface="Newsreader ExtraBold" panose="02000000000000000000" pitchFamily="2" charset="77"/>
          <a:ea typeface="+mj-ea"/>
          <a:cs typeface="Poppins" pitchFamily="2" charset="77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36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permissions@clinicaloptions.com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linicaloptions.com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15">
            <a:extLst>
              <a:ext uri="{FF2B5EF4-FFF2-40B4-BE49-F238E27FC236}">
                <a16:creationId xmlns:a16="http://schemas.microsoft.com/office/drawing/2014/main" id="{4D67E167-2F37-481F-AB26-A6E236679EF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en-US" altLang="en-US" sz="4000" dirty="0"/>
              <a:t>PIKALO-1: Phase I/II Trial of PI3K</a:t>
            </a:r>
            <a:r>
              <a:rPr lang="el-GR" altLang="en-US" sz="4000" dirty="0"/>
              <a:t>α </a:t>
            </a:r>
            <a:r>
              <a:rPr lang="en-US" altLang="en-US" sz="4000" dirty="0"/>
              <a:t>Inhibitor LY4064809 for HR+, HER2-Negative </a:t>
            </a:r>
            <a:r>
              <a:rPr lang="en-US" altLang="en-US" sz="4000" i="1" dirty="0"/>
              <a:t>PIK3CA</a:t>
            </a:r>
            <a:r>
              <a:rPr lang="en-US" altLang="en-US" sz="4000" dirty="0"/>
              <a:t>-Mutant Advanced Breast Cancer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B31D7F0E-BFC3-A21D-A837-D78943B260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CCO Independent Conference Highlights* of the 2025 San Antonio Breast Cancer Symposium</a:t>
            </a: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D15358F4-D27B-BB61-DFA3-E33A2C00322D}"/>
              </a:ext>
            </a:extLst>
          </p:cNvPr>
          <p:cNvSpPr txBox="1">
            <a:spLocks/>
          </p:cNvSpPr>
          <p:nvPr/>
        </p:nvSpPr>
        <p:spPr>
          <a:xfrm>
            <a:off x="228600" y="6240837"/>
            <a:ext cx="10464993" cy="423463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lang="en-US" sz="1200" kern="1200">
                <a:solidFill>
                  <a:schemeClr val="bg2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4572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None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/>
                <a:ea typeface="+mn-ea"/>
                <a:cs typeface="Poppins" pitchFamily="2" charset="77"/>
              </a:rPr>
              <a:t>Provided by Clinical Care Options, LLC dba Decera Clinical Education.</a:t>
            </a:r>
            <a:b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/>
                <a:ea typeface="+mn-ea"/>
                <a:cs typeface="Poppins" pitchFamily="2" charset="77"/>
              </a:rPr>
            </a:b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/>
                <a:ea typeface="+mn-ea"/>
                <a:cs typeface="Poppins" pitchFamily="2" charset="77"/>
              </a:rPr>
              <a:t>Supported by educational grants from AstraZeneca, Daiichi Sankyo, Inc, Genentech, a member of the Roche Group, Gilead Sciences, Inc., Lilly, Novartis Pharmaceuticals Corporation, and Stemline Therapeutics, Inc.</a:t>
            </a:r>
          </a:p>
        </p:txBody>
      </p:sp>
      <p:sp>
        <p:nvSpPr>
          <p:cNvPr id="7" name="Subtitle 1">
            <a:extLst>
              <a:ext uri="{FF2B5EF4-FFF2-40B4-BE49-F238E27FC236}">
                <a16:creationId xmlns:a16="http://schemas.microsoft.com/office/drawing/2014/main" id="{690D54DB-E287-7B1D-81E1-0AC050815FF8}"/>
              </a:ext>
            </a:extLst>
          </p:cNvPr>
          <p:cNvSpPr txBox="1">
            <a:spLocks/>
          </p:cNvSpPr>
          <p:nvPr/>
        </p:nvSpPr>
        <p:spPr>
          <a:xfrm>
            <a:off x="155711" y="5417021"/>
            <a:ext cx="10260497" cy="599913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1500" kern="1200">
                <a:solidFill>
                  <a:schemeClr val="bg2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None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None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lang="en-US"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None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*Clinical Care Options, LLC dba Decera Clinical Education is an independent medical education company that provides state-of-the-art medical information to healthcare professionals through conference coverage and other educational programs.</a:t>
            </a:r>
          </a:p>
        </p:txBody>
      </p:sp>
    </p:spTree>
    <p:extLst>
      <p:ext uri="{BB962C8B-B14F-4D97-AF65-F5344CB8AC3E}">
        <p14:creationId xmlns:p14="http://schemas.microsoft.com/office/powerpoint/2010/main" val="41400822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7246098-E43E-6101-457F-0AFE62DDC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sp>
        <p:nvSpPr>
          <p:cNvPr id="36866" name="Rectangle 2">
            <a:extLst>
              <a:ext uri="{FF2B5EF4-FFF2-40B4-BE49-F238E27FC236}">
                <a16:creationId xmlns:a16="http://schemas.microsoft.com/office/drawing/2014/main" id="{FE1ADE93-F242-493E-A0A5-BCE8366B98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About These Slides</a:t>
            </a:r>
          </a:p>
        </p:txBody>
      </p:sp>
      <p:sp>
        <p:nvSpPr>
          <p:cNvPr id="26627" name="Rectangle 4">
            <a:extLst>
              <a:ext uri="{FF2B5EF4-FFF2-40B4-BE49-F238E27FC236}">
                <a16:creationId xmlns:a16="http://schemas.microsoft.com/office/drawing/2014/main" id="{627830F4-E071-4AE8-8343-0B4C4AA4AAAE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228600" y="1335088"/>
            <a:ext cx="10115420" cy="4754562"/>
          </a:xfrm>
          <a:prstGeom prst="rect">
            <a:avLst/>
          </a:prstGeom>
        </p:spPr>
        <p:txBody>
          <a:bodyPr lIns="0" tIns="0" rIns="0" bIns="0"/>
          <a:lstStyle/>
          <a:p>
            <a:pPr marL="12700">
              <a:spcBef>
                <a:spcPts val="1600"/>
              </a:spcBef>
              <a:buSzPts val="2400"/>
              <a:defRPr/>
            </a:pPr>
            <a:r>
              <a:rPr lang="en-US" altLang="en-US" sz="2200" dirty="0"/>
              <a:t>Please feel free to use and share some or all of these slides in your noncommercial presentations to colleagues or patients</a:t>
            </a:r>
          </a:p>
          <a:p>
            <a:pPr marL="12700">
              <a:spcBef>
                <a:spcPts val="1600"/>
              </a:spcBef>
              <a:buSzPts val="2400"/>
              <a:defRPr/>
            </a:pPr>
            <a:r>
              <a:rPr lang="en-US" altLang="en-US" sz="2200" dirty="0"/>
              <a:t>When using our slides, please retain the source attribution:</a:t>
            </a:r>
            <a:br>
              <a:rPr lang="en-US" altLang="en-US" sz="2200" dirty="0"/>
            </a:br>
            <a:br>
              <a:rPr lang="en-US" altLang="en-US" sz="2200" dirty="0"/>
            </a:br>
            <a:endParaRPr lang="en-US" altLang="en-US" sz="2200" dirty="0"/>
          </a:p>
          <a:p>
            <a:pPr eaLnBrk="1" hangingPunct="1">
              <a:spcBef>
                <a:spcPts val="1600"/>
              </a:spcBef>
              <a:defRPr/>
            </a:pPr>
            <a:endParaRPr lang="en-US" altLang="en-US" sz="2200" dirty="0"/>
          </a:p>
          <a:p>
            <a:pPr eaLnBrk="1" hangingPunct="1">
              <a:spcBef>
                <a:spcPts val="1600"/>
              </a:spcBef>
              <a:defRPr/>
            </a:pPr>
            <a:r>
              <a:rPr lang="en-GB" sz="2200" dirty="0"/>
              <a:t>These slides may not be published, posted online, or used in commercial presentations without permission. </a:t>
            </a:r>
            <a:r>
              <a:rPr lang="en-US" sz="2200" dirty="0"/>
              <a:t>Please contact </a:t>
            </a:r>
            <a:r>
              <a:rPr lang="en-US" sz="2200" dirty="0">
                <a:solidFill>
                  <a:schemeClr val="accent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permissions@deceraclinical.com</a:t>
            </a:r>
            <a:r>
              <a:rPr lang="en-US" sz="2200" dirty="0">
                <a:solidFill>
                  <a:schemeClr val="accent1"/>
                </a:solidFill>
              </a:rPr>
              <a:t> </a:t>
            </a:r>
            <a:r>
              <a:rPr lang="en-US" sz="2200" dirty="0"/>
              <a:t>for details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8AC428-AE80-1AFA-908E-56DC140B43BD}"/>
              </a:ext>
            </a:extLst>
          </p:cNvPr>
          <p:cNvSpPr txBox="1"/>
          <p:nvPr/>
        </p:nvSpPr>
        <p:spPr>
          <a:xfrm>
            <a:off x="231078" y="2922012"/>
            <a:ext cx="8194464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9525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  <a:t>Slide credit: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  <a:t>deceraclinical.com/education </a:t>
            </a: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</a:b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  <a:t>formerly 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  <a:t>clinicaloptions.com</a:t>
            </a:r>
          </a:p>
        </p:txBody>
      </p:sp>
    </p:spTree>
    <p:extLst>
      <p:ext uri="{BB962C8B-B14F-4D97-AF65-F5344CB8AC3E}">
        <p14:creationId xmlns:p14="http://schemas.microsoft.com/office/powerpoint/2010/main" val="2203944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Content Placeholder 12">
            <a:extLst>
              <a:ext uri="{FF2B5EF4-FFF2-40B4-BE49-F238E27FC236}">
                <a16:creationId xmlns:a16="http://schemas.microsoft.com/office/drawing/2014/main" id="{8895AD81-D23D-4BD6-9CE3-C6ABB44855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PI3K</a:t>
            </a:r>
            <a:r>
              <a:rPr lang="el-GR" dirty="0"/>
              <a:t>α </a:t>
            </a:r>
            <a:r>
              <a:rPr lang="en-GB" dirty="0"/>
              <a:t>inhibitors have shown benefit in ~40% of patients with PIK3CA-mutated HR+/HER2- advanced BC</a:t>
            </a:r>
            <a:r>
              <a:rPr lang="en-GB" baseline="30000" dirty="0"/>
              <a:t>1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dirty="0"/>
              <a:t>However, their use is limited by class-wide toxicities, including hyperglycemia which particularly impacts patients with diabetes or prediabetes</a:t>
            </a:r>
            <a:r>
              <a:rPr lang="en-US" altLang="en-US" baseline="30000" dirty="0"/>
              <a:t>2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dirty="0"/>
              <a:t>LY4064809 </a:t>
            </a:r>
            <a:r>
              <a:rPr lang="en-US" dirty="0"/>
              <a:t>(STX-478) </a:t>
            </a:r>
            <a:r>
              <a:rPr lang="en-US" altLang="en-US" dirty="0"/>
              <a:t>is an investigational oral, pan-mutant–selective </a:t>
            </a:r>
            <a:r>
              <a:rPr lang="en-GB" dirty="0"/>
              <a:t>PI3K</a:t>
            </a:r>
            <a:r>
              <a:rPr lang="el-GR" dirty="0"/>
              <a:t>α </a:t>
            </a:r>
            <a:r>
              <a:rPr lang="en-GB" dirty="0"/>
              <a:t>inhibitor</a:t>
            </a:r>
            <a:r>
              <a:rPr lang="en-GB" baseline="30000" dirty="0"/>
              <a:t>1,3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The phase I/II PIKALO-1 study is assessing the safety and tolerability of </a:t>
            </a:r>
            <a:r>
              <a:rPr lang="en-US" altLang="en-US" dirty="0"/>
              <a:t>LY4064809 alone or with fulvestrant or with ET + CDK4/6 inhibitors </a:t>
            </a:r>
            <a:r>
              <a:rPr lang="en-GB" dirty="0"/>
              <a:t>in pre-treated patients with PIK3CA-mutated HR+/HER2- advanced BC</a:t>
            </a:r>
            <a:r>
              <a:rPr lang="en-GB" baseline="30000" dirty="0"/>
              <a:t>1</a:t>
            </a:r>
          </a:p>
          <a:p>
            <a:pPr lvl="2"/>
            <a:r>
              <a:rPr lang="en-US" altLang="en-US" sz="2200" dirty="0"/>
              <a:t>Current study reports updated data on the </a:t>
            </a:r>
            <a:r>
              <a:rPr lang="en-GB" sz="2200" dirty="0"/>
              <a:t>PIKALO-1 trial</a:t>
            </a:r>
            <a:r>
              <a:rPr lang="en-GB" sz="2200" baseline="30000" dirty="0"/>
              <a:t>3</a:t>
            </a:r>
            <a:endParaRPr lang="en-US" altLang="en-US" sz="2200" baseline="30000" dirty="0"/>
          </a:p>
        </p:txBody>
      </p:sp>
      <p:sp>
        <p:nvSpPr>
          <p:cNvPr id="10243" name="Rectangle 4">
            <a:extLst>
              <a:ext uri="{FF2B5EF4-FFF2-40B4-BE49-F238E27FC236}">
                <a16:creationId xmlns:a16="http://schemas.microsoft.com/office/drawing/2014/main" id="{F32B6906-F430-489F-9D0A-DF47C4CAA19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35756"/>
            <a:ext cx="11740260" cy="492944"/>
          </a:xfrm>
        </p:spPr>
        <p:txBody>
          <a:bodyPr/>
          <a:lstStyle/>
          <a:p>
            <a:r>
              <a:rPr lang="en-US" dirty="0"/>
              <a:t>PIKALO-1: Background</a:t>
            </a:r>
            <a:endParaRPr lang="en-US" altLang="en-US" dirty="0"/>
          </a:p>
        </p:txBody>
      </p:sp>
      <p:sp>
        <p:nvSpPr>
          <p:cNvPr id="5" name="Text Box 15">
            <a:extLst>
              <a:ext uri="{FF2B5EF4-FFF2-40B4-BE49-F238E27FC236}">
                <a16:creationId xmlns:a16="http://schemas.microsoft.com/office/drawing/2014/main" id="{64379E87-1377-854C-2BCB-222C9B5951CC}"/>
              </a:ext>
            </a:extLst>
          </p:cNvPr>
          <p:cNvSpPr txBox="1">
            <a:spLocks noGrp="1" noChangeArrowheads="1"/>
          </p:cNvSpPr>
          <p:nvPr>
            <p:ph sz="quarter" idx="10"/>
          </p:nvPr>
        </p:nvSpPr>
        <p:spPr bwMode="auto">
          <a:xfrm>
            <a:off x="3559175" y="6506289"/>
            <a:ext cx="5732463" cy="123111"/>
          </a:xfrm>
          <a:noFill/>
          <a:ln>
            <a:noFill/>
          </a:ln>
        </p:spPr>
        <p:txBody>
          <a:bodyPr wrap="square" lIns="0" tIns="0" rIns="0" bIns="0"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lvl="0"/>
            <a:r>
              <a:rPr lang="en-US" altLang="en-US" sz="800" b="0" noProof="0" dirty="0">
                <a:latin typeface="+mn-lt"/>
              </a:rPr>
              <a:t>1. Juric. ESMO 2025. Abstr LBA26. 2. Liu. Cancer Med. 2022;11:1796. 3. Jhaveri. SABCS 2025. Abstr PS1-08-24..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3FE7313-B89A-E6BD-55AD-C1F3E573C5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05839"/>
            <a:ext cx="11740260" cy="4754880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International, multicenter, open-label phase I/II trial (data cutoff: October 7, 2025)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/>
              <a:t>Primary endpoints</a:t>
            </a:r>
            <a:r>
              <a:rPr lang="en-GB" sz="2000" dirty="0"/>
              <a:t>: safety, PK, recommended dose, ORR, DCR per RECIST v1.1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/>
              <a:t>Other endpoints</a:t>
            </a:r>
            <a:r>
              <a:rPr lang="en-GB" sz="2000" dirty="0"/>
              <a:t>: biomarker analysis from serial plasma samples</a:t>
            </a:r>
          </a:p>
        </p:txBody>
      </p:sp>
      <p:sp>
        <p:nvSpPr>
          <p:cNvPr id="11" name="Rectangle 28">
            <a:extLst>
              <a:ext uri="{FF2B5EF4-FFF2-40B4-BE49-F238E27FC236}">
                <a16:creationId xmlns:a16="http://schemas.microsoft.com/office/drawing/2014/main" id="{0EA4C550-F775-26E6-E12F-99C2ADFC86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13214" y="2859684"/>
            <a:ext cx="3790950" cy="703262"/>
          </a:xfrm>
          <a:prstGeom prst="rect">
            <a:avLst/>
          </a:prstGeom>
          <a:solidFill>
            <a:schemeClr val="accent6"/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algn="ctr"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LY4064809</a:t>
            </a:r>
            <a:r>
              <a:rPr kumimoji="0" lang="en-US" sz="1600" b="1" i="0" u="none" strike="noStrike" kern="1200" cap="none" spc="0" normalizeH="0" baseline="3000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‡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+ Fulvestrant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(n = 41)</a:t>
            </a:r>
          </a:p>
        </p:txBody>
      </p:sp>
      <p:sp>
        <p:nvSpPr>
          <p:cNvPr id="19458" name="Rectangle 2">
            <a:extLst>
              <a:ext uri="{FF2B5EF4-FFF2-40B4-BE49-F238E27FC236}">
                <a16:creationId xmlns:a16="http://schemas.microsoft.com/office/drawing/2014/main" id="{F65B5284-A016-40AE-8211-CECB2CF279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41007"/>
            <a:ext cx="11740260" cy="482440"/>
          </a:xfrm>
        </p:spPr>
        <p:txBody>
          <a:bodyPr/>
          <a:lstStyle/>
          <a:p>
            <a:r>
              <a:rPr lang="en-US" altLang="en-US" dirty="0"/>
              <a:t>PIKALO-1: Study Design</a:t>
            </a:r>
          </a:p>
        </p:txBody>
      </p:sp>
      <p:sp>
        <p:nvSpPr>
          <p:cNvPr id="19460" name="Text Box 45">
            <a:extLst>
              <a:ext uri="{FF2B5EF4-FFF2-40B4-BE49-F238E27FC236}">
                <a16:creationId xmlns:a16="http://schemas.microsoft.com/office/drawing/2014/main" id="{73BB8788-EA93-4F80-B091-B8486BEE86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2884" y="2331287"/>
            <a:ext cx="2897493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Adults with HR+/HER2- </a:t>
            </a:r>
            <a:r>
              <a:rPr kumimoji="0" lang="en-GB" altLang="en-US" sz="1600" b="0" i="1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PIK3CA</a:t>
            </a: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-mutant advanced breast cancer, measurable disease per RECIST v1.1, FBG &lt;140mg/dL, A1C &lt;8%</a:t>
            </a:r>
            <a:r>
              <a:rPr kumimoji="0" lang="en-GB" altLang="en-US" sz="1600" b="0" i="0" u="none" strike="noStrike" kern="1200" cap="none" spc="0" normalizeH="0" baseline="3000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*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(N = 154)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19463" name="Rectangle 49">
            <a:extLst>
              <a:ext uri="{FF2B5EF4-FFF2-40B4-BE49-F238E27FC236}">
                <a16:creationId xmlns:a16="http://schemas.microsoft.com/office/drawing/2014/main" id="{C346F25D-ABA6-46CD-940B-7C5654E371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13214" y="1998072"/>
            <a:ext cx="3790950" cy="7032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LY4064809</a:t>
            </a:r>
            <a:r>
              <a:rPr kumimoji="0" lang="en-US" altLang="en-US" sz="1600" b="1" i="0" u="none" strike="noStrike" kern="1200" cap="none" spc="0" normalizeH="0" baseline="3000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†</a:t>
            </a: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srgbClr val="F9F3D9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600" dirty="0">
                <a:solidFill>
                  <a:srgbClr val="F9F3D9"/>
                </a:solidFill>
                <a:latin typeface="Poppins" pitchFamily="2" charset="77"/>
                <a:cs typeface="Poppins" pitchFamily="2" charset="77"/>
              </a:rPr>
              <a:t>(n = 50)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F9F3D9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19468" name="Line 54">
            <a:extLst>
              <a:ext uri="{FF2B5EF4-FFF2-40B4-BE49-F238E27FC236}">
                <a16:creationId xmlns:a16="http://schemas.microsoft.com/office/drawing/2014/main" id="{D1F2E6DC-39ED-43FE-A784-E6851ADCA3EA}"/>
              </a:ext>
            </a:extLst>
          </p:cNvPr>
          <p:cNvSpPr>
            <a:spLocks noChangeShapeType="1"/>
          </p:cNvSpPr>
          <p:nvPr/>
        </p:nvSpPr>
        <p:spPr bwMode="auto">
          <a:xfrm>
            <a:off x="3760377" y="2370326"/>
            <a:ext cx="36576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3" name="Rectangle 28">
            <a:extLst>
              <a:ext uri="{FF2B5EF4-FFF2-40B4-BE49-F238E27FC236}">
                <a16:creationId xmlns:a16="http://schemas.microsoft.com/office/drawing/2014/main" id="{A601C5F4-A25E-BE4E-D9A1-8132AE84FB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13214" y="3729233"/>
            <a:ext cx="3790950" cy="703262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algn="ctr">
              <a:defRPr/>
            </a:pPr>
            <a:r>
              <a:rPr lang="en-US" altLang="en-US" sz="1600" b="1" dirty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LY4064809</a:t>
            </a:r>
            <a:r>
              <a:rPr lang="en-US" sz="1600" b="1" baseline="30000" dirty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‡</a:t>
            </a:r>
            <a:r>
              <a:rPr lang="en-US" altLang="en-US" sz="1600" b="1" dirty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 + ET</a:t>
            </a:r>
            <a:r>
              <a:rPr lang="en-US" altLang="en-US" sz="1600" b="1" baseline="30000" dirty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¶</a:t>
            </a:r>
            <a:r>
              <a:rPr lang="en-US" altLang="en-US" sz="1600" b="1" dirty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 + CDK4/6i</a:t>
            </a:r>
            <a:r>
              <a:rPr lang="en-US" altLang="en-US" sz="1600" b="1" baseline="30000" dirty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§</a:t>
            </a:r>
            <a:endParaRPr kumimoji="0" lang="en-US" sz="1600" b="0" i="0" u="none" strike="noStrike" kern="1200" cap="none" spc="0" normalizeH="0" baseline="3000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(n = 63)</a:t>
            </a:r>
          </a:p>
        </p:txBody>
      </p:sp>
      <p:sp>
        <p:nvSpPr>
          <p:cNvPr id="2" name="Text Box 15">
            <a:extLst>
              <a:ext uri="{FF2B5EF4-FFF2-40B4-BE49-F238E27FC236}">
                <a16:creationId xmlns:a16="http://schemas.microsoft.com/office/drawing/2014/main" id="{9D8ADECC-DD80-42AB-69D6-B712EE7B982A}"/>
              </a:ext>
            </a:extLst>
          </p:cNvPr>
          <p:cNvSpPr txBox="1">
            <a:spLocks noGrp="1" noChangeArrowheads="1"/>
          </p:cNvSpPr>
          <p:nvPr>
            <p:ph sz="quarter" idx="10"/>
          </p:nvPr>
        </p:nvSpPr>
        <p:spPr bwMode="auto">
          <a:xfrm>
            <a:off x="3559175" y="6506289"/>
            <a:ext cx="5732463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800" b="0" i="0" u="none" strike="noStrike" kern="1200" cap="none" spc="-1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Jhaveri. SABCS 2025. Abstr PS1-08-24..</a:t>
            </a:r>
            <a:endParaRPr kumimoji="0" lang="en-US" altLang="en-US" sz="800" b="0" i="0" u="none" strike="noStrike" kern="1200" cap="none" spc="0" normalizeH="0" baseline="0" noProof="0" dirty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D646F7E-547C-2079-9F5D-2E0EC6EFC9C9}"/>
              </a:ext>
            </a:extLst>
          </p:cNvPr>
          <p:cNvSpPr txBox="1"/>
          <p:nvPr/>
        </p:nvSpPr>
        <p:spPr>
          <a:xfrm>
            <a:off x="291655" y="4652460"/>
            <a:ext cx="11399602" cy="45290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/>
            <a:r>
              <a:rPr lang="en-GB" sz="1100" dirty="0"/>
              <a:t>*Patients with controlled T2D, and those with prior use of PI3K/AKT/mTOR inhibitor that was discontinued for intolerance were eligible for the study. </a:t>
            </a:r>
            <a:r>
              <a:rPr lang="en-GB" sz="1100" baseline="30000" dirty="0"/>
              <a:t>†</a:t>
            </a:r>
            <a:r>
              <a:rPr lang="en-GB" sz="1100" dirty="0"/>
              <a:t>Dose escalation and expansion. </a:t>
            </a:r>
            <a:r>
              <a:rPr lang="en-GB" sz="1100" baseline="30000" dirty="0"/>
              <a:t>‡</a:t>
            </a:r>
            <a:r>
              <a:rPr lang="en-GB" sz="1100" dirty="0"/>
              <a:t>Dose expansion and optimisation. </a:t>
            </a:r>
            <a:r>
              <a:rPr lang="en-GB" sz="1100" baseline="30000" dirty="0"/>
              <a:t>¶</a:t>
            </a:r>
            <a:r>
              <a:rPr lang="en-GB" sz="1100" dirty="0"/>
              <a:t>Physician’s choice of either fulvestrant or aromatase inhibitor. </a:t>
            </a:r>
            <a:r>
              <a:rPr lang="en-GB" sz="1100" baseline="30000" dirty="0"/>
              <a:t>§</a:t>
            </a:r>
            <a:r>
              <a:rPr lang="en-GB" sz="1100" dirty="0"/>
              <a:t>Palbociclib, ribociclib, or abemaciclib. </a:t>
            </a:r>
          </a:p>
        </p:txBody>
      </p:sp>
      <p:sp>
        <p:nvSpPr>
          <p:cNvPr id="10" name="Line 54">
            <a:extLst>
              <a:ext uri="{FF2B5EF4-FFF2-40B4-BE49-F238E27FC236}">
                <a16:creationId xmlns:a16="http://schemas.microsoft.com/office/drawing/2014/main" id="{8AD48B06-47BE-9CEE-A6DB-B3E68994AE39}"/>
              </a:ext>
            </a:extLst>
          </p:cNvPr>
          <p:cNvSpPr>
            <a:spLocks noChangeShapeType="1"/>
          </p:cNvSpPr>
          <p:nvPr/>
        </p:nvSpPr>
        <p:spPr bwMode="auto">
          <a:xfrm>
            <a:off x="3760377" y="4080864"/>
            <a:ext cx="36576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12" name="Line 54">
            <a:extLst>
              <a:ext uri="{FF2B5EF4-FFF2-40B4-BE49-F238E27FC236}">
                <a16:creationId xmlns:a16="http://schemas.microsoft.com/office/drawing/2014/main" id="{A0FBD245-9C7A-FAD9-F4B9-4E8C16841D6C}"/>
              </a:ext>
            </a:extLst>
          </p:cNvPr>
          <p:cNvSpPr>
            <a:spLocks noChangeShapeType="1"/>
          </p:cNvSpPr>
          <p:nvPr/>
        </p:nvSpPr>
        <p:spPr bwMode="auto">
          <a:xfrm>
            <a:off x="3760377" y="3194167"/>
            <a:ext cx="36576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2B162FD-25C2-1C45-FBBA-DF17F9B75C1F}"/>
              </a:ext>
            </a:extLst>
          </p:cNvPr>
          <p:cNvSpPr txBox="1"/>
          <p:nvPr/>
        </p:nvSpPr>
        <p:spPr>
          <a:xfrm>
            <a:off x="4301550" y="2151632"/>
            <a:ext cx="1721942" cy="429479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r>
              <a:rPr lang="en-GB" sz="1400" i="1" dirty="0"/>
              <a:t>Prior standard </a:t>
            </a:r>
          </a:p>
          <a:p>
            <a:pPr algn="l"/>
            <a:r>
              <a:rPr lang="en-GB" sz="1400" i="1" dirty="0"/>
              <a:t>therapy required</a:t>
            </a:r>
          </a:p>
        </p:txBody>
      </p:sp>
      <p:sp>
        <p:nvSpPr>
          <p:cNvPr id="14" name="Line 54">
            <a:extLst>
              <a:ext uri="{FF2B5EF4-FFF2-40B4-BE49-F238E27FC236}">
                <a16:creationId xmlns:a16="http://schemas.microsoft.com/office/drawing/2014/main" id="{B3C891A3-B528-462D-7475-A122FEFC0236}"/>
              </a:ext>
            </a:extLst>
          </p:cNvPr>
          <p:cNvSpPr>
            <a:spLocks noChangeShapeType="1"/>
          </p:cNvSpPr>
          <p:nvPr/>
        </p:nvSpPr>
        <p:spPr bwMode="auto">
          <a:xfrm>
            <a:off x="6023492" y="2370326"/>
            <a:ext cx="768096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15" name="Line 54">
            <a:extLst>
              <a:ext uri="{FF2B5EF4-FFF2-40B4-BE49-F238E27FC236}">
                <a16:creationId xmlns:a16="http://schemas.microsoft.com/office/drawing/2014/main" id="{09B2E7A3-A908-F5DE-6933-5933B96F2ED9}"/>
              </a:ext>
            </a:extLst>
          </p:cNvPr>
          <p:cNvSpPr>
            <a:spLocks noChangeShapeType="1"/>
          </p:cNvSpPr>
          <p:nvPr/>
        </p:nvSpPr>
        <p:spPr bwMode="auto">
          <a:xfrm>
            <a:off x="6307548" y="4080864"/>
            <a:ext cx="48571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16" name="Line 54">
            <a:extLst>
              <a:ext uri="{FF2B5EF4-FFF2-40B4-BE49-F238E27FC236}">
                <a16:creationId xmlns:a16="http://schemas.microsoft.com/office/drawing/2014/main" id="{96C68E30-6175-F485-CC9A-ED1FD64E85B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23492" y="3190212"/>
            <a:ext cx="769769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82D0F9C-1933-7B86-DF70-9F96CD9C5EB0}"/>
              </a:ext>
            </a:extLst>
          </p:cNvPr>
          <p:cNvSpPr txBox="1"/>
          <p:nvPr/>
        </p:nvSpPr>
        <p:spPr>
          <a:xfrm>
            <a:off x="4301550" y="2893081"/>
            <a:ext cx="1721942" cy="644083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r>
              <a:rPr lang="en-GB" sz="1400" i="1" dirty="0"/>
              <a:t>1-2 prior therapies</a:t>
            </a:r>
          </a:p>
          <a:p>
            <a:r>
              <a:rPr lang="en-GB" sz="1400" i="1" dirty="0"/>
              <a:t>(≥1 CDK4/6i + ET; </a:t>
            </a:r>
          </a:p>
          <a:p>
            <a:r>
              <a:rPr lang="en-GB" sz="1400" i="1" dirty="0"/>
              <a:t>≤1 prior CT)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6A4D56D-3BD8-B10B-BDB7-616D9D1CFC6C}"/>
              </a:ext>
            </a:extLst>
          </p:cNvPr>
          <p:cNvSpPr txBox="1"/>
          <p:nvPr/>
        </p:nvSpPr>
        <p:spPr>
          <a:xfrm>
            <a:off x="4301549" y="3649977"/>
            <a:ext cx="2005999" cy="86177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en-GB" sz="1400" i="1" dirty="0"/>
              <a:t>≤2 prior therapies</a:t>
            </a:r>
          </a:p>
          <a:p>
            <a:r>
              <a:rPr lang="en-GB" sz="1400" i="1" dirty="0"/>
              <a:t>(≤1 prior CT; previous or ongoing [≤6 mo] CDK4/6i allowed)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95CA5-4273-AF46-C994-5FAF3212CE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4">
            <a:extLst>
              <a:ext uri="{FF2B5EF4-FFF2-40B4-BE49-F238E27FC236}">
                <a16:creationId xmlns:a16="http://schemas.microsoft.com/office/drawing/2014/main" id="{26819085-1B83-F4C3-2AC3-75546B71DF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41008"/>
            <a:ext cx="11740260" cy="482440"/>
          </a:xfrm>
        </p:spPr>
        <p:txBody>
          <a:bodyPr/>
          <a:lstStyle/>
          <a:p>
            <a:r>
              <a:rPr lang="en-US" altLang="en-US" dirty="0"/>
              <a:t>PIKALO-1: Baseline Characteristics</a:t>
            </a:r>
          </a:p>
        </p:txBody>
      </p:sp>
      <p:sp>
        <p:nvSpPr>
          <p:cNvPr id="5" name="Text Box 15">
            <a:extLst>
              <a:ext uri="{FF2B5EF4-FFF2-40B4-BE49-F238E27FC236}">
                <a16:creationId xmlns:a16="http://schemas.microsoft.com/office/drawing/2014/main" id="{05769C6B-F481-FFE1-B86A-D3A1AE54B9B0}"/>
              </a:ext>
            </a:extLst>
          </p:cNvPr>
          <p:cNvSpPr txBox="1">
            <a:spLocks noGrp="1" noChangeArrowheads="1"/>
          </p:cNvSpPr>
          <p:nvPr>
            <p:ph sz="quarter" idx="10"/>
          </p:nvPr>
        </p:nvSpPr>
        <p:spPr bwMode="auto">
          <a:xfrm>
            <a:off x="3559175" y="6506289"/>
            <a:ext cx="5732463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lvl="0">
              <a:spcBef>
                <a:spcPts val="0"/>
              </a:spcBef>
              <a:defRPr/>
            </a:pPr>
            <a:r>
              <a:rPr lang="en-US" altLang="en-US" sz="800" b="0" spc="-10" dirty="0">
                <a:solidFill>
                  <a:srgbClr val="161616"/>
                </a:solidFill>
                <a:latin typeface="Poppins" pitchFamily="2" charset="77"/>
              </a:rPr>
              <a:t>Jhaveri. SABCS 2025. Abstr PS1-08-24..</a:t>
            </a:r>
            <a:endParaRPr lang="en-US" altLang="en-US" sz="800" b="0" dirty="0">
              <a:solidFill>
                <a:srgbClr val="161616"/>
              </a:solidFill>
              <a:latin typeface="Poppins" pitchFamily="2" charset="77"/>
            </a:endParaRPr>
          </a:p>
        </p:txBody>
      </p:sp>
      <p:graphicFrame>
        <p:nvGraphicFramePr>
          <p:cNvPr id="4" name="Group 3">
            <a:extLst>
              <a:ext uri="{FF2B5EF4-FFF2-40B4-BE49-F238E27FC236}">
                <a16:creationId xmlns:a16="http://schemas.microsoft.com/office/drawing/2014/main" id="{DED6AD47-0A35-330B-690F-7DD770513B9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47849218"/>
              </p:ext>
            </p:extLst>
          </p:nvPr>
        </p:nvGraphicFramePr>
        <p:xfrm>
          <a:off x="231078" y="1334441"/>
          <a:ext cx="11729844" cy="4480704"/>
        </p:xfrm>
        <a:graphic>
          <a:graphicData uri="http://schemas.openxmlformats.org/drawingml/2006/table">
            <a:tbl>
              <a:tblPr/>
              <a:tblGrid>
                <a:gridCol w="28713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27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941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577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265771">
                  <a:extLst>
                    <a:ext uri="{9D8B030D-6E8A-4147-A177-3AD203B41FA5}">
                      <a16:colId xmlns:a16="http://schemas.microsoft.com/office/drawing/2014/main" val="2986257967"/>
                    </a:ext>
                  </a:extLst>
                </a:gridCol>
              </a:tblGrid>
              <a:tr h="3725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Characteristic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Total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154)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LY4064809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50)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LY4064809 + Fulv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(n = 41)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LY4064809  + Fulv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+ CDK4/6i</a:t>
                      </a:r>
                      <a:r>
                        <a:rPr kumimoji="0" lang="en-US" sz="1200" b="1" i="0" u="none" strike="noStrike" kern="1200" cap="none" spc="0" normalizeH="0" baseline="3000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*</a:t>
                      </a:r>
                      <a:r>
                        <a:rPr kumimoji="0" lang="en-US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 (n = 63)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3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age, yr (range)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61 (27-84)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64 (37-84)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61 (36-81)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59 (27-81)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3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Female,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152 (99)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49 (98)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40 (98)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63 (100)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3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BMI, kg/m</a:t>
                      </a:r>
                      <a:r>
                        <a:rPr kumimoji="0" lang="en-US" sz="1200" b="0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</a:t>
                      </a: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 (range)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26 (18-50)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25 (18-39)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25 (19-50)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29 (19-47)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3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Prediabetic/T2D, n (%)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52 (34)/26 (17)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18 (36)/9 (18)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10 (24)/6 (15)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24 (38)/11 (18)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8404615"/>
                  </a:ext>
                </a:extLst>
              </a:tr>
              <a:tr h="223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ECOG PS 0/1,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89 (58)/65 (42)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21 (42)/29 (58)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25 (61)/16 (39)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43 (68)/20 (32)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0457667"/>
                  </a:ext>
                </a:extLst>
              </a:tr>
              <a:tr h="5215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1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PIK3CA </a:t>
                      </a: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mutation, n (%)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Kinase domain/Helical domain/Double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84 (55)/73 (47)/12 (8)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36 (72)/20 (40)/6 (12)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24 (59)/18 (44)/1 (2)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24 (38)/35 (56)/5 (8)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179629"/>
                  </a:ext>
                </a:extLst>
              </a:tr>
              <a:tr h="3725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Median prior therapy lines for advanced disease, n (range)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 (0-7)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 (1-7)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(0-5)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(0-6)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3707748"/>
                  </a:ext>
                </a:extLst>
              </a:tr>
              <a:tr h="12667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Prior therapy for advanced BC, %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CD4K inhibitor</a:t>
                      </a:r>
                    </a:p>
                    <a:p>
                      <a:pPr marL="517525" marR="0" lvl="1" indent="-1730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20000"/>
                        <a:buFontTx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Palbociclib/</a:t>
                      </a:r>
                      <a:r>
                        <a:rPr kumimoji="0" lang="en-US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Ribociclib</a:t>
                      </a: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/ Abemaciclib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SERD</a:t>
                      </a:r>
                    </a:p>
                    <a:p>
                      <a:pPr marL="517525" marR="0" lvl="1" indent="-1730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20000"/>
                        <a:buFontTx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Fulvestrant/Other SERDs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PI3K/AKT/mTOR inhibitor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CT/ADC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38/30/27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49/3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28/9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58/30/24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68/6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62/24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34/37/32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39/-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12/5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24/25/27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40/2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11/-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4687794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071CCE7D-7C71-E709-EEB9-125A9D1BC5A4}"/>
              </a:ext>
            </a:extLst>
          </p:cNvPr>
          <p:cNvSpPr txBox="1"/>
          <p:nvPr/>
        </p:nvSpPr>
        <p:spPr>
          <a:xfrm>
            <a:off x="231078" y="5872222"/>
            <a:ext cx="5536067" cy="195943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GB" sz="1050" dirty="0"/>
              <a:t>*n = 49 (78%) palbociclib; n = 13 (21%) ribociclib; n = 1 (2%) abemaciclib.</a:t>
            </a:r>
          </a:p>
          <a:p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3449229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F0F54-4C1F-8977-66B4-F3CF55D12E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4">
            <a:extLst>
              <a:ext uri="{FF2B5EF4-FFF2-40B4-BE49-F238E27FC236}">
                <a16:creationId xmlns:a16="http://schemas.microsoft.com/office/drawing/2014/main" id="{498A3993-5211-E82E-E547-67627851971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41008"/>
            <a:ext cx="11740260" cy="482440"/>
          </a:xfrm>
        </p:spPr>
        <p:txBody>
          <a:bodyPr/>
          <a:lstStyle/>
          <a:p>
            <a:r>
              <a:rPr lang="en-US" altLang="en-US"/>
              <a:t>PIKALO-1: </a:t>
            </a:r>
            <a:r>
              <a:rPr lang="en-US"/>
              <a:t>Safety</a:t>
            </a:r>
            <a:endParaRPr lang="en-US" altLang="en-US" dirty="0"/>
          </a:p>
        </p:txBody>
      </p:sp>
      <p:sp>
        <p:nvSpPr>
          <p:cNvPr id="5" name="Text Box 15">
            <a:extLst>
              <a:ext uri="{FF2B5EF4-FFF2-40B4-BE49-F238E27FC236}">
                <a16:creationId xmlns:a16="http://schemas.microsoft.com/office/drawing/2014/main" id="{75DE7846-2174-2112-A58F-06D032E2E08B}"/>
              </a:ext>
            </a:extLst>
          </p:cNvPr>
          <p:cNvSpPr txBox="1">
            <a:spLocks noGrp="1" noChangeArrowheads="1"/>
          </p:cNvSpPr>
          <p:nvPr>
            <p:ph sz="quarter" idx="10"/>
          </p:nvPr>
        </p:nvSpPr>
        <p:spPr bwMode="auto">
          <a:xfrm>
            <a:off x="3559175" y="6506289"/>
            <a:ext cx="5732463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lvl="0">
              <a:spcBef>
                <a:spcPts val="0"/>
              </a:spcBef>
              <a:defRPr/>
            </a:pPr>
            <a:r>
              <a:rPr lang="en-US" altLang="en-US" sz="800" b="0" spc="-10" dirty="0">
                <a:solidFill>
                  <a:srgbClr val="161616"/>
                </a:solidFill>
                <a:latin typeface="Poppins" pitchFamily="2" charset="77"/>
              </a:rPr>
              <a:t>Jhaveri. SABCS 2025. Abstr PS1-08-24..</a:t>
            </a:r>
            <a:endParaRPr lang="en-US" altLang="en-US" sz="800" b="0" dirty="0">
              <a:solidFill>
                <a:srgbClr val="161616"/>
              </a:solidFill>
              <a:latin typeface="Poppins" pitchFamily="2" charset="77"/>
            </a:endParaRPr>
          </a:p>
        </p:txBody>
      </p:sp>
      <p:graphicFrame>
        <p:nvGraphicFramePr>
          <p:cNvPr id="9" name="Group 3">
            <a:extLst>
              <a:ext uri="{FF2B5EF4-FFF2-40B4-BE49-F238E27FC236}">
                <a16:creationId xmlns:a16="http://schemas.microsoft.com/office/drawing/2014/main" id="{BC06F46A-916B-519B-0468-F116031CA53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23510838"/>
              </p:ext>
            </p:extLst>
          </p:nvPr>
        </p:nvGraphicFramePr>
        <p:xfrm>
          <a:off x="231078" y="1334441"/>
          <a:ext cx="11738352" cy="4206432"/>
        </p:xfrm>
        <a:graphic>
          <a:graphicData uri="http://schemas.openxmlformats.org/drawingml/2006/table">
            <a:tbl>
              <a:tblPr/>
              <a:tblGrid>
                <a:gridCol w="3474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92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6696">
                  <a:extLst>
                    <a:ext uri="{9D8B030D-6E8A-4147-A177-3AD203B41FA5}">
                      <a16:colId xmlns:a16="http://schemas.microsoft.com/office/drawing/2014/main" val="2163965849"/>
                    </a:ext>
                  </a:extLst>
                </a:gridCol>
                <a:gridCol w="10692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6696">
                  <a:extLst>
                    <a:ext uri="{9D8B030D-6E8A-4147-A177-3AD203B41FA5}">
                      <a16:colId xmlns:a16="http://schemas.microsoft.com/office/drawing/2014/main" val="833134683"/>
                    </a:ext>
                  </a:extLst>
                </a:gridCol>
                <a:gridCol w="10692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96696">
                  <a:extLst>
                    <a:ext uri="{9D8B030D-6E8A-4147-A177-3AD203B41FA5}">
                      <a16:colId xmlns:a16="http://schemas.microsoft.com/office/drawing/2014/main" val="1419833166"/>
                    </a:ext>
                  </a:extLst>
                </a:gridCol>
                <a:gridCol w="1069212">
                  <a:extLst>
                    <a:ext uri="{9D8B030D-6E8A-4147-A177-3AD203B41FA5}">
                      <a16:colId xmlns:a16="http://schemas.microsoft.com/office/drawing/2014/main" val="2986257967"/>
                    </a:ext>
                  </a:extLst>
                </a:gridCol>
                <a:gridCol w="996696">
                  <a:extLst>
                    <a:ext uri="{9D8B030D-6E8A-4147-A177-3AD203B41FA5}">
                      <a16:colId xmlns:a16="http://schemas.microsoft.com/office/drawing/2014/main" val="867062544"/>
                    </a:ext>
                  </a:extLst>
                </a:gridCol>
              </a:tblGrid>
              <a:tr h="127478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TEAEs Occurring in ≥15% of Patients,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Total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154)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LY4064809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50)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LY4064809 + Fulv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(n = 41)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LY4064809  + Fulv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+ CDK4/6i (n = 63)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7478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Any Grade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≥3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Any Grade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≥3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Any Grade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≥3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Any Grade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≥3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7521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Fatigue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57 (37)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 (5)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20 (40)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 (8)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12 (29)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25 (40)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 (3)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Neutropenia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52 (34)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34 (22)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 (15)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45 (71)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34 (54)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Nausea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50 (33)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(&lt;1)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19 (38)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13 (32)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18 (29)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Diarrhea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42 (27)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(&lt;1)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11 (22)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13 (32)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18 (29)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8404615"/>
                  </a:ext>
                </a:extLst>
              </a:tr>
              <a:tr h="1784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Hyperglycemia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Patients with baseline pre DM/DM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Patients without baseline pre DM/DM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38 (25)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28/78 (36)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10/76 (13)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(&lt;1)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1/78 (&lt;1)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19 (38)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13/27 (48)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6/23 (26)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13 (32)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9/16 (56)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4/25 (16)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1/16 (6)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 (10)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6/35 (17)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04576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ALT or AST increased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33 (21)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13 (8)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13 (26)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 (14)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16 (39)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 (12)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 (6)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1796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9F3D9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Decreased appetite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23 (15)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(&lt;1)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12 (24)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 (15)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 (8)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3707748"/>
                  </a:ext>
                </a:extLst>
              </a:tr>
              <a:tr h="2253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Other class-effect AEs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Stomatitis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Rash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15 (10)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 (4)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(&lt;1)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 (10)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 (6)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 (14)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 (5)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4687794"/>
                  </a:ext>
                </a:extLst>
              </a:tr>
              <a:tr h="2253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Dose reductions due to TEAEs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21 (14)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14 (28)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 (15)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607146"/>
                  </a:ext>
                </a:extLst>
              </a:tr>
              <a:tr h="2253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Discontinuations due to TEAEs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 (1)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58568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65647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8C63EB-9957-CFAD-60C8-C4B3E62743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C58CF95-30CA-D3D8-C201-66A5FE9C06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775" y="1334441"/>
            <a:ext cx="11739563" cy="4755209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LY4064809 half life: ~28-72 hr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Steady state measured for doses of LY4064809: 20 mg (n = 4), 40 mg (n = 26), 60 mg </a:t>
            </a:r>
            <a:br>
              <a:rPr lang="en-US" sz="2000" dirty="0"/>
            </a:br>
            <a:r>
              <a:rPr lang="en-US" sz="2000" dirty="0"/>
              <a:t>(n = 38), 80 mg (n = 19), 100 mg (n = 52), and 160 mg (n = 2)</a:t>
            </a:r>
          </a:p>
          <a:p>
            <a:pPr lvl="2"/>
            <a:r>
              <a:rPr lang="en-US" dirty="0"/>
              <a:t>LY4064809 plasma concentration was proportional to dose level</a:t>
            </a:r>
          </a:p>
          <a:p>
            <a:pPr lvl="2"/>
            <a:r>
              <a:rPr lang="en-US" dirty="0"/>
              <a:t>Steady state LY4064809 concentrations were greater than in vitro pAKT IC80 for doses ≥20 mg and greater than in vivo efficacy threshold for doses ≥40 mg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No significant drug–drug interactions observed</a:t>
            </a:r>
          </a:p>
        </p:txBody>
      </p:sp>
      <p:sp>
        <p:nvSpPr>
          <p:cNvPr id="10243" name="Rectangle 4">
            <a:extLst>
              <a:ext uri="{FF2B5EF4-FFF2-40B4-BE49-F238E27FC236}">
                <a16:creationId xmlns:a16="http://schemas.microsoft.com/office/drawing/2014/main" id="{6269F768-247B-F7BF-3BF1-3E13CBEDDFA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35756"/>
            <a:ext cx="11740260" cy="492944"/>
          </a:xfrm>
        </p:spPr>
        <p:txBody>
          <a:bodyPr/>
          <a:lstStyle/>
          <a:p>
            <a:r>
              <a:rPr lang="en-US" altLang="en-US" dirty="0"/>
              <a:t>PIKALO-1: </a:t>
            </a:r>
            <a:r>
              <a:rPr lang="en-US" dirty="0"/>
              <a:t>Pharmacokinetics and Tumor Response</a:t>
            </a:r>
            <a:endParaRPr lang="en-US" altLang="en-US" dirty="0"/>
          </a:p>
        </p:txBody>
      </p:sp>
      <p:sp>
        <p:nvSpPr>
          <p:cNvPr id="5" name="Text Box 15">
            <a:extLst>
              <a:ext uri="{FF2B5EF4-FFF2-40B4-BE49-F238E27FC236}">
                <a16:creationId xmlns:a16="http://schemas.microsoft.com/office/drawing/2014/main" id="{4A31AF4B-28A5-0DEB-A14D-6A316BDB665C}"/>
              </a:ext>
            </a:extLst>
          </p:cNvPr>
          <p:cNvSpPr txBox="1">
            <a:spLocks noGrp="1" noChangeArrowheads="1"/>
          </p:cNvSpPr>
          <p:nvPr>
            <p:ph sz="quarter" idx="10"/>
          </p:nvPr>
        </p:nvSpPr>
        <p:spPr bwMode="auto">
          <a:xfrm>
            <a:off x="3559175" y="6506289"/>
            <a:ext cx="5732463" cy="123111"/>
          </a:xfrm>
          <a:noFill/>
          <a:ln>
            <a:noFill/>
          </a:ln>
        </p:spPr>
        <p:txBody>
          <a:bodyPr wrap="square" lIns="0" tIns="0" rIns="0" bIns="0"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lvl="0">
              <a:spcBef>
                <a:spcPts val="0"/>
              </a:spcBef>
              <a:defRPr/>
            </a:pPr>
            <a:r>
              <a:rPr lang="en-US" altLang="en-US" sz="800" b="0" spc="-10" dirty="0">
                <a:solidFill>
                  <a:srgbClr val="161616"/>
                </a:solidFill>
                <a:latin typeface="Poppins" pitchFamily="2" charset="77"/>
              </a:rPr>
              <a:t>Jhaveri. SABCS 2025. Abstr PS1-08-24..</a:t>
            </a:r>
            <a:endParaRPr lang="en-US" altLang="en-US" sz="800" b="0" dirty="0">
              <a:solidFill>
                <a:srgbClr val="161616"/>
              </a:solidFill>
              <a:latin typeface="Poppins" pitchFamily="2" charset="77"/>
            </a:endParaRPr>
          </a:p>
        </p:txBody>
      </p:sp>
      <p:graphicFrame>
        <p:nvGraphicFramePr>
          <p:cNvPr id="2" name="Group 3">
            <a:extLst>
              <a:ext uri="{FF2B5EF4-FFF2-40B4-BE49-F238E27FC236}">
                <a16:creationId xmlns:a16="http://schemas.microsoft.com/office/drawing/2014/main" id="{C9651DAA-0976-694D-EC6B-BB292B58115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2086353"/>
              </p:ext>
            </p:extLst>
          </p:nvPr>
        </p:nvGraphicFramePr>
        <p:xfrm>
          <a:off x="220662" y="4383513"/>
          <a:ext cx="11740261" cy="1585024"/>
        </p:xfrm>
        <a:graphic>
          <a:graphicData uri="http://schemas.openxmlformats.org/drawingml/2006/table">
            <a:tbl>
              <a:tblPr/>
              <a:tblGrid>
                <a:gridCol w="3860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479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479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83519">
                  <a:extLst>
                    <a:ext uri="{9D8B030D-6E8A-4147-A177-3AD203B41FA5}">
                      <a16:colId xmlns:a16="http://schemas.microsoft.com/office/drawing/2014/main" val="2986257967"/>
                    </a:ext>
                  </a:extLst>
                </a:gridCol>
              </a:tblGrid>
              <a:tr h="3725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Tumor Response in Patients With Measurable Disease, n (%)</a:t>
                      </a:r>
                      <a:endParaRPr kumimoji="0" lang="en-GB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LY4064809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45)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LY4064809 + Fulv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(n = 30)</a:t>
                      </a:r>
                      <a:endParaRPr kumimoji="0" 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LY4064809  + Fulv + CDK4/6i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61616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(n = 33)</a:t>
                      </a:r>
                      <a:endParaRPr kumimoji="0" 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3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follow-up, mo (95% CI)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11.6 (7.6-18.2)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6.5 (4.4-9.2)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2.9 (2.1-3.7)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570206"/>
                  </a:ext>
                </a:extLst>
              </a:tr>
              <a:tr h="328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ORR,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 (18)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10 (33)*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 (24)</a:t>
                      </a:r>
                      <a:r>
                        <a:rPr kumimoji="0" lang="en-US" sz="1600" b="0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†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DCR,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 n (%)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29 (64)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26 (87)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*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26 (79)</a:t>
                      </a:r>
                      <a:r>
                        <a:rPr kumimoji="0" lang="en-US" sz="1600" b="0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†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D93BB7A7-9163-D06A-7D37-6791A5F16FBF}"/>
              </a:ext>
            </a:extLst>
          </p:cNvPr>
          <p:cNvSpPr txBox="1"/>
          <p:nvPr/>
        </p:nvSpPr>
        <p:spPr>
          <a:xfrm>
            <a:off x="231775" y="6056429"/>
            <a:ext cx="11728450" cy="307223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US" sz="1200" dirty="0">
                <a:solidFill>
                  <a:schemeClr val="bg2">
                    <a:lumMod val="10000"/>
                  </a:schemeClr>
                </a:solidFill>
                <a:latin typeface="Poppins" pitchFamily="2" charset="77"/>
                <a:cs typeface="Poppins" pitchFamily="2" charset="77"/>
              </a:rPr>
              <a:t>*Includes 5 unconfirmed PRs. </a:t>
            </a:r>
            <a:r>
              <a:rPr lang="en-US" sz="1200" baseline="30000" dirty="0">
                <a:solidFill>
                  <a:schemeClr val="bg2">
                    <a:lumMod val="10000"/>
                  </a:schemeClr>
                </a:solidFill>
                <a:latin typeface="Poppins" pitchFamily="2" charset="77"/>
                <a:cs typeface="Poppins" pitchFamily="2" charset="77"/>
              </a:rPr>
              <a:t>†</a:t>
            </a:r>
            <a:r>
              <a:rPr lang="en-US" sz="1200" dirty="0">
                <a:solidFill>
                  <a:schemeClr val="bg2">
                    <a:lumMod val="10000"/>
                  </a:schemeClr>
                </a:solidFill>
                <a:latin typeface="Poppins" pitchFamily="2" charset="77"/>
                <a:cs typeface="Poppins" pitchFamily="2" charset="77"/>
              </a:rPr>
              <a:t>Includes 2 unconfirmed PRs. Unconfirmed PRs are ongoing and pending confirmation.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07114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FE3D6FC-9CC1-7AA4-534D-2C1077F3A6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</p:spPr>
        <p:txBody>
          <a:bodyPr/>
          <a:lstStyle/>
          <a:p>
            <a:pPr lvl="1"/>
            <a:r>
              <a:rPr lang="en-US" sz="2400" dirty="0"/>
              <a:t>Minimal impact on mean fasting glucose both for patients with or without prediabetes/diabetes</a:t>
            </a:r>
          </a:p>
          <a:p>
            <a:pPr lvl="2"/>
            <a:r>
              <a:rPr lang="en-US" sz="2200" dirty="0"/>
              <a:t>Impact was managed with supportive care, including adjustments to antihyperglycemic medications and/or dose modifications of study treatment</a:t>
            </a:r>
          </a:p>
          <a:p>
            <a:pPr lvl="1"/>
            <a:r>
              <a:rPr lang="en-US" sz="2400" dirty="0"/>
              <a:t>Majority of patients experienced decreased </a:t>
            </a:r>
            <a:r>
              <a:rPr lang="en-US" sz="2400" i="1" dirty="0"/>
              <a:t>PIK3CA</a:t>
            </a:r>
            <a:r>
              <a:rPr lang="en-US" sz="2400" dirty="0"/>
              <a:t>-mutant ctDNA VAF at C2D1 vs baseline, particularly for patients treated with LY4064809 in combination</a:t>
            </a:r>
          </a:p>
          <a:p>
            <a:pPr lvl="2"/>
            <a:r>
              <a:rPr lang="en-US" sz="2200" dirty="0"/>
              <a:t>Both in kinase and helical domain </a:t>
            </a:r>
            <a:r>
              <a:rPr lang="en-US" sz="2200" i="1" dirty="0"/>
              <a:t>PIK3CA</a:t>
            </a:r>
            <a:r>
              <a:rPr lang="en-US" sz="2200" dirty="0"/>
              <a:t>-mutant VAF </a:t>
            </a:r>
          </a:p>
          <a:p>
            <a:pPr lvl="2"/>
            <a:r>
              <a:rPr lang="en-US" sz="2200" dirty="0"/>
              <a:t>Greater decreases correlated with objective responses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9885C45-7A75-E129-03B1-CDD149AF4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775" y="533699"/>
            <a:ext cx="11739563" cy="496290"/>
          </a:xfrm>
        </p:spPr>
        <p:txBody>
          <a:bodyPr/>
          <a:lstStyle/>
          <a:p>
            <a:r>
              <a:rPr lang="en-US" altLang="en-US" dirty="0"/>
              <a:t>PIKALO-1: Impact on Glucose Metabolism and ctDNA</a:t>
            </a:r>
            <a:endParaRPr lang="en-US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A0CAF492-86BD-5CF5-8EB2-605121E7EA6A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altLang="en-US" sz="800" spc="-10" dirty="0">
                <a:solidFill>
                  <a:srgbClr val="161616"/>
                </a:solidFill>
              </a:rPr>
              <a:t>Jhaveri. SABCS 2025. Abstr PS1-08-24..</a:t>
            </a:r>
            <a:endParaRPr lang="en-US" altLang="en-US" sz="800" dirty="0">
              <a:solidFill>
                <a:srgbClr val="16161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32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D82D27-337F-DFA4-A984-C006787A94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Content Placeholder 12">
            <a:extLst>
              <a:ext uri="{FF2B5EF4-FFF2-40B4-BE49-F238E27FC236}">
                <a16:creationId xmlns:a16="http://schemas.microsoft.com/office/drawing/2014/main" id="{DB475B4E-0A9A-B301-CDBD-15C0FF465F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200" dirty="0"/>
              <a:t>In updated analysis of the phase I/II PIKALO-1 study, LY4064809 was well tolerated in patients with </a:t>
            </a:r>
            <a:r>
              <a:rPr lang="en-US" altLang="en-US" sz="2200" i="1" dirty="0"/>
              <a:t>PIK3CA-</a:t>
            </a:r>
            <a:r>
              <a:rPr lang="en-US" altLang="en-US" sz="2200" dirty="0"/>
              <a:t>mutated HR+, HER2- advanced breast cancer</a:t>
            </a:r>
          </a:p>
          <a:p>
            <a:pPr marL="574675" lvl="1" indent="-342900">
              <a:buFont typeface="Calibri" panose="020F0502020204030204" pitchFamily="34" charset="0"/>
              <a:buChar char="─"/>
            </a:pPr>
            <a:r>
              <a:rPr lang="en-US" altLang="en-US" dirty="0"/>
              <a:t>LY4064809 had a low risk of PI3K inhibitor class AEs, whether administered as monotherapy or in combination with fulvestrant with or without CDK4/6 inhibitors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200" dirty="0"/>
              <a:t>Treatment resulted in encouraging pharmacokinetics and antitumor activity in these patients who were heavily pretreated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200" dirty="0"/>
              <a:t>Given these results, investigators conclude LY4064809 could be a best-in-class mutant selective </a:t>
            </a:r>
            <a:r>
              <a:rPr lang="en-GB" sz="2200" dirty="0"/>
              <a:t>PI3K</a:t>
            </a:r>
            <a:r>
              <a:rPr lang="el-GR" sz="2200" dirty="0"/>
              <a:t>α </a:t>
            </a:r>
            <a:r>
              <a:rPr lang="en-GB" sz="2200" dirty="0"/>
              <a:t>inhibitor</a:t>
            </a:r>
            <a:endParaRPr lang="en-US" altLang="en-US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200" dirty="0"/>
              <a:t>The phase III PIKALO-2 study (NCT07174336) will assess LY4064809 combined with ET and CDK4/6 inhibitors in </a:t>
            </a:r>
            <a:r>
              <a:rPr lang="en-US" altLang="en-US" sz="2200" i="1" dirty="0"/>
              <a:t>PIK3CA-</a:t>
            </a:r>
            <a:r>
              <a:rPr lang="en-US" altLang="en-US" sz="2200" dirty="0"/>
              <a:t>mutated HR+, HER2- advanced breast cancer</a:t>
            </a:r>
          </a:p>
        </p:txBody>
      </p:sp>
      <p:sp>
        <p:nvSpPr>
          <p:cNvPr id="10243" name="Rectangle 4">
            <a:extLst>
              <a:ext uri="{FF2B5EF4-FFF2-40B4-BE49-F238E27FC236}">
                <a16:creationId xmlns:a16="http://schemas.microsoft.com/office/drawing/2014/main" id="{2026A439-8529-6B4C-B145-B93CE97EB56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34083"/>
            <a:ext cx="11740260" cy="496290"/>
          </a:xfrm>
        </p:spPr>
        <p:txBody>
          <a:bodyPr/>
          <a:lstStyle/>
          <a:p>
            <a:r>
              <a:rPr lang="en-US" altLang="en-US" dirty="0"/>
              <a:t>PIKALO-1: </a:t>
            </a:r>
            <a:r>
              <a:rPr lang="en-US" dirty="0"/>
              <a:t>Investigators’ Conclusions</a:t>
            </a:r>
            <a:endParaRPr lang="en-US" altLang="en-US" dirty="0"/>
          </a:p>
        </p:txBody>
      </p:sp>
      <p:sp>
        <p:nvSpPr>
          <p:cNvPr id="5" name="Text Box 15">
            <a:extLst>
              <a:ext uri="{FF2B5EF4-FFF2-40B4-BE49-F238E27FC236}">
                <a16:creationId xmlns:a16="http://schemas.microsoft.com/office/drawing/2014/main" id="{195DB1B1-EDAD-EFC4-4131-F087EE95E313}"/>
              </a:ext>
            </a:extLst>
          </p:cNvPr>
          <p:cNvSpPr txBox="1">
            <a:spLocks noGrp="1" noChangeArrowheads="1"/>
          </p:cNvSpPr>
          <p:nvPr>
            <p:ph sz="quarter" idx="10"/>
          </p:nvPr>
        </p:nvSpPr>
        <p:spPr bwMode="auto">
          <a:xfrm>
            <a:off x="3559175" y="6506289"/>
            <a:ext cx="5732463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lvl="0">
              <a:spcBef>
                <a:spcPts val="0"/>
              </a:spcBef>
              <a:defRPr/>
            </a:pPr>
            <a:r>
              <a:rPr lang="en-US" altLang="en-US" sz="800" b="0" spc="-10" dirty="0">
                <a:solidFill>
                  <a:srgbClr val="161616"/>
                </a:solidFill>
                <a:latin typeface="Poppins" pitchFamily="2" charset="77"/>
              </a:rPr>
              <a:t>Jhaveri. SABCS 2025. Abstr PS1-08-24..</a:t>
            </a:r>
            <a:endParaRPr lang="en-US" altLang="en-US" sz="800" b="0" dirty="0">
              <a:solidFill>
                <a:srgbClr val="161616"/>
              </a:solidFill>
              <a:latin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7339787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2">
            <a:extLst>
              <a:ext uri="{FF2B5EF4-FFF2-40B4-BE49-F238E27FC236}">
                <a16:creationId xmlns:a16="http://schemas.microsoft.com/office/drawing/2014/main" id="{8082EA74-AD3C-40A0-A143-D2201E93795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1078" y="2262386"/>
            <a:ext cx="11740260" cy="1036181"/>
          </a:xfrm>
        </p:spPr>
        <p:txBody>
          <a:bodyPr/>
          <a:lstStyle/>
          <a:p>
            <a:pPr algn="l"/>
            <a:r>
              <a:rPr lang="en-US" sz="1800" dirty="0"/>
              <a:t>Capsule Summaries of all the key data</a:t>
            </a:r>
          </a:p>
          <a:p>
            <a:pPr algn="l"/>
            <a:r>
              <a:rPr lang="en-US" sz="1800" dirty="0"/>
              <a:t>Additional CME/CE-certified analyses with expert faculty commentary on all the key studies in early and advanced stage </a:t>
            </a:r>
            <a:r>
              <a:rPr lang="en-US" sz="1800"/>
              <a:t>breast cancers</a:t>
            </a:r>
            <a:endParaRPr lang="en-US" sz="1800" dirty="0"/>
          </a:p>
        </p:txBody>
      </p:sp>
      <p:sp>
        <p:nvSpPr>
          <p:cNvPr id="62467" name="Rectangle 10">
            <a:extLst>
              <a:ext uri="{FF2B5EF4-FFF2-40B4-BE49-F238E27FC236}">
                <a16:creationId xmlns:a16="http://schemas.microsoft.com/office/drawing/2014/main" id="{285A5094-ED29-4796-B20E-3FBFE4F256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1466155"/>
            <a:ext cx="11740260" cy="492944"/>
          </a:xfrm>
        </p:spPr>
        <p:txBody>
          <a:bodyPr/>
          <a:lstStyle/>
          <a:p>
            <a:r>
              <a:rPr lang="en-US" altLang="en-US" dirty="0"/>
              <a:t>Go Online for More Coverage of SABCS 2025!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DA93788-E77D-4CCE-84A4-6D74E9ED9D9E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231078" y="4592477"/>
            <a:ext cx="11740260" cy="369332"/>
          </a:xfrm>
        </p:spPr>
        <p:txBody>
          <a:bodyPr/>
          <a:lstStyle/>
          <a:p>
            <a:r>
              <a:rPr lang="en-US" dirty="0">
                <a:hlinkClick r:id="rId3"/>
              </a:rPr>
              <a:t>deceraclinical.com/education</a:t>
            </a:r>
            <a:endParaRPr lang="en-US" dirty="0"/>
          </a:p>
        </p:txBody>
      </p:sp>
      <p:sp>
        <p:nvSpPr>
          <p:cNvPr id="62469" name="Rectangle 3">
            <a:extLst>
              <a:ext uri="{FF2B5EF4-FFF2-40B4-BE49-F238E27FC236}">
                <a16:creationId xmlns:a16="http://schemas.microsoft.com/office/drawing/2014/main" id="{F01699E0-D838-46BF-8D24-733C506774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1363" y="6346826"/>
            <a:ext cx="1841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4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Times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4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2.xml><?xml version="1.0" encoding="utf-8"?>
<a:theme xmlns:a="http://schemas.openxmlformats.org/drawingml/2006/main" name="3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3.xml><?xml version="1.0" encoding="utf-8"?>
<a:theme xmlns:a="http://schemas.openxmlformats.org/drawingml/2006/main" name="2_Office">
  <a:themeElements>
    <a:clrScheme name="Decera">
      <a:dk1>
        <a:srgbClr val="161616"/>
      </a:dk1>
      <a:lt1>
        <a:sysClr val="window" lastClr="FFFFFF"/>
      </a:lt1>
      <a:dk2>
        <a:srgbClr val="E5DEC1"/>
      </a:dk2>
      <a:lt2>
        <a:srgbClr val="F9F3D9"/>
      </a:lt2>
      <a:accent1>
        <a:srgbClr val="E04507"/>
      </a:accent1>
      <a:accent2>
        <a:srgbClr val="E3AF64"/>
      </a:accent2>
      <a:accent3>
        <a:srgbClr val="006466"/>
      </a:accent3>
      <a:accent4>
        <a:srgbClr val="D5B4FB"/>
      </a:accent4>
      <a:accent5>
        <a:srgbClr val="2201B2"/>
      </a:accent5>
      <a:accent6>
        <a:srgbClr val="161616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4.xml><?xml version="1.0" encoding="utf-8"?>
<a:theme xmlns:a="http://schemas.openxmlformats.org/drawingml/2006/main" name="1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8B8B92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2fd6914-46d4-4c7e-bbad-46e82841b69d" xsi:nil="true"/>
    <lcf76f155ced4ddcb4097134ff3c332f xmlns="61c28a77-e754-4451-a7ca-87108c003a1f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D2FC30CF42DED4FB6D1DC8BA31BFD6A" ma:contentTypeVersion="10" ma:contentTypeDescription="Create a new document." ma:contentTypeScope="" ma:versionID="d7bd7e244d04558088dfebb880958b01">
  <xsd:schema xmlns:xsd="http://www.w3.org/2001/XMLSchema" xmlns:xs="http://www.w3.org/2001/XMLSchema" xmlns:p="http://schemas.microsoft.com/office/2006/metadata/properties" xmlns:ns2="61c28a77-e754-4451-a7ca-87108c003a1f" xmlns:ns3="22fd6914-46d4-4c7e-bbad-46e82841b69d" targetNamespace="http://schemas.microsoft.com/office/2006/metadata/properties" ma:root="true" ma:fieldsID="c8e338c0fa9f9f37267e2b9df8e7baa5" ns2:_="" ns3:_="">
    <xsd:import namespace="61c28a77-e754-4451-a7ca-87108c003a1f"/>
    <xsd:import namespace="22fd6914-46d4-4c7e-bbad-46e82841b69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c28a77-e754-4451-a7ca-87108c003a1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512e436-4693-4b20-ac9a-7455c07c86a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fd6914-46d4-4c7e-bbad-46e82841b69d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3cfae40-7b40-47d0-ab05-9712e3953ba2}" ma:internalName="TaxCatchAll" ma:showField="CatchAllData" ma:web="22fd6914-46d4-4c7e-bbad-46e82841b69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69DBFFF-A4B0-441D-85E2-5C79DC411AA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AFA7FDD-4614-4C69-A8AF-681282AF07D6}">
  <ds:schemaRefs>
    <ds:schemaRef ds:uri="http://schemas.microsoft.com/office/infopath/2007/PartnerControls"/>
    <ds:schemaRef ds:uri="http://purl.org/dc/terms/"/>
    <ds:schemaRef ds:uri="22fd6914-46d4-4c7e-bbad-46e82841b69d"/>
    <ds:schemaRef ds:uri="http://schemas.microsoft.com/office/2006/metadata/properties"/>
    <ds:schemaRef ds:uri="http://purl.org/dc/dcmitype/"/>
    <ds:schemaRef ds:uri="http://schemas.microsoft.com/office/2006/documentManagement/types"/>
    <ds:schemaRef ds:uri="61c28a77-e754-4451-a7ca-87108c003a1f"/>
    <ds:schemaRef ds:uri="http://schemas.openxmlformats.org/package/2006/metadata/core-properties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135A2FC8-433D-4121-AE56-8C32BD37926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1c28a77-e754-4451-a7ca-87108c003a1f"/>
    <ds:schemaRef ds:uri="22fd6914-46d4-4c7e-bbad-46e82841b69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671</TotalTime>
  <Words>1888</Words>
  <Application>Microsoft Office PowerPoint</Application>
  <PresentationFormat>Widescreen</PresentationFormat>
  <Paragraphs>329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10</vt:i4>
      </vt:variant>
    </vt:vector>
  </HeadingPairs>
  <TitlesOfParts>
    <vt:vector size="23" baseType="lpstr">
      <vt:lpstr>Aptos</vt:lpstr>
      <vt:lpstr>Arial</vt:lpstr>
      <vt:lpstr>Calibri</vt:lpstr>
      <vt:lpstr>Newsreader ExtraBold</vt:lpstr>
      <vt:lpstr>Newsreader SemiBold</vt:lpstr>
      <vt:lpstr>Poppins</vt:lpstr>
      <vt:lpstr>Poppins Light</vt:lpstr>
      <vt:lpstr>Times</vt:lpstr>
      <vt:lpstr>Wingdings</vt:lpstr>
      <vt:lpstr>4_Office</vt:lpstr>
      <vt:lpstr>3_Office</vt:lpstr>
      <vt:lpstr>2_Office</vt:lpstr>
      <vt:lpstr>1_Office</vt:lpstr>
      <vt:lpstr>PIKALO-1: Phase I/II Trial of PI3Kα Inhibitor LY4064809 for HR+, HER2-Negative PIK3CA-Mutant Advanced Breast Cancer</vt:lpstr>
      <vt:lpstr>About These Slides</vt:lpstr>
      <vt:lpstr>PIKALO-1: Background</vt:lpstr>
      <vt:lpstr>PIKALO-1: Study Design</vt:lpstr>
      <vt:lpstr>PIKALO-1: Baseline Characteristics</vt:lpstr>
      <vt:lpstr>PIKALO-1: Safety</vt:lpstr>
      <vt:lpstr>PIKALO-1: Pharmacokinetics and Tumor Response</vt:lpstr>
      <vt:lpstr>PIKALO-1: Impact on Glucose Metabolism and ctDNA</vt:lpstr>
      <vt:lpstr>PIKALO-1: Investigators’ Conclusions</vt:lpstr>
      <vt:lpstr>Go Online for More Coverage of SABCS 2025!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PIKALO-1: Phase I/II Trial of PI3Kα Inhibitor LY4064809 for HR+, HER2-Negative PIK3CA-Mutant Advanced Breast Cancer</dc:title>
  <dc:creator>Timothy Quill</dc:creator>
  <cp:lastModifiedBy>Valerie Wenzel</cp:lastModifiedBy>
  <cp:revision>22</cp:revision>
  <dcterms:created xsi:type="dcterms:W3CDTF">2025-12-04T13:55:49Z</dcterms:created>
  <dcterms:modified xsi:type="dcterms:W3CDTF">2025-12-22T20:32:13Z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0x0101002D2FC30CF42DED4FB6D1DC8BA31BFD6A</vt:lpwstr>
  </property>
  <property fmtid="{D5CDD505-2E9C-101B-9397-08002B2CF9AE}" pid="3" name="MediaServiceImageTags">
    <vt:lpwstr/>
  </property>
</Properties>
</file>