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8"/>
  </p:notesMasterIdLst>
  <p:sldIdLst>
    <p:sldId id="2147473663" r:id="rId8"/>
    <p:sldId id="308" r:id="rId9"/>
    <p:sldId id="267" r:id="rId10"/>
    <p:sldId id="262" r:id="rId11"/>
    <p:sldId id="2147473664" r:id="rId12"/>
    <p:sldId id="2147473705" r:id="rId13"/>
    <p:sldId id="2147473706" r:id="rId14"/>
    <p:sldId id="2147473707" r:id="rId15"/>
    <p:sldId id="2147473668" r:id="rId16"/>
    <p:sldId id="214747369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667B1C4E-65BA-2570-0427-F0237F6DE50F}" name="Mandi Murph" initials="MM" userId="S::MMurph@cealliance.com::17b68f88-caf0-4bf5-9fa1-7c1066b02ecf" providerId="AD"/>
  <p188:author id="{A119B67B-19F9-C100-B387-BDA45A632E44}" name="Taryn Gross" initials="TG" userId="S::tgross@gaugemedical.com::a1edc1e6-395d-4e98-97b6-6646f446588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1E3D02-39B1-4BE8-A1B7-A8E29799101B}" v="3" dt="2025-12-09T22:49:41.213"/>
    <p1510:client id="{C1488659-0E7F-4E93-AA25-2B8D6127EE1A}" v="7" dt="2025-12-09T22:38:59.349"/>
    <p1510:client id="{C604A87C-FBBD-9D92-E65E-B8AEC157BA24}" v="1" dt="2025-12-09T22:09:00.315"/>
    <p1510:client id="{E9F7B76B-1320-4287-B25F-5645082EA7C6}" v="13" dt="2025-12-09T17:08:37.456"/>
    <p1510:client id="{EC5D7380-4C00-4975-8CD0-E4E837134358}" v="42" dt="2025-12-09T22:13:54.5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1" autoAdjust="0"/>
    <p:restoredTop sz="81387" autoAdjust="0"/>
  </p:normalViewPr>
  <p:slideViewPr>
    <p:cSldViewPr snapToGrid="0">
      <p:cViewPr varScale="1">
        <p:scale>
          <a:sx n="60" d="100"/>
          <a:sy n="60" d="100"/>
        </p:scale>
        <p:origin x="80" y="48"/>
      </p:cViewPr>
      <p:guideLst/>
    </p:cSldViewPr>
  </p:slideViewPr>
  <p:notesTextViewPr>
    <p:cViewPr>
      <p:scale>
        <a:sx n="150" d="100"/>
        <a:sy n="150" d="100"/>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r>
              <a:rPr lang="en-US" i="1" dirty="0">
                <a:solidFill>
                  <a:srgbClr val="333333"/>
                </a:solidFill>
              </a:rPr>
              <a:t>TSS, total symptom score; VAF, variant allele frequency.</a:t>
            </a:r>
            <a:endParaRPr lang="en-US" i="1"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043BA-D54C-0BB8-AC14-CCC4ECAE8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869BEF-3C40-B18C-72FD-DBD3B9A5D8C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081870F-4289-01DF-157C-D16032066F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B1CA03-8CBD-8464-0F00-96F928B6D9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598240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A67BA-830D-C914-17DD-4C14639B5D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7702A-B9D8-D46D-EE0F-489D5D45FFB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08B36C2-CB7F-731E-1C8F-F589C76AFF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0DFC72-7E33-2842-72A5-13F5B38333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283504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B3F7-8D4C-1973-60CE-3B550C8504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440BC-A7E7-0F50-5415-F7BBB6B856E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46716D6-59D2-051E-75B8-882212FFB0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D12EBD-4A3B-7E9C-8131-95CFEA5F1C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049151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1241157" cy="2387600"/>
          </a:xfrm>
          <a:solidFill>
            <a:schemeClr val="accent2"/>
          </a:solidFill>
        </p:spPr>
        <p:txBody>
          <a:bodyPr>
            <a:normAutofit/>
          </a:bodyPr>
          <a:lstStyle/>
          <a:p>
            <a:r>
              <a:rPr lang="en-US" altLang="en-US" sz="4000" dirty="0"/>
              <a:t>Phase I Trial of INCA033989, a First-in-Class Antibody Targeting Mutant Calreticulin: Safety and Efficacy in Essential Thrombocythemia</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a:xfrm>
            <a:off x="225870" y="1174250"/>
            <a:ext cx="11740260" cy="4754880"/>
          </a:xfrm>
        </p:spPr>
        <p:txBody>
          <a:bodyPr/>
          <a:lstStyle/>
          <a:p>
            <a:pPr marL="342900" indent="-342900">
              <a:spcBef>
                <a:spcPts val="1200"/>
              </a:spcBef>
              <a:buFont typeface="Arial" panose="020B0604020202020204" pitchFamily="34" charset="0"/>
              <a:buChar char="•"/>
            </a:pPr>
            <a:r>
              <a:rPr lang="en-US" altLang="en-US" sz="1800" dirty="0"/>
              <a:t>Megakaryocyte hyperplasia, clustering, and elevated platelet counts are typical features of essential thrombocythemia, which increases the risk of hemorrhage, thrombosis, and progression to myelofibrosis</a:t>
            </a:r>
            <a:r>
              <a:rPr lang="en-US" altLang="en-US" sz="1800" baseline="30000" dirty="0"/>
              <a:t>1</a:t>
            </a:r>
            <a:endParaRPr lang="en-US" altLang="en-US" sz="1800" dirty="0"/>
          </a:p>
          <a:p>
            <a:pPr marL="342900" indent="-342900">
              <a:spcBef>
                <a:spcPts val="1200"/>
              </a:spcBef>
              <a:buFont typeface="Arial" panose="020B0604020202020204" pitchFamily="34" charset="0"/>
              <a:buChar char="•"/>
            </a:pPr>
            <a:r>
              <a:rPr lang="en-US" altLang="en-US" sz="1800" dirty="0"/>
              <a:t>Exon 9 mutations in calreticulin (mut</a:t>
            </a:r>
            <a:r>
              <a:rPr lang="en-US" altLang="en-US" sz="1800" i="1" dirty="0"/>
              <a:t>CALR</a:t>
            </a:r>
            <a:r>
              <a:rPr lang="en-US" altLang="en-US" sz="1800" dirty="0"/>
              <a:t>) occur in approximately one quarter to one third of patients diagnosed with ET</a:t>
            </a:r>
            <a:r>
              <a:rPr lang="en-US" altLang="en-US" sz="1800" baseline="30000" dirty="0"/>
              <a:t>2,3</a:t>
            </a:r>
            <a:endParaRPr lang="en-US" altLang="en-US" sz="1800" dirty="0"/>
          </a:p>
          <a:p>
            <a:pPr marL="342900" indent="-342900">
              <a:spcBef>
                <a:spcPts val="1200"/>
              </a:spcBef>
              <a:buFont typeface="Arial" panose="020B0604020202020204" pitchFamily="34" charset="0"/>
              <a:buChar char="•"/>
            </a:pPr>
            <a:r>
              <a:rPr lang="en-US" altLang="en-US" sz="1800" dirty="0"/>
              <a:t>mut</a:t>
            </a:r>
            <a:r>
              <a:rPr lang="en-US" altLang="en-US" sz="1800" i="1" dirty="0"/>
              <a:t>CALR </a:t>
            </a:r>
            <a:r>
              <a:rPr lang="en-US" altLang="en-US" sz="1800" dirty="0"/>
              <a:t>occurring in patients with ET are often diagnosed in younger patients and are associated with faster progression to myelofibrosis compared with </a:t>
            </a:r>
            <a:r>
              <a:rPr lang="en-US" altLang="en-US" sz="1800" i="1" dirty="0"/>
              <a:t>JAK2</a:t>
            </a:r>
            <a:r>
              <a:rPr lang="en-US" altLang="en-US" sz="1800" dirty="0"/>
              <a:t>-mutant disease</a:t>
            </a:r>
            <a:r>
              <a:rPr lang="en-US" altLang="en-US" sz="1800" baseline="30000" dirty="0"/>
              <a:t>4,5</a:t>
            </a:r>
            <a:endParaRPr lang="en-US" altLang="en-US" sz="1800" dirty="0"/>
          </a:p>
          <a:p>
            <a:pPr marL="342900" indent="-342900">
              <a:spcBef>
                <a:spcPts val="1200"/>
              </a:spcBef>
              <a:buFont typeface="Arial" panose="020B0604020202020204" pitchFamily="34" charset="0"/>
              <a:buChar char="•"/>
            </a:pPr>
            <a:r>
              <a:rPr lang="en-US" altLang="en-US" sz="1800" dirty="0"/>
              <a:t>Currently available therapies suppress blood counts broadly but do not specifically target mut</a:t>
            </a:r>
            <a:r>
              <a:rPr lang="en-US" altLang="en-US" sz="1800" i="1" dirty="0"/>
              <a:t>CALR </a:t>
            </a:r>
            <a:r>
              <a:rPr lang="en-US" altLang="en-US" sz="1800" dirty="0"/>
              <a:t>and therefore show limited impact at reducing mutant allele burden</a:t>
            </a:r>
            <a:r>
              <a:rPr lang="en-US" altLang="en-US" sz="1800" baseline="30000" dirty="0"/>
              <a:t>6,7</a:t>
            </a:r>
            <a:endParaRPr lang="en-US" altLang="en-US" sz="1800" dirty="0"/>
          </a:p>
          <a:p>
            <a:pPr marL="342900" indent="-342900">
              <a:spcBef>
                <a:spcPts val="1200"/>
              </a:spcBef>
              <a:buFont typeface="Arial" panose="020B0604020202020204" pitchFamily="34" charset="0"/>
              <a:buChar char="•"/>
            </a:pPr>
            <a:r>
              <a:rPr lang="en-US" altLang="en-US" sz="1800" dirty="0"/>
              <a:t>INCA033989 is a fully human, high-affinity, FC-silenced mAb specifically targeting mut</a:t>
            </a:r>
            <a:r>
              <a:rPr lang="en-US" altLang="en-US" sz="1800" i="1" dirty="0"/>
              <a:t>CALR </a:t>
            </a:r>
            <a:r>
              <a:rPr lang="en-US" altLang="en-US" sz="1800" dirty="0"/>
              <a:t>and blocking TPO-receptor dimerization, affecting its disease-driving mechanism in ET</a:t>
            </a:r>
            <a:r>
              <a:rPr lang="en-US" altLang="en-US" sz="1800" baseline="30000" dirty="0"/>
              <a:t>8</a:t>
            </a:r>
            <a:endParaRPr lang="en-US" altLang="en-US" sz="1800" dirty="0"/>
          </a:p>
          <a:p>
            <a:pPr marL="574675" lvl="1" indent="-342900">
              <a:buFont typeface="Arial" panose="020B0604020202020204" pitchFamily="34" charset="0"/>
              <a:buChar char="•"/>
            </a:pPr>
            <a:r>
              <a:rPr lang="en-US" altLang="en-US" sz="1600" dirty="0"/>
              <a:t>It is a high-affinity, fully human, IgG1 mAb engineered to bind mut</a:t>
            </a:r>
            <a:r>
              <a:rPr lang="en-US" altLang="en-US" sz="1600" i="1" dirty="0"/>
              <a:t>CALR </a:t>
            </a:r>
            <a:r>
              <a:rPr lang="en-US" altLang="en-US" sz="1600" dirty="0"/>
              <a:t>when complexed with the thrombopoietin receptor, thereby preventing aberrant signaling and cell proliferation</a:t>
            </a:r>
          </a:p>
          <a:p>
            <a:pPr marL="342900" indent="-342900">
              <a:buFont typeface="Arial" panose="020B0604020202020204" pitchFamily="34" charset="0"/>
              <a:buChar char="•"/>
            </a:pPr>
            <a:r>
              <a:rPr lang="en-US" altLang="en-US" sz="1800" dirty="0"/>
              <a:t>Current study assessed efficacy and safety of INCA033989 in patients with ET</a:t>
            </a:r>
            <a:r>
              <a:rPr lang="en-US" altLang="en-US" sz="1800" baseline="30000" dirty="0"/>
              <a:t>9</a:t>
            </a:r>
            <a:endParaRPr lang="en-US" altLang="en-US" sz="1800" dirty="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41009"/>
            <a:ext cx="11740260" cy="482440"/>
          </a:xfrm>
        </p:spPr>
        <p:txBody>
          <a:bodyPr/>
          <a:lstStyle/>
          <a:p>
            <a:r>
              <a:rPr lang="en-US" dirty="0"/>
              <a:t>INCA033989 in ET: Background</a:t>
            </a:r>
            <a:endParaRPr lang="en-US" altLang="en-US" dirty="0"/>
          </a:p>
        </p:txBody>
      </p:sp>
      <p:sp>
        <p:nvSpPr>
          <p:cNvPr id="5" name="Text Box 15">
            <a:extLst>
              <a:ext uri="{FF2B5EF4-FFF2-40B4-BE49-F238E27FC236}">
                <a16:creationId xmlns:a16="http://schemas.microsoft.com/office/drawing/2014/main" id="{64379E87-1377-854C-2BCB-222C9B5951CC}"/>
              </a:ext>
            </a:extLst>
          </p:cNvPr>
          <p:cNvSpPr txBox="1">
            <a:spLocks noGrp="1" noChangeArrowheads="1"/>
          </p:cNvSpPr>
          <p:nvPr>
            <p:ph sz="quarter" idx="10"/>
          </p:nvPr>
        </p:nvSpPr>
        <p:spPr bwMode="auto">
          <a:xfrm>
            <a:off x="3559175" y="6260069"/>
            <a:ext cx="5978835" cy="369332"/>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1. Brière</a:t>
            </a:r>
            <a:r>
              <a:rPr lang="en-US" altLang="en-US" sz="800" b="0" spc="-10" dirty="0">
                <a:solidFill>
                  <a:srgbClr val="161616"/>
                </a:solidFill>
                <a:latin typeface="Poppins" pitchFamily="2" charset="77"/>
              </a:rPr>
              <a:t>. Orphanet J Rare Dis. 2007;2:3. 2. Guglielmelli. Blood. 2024;143:1310. 3. Klampfl. NEJM. 2013;369:2379. </a:t>
            </a:r>
            <a:br>
              <a:rPr lang="en-US" altLang="en-US" sz="800" b="0" spc="-10" dirty="0">
                <a:solidFill>
                  <a:srgbClr val="161616"/>
                </a:solidFill>
                <a:latin typeface="Poppins" pitchFamily="2" charset="77"/>
              </a:rPr>
            </a:br>
            <a:r>
              <a:rPr lang="en-US" altLang="en-US" sz="800" b="0" spc="-10" dirty="0">
                <a:solidFill>
                  <a:srgbClr val="161616"/>
                </a:solidFill>
                <a:latin typeface="Poppins" pitchFamily="2" charset="77"/>
              </a:rPr>
              <a:t>4. Campbell. Lancet. 2005;366:1945. 5. Loscocco. Blood Cancer J. 2024;14:10. 6. Knudsen. Blood Adv. 20222;6:2107. </a:t>
            </a:r>
            <a:br>
              <a:rPr lang="en-US" altLang="en-US" sz="800" b="0" spc="-10" dirty="0">
                <a:solidFill>
                  <a:srgbClr val="161616"/>
                </a:solidFill>
                <a:latin typeface="Poppins" pitchFamily="2" charset="77"/>
              </a:rPr>
            </a:br>
            <a:r>
              <a:rPr lang="en-US" altLang="en-US" sz="800" b="0" spc="-10" dirty="0">
                <a:solidFill>
                  <a:srgbClr val="161616"/>
                </a:solidFill>
                <a:latin typeface="Poppins" pitchFamily="2" charset="77"/>
              </a:rPr>
              <a:t>7. Yacoub. Clin Lymphoma Myeloma Leuk. 2021;21:461. 8. Reis. Blood. 2024;144:2336. 9. </a:t>
            </a: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Gupta. ASH 2025. Abstr 10</a:t>
            </a:r>
            <a:r>
              <a:rPr lang="en-US" altLang="en-US" sz="800" b="0" spc="-10" dirty="0">
                <a:solidFill>
                  <a:srgbClr val="161616"/>
                </a:solidFill>
                <a:latin typeface="Poppins" pitchFamily="2" charset="77"/>
              </a:rPr>
              <a:t>24</a:t>
            </a: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a:t>
            </a:r>
            <a:endParaRPr kumimoji="0" lang="en-US" altLang="en-US" sz="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INCA033989 in ET: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435038" y="2077361"/>
            <a:ext cx="434422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161616"/>
                </a:solidFill>
                <a:effectLst/>
                <a:uLnTx/>
                <a:uFillTx/>
                <a:latin typeface="Poppins" pitchFamily="2" charset="77"/>
                <a:cs typeface="Poppins" pitchFamily="2" charset="77"/>
              </a:rPr>
              <a:t>Patients with </a:t>
            </a:r>
            <a:r>
              <a:rPr lang="en-GB" altLang="en-US" sz="1600" dirty="0">
                <a:solidFill>
                  <a:srgbClr val="161616"/>
                </a:solidFill>
                <a:latin typeface="Poppins" pitchFamily="2" charset="77"/>
                <a:cs typeface="Poppins" pitchFamily="2" charset="77"/>
              </a:rPr>
              <a:t>high-risk* </a:t>
            </a:r>
            <a:r>
              <a:rPr kumimoji="0" lang="en-GB" altLang="en-US" sz="1600" b="0" i="0" u="none" strike="noStrike" kern="1200" cap="none" spc="0" normalizeH="0" baseline="0" noProof="0" dirty="0">
                <a:ln>
                  <a:noFill/>
                </a:ln>
                <a:solidFill>
                  <a:srgbClr val="161616"/>
                </a:solidFill>
                <a:effectLst/>
                <a:uLnTx/>
                <a:uFillTx/>
                <a:latin typeface="Poppins" pitchFamily="2" charset="77"/>
                <a:cs typeface="Poppins" pitchFamily="2" charset="77"/>
              </a:rPr>
              <a:t>ET per WHO 2022 criteria; a pathogenic </a:t>
            </a:r>
            <a:r>
              <a:rPr kumimoji="0" lang="en-GB" altLang="en-US" sz="1600" b="0" i="1" u="none" strike="noStrike" kern="1200" cap="none" spc="0" normalizeH="0" baseline="0" noProof="0" dirty="0">
                <a:ln>
                  <a:noFill/>
                </a:ln>
                <a:solidFill>
                  <a:srgbClr val="161616"/>
                </a:solidFill>
                <a:effectLst/>
                <a:uLnTx/>
                <a:uFillTx/>
                <a:latin typeface="Poppins" pitchFamily="2" charset="77"/>
                <a:cs typeface="Poppins" pitchFamily="2" charset="77"/>
              </a:rPr>
              <a:t>CALR</a:t>
            </a:r>
            <a:r>
              <a:rPr kumimoji="0" lang="en-GB" altLang="en-US" sz="1600" b="0" i="0" u="none" strike="noStrike" kern="1200" cap="none" spc="0" normalizeH="0" baseline="0" noProof="0" dirty="0">
                <a:ln>
                  <a:noFill/>
                </a:ln>
                <a:solidFill>
                  <a:srgbClr val="161616"/>
                </a:solidFill>
                <a:effectLst/>
                <a:uLnTx/>
                <a:uFillTx/>
                <a:latin typeface="Poppins" pitchFamily="2" charset="77"/>
                <a:cs typeface="Poppins" pitchFamily="2" charset="77"/>
              </a:rPr>
              <a:t> mutation in exon 9; resistance/intolerance to ≥1 prior ET line; platelet  count &gt;450 x 10</a:t>
            </a:r>
            <a:r>
              <a:rPr kumimoji="0" lang="en-GB" altLang="en-US" sz="1600" b="0" i="0" u="none" strike="noStrike" kern="1200" cap="none" spc="0" normalizeH="0" baseline="30000" noProof="0" dirty="0">
                <a:ln>
                  <a:noFill/>
                </a:ln>
                <a:solidFill>
                  <a:srgbClr val="161616"/>
                </a:solidFill>
                <a:effectLst/>
                <a:uLnTx/>
                <a:uFillTx/>
                <a:latin typeface="Poppins" pitchFamily="2" charset="77"/>
                <a:cs typeface="Poppins" pitchFamily="2" charset="77"/>
              </a:rPr>
              <a:t>9</a:t>
            </a:r>
            <a:r>
              <a:rPr kumimoji="0" lang="en-GB" altLang="en-US" sz="1600" b="0" i="0" u="none" strike="noStrike" kern="1200" cap="none" spc="0" normalizeH="0" baseline="0" noProof="0" dirty="0">
                <a:ln>
                  <a:noFill/>
                </a:ln>
                <a:solidFill>
                  <a:srgbClr val="161616"/>
                </a:solidFill>
                <a:effectLst/>
                <a:uLnTx/>
                <a:uFillTx/>
                <a:latin typeface="Poppins" pitchFamily="2" charset="77"/>
                <a:cs typeface="Poppins" pitchFamily="2" charset="77"/>
              </a:rPr>
              <a:t>/L; concomitant use of anagrelide or HU allowed</a:t>
            </a:r>
            <a:br>
              <a:rPr kumimoji="0" lang="en-GB" altLang="en-US" sz="1600" b="0" i="0" u="none" strike="noStrike" kern="1200" cap="none" spc="0" normalizeH="0" baseline="0" noProof="0" dirty="0">
                <a:ln>
                  <a:noFill/>
                </a:ln>
                <a:solidFill>
                  <a:srgbClr val="161616"/>
                </a:solidFill>
                <a:effectLst/>
                <a:uLnTx/>
                <a:uFillTx/>
                <a:latin typeface="Poppins" pitchFamily="2" charset="77"/>
                <a:cs typeface="Poppins" pitchFamily="2" charset="77"/>
              </a:rPr>
            </a:br>
            <a:r>
              <a:rPr kumimoji="0" lang="en-GB" altLang="en-US" sz="1600" b="0" i="0" u="none" strike="noStrike" kern="1200" cap="none" spc="0" normalizeH="0" baseline="0" noProof="0" dirty="0">
                <a:ln>
                  <a:noFill/>
                </a:ln>
                <a:solidFill>
                  <a:srgbClr val="161616"/>
                </a:solidFill>
                <a:effectLst/>
                <a:uLnTx/>
                <a:uFillTx/>
                <a:latin typeface="Poppins" pitchFamily="2" charset="77"/>
                <a:cs typeface="Poppins" pitchFamily="2" charset="77"/>
              </a:rPr>
              <a:t>(N = 55)</a:t>
            </a:r>
            <a:endParaRPr kumimoji="0" lang="en-US" altLang="en-US" sz="1600" b="0" i="0" u="none" strike="noStrike" kern="1200" cap="none" spc="0" normalizeH="0" baseline="0" noProof="0" dirty="0">
              <a:ln>
                <a:noFill/>
              </a:ln>
              <a:solidFill>
                <a:srgbClr val="161616"/>
              </a:solidFill>
              <a:effectLst/>
              <a:uLnTx/>
              <a:uFillTx/>
              <a:latin typeface="Poppins" pitchFamily="2" charset="77"/>
              <a:cs typeface="Poppins" pitchFamily="2" charset="77"/>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596455" y="2377205"/>
            <a:ext cx="3823229" cy="10379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dirty="0">
                <a:solidFill>
                  <a:srgbClr val="F9F3D9"/>
                </a:solidFill>
                <a:latin typeface="Poppins" pitchFamily="2" charset="77"/>
                <a:cs typeface="Poppins" pitchFamily="2" charset="77"/>
              </a:rPr>
              <a:t>INCA033989</a:t>
            </a:r>
          </a:p>
          <a:p>
            <a:pPr lvl="0" algn="ctr">
              <a:lnSpc>
                <a:spcPct val="100000"/>
              </a:lnSpc>
              <a:spcBef>
                <a:spcPct val="0"/>
              </a:spcBef>
              <a:spcAft>
                <a:spcPct val="0"/>
              </a:spcAft>
              <a:buClrTx/>
              <a:buNone/>
              <a:defRPr/>
            </a:pPr>
            <a:r>
              <a:rPr lang="en-US" altLang="en-US" sz="1600" dirty="0">
                <a:solidFill>
                  <a:srgbClr val="F9F3D9"/>
                </a:solidFill>
                <a:latin typeface="Poppins" pitchFamily="2" charset="77"/>
                <a:cs typeface="Poppins" pitchFamily="2" charset="77"/>
              </a:rPr>
              <a:t> (24 mg to 2500 mg IV Q2W)</a:t>
            </a:r>
            <a:endPar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endParaRPr>
          </a:p>
        </p:txBody>
      </p:sp>
      <p:sp>
        <p:nvSpPr>
          <p:cNvPr id="2" name="Text Box 15">
            <a:extLst>
              <a:ext uri="{FF2B5EF4-FFF2-40B4-BE49-F238E27FC236}">
                <a16:creationId xmlns:a16="http://schemas.microsoft.com/office/drawing/2014/main" id="{DC53A87F-85DB-59B7-851D-75A7884CA453}"/>
              </a:ext>
            </a:extLst>
          </p:cNvPr>
          <p:cNvSpPr txBox="1">
            <a:spLocks noGrp="1" noChangeArrowheads="1"/>
          </p:cNvSpPr>
          <p:nvPr>
            <p:ph sz="quarter" idx="10"/>
          </p:nvPr>
        </p:nvSpPr>
        <p:spPr bwMode="auto">
          <a:xfrm>
            <a:off x="3559175" y="6506290"/>
            <a:ext cx="5978835"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NCT0593659. Gupta. ASH 2025. Abstr 1024.</a:t>
            </a:r>
            <a:endParaRPr kumimoji="0" lang="en-US" altLang="en-US" sz="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6" name="Content Placeholder 12">
            <a:extLst>
              <a:ext uri="{FF2B5EF4-FFF2-40B4-BE49-F238E27FC236}">
                <a16:creationId xmlns:a16="http://schemas.microsoft.com/office/drawing/2014/main" id="{811BB5B0-DAC7-5B79-1853-9ACC52449DAC}"/>
              </a:ext>
            </a:extLst>
          </p:cNvPr>
          <p:cNvSpPr>
            <a:spLocks noGrp="1"/>
          </p:cNvSpPr>
          <p:nvPr>
            <p:ph idx="1"/>
          </p:nvPr>
        </p:nvSpPr>
        <p:spPr>
          <a:xfrm>
            <a:off x="225870" y="1335024"/>
            <a:ext cx="11594858" cy="265480"/>
          </a:xfrm>
        </p:spPr>
        <p:txBody>
          <a:bodyPr/>
          <a:lstStyle/>
          <a:p>
            <a:pPr marL="342900" indent="-342900">
              <a:buFont typeface="Arial" panose="020B0604020202020204" pitchFamily="34" charset="0"/>
              <a:buChar char="•"/>
            </a:pPr>
            <a:r>
              <a:rPr lang="en-US" altLang="en-US" sz="2000" dirty="0"/>
              <a:t>Multicenter, open-label phase I study</a:t>
            </a:r>
          </a:p>
        </p:txBody>
      </p:sp>
      <p:sp>
        <p:nvSpPr>
          <p:cNvPr id="7" name="Line 52">
            <a:extLst>
              <a:ext uri="{FF2B5EF4-FFF2-40B4-BE49-F238E27FC236}">
                <a16:creationId xmlns:a16="http://schemas.microsoft.com/office/drawing/2014/main" id="{EF412F57-417E-8ABD-DEDA-DCA2430ED427}"/>
              </a:ext>
            </a:extLst>
          </p:cNvPr>
          <p:cNvSpPr>
            <a:spLocks noChangeShapeType="1"/>
          </p:cNvSpPr>
          <p:nvPr/>
        </p:nvSpPr>
        <p:spPr bwMode="auto">
          <a:xfrm>
            <a:off x="4825386" y="2877579"/>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9" name="Content Placeholder 12">
            <a:extLst>
              <a:ext uri="{FF2B5EF4-FFF2-40B4-BE49-F238E27FC236}">
                <a16:creationId xmlns:a16="http://schemas.microsoft.com/office/drawing/2014/main" id="{ACA8D74C-16A5-D204-BA37-3F1FC83AA3B5}"/>
              </a:ext>
            </a:extLst>
          </p:cNvPr>
          <p:cNvSpPr txBox="1">
            <a:spLocks/>
          </p:cNvSpPr>
          <p:nvPr/>
        </p:nvSpPr>
        <p:spPr>
          <a:xfrm>
            <a:off x="225870" y="4737132"/>
            <a:ext cx="11740260" cy="1509759"/>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altLang="en-US" sz="2000" b="1" dirty="0"/>
              <a:t>Primary endpoints:</a:t>
            </a:r>
            <a:r>
              <a:rPr lang="en-US" altLang="en-US" sz="2000" dirty="0"/>
              <a:t> DLTs, treatment-emergent AEs</a:t>
            </a:r>
          </a:p>
          <a:p>
            <a:pPr marL="342900" indent="-342900">
              <a:buFont typeface="Arial" panose="020B0604020202020204" pitchFamily="34" charset="0"/>
              <a:buChar char="•"/>
            </a:pPr>
            <a:r>
              <a:rPr lang="en-US" altLang="en-US" sz="2000" b="1" dirty="0"/>
              <a:t>Secondary endpoints:</a:t>
            </a:r>
            <a:r>
              <a:rPr lang="en-US" altLang="en-US" sz="2000" dirty="0"/>
              <a:t> Response using ELN response criteria, symptom improvement, changes in allele burden of mut</a:t>
            </a:r>
            <a:r>
              <a:rPr lang="en-US" altLang="en-US" sz="2000" i="1" dirty="0"/>
              <a:t>CALR</a:t>
            </a:r>
            <a:r>
              <a:rPr lang="en-US" altLang="en-US" sz="2000" dirty="0"/>
              <a:t>, pharmacokinetic parameters</a:t>
            </a:r>
          </a:p>
        </p:txBody>
      </p:sp>
      <p:sp>
        <p:nvSpPr>
          <p:cNvPr id="4" name="TextBox 3">
            <a:extLst>
              <a:ext uri="{FF2B5EF4-FFF2-40B4-BE49-F238E27FC236}">
                <a16:creationId xmlns:a16="http://schemas.microsoft.com/office/drawing/2014/main" id="{AECB3233-3C18-A709-2D70-4CE6C29998AB}"/>
              </a:ext>
            </a:extLst>
          </p:cNvPr>
          <p:cNvSpPr txBox="1"/>
          <p:nvPr/>
        </p:nvSpPr>
        <p:spPr>
          <a:xfrm>
            <a:off x="497289" y="4028179"/>
            <a:ext cx="5123431" cy="461665"/>
          </a:xfrm>
          <a:prstGeom prst="rect">
            <a:avLst/>
          </a:prstGeom>
          <a:noFill/>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*Defined as ≥60 yr of age, history of thrombosis, major bleeding, acquired von Willebrand disease or extreme thrombocytosis.</a:t>
            </a:r>
            <a:endParaRPr lang="en-US" sz="1200" dirty="0"/>
          </a:p>
        </p:txBody>
      </p:sp>
      <p:sp>
        <p:nvSpPr>
          <p:cNvPr id="3" name="Content Placeholder 12">
            <a:extLst>
              <a:ext uri="{FF2B5EF4-FFF2-40B4-BE49-F238E27FC236}">
                <a16:creationId xmlns:a16="http://schemas.microsoft.com/office/drawing/2014/main" id="{A3297BB1-A99D-CA5E-49D7-CDBA755FC9D3}"/>
              </a:ext>
            </a:extLst>
          </p:cNvPr>
          <p:cNvSpPr txBox="1">
            <a:spLocks/>
          </p:cNvSpPr>
          <p:nvPr/>
        </p:nvSpPr>
        <p:spPr>
          <a:xfrm>
            <a:off x="5983792" y="2023766"/>
            <a:ext cx="3189495" cy="212301"/>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en-US" sz="1600" b="1" dirty="0"/>
              <a:t>Dose Escalation Phase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534083"/>
            <a:ext cx="11740260" cy="496290"/>
          </a:xfrm>
        </p:spPr>
        <p:txBody>
          <a:bodyPr/>
          <a:lstStyle/>
          <a:p>
            <a:r>
              <a:rPr lang="en-US" dirty="0"/>
              <a:t>INCA033989 in ET: </a:t>
            </a:r>
            <a:r>
              <a:rPr lang="en-US" altLang="en-US" dirty="0"/>
              <a:t>Baseline Characteristics</a:t>
            </a:r>
          </a:p>
        </p:txBody>
      </p:sp>
      <p:graphicFrame>
        <p:nvGraphicFramePr>
          <p:cNvPr id="4" name="Group 32">
            <a:extLst>
              <a:ext uri="{FF2B5EF4-FFF2-40B4-BE49-F238E27FC236}">
                <a16:creationId xmlns:a16="http://schemas.microsoft.com/office/drawing/2014/main" id="{72D7F610-0EAE-539C-3025-F17A4DF2F5B4}"/>
              </a:ext>
            </a:extLst>
          </p:cNvPr>
          <p:cNvGraphicFramePr>
            <a:graphicFrameLocks noGrp="1"/>
          </p:cNvGraphicFramePr>
          <p:nvPr>
            <p:extLst>
              <p:ext uri="{D42A27DB-BD31-4B8C-83A1-F6EECF244321}">
                <p14:modId xmlns:p14="http://schemas.microsoft.com/office/powerpoint/2010/main" val="2208362702"/>
              </p:ext>
            </p:extLst>
          </p:nvPr>
        </p:nvGraphicFramePr>
        <p:xfrm>
          <a:off x="231078" y="1304991"/>
          <a:ext cx="5864922" cy="4572128"/>
        </p:xfrm>
        <a:graphic>
          <a:graphicData uri="http://schemas.openxmlformats.org/drawingml/2006/table">
            <a:tbl>
              <a:tblPr/>
              <a:tblGrid>
                <a:gridCol w="4439776">
                  <a:extLst>
                    <a:ext uri="{9D8B030D-6E8A-4147-A177-3AD203B41FA5}">
                      <a16:colId xmlns:a16="http://schemas.microsoft.com/office/drawing/2014/main" val="20000"/>
                    </a:ext>
                  </a:extLst>
                </a:gridCol>
                <a:gridCol w="1425146">
                  <a:extLst>
                    <a:ext uri="{9D8B030D-6E8A-4147-A177-3AD203B41FA5}">
                      <a16:colId xmlns:a16="http://schemas.microsoft.com/office/drawing/2014/main" val="20001"/>
                    </a:ext>
                  </a:extLst>
                </a:gridCol>
              </a:tblGrid>
              <a:tr h="3396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Patients</a:t>
                      </a:r>
                      <a:br>
                        <a:rPr kumimoji="0" lang="en-US" sz="1400" b="1" i="1" u="none" strike="noStrike" cap="none" normalizeH="0" baseline="0" dirty="0">
                          <a:ln>
                            <a:noFill/>
                          </a:ln>
                          <a:solidFill>
                            <a:schemeClr val="bg2"/>
                          </a:solidFill>
                          <a:effectLst/>
                          <a:latin typeface="Poppins" pitchFamily="2" charset="77"/>
                          <a:cs typeface="Poppins" pitchFamily="2" charset="77"/>
                        </a:rPr>
                      </a:br>
                      <a:r>
                        <a:rPr kumimoji="0" lang="en-US" sz="1400" b="1" i="0" u="none" strike="noStrike" cap="none" normalizeH="0" baseline="0" dirty="0">
                          <a:ln>
                            <a:noFill/>
                          </a:ln>
                          <a:solidFill>
                            <a:schemeClr val="bg2"/>
                          </a:solidFill>
                          <a:effectLst/>
                          <a:latin typeface="Poppins" pitchFamily="2" charset="77"/>
                          <a:cs typeface="Poppins" pitchFamily="2" charset="77"/>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9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≥65 yr,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61 (23-87)</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23 (41.8)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9977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Female,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35 (63.6)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5001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Median time from initial diagnosis, yr </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(0.3-27.9)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6192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tx1"/>
                          </a:solidFill>
                          <a:effectLst/>
                          <a:latin typeface="Poppins" pitchFamily="2" charset="77"/>
                          <a:cs typeface="Poppins" pitchFamily="2" charset="77"/>
                        </a:rPr>
                        <a:t>CALR </a:t>
                      </a:r>
                      <a:r>
                        <a:rPr kumimoji="0" lang="en-US" sz="1400" b="0" i="0" u="none" strike="noStrike" cap="none" normalizeH="0" baseline="0" dirty="0">
                          <a:ln>
                            <a:noFill/>
                          </a:ln>
                          <a:solidFill>
                            <a:schemeClr val="tx1"/>
                          </a:solidFill>
                          <a:effectLst/>
                          <a:latin typeface="Poppins" pitchFamily="2" charset="77"/>
                          <a:cs typeface="Poppins" pitchFamily="2" charset="77"/>
                        </a:rPr>
                        <a:t>exon 9 mutation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Type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Type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Other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28 (50.9)</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18 (32.7)</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9 (16.4)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997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Prior systemic anticoagulant therapy,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r h="263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Prior aspirin therapy,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34 (61.8)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51693814"/>
                  </a:ext>
                </a:extLst>
              </a:tr>
              <a:tr h="759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Prior cytoreductive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Hydroxyurea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Anagrelide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Interferons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Other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49 (89.1)</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18 (32.7)</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18 (32.7)</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7 (12.7)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42372020"/>
                  </a:ext>
                </a:extLst>
              </a:tr>
            </a:tbl>
          </a:graphicData>
        </a:graphic>
      </p:graphicFrame>
      <p:sp>
        <p:nvSpPr>
          <p:cNvPr id="12" name="Text Box 15">
            <a:extLst>
              <a:ext uri="{FF2B5EF4-FFF2-40B4-BE49-F238E27FC236}">
                <a16:creationId xmlns:a16="http://schemas.microsoft.com/office/drawing/2014/main" id="{07099C7B-384D-99FC-1BEC-E2A71C26DE1D}"/>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lvl="0">
              <a:spcBef>
                <a:spcPts val="0"/>
              </a:spcBef>
              <a:defRPr/>
            </a:pPr>
            <a:r>
              <a:rPr lang="en-US" altLang="en-US" sz="800" b="0" spc="-10" dirty="0">
                <a:solidFill>
                  <a:srgbClr val="161616"/>
                </a:solidFill>
                <a:latin typeface="Poppins" pitchFamily="2" charset="77"/>
              </a:rPr>
              <a:t>Gupta. ASH 2025. Abstr 1024.</a:t>
            </a:r>
            <a:endParaRPr lang="en-US" altLang="en-US" sz="800" b="0" dirty="0">
              <a:solidFill>
                <a:srgbClr val="161616"/>
              </a:solidFill>
              <a:latin typeface="Poppins" pitchFamily="2" charset="77"/>
            </a:endParaRPr>
          </a:p>
        </p:txBody>
      </p:sp>
      <p:graphicFrame>
        <p:nvGraphicFramePr>
          <p:cNvPr id="2" name="Group 32">
            <a:extLst>
              <a:ext uri="{FF2B5EF4-FFF2-40B4-BE49-F238E27FC236}">
                <a16:creationId xmlns:a16="http://schemas.microsoft.com/office/drawing/2014/main" id="{D890272D-74B5-DB14-F652-7D31B0A560CF}"/>
              </a:ext>
            </a:extLst>
          </p:cNvPr>
          <p:cNvGraphicFramePr>
            <a:graphicFrameLocks noGrp="1"/>
          </p:cNvGraphicFramePr>
          <p:nvPr>
            <p:extLst>
              <p:ext uri="{D42A27DB-BD31-4B8C-83A1-F6EECF244321}">
                <p14:modId xmlns:p14="http://schemas.microsoft.com/office/powerpoint/2010/main" val="2718532193"/>
              </p:ext>
            </p:extLst>
          </p:nvPr>
        </p:nvGraphicFramePr>
        <p:xfrm>
          <a:off x="6174678" y="1304991"/>
          <a:ext cx="5864922" cy="4820289"/>
        </p:xfrm>
        <a:graphic>
          <a:graphicData uri="http://schemas.openxmlformats.org/drawingml/2006/table">
            <a:tbl>
              <a:tblPr/>
              <a:tblGrid>
                <a:gridCol w="3562446">
                  <a:extLst>
                    <a:ext uri="{9D8B030D-6E8A-4147-A177-3AD203B41FA5}">
                      <a16:colId xmlns:a16="http://schemas.microsoft.com/office/drawing/2014/main" val="20000"/>
                    </a:ext>
                  </a:extLst>
                </a:gridCol>
                <a:gridCol w="2302476">
                  <a:extLst>
                    <a:ext uri="{9D8B030D-6E8A-4147-A177-3AD203B41FA5}">
                      <a16:colId xmlns:a16="http://schemas.microsoft.com/office/drawing/2014/main" val="20001"/>
                    </a:ext>
                  </a:extLst>
                </a:gridCol>
              </a:tblGrid>
              <a:tr h="3396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Patients</a:t>
                      </a:r>
                      <a:br>
                        <a:rPr kumimoji="0" lang="en-US" sz="1400" b="1" i="1" u="none" strike="noStrike" cap="none" normalizeH="0" baseline="0" dirty="0">
                          <a:ln>
                            <a:noFill/>
                          </a:ln>
                          <a:solidFill>
                            <a:schemeClr val="bg2"/>
                          </a:solidFill>
                          <a:effectLst/>
                          <a:latin typeface="Poppins" pitchFamily="2" charset="77"/>
                          <a:cs typeface="Poppins" pitchFamily="2" charset="77"/>
                        </a:rPr>
                      </a:br>
                      <a:r>
                        <a:rPr kumimoji="0" lang="en-US" sz="1400" b="1" i="0" u="none" strike="noStrike" cap="none" normalizeH="0" baseline="0" dirty="0">
                          <a:ln>
                            <a:noFill/>
                          </a:ln>
                          <a:solidFill>
                            <a:schemeClr val="bg2"/>
                          </a:solidFill>
                          <a:effectLst/>
                          <a:latin typeface="Poppins" pitchFamily="2" charset="77"/>
                          <a:cs typeface="Poppins" pitchFamily="2" charset="77"/>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9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Mean </a:t>
                      </a:r>
                      <a:r>
                        <a:rPr kumimoji="0" lang="en-US" sz="1400" b="0" i="1" u="none" strike="noStrike" cap="none" normalizeH="0" baseline="0" dirty="0">
                          <a:ln>
                            <a:noFill/>
                          </a:ln>
                          <a:solidFill>
                            <a:schemeClr val="tx1"/>
                          </a:solidFill>
                          <a:effectLst/>
                          <a:latin typeface="Poppins" pitchFamily="2" charset="77"/>
                          <a:cs typeface="Poppins" pitchFamily="2" charset="77"/>
                        </a:rPr>
                        <a:t>CALR </a:t>
                      </a:r>
                      <a:r>
                        <a:rPr kumimoji="0" lang="en-US" sz="1400" b="0" i="0" u="none" strike="noStrike" cap="none" normalizeH="0" baseline="0" dirty="0">
                          <a:ln>
                            <a:noFill/>
                          </a:ln>
                          <a:solidFill>
                            <a:schemeClr val="tx1"/>
                          </a:solidFill>
                          <a:effectLst/>
                          <a:latin typeface="Poppins" pitchFamily="2" charset="77"/>
                          <a:cs typeface="Poppins" pitchFamily="2" charset="77"/>
                        </a:rPr>
                        <a:t>VAF, % (SD)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33 (9.5)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9977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Mean platelets, GI/L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931.0 (447.0-2017.0)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5001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Mean leukocytes, GI/L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7.0 (3.1-13.8)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Mean hemoglobin, g/dL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12.5 (8.4-17.1)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997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Median MPN-SAF TSS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14.0 (0-52.0)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r h="263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Median spleen volume, mL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316.0 (126.0-866.0)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51693814"/>
                  </a:ext>
                </a:extLst>
              </a:tr>
              <a:tr h="759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INCA033989 dose level,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24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50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70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100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200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250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400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750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1500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2500 mg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3 (5.5)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3 (5.5)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3 (5.5)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3 (5.5)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5 (9.1)</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8 (14.5)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5 (9.1)</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9 (16.4)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9 (16.4)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7 (12.7)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42372020"/>
                  </a:ext>
                </a:extLst>
              </a:tr>
            </a:tbl>
          </a:graphicData>
        </a:graphic>
      </p:graphicFrame>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61DB4-C366-50A9-4E5B-C15B4FFF9798}"/>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A5B2D681-CA0A-F732-CF75-6A80A6457760}"/>
              </a:ext>
            </a:extLst>
          </p:cNvPr>
          <p:cNvSpPr>
            <a:spLocks noGrp="1" noChangeArrowheads="1"/>
          </p:cNvSpPr>
          <p:nvPr>
            <p:ph type="title"/>
          </p:nvPr>
        </p:nvSpPr>
        <p:spPr>
          <a:xfrm>
            <a:off x="231078" y="534083"/>
            <a:ext cx="11740260" cy="496290"/>
          </a:xfrm>
        </p:spPr>
        <p:txBody>
          <a:bodyPr/>
          <a:lstStyle/>
          <a:p>
            <a:r>
              <a:rPr lang="en-US" dirty="0"/>
              <a:t>INCA033989 in ET: </a:t>
            </a:r>
            <a:r>
              <a:rPr lang="en-US" altLang="en-US" dirty="0"/>
              <a:t>Summary of Treatment-Emergent AEs</a:t>
            </a:r>
          </a:p>
        </p:txBody>
      </p:sp>
      <p:graphicFrame>
        <p:nvGraphicFramePr>
          <p:cNvPr id="4" name="Group 32">
            <a:extLst>
              <a:ext uri="{FF2B5EF4-FFF2-40B4-BE49-F238E27FC236}">
                <a16:creationId xmlns:a16="http://schemas.microsoft.com/office/drawing/2014/main" id="{82F1819B-1E33-4995-954E-F0180F1EF087}"/>
              </a:ext>
            </a:extLst>
          </p:cNvPr>
          <p:cNvGraphicFramePr>
            <a:graphicFrameLocks noGrp="1"/>
          </p:cNvGraphicFramePr>
          <p:nvPr>
            <p:extLst>
              <p:ext uri="{D42A27DB-BD31-4B8C-83A1-F6EECF244321}">
                <p14:modId xmlns:p14="http://schemas.microsoft.com/office/powerpoint/2010/main" val="3185664710"/>
              </p:ext>
            </p:extLst>
          </p:nvPr>
        </p:nvGraphicFramePr>
        <p:xfrm>
          <a:off x="231078" y="1304991"/>
          <a:ext cx="5864922" cy="4358768"/>
        </p:xfrm>
        <a:graphic>
          <a:graphicData uri="http://schemas.openxmlformats.org/drawingml/2006/table">
            <a:tbl>
              <a:tblPr/>
              <a:tblGrid>
                <a:gridCol w="4439776">
                  <a:extLst>
                    <a:ext uri="{9D8B030D-6E8A-4147-A177-3AD203B41FA5}">
                      <a16:colId xmlns:a16="http://schemas.microsoft.com/office/drawing/2014/main" val="20000"/>
                    </a:ext>
                  </a:extLst>
                </a:gridCol>
                <a:gridCol w="1425146">
                  <a:extLst>
                    <a:ext uri="{9D8B030D-6E8A-4147-A177-3AD203B41FA5}">
                      <a16:colId xmlns:a16="http://schemas.microsoft.com/office/drawing/2014/main" val="20001"/>
                    </a:ext>
                  </a:extLst>
                </a:gridCol>
              </a:tblGrid>
              <a:tr h="3396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Treatment-Emergent 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Patients</a:t>
                      </a:r>
                      <a:br>
                        <a:rPr kumimoji="0" lang="en-US" sz="1400" b="1" i="1" u="none" strike="noStrike" cap="none" normalizeH="0" baseline="0" dirty="0">
                          <a:ln>
                            <a:noFill/>
                          </a:ln>
                          <a:solidFill>
                            <a:schemeClr val="bg2"/>
                          </a:solidFill>
                          <a:effectLst/>
                          <a:latin typeface="Poppins" pitchFamily="2" charset="77"/>
                          <a:cs typeface="Poppins" pitchFamily="2" charset="77"/>
                        </a:rPr>
                      </a:br>
                      <a:r>
                        <a:rPr kumimoji="0" lang="en-US" sz="1400" b="1" i="0" u="none" strike="noStrike" cap="none" normalizeH="0" baseline="0" dirty="0">
                          <a:ln>
                            <a:noFill/>
                          </a:ln>
                          <a:solidFill>
                            <a:schemeClr val="bg2"/>
                          </a:solidFill>
                          <a:effectLst/>
                          <a:latin typeface="Poppins" pitchFamily="2" charset="77"/>
                          <a:cs typeface="Poppins" pitchFamily="2" charset="77"/>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9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Treatment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Fatal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53 (96.4)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36 (65.5)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14 (25.5)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3 (5.5)</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9977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Discontinuation due to TEAEs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5001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Dose reduction due to TEAEs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Infusion interruption due to TEAEs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997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Dose delay due to TEAEs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15 (27.3)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r h="263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Dose-limiting toxicity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51693814"/>
                  </a:ext>
                </a:extLst>
              </a:tr>
              <a:tr h="759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Most common grade ≥3 TEAEs (&gt;1 patient)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Amylase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Lipase increased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4 (7.3)</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 (3.6)</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 (3.6)</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42372020"/>
                  </a:ext>
                </a:extLst>
              </a:tr>
            </a:tbl>
          </a:graphicData>
        </a:graphic>
      </p:graphicFrame>
      <p:sp>
        <p:nvSpPr>
          <p:cNvPr id="12" name="Text Box 15">
            <a:extLst>
              <a:ext uri="{FF2B5EF4-FFF2-40B4-BE49-F238E27FC236}">
                <a16:creationId xmlns:a16="http://schemas.microsoft.com/office/drawing/2014/main" id="{E9FCED30-32A0-EB84-CBF2-DA80C49488E6}"/>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lvl="0">
              <a:spcBef>
                <a:spcPts val="0"/>
              </a:spcBef>
              <a:defRPr/>
            </a:pPr>
            <a:r>
              <a:rPr lang="en-US" altLang="en-US" sz="800" b="0" spc="-10" dirty="0">
                <a:solidFill>
                  <a:srgbClr val="161616"/>
                </a:solidFill>
                <a:latin typeface="Poppins" pitchFamily="2" charset="77"/>
              </a:rPr>
              <a:t>Gupta. ASH 2025. Abstr 1024.</a:t>
            </a:r>
            <a:endParaRPr lang="en-US" altLang="en-US" sz="800" b="0" dirty="0">
              <a:solidFill>
                <a:srgbClr val="161616"/>
              </a:solidFill>
              <a:latin typeface="Poppins" pitchFamily="2" charset="77"/>
            </a:endParaRPr>
          </a:p>
        </p:txBody>
      </p:sp>
      <p:graphicFrame>
        <p:nvGraphicFramePr>
          <p:cNvPr id="2" name="Group 32">
            <a:extLst>
              <a:ext uri="{FF2B5EF4-FFF2-40B4-BE49-F238E27FC236}">
                <a16:creationId xmlns:a16="http://schemas.microsoft.com/office/drawing/2014/main" id="{4892C959-4A3F-0C74-9CE6-E14656C84326}"/>
              </a:ext>
            </a:extLst>
          </p:cNvPr>
          <p:cNvGraphicFramePr>
            <a:graphicFrameLocks noGrp="1"/>
          </p:cNvGraphicFramePr>
          <p:nvPr>
            <p:extLst>
              <p:ext uri="{D42A27DB-BD31-4B8C-83A1-F6EECF244321}">
                <p14:modId xmlns:p14="http://schemas.microsoft.com/office/powerpoint/2010/main" val="314459702"/>
              </p:ext>
            </p:extLst>
          </p:nvPr>
        </p:nvGraphicFramePr>
        <p:xfrm>
          <a:off x="6174678" y="1304991"/>
          <a:ext cx="5864922" cy="2956592"/>
        </p:xfrm>
        <a:graphic>
          <a:graphicData uri="http://schemas.openxmlformats.org/drawingml/2006/table">
            <a:tbl>
              <a:tblPr/>
              <a:tblGrid>
                <a:gridCol w="3883722">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tblGrid>
              <a:tr h="3396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Treatment-Emergent 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Patients</a:t>
                      </a:r>
                      <a:br>
                        <a:rPr kumimoji="0" lang="en-US" sz="1400" b="1" i="1" u="none" strike="noStrike" cap="none" normalizeH="0" baseline="0" dirty="0">
                          <a:ln>
                            <a:noFill/>
                          </a:ln>
                          <a:solidFill>
                            <a:schemeClr val="bg2"/>
                          </a:solidFill>
                          <a:effectLst/>
                          <a:latin typeface="Poppins" pitchFamily="2" charset="77"/>
                          <a:cs typeface="Poppins" pitchFamily="2" charset="77"/>
                        </a:rPr>
                      </a:br>
                      <a:r>
                        <a:rPr kumimoji="0" lang="en-US" sz="1400" b="1" i="0" u="none" strike="noStrike" cap="none" normalizeH="0" baseline="0" dirty="0">
                          <a:ln>
                            <a:noFill/>
                          </a:ln>
                          <a:solidFill>
                            <a:schemeClr val="bg2"/>
                          </a:solidFill>
                          <a:effectLst/>
                          <a:latin typeface="Poppins" pitchFamily="2" charset="77"/>
                          <a:cs typeface="Poppins" pitchFamily="2" charset="77"/>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9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Most common TEAEs (≥15% of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Upper respiratory tract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Pruritus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Dizziness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Lipase increase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Nausea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17 (30.9)</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15 (27.3)</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15 (27.3)</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11 (20.0)</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10 (18.2)</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10 (18.2)</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9 (16.4)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9 (16.4)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9 (16.4)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9 (16.4)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bl>
          </a:graphicData>
        </a:graphic>
      </p:graphicFrame>
      <p:sp>
        <p:nvSpPr>
          <p:cNvPr id="3" name="Content Placeholder 12">
            <a:extLst>
              <a:ext uri="{FF2B5EF4-FFF2-40B4-BE49-F238E27FC236}">
                <a16:creationId xmlns:a16="http://schemas.microsoft.com/office/drawing/2014/main" id="{41CD40A6-CB3A-B673-531D-5838AD51CECF}"/>
              </a:ext>
            </a:extLst>
          </p:cNvPr>
          <p:cNvSpPr>
            <a:spLocks noGrp="1"/>
          </p:cNvSpPr>
          <p:nvPr>
            <p:ph idx="1"/>
          </p:nvPr>
        </p:nvSpPr>
        <p:spPr>
          <a:xfrm>
            <a:off x="6258579" y="4382265"/>
            <a:ext cx="5702343" cy="1666183"/>
          </a:xfrm>
        </p:spPr>
        <p:txBody>
          <a:bodyPr/>
          <a:lstStyle/>
          <a:p>
            <a:pPr marL="342900" indent="-342900">
              <a:buFont typeface="Arial" panose="020B0604020202020204" pitchFamily="34" charset="0"/>
              <a:buChar char="•"/>
            </a:pPr>
            <a:r>
              <a:rPr lang="en-US" altLang="en-US" sz="1600" dirty="0"/>
              <a:t>93% of patients remain on treatment; only 4 d/c</a:t>
            </a:r>
          </a:p>
          <a:p>
            <a:pPr marL="342900" indent="-342900">
              <a:buFont typeface="Arial" panose="020B0604020202020204" pitchFamily="34" charset="0"/>
              <a:buChar char="•"/>
            </a:pPr>
            <a:r>
              <a:rPr lang="en-US" altLang="en-US" sz="1600" dirty="0"/>
              <a:t>No DLTs observed; MTD not reached</a:t>
            </a:r>
          </a:p>
          <a:p>
            <a:pPr marL="342900" indent="-342900">
              <a:buFont typeface="Arial" panose="020B0604020202020204" pitchFamily="34" charset="0"/>
              <a:buChar char="•"/>
            </a:pPr>
            <a:r>
              <a:rPr lang="en-US" altLang="en-US" sz="1600" dirty="0"/>
              <a:t>Grade ≥3 anemia or neutropenia occurred in 5 patients, all with prior HU exposure; no grade ≥3 thrombocytopenia reported</a:t>
            </a:r>
          </a:p>
          <a:p>
            <a:pPr marL="342900" indent="-342900">
              <a:buFont typeface="Arial" panose="020B0604020202020204" pitchFamily="34" charset="0"/>
              <a:buChar char="•"/>
            </a:pPr>
            <a:r>
              <a:rPr lang="en-US" altLang="en-US" sz="1600" dirty="0"/>
              <a:t>Lipase elevation in 9 patients were mild, temporary, and not dose related</a:t>
            </a:r>
          </a:p>
        </p:txBody>
      </p:sp>
    </p:spTree>
    <p:extLst>
      <p:ext uri="{BB962C8B-B14F-4D97-AF65-F5344CB8AC3E}">
        <p14:creationId xmlns:p14="http://schemas.microsoft.com/office/powerpoint/2010/main" val="3669642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D5C64-0AC3-620A-FD33-F9E743124A2D}"/>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D6A57004-71C0-F6DF-8BB4-97BAC010E33F}"/>
              </a:ext>
            </a:extLst>
          </p:cNvPr>
          <p:cNvSpPr>
            <a:spLocks noGrp="1" noChangeArrowheads="1"/>
          </p:cNvSpPr>
          <p:nvPr>
            <p:ph type="title"/>
          </p:nvPr>
        </p:nvSpPr>
        <p:spPr>
          <a:xfrm>
            <a:off x="231078" y="534083"/>
            <a:ext cx="11740260" cy="496290"/>
          </a:xfrm>
        </p:spPr>
        <p:txBody>
          <a:bodyPr/>
          <a:lstStyle/>
          <a:p>
            <a:r>
              <a:rPr lang="en-US" dirty="0"/>
              <a:t>INCA033989 in ET: </a:t>
            </a:r>
            <a:r>
              <a:rPr lang="en-US" altLang="en-US" dirty="0"/>
              <a:t>Hematologic Responses </a:t>
            </a:r>
          </a:p>
        </p:txBody>
      </p:sp>
      <p:sp>
        <p:nvSpPr>
          <p:cNvPr id="12" name="Text Box 15">
            <a:extLst>
              <a:ext uri="{FF2B5EF4-FFF2-40B4-BE49-F238E27FC236}">
                <a16:creationId xmlns:a16="http://schemas.microsoft.com/office/drawing/2014/main" id="{0CB7AAC3-3F6A-6864-AF2D-870F66FA8C31}"/>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lvl="0">
              <a:spcBef>
                <a:spcPts val="0"/>
              </a:spcBef>
              <a:defRPr/>
            </a:pPr>
            <a:r>
              <a:rPr lang="en-US" altLang="en-US" sz="800" b="0" spc="-10" dirty="0">
                <a:solidFill>
                  <a:srgbClr val="161616"/>
                </a:solidFill>
                <a:latin typeface="Poppins" pitchFamily="2" charset="77"/>
              </a:rPr>
              <a:t>Gupta. ASH 2025. Abstr 1024.</a:t>
            </a:r>
            <a:endParaRPr lang="en-US" altLang="en-US" sz="800" b="0" dirty="0">
              <a:solidFill>
                <a:srgbClr val="161616"/>
              </a:solidFill>
              <a:latin typeface="Poppins" pitchFamily="2" charset="77"/>
            </a:endParaRPr>
          </a:p>
        </p:txBody>
      </p:sp>
      <p:sp>
        <p:nvSpPr>
          <p:cNvPr id="7" name="Content Placeholder 12">
            <a:extLst>
              <a:ext uri="{FF2B5EF4-FFF2-40B4-BE49-F238E27FC236}">
                <a16:creationId xmlns:a16="http://schemas.microsoft.com/office/drawing/2014/main" id="{7C66B0E9-D7B2-3215-FF65-C836CCF27249}"/>
              </a:ext>
            </a:extLst>
          </p:cNvPr>
          <p:cNvSpPr>
            <a:spLocks noGrp="1"/>
          </p:cNvSpPr>
          <p:nvPr>
            <p:ph idx="1"/>
          </p:nvPr>
        </p:nvSpPr>
        <p:spPr>
          <a:xfrm>
            <a:off x="231078" y="1335023"/>
            <a:ext cx="11740260" cy="1427227"/>
          </a:xfrm>
        </p:spPr>
        <p:txBody>
          <a:bodyPr/>
          <a:lstStyle/>
          <a:p>
            <a:pPr marL="342900" indent="-342900">
              <a:buFont typeface="Arial" panose="020B0604020202020204" pitchFamily="34" charset="0"/>
              <a:buChar char="•"/>
            </a:pPr>
            <a:r>
              <a:rPr lang="en-US" altLang="en-US" sz="1800" dirty="0"/>
              <a:t>Platelet counts showed rapid and durable normalization, with stronger responses at higher doses (400-2500 mg Q2W vs 24-250 mg Q2W)</a:t>
            </a:r>
          </a:p>
          <a:p>
            <a:pPr marL="574675" lvl="1" indent="-342900">
              <a:buFont typeface="Calibri" panose="020F0502020204030204" pitchFamily="34" charset="0"/>
              <a:buChar char="─"/>
            </a:pPr>
            <a:r>
              <a:rPr lang="en-US" altLang="en-US" sz="1400" dirty="0"/>
              <a:t>Among 34 patients who started therapy while on HU or anagrelide, 71% d/c those agents and remained on study</a:t>
            </a:r>
          </a:p>
          <a:p>
            <a:pPr marL="574675" lvl="1" indent="-342900">
              <a:buFont typeface="Calibri" panose="020F0502020204030204" pitchFamily="34" charset="0"/>
              <a:buChar char="─"/>
            </a:pPr>
            <a:r>
              <a:rPr lang="en-US" altLang="en-US" sz="1400" dirty="0"/>
              <a:t>Median time to d/c was 23 (1.0-322.0) days; median exposure duration was 45.0 wks (range: 4.0-94.1)</a:t>
            </a:r>
          </a:p>
          <a:p>
            <a:pPr marL="342900" indent="-342900">
              <a:buFont typeface="Arial" panose="020B0604020202020204" pitchFamily="34" charset="0"/>
              <a:buChar char="•"/>
            </a:pPr>
            <a:r>
              <a:rPr lang="en-US" altLang="en-US" sz="1800" dirty="0"/>
              <a:t>Hematologic responses were high across dose levels</a:t>
            </a:r>
          </a:p>
          <a:p>
            <a:pPr marL="574675" lvl="1" indent="-342900">
              <a:buFont typeface="Calibri" panose="020F0502020204030204" pitchFamily="34" charset="0"/>
              <a:buChar char="─"/>
            </a:pPr>
            <a:r>
              <a:rPr lang="en-US" altLang="en-US" sz="1400" dirty="0"/>
              <a:t>Time to onset of durable complete hematologic response across doses was rapid, with a median of 15 days (range: 8-379)</a:t>
            </a:r>
          </a:p>
        </p:txBody>
      </p:sp>
      <p:graphicFrame>
        <p:nvGraphicFramePr>
          <p:cNvPr id="8" name="Group 32">
            <a:extLst>
              <a:ext uri="{FF2B5EF4-FFF2-40B4-BE49-F238E27FC236}">
                <a16:creationId xmlns:a16="http://schemas.microsoft.com/office/drawing/2014/main" id="{3A28BD03-238B-38EF-B9E6-B6843D0F0533}"/>
              </a:ext>
            </a:extLst>
          </p:cNvPr>
          <p:cNvGraphicFramePr>
            <a:graphicFrameLocks noGrp="1"/>
          </p:cNvGraphicFramePr>
          <p:nvPr>
            <p:extLst>
              <p:ext uri="{D42A27DB-BD31-4B8C-83A1-F6EECF244321}">
                <p14:modId xmlns:p14="http://schemas.microsoft.com/office/powerpoint/2010/main" val="241679038"/>
              </p:ext>
            </p:extLst>
          </p:nvPr>
        </p:nvGraphicFramePr>
        <p:xfrm>
          <a:off x="762000" y="4020009"/>
          <a:ext cx="10667999" cy="1737408"/>
        </p:xfrm>
        <a:graphic>
          <a:graphicData uri="http://schemas.openxmlformats.org/drawingml/2006/table">
            <a:tbl>
              <a:tblPr/>
              <a:tblGrid>
                <a:gridCol w="5280511">
                  <a:extLst>
                    <a:ext uri="{9D8B030D-6E8A-4147-A177-3AD203B41FA5}">
                      <a16:colId xmlns:a16="http://schemas.microsoft.com/office/drawing/2014/main" val="20000"/>
                    </a:ext>
                  </a:extLst>
                </a:gridCol>
                <a:gridCol w="2693744">
                  <a:extLst>
                    <a:ext uri="{9D8B030D-6E8A-4147-A177-3AD203B41FA5}">
                      <a16:colId xmlns:a16="http://schemas.microsoft.com/office/drawing/2014/main" val="20001"/>
                    </a:ext>
                  </a:extLst>
                </a:gridCol>
                <a:gridCol w="2693744">
                  <a:extLst>
                    <a:ext uri="{9D8B030D-6E8A-4147-A177-3AD203B41FA5}">
                      <a16:colId xmlns:a16="http://schemas.microsoft.com/office/drawing/2014/main" val="2045987026"/>
                    </a:ext>
                  </a:extLst>
                </a:gridCol>
              </a:tblGrid>
              <a:tr h="3396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Hematologic Responses,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24-250 mg Doses </a:t>
                      </a:r>
                      <a:br>
                        <a:rPr kumimoji="0" lang="en-US" sz="1600" b="1" i="0" u="none" strike="noStrike" cap="none" normalizeH="0" baseline="0" dirty="0">
                          <a:ln>
                            <a:noFill/>
                          </a:ln>
                          <a:solidFill>
                            <a:schemeClr val="bg2"/>
                          </a:solidFill>
                          <a:effectLst/>
                          <a:latin typeface="Poppins" pitchFamily="2" charset="77"/>
                          <a:cs typeface="Poppins" pitchFamily="2" charset="77"/>
                        </a:rPr>
                      </a:br>
                      <a:r>
                        <a:rPr kumimoji="0" lang="en-US" sz="1600" b="1" i="0" u="none" strike="noStrike" cap="none" normalizeH="0" baseline="0" dirty="0">
                          <a:ln>
                            <a:noFill/>
                          </a:ln>
                          <a:solidFill>
                            <a:schemeClr val="bg2"/>
                          </a:solidFill>
                          <a:effectLst/>
                          <a:latin typeface="Poppins" pitchFamily="2" charset="77"/>
                          <a:cs typeface="Poppins" pitchFamily="2" charset="77"/>
                        </a:rPr>
                        <a:t>(n =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400-2500 mg Doses </a:t>
                      </a:r>
                      <a:br>
                        <a:rPr kumimoji="0" lang="en-US" sz="1600" b="1" i="0" u="none" strike="noStrike" cap="none" normalizeH="0" baseline="0" dirty="0">
                          <a:ln>
                            <a:noFill/>
                          </a:ln>
                          <a:solidFill>
                            <a:schemeClr val="bg2"/>
                          </a:solidFill>
                          <a:effectLst/>
                          <a:latin typeface="Poppins" pitchFamily="2" charset="77"/>
                          <a:cs typeface="Poppins" pitchFamily="2" charset="77"/>
                        </a:rPr>
                      </a:br>
                      <a:r>
                        <a:rPr kumimoji="0" lang="en-US" sz="1600" b="1" i="0" u="none" strike="noStrike" cap="none" normalizeH="0" baseline="0" dirty="0">
                          <a:ln>
                            <a:noFill/>
                          </a:ln>
                          <a:solidFill>
                            <a:schemeClr val="bg2"/>
                          </a:solidFill>
                          <a:effectLst/>
                          <a:latin typeface="Poppins" pitchFamily="2" charset="77"/>
                          <a:cs typeface="Poppins" pitchFamily="2" charset="77"/>
                        </a:rPr>
                        <a:t>(n =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9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Hematologic response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Durable (≥12 wk)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88.0</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56.0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90.0</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64.3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39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Complete hematologic response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Durable (≥12 wk)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68.0</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44.0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83.3</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46.4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49204904"/>
                  </a:ext>
                </a:extLst>
              </a:tr>
            </a:tbl>
          </a:graphicData>
        </a:graphic>
      </p:graphicFrame>
    </p:spTree>
    <p:extLst>
      <p:ext uri="{BB962C8B-B14F-4D97-AF65-F5344CB8AC3E}">
        <p14:creationId xmlns:p14="http://schemas.microsoft.com/office/powerpoint/2010/main" val="2411517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A9D1A-7D76-E234-2E13-475DBA80B9F5}"/>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D7429F94-195E-D27E-E883-3EABAA5274CF}"/>
              </a:ext>
            </a:extLst>
          </p:cNvPr>
          <p:cNvSpPr>
            <a:spLocks noGrp="1" noChangeArrowheads="1"/>
          </p:cNvSpPr>
          <p:nvPr>
            <p:ph type="title"/>
          </p:nvPr>
        </p:nvSpPr>
        <p:spPr>
          <a:xfrm>
            <a:off x="231078" y="534083"/>
            <a:ext cx="11740260" cy="496290"/>
          </a:xfrm>
        </p:spPr>
        <p:txBody>
          <a:bodyPr/>
          <a:lstStyle/>
          <a:p>
            <a:r>
              <a:rPr lang="en-US" dirty="0"/>
              <a:t>INCA033989 in ET: </a:t>
            </a:r>
            <a:r>
              <a:rPr lang="en-US" altLang="en-US" dirty="0"/>
              <a:t>Molecular Responses </a:t>
            </a:r>
          </a:p>
        </p:txBody>
      </p:sp>
      <p:sp>
        <p:nvSpPr>
          <p:cNvPr id="12" name="Text Box 15">
            <a:extLst>
              <a:ext uri="{FF2B5EF4-FFF2-40B4-BE49-F238E27FC236}">
                <a16:creationId xmlns:a16="http://schemas.microsoft.com/office/drawing/2014/main" id="{E87200F1-01B1-52C6-C4EE-55466E783ACE}"/>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lvl="0">
              <a:spcBef>
                <a:spcPts val="0"/>
              </a:spcBef>
              <a:defRPr/>
            </a:pPr>
            <a:r>
              <a:rPr lang="en-US" altLang="en-US" sz="800" b="0" spc="-10" dirty="0">
                <a:solidFill>
                  <a:srgbClr val="161616"/>
                </a:solidFill>
                <a:latin typeface="Poppins" pitchFamily="2" charset="77"/>
              </a:rPr>
              <a:t>Gupta. ASH 2025. Abstr 1024.</a:t>
            </a:r>
            <a:endParaRPr lang="en-US" altLang="en-US" sz="800" b="0" dirty="0">
              <a:solidFill>
                <a:srgbClr val="161616"/>
              </a:solidFill>
              <a:latin typeface="Poppins" pitchFamily="2" charset="77"/>
            </a:endParaRPr>
          </a:p>
        </p:txBody>
      </p:sp>
      <p:sp>
        <p:nvSpPr>
          <p:cNvPr id="7" name="Content Placeholder 12">
            <a:extLst>
              <a:ext uri="{FF2B5EF4-FFF2-40B4-BE49-F238E27FC236}">
                <a16:creationId xmlns:a16="http://schemas.microsoft.com/office/drawing/2014/main" id="{C46270A1-771F-97C9-4FA4-E43E3D94A82A}"/>
              </a:ext>
            </a:extLst>
          </p:cNvPr>
          <p:cNvSpPr>
            <a:spLocks noGrp="1"/>
          </p:cNvSpPr>
          <p:nvPr>
            <p:ph idx="1"/>
          </p:nvPr>
        </p:nvSpPr>
        <p:spPr>
          <a:xfrm>
            <a:off x="231078" y="1335023"/>
            <a:ext cx="11740260" cy="4711550"/>
          </a:xfrm>
        </p:spPr>
        <p:txBody>
          <a:bodyPr/>
          <a:lstStyle/>
          <a:p>
            <a:pPr marL="342900" indent="-342900">
              <a:buFont typeface="Arial" panose="020B0604020202020204" pitchFamily="34" charset="0"/>
              <a:buChar char="•"/>
            </a:pPr>
            <a:r>
              <a:rPr lang="en-US" altLang="en-US" sz="1800" dirty="0"/>
              <a:t>Reduced mut</a:t>
            </a:r>
            <a:r>
              <a:rPr lang="en-US" altLang="en-US" sz="1800" i="1" dirty="0"/>
              <a:t>CALR</a:t>
            </a:r>
            <a:r>
              <a:rPr lang="en-US" altLang="en-US" sz="1800" dirty="0"/>
              <a:t> variant allele frequency (VAF) was seen in 50 of 52 patients (96.2%)</a:t>
            </a:r>
          </a:p>
          <a:p>
            <a:pPr marL="574675" lvl="1" indent="-342900">
              <a:buFont typeface="Calibri" panose="020F0502020204030204" pitchFamily="34" charset="0"/>
              <a:buChar char="─"/>
            </a:pPr>
            <a:r>
              <a:rPr lang="en-US" altLang="en-US" sz="1600" dirty="0"/>
              <a:t>52% of patients achieved ≥25% VAF reduction, and 31% of patients achieved a ≥50% reduction</a:t>
            </a:r>
          </a:p>
          <a:p>
            <a:pPr marL="342900" indent="-342900">
              <a:buFont typeface="Arial" panose="020B0604020202020204" pitchFamily="34" charset="0"/>
              <a:buChar char="•"/>
            </a:pPr>
            <a:r>
              <a:rPr lang="en-US" altLang="en-US" sz="1800" dirty="0"/>
              <a:t>Molecular responses occurred early—typically within 3-6 mo—and were sustained over time</a:t>
            </a:r>
          </a:p>
          <a:p>
            <a:pPr marL="574675" lvl="1" indent="-342900">
              <a:buFont typeface="Calibri" panose="020F0502020204030204" pitchFamily="34" charset="0"/>
              <a:buChar char="─"/>
            </a:pPr>
            <a:r>
              <a:rPr lang="en-US" altLang="en-US" sz="1600" dirty="0"/>
              <a:t>Higher dose levels showed more consistent and deeper reductions in mut</a:t>
            </a:r>
            <a:r>
              <a:rPr lang="en-US" altLang="en-US" sz="1600" i="1" dirty="0"/>
              <a:t>CALR</a:t>
            </a:r>
            <a:r>
              <a:rPr lang="en-US" altLang="en-US" sz="1600" dirty="0"/>
              <a:t> VAF</a:t>
            </a:r>
          </a:p>
          <a:p>
            <a:pPr marL="574675" lvl="1" indent="-342900">
              <a:buFont typeface="Calibri" panose="020F0502020204030204" pitchFamily="34" charset="0"/>
              <a:buChar char="─"/>
            </a:pPr>
            <a:r>
              <a:rPr lang="en-US" altLang="en-US" sz="1600" dirty="0"/>
              <a:t>Decreases in VAF aligned with durable hematologic responses, including durable CHR and PHR</a:t>
            </a:r>
          </a:p>
          <a:p>
            <a:pPr marL="342900" indent="-342900">
              <a:buFont typeface="Arial" panose="020B0604020202020204" pitchFamily="34" charset="0"/>
              <a:buChar char="•"/>
            </a:pPr>
            <a:r>
              <a:rPr lang="en-US" altLang="en-US" sz="1800" dirty="0"/>
              <a:t>Treatment led to marked reductions in mut</a:t>
            </a:r>
            <a:r>
              <a:rPr lang="en-US" altLang="en-US" sz="1800" i="1" dirty="0"/>
              <a:t>CALR</a:t>
            </a:r>
            <a:r>
              <a:rPr lang="en-US" altLang="en-US" sz="1800" dirty="0"/>
              <a:t>-positive megakaryocytes (MKs), with decreases seen in both total MKs and mutant MK populations</a:t>
            </a:r>
          </a:p>
          <a:p>
            <a:pPr marL="574675" lvl="1" indent="-342900">
              <a:buFont typeface="Calibri" panose="020F0502020204030204" pitchFamily="34" charset="0"/>
              <a:buChar char="─"/>
            </a:pPr>
            <a:r>
              <a:rPr lang="en-US" altLang="en-US" sz="1600" dirty="0"/>
              <a:t>Among patients with evaluable samples, 41.2% showed resolution of MK clustering, indicating improved marrow architecture</a:t>
            </a:r>
          </a:p>
          <a:p>
            <a:pPr marL="574675" lvl="1" indent="-342900">
              <a:buFont typeface="Calibri" panose="020F0502020204030204" pitchFamily="34" charset="0"/>
              <a:buChar char="─"/>
            </a:pPr>
            <a:r>
              <a:rPr lang="en-US" altLang="en-US" sz="1600" dirty="0"/>
              <a:t>Reductions in mutant MKs corresponded with improvements in hematopoiesis, supporting a disease-modifying treatment effect</a:t>
            </a:r>
          </a:p>
        </p:txBody>
      </p:sp>
    </p:spTree>
    <p:extLst>
      <p:ext uri="{BB962C8B-B14F-4D97-AF65-F5344CB8AC3E}">
        <p14:creationId xmlns:p14="http://schemas.microsoft.com/office/powerpoint/2010/main" val="4204614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41007"/>
            <a:ext cx="11740260" cy="482440"/>
          </a:xfrm>
        </p:spPr>
        <p:txBody>
          <a:bodyPr/>
          <a:lstStyle/>
          <a:p>
            <a:r>
              <a:rPr lang="en-US" dirty="0"/>
              <a:t>INCA033989 in ET: 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Gupta. ASH 2025. Abstr 1024.</a:t>
            </a:r>
            <a:endParaRPr lang="en-US" altLang="en-US" sz="800" b="0" dirty="0">
              <a:solidFill>
                <a:srgbClr val="161616"/>
              </a:solidFill>
              <a:latin typeface="Poppins" pitchFamily="2" charset="77"/>
            </a:endParaRPr>
          </a:p>
        </p:txBody>
      </p:sp>
      <p:sp>
        <p:nvSpPr>
          <p:cNvPr id="4" name="Content Placeholder 12">
            <a:extLst>
              <a:ext uri="{FF2B5EF4-FFF2-40B4-BE49-F238E27FC236}">
                <a16:creationId xmlns:a16="http://schemas.microsoft.com/office/drawing/2014/main" id="{8D55DA25-E016-EB88-DD2C-E5FE884F8C3E}"/>
              </a:ext>
            </a:extLst>
          </p:cNvPr>
          <p:cNvSpPr>
            <a:spLocks noGrp="1"/>
          </p:cNvSpPr>
          <p:nvPr>
            <p:ph idx="1"/>
          </p:nvPr>
        </p:nvSpPr>
        <p:spPr>
          <a:xfrm>
            <a:off x="231078" y="1335023"/>
            <a:ext cx="11740260" cy="4754880"/>
          </a:xfrm>
        </p:spPr>
        <p:txBody>
          <a:bodyPr/>
          <a:lstStyle/>
          <a:p>
            <a:pPr marL="342900" indent="-342900">
              <a:spcBef>
                <a:spcPts val="600"/>
              </a:spcBef>
              <a:spcAft>
                <a:spcPts val="600"/>
              </a:spcAft>
              <a:buFont typeface="Arial" panose="020B0604020202020204" pitchFamily="34" charset="0"/>
              <a:buChar char="•"/>
            </a:pPr>
            <a:r>
              <a:rPr lang="en-US" altLang="en-US" sz="1800" dirty="0"/>
              <a:t>In patients with ET, treatment with INCA033989 was well tolerated among those who previously did not respond to or could not tolerate cytoreductive therapy</a:t>
            </a:r>
          </a:p>
          <a:p>
            <a:pPr marL="574675" lvl="1" indent="-342900">
              <a:spcBef>
                <a:spcPts val="600"/>
              </a:spcBef>
              <a:spcAft>
                <a:spcPts val="600"/>
              </a:spcAft>
              <a:buFont typeface="Calibri" panose="020F0502020204030204" pitchFamily="34" charset="0"/>
              <a:buChar char="─"/>
            </a:pPr>
            <a:r>
              <a:rPr lang="en-US" altLang="en-US" sz="1600" dirty="0"/>
              <a:t>The maximum tolerated dose was not reached; no dose-limiting toxicities occurred</a:t>
            </a:r>
          </a:p>
          <a:p>
            <a:pPr marL="574675" lvl="1" indent="-342900">
              <a:spcBef>
                <a:spcPts val="600"/>
              </a:spcBef>
              <a:spcAft>
                <a:spcPts val="600"/>
              </a:spcAft>
              <a:buFont typeface="Calibri" panose="020F0502020204030204" pitchFamily="34" charset="0"/>
              <a:buChar char="─"/>
            </a:pPr>
            <a:r>
              <a:rPr lang="en-US" altLang="en-US" sz="1600" dirty="0"/>
              <a:t>Majority of patients (93%) remain on active treatment</a:t>
            </a:r>
          </a:p>
          <a:p>
            <a:pPr marL="342900" indent="-342900">
              <a:spcBef>
                <a:spcPts val="600"/>
              </a:spcBef>
              <a:spcAft>
                <a:spcPts val="600"/>
              </a:spcAft>
              <a:buFont typeface="Arial" panose="020B0604020202020204" pitchFamily="34" charset="0"/>
              <a:buChar char="•"/>
            </a:pPr>
            <a:r>
              <a:rPr lang="en-US" altLang="en-US" sz="1800" dirty="0"/>
              <a:t>Platelet counts improved quickly and responses were sustained over time</a:t>
            </a:r>
          </a:p>
          <a:p>
            <a:pPr marL="574675" lvl="1" indent="-342900">
              <a:spcBef>
                <a:spcPts val="600"/>
              </a:spcBef>
              <a:spcAft>
                <a:spcPts val="600"/>
              </a:spcAft>
              <a:buFont typeface="Calibri" panose="020F0502020204030204" pitchFamily="34" charset="0"/>
              <a:buChar char="─"/>
            </a:pPr>
            <a:r>
              <a:rPr lang="en-US" altLang="en-US" sz="1600" dirty="0"/>
              <a:t>Evidence suggests stronger responses at higher dose levels</a:t>
            </a:r>
          </a:p>
          <a:p>
            <a:pPr marL="574675" lvl="1" indent="-342900">
              <a:spcBef>
                <a:spcPts val="600"/>
              </a:spcBef>
              <a:spcAft>
                <a:spcPts val="600"/>
              </a:spcAft>
              <a:buFont typeface="Calibri" panose="020F0502020204030204" pitchFamily="34" charset="0"/>
              <a:buChar char="─"/>
            </a:pPr>
            <a:r>
              <a:rPr lang="en-US" altLang="en-US" sz="1600" dirty="0"/>
              <a:t>Many patients reached a complete hematologic response</a:t>
            </a:r>
          </a:p>
          <a:p>
            <a:pPr marL="342900" indent="-342900">
              <a:spcBef>
                <a:spcPts val="600"/>
              </a:spcBef>
              <a:spcAft>
                <a:spcPts val="600"/>
              </a:spcAft>
              <a:buFont typeface="Arial" panose="020B0604020202020204" pitchFamily="34" charset="0"/>
              <a:buChar char="•"/>
            </a:pPr>
            <a:r>
              <a:rPr lang="en-US" altLang="en-US" sz="1800" dirty="0"/>
              <a:t>Molecular responses occurred frequently, appeared rapidly and durably, and aligned with hematologic outcomes</a:t>
            </a:r>
          </a:p>
          <a:p>
            <a:pPr marL="342900" indent="-342900">
              <a:spcBef>
                <a:spcPts val="600"/>
              </a:spcBef>
              <a:spcAft>
                <a:spcPts val="600"/>
              </a:spcAft>
              <a:buFont typeface="Arial" panose="020B0604020202020204" pitchFamily="34" charset="0"/>
              <a:buChar char="•"/>
            </a:pPr>
            <a:r>
              <a:rPr lang="en-US" altLang="en-US" sz="1800" dirty="0"/>
              <a:t>Early biomarker findings showed reduced megakaryocyte expansion and restoration of normal hematopoiesis, supporting potential disease-modifying activity of INCA033989</a:t>
            </a:r>
          </a:p>
          <a:p>
            <a:pPr marL="342900" indent="-342900">
              <a:spcBef>
                <a:spcPts val="600"/>
              </a:spcBef>
              <a:spcAft>
                <a:spcPts val="600"/>
              </a:spcAft>
              <a:buFont typeface="Arial" panose="020B0604020202020204" pitchFamily="34" charset="0"/>
              <a:buChar char="•"/>
            </a:pPr>
            <a:r>
              <a:rPr lang="en-US" altLang="en-US" sz="1800" dirty="0"/>
              <a:t>Dose-expansion efforts continue, and a phase III trial is expected to begin in 2026</a:t>
            </a:r>
          </a:p>
          <a:p>
            <a:pPr marL="574675" lvl="1" indent="-342900">
              <a:spcBef>
                <a:spcPts val="1000"/>
              </a:spcBef>
              <a:buFont typeface="Calibri" panose="020F0502020204030204" pitchFamily="34" charset="0"/>
              <a:buChar char="─"/>
            </a:pPr>
            <a:r>
              <a:rPr lang="en-US" altLang="en-US" sz="1600" dirty="0"/>
              <a:t>A subcutaneous formulation is also under development</a:t>
            </a:r>
            <a:endParaRPr lang="en-US" altLang="en-US" sz="1200" dirty="0"/>
          </a:p>
        </p:txBody>
      </p:sp>
    </p:spTree>
    <p:extLst>
      <p:ext uri="{BB962C8B-B14F-4D97-AF65-F5344CB8AC3E}">
        <p14:creationId xmlns:p14="http://schemas.microsoft.com/office/powerpoint/2010/main" val="2733978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0" ma:contentTypeDescription="Create a new document." ma:contentTypeScope="" ma:versionID="7507e8cf02168e9b6635253efeec3370">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7ec38d8cf68e3d4444195e760ec8dbc1"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C2B3C9-96D1-4B84-879D-2481B7148554}">
  <ds:schemaRefs>
    <ds:schemaRef ds:uri="http://schemas.microsoft.com/office/2006/metadata/properties"/>
    <ds:schemaRef ds:uri="http://purl.org/dc/terms/"/>
    <ds:schemaRef ds:uri="http://purl.org/dc/elements/1.1/"/>
    <ds:schemaRef ds:uri="http://schemas.microsoft.com/office/2006/documentManagement/types"/>
    <ds:schemaRef ds:uri="b47fbc76-1bba-4b69-b54f-3a49590c7890"/>
    <ds:schemaRef ds:uri="http://purl.org/dc/dcmitype/"/>
    <ds:schemaRef ds:uri="http://www.w3.org/XML/1998/namespace"/>
    <ds:schemaRef ds:uri="http://schemas.microsoft.com/office/infopath/2007/PartnerControls"/>
    <ds:schemaRef ds:uri="http://schemas.openxmlformats.org/package/2006/metadata/core-properties"/>
    <ds:schemaRef ds:uri="22fd6914-46d4-4c7e-bbad-46e82841b69d"/>
  </ds:schemaRefs>
</ds:datastoreItem>
</file>

<file path=customXml/itemProps2.xml><?xml version="1.0" encoding="utf-8"?>
<ds:datastoreItem xmlns:ds="http://schemas.openxmlformats.org/officeDocument/2006/customXml" ds:itemID="{78A44B50-8E37-4E53-8BA6-812FD7A25A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DB368D8-1B1A-4B64-9BAE-077DB80CB7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498</TotalTime>
  <Words>1778</Words>
  <Application>Microsoft Office PowerPoint</Application>
  <PresentationFormat>Widescreen</PresentationFormat>
  <Paragraphs>189</Paragraphs>
  <Slides>10</Slides>
  <Notes>10</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10</vt:i4>
      </vt:variant>
    </vt:vector>
  </HeadingPairs>
  <TitlesOfParts>
    <vt:vector size="23" baseType="lpstr">
      <vt:lpstr>Aptos</vt:lpstr>
      <vt:lpstr>Arial</vt:lpstr>
      <vt:lpstr>Calibri</vt:lpstr>
      <vt:lpstr>Newsreader ExtraBold</vt:lpstr>
      <vt:lpstr>Newsreader SemiBold</vt:lpstr>
      <vt:lpstr>Poppins</vt:lpstr>
      <vt:lpstr>Poppins Light</vt:lpstr>
      <vt:lpstr>Times</vt:lpstr>
      <vt:lpstr>Wingdings</vt:lpstr>
      <vt:lpstr>Office</vt:lpstr>
      <vt:lpstr>4_Office</vt:lpstr>
      <vt:lpstr>3_Office</vt:lpstr>
      <vt:lpstr>2_Office</vt:lpstr>
      <vt:lpstr>Phase I Trial of INCA033989, a First-in-Class Antibody Targeting Mutant Calreticulin: Safety and Efficacy in Essential Thrombocythemia</vt:lpstr>
      <vt:lpstr>About These Slides</vt:lpstr>
      <vt:lpstr>INCA033989 in ET: Background</vt:lpstr>
      <vt:lpstr>INCA033989 in ET: Study Design</vt:lpstr>
      <vt:lpstr>INCA033989 in ET: Baseline Characteristics</vt:lpstr>
      <vt:lpstr>INCA033989 in ET: Summary of Treatment-Emergent AEs</vt:lpstr>
      <vt:lpstr>INCA033989 in ET: Hematologic Responses </vt:lpstr>
      <vt:lpstr>INCA033989 in ET: Molecular Responses </vt:lpstr>
      <vt:lpstr>INCA033989 in ET: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Trial of INCA033989, a First-in-Class Antibody Targeting Mutant Calreticulin: Safety and Efficacy in Essential Thrombocythemia</dc:title>
  <dc:creator>Timothy Quill</dc:creator>
  <cp:lastModifiedBy>Valerie Wenzel</cp:lastModifiedBy>
  <cp:revision>31</cp:revision>
  <dcterms:created xsi:type="dcterms:W3CDTF">2025-12-04T13:55:49Z</dcterms:created>
  <dcterms:modified xsi:type="dcterms:W3CDTF">2025-12-09T22:56:46Z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