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558" r:id="rId7"/>
    <p:sldId id="308" r:id="rId8"/>
    <p:sldId id="257" r:id="rId9"/>
    <p:sldId id="2141411919" r:id="rId10"/>
    <p:sldId id="2141411918" r:id="rId11"/>
    <p:sldId id="2141411920" r:id="rId12"/>
    <p:sldId id="549" r:id="rId13"/>
    <p:sldId id="2141411923" r:id="rId14"/>
    <p:sldId id="551"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Jacky Olin" initials="JO" lastIdx="9" clrIdx="16">
    <p:extLst>
      <p:ext uri="{19B8F6BF-5375-455C-9EA6-DF929625EA0E}">
        <p15:presenceInfo xmlns:p15="http://schemas.microsoft.com/office/powerpoint/2012/main" userId="S::jolin@clinicaloptions.com::be962d7c-0694-47b7-a47b-05bea0d96ce0" providerId="AD"/>
      </p:ext>
    </p:extLst>
  </p:cmAuthor>
  <p:cmAuthor id="18" name="Kemi Obajimi" initials="KO" lastIdx="4" clrIdx="17">
    <p:extLst>
      <p:ext uri="{19B8F6BF-5375-455C-9EA6-DF929625EA0E}">
        <p15:presenceInfo xmlns:p15="http://schemas.microsoft.com/office/powerpoint/2012/main" userId="S::kobajimi@clinicaloptions.com::81894e25-3cbc-45b7-be28-dda6fb8d19a9" providerId="AD"/>
      </p:ext>
    </p:extLst>
  </p:cmAuthor>
  <p:cmAuthor id="19" name="CLINICALOPTIONS\tquill" initials="C" lastIdx="7" clrIdx="18">
    <p:extLst>
      <p:ext uri="{19B8F6BF-5375-455C-9EA6-DF929625EA0E}">
        <p15:presenceInfo xmlns:p15="http://schemas.microsoft.com/office/powerpoint/2012/main" userId="CLINICALOPTIONS\tquill" providerId="None"/>
      </p:ext>
    </p:extLst>
  </p:cmAuthor>
  <p:cmAuthor id="20" name="aboecler@clinicaloptions.com" initials="a" lastIdx="6"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0FB697-1CA3-4617-9135-FF19E767DB61}" v="1" dt="2023-06-09T19:41:17.28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1867" y="120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NSCLC, non-small-cell lung cancer; OS, overall survival; PFS, progression-free survival; QoL, quality of life;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735003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CR, complete response; DCR, disease control rate; DoR, duration of response;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FISH, fluorescence in situ hybridization; IRC, independent review committee; NGS, next-generation sequencing; NSCLC, non-small-cell lung cancer; ORR, objective response rate;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6007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FISH, fluorescence in situ hybridization; NGS, next-generation sequencing.</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07714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IRC, independent review committee;</a:t>
            </a:r>
            <a:r>
              <a:rPr kumimoji="0" lang="en-US" altLang="en-US" b="0" i="1" u="none" strike="noStrike" kern="1200" cap="none" spc="0" normalizeH="0" baseline="0" noProof="0" dirty="0">
                <a:ln>
                  <a:noFill/>
                </a:ln>
                <a:solidFill>
                  <a:srgbClr val="000000"/>
                </a:solidFill>
                <a:effectLst/>
                <a:uLnTx/>
                <a:uFillTx/>
                <a:ea typeface="+mn-ea"/>
                <a:cs typeface="+mn-cs"/>
              </a:rPr>
              <a:t> PS, performance status.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83760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BOR, best overall response; DoR, duration of response; FISH, fluorescence in situ hybridization; </a:t>
            </a:r>
            <a:r>
              <a:rPr lang="en-US" i="1" dirty="0"/>
              <a:t>NE, not evaluable; </a:t>
            </a:r>
            <a:r>
              <a:rPr lang="en-US" b="0" i="1" dirty="0"/>
              <a:t>ORR, objective response rate; OS, overall survival; PD, progressive disease; PFS, progression-free survival;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78057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BOR, best overall response; DoR, duration of response; </a:t>
            </a:r>
            <a:r>
              <a:rPr lang="en-US" i="1" dirty="0"/>
              <a:t>NE, not evaluable; </a:t>
            </a:r>
            <a:r>
              <a:rPr lang="en-US" b="0" i="1" dirty="0"/>
              <a:t>NGS, next-generation sequencing; ORR, objective response rate; OS, overall survival; PD, progressive disease; PFS, progression-free survival;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5177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pt, patient;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42568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FISH, fluorescence in situ hybridization; NGS, next-generation sequencing; NSCLC, non-small-cell lung cancer; ORR, objective response rate.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50603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INSIGHT 2: Tepotinib + Osimertinib for Advanced </a:t>
            </a:r>
            <a:r>
              <a:rPr lang="en-US" altLang="en-US" sz="4000" i="1" dirty="0"/>
              <a:t>EGFR</a:t>
            </a:r>
            <a:r>
              <a:rPr lang="en-US" altLang="en-US" sz="4000" dirty="0"/>
              <a:t>-Mutated NSCLC With </a:t>
            </a:r>
            <a:r>
              <a:rPr lang="en-US" altLang="en-US" sz="4000" i="1" dirty="0"/>
              <a:t>MET </a:t>
            </a:r>
            <a:r>
              <a:rPr lang="en-US" altLang="en-US" sz="4000" dirty="0"/>
              <a:t>Amplification Following First-line Osimertinib</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INSIGHT 2: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Tepotinib, a MET-directed kinase inhibitor, is FDA approved for patients with metastatic NSCLC harboring </a:t>
            </a:r>
            <a:r>
              <a:rPr lang="en-US" altLang="en-US" sz="2000" i="1" dirty="0"/>
              <a:t>MET</a:t>
            </a:r>
            <a:r>
              <a:rPr lang="en-US" altLang="en-US" sz="2000" dirty="0"/>
              <a:t> exon 14 skipping alterations</a:t>
            </a:r>
            <a:r>
              <a:rPr lang="en-US" altLang="en-US" sz="2000" baseline="30000" dirty="0"/>
              <a:t>1</a:t>
            </a:r>
          </a:p>
          <a:p>
            <a:r>
              <a:rPr lang="en-US" altLang="en-US" sz="2000" dirty="0"/>
              <a:t>Osimertinib, a third-generation EGFR-targeted TKI, is approved as first-line therapy for patients with </a:t>
            </a:r>
            <a:r>
              <a:rPr lang="en-US" altLang="en-US" sz="2000" i="1" dirty="0"/>
              <a:t>EGFR</a:t>
            </a:r>
            <a:r>
              <a:rPr lang="en-US" altLang="en-US" sz="2000" dirty="0"/>
              <a:t>-mutated metastatic NSCLC and has become the preferred EGFR TKI for patients with NSCLC harboring </a:t>
            </a:r>
            <a:r>
              <a:rPr lang="en-US" altLang="en-US" sz="2000" i="1" dirty="0"/>
              <a:t>EGFR</a:t>
            </a:r>
            <a:r>
              <a:rPr lang="en-US" altLang="en-US" sz="2000" dirty="0"/>
              <a:t> mutations because of improved PFS, OS, and QoL compared with earlier-generation EGFR-targeted TKIs</a:t>
            </a:r>
            <a:r>
              <a:rPr lang="en-US" altLang="en-US" sz="2000" baseline="30000" dirty="0"/>
              <a:t>2,3</a:t>
            </a:r>
          </a:p>
          <a:p>
            <a:r>
              <a:rPr lang="en-US" altLang="en-US" sz="2000" i="1" dirty="0"/>
              <a:t>MET</a:t>
            </a:r>
            <a:r>
              <a:rPr lang="en-US" altLang="en-US" sz="2000" dirty="0"/>
              <a:t> amplification has been identified as a mechanism of acquired resistance to osimertinib, with an incidence of approximately 30% in patients with NSCLC after progression on osimertinib</a:t>
            </a:r>
            <a:r>
              <a:rPr lang="en-US" altLang="en-US" sz="2000" baseline="30000" dirty="0"/>
              <a:t>4</a:t>
            </a:r>
          </a:p>
          <a:p>
            <a:pPr lvl="1"/>
            <a:r>
              <a:rPr lang="en-US" altLang="en-US" sz="1800" dirty="0"/>
              <a:t>Thus, MET inhibition in combination with osimertinib may be an effective strategy to overcome acquired resistance to osimertinib in </a:t>
            </a:r>
            <a:r>
              <a:rPr lang="en-US" altLang="en-US" sz="1800" i="1" dirty="0"/>
              <a:t>EGFR</a:t>
            </a:r>
            <a:r>
              <a:rPr lang="en-US" altLang="en-US" sz="1800" dirty="0"/>
              <a:t>-mutated NSCLC</a:t>
            </a:r>
            <a:r>
              <a:rPr lang="en-US" altLang="en-US" sz="1800" baseline="30000" dirty="0"/>
              <a:t>4,5</a:t>
            </a:r>
          </a:p>
          <a:p>
            <a:r>
              <a:rPr lang="en-US" altLang="en-US" sz="2000" dirty="0"/>
              <a:t>Current analysis reports interim efficacy and safety data from the phase II INSIGHT 2 trial of tepotinib + osimertinib in </a:t>
            </a:r>
            <a:r>
              <a:rPr lang="en-US" altLang="en-US" sz="2000" i="1" dirty="0"/>
              <a:t>MET</a:t>
            </a:r>
            <a:r>
              <a:rPr lang="en-US" altLang="en-US" sz="2000" dirty="0"/>
              <a:t>-amplified, </a:t>
            </a:r>
            <a:r>
              <a:rPr lang="en-US" altLang="en-US" sz="2000" i="1" dirty="0"/>
              <a:t>EGFR</a:t>
            </a:r>
            <a:r>
              <a:rPr lang="en-US" altLang="en-US" sz="2000" dirty="0"/>
              <a:t>-mutated advanced NSCLC following progression on first-line osimertinib</a:t>
            </a:r>
            <a:r>
              <a:rPr lang="en-US" altLang="en-US" sz="2000"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Tepotinib PI. 2. Osimertinib PI. 3. Lee. Onco Targets Ther. 2021;14:4579.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Smit. Future Oncol. 2022;18:1039. 5. Shi. Cancer Lett. 2016;380:494. 6. Tan. ASCO 2023. Abstr 9021.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 NCT03940703.</a:t>
            </a:r>
          </a:p>
        </p:txBody>
      </p:sp>
      <p:sp>
        <p:nvSpPr>
          <p:cNvPr id="57" name="Title 1">
            <a:extLst>
              <a:ext uri="{FF2B5EF4-FFF2-40B4-BE49-F238E27FC236}">
                <a16:creationId xmlns:a16="http://schemas.microsoft.com/office/drawing/2014/main" id="{908FF879-3D03-7581-C46A-47E86BD27C5E}"/>
              </a:ext>
            </a:extLst>
          </p:cNvPr>
          <p:cNvSpPr>
            <a:spLocks noGrp="1"/>
          </p:cNvSpPr>
          <p:nvPr>
            <p:ph type="title"/>
          </p:nvPr>
        </p:nvSpPr>
        <p:spPr/>
        <p:txBody>
          <a:bodyPr/>
          <a:lstStyle/>
          <a:p>
            <a:r>
              <a:rPr lang="en-US" dirty="0"/>
              <a:t>INSIGHT 2: Study Design</a:t>
            </a:r>
          </a:p>
        </p:txBody>
      </p:sp>
      <p:sp>
        <p:nvSpPr>
          <p:cNvPr id="58" name="Content Placeholder 2">
            <a:extLst>
              <a:ext uri="{FF2B5EF4-FFF2-40B4-BE49-F238E27FC236}">
                <a16:creationId xmlns:a16="http://schemas.microsoft.com/office/drawing/2014/main" id="{B34B89C0-8A5A-0529-7BE9-1AC6047721A2}"/>
              </a:ext>
            </a:extLst>
          </p:cNvPr>
          <p:cNvSpPr>
            <a:spLocks noGrp="1"/>
          </p:cNvSpPr>
          <p:nvPr>
            <p:ph idx="1"/>
          </p:nvPr>
        </p:nvSpPr>
        <p:spPr>
          <a:xfrm>
            <a:off x="604675" y="1513047"/>
            <a:ext cx="10877529" cy="586021"/>
          </a:xfrm>
        </p:spPr>
        <p:txBody>
          <a:bodyPr/>
          <a:lstStyle/>
          <a:p>
            <a:r>
              <a:rPr lang="en-US" sz="2200" dirty="0"/>
              <a:t>Open-label, 2-arm phase II trial (tepotinib monotherapy arm not reported)</a:t>
            </a:r>
          </a:p>
          <a:p>
            <a:pPr lvl="1"/>
            <a:r>
              <a:rPr lang="en-US" sz="2000" dirty="0"/>
              <a:t>Data cutoff September 26, 2022, efficacy population ≥3-mo follow-up</a:t>
            </a:r>
          </a:p>
        </p:txBody>
      </p:sp>
      <p:sp>
        <p:nvSpPr>
          <p:cNvPr id="60" name="Text Box 45">
            <a:extLst>
              <a:ext uri="{FF2B5EF4-FFF2-40B4-BE49-F238E27FC236}">
                <a16:creationId xmlns:a16="http://schemas.microsoft.com/office/drawing/2014/main" id="{7974EE8D-1453-98C8-A74D-9853E4731FB7}"/>
              </a:ext>
            </a:extLst>
          </p:cNvPr>
          <p:cNvSpPr txBox="1">
            <a:spLocks noChangeArrowheads="1"/>
          </p:cNvSpPr>
          <p:nvPr/>
        </p:nvSpPr>
        <p:spPr bwMode="auto">
          <a:xfrm>
            <a:off x="604675" y="2513084"/>
            <a:ext cx="386541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Patients aged ≥18 yr with locally advanced or metastatic</a:t>
            </a:r>
            <a:r>
              <a:rPr lang="en-US" altLang="en-US" sz="1600" b="0" dirty="0">
                <a:solidFill>
                  <a:srgbClr val="000000"/>
                </a:solidFill>
                <a:latin typeface="Calibri" panose="020F0502020204030204" pitchFamily="34" charset="0"/>
                <a:cs typeface="+mn-cs"/>
              </a:rPr>
              <a:t> NSCLC; documented activating </a:t>
            </a:r>
            <a:r>
              <a:rPr lang="en-US" altLang="en-US" sz="1600" b="0" i="1" dirty="0">
                <a:solidFill>
                  <a:srgbClr val="000000"/>
                </a:solidFill>
                <a:latin typeface="Calibri" panose="020F0502020204030204" pitchFamily="34" charset="0"/>
                <a:cs typeface="+mn-cs"/>
              </a:rPr>
              <a:t>EGFR </a:t>
            </a:r>
            <a:r>
              <a:rPr lang="en-US" altLang="en-US" sz="1600" b="0" dirty="0">
                <a:solidFill>
                  <a:srgbClr val="000000"/>
                </a:solidFill>
                <a:latin typeface="Calibri" panose="020F0502020204030204" pitchFamily="34" charset="0"/>
                <a:cs typeface="+mn-cs"/>
              </a:rPr>
              <a:t>mutation</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 disease progression following documented clinical benefit on first-line osimertinib;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MET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 amplification determined by tumor tissue FISH testing* or blood-based NGS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 ECOG PS ≤1</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(N = 122)</a:t>
            </a:r>
          </a:p>
        </p:txBody>
      </p:sp>
      <p:sp>
        <p:nvSpPr>
          <p:cNvPr id="9241" name="Rectangle 49">
            <a:extLst>
              <a:ext uri="{FF2B5EF4-FFF2-40B4-BE49-F238E27FC236}">
                <a16:creationId xmlns:a16="http://schemas.microsoft.com/office/drawing/2014/main" id="{D7EEAD07-ADF2-B854-FE35-B83E54045297}"/>
              </a:ext>
            </a:extLst>
          </p:cNvPr>
          <p:cNvSpPr>
            <a:spLocks noChangeArrowheads="1"/>
          </p:cNvSpPr>
          <p:nvPr/>
        </p:nvSpPr>
        <p:spPr bwMode="auto">
          <a:xfrm>
            <a:off x="5690021" y="2981194"/>
            <a:ext cx="2353600" cy="136384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Tepotinib</a:t>
            </a:r>
            <a:r>
              <a:rPr lang="en-US" altLang="en-US" sz="1600" b="0" dirty="0">
                <a:solidFill>
                  <a:schemeClr val="tx1"/>
                </a:solidFill>
                <a:latin typeface="Calibri" panose="020F0502020204030204" pitchFamily="34" charset="0"/>
              </a:rPr>
              <a:t> 500</a:t>
            </a:r>
            <a:r>
              <a:rPr 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mg PO QD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Osimertinib </a:t>
            </a:r>
            <a:r>
              <a:rPr lang="en-US" altLang="en-US" sz="1600" b="0" dirty="0">
                <a:solidFill>
                  <a:schemeClr val="tx1"/>
                </a:solidFill>
                <a:latin typeface="Calibri" panose="020F0502020204030204" pitchFamily="34" charset="0"/>
              </a:rPr>
              <a:t>80 mg PO QD</a:t>
            </a:r>
          </a:p>
        </p:txBody>
      </p:sp>
      <p:sp>
        <p:nvSpPr>
          <p:cNvPr id="6" name="Content Placeholder 6">
            <a:extLst>
              <a:ext uri="{FF2B5EF4-FFF2-40B4-BE49-F238E27FC236}">
                <a16:creationId xmlns:a16="http://schemas.microsoft.com/office/drawing/2014/main" id="{0EAC0098-1D68-0953-3FB4-1737803AE3D0}"/>
              </a:ext>
            </a:extLst>
          </p:cNvPr>
          <p:cNvSpPr txBox="1">
            <a:spLocks/>
          </p:cNvSpPr>
          <p:nvPr/>
        </p:nvSpPr>
        <p:spPr>
          <a:xfrm>
            <a:off x="604675" y="5124160"/>
            <a:ext cx="10631596" cy="132343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400"/>
              </a:spcAft>
            </a:pPr>
            <a:r>
              <a:rPr lang="en-US" sz="2000" b="1" kern="0" dirty="0"/>
              <a:t>Primary endpoint:</a:t>
            </a:r>
            <a:r>
              <a:rPr lang="en-US" sz="2000" b="0" kern="0" dirty="0"/>
              <a:t> ORR by IRC in centrally detected </a:t>
            </a:r>
            <a:r>
              <a:rPr lang="en-US" sz="2000" b="0" i="1" kern="0" dirty="0"/>
              <a:t>MET </a:t>
            </a:r>
            <a:r>
              <a:rPr lang="en-US" sz="2000" b="0" kern="0" dirty="0"/>
              <a:t>amplification by tumor tissue FISH </a:t>
            </a:r>
          </a:p>
          <a:p>
            <a:pPr>
              <a:spcBef>
                <a:spcPts val="700"/>
              </a:spcBef>
              <a:spcAft>
                <a:spcPts val="400"/>
              </a:spcAft>
            </a:pPr>
            <a:r>
              <a:rPr lang="en-US" sz="2000" b="1" kern="0" dirty="0"/>
              <a:t>Secondary endpoints include: </a:t>
            </a:r>
            <a:r>
              <a:rPr lang="en-US" sz="2000" b="0" kern="0" dirty="0"/>
              <a:t>ORR by IRC in centrally detected </a:t>
            </a:r>
            <a:r>
              <a:rPr lang="en-US" sz="2000" b="0" i="1" kern="0" dirty="0"/>
              <a:t>MET</a:t>
            </a:r>
            <a:r>
              <a:rPr lang="en-US" sz="2000" b="0" kern="0" dirty="0"/>
              <a:t> amplification by blood-based NGS, safety, confirmed CR, DoR, DCR, PFS, and OS </a:t>
            </a:r>
          </a:p>
          <a:p>
            <a:pPr marL="0" indent="0">
              <a:spcBef>
                <a:spcPts val="700"/>
              </a:spcBef>
              <a:spcAft>
                <a:spcPts val="400"/>
              </a:spcAft>
              <a:buNone/>
            </a:pPr>
            <a:endParaRPr lang="en-US" sz="2000" b="0" kern="0" dirty="0"/>
          </a:p>
        </p:txBody>
      </p:sp>
      <p:cxnSp>
        <p:nvCxnSpPr>
          <p:cNvPr id="8" name="Straight Arrow Connector 7">
            <a:extLst>
              <a:ext uri="{FF2B5EF4-FFF2-40B4-BE49-F238E27FC236}">
                <a16:creationId xmlns:a16="http://schemas.microsoft.com/office/drawing/2014/main" id="{2F422A53-CE6A-E795-17F1-B15460A8A201}"/>
              </a:ext>
            </a:extLst>
          </p:cNvPr>
          <p:cNvCxnSpPr>
            <a:cxnSpLocks/>
          </p:cNvCxnSpPr>
          <p:nvPr/>
        </p:nvCxnSpPr>
        <p:spPr bwMode="auto">
          <a:xfrm>
            <a:off x="8245472" y="3610176"/>
            <a:ext cx="728593" cy="0"/>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5D5B7986-C155-044C-E434-6CA522DF5136}"/>
              </a:ext>
            </a:extLst>
          </p:cNvPr>
          <p:cNvCxnSpPr>
            <a:cxnSpLocks/>
          </p:cNvCxnSpPr>
          <p:nvPr/>
        </p:nvCxnSpPr>
        <p:spPr bwMode="auto">
          <a:xfrm>
            <a:off x="4571011" y="3610176"/>
            <a:ext cx="821625" cy="0"/>
          </a:xfrm>
          <a:prstGeom prst="straightConnector1">
            <a:avLst/>
          </a:prstGeom>
          <a:noFill/>
          <a:ln w="28575" cap="flat" cmpd="sng" algn="ctr">
            <a:solidFill>
              <a:schemeClr val="bg1"/>
            </a:solidFill>
            <a:prstDash val="solid"/>
            <a:round/>
            <a:headEnd type="none" w="med" len="med"/>
            <a:tailEnd type="triangle"/>
          </a:ln>
          <a:effectLst/>
        </p:spPr>
      </p:cxnSp>
      <p:sp>
        <p:nvSpPr>
          <p:cNvPr id="2" name="TextBox 1">
            <a:extLst>
              <a:ext uri="{FF2B5EF4-FFF2-40B4-BE49-F238E27FC236}">
                <a16:creationId xmlns:a16="http://schemas.microsoft.com/office/drawing/2014/main" id="{716265E2-5BB0-7ACA-B34E-302A142A69A8}"/>
              </a:ext>
            </a:extLst>
          </p:cNvPr>
          <p:cNvSpPr txBox="1"/>
          <p:nvPr/>
        </p:nvSpPr>
        <p:spPr bwMode="auto">
          <a:xfrm>
            <a:off x="8974065" y="2869047"/>
            <a:ext cx="175810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21-day cycles until PD, death, AEs leading to discontinuation, or study/consent withdrawal</a:t>
            </a:r>
          </a:p>
        </p:txBody>
      </p:sp>
      <p:sp>
        <p:nvSpPr>
          <p:cNvPr id="4" name="TextBox 3">
            <a:extLst>
              <a:ext uri="{FF2B5EF4-FFF2-40B4-BE49-F238E27FC236}">
                <a16:creationId xmlns:a16="http://schemas.microsoft.com/office/drawing/2014/main" id="{D757B6B8-7BB7-E6F7-B21E-68CFBBC7BE06}"/>
              </a:ext>
            </a:extLst>
          </p:cNvPr>
          <p:cNvSpPr txBox="1"/>
          <p:nvPr/>
        </p:nvSpPr>
        <p:spPr bwMode="auto">
          <a:xfrm>
            <a:off x="4687504" y="4353111"/>
            <a:ext cx="42865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sz="1200" b="0" dirty="0">
                <a:solidFill>
                  <a:schemeClr val="bg1"/>
                </a:solidFill>
                <a:latin typeface="Calibri" panose="020F0502020204030204" pitchFamily="34" charset="0"/>
              </a:rPr>
              <a:t>*</a:t>
            </a:r>
            <a:r>
              <a:rPr kumimoji="0" lang="en-US" sz="1200" b="0" i="1" u="none" strike="noStrike" cap="none" normalizeH="0" dirty="0">
                <a:ln>
                  <a:noFill/>
                </a:ln>
                <a:solidFill>
                  <a:schemeClr val="bg2">
                    <a:lumMod val="10000"/>
                  </a:schemeClr>
                </a:solidFill>
                <a:effectLst/>
                <a:latin typeface="Calibri" panose="020F0502020204030204" pitchFamily="34" charset="0"/>
              </a:rPr>
              <a:t>MET</a:t>
            </a:r>
            <a:r>
              <a:rPr kumimoji="0" lang="en-US" sz="1200" b="0" i="0" u="none" strike="noStrike" cap="none" normalizeH="0" dirty="0">
                <a:ln>
                  <a:noFill/>
                </a:ln>
                <a:solidFill>
                  <a:schemeClr val="bg2">
                    <a:lumMod val="10000"/>
                  </a:schemeClr>
                </a:solidFill>
                <a:effectLst/>
                <a:latin typeface="Calibri" panose="020F0502020204030204" pitchFamily="34" charset="0"/>
              </a:rPr>
              <a:t> GCN ≥5 and/or </a:t>
            </a:r>
            <a:r>
              <a:rPr kumimoji="0" lang="en-US" sz="1200" b="0" i="1" u="none" strike="noStrike" cap="none" normalizeH="0" dirty="0">
                <a:ln>
                  <a:noFill/>
                </a:ln>
                <a:solidFill>
                  <a:schemeClr val="bg2">
                    <a:lumMod val="10000"/>
                  </a:schemeClr>
                </a:solidFill>
                <a:effectLst/>
                <a:latin typeface="Calibri" panose="020F0502020204030204" pitchFamily="34" charset="0"/>
              </a:rPr>
              <a:t>MET/CEP7 </a:t>
            </a:r>
            <a:r>
              <a:rPr kumimoji="0" lang="en-US" sz="1200" b="0" i="0" u="none" strike="noStrike" cap="none" normalizeH="0" dirty="0">
                <a:ln>
                  <a:noFill/>
                </a:ln>
                <a:solidFill>
                  <a:schemeClr val="bg2">
                    <a:lumMod val="10000"/>
                  </a:schemeClr>
                </a:solidFill>
                <a:effectLst/>
                <a:latin typeface="Calibri" panose="020F0502020204030204" pitchFamily="34" charset="0"/>
              </a:rPr>
              <a:t>≥2 (by central or local testing).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1" u="none" strike="noStrike" cap="none" normalizeH="0" dirty="0">
                <a:ln>
                  <a:noFill/>
                </a:ln>
                <a:solidFill>
                  <a:schemeClr val="bg2">
                    <a:lumMod val="10000"/>
                  </a:schemeClr>
                </a:solidFill>
                <a:effectLst/>
                <a:latin typeface="Calibri" panose="020F0502020204030204" pitchFamily="34" charset="0"/>
              </a:rPr>
              <a:t>MET</a:t>
            </a:r>
            <a:r>
              <a:rPr kumimoji="0" lang="en-US" sz="1200" b="0" i="0" u="none" strike="noStrike" cap="none" normalizeH="0" dirty="0">
                <a:ln>
                  <a:noFill/>
                </a:ln>
                <a:solidFill>
                  <a:schemeClr val="bg2">
                    <a:lumMod val="10000"/>
                  </a:schemeClr>
                </a:solidFill>
                <a:effectLst/>
                <a:latin typeface="Calibri" panose="020F0502020204030204" pitchFamily="34" charset="0"/>
              </a:rPr>
              <a:t> GCN ≥2.3 (by central testing).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450 mg active moiety</a:t>
            </a:r>
          </a:p>
        </p:txBody>
      </p:sp>
      <p:sp>
        <p:nvSpPr>
          <p:cNvPr id="3" name="TextBox 2">
            <a:extLst>
              <a:ext uri="{FF2B5EF4-FFF2-40B4-BE49-F238E27FC236}">
                <a16:creationId xmlns:a16="http://schemas.microsoft.com/office/drawing/2014/main" id="{A2ACDF53-D02F-DB4A-6896-DE0F291F30CE}"/>
              </a:ext>
            </a:extLst>
          </p:cNvPr>
          <p:cNvSpPr txBox="1"/>
          <p:nvPr/>
        </p:nvSpPr>
        <p:spPr bwMode="auto">
          <a:xfrm>
            <a:off x="5690021" y="2546453"/>
            <a:ext cx="2353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Combination cohort</a:t>
            </a:r>
          </a:p>
        </p:txBody>
      </p:sp>
    </p:spTree>
    <p:extLst>
      <p:ext uri="{BB962C8B-B14F-4D97-AF65-F5344CB8AC3E}">
        <p14:creationId xmlns:p14="http://schemas.microsoft.com/office/powerpoint/2010/main" val="2388117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INSIGHT 2: Patient Disposition</a:t>
            </a:r>
            <a:endParaRPr lang="en-US" altLang="en-US" dirty="0"/>
          </a:p>
        </p:txBody>
      </p:sp>
      <p:graphicFrame>
        <p:nvGraphicFramePr>
          <p:cNvPr id="10" name="Group 32">
            <a:extLst>
              <a:ext uri="{FF2B5EF4-FFF2-40B4-BE49-F238E27FC236}">
                <a16:creationId xmlns:a16="http://schemas.microsoft.com/office/drawing/2014/main" id="{DAF3DD3B-6FDC-92DD-7E14-609545CE87B6}"/>
              </a:ext>
            </a:extLst>
          </p:cNvPr>
          <p:cNvGraphicFramePr>
            <a:graphicFrameLocks noGrp="1"/>
          </p:cNvGraphicFramePr>
          <p:nvPr>
            <p:extLst>
              <p:ext uri="{D42A27DB-BD31-4B8C-83A1-F6EECF244321}">
                <p14:modId xmlns:p14="http://schemas.microsoft.com/office/powerpoint/2010/main" val="3700025517"/>
              </p:ext>
            </p:extLst>
          </p:nvPr>
        </p:nvGraphicFramePr>
        <p:xfrm>
          <a:off x="719137" y="1600200"/>
          <a:ext cx="10787064" cy="3688192"/>
        </p:xfrm>
        <a:graphic>
          <a:graphicData uri="http://schemas.openxmlformats.org/drawingml/2006/table">
            <a:tbl>
              <a:tblPr/>
              <a:tblGrid>
                <a:gridCol w="5910263">
                  <a:extLst>
                    <a:ext uri="{9D8B030D-6E8A-4147-A177-3AD203B41FA5}">
                      <a16:colId xmlns:a16="http://schemas.microsoft.com/office/drawing/2014/main" val="20000"/>
                    </a:ext>
                  </a:extLst>
                </a:gridCol>
                <a:gridCol w="4876801">
                  <a:extLst>
                    <a:ext uri="{9D8B030D-6E8A-4147-A177-3AD203B41FA5}">
                      <a16:colId xmlns:a16="http://schemas.microsoft.com/office/drawing/2014/main" val="20001"/>
                    </a:ext>
                  </a:extLst>
                </a:gridCol>
              </a:tblGrid>
              <a:tr h="14549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Prescreened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MET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amplification tested*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MET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amplification positive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Received tepotinib + osimertinib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39519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Efficacy eligible population</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5531147"/>
                  </a:ext>
                </a:extLst>
              </a:tr>
              <a:tr h="3429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MET</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amplification positive by:</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Tumor-tissue FISH </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Blood-based NGS</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Both tumor tissue FISH and blood-based NGS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24</a:t>
                      </a:r>
                      <a:r>
                        <a:rPr lang="en-US" sz="2000" b="0" baseline="30000" dirty="0">
                          <a:solidFill>
                            <a:schemeClr val="bg1"/>
                          </a:solidFill>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277812"/>
                  </a:ext>
                </a:extLst>
              </a:tr>
            </a:tbl>
          </a:graphicData>
        </a:graphic>
      </p:graphicFrame>
      <p:sp>
        <p:nvSpPr>
          <p:cNvPr id="11" name="Text Box 30">
            <a:extLst>
              <a:ext uri="{FF2B5EF4-FFF2-40B4-BE49-F238E27FC236}">
                <a16:creationId xmlns:a16="http://schemas.microsoft.com/office/drawing/2014/main" id="{E22813A9-DFDC-2E09-616B-7A951CBFE56A}"/>
              </a:ext>
            </a:extLst>
          </p:cNvPr>
          <p:cNvSpPr txBox="1">
            <a:spLocks noChangeArrowheads="1"/>
          </p:cNvSpPr>
          <p:nvPr/>
        </p:nvSpPr>
        <p:spPr bwMode="auto">
          <a:xfrm>
            <a:off x="719137" y="5288394"/>
            <a:ext cx="9877927"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*By tumor tissue FISH and/or blood-based NGS. </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1" u="none" strike="noStrike" cap="none" normalizeH="0" dirty="0">
                <a:ln>
                  <a:noFill/>
                </a:ln>
                <a:solidFill>
                  <a:schemeClr val="bg2">
                    <a:lumMod val="10000"/>
                  </a:schemeClr>
                </a:solidFill>
                <a:effectLst/>
                <a:latin typeface="Calibri" panose="020F0502020204030204" pitchFamily="34" charset="0"/>
              </a:rPr>
              <a:t>MET</a:t>
            </a:r>
            <a:r>
              <a:rPr kumimoji="0" lang="en-US" sz="1600" b="0" i="0" u="none" strike="noStrike" cap="none" normalizeH="0" dirty="0">
                <a:ln>
                  <a:noFill/>
                </a:ln>
                <a:solidFill>
                  <a:schemeClr val="bg2">
                    <a:lumMod val="10000"/>
                  </a:schemeClr>
                </a:solidFill>
                <a:effectLst/>
                <a:latin typeface="Calibri" panose="020F0502020204030204" pitchFamily="34" charset="0"/>
              </a:rPr>
              <a:t> amplification centrally detected by </a:t>
            </a:r>
            <a:r>
              <a:rPr lang="en-US" sz="1600" b="0" dirty="0">
                <a:solidFill>
                  <a:schemeClr val="bg2">
                    <a:lumMod val="10000"/>
                  </a:schemeClr>
                </a:solidFill>
                <a:latin typeface="Calibri" panose="020F0502020204030204" pitchFamily="34" charset="0"/>
              </a:rPr>
              <a:t>tumor tissue</a:t>
            </a:r>
            <a:r>
              <a:rPr kumimoji="0" lang="en-US" sz="1600" b="0" i="0" u="none" strike="noStrike" cap="none" normalizeH="0" dirty="0">
                <a:ln>
                  <a:noFill/>
                </a:ln>
                <a:solidFill>
                  <a:schemeClr val="bg2">
                    <a:lumMod val="10000"/>
                  </a:schemeClr>
                </a:solidFill>
                <a:effectLst/>
                <a:latin typeface="Calibri" panose="020F0502020204030204" pitchFamily="34" charset="0"/>
              </a:rPr>
              <a:t> FISH or </a:t>
            </a:r>
            <a:r>
              <a:rPr lang="en-US" sz="1600" b="0" dirty="0">
                <a:solidFill>
                  <a:schemeClr val="bg2">
                    <a:lumMod val="10000"/>
                  </a:schemeClr>
                </a:solidFill>
                <a:latin typeface="Calibri" panose="020F0502020204030204" pitchFamily="34" charset="0"/>
              </a:rPr>
              <a:t>blood-based</a:t>
            </a:r>
            <a:r>
              <a:rPr kumimoji="0" lang="en-US" sz="1600" b="0" i="0" u="none" strike="noStrike" cap="none" normalizeH="0" dirty="0">
                <a:ln>
                  <a:noFill/>
                </a:ln>
                <a:solidFill>
                  <a:schemeClr val="bg2">
                    <a:lumMod val="10000"/>
                  </a:schemeClr>
                </a:solidFill>
                <a:effectLst/>
                <a:latin typeface="Calibri" panose="020F0502020204030204" pitchFamily="34" charset="0"/>
              </a:rPr>
              <a:t> NGS after first-line osimertinib. </a:t>
            </a: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Testing by tumor tissue FISH was not evaluable in 5 patients, negative in 2 patients.</a:t>
            </a:r>
            <a:endParaRPr lang="en-US" altLang="en-US" sz="1600" b="0" dirty="0">
              <a:solidFill>
                <a:schemeClr val="bg1"/>
              </a:solidFill>
              <a:latin typeface="Calibri" panose="020F0502020204030204" pitchFamily="34" charset="0"/>
            </a:endParaRPr>
          </a:p>
        </p:txBody>
      </p:sp>
      <p:sp>
        <p:nvSpPr>
          <p:cNvPr id="5" name="Text Box 11">
            <a:extLst>
              <a:ext uri="{FF2B5EF4-FFF2-40B4-BE49-F238E27FC236}">
                <a16:creationId xmlns:a16="http://schemas.microsoft.com/office/drawing/2014/main" id="{03E04D4D-9938-A8B4-65EA-78CF7BDD6DEE}"/>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a:t>
            </a:r>
          </a:p>
        </p:txBody>
      </p:sp>
    </p:spTree>
    <p:extLst>
      <p:ext uri="{BB962C8B-B14F-4D97-AF65-F5344CB8AC3E}">
        <p14:creationId xmlns:p14="http://schemas.microsoft.com/office/powerpoint/2010/main" val="1250242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INSIGHT 2: Baseline Characteristics</a:t>
            </a:r>
            <a:endParaRPr lang="en-US" altLang="en-US" dirty="0"/>
          </a:p>
        </p:txBody>
      </p:sp>
      <p:graphicFrame>
        <p:nvGraphicFramePr>
          <p:cNvPr id="3" name="Group 32">
            <a:extLst>
              <a:ext uri="{FF2B5EF4-FFF2-40B4-BE49-F238E27FC236}">
                <a16:creationId xmlns:a16="http://schemas.microsoft.com/office/drawing/2014/main" id="{F85CA414-1AD8-0B19-7FB1-8B703D0505A3}"/>
              </a:ext>
            </a:extLst>
          </p:cNvPr>
          <p:cNvGraphicFramePr>
            <a:graphicFrameLocks noGrp="1"/>
          </p:cNvGraphicFramePr>
          <p:nvPr>
            <p:extLst>
              <p:ext uri="{D42A27DB-BD31-4B8C-83A1-F6EECF244321}">
                <p14:modId xmlns:p14="http://schemas.microsoft.com/office/powerpoint/2010/main" val="2942034743"/>
              </p:ext>
            </p:extLst>
          </p:nvPr>
        </p:nvGraphicFramePr>
        <p:xfrm>
          <a:off x="727076" y="1580427"/>
          <a:ext cx="10735056" cy="4480704"/>
        </p:xfrm>
        <a:graphic>
          <a:graphicData uri="http://schemas.openxmlformats.org/drawingml/2006/table">
            <a:tbl>
              <a:tblPr/>
              <a:tblGrid>
                <a:gridCol w="3700545">
                  <a:extLst>
                    <a:ext uri="{9D8B030D-6E8A-4147-A177-3AD203B41FA5}">
                      <a16:colId xmlns:a16="http://schemas.microsoft.com/office/drawing/2014/main" val="20000"/>
                    </a:ext>
                  </a:extLst>
                </a:gridCol>
                <a:gridCol w="2815390">
                  <a:extLst>
                    <a:ext uri="{9D8B030D-6E8A-4147-A177-3AD203B41FA5}">
                      <a16:colId xmlns:a16="http://schemas.microsoft.com/office/drawing/2014/main" val="2404266461"/>
                    </a:ext>
                  </a:extLst>
                </a:gridCol>
                <a:gridCol w="4219121">
                  <a:extLst>
                    <a:ext uri="{9D8B030D-6E8A-4147-A177-3AD203B41FA5}">
                      <a16:colId xmlns:a16="http://schemas.microsoft.com/office/drawing/2014/main" val="20001"/>
                    </a:ext>
                  </a:extLst>
                </a:gridCol>
              </a:tblGrid>
              <a:tr h="578469">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Tepotinib + Osimertinib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491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4910">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(59.8)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784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Race/ethnicity,*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(59.8)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(35.2)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784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history,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Current/former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(68.0)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784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(27.9)</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(72.1)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r h="33491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brain metastases (by IRC),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63973273"/>
                  </a:ext>
                </a:extLst>
              </a:tr>
              <a:tr h="5784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L858R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(59.0)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(36.1)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44186745"/>
                  </a:ext>
                </a:extLst>
              </a:tr>
              <a:tr h="57846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on first-line osimertinib,</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(28.7)</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(64.8)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6465666"/>
                  </a:ext>
                </a:extLst>
              </a:tr>
            </a:tbl>
          </a:graphicData>
        </a:graphic>
      </p:graphicFrame>
      <p:sp>
        <p:nvSpPr>
          <p:cNvPr id="2" name="Text Box 11">
            <a:extLst>
              <a:ext uri="{FF2B5EF4-FFF2-40B4-BE49-F238E27FC236}">
                <a16:creationId xmlns:a16="http://schemas.microsoft.com/office/drawing/2014/main" id="{DAD1C64C-6050-5E8A-03DA-F5B0C7BBA6ED}"/>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a:t>
            </a:r>
          </a:p>
        </p:txBody>
      </p:sp>
      <p:sp>
        <p:nvSpPr>
          <p:cNvPr id="4" name="Text Box 30">
            <a:extLst>
              <a:ext uri="{FF2B5EF4-FFF2-40B4-BE49-F238E27FC236}">
                <a16:creationId xmlns:a16="http://schemas.microsoft.com/office/drawing/2014/main" id="{4AC51B9F-7A84-1104-D223-F216BA6A90DE}"/>
              </a:ext>
            </a:extLst>
          </p:cNvPr>
          <p:cNvSpPr txBox="1">
            <a:spLocks noChangeArrowheads="1"/>
          </p:cNvSpPr>
          <p:nvPr/>
        </p:nvSpPr>
        <p:spPr bwMode="auto">
          <a:xfrm>
            <a:off x="709796" y="6056676"/>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*Other/not collected (n = 6).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Other </a:t>
            </a:r>
            <a:r>
              <a:rPr kumimoji="0" lang="en-US" sz="1400" b="0" i="1" u="none" strike="noStrike" cap="none" normalizeH="0" dirty="0">
                <a:ln>
                  <a:noFill/>
                </a:ln>
                <a:solidFill>
                  <a:schemeClr val="bg2">
                    <a:lumMod val="10000"/>
                  </a:schemeClr>
                </a:solidFill>
                <a:effectLst/>
                <a:latin typeface="Calibri" panose="020F0502020204030204" pitchFamily="34" charset="0"/>
              </a:rPr>
              <a:t>EGFR</a:t>
            </a:r>
            <a:r>
              <a:rPr kumimoji="0" lang="en-US" sz="1400" b="0" i="0" u="none" strike="noStrike" cap="none" normalizeH="0" dirty="0">
                <a:ln>
                  <a:noFill/>
                </a:ln>
                <a:solidFill>
                  <a:schemeClr val="bg2">
                    <a:lumMod val="10000"/>
                  </a:schemeClr>
                </a:solidFill>
                <a:effectLst/>
                <a:latin typeface="Calibri" panose="020F0502020204030204" pitchFamily="34" charset="0"/>
              </a:rPr>
              <a:t> exon 21 mutations/other </a:t>
            </a:r>
            <a:r>
              <a:rPr kumimoji="0" lang="en-US" sz="1400" b="0" i="1" u="none" strike="noStrike" cap="none" normalizeH="0" dirty="0">
                <a:ln>
                  <a:noFill/>
                </a:ln>
                <a:solidFill>
                  <a:schemeClr val="bg2">
                    <a:lumMod val="10000"/>
                  </a:schemeClr>
                </a:solidFill>
                <a:effectLst/>
                <a:latin typeface="Calibri" panose="020F0502020204030204" pitchFamily="34" charset="0"/>
              </a:rPr>
              <a:t>EGFR</a:t>
            </a:r>
            <a:r>
              <a:rPr kumimoji="0" lang="en-US" sz="1400" b="0" i="0" u="none" strike="noStrike" cap="none" normalizeH="0" dirty="0">
                <a:ln>
                  <a:noFill/>
                </a:ln>
                <a:solidFill>
                  <a:schemeClr val="bg2">
                    <a:lumMod val="10000"/>
                  </a:schemeClr>
                </a:solidFill>
                <a:effectLst/>
                <a:latin typeface="Calibri" panose="020F0502020204030204" pitchFamily="34" charset="0"/>
              </a:rPr>
              <a:t> mutations (n = 6).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Did not receive first-line osimertinib (n = 8).</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302649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500" dirty="0"/>
              <a:t>INSIGHT 2: Response in Patients With </a:t>
            </a:r>
            <a:r>
              <a:rPr lang="en-US" sz="3500" i="1" dirty="0"/>
              <a:t>MET </a:t>
            </a:r>
            <a:r>
              <a:rPr lang="en-US" sz="3500" dirty="0"/>
              <a:t>Amplification by Tumor Tissue FISH Testing </a:t>
            </a:r>
            <a:endParaRPr lang="en-US" altLang="en-US" sz="3500" dirty="0"/>
          </a:p>
        </p:txBody>
      </p:sp>
      <p:sp>
        <p:nvSpPr>
          <p:cNvPr id="4" name="Text Box 11">
            <a:extLst>
              <a:ext uri="{FF2B5EF4-FFF2-40B4-BE49-F238E27FC236}">
                <a16:creationId xmlns:a16="http://schemas.microsoft.com/office/drawing/2014/main" id="{88DD54CC-1FFD-8B6A-8AB2-A84A96DB8AF0}"/>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 Reproduced with permission.</a:t>
            </a:r>
          </a:p>
        </p:txBody>
      </p:sp>
      <p:graphicFrame>
        <p:nvGraphicFramePr>
          <p:cNvPr id="12" name="Group 32">
            <a:extLst>
              <a:ext uri="{FF2B5EF4-FFF2-40B4-BE49-F238E27FC236}">
                <a16:creationId xmlns:a16="http://schemas.microsoft.com/office/drawing/2014/main" id="{B6CC8C83-F9CF-BB60-B75D-481CA94466EA}"/>
              </a:ext>
            </a:extLst>
          </p:cNvPr>
          <p:cNvGraphicFramePr>
            <a:graphicFrameLocks noGrp="1"/>
          </p:cNvGraphicFramePr>
          <p:nvPr>
            <p:extLst>
              <p:ext uri="{D42A27DB-BD31-4B8C-83A1-F6EECF244321}">
                <p14:modId xmlns:p14="http://schemas.microsoft.com/office/powerpoint/2010/main" val="3823926610"/>
              </p:ext>
            </p:extLst>
          </p:nvPr>
        </p:nvGraphicFramePr>
        <p:xfrm>
          <a:off x="832340" y="1591442"/>
          <a:ext cx="4237341" cy="4217782"/>
        </p:xfrm>
        <a:graphic>
          <a:graphicData uri="http://schemas.openxmlformats.org/drawingml/2006/table">
            <a:tbl>
              <a:tblPr/>
              <a:tblGrid>
                <a:gridCol w="2336318">
                  <a:extLst>
                    <a:ext uri="{9D8B030D-6E8A-4147-A177-3AD203B41FA5}">
                      <a16:colId xmlns:a16="http://schemas.microsoft.com/office/drawing/2014/main" val="20000"/>
                    </a:ext>
                  </a:extLst>
                </a:gridCol>
                <a:gridCol w="1901023">
                  <a:extLst>
                    <a:ext uri="{9D8B030D-6E8A-4147-A177-3AD203B41FA5}">
                      <a16:colId xmlns:a16="http://schemas.microsoft.com/office/drawing/2014/main" val="20001"/>
                    </a:ext>
                  </a:extLst>
                </a:gridCol>
              </a:tblGrid>
              <a:tr h="28991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Tumor Tissue FISH+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12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43.9 (33.9-54.3)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807864"/>
                  </a:ext>
                </a:extLst>
              </a:tr>
              <a:tr h="6825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BOR, n (%)</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 (43.9)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(15.3)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(23.5)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(17.3)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9.7 (5.6-NE)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Survival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Tumor Tissue FISH+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26150902"/>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(4.2-7.1)</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(52.0)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2505306"/>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(11.1-NE)</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(23.5)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5822096"/>
                  </a:ext>
                </a:extLst>
              </a:tr>
            </a:tbl>
          </a:graphicData>
        </a:graphic>
      </p:graphicFrame>
      <p:sp>
        <p:nvSpPr>
          <p:cNvPr id="2" name="Content Placeholder 6">
            <a:extLst>
              <a:ext uri="{FF2B5EF4-FFF2-40B4-BE49-F238E27FC236}">
                <a16:creationId xmlns:a16="http://schemas.microsoft.com/office/drawing/2014/main" id="{70DB8427-2F19-8BBB-934A-6BCB48AF5044}"/>
              </a:ext>
            </a:extLst>
          </p:cNvPr>
          <p:cNvSpPr txBox="1">
            <a:spLocks/>
          </p:cNvSpPr>
          <p:nvPr/>
        </p:nvSpPr>
        <p:spPr>
          <a:xfrm>
            <a:off x="6183416" y="5020672"/>
            <a:ext cx="5224246" cy="115878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400"/>
              </a:spcAft>
            </a:pPr>
            <a:r>
              <a:rPr lang="en-US" sz="1800" b="0" kern="0" dirty="0"/>
              <a:t>6 additional confirmed PRs since primary analysis</a:t>
            </a:r>
          </a:p>
          <a:p>
            <a:pPr>
              <a:spcBef>
                <a:spcPts val="700"/>
              </a:spcBef>
              <a:spcAft>
                <a:spcPts val="400"/>
              </a:spcAft>
            </a:pPr>
            <a:r>
              <a:rPr lang="en-US" sz="1800" b="0" kern="0" dirty="0"/>
              <a:t>Responses mostly occurred ≤6 </a:t>
            </a:r>
            <a:r>
              <a:rPr lang="en-US" sz="1800" b="0" kern="0" dirty="0" err="1"/>
              <a:t>wk</a:t>
            </a:r>
            <a:r>
              <a:rPr lang="en-US" sz="1800" b="0" kern="0" dirty="0"/>
              <a:t> with ongoing treatment in 42 patients</a:t>
            </a:r>
          </a:p>
        </p:txBody>
      </p:sp>
      <p:sp>
        <p:nvSpPr>
          <p:cNvPr id="3" name="Text Box 30">
            <a:extLst>
              <a:ext uri="{FF2B5EF4-FFF2-40B4-BE49-F238E27FC236}">
                <a16:creationId xmlns:a16="http://schemas.microsoft.com/office/drawing/2014/main" id="{5EAF87F2-BCF7-F21D-A88A-228538F89B8B}"/>
              </a:ext>
            </a:extLst>
          </p:cNvPr>
          <p:cNvSpPr txBox="1">
            <a:spLocks noChangeArrowheads="1"/>
          </p:cNvSpPr>
          <p:nvPr/>
        </p:nvSpPr>
        <p:spPr bwMode="auto">
          <a:xfrm>
            <a:off x="832340" y="5954176"/>
            <a:ext cx="275981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*Primary analysis set (n = 98).</a:t>
            </a:r>
            <a:endParaRPr lang="en-US" altLang="en-US" sz="140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77126D6E-BA60-4DB1-5B32-A53A4DE1C009}"/>
              </a:ext>
            </a:extLst>
          </p:cNvPr>
          <p:cNvSpPr txBox="1"/>
          <p:nvPr/>
        </p:nvSpPr>
        <p:spPr bwMode="auto">
          <a:xfrm>
            <a:off x="6363208" y="4684490"/>
            <a:ext cx="5029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Excluded because baseline/postbaseline measurement unavailable (n = 4)</a:t>
            </a:r>
            <a:endParaRPr lang="en-US" sz="1200" b="0" dirty="0">
              <a:solidFill>
                <a:schemeClr val="bg1"/>
              </a:solidFill>
              <a:latin typeface="Calibri" panose="020F0502020204030204" pitchFamily="34" charset="0"/>
            </a:endParaRPr>
          </a:p>
        </p:txBody>
      </p:sp>
      <p:grpSp>
        <p:nvGrpSpPr>
          <p:cNvPr id="9222" name="Group 9221">
            <a:extLst>
              <a:ext uri="{FF2B5EF4-FFF2-40B4-BE49-F238E27FC236}">
                <a16:creationId xmlns:a16="http://schemas.microsoft.com/office/drawing/2014/main" id="{89F05CE9-7356-E070-3A57-067B607BBFCC}"/>
              </a:ext>
            </a:extLst>
          </p:cNvPr>
          <p:cNvGrpSpPr/>
          <p:nvPr/>
        </p:nvGrpSpPr>
        <p:grpSpPr>
          <a:xfrm>
            <a:off x="9733005" y="1709963"/>
            <a:ext cx="2172513" cy="1323439"/>
            <a:chOff x="6616831" y="3827320"/>
            <a:chExt cx="2172513" cy="1323439"/>
          </a:xfrm>
        </p:grpSpPr>
        <p:sp>
          <p:nvSpPr>
            <p:cNvPr id="29" name="TextBox 28">
              <a:extLst>
                <a:ext uri="{FF2B5EF4-FFF2-40B4-BE49-F238E27FC236}">
                  <a16:creationId xmlns:a16="http://schemas.microsoft.com/office/drawing/2014/main" id="{B9F75846-F4AE-06F5-0900-F90F3465D305}"/>
                </a:ext>
              </a:extLst>
            </p:cNvPr>
            <p:cNvSpPr txBox="1"/>
            <p:nvPr/>
          </p:nvSpPr>
          <p:spPr bwMode="auto">
            <a:xfrm>
              <a:off x="6723266" y="3827320"/>
              <a:ext cx="206607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Best Overall Response</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Partial response</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Stable disease</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Progressive disease</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Not evaluable</a:t>
              </a:r>
            </a:p>
          </p:txBody>
        </p:sp>
        <p:grpSp>
          <p:nvGrpSpPr>
            <p:cNvPr id="9221" name="Group 9220">
              <a:extLst>
                <a:ext uri="{FF2B5EF4-FFF2-40B4-BE49-F238E27FC236}">
                  <a16:creationId xmlns:a16="http://schemas.microsoft.com/office/drawing/2014/main" id="{7E1C7F9E-9F3F-A3D5-D707-BB7F95DC880E}"/>
                </a:ext>
              </a:extLst>
            </p:cNvPr>
            <p:cNvGrpSpPr/>
            <p:nvPr/>
          </p:nvGrpSpPr>
          <p:grpSpPr>
            <a:xfrm>
              <a:off x="6616831" y="4170315"/>
              <a:ext cx="132201" cy="874830"/>
              <a:chOff x="6600969" y="4210571"/>
              <a:chExt cx="148064" cy="979799"/>
            </a:xfrm>
          </p:grpSpPr>
          <p:sp>
            <p:nvSpPr>
              <p:cNvPr id="30" name="Rectangle 29">
                <a:extLst>
                  <a:ext uri="{FF2B5EF4-FFF2-40B4-BE49-F238E27FC236}">
                    <a16:creationId xmlns:a16="http://schemas.microsoft.com/office/drawing/2014/main" id="{7D416C88-4D62-1D56-9098-7D33BDDB0999}"/>
                  </a:ext>
                </a:extLst>
              </p:cNvPr>
              <p:cNvSpPr/>
              <p:nvPr/>
            </p:nvSpPr>
            <p:spPr bwMode="auto">
              <a:xfrm>
                <a:off x="6600969" y="4210571"/>
                <a:ext cx="148064" cy="1480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95A7B8FB-32EB-B6FD-71EE-7F15307AC349}"/>
                  </a:ext>
                </a:extLst>
              </p:cNvPr>
              <p:cNvSpPr/>
              <p:nvPr/>
            </p:nvSpPr>
            <p:spPr bwMode="auto">
              <a:xfrm>
                <a:off x="6600969" y="4485317"/>
                <a:ext cx="148064" cy="1480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E07ECFD-1EA2-39DD-2512-AC49EE1186A3}"/>
                  </a:ext>
                </a:extLst>
              </p:cNvPr>
              <p:cNvSpPr/>
              <p:nvPr/>
            </p:nvSpPr>
            <p:spPr bwMode="auto">
              <a:xfrm>
                <a:off x="6600969" y="4767560"/>
                <a:ext cx="148064" cy="1480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5A975CBA-5630-2ABE-7227-B046AC00542A}"/>
                  </a:ext>
                </a:extLst>
              </p:cNvPr>
              <p:cNvSpPr/>
              <p:nvPr/>
            </p:nvSpPr>
            <p:spPr bwMode="auto">
              <a:xfrm>
                <a:off x="6600969" y="5042306"/>
                <a:ext cx="148064" cy="148064"/>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7" name="TextBox 26">
            <a:extLst>
              <a:ext uri="{FF2B5EF4-FFF2-40B4-BE49-F238E27FC236}">
                <a16:creationId xmlns:a16="http://schemas.microsoft.com/office/drawing/2014/main" id="{FB3483E2-C2FB-85B5-CD57-2E40CDCBFF22}"/>
              </a:ext>
            </a:extLst>
          </p:cNvPr>
          <p:cNvSpPr txBox="1"/>
          <p:nvPr/>
        </p:nvSpPr>
        <p:spPr bwMode="auto">
          <a:xfrm rot="16200000">
            <a:off x="3969499" y="3174518"/>
            <a:ext cx="30741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Change in Sum of Target Lesion Diameters (%)</a:t>
            </a:r>
          </a:p>
        </p:txBody>
      </p:sp>
      <p:cxnSp>
        <p:nvCxnSpPr>
          <p:cNvPr id="7" name="Straight Connector 6">
            <a:extLst>
              <a:ext uri="{FF2B5EF4-FFF2-40B4-BE49-F238E27FC236}">
                <a16:creationId xmlns:a16="http://schemas.microsoft.com/office/drawing/2014/main" id="{D55A1F09-DA8A-E61A-F0F3-213FA8DDEEA8}"/>
              </a:ext>
            </a:extLst>
          </p:cNvPr>
          <p:cNvCxnSpPr>
            <a:cxnSpLocks/>
          </p:cNvCxnSpPr>
          <p:nvPr/>
        </p:nvCxnSpPr>
        <p:spPr bwMode="auto">
          <a:xfrm>
            <a:off x="6185804" y="2037427"/>
            <a:ext cx="0" cy="2796988"/>
          </a:xfrm>
          <a:prstGeom prst="line">
            <a:avLst/>
          </a:prstGeom>
          <a:noFill/>
          <a:ln w="28575" cap="flat" cmpd="sng" algn="ctr">
            <a:solidFill>
              <a:schemeClr val="bg1"/>
            </a:solidFill>
            <a:prstDash val="solid"/>
            <a:round/>
            <a:headEnd type="none" w="med" len="med"/>
            <a:tailEnd type="none" w="med" len="med"/>
          </a:ln>
          <a:effectLst/>
        </p:spPr>
      </p:cxnSp>
      <p:grpSp>
        <p:nvGrpSpPr>
          <p:cNvPr id="9229" name="Group 9228">
            <a:extLst>
              <a:ext uri="{FF2B5EF4-FFF2-40B4-BE49-F238E27FC236}">
                <a16:creationId xmlns:a16="http://schemas.microsoft.com/office/drawing/2014/main" id="{C275450D-5A62-BA1F-8BAF-220DD05D7A19}"/>
              </a:ext>
            </a:extLst>
          </p:cNvPr>
          <p:cNvGrpSpPr/>
          <p:nvPr/>
        </p:nvGrpSpPr>
        <p:grpSpPr>
          <a:xfrm>
            <a:off x="5554856" y="2489735"/>
            <a:ext cx="598028" cy="2421613"/>
            <a:chOff x="5537603" y="1629406"/>
            <a:chExt cx="598028" cy="3119855"/>
          </a:xfrm>
        </p:grpSpPr>
        <p:sp>
          <p:nvSpPr>
            <p:cNvPr id="18" name="TextBox 17">
              <a:extLst>
                <a:ext uri="{FF2B5EF4-FFF2-40B4-BE49-F238E27FC236}">
                  <a16:creationId xmlns:a16="http://schemas.microsoft.com/office/drawing/2014/main" id="{77549B24-33F5-EA38-2AFD-1A8980C8C4F9}"/>
                </a:ext>
              </a:extLst>
            </p:cNvPr>
            <p:cNvSpPr txBox="1"/>
            <p:nvPr/>
          </p:nvSpPr>
          <p:spPr bwMode="auto">
            <a:xfrm>
              <a:off x="5716609" y="1629406"/>
              <a:ext cx="419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B1C4DB46-536A-DB91-BDDD-29B244F524BA}"/>
                </a:ext>
              </a:extLst>
            </p:cNvPr>
            <p:cNvSpPr txBox="1"/>
            <p:nvPr/>
          </p:nvSpPr>
          <p:spPr bwMode="auto">
            <a:xfrm>
              <a:off x="5716609" y="2026733"/>
              <a:ext cx="419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75C9AC0A-5FC3-2857-E38E-4138AC0834F9}"/>
                </a:ext>
              </a:extLst>
            </p:cNvPr>
            <p:cNvSpPr txBox="1"/>
            <p:nvPr/>
          </p:nvSpPr>
          <p:spPr bwMode="auto">
            <a:xfrm>
              <a:off x="5827687" y="2419202"/>
              <a:ext cx="307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87DB7C99-1C88-C53E-E380-C4C633C5797C}"/>
                </a:ext>
              </a:extLst>
            </p:cNvPr>
            <p:cNvSpPr txBox="1"/>
            <p:nvPr/>
          </p:nvSpPr>
          <p:spPr bwMode="auto">
            <a:xfrm>
              <a:off x="5649962" y="2816529"/>
              <a:ext cx="4856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B4526772-003B-2F0E-8DE8-2D71F23F6E32}"/>
                </a:ext>
              </a:extLst>
            </p:cNvPr>
            <p:cNvSpPr txBox="1"/>
            <p:nvPr/>
          </p:nvSpPr>
          <p:spPr bwMode="auto">
            <a:xfrm>
              <a:off x="5648683" y="3223584"/>
              <a:ext cx="4856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EAB62E62-77EE-2DBF-F5B3-8249139BA2C4}"/>
                </a:ext>
              </a:extLst>
            </p:cNvPr>
            <p:cNvSpPr txBox="1"/>
            <p:nvPr/>
          </p:nvSpPr>
          <p:spPr bwMode="auto">
            <a:xfrm>
              <a:off x="5648683" y="3620911"/>
              <a:ext cx="4856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BF41A12C-BAC2-D5E5-0829-749B0864A33B}"/>
                </a:ext>
              </a:extLst>
            </p:cNvPr>
            <p:cNvSpPr txBox="1"/>
            <p:nvPr/>
          </p:nvSpPr>
          <p:spPr bwMode="auto">
            <a:xfrm>
              <a:off x="5648683" y="4013380"/>
              <a:ext cx="4856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5" name="TextBox 24">
              <a:extLst>
                <a:ext uri="{FF2B5EF4-FFF2-40B4-BE49-F238E27FC236}">
                  <a16:creationId xmlns:a16="http://schemas.microsoft.com/office/drawing/2014/main" id="{D0FFB848-023D-4A7E-D101-B917E3D831DF}"/>
                </a:ext>
              </a:extLst>
            </p:cNvPr>
            <p:cNvSpPr txBox="1"/>
            <p:nvPr/>
          </p:nvSpPr>
          <p:spPr bwMode="auto">
            <a:xfrm>
              <a:off x="5537603" y="4410707"/>
              <a:ext cx="596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26" name="TextBox 25">
            <a:extLst>
              <a:ext uri="{FF2B5EF4-FFF2-40B4-BE49-F238E27FC236}">
                <a16:creationId xmlns:a16="http://schemas.microsoft.com/office/drawing/2014/main" id="{25AC615D-671F-BB5F-B68E-6E1A3D9F6A52}"/>
              </a:ext>
            </a:extLst>
          </p:cNvPr>
          <p:cNvSpPr txBox="1"/>
          <p:nvPr/>
        </p:nvSpPr>
        <p:spPr bwMode="auto">
          <a:xfrm>
            <a:off x="7272872" y="1494002"/>
            <a:ext cx="25146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Tumor Shrinkage (n = 98*</a:t>
            </a:r>
            <a:r>
              <a:rPr lang="en-US" sz="1600" baseline="30000" dirty="0">
                <a:solidFill>
                  <a:schemeClr val="bg1"/>
                </a:solidFill>
                <a:latin typeface="Calibri" panose="020F0502020204030204" pitchFamily="34" charset="0"/>
              </a:rPr>
              <a:t>†</a:t>
            </a:r>
            <a:r>
              <a:rPr lang="en-US" sz="1600" dirty="0">
                <a:solidFill>
                  <a:schemeClr val="bg1"/>
                </a:solidFill>
                <a:latin typeface="Calibri" panose="020F0502020204030204" pitchFamily="34" charset="0"/>
              </a:rPr>
              <a:t>)</a:t>
            </a:r>
          </a:p>
        </p:txBody>
      </p:sp>
      <p:grpSp>
        <p:nvGrpSpPr>
          <p:cNvPr id="9216" name="Group 9215">
            <a:extLst>
              <a:ext uri="{FF2B5EF4-FFF2-40B4-BE49-F238E27FC236}">
                <a16:creationId xmlns:a16="http://schemas.microsoft.com/office/drawing/2014/main" id="{99FB85F4-A7DE-654E-E9DD-DEBB22296A76}"/>
              </a:ext>
            </a:extLst>
          </p:cNvPr>
          <p:cNvGrpSpPr/>
          <p:nvPr/>
        </p:nvGrpSpPr>
        <p:grpSpPr>
          <a:xfrm>
            <a:off x="6200099" y="2975665"/>
            <a:ext cx="5444928" cy="766519"/>
            <a:chOff x="6671943" y="2562307"/>
            <a:chExt cx="5107514" cy="1002073"/>
          </a:xfrm>
        </p:grpSpPr>
        <p:cxnSp>
          <p:nvCxnSpPr>
            <p:cNvPr id="9217" name="Straight Connector 9216">
              <a:extLst>
                <a:ext uri="{FF2B5EF4-FFF2-40B4-BE49-F238E27FC236}">
                  <a16:creationId xmlns:a16="http://schemas.microsoft.com/office/drawing/2014/main" id="{982A5451-6DBD-A7B9-8647-A1A5C16A1E96}"/>
                </a:ext>
              </a:extLst>
            </p:cNvPr>
            <p:cNvCxnSpPr/>
            <p:nvPr/>
          </p:nvCxnSpPr>
          <p:spPr bwMode="auto">
            <a:xfrm>
              <a:off x="6677138" y="3564380"/>
              <a:ext cx="5102319" cy="0"/>
            </a:xfrm>
            <a:prstGeom prst="line">
              <a:avLst/>
            </a:prstGeom>
            <a:noFill/>
            <a:ln w="28575" cap="flat" cmpd="sng" algn="ctr">
              <a:solidFill>
                <a:schemeClr val="tx2"/>
              </a:solidFill>
              <a:prstDash val="sysDash"/>
              <a:round/>
              <a:headEnd type="none" w="med" len="med"/>
              <a:tailEnd type="none" w="med" len="med"/>
            </a:ln>
            <a:effectLst/>
          </p:spPr>
        </p:cxnSp>
        <p:cxnSp>
          <p:nvCxnSpPr>
            <p:cNvPr id="9219" name="Straight Connector 9218">
              <a:extLst>
                <a:ext uri="{FF2B5EF4-FFF2-40B4-BE49-F238E27FC236}">
                  <a16:creationId xmlns:a16="http://schemas.microsoft.com/office/drawing/2014/main" id="{02E5B4C7-BDBF-5E99-8F6A-BCE5DB6ECD8A}"/>
                </a:ext>
              </a:extLst>
            </p:cNvPr>
            <p:cNvCxnSpPr/>
            <p:nvPr/>
          </p:nvCxnSpPr>
          <p:spPr bwMode="auto">
            <a:xfrm>
              <a:off x="6671943" y="2562307"/>
              <a:ext cx="5102319" cy="0"/>
            </a:xfrm>
            <a:prstGeom prst="line">
              <a:avLst/>
            </a:prstGeom>
            <a:noFill/>
            <a:ln w="28575" cap="flat" cmpd="sng" algn="ctr">
              <a:solidFill>
                <a:schemeClr val="tx2"/>
              </a:solidFill>
              <a:prstDash val="sysDash"/>
              <a:round/>
              <a:headEnd type="none" w="med" len="med"/>
              <a:tailEnd type="none" w="med" len="med"/>
            </a:ln>
            <a:effectLst/>
          </p:spPr>
        </p:cxnSp>
      </p:grpSp>
      <p:grpSp>
        <p:nvGrpSpPr>
          <p:cNvPr id="9228" name="Group 9227">
            <a:extLst>
              <a:ext uri="{FF2B5EF4-FFF2-40B4-BE49-F238E27FC236}">
                <a16:creationId xmlns:a16="http://schemas.microsoft.com/office/drawing/2014/main" id="{071367F6-4275-38E3-E0F7-F6FD1C4B7049}"/>
              </a:ext>
            </a:extLst>
          </p:cNvPr>
          <p:cNvGrpSpPr/>
          <p:nvPr/>
        </p:nvGrpSpPr>
        <p:grpSpPr>
          <a:xfrm>
            <a:off x="6114213" y="2042597"/>
            <a:ext cx="71084" cy="2782855"/>
            <a:chOff x="6114213" y="1812518"/>
            <a:chExt cx="71084" cy="2782855"/>
          </a:xfrm>
        </p:grpSpPr>
        <p:grpSp>
          <p:nvGrpSpPr>
            <p:cNvPr id="8" name="Group 7">
              <a:extLst>
                <a:ext uri="{FF2B5EF4-FFF2-40B4-BE49-F238E27FC236}">
                  <a16:creationId xmlns:a16="http://schemas.microsoft.com/office/drawing/2014/main" id="{AD5EE4AA-7343-B12C-62E2-C2D1370D87BE}"/>
                </a:ext>
              </a:extLst>
            </p:cNvPr>
            <p:cNvGrpSpPr/>
            <p:nvPr/>
          </p:nvGrpSpPr>
          <p:grpSpPr>
            <a:xfrm>
              <a:off x="6114213" y="2419202"/>
              <a:ext cx="71084" cy="2176171"/>
              <a:chOff x="6564405" y="2158254"/>
              <a:chExt cx="94129" cy="2781301"/>
            </a:xfrm>
          </p:grpSpPr>
          <p:cxnSp>
            <p:nvCxnSpPr>
              <p:cNvPr id="9" name="Straight Connector 8">
                <a:extLst>
                  <a:ext uri="{FF2B5EF4-FFF2-40B4-BE49-F238E27FC236}">
                    <a16:creationId xmlns:a16="http://schemas.microsoft.com/office/drawing/2014/main" id="{9879AEEA-4CEF-301C-403C-9BAC68FCB0C1}"/>
                  </a:ext>
                </a:extLst>
              </p:cNvPr>
              <p:cNvCxnSpPr>
                <a:cxnSpLocks/>
              </p:cNvCxnSpPr>
              <p:nvPr/>
            </p:nvCxnSpPr>
            <p:spPr bwMode="auto">
              <a:xfrm>
                <a:off x="6564405" y="2158254"/>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132E3EA-603E-0D99-EDB1-E36039B0B8F5}"/>
                  </a:ext>
                </a:extLst>
              </p:cNvPr>
              <p:cNvCxnSpPr>
                <a:cxnSpLocks/>
              </p:cNvCxnSpPr>
              <p:nvPr/>
            </p:nvCxnSpPr>
            <p:spPr bwMode="auto">
              <a:xfrm>
                <a:off x="6564405" y="255558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6482DDC-F9CD-8121-5611-6BEF89F9FE34}"/>
                  </a:ext>
                </a:extLst>
              </p:cNvPr>
              <p:cNvCxnSpPr>
                <a:cxnSpLocks/>
              </p:cNvCxnSpPr>
              <p:nvPr/>
            </p:nvCxnSpPr>
            <p:spPr bwMode="auto">
              <a:xfrm>
                <a:off x="6564405" y="2952912"/>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4052121-1A5A-3C07-B4E6-EAF29CF116AC}"/>
                  </a:ext>
                </a:extLst>
              </p:cNvPr>
              <p:cNvCxnSpPr>
                <a:cxnSpLocks/>
              </p:cNvCxnSpPr>
              <p:nvPr/>
            </p:nvCxnSpPr>
            <p:spPr bwMode="auto">
              <a:xfrm>
                <a:off x="6564405" y="335024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843DBC0-7EC5-90A4-C0D4-D3B7877DE86F}"/>
                  </a:ext>
                </a:extLst>
              </p:cNvPr>
              <p:cNvCxnSpPr>
                <a:cxnSpLocks/>
              </p:cNvCxnSpPr>
              <p:nvPr/>
            </p:nvCxnSpPr>
            <p:spPr bwMode="auto">
              <a:xfrm>
                <a:off x="6564405" y="3747570"/>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D94EA49-81BD-3795-FDB8-3072AE01221F}"/>
                  </a:ext>
                </a:extLst>
              </p:cNvPr>
              <p:cNvCxnSpPr>
                <a:cxnSpLocks/>
              </p:cNvCxnSpPr>
              <p:nvPr/>
            </p:nvCxnSpPr>
            <p:spPr bwMode="auto">
              <a:xfrm>
                <a:off x="6564405" y="414489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F861107-8E07-5040-9A1F-5BB7B6C99776}"/>
                  </a:ext>
                </a:extLst>
              </p:cNvPr>
              <p:cNvCxnSpPr>
                <a:cxnSpLocks/>
              </p:cNvCxnSpPr>
              <p:nvPr/>
            </p:nvCxnSpPr>
            <p:spPr bwMode="auto">
              <a:xfrm>
                <a:off x="6564405" y="4542228"/>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63CC646-5CD4-8F7C-1C78-EA2B211CBF39}"/>
                  </a:ext>
                </a:extLst>
              </p:cNvPr>
              <p:cNvCxnSpPr>
                <a:cxnSpLocks/>
              </p:cNvCxnSpPr>
              <p:nvPr/>
            </p:nvCxnSpPr>
            <p:spPr bwMode="auto">
              <a:xfrm>
                <a:off x="6564405" y="4939555"/>
                <a:ext cx="941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7" name="Group 9226">
              <a:extLst>
                <a:ext uri="{FF2B5EF4-FFF2-40B4-BE49-F238E27FC236}">
                  <a16:creationId xmlns:a16="http://schemas.microsoft.com/office/drawing/2014/main" id="{C0EDE9C1-9AA3-750B-DA5A-9124A2ABE470}"/>
                </a:ext>
              </a:extLst>
            </p:cNvPr>
            <p:cNvGrpSpPr/>
            <p:nvPr/>
          </p:nvGrpSpPr>
          <p:grpSpPr>
            <a:xfrm>
              <a:off x="6114213" y="1812518"/>
              <a:ext cx="71084" cy="310882"/>
              <a:chOff x="6266613" y="2571602"/>
              <a:chExt cx="71084" cy="310882"/>
            </a:xfrm>
          </p:grpSpPr>
          <p:cxnSp>
            <p:nvCxnSpPr>
              <p:cNvPr id="9225" name="Straight Connector 9224">
                <a:extLst>
                  <a:ext uri="{FF2B5EF4-FFF2-40B4-BE49-F238E27FC236}">
                    <a16:creationId xmlns:a16="http://schemas.microsoft.com/office/drawing/2014/main" id="{A25B2717-B72B-E4B3-0797-628D1C194234}"/>
                  </a:ext>
                </a:extLst>
              </p:cNvPr>
              <p:cNvCxnSpPr>
                <a:cxnSpLocks/>
              </p:cNvCxnSpPr>
              <p:nvPr/>
            </p:nvCxnSpPr>
            <p:spPr bwMode="auto">
              <a:xfrm>
                <a:off x="6266613" y="2571602"/>
                <a:ext cx="71084"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5FE18648-B1B0-BDF7-399B-CF7843F46662}"/>
                  </a:ext>
                </a:extLst>
              </p:cNvPr>
              <p:cNvCxnSpPr>
                <a:cxnSpLocks/>
              </p:cNvCxnSpPr>
              <p:nvPr/>
            </p:nvCxnSpPr>
            <p:spPr bwMode="auto">
              <a:xfrm>
                <a:off x="6266613" y="2882484"/>
                <a:ext cx="7108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230" name="TextBox 9229">
            <a:extLst>
              <a:ext uri="{FF2B5EF4-FFF2-40B4-BE49-F238E27FC236}">
                <a16:creationId xmlns:a16="http://schemas.microsoft.com/office/drawing/2014/main" id="{8776E624-3BF5-8AEC-AD13-480F4B5C32AC}"/>
              </a:ext>
            </a:extLst>
          </p:cNvPr>
          <p:cNvSpPr txBox="1"/>
          <p:nvPr/>
        </p:nvSpPr>
        <p:spPr bwMode="auto">
          <a:xfrm>
            <a:off x="5767662" y="18658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231" name="TextBox 9230">
            <a:extLst>
              <a:ext uri="{FF2B5EF4-FFF2-40B4-BE49-F238E27FC236}">
                <a16:creationId xmlns:a16="http://schemas.microsoft.com/office/drawing/2014/main" id="{456578F7-FC9D-318B-A570-DA05A474D7DA}"/>
              </a:ext>
            </a:extLst>
          </p:cNvPr>
          <p:cNvSpPr txBox="1"/>
          <p:nvPr/>
        </p:nvSpPr>
        <p:spPr bwMode="auto">
          <a:xfrm>
            <a:off x="5767662" y="21742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9233" name="Straight Connector 9232">
            <a:extLst>
              <a:ext uri="{FF2B5EF4-FFF2-40B4-BE49-F238E27FC236}">
                <a16:creationId xmlns:a16="http://schemas.microsoft.com/office/drawing/2014/main" id="{8E19BE25-61E7-34A9-8E1B-CEFDB25515B5}"/>
              </a:ext>
            </a:extLst>
          </p:cNvPr>
          <p:cNvCxnSpPr>
            <a:cxnSpLocks/>
          </p:cNvCxnSpPr>
          <p:nvPr/>
        </p:nvCxnSpPr>
        <p:spPr bwMode="auto">
          <a:xfrm flipV="1">
            <a:off x="6263403" y="2063666"/>
            <a:ext cx="0" cy="1221151"/>
          </a:xfrm>
          <a:prstGeom prst="line">
            <a:avLst/>
          </a:prstGeom>
          <a:noFill/>
          <a:ln w="38100" cap="flat" cmpd="sng" algn="ctr">
            <a:solidFill>
              <a:schemeClr val="accent4"/>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EC7F19CA-9F21-5864-A229-2395424F0859}"/>
              </a:ext>
            </a:extLst>
          </p:cNvPr>
          <p:cNvCxnSpPr>
            <a:cxnSpLocks/>
          </p:cNvCxnSpPr>
          <p:nvPr/>
        </p:nvCxnSpPr>
        <p:spPr bwMode="auto">
          <a:xfrm flipV="1">
            <a:off x="6320329" y="2783924"/>
            <a:ext cx="0" cy="499354"/>
          </a:xfrm>
          <a:prstGeom prst="line">
            <a:avLst/>
          </a:prstGeom>
          <a:noFill/>
          <a:ln w="38100" cap="flat" cmpd="sng" algn="ctr">
            <a:solidFill>
              <a:schemeClr val="accent4"/>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162848C3-8076-73BF-F2F4-14C036AF1116}"/>
              </a:ext>
            </a:extLst>
          </p:cNvPr>
          <p:cNvCxnSpPr>
            <a:cxnSpLocks/>
          </p:cNvCxnSpPr>
          <p:nvPr/>
        </p:nvCxnSpPr>
        <p:spPr bwMode="auto">
          <a:xfrm flipV="1">
            <a:off x="6377255" y="2801769"/>
            <a:ext cx="0" cy="481509"/>
          </a:xfrm>
          <a:prstGeom prst="line">
            <a:avLst/>
          </a:prstGeom>
          <a:noFill/>
          <a:ln w="38100" cap="flat" cmpd="sng" algn="ctr">
            <a:solidFill>
              <a:schemeClr val="accent4"/>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1B393454-4408-6330-4472-888E9B56AEBE}"/>
              </a:ext>
            </a:extLst>
          </p:cNvPr>
          <p:cNvCxnSpPr>
            <a:cxnSpLocks/>
          </p:cNvCxnSpPr>
          <p:nvPr/>
        </p:nvCxnSpPr>
        <p:spPr bwMode="auto">
          <a:xfrm flipV="1">
            <a:off x="6434181" y="2843063"/>
            <a:ext cx="0" cy="440215"/>
          </a:xfrm>
          <a:prstGeom prst="line">
            <a:avLst/>
          </a:prstGeom>
          <a:noFill/>
          <a:ln w="38100" cap="flat" cmpd="sng" algn="ctr">
            <a:solidFill>
              <a:schemeClr val="accent4"/>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F6F8DD2F-B89D-7712-B073-DE57CD152A4D}"/>
              </a:ext>
            </a:extLst>
          </p:cNvPr>
          <p:cNvCxnSpPr>
            <a:cxnSpLocks/>
          </p:cNvCxnSpPr>
          <p:nvPr/>
        </p:nvCxnSpPr>
        <p:spPr bwMode="auto">
          <a:xfrm flipV="1">
            <a:off x="6491107" y="2907807"/>
            <a:ext cx="0" cy="375471"/>
          </a:xfrm>
          <a:prstGeom prst="line">
            <a:avLst/>
          </a:prstGeom>
          <a:noFill/>
          <a:ln w="38100" cap="flat" cmpd="sng" algn="ctr">
            <a:solidFill>
              <a:schemeClr val="accent4"/>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74BA15E2-898B-8B32-FD91-1514BE601A69}"/>
              </a:ext>
            </a:extLst>
          </p:cNvPr>
          <p:cNvCxnSpPr>
            <a:cxnSpLocks/>
          </p:cNvCxnSpPr>
          <p:nvPr/>
        </p:nvCxnSpPr>
        <p:spPr bwMode="auto">
          <a:xfrm flipV="1">
            <a:off x="6548033" y="2910296"/>
            <a:ext cx="0" cy="375471"/>
          </a:xfrm>
          <a:prstGeom prst="line">
            <a:avLst/>
          </a:prstGeom>
          <a:noFill/>
          <a:ln w="38100" cap="flat" cmpd="sng" algn="ctr">
            <a:solidFill>
              <a:schemeClr val="accent4"/>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D880F4C2-7A42-90D3-E68F-A60F37880787}"/>
              </a:ext>
            </a:extLst>
          </p:cNvPr>
          <p:cNvCxnSpPr>
            <a:cxnSpLocks/>
          </p:cNvCxnSpPr>
          <p:nvPr/>
        </p:nvCxnSpPr>
        <p:spPr bwMode="auto">
          <a:xfrm flipV="1">
            <a:off x="6604959" y="2941211"/>
            <a:ext cx="0" cy="342067"/>
          </a:xfrm>
          <a:prstGeom prst="line">
            <a:avLst/>
          </a:prstGeom>
          <a:noFill/>
          <a:ln w="38100" cap="flat" cmpd="sng" algn="ctr">
            <a:solidFill>
              <a:schemeClr val="accent4"/>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5484AC63-8714-3258-4BD6-F12A4B0B3D51}"/>
              </a:ext>
            </a:extLst>
          </p:cNvPr>
          <p:cNvCxnSpPr>
            <a:cxnSpLocks/>
          </p:cNvCxnSpPr>
          <p:nvPr/>
        </p:nvCxnSpPr>
        <p:spPr bwMode="auto">
          <a:xfrm flipV="1">
            <a:off x="6661885" y="3069106"/>
            <a:ext cx="0" cy="214172"/>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F902C97C-C501-3876-D86D-D9CB12B83ADB}"/>
              </a:ext>
            </a:extLst>
          </p:cNvPr>
          <p:cNvCxnSpPr>
            <a:cxnSpLocks/>
          </p:cNvCxnSpPr>
          <p:nvPr/>
        </p:nvCxnSpPr>
        <p:spPr bwMode="auto">
          <a:xfrm flipV="1">
            <a:off x="6718811" y="3098032"/>
            <a:ext cx="0" cy="185246"/>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072EA0A3-3419-3A5E-D933-9184CA0CF5F1}"/>
              </a:ext>
            </a:extLst>
          </p:cNvPr>
          <p:cNvCxnSpPr>
            <a:cxnSpLocks/>
          </p:cNvCxnSpPr>
          <p:nvPr/>
        </p:nvCxnSpPr>
        <p:spPr bwMode="auto">
          <a:xfrm flipV="1">
            <a:off x="6775737" y="3107508"/>
            <a:ext cx="0" cy="185246"/>
          </a:xfrm>
          <a:prstGeom prst="line">
            <a:avLst/>
          </a:prstGeom>
          <a:noFill/>
          <a:ln w="38100" cap="flat" cmpd="sng" algn="ctr">
            <a:solidFill>
              <a:schemeClr val="accent3"/>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FDD6A368-300B-8401-BF72-DC94505D3EBE}"/>
              </a:ext>
            </a:extLst>
          </p:cNvPr>
          <p:cNvCxnSpPr>
            <a:cxnSpLocks/>
          </p:cNvCxnSpPr>
          <p:nvPr/>
        </p:nvCxnSpPr>
        <p:spPr bwMode="auto">
          <a:xfrm flipV="1">
            <a:off x="6832663" y="3140271"/>
            <a:ext cx="0" cy="143007"/>
          </a:xfrm>
          <a:prstGeom prst="line">
            <a:avLst/>
          </a:prstGeom>
          <a:noFill/>
          <a:ln w="38100" cap="flat" cmpd="sng" algn="ctr">
            <a:solidFill>
              <a:schemeClr val="accent4"/>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1DDF694B-881E-9320-4FAF-AFD8F202D808}"/>
              </a:ext>
            </a:extLst>
          </p:cNvPr>
          <p:cNvCxnSpPr>
            <a:cxnSpLocks/>
          </p:cNvCxnSpPr>
          <p:nvPr/>
        </p:nvCxnSpPr>
        <p:spPr bwMode="auto">
          <a:xfrm flipV="1">
            <a:off x="6889589" y="3140271"/>
            <a:ext cx="0" cy="143007"/>
          </a:xfrm>
          <a:prstGeom prst="line">
            <a:avLst/>
          </a:prstGeom>
          <a:noFill/>
          <a:ln w="38100" cap="flat" cmpd="sng" algn="ctr">
            <a:solidFill>
              <a:schemeClr val="accent3"/>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6ECE50E3-B81B-E120-2CDF-CB5F726160A8}"/>
              </a:ext>
            </a:extLst>
          </p:cNvPr>
          <p:cNvCxnSpPr>
            <a:cxnSpLocks/>
          </p:cNvCxnSpPr>
          <p:nvPr/>
        </p:nvCxnSpPr>
        <p:spPr bwMode="auto">
          <a:xfrm flipV="1">
            <a:off x="6946515" y="3149007"/>
            <a:ext cx="0" cy="134271"/>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15953E43-5C60-CCE5-26DA-0D70662C7424}"/>
              </a:ext>
            </a:extLst>
          </p:cNvPr>
          <p:cNvCxnSpPr>
            <a:cxnSpLocks/>
          </p:cNvCxnSpPr>
          <p:nvPr/>
        </p:nvCxnSpPr>
        <p:spPr bwMode="auto">
          <a:xfrm flipV="1">
            <a:off x="7003441" y="3179831"/>
            <a:ext cx="0" cy="103447"/>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D25687EE-C645-A3ED-90E2-6A368B5EB9B6}"/>
              </a:ext>
            </a:extLst>
          </p:cNvPr>
          <p:cNvCxnSpPr>
            <a:cxnSpLocks/>
          </p:cNvCxnSpPr>
          <p:nvPr/>
        </p:nvCxnSpPr>
        <p:spPr bwMode="auto">
          <a:xfrm flipV="1">
            <a:off x="7060367" y="3251045"/>
            <a:ext cx="0" cy="41709"/>
          </a:xfrm>
          <a:prstGeom prst="line">
            <a:avLst/>
          </a:prstGeom>
          <a:noFill/>
          <a:ln w="38100" cap="flat" cmpd="sng" algn="ctr">
            <a:solidFill>
              <a:schemeClr val="accent4"/>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538F3134-B27E-7E41-5F07-619CB06BCB23}"/>
              </a:ext>
            </a:extLst>
          </p:cNvPr>
          <p:cNvCxnSpPr>
            <a:cxnSpLocks/>
          </p:cNvCxnSpPr>
          <p:nvPr/>
        </p:nvCxnSpPr>
        <p:spPr bwMode="auto">
          <a:xfrm flipV="1">
            <a:off x="7117295" y="3249835"/>
            <a:ext cx="0" cy="41709"/>
          </a:xfrm>
          <a:prstGeom prst="line">
            <a:avLst/>
          </a:prstGeom>
          <a:noFill/>
          <a:ln w="38100" cap="flat" cmpd="sng" algn="ctr">
            <a:solidFill>
              <a:schemeClr val="accent4"/>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93C28AFB-B919-16A0-DA1B-6FAFE31C4698}"/>
              </a:ext>
            </a:extLst>
          </p:cNvPr>
          <p:cNvCxnSpPr>
            <a:cxnSpLocks/>
          </p:cNvCxnSpPr>
          <p:nvPr/>
        </p:nvCxnSpPr>
        <p:spPr bwMode="auto">
          <a:xfrm flipV="1">
            <a:off x="7228926" y="3273226"/>
            <a:ext cx="0" cy="33348"/>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CB0A417A-8B06-0E09-0D82-DC9408E30AAF}"/>
              </a:ext>
            </a:extLst>
          </p:cNvPr>
          <p:cNvCxnSpPr>
            <a:cxnSpLocks/>
          </p:cNvCxnSpPr>
          <p:nvPr/>
        </p:nvCxnSpPr>
        <p:spPr bwMode="auto">
          <a:xfrm flipV="1">
            <a:off x="7285784" y="3274870"/>
            <a:ext cx="0" cy="33348"/>
          </a:xfrm>
          <a:prstGeom prst="line">
            <a:avLst/>
          </a:prstGeom>
          <a:noFill/>
          <a:ln w="38100" cap="flat" cmpd="sng" algn="ctr">
            <a:solidFill>
              <a:schemeClr val="accent4"/>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DE1DACDA-207F-44B6-3CEB-525384BBC48A}"/>
              </a:ext>
            </a:extLst>
          </p:cNvPr>
          <p:cNvCxnSpPr>
            <a:cxnSpLocks/>
          </p:cNvCxnSpPr>
          <p:nvPr/>
        </p:nvCxnSpPr>
        <p:spPr bwMode="auto">
          <a:xfrm flipV="1">
            <a:off x="7342642" y="3283278"/>
            <a:ext cx="0" cy="53446"/>
          </a:xfrm>
          <a:prstGeom prst="line">
            <a:avLst/>
          </a:prstGeom>
          <a:noFill/>
          <a:ln w="38100"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9E4A82D2-D5B5-B867-5FF8-B6DE4FBFDBA7}"/>
              </a:ext>
            </a:extLst>
          </p:cNvPr>
          <p:cNvCxnSpPr>
            <a:cxnSpLocks/>
          </p:cNvCxnSpPr>
          <p:nvPr/>
        </p:nvCxnSpPr>
        <p:spPr bwMode="auto">
          <a:xfrm flipV="1">
            <a:off x="7399500" y="3274032"/>
            <a:ext cx="0" cy="70908"/>
          </a:xfrm>
          <a:prstGeom prst="line">
            <a:avLst/>
          </a:prstGeom>
          <a:noFill/>
          <a:ln w="38100" cap="flat" cmpd="sng" algn="ctr">
            <a:solidFill>
              <a:schemeClr val="accent4"/>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B791F4E2-9E36-3DA0-61A2-2493570BFCAB}"/>
              </a:ext>
            </a:extLst>
          </p:cNvPr>
          <p:cNvCxnSpPr>
            <a:cxnSpLocks/>
          </p:cNvCxnSpPr>
          <p:nvPr/>
        </p:nvCxnSpPr>
        <p:spPr bwMode="auto">
          <a:xfrm flipV="1">
            <a:off x="7456358" y="3291544"/>
            <a:ext cx="0" cy="71903"/>
          </a:xfrm>
          <a:prstGeom prst="line">
            <a:avLst/>
          </a:prstGeom>
          <a:noFill/>
          <a:ln w="38100"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86605804-774D-FCBE-C384-97F035F00023}"/>
              </a:ext>
            </a:extLst>
          </p:cNvPr>
          <p:cNvCxnSpPr>
            <a:cxnSpLocks/>
          </p:cNvCxnSpPr>
          <p:nvPr/>
        </p:nvCxnSpPr>
        <p:spPr bwMode="auto">
          <a:xfrm flipV="1">
            <a:off x="7513216" y="3291544"/>
            <a:ext cx="0" cy="71903"/>
          </a:xfrm>
          <a:prstGeom prst="line">
            <a:avLst/>
          </a:prstGeom>
          <a:noFill/>
          <a:ln w="38100"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41237DFD-5A38-5DE2-968F-30C04EA2806C}"/>
              </a:ext>
            </a:extLst>
          </p:cNvPr>
          <p:cNvCxnSpPr>
            <a:cxnSpLocks/>
          </p:cNvCxnSpPr>
          <p:nvPr/>
        </p:nvCxnSpPr>
        <p:spPr bwMode="auto">
          <a:xfrm flipV="1">
            <a:off x="7570074" y="3291544"/>
            <a:ext cx="0" cy="178262"/>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5DF0AAF9-88D1-53EC-36F3-DB78A9D74F63}"/>
              </a:ext>
            </a:extLst>
          </p:cNvPr>
          <p:cNvCxnSpPr>
            <a:cxnSpLocks/>
          </p:cNvCxnSpPr>
          <p:nvPr/>
        </p:nvCxnSpPr>
        <p:spPr bwMode="auto">
          <a:xfrm flipV="1">
            <a:off x="7626932" y="3283278"/>
            <a:ext cx="0" cy="217026"/>
          </a:xfrm>
          <a:prstGeom prst="line">
            <a:avLst/>
          </a:prstGeom>
          <a:noFill/>
          <a:ln w="38100" cap="flat" cmpd="sng" algn="ctr">
            <a:solidFill>
              <a:schemeClr val="accent4"/>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B25A471F-5F37-44AF-918B-14A86D937D12}"/>
              </a:ext>
            </a:extLst>
          </p:cNvPr>
          <p:cNvCxnSpPr>
            <a:cxnSpLocks/>
          </p:cNvCxnSpPr>
          <p:nvPr/>
        </p:nvCxnSpPr>
        <p:spPr bwMode="auto">
          <a:xfrm flipV="1">
            <a:off x="7683790" y="3280366"/>
            <a:ext cx="0" cy="238692"/>
          </a:xfrm>
          <a:prstGeom prst="line">
            <a:avLst/>
          </a:prstGeom>
          <a:noFill/>
          <a:ln w="38100"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9C7FC449-29C7-56C3-7BA1-D76C49191ECB}"/>
              </a:ext>
            </a:extLst>
          </p:cNvPr>
          <p:cNvCxnSpPr>
            <a:cxnSpLocks/>
          </p:cNvCxnSpPr>
          <p:nvPr/>
        </p:nvCxnSpPr>
        <p:spPr bwMode="auto">
          <a:xfrm flipV="1">
            <a:off x="7740648" y="3291827"/>
            <a:ext cx="0" cy="238692"/>
          </a:xfrm>
          <a:prstGeom prst="line">
            <a:avLst/>
          </a:prstGeom>
          <a:noFill/>
          <a:ln w="38100"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CCD97747-4F8C-7FF4-9362-A48ED27C637A}"/>
              </a:ext>
            </a:extLst>
          </p:cNvPr>
          <p:cNvCxnSpPr>
            <a:cxnSpLocks/>
          </p:cNvCxnSpPr>
          <p:nvPr/>
        </p:nvCxnSpPr>
        <p:spPr bwMode="auto">
          <a:xfrm flipV="1">
            <a:off x="7797506" y="3280366"/>
            <a:ext cx="0" cy="264900"/>
          </a:xfrm>
          <a:prstGeom prst="line">
            <a:avLst/>
          </a:prstGeom>
          <a:noFill/>
          <a:ln w="38100"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59354923-509B-ACB1-039E-E604B2BC4892}"/>
              </a:ext>
            </a:extLst>
          </p:cNvPr>
          <p:cNvCxnSpPr>
            <a:cxnSpLocks/>
          </p:cNvCxnSpPr>
          <p:nvPr/>
        </p:nvCxnSpPr>
        <p:spPr bwMode="auto">
          <a:xfrm flipV="1">
            <a:off x="7854364" y="3278723"/>
            <a:ext cx="0" cy="264900"/>
          </a:xfrm>
          <a:prstGeom prst="line">
            <a:avLst/>
          </a:prstGeom>
          <a:noFill/>
          <a:ln w="38100"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91BEA36E-F91B-1ECA-1949-B7573D7B2759}"/>
              </a:ext>
            </a:extLst>
          </p:cNvPr>
          <p:cNvCxnSpPr>
            <a:cxnSpLocks/>
          </p:cNvCxnSpPr>
          <p:nvPr/>
        </p:nvCxnSpPr>
        <p:spPr bwMode="auto">
          <a:xfrm flipV="1">
            <a:off x="7911222" y="3292754"/>
            <a:ext cx="0" cy="266183"/>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8FB8D8D8-B769-70D0-1D5F-E17C74A6292F}"/>
              </a:ext>
            </a:extLst>
          </p:cNvPr>
          <p:cNvCxnSpPr>
            <a:cxnSpLocks/>
          </p:cNvCxnSpPr>
          <p:nvPr/>
        </p:nvCxnSpPr>
        <p:spPr bwMode="auto">
          <a:xfrm flipV="1">
            <a:off x="7968080" y="3285767"/>
            <a:ext cx="0" cy="282795"/>
          </a:xfrm>
          <a:prstGeom prst="line">
            <a:avLst/>
          </a:prstGeom>
          <a:noFill/>
          <a:ln w="38100"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5F20EB0C-3C2B-6314-1A0B-B89B8E453D89}"/>
              </a:ext>
            </a:extLst>
          </p:cNvPr>
          <p:cNvCxnSpPr>
            <a:cxnSpLocks/>
          </p:cNvCxnSpPr>
          <p:nvPr/>
        </p:nvCxnSpPr>
        <p:spPr bwMode="auto">
          <a:xfrm flipV="1">
            <a:off x="8024938" y="3278723"/>
            <a:ext cx="0" cy="299596"/>
          </a:xfrm>
          <a:prstGeom prst="line">
            <a:avLst/>
          </a:prstGeom>
          <a:noFill/>
          <a:ln w="38100" cap="flat" cmpd="sng" algn="ctr">
            <a:solidFill>
              <a:schemeClr val="accent4"/>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997113A7-58E9-749B-A5F2-3CE2F9CF05F0}"/>
              </a:ext>
            </a:extLst>
          </p:cNvPr>
          <p:cNvCxnSpPr>
            <a:cxnSpLocks/>
          </p:cNvCxnSpPr>
          <p:nvPr/>
        </p:nvCxnSpPr>
        <p:spPr bwMode="auto">
          <a:xfrm flipV="1">
            <a:off x="8081796" y="3285767"/>
            <a:ext cx="0" cy="292552"/>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B4C68746-EB34-9CE4-95AD-7DA3A7D7AA3B}"/>
              </a:ext>
            </a:extLst>
          </p:cNvPr>
          <p:cNvCxnSpPr>
            <a:cxnSpLocks/>
          </p:cNvCxnSpPr>
          <p:nvPr/>
        </p:nvCxnSpPr>
        <p:spPr bwMode="auto">
          <a:xfrm flipV="1">
            <a:off x="8138654" y="3285767"/>
            <a:ext cx="0" cy="320403"/>
          </a:xfrm>
          <a:prstGeom prst="line">
            <a:avLst/>
          </a:prstGeom>
          <a:noFill/>
          <a:ln w="38100" cap="flat" cmpd="sng" algn="ctr">
            <a:solidFill>
              <a:schemeClr val="accent4"/>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0BA589C7-E137-FA46-5F56-C03AF5FB9032}"/>
              </a:ext>
            </a:extLst>
          </p:cNvPr>
          <p:cNvCxnSpPr>
            <a:cxnSpLocks/>
          </p:cNvCxnSpPr>
          <p:nvPr/>
        </p:nvCxnSpPr>
        <p:spPr bwMode="auto">
          <a:xfrm flipV="1">
            <a:off x="8195512" y="3278723"/>
            <a:ext cx="0" cy="340796"/>
          </a:xfrm>
          <a:prstGeom prst="line">
            <a:avLst/>
          </a:prstGeom>
          <a:noFill/>
          <a:ln w="38100"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1940F562-A332-31C3-0CB0-A7EDDB977C4D}"/>
              </a:ext>
            </a:extLst>
          </p:cNvPr>
          <p:cNvCxnSpPr>
            <a:cxnSpLocks/>
          </p:cNvCxnSpPr>
          <p:nvPr/>
        </p:nvCxnSpPr>
        <p:spPr bwMode="auto">
          <a:xfrm flipV="1">
            <a:off x="8252370" y="3285767"/>
            <a:ext cx="0" cy="354437"/>
          </a:xfrm>
          <a:prstGeom prst="line">
            <a:avLst/>
          </a:prstGeom>
          <a:noFill/>
          <a:ln w="38100"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E56AEA72-AB69-1CF8-C2BA-CFDCFACA2748}"/>
              </a:ext>
            </a:extLst>
          </p:cNvPr>
          <p:cNvCxnSpPr>
            <a:cxnSpLocks/>
          </p:cNvCxnSpPr>
          <p:nvPr/>
        </p:nvCxnSpPr>
        <p:spPr bwMode="auto">
          <a:xfrm flipV="1">
            <a:off x="8309228" y="3282855"/>
            <a:ext cx="0" cy="354437"/>
          </a:xfrm>
          <a:prstGeom prst="line">
            <a:avLst/>
          </a:prstGeom>
          <a:noFill/>
          <a:ln w="38100"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E7F6921A-7404-0EC0-021B-2F92E2B9C21F}"/>
              </a:ext>
            </a:extLst>
          </p:cNvPr>
          <p:cNvCxnSpPr>
            <a:cxnSpLocks/>
          </p:cNvCxnSpPr>
          <p:nvPr/>
        </p:nvCxnSpPr>
        <p:spPr bwMode="auto">
          <a:xfrm flipV="1">
            <a:off x="8366086" y="3285767"/>
            <a:ext cx="0" cy="398083"/>
          </a:xfrm>
          <a:prstGeom prst="line">
            <a:avLst/>
          </a:prstGeom>
          <a:noFill/>
          <a:ln w="38100" cap="flat" cmpd="sng" algn="ctr">
            <a:solidFill>
              <a:schemeClr val="accent4"/>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D5DC337A-1E3A-D49F-FD7C-1293C11F9039}"/>
              </a:ext>
            </a:extLst>
          </p:cNvPr>
          <p:cNvCxnSpPr>
            <a:cxnSpLocks/>
          </p:cNvCxnSpPr>
          <p:nvPr/>
        </p:nvCxnSpPr>
        <p:spPr bwMode="auto">
          <a:xfrm flipV="1">
            <a:off x="8422944" y="3281635"/>
            <a:ext cx="0" cy="398083"/>
          </a:xfrm>
          <a:prstGeom prst="line">
            <a:avLst/>
          </a:prstGeom>
          <a:noFill/>
          <a:ln w="38100" cap="flat" cmpd="sng" algn="ctr">
            <a:solidFill>
              <a:schemeClr val="accent4"/>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734CB249-AC9E-A638-8E28-4CC12964D134}"/>
              </a:ext>
            </a:extLst>
          </p:cNvPr>
          <p:cNvCxnSpPr>
            <a:cxnSpLocks/>
          </p:cNvCxnSpPr>
          <p:nvPr/>
        </p:nvCxnSpPr>
        <p:spPr bwMode="auto">
          <a:xfrm flipV="1">
            <a:off x="8479802" y="3285767"/>
            <a:ext cx="0" cy="416146"/>
          </a:xfrm>
          <a:prstGeom prst="line">
            <a:avLst/>
          </a:prstGeom>
          <a:noFill/>
          <a:ln w="38100"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BB93E3D8-167F-2320-E6B7-6BF05D520203}"/>
              </a:ext>
            </a:extLst>
          </p:cNvPr>
          <p:cNvCxnSpPr>
            <a:cxnSpLocks/>
          </p:cNvCxnSpPr>
          <p:nvPr/>
        </p:nvCxnSpPr>
        <p:spPr bwMode="auto">
          <a:xfrm flipV="1">
            <a:off x="8536660" y="3285767"/>
            <a:ext cx="0" cy="441360"/>
          </a:xfrm>
          <a:prstGeom prst="line">
            <a:avLst/>
          </a:prstGeom>
          <a:noFill/>
          <a:ln w="38100" cap="flat" cmpd="sng" algn="ctr">
            <a:solidFill>
              <a:schemeClr val="accent4"/>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90200F71-60F2-AC8F-39EF-D4ABFF87AF42}"/>
              </a:ext>
            </a:extLst>
          </p:cNvPr>
          <p:cNvCxnSpPr>
            <a:cxnSpLocks/>
          </p:cNvCxnSpPr>
          <p:nvPr/>
        </p:nvCxnSpPr>
        <p:spPr bwMode="auto">
          <a:xfrm flipV="1">
            <a:off x="8593518" y="3292754"/>
            <a:ext cx="0" cy="473041"/>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20387B6B-54E3-DED9-2262-B130F6A73CA2}"/>
              </a:ext>
            </a:extLst>
          </p:cNvPr>
          <p:cNvCxnSpPr>
            <a:cxnSpLocks/>
          </p:cNvCxnSpPr>
          <p:nvPr/>
        </p:nvCxnSpPr>
        <p:spPr bwMode="auto">
          <a:xfrm flipV="1">
            <a:off x="8650376" y="3278723"/>
            <a:ext cx="0" cy="566501"/>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76522A45-9C79-AB38-DEB3-923EA18010EF}"/>
              </a:ext>
            </a:extLst>
          </p:cNvPr>
          <p:cNvCxnSpPr>
            <a:cxnSpLocks/>
          </p:cNvCxnSpPr>
          <p:nvPr/>
        </p:nvCxnSpPr>
        <p:spPr bwMode="auto">
          <a:xfrm flipV="1">
            <a:off x="8707234" y="3285311"/>
            <a:ext cx="0" cy="566501"/>
          </a:xfrm>
          <a:prstGeom prst="line">
            <a:avLst/>
          </a:prstGeom>
          <a:noFill/>
          <a:ln w="38100"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A80A682B-15F8-B9AA-AC46-3B3FDC1FB311}"/>
              </a:ext>
            </a:extLst>
          </p:cNvPr>
          <p:cNvCxnSpPr>
            <a:cxnSpLocks/>
          </p:cNvCxnSpPr>
          <p:nvPr/>
        </p:nvCxnSpPr>
        <p:spPr bwMode="auto">
          <a:xfrm flipV="1">
            <a:off x="8764092" y="3291135"/>
            <a:ext cx="0" cy="594448"/>
          </a:xfrm>
          <a:prstGeom prst="line">
            <a:avLst/>
          </a:prstGeom>
          <a:noFill/>
          <a:ln w="38100" cap="flat" cmpd="sng" algn="ctr">
            <a:solidFill>
              <a:schemeClr val="accent4"/>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E458631A-2DAB-28BD-BA5A-CB7711ED9BE4}"/>
              </a:ext>
            </a:extLst>
          </p:cNvPr>
          <p:cNvCxnSpPr>
            <a:cxnSpLocks/>
          </p:cNvCxnSpPr>
          <p:nvPr/>
        </p:nvCxnSpPr>
        <p:spPr bwMode="auto">
          <a:xfrm flipV="1">
            <a:off x="8820950" y="3285311"/>
            <a:ext cx="0" cy="601197"/>
          </a:xfrm>
          <a:prstGeom prst="line">
            <a:avLst/>
          </a:prstGeom>
          <a:noFill/>
          <a:ln w="3810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5FB8A43B-5399-423C-FDA8-FE3B670CFA4E}"/>
              </a:ext>
            </a:extLst>
          </p:cNvPr>
          <p:cNvCxnSpPr>
            <a:cxnSpLocks/>
          </p:cNvCxnSpPr>
          <p:nvPr/>
        </p:nvCxnSpPr>
        <p:spPr bwMode="auto">
          <a:xfrm flipV="1">
            <a:off x="8877808" y="3291827"/>
            <a:ext cx="0" cy="601197"/>
          </a:xfrm>
          <a:prstGeom prst="line">
            <a:avLst/>
          </a:prstGeom>
          <a:noFill/>
          <a:ln w="38100" cap="flat" cmpd="sng" algn="ctr">
            <a:solidFill>
              <a:schemeClr val="accent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74C60A48-EE5A-11F0-3D08-C124DA3005DD}"/>
              </a:ext>
            </a:extLst>
          </p:cNvPr>
          <p:cNvCxnSpPr>
            <a:cxnSpLocks/>
          </p:cNvCxnSpPr>
          <p:nvPr/>
        </p:nvCxnSpPr>
        <p:spPr bwMode="auto">
          <a:xfrm flipV="1">
            <a:off x="8934666" y="3278723"/>
            <a:ext cx="0" cy="641394"/>
          </a:xfrm>
          <a:prstGeom prst="line">
            <a:avLst/>
          </a:prstGeom>
          <a:noFill/>
          <a:ln w="38100"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830BB595-DF3D-5531-7323-6E7A7E21C792}"/>
              </a:ext>
            </a:extLst>
          </p:cNvPr>
          <p:cNvCxnSpPr>
            <a:cxnSpLocks/>
          </p:cNvCxnSpPr>
          <p:nvPr/>
        </p:nvCxnSpPr>
        <p:spPr bwMode="auto">
          <a:xfrm flipV="1">
            <a:off x="8991524" y="3275811"/>
            <a:ext cx="0" cy="679266"/>
          </a:xfrm>
          <a:prstGeom prst="line">
            <a:avLst/>
          </a:prstGeom>
          <a:noFill/>
          <a:ln w="38100"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9A48B869-EAA7-CBBE-37CA-EF88AF82ADB5}"/>
              </a:ext>
            </a:extLst>
          </p:cNvPr>
          <p:cNvCxnSpPr>
            <a:cxnSpLocks/>
          </p:cNvCxnSpPr>
          <p:nvPr/>
        </p:nvCxnSpPr>
        <p:spPr bwMode="auto">
          <a:xfrm flipV="1">
            <a:off x="9048382" y="3275811"/>
            <a:ext cx="0" cy="679266"/>
          </a:xfrm>
          <a:prstGeom prst="line">
            <a:avLst/>
          </a:prstGeom>
          <a:noFill/>
          <a:ln w="3810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EB684001-272F-3BD8-D779-E95A1626415E}"/>
              </a:ext>
            </a:extLst>
          </p:cNvPr>
          <p:cNvCxnSpPr>
            <a:cxnSpLocks/>
          </p:cNvCxnSpPr>
          <p:nvPr/>
        </p:nvCxnSpPr>
        <p:spPr bwMode="auto">
          <a:xfrm flipV="1">
            <a:off x="9105240" y="3275811"/>
            <a:ext cx="0" cy="679266"/>
          </a:xfrm>
          <a:prstGeom prst="line">
            <a:avLst/>
          </a:prstGeom>
          <a:noFill/>
          <a:ln w="38100"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F00B26FC-36A3-F8A6-A3D5-72D40796F6AE}"/>
              </a:ext>
            </a:extLst>
          </p:cNvPr>
          <p:cNvCxnSpPr>
            <a:cxnSpLocks/>
          </p:cNvCxnSpPr>
          <p:nvPr/>
        </p:nvCxnSpPr>
        <p:spPr bwMode="auto">
          <a:xfrm flipV="1">
            <a:off x="9162098" y="3281635"/>
            <a:ext cx="0" cy="694036"/>
          </a:xfrm>
          <a:prstGeom prst="line">
            <a:avLst/>
          </a:prstGeom>
          <a:noFill/>
          <a:ln w="3810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A4DF6785-7435-7489-B1DC-651FD11B4055}"/>
              </a:ext>
            </a:extLst>
          </p:cNvPr>
          <p:cNvCxnSpPr>
            <a:cxnSpLocks/>
          </p:cNvCxnSpPr>
          <p:nvPr/>
        </p:nvCxnSpPr>
        <p:spPr bwMode="auto">
          <a:xfrm flipV="1">
            <a:off x="9218956" y="3285311"/>
            <a:ext cx="0" cy="694036"/>
          </a:xfrm>
          <a:prstGeom prst="line">
            <a:avLst/>
          </a:prstGeom>
          <a:noFill/>
          <a:ln w="38100" cap="flat" cmpd="sng" algn="ctr">
            <a:solidFill>
              <a:schemeClr val="accent4"/>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10318520-3707-A727-7DD0-7ECCDBE014CE}"/>
              </a:ext>
            </a:extLst>
          </p:cNvPr>
          <p:cNvCxnSpPr>
            <a:cxnSpLocks/>
          </p:cNvCxnSpPr>
          <p:nvPr/>
        </p:nvCxnSpPr>
        <p:spPr bwMode="auto">
          <a:xfrm flipV="1">
            <a:off x="9275814" y="3287459"/>
            <a:ext cx="0" cy="694036"/>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6FD6514C-66DC-90CC-AD02-B0469927DBFC}"/>
              </a:ext>
            </a:extLst>
          </p:cNvPr>
          <p:cNvCxnSpPr>
            <a:cxnSpLocks/>
          </p:cNvCxnSpPr>
          <p:nvPr/>
        </p:nvCxnSpPr>
        <p:spPr bwMode="auto">
          <a:xfrm flipV="1">
            <a:off x="9332672" y="3278723"/>
            <a:ext cx="0" cy="721887"/>
          </a:xfrm>
          <a:prstGeom prst="line">
            <a:avLst/>
          </a:prstGeom>
          <a:noFill/>
          <a:ln w="38100"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BB5BD66A-B274-74C0-0D05-FB0D531F1C59}"/>
              </a:ext>
            </a:extLst>
          </p:cNvPr>
          <p:cNvCxnSpPr>
            <a:cxnSpLocks/>
          </p:cNvCxnSpPr>
          <p:nvPr/>
        </p:nvCxnSpPr>
        <p:spPr bwMode="auto">
          <a:xfrm flipV="1">
            <a:off x="9389530" y="3291827"/>
            <a:ext cx="0" cy="721887"/>
          </a:xfrm>
          <a:prstGeom prst="line">
            <a:avLst/>
          </a:prstGeom>
          <a:noFill/>
          <a:ln w="38100"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849EA0B4-935A-FBF8-12FF-81396437D98B}"/>
              </a:ext>
            </a:extLst>
          </p:cNvPr>
          <p:cNvCxnSpPr>
            <a:cxnSpLocks/>
          </p:cNvCxnSpPr>
          <p:nvPr/>
        </p:nvCxnSpPr>
        <p:spPr bwMode="auto">
          <a:xfrm flipV="1">
            <a:off x="9446388" y="3291827"/>
            <a:ext cx="0" cy="721887"/>
          </a:xfrm>
          <a:prstGeom prst="line">
            <a:avLst/>
          </a:prstGeom>
          <a:noFill/>
          <a:ln w="38100"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BA527096-9A7A-ABB7-4346-E4ECE64C758E}"/>
              </a:ext>
            </a:extLst>
          </p:cNvPr>
          <p:cNvCxnSpPr>
            <a:cxnSpLocks/>
          </p:cNvCxnSpPr>
          <p:nvPr/>
        </p:nvCxnSpPr>
        <p:spPr bwMode="auto">
          <a:xfrm flipV="1">
            <a:off x="9503246" y="3291827"/>
            <a:ext cx="0" cy="721887"/>
          </a:xfrm>
          <a:prstGeom prst="line">
            <a:avLst/>
          </a:prstGeom>
          <a:noFill/>
          <a:ln w="38100" cap="flat" cmpd="sng" algn="ctr">
            <a:solidFill>
              <a:schemeClr val="accent4"/>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6361B796-819C-8477-9022-F64196A69BE7}"/>
              </a:ext>
            </a:extLst>
          </p:cNvPr>
          <p:cNvCxnSpPr>
            <a:cxnSpLocks/>
          </p:cNvCxnSpPr>
          <p:nvPr/>
        </p:nvCxnSpPr>
        <p:spPr bwMode="auto">
          <a:xfrm flipV="1">
            <a:off x="9560104" y="3278723"/>
            <a:ext cx="0" cy="749738"/>
          </a:xfrm>
          <a:prstGeom prst="line">
            <a:avLst/>
          </a:prstGeom>
          <a:noFill/>
          <a:ln w="38100"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984EAF46-F66B-E721-8BE9-62FE7C12CF41}"/>
              </a:ext>
            </a:extLst>
          </p:cNvPr>
          <p:cNvCxnSpPr>
            <a:cxnSpLocks/>
          </p:cNvCxnSpPr>
          <p:nvPr/>
        </p:nvCxnSpPr>
        <p:spPr bwMode="auto">
          <a:xfrm flipV="1">
            <a:off x="9616962" y="3278723"/>
            <a:ext cx="0" cy="749738"/>
          </a:xfrm>
          <a:prstGeom prst="line">
            <a:avLst/>
          </a:prstGeom>
          <a:noFill/>
          <a:ln w="38100"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7A1BEECF-C779-184F-0C2C-BE54993FB71C}"/>
              </a:ext>
            </a:extLst>
          </p:cNvPr>
          <p:cNvCxnSpPr>
            <a:cxnSpLocks/>
          </p:cNvCxnSpPr>
          <p:nvPr/>
        </p:nvCxnSpPr>
        <p:spPr bwMode="auto">
          <a:xfrm flipV="1">
            <a:off x="9673820" y="3291827"/>
            <a:ext cx="0" cy="749738"/>
          </a:xfrm>
          <a:prstGeom prst="line">
            <a:avLst/>
          </a:prstGeom>
          <a:noFill/>
          <a:ln w="38100"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71D01439-6E48-1350-C356-2386C9F59196}"/>
              </a:ext>
            </a:extLst>
          </p:cNvPr>
          <p:cNvCxnSpPr>
            <a:cxnSpLocks/>
          </p:cNvCxnSpPr>
          <p:nvPr/>
        </p:nvCxnSpPr>
        <p:spPr bwMode="auto">
          <a:xfrm flipV="1">
            <a:off x="9730678" y="3285311"/>
            <a:ext cx="0" cy="771001"/>
          </a:xfrm>
          <a:prstGeom prst="line">
            <a:avLst/>
          </a:prstGeom>
          <a:noFill/>
          <a:ln w="38100"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E270E686-6308-182E-FCE7-4A2A9A9B249B}"/>
              </a:ext>
            </a:extLst>
          </p:cNvPr>
          <p:cNvCxnSpPr>
            <a:cxnSpLocks/>
          </p:cNvCxnSpPr>
          <p:nvPr/>
        </p:nvCxnSpPr>
        <p:spPr bwMode="auto">
          <a:xfrm flipV="1">
            <a:off x="9787536" y="3278723"/>
            <a:ext cx="0" cy="798852"/>
          </a:xfrm>
          <a:prstGeom prst="line">
            <a:avLst/>
          </a:prstGeom>
          <a:noFill/>
          <a:ln w="38100"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B4DF6CF7-0A05-7148-25A6-CA420AE5E596}"/>
              </a:ext>
            </a:extLst>
          </p:cNvPr>
          <p:cNvCxnSpPr>
            <a:cxnSpLocks/>
          </p:cNvCxnSpPr>
          <p:nvPr/>
        </p:nvCxnSpPr>
        <p:spPr bwMode="auto">
          <a:xfrm flipV="1">
            <a:off x="9844394" y="3285311"/>
            <a:ext cx="0" cy="798852"/>
          </a:xfrm>
          <a:prstGeom prst="line">
            <a:avLst/>
          </a:prstGeom>
          <a:noFill/>
          <a:ln w="38100"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8A6FACD6-77CE-04EA-FD92-C51A3BB54E4D}"/>
              </a:ext>
            </a:extLst>
          </p:cNvPr>
          <p:cNvCxnSpPr>
            <a:cxnSpLocks/>
          </p:cNvCxnSpPr>
          <p:nvPr/>
        </p:nvCxnSpPr>
        <p:spPr bwMode="auto">
          <a:xfrm flipV="1">
            <a:off x="9901252" y="3278723"/>
            <a:ext cx="0" cy="832928"/>
          </a:xfrm>
          <a:prstGeom prst="line">
            <a:avLst/>
          </a:prstGeom>
          <a:noFill/>
          <a:ln w="38100"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533E48FD-9C9A-87C4-75F4-9204825B7CB1}"/>
              </a:ext>
            </a:extLst>
          </p:cNvPr>
          <p:cNvCxnSpPr>
            <a:cxnSpLocks/>
          </p:cNvCxnSpPr>
          <p:nvPr/>
        </p:nvCxnSpPr>
        <p:spPr bwMode="auto">
          <a:xfrm flipV="1">
            <a:off x="9958110" y="3278723"/>
            <a:ext cx="0" cy="832928"/>
          </a:xfrm>
          <a:prstGeom prst="line">
            <a:avLst/>
          </a:prstGeom>
          <a:noFill/>
          <a:ln w="38100"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DA4469F3-E6EA-B562-BBC8-D9443B6652C4}"/>
              </a:ext>
            </a:extLst>
          </p:cNvPr>
          <p:cNvCxnSpPr>
            <a:cxnSpLocks/>
          </p:cNvCxnSpPr>
          <p:nvPr/>
        </p:nvCxnSpPr>
        <p:spPr bwMode="auto">
          <a:xfrm flipV="1">
            <a:off x="10014968" y="3291827"/>
            <a:ext cx="0" cy="872545"/>
          </a:xfrm>
          <a:prstGeom prst="line">
            <a:avLst/>
          </a:prstGeom>
          <a:noFill/>
          <a:ln w="38100"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BDF5D8DC-A09C-195C-E70F-4970C44144E1}"/>
              </a:ext>
            </a:extLst>
          </p:cNvPr>
          <p:cNvCxnSpPr>
            <a:cxnSpLocks/>
          </p:cNvCxnSpPr>
          <p:nvPr/>
        </p:nvCxnSpPr>
        <p:spPr bwMode="auto">
          <a:xfrm flipV="1">
            <a:off x="10071826" y="3278723"/>
            <a:ext cx="0" cy="897484"/>
          </a:xfrm>
          <a:prstGeom prst="line">
            <a:avLst/>
          </a:prstGeom>
          <a:noFill/>
          <a:ln w="38100"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EE45761E-80BB-AC07-D5C8-1244E7500AC7}"/>
              </a:ext>
            </a:extLst>
          </p:cNvPr>
          <p:cNvCxnSpPr>
            <a:cxnSpLocks/>
          </p:cNvCxnSpPr>
          <p:nvPr/>
        </p:nvCxnSpPr>
        <p:spPr bwMode="auto">
          <a:xfrm flipV="1">
            <a:off x="10128684" y="3271045"/>
            <a:ext cx="0" cy="938209"/>
          </a:xfrm>
          <a:prstGeom prst="line">
            <a:avLst/>
          </a:prstGeom>
          <a:noFill/>
          <a:ln w="38100"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981E7ADA-2F4B-8DA6-FB62-4FD337B2B8DC}"/>
              </a:ext>
            </a:extLst>
          </p:cNvPr>
          <p:cNvCxnSpPr>
            <a:cxnSpLocks/>
          </p:cNvCxnSpPr>
          <p:nvPr/>
        </p:nvCxnSpPr>
        <p:spPr bwMode="auto">
          <a:xfrm flipV="1">
            <a:off x="10185542" y="3279213"/>
            <a:ext cx="0" cy="938209"/>
          </a:xfrm>
          <a:prstGeom prst="line">
            <a:avLst/>
          </a:prstGeom>
          <a:noFill/>
          <a:ln w="38100"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50097111-F06D-1699-E823-361F8776C449}"/>
              </a:ext>
            </a:extLst>
          </p:cNvPr>
          <p:cNvCxnSpPr>
            <a:cxnSpLocks/>
          </p:cNvCxnSpPr>
          <p:nvPr/>
        </p:nvCxnSpPr>
        <p:spPr bwMode="auto">
          <a:xfrm flipV="1">
            <a:off x="10242400" y="3285311"/>
            <a:ext cx="0" cy="938209"/>
          </a:xfrm>
          <a:prstGeom prst="line">
            <a:avLst/>
          </a:prstGeom>
          <a:noFill/>
          <a:ln w="38100"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65104E74-8877-D792-014D-3A8478FE3D13}"/>
              </a:ext>
            </a:extLst>
          </p:cNvPr>
          <p:cNvCxnSpPr>
            <a:cxnSpLocks/>
          </p:cNvCxnSpPr>
          <p:nvPr/>
        </p:nvCxnSpPr>
        <p:spPr bwMode="auto">
          <a:xfrm flipV="1">
            <a:off x="10299258" y="3285311"/>
            <a:ext cx="0" cy="939244"/>
          </a:xfrm>
          <a:prstGeom prst="line">
            <a:avLst/>
          </a:prstGeom>
          <a:noFill/>
          <a:ln w="38100" cap="flat" cmpd="sng" algn="ctr">
            <a:solidFill>
              <a:schemeClr val="tx2">
                <a:lumMod val="90000"/>
              </a:schemeClr>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FC904D07-8C6E-C084-F7FA-83A4535A3DE4}"/>
              </a:ext>
            </a:extLst>
          </p:cNvPr>
          <p:cNvCxnSpPr>
            <a:cxnSpLocks/>
          </p:cNvCxnSpPr>
          <p:nvPr/>
        </p:nvCxnSpPr>
        <p:spPr bwMode="auto">
          <a:xfrm flipV="1">
            <a:off x="10356116" y="3289258"/>
            <a:ext cx="0" cy="938209"/>
          </a:xfrm>
          <a:prstGeom prst="line">
            <a:avLst/>
          </a:prstGeom>
          <a:noFill/>
          <a:ln w="38100"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28DE66C0-636C-494E-69DE-3986271E09EE}"/>
              </a:ext>
            </a:extLst>
          </p:cNvPr>
          <p:cNvCxnSpPr>
            <a:cxnSpLocks/>
          </p:cNvCxnSpPr>
          <p:nvPr/>
        </p:nvCxnSpPr>
        <p:spPr bwMode="auto">
          <a:xfrm flipV="1">
            <a:off x="10412974" y="3285311"/>
            <a:ext cx="0" cy="955634"/>
          </a:xfrm>
          <a:prstGeom prst="line">
            <a:avLst/>
          </a:prstGeom>
          <a:noFill/>
          <a:ln w="38100" cap="flat" cmpd="sng" algn="ctr">
            <a:solidFill>
              <a:schemeClr val="accent4"/>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C5B2A96A-184D-6BD9-AA31-557D235B47DC}"/>
              </a:ext>
            </a:extLst>
          </p:cNvPr>
          <p:cNvCxnSpPr>
            <a:cxnSpLocks/>
          </p:cNvCxnSpPr>
          <p:nvPr/>
        </p:nvCxnSpPr>
        <p:spPr bwMode="auto">
          <a:xfrm flipV="1">
            <a:off x="10469832" y="3278723"/>
            <a:ext cx="0" cy="968046"/>
          </a:xfrm>
          <a:prstGeom prst="line">
            <a:avLst/>
          </a:prstGeom>
          <a:noFill/>
          <a:ln w="38100"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ABDF01D7-A3D5-D18E-E521-9BBA7A12720D}"/>
              </a:ext>
            </a:extLst>
          </p:cNvPr>
          <p:cNvCxnSpPr>
            <a:cxnSpLocks/>
          </p:cNvCxnSpPr>
          <p:nvPr/>
        </p:nvCxnSpPr>
        <p:spPr bwMode="auto">
          <a:xfrm flipV="1">
            <a:off x="10526690" y="3294739"/>
            <a:ext cx="0" cy="968046"/>
          </a:xfrm>
          <a:prstGeom prst="line">
            <a:avLst/>
          </a:prstGeom>
          <a:noFill/>
          <a:ln w="38100"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BD44AD4E-3EB7-E8C5-1C4A-28C39BA1BF1D}"/>
              </a:ext>
            </a:extLst>
          </p:cNvPr>
          <p:cNvCxnSpPr>
            <a:cxnSpLocks/>
          </p:cNvCxnSpPr>
          <p:nvPr/>
        </p:nvCxnSpPr>
        <p:spPr bwMode="auto">
          <a:xfrm flipV="1">
            <a:off x="10583548" y="3278723"/>
            <a:ext cx="0" cy="990588"/>
          </a:xfrm>
          <a:prstGeom prst="line">
            <a:avLst/>
          </a:prstGeom>
          <a:noFill/>
          <a:ln w="38100"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EA83E1F2-40C6-47FF-F1F1-2BDA59015AD4}"/>
              </a:ext>
            </a:extLst>
          </p:cNvPr>
          <p:cNvCxnSpPr>
            <a:cxnSpLocks/>
          </p:cNvCxnSpPr>
          <p:nvPr/>
        </p:nvCxnSpPr>
        <p:spPr bwMode="auto">
          <a:xfrm flipV="1">
            <a:off x="10640406" y="3285311"/>
            <a:ext cx="0" cy="990588"/>
          </a:xfrm>
          <a:prstGeom prst="line">
            <a:avLst/>
          </a:prstGeom>
          <a:noFill/>
          <a:ln w="38100"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C55FD410-B618-9DAE-8878-F2EBEE137A74}"/>
              </a:ext>
            </a:extLst>
          </p:cNvPr>
          <p:cNvCxnSpPr>
            <a:cxnSpLocks/>
          </p:cNvCxnSpPr>
          <p:nvPr/>
        </p:nvCxnSpPr>
        <p:spPr bwMode="auto">
          <a:xfrm flipV="1">
            <a:off x="10697264" y="3285311"/>
            <a:ext cx="0" cy="1026547"/>
          </a:xfrm>
          <a:prstGeom prst="line">
            <a:avLst/>
          </a:prstGeom>
          <a:noFill/>
          <a:ln w="38100"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84083F06-063A-1D7F-BA59-6DFD4F0D1D12}"/>
              </a:ext>
            </a:extLst>
          </p:cNvPr>
          <p:cNvCxnSpPr>
            <a:cxnSpLocks/>
          </p:cNvCxnSpPr>
          <p:nvPr/>
        </p:nvCxnSpPr>
        <p:spPr bwMode="auto">
          <a:xfrm flipV="1">
            <a:off x="10754122" y="3285311"/>
            <a:ext cx="0" cy="1026547"/>
          </a:xfrm>
          <a:prstGeom prst="line">
            <a:avLst/>
          </a:prstGeom>
          <a:noFill/>
          <a:ln w="38100"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BB17A3C0-5FEA-2E01-2A9F-9742820C1A9C}"/>
              </a:ext>
            </a:extLst>
          </p:cNvPr>
          <p:cNvCxnSpPr>
            <a:cxnSpLocks/>
          </p:cNvCxnSpPr>
          <p:nvPr/>
        </p:nvCxnSpPr>
        <p:spPr bwMode="auto">
          <a:xfrm flipV="1">
            <a:off x="10810980" y="3285311"/>
            <a:ext cx="0" cy="1026547"/>
          </a:xfrm>
          <a:prstGeom prst="line">
            <a:avLst/>
          </a:prstGeom>
          <a:noFill/>
          <a:ln w="38100"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6EAE86BC-F905-F99E-6D4D-8FF938A39857}"/>
              </a:ext>
            </a:extLst>
          </p:cNvPr>
          <p:cNvCxnSpPr>
            <a:cxnSpLocks/>
          </p:cNvCxnSpPr>
          <p:nvPr/>
        </p:nvCxnSpPr>
        <p:spPr bwMode="auto">
          <a:xfrm flipV="1">
            <a:off x="10867838" y="3278723"/>
            <a:ext cx="0" cy="1034601"/>
          </a:xfrm>
          <a:prstGeom prst="line">
            <a:avLst/>
          </a:prstGeom>
          <a:noFill/>
          <a:ln w="38100" cap="flat" cmpd="sng" algn="ctr">
            <a:solidFill>
              <a:schemeClr val="accent4"/>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1D4D4B61-9344-D056-FA07-203313A3D9A6}"/>
              </a:ext>
            </a:extLst>
          </p:cNvPr>
          <p:cNvCxnSpPr>
            <a:cxnSpLocks/>
          </p:cNvCxnSpPr>
          <p:nvPr/>
        </p:nvCxnSpPr>
        <p:spPr bwMode="auto">
          <a:xfrm flipV="1">
            <a:off x="10924696" y="3294739"/>
            <a:ext cx="0" cy="1026547"/>
          </a:xfrm>
          <a:prstGeom prst="line">
            <a:avLst/>
          </a:prstGeom>
          <a:noFill/>
          <a:ln w="38100"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EEC57CB3-16BD-741B-EABB-AFCFC7BDBC65}"/>
              </a:ext>
            </a:extLst>
          </p:cNvPr>
          <p:cNvCxnSpPr>
            <a:cxnSpLocks/>
          </p:cNvCxnSpPr>
          <p:nvPr/>
        </p:nvCxnSpPr>
        <p:spPr bwMode="auto">
          <a:xfrm flipV="1">
            <a:off x="10981554" y="3278723"/>
            <a:ext cx="0" cy="1079774"/>
          </a:xfrm>
          <a:prstGeom prst="line">
            <a:avLst/>
          </a:prstGeom>
          <a:noFill/>
          <a:ln w="38100" cap="flat" cmpd="sng" algn="ctr">
            <a:solidFill>
              <a:schemeClr val="accent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9961D287-62A6-90F9-5461-0D6C59AA7861}"/>
              </a:ext>
            </a:extLst>
          </p:cNvPr>
          <p:cNvCxnSpPr>
            <a:cxnSpLocks/>
          </p:cNvCxnSpPr>
          <p:nvPr/>
        </p:nvCxnSpPr>
        <p:spPr bwMode="auto">
          <a:xfrm flipV="1">
            <a:off x="11038412" y="3280369"/>
            <a:ext cx="0" cy="1079774"/>
          </a:xfrm>
          <a:prstGeom prst="line">
            <a:avLst/>
          </a:prstGeom>
          <a:noFill/>
          <a:ln w="38100"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7D26794A-F4BA-ADD9-8D3E-8F9B3EFEEA38}"/>
              </a:ext>
            </a:extLst>
          </p:cNvPr>
          <p:cNvCxnSpPr>
            <a:cxnSpLocks/>
          </p:cNvCxnSpPr>
          <p:nvPr/>
        </p:nvCxnSpPr>
        <p:spPr bwMode="auto">
          <a:xfrm flipV="1">
            <a:off x="11095270" y="3278723"/>
            <a:ext cx="0" cy="1079774"/>
          </a:xfrm>
          <a:prstGeom prst="line">
            <a:avLst/>
          </a:prstGeom>
          <a:noFill/>
          <a:ln w="38100" cap="flat" cmpd="sng" algn="ctr">
            <a:solidFill>
              <a:schemeClr val="accent1"/>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5C3C86F9-4637-4715-1123-1EA6BAFDBEFB}"/>
              </a:ext>
            </a:extLst>
          </p:cNvPr>
          <p:cNvCxnSpPr>
            <a:cxnSpLocks/>
          </p:cNvCxnSpPr>
          <p:nvPr/>
        </p:nvCxnSpPr>
        <p:spPr bwMode="auto">
          <a:xfrm flipV="1">
            <a:off x="11152128" y="3285311"/>
            <a:ext cx="0" cy="1143751"/>
          </a:xfrm>
          <a:prstGeom prst="line">
            <a:avLst/>
          </a:prstGeom>
          <a:noFill/>
          <a:ln w="38100"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5E0B4415-DF0E-84F1-3E2C-DD7A243238C7}"/>
              </a:ext>
            </a:extLst>
          </p:cNvPr>
          <p:cNvCxnSpPr>
            <a:cxnSpLocks/>
          </p:cNvCxnSpPr>
          <p:nvPr/>
        </p:nvCxnSpPr>
        <p:spPr bwMode="auto">
          <a:xfrm flipV="1">
            <a:off x="11208986" y="3291827"/>
            <a:ext cx="0" cy="1143751"/>
          </a:xfrm>
          <a:prstGeom prst="line">
            <a:avLst/>
          </a:prstGeom>
          <a:noFill/>
          <a:ln w="38100" cap="flat" cmpd="sng" algn="ctr">
            <a:solidFill>
              <a:schemeClr val="accent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53558CC9-C808-9663-E98C-17754773DA79}"/>
              </a:ext>
            </a:extLst>
          </p:cNvPr>
          <p:cNvCxnSpPr>
            <a:cxnSpLocks/>
          </p:cNvCxnSpPr>
          <p:nvPr/>
        </p:nvCxnSpPr>
        <p:spPr bwMode="auto">
          <a:xfrm flipV="1">
            <a:off x="11265844" y="3293905"/>
            <a:ext cx="0" cy="1143751"/>
          </a:xfrm>
          <a:prstGeom prst="line">
            <a:avLst/>
          </a:prstGeom>
          <a:noFill/>
          <a:ln w="38100" cap="flat" cmpd="sng" algn="ctr">
            <a:solidFill>
              <a:schemeClr val="accent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AB2A9CEE-9885-AD02-D427-BB892D493959}"/>
              </a:ext>
            </a:extLst>
          </p:cNvPr>
          <p:cNvCxnSpPr>
            <a:cxnSpLocks/>
          </p:cNvCxnSpPr>
          <p:nvPr/>
        </p:nvCxnSpPr>
        <p:spPr bwMode="auto">
          <a:xfrm flipV="1">
            <a:off x="11322702" y="3285311"/>
            <a:ext cx="0" cy="1169800"/>
          </a:xfrm>
          <a:prstGeom prst="line">
            <a:avLst/>
          </a:prstGeom>
          <a:noFill/>
          <a:ln w="38100" cap="flat" cmpd="sng" algn="ctr">
            <a:solidFill>
              <a:schemeClr val="accent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550E57D7-4902-F5F4-18C5-883229F9E471}"/>
              </a:ext>
            </a:extLst>
          </p:cNvPr>
          <p:cNvCxnSpPr>
            <a:cxnSpLocks/>
          </p:cNvCxnSpPr>
          <p:nvPr/>
        </p:nvCxnSpPr>
        <p:spPr bwMode="auto">
          <a:xfrm flipV="1">
            <a:off x="11379560" y="3285311"/>
            <a:ext cx="0" cy="1169800"/>
          </a:xfrm>
          <a:prstGeom prst="line">
            <a:avLst/>
          </a:prstGeom>
          <a:noFill/>
          <a:ln w="38100" cap="flat" cmpd="sng" algn="ctr">
            <a:solidFill>
              <a:schemeClr val="accent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904C00CF-8AC9-0202-2B50-541EA4B067AB}"/>
              </a:ext>
            </a:extLst>
          </p:cNvPr>
          <p:cNvCxnSpPr>
            <a:cxnSpLocks/>
          </p:cNvCxnSpPr>
          <p:nvPr/>
        </p:nvCxnSpPr>
        <p:spPr bwMode="auto">
          <a:xfrm flipV="1">
            <a:off x="11436418" y="3278723"/>
            <a:ext cx="0" cy="1226294"/>
          </a:xfrm>
          <a:prstGeom prst="line">
            <a:avLst/>
          </a:prstGeom>
          <a:noFill/>
          <a:ln w="38100" cap="flat" cmpd="sng" algn="ctr">
            <a:solidFill>
              <a:schemeClr val="accent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546BCAD2-505D-6EB5-58CF-FAF00726A6B4}"/>
              </a:ext>
            </a:extLst>
          </p:cNvPr>
          <p:cNvCxnSpPr>
            <a:cxnSpLocks/>
          </p:cNvCxnSpPr>
          <p:nvPr/>
        </p:nvCxnSpPr>
        <p:spPr bwMode="auto">
          <a:xfrm flipV="1">
            <a:off x="11550149" y="3278723"/>
            <a:ext cx="0" cy="1349087"/>
          </a:xfrm>
          <a:prstGeom prst="line">
            <a:avLst/>
          </a:prstGeom>
          <a:noFill/>
          <a:ln w="38100"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4D5F2776-29C0-B72F-F10F-F77030825AFC}"/>
              </a:ext>
            </a:extLst>
          </p:cNvPr>
          <p:cNvCxnSpPr>
            <a:cxnSpLocks/>
          </p:cNvCxnSpPr>
          <p:nvPr/>
        </p:nvCxnSpPr>
        <p:spPr bwMode="auto">
          <a:xfrm flipV="1">
            <a:off x="11493276" y="3285311"/>
            <a:ext cx="0" cy="1219706"/>
          </a:xfrm>
          <a:prstGeom prst="line">
            <a:avLst/>
          </a:prstGeom>
          <a:noFill/>
          <a:ln w="3810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D560A12-4531-3B81-5D1D-CD245DF835E5}"/>
              </a:ext>
            </a:extLst>
          </p:cNvPr>
          <p:cNvCxnSpPr/>
          <p:nvPr/>
        </p:nvCxnSpPr>
        <p:spPr bwMode="auto">
          <a:xfrm>
            <a:off x="6183416" y="3284817"/>
            <a:ext cx="543939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INSIGHT 2: Efficacy in Patients With </a:t>
            </a:r>
            <a:r>
              <a:rPr lang="en-US" i="1" dirty="0"/>
              <a:t>MET</a:t>
            </a:r>
            <a:r>
              <a:rPr lang="en-US" dirty="0"/>
              <a:t>amp by </a:t>
            </a:r>
            <a:br>
              <a:rPr lang="en-US" dirty="0"/>
            </a:br>
            <a:r>
              <a:rPr lang="en-US" dirty="0"/>
              <a:t>Blood-Based NGS Testing</a:t>
            </a:r>
            <a:endParaRPr lang="en-US" altLang="en-US" dirty="0"/>
          </a:p>
        </p:txBody>
      </p:sp>
      <p:sp>
        <p:nvSpPr>
          <p:cNvPr id="6" name="Text Box 11">
            <a:extLst>
              <a:ext uri="{FF2B5EF4-FFF2-40B4-BE49-F238E27FC236}">
                <a16:creationId xmlns:a16="http://schemas.microsoft.com/office/drawing/2014/main" id="{906A1E06-263C-A7A7-AE5A-36F7011E6F73}"/>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 Reproduced with permission</a:t>
            </a:r>
          </a:p>
        </p:txBody>
      </p:sp>
      <p:sp>
        <p:nvSpPr>
          <p:cNvPr id="7" name="Text Box 30">
            <a:extLst>
              <a:ext uri="{FF2B5EF4-FFF2-40B4-BE49-F238E27FC236}">
                <a16:creationId xmlns:a16="http://schemas.microsoft.com/office/drawing/2014/main" id="{09F63F1D-CB52-069F-104E-6F0D441A235A}"/>
              </a:ext>
            </a:extLst>
          </p:cNvPr>
          <p:cNvSpPr txBox="1">
            <a:spLocks noChangeArrowheads="1"/>
          </p:cNvSpPr>
          <p:nvPr/>
        </p:nvSpPr>
        <p:spPr bwMode="auto">
          <a:xfrm>
            <a:off x="609759" y="5957738"/>
            <a:ext cx="5146974"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*Excluded because baseline/postbaseline measurement unavailable (N = 2).</a:t>
            </a:r>
            <a:endParaRPr lang="en-US" altLang="en-US" sz="1200" dirty="0">
              <a:solidFill>
                <a:schemeClr val="bg1"/>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578389B4-E065-490F-42FD-82EFD3E85BCA}"/>
              </a:ext>
            </a:extLst>
          </p:cNvPr>
          <p:cNvGraphicFramePr>
            <a:graphicFrameLocks noGrp="1"/>
          </p:cNvGraphicFramePr>
          <p:nvPr>
            <p:extLst>
              <p:ext uri="{D42A27DB-BD31-4B8C-83A1-F6EECF244321}">
                <p14:modId xmlns:p14="http://schemas.microsoft.com/office/powerpoint/2010/main" val="2583868165"/>
              </p:ext>
            </p:extLst>
          </p:nvPr>
        </p:nvGraphicFramePr>
        <p:xfrm>
          <a:off x="656456" y="1584068"/>
          <a:ext cx="4607810" cy="4358752"/>
        </p:xfrm>
        <a:graphic>
          <a:graphicData uri="http://schemas.openxmlformats.org/drawingml/2006/table">
            <a:tbl>
              <a:tblPr/>
              <a:tblGrid>
                <a:gridCol w="2485778">
                  <a:extLst>
                    <a:ext uri="{9D8B030D-6E8A-4147-A177-3AD203B41FA5}">
                      <a16:colId xmlns:a16="http://schemas.microsoft.com/office/drawing/2014/main" val="20000"/>
                    </a:ext>
                  </a:extLst>
                </a:gridCol>
                <a:gridCol w="2122032">
                  <a:extLst>
                    <a:ext uri="{9D8B030D-6E8A-4147-A177-3AD203B41FA5}">
                      <a16:colId xmlns:a16="http://schemas.microsoft.com/office/drawing/2014/main" val="20001"/>
                    </a:ext>
                  </a:extLst>
                </a:gridCol>
              </a:tblGrid>
              <a:tr h="4696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Blood-Based NGS+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546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51.6 (33.1-69.8)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807864"/>
                  </a:ext>
                </a:extLst>
              </a:tr>
              <a:tr h="2654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BOR, n (%)</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(51.6)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(16.1)</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4052562"/>
                  </a:ext>
                </a:extLst>
              </a:tr>
              <a:tr h="26546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(2.9-NE)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59793690"/>
                  </a:ext>
                </a:extLst>
              </a:tr>
              <a:tr h="26546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Survival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Blood-Based NGS+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00214938"/>
                  </a:ext>
                </a:extLst>
              </a:tr>
              <a:tr h="26546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(2.7-6.9)</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(61.3)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6667737"/>
                  </a:ext>
                </a:extLst>
              </a:tr>
              <a:tr h="26546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(6.8-NE)</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335481"/>
                  </a:ext>
                </a:extLst>
              </a:tr>
            </a:tbl>
          </a:graphicData>
        </a:graphic>
      </p:graphicFrame>
      <p:cxnSp>
        <p:nvCxnSpPr>
          <p:cNvPr id="3" name="Straight Connector 2">
            <a:extLst>
              <a:ext uri="{FF2B5EF4-FFF2-40B4-BE49-F238E27FC236}">
                <a16:creationId xmlns:a16="http://schemas.microsoft.com/office/drawing/2014/main" id="{15464F75-6F96-0A53-4655-18686F531F1E}"/>
              </a:ext>
            </a:extLst>
          </p:cNvPr>
          <p:cNvCxnSpPr>
            <a:cxnSpLocks/>
          </p:cNvCxnSpPr>
          <p:nvPr/>
        </p:nvCxnSpPr>
        <p:spPr bwMode="auto">
          <a:xfrm>
            <a:off x="6658534" y="2031509"/>
            <a:ext cx="0" cy="2796988"/>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06FFDFE8-A9F2-C1FE-EB18-A9880FD304A4}"/>
              </a:ext>
            </a:extLst>
          </p:cNvPr>
          <p:cNvGrpSpPr/>
          <p:nvPr/>
        </p:nvGrpSpPr>
        <p:grpSpPr>
          <a:xfrm>
            <a:off x="6564405" y="2038233"/>
            <a:ext cx="94129" cy="2781301"/>
            <a:chOff x="6564405" y="2158254"/>
            <a:chExt cx="94129" cy="2781301"/>
          </a:xfrm>
        </p:grpSpPr>
        <p:cxnSp>
          <p:nvCxnSpPr>
            <p:cNvPr id="11" name="Straight Connector 10">
              <a:extLst>
                <a:ext uri="{FF2B5EF4-FFF2-40B4-BE49-F238E27FC236}">
                  <a16:creationId xmlns:a16="http://schemas.microsoft.com/office/drawing/2014/main" id="{38B9812D-39C4-B131-A0F6-F51677B656AD}"/>
                </a:ext>
              </a:extLst>
            </p:cNvPr>
            <p:cNvCxnSpPr>
              <a:cxnSpLocks/>
            </p:cNvCxnSpPr>
            <p:nvPr/>
          </p:nvCxnSpPr>
          <p:spPr bwMode="auto">
            <a:xfrm>
              <a:off x="6564405" y="2158254"/>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8D4262BA-54B7-7E14-2A51-A6AA669F5941}"/>
                </a:ext>
              </a:extLst>
            </p:cNvPr>
            <p:cNvCxnSpPr>
              <a:cxnSpLocks/>
            </p:cNvCxnSpPr>
            <p:nvPr/>
          </p:nvCxnSpPr>
          <p:spPr bwMode="auto">
            <a:xfrm>
              <a:off x="6564405" y="255558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DFA3CD2-71B2-A86B-2E1F-92E9D7B17547}"/>
                </a:ext>
              </a:extLst>
            </p:cNvPr>
            <p:cNvCxnSpPr>
              <a:cxnSpLocks/>
            </p:cNvCxnSpPr>
            <p:nvPr/>
          </p:nvCxnSpPr>
          <p:spPr bwMode="auto">
            <a:xfrm>
              <a:off x="6564405" y="2952912"/>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768FB36-7340-9B9F-A10E-2EFDC3456A08}"/>
                </a:ext>
              </a:extLst>
            </p:cNvPr>
            <p:cNvCxnSpPr>
              <a:cxnSpLocks/>
            </p:cNvCxnSpPr>
            <p:nvPr/>
          </p:nvCxnSpPr>
          <p:spPr bwMode="auto">
            <a:xfrm>
              <a:off x="6564405" y="335024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25EF6C4-02F6-2B1F-AC3C-648518FAC340}"/>
                </a:ext>
              </a:extLst>
            </p:cNvPr>
            <p:cNvCxnSpPr>
              <a:cxnSpLocks/>
            </p:cNvCxnSpPr>
            <p:nvPr/>
          </p:nvCxnSpPr>
          <p:spPr bwMode="auto">
            <a:xfrm>
              <a:off x="6564405" y="3747570"/>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88C68D6-906E-10F0-A48B-5CC9799B4DE4}"/>
                </a:ext>
              </a:extLst>
            </p:cNvPr>
            <p:cNvCxnSpPr>
              <a:cxnSpLocks/>
            </p:cNvCxnSpPr>
            <p:nvPr/>
          </p:nvCxnSpPr>
          <p:spPr bwMode="auto">
            <a:xfrm>
              <a:off x="6564405" y="414489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D7DA65E-20BA-A8FB-0670-477BB7000502}"/>
                </a:ext>
              </a:extLst>
            </p:cNvPr>
            <p:cNvCxnSpPr>
              <a:cxnSpLocks/>
            </p:cNvCxnSpPr>
            <p:nvPr/>
          </p:nvCxnSpPr>
          <p:spPr bwMode="auto">
            <a:xfrm>
              <a:off x="6564405" y="4542228"/>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D5A16E8-3D26-E19A-C311-E7ACEDC09E5A}"/>
                </a:ext>
              </a:extLst>
            </p:cNvPr>
            <p:cNvCxnSpPr>
              <a:cxnSpLocks/>
            </p:cNvCxnSpPr>
            <p:nvPr/>
          </p:nvCxnSpPr>
          <p:spPr bwMode="auto">
            <a:xfrm>
              <a:off x="6564405" y="4939555"/>
              <a:ext cx="94129" cy="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12FFA90B-FE27-B1F6-6F00-AC26456E6324}"/>
              </a:ext>
            </a:extLst>
          </p:cNvPr>
          <p:cNvSpPr txBox="1"/>
          <p:nvPr/>
        </p:nvSpPr>
        <p:spPr bwMode="auto">
          <a:xfrm>
            <a:off x="6192766" y="18535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4523E9DD-4E4A-C1FD-0B54-EB8C007A2E51}"/>
              </a:ext>
            </a:extLst>
          </p:cNvPr>
          <p:cNvSpPr txBox="1"/>
          <p:nvPr/>
        </p:nvSpPr>
        <p:spPr bwMode="auto">
          <a:xfrm>
            <a:off x="6192766" y="2250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50836C2E-6161-8E22-B98C-0414DC26FA43}"/>
              </a:ext>
            </a:extLst>
          </p:cNvPr>
          <p:cNvSpPr txBox="1"/>
          <p:nvPr/>
        </p:nvSpPr>
        <p:spPr bwMode="auto">
          <a:xfrm>
            <a:off x="6309785" y="264336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A19F3986-CF07-C76D-2C9B-D25B5845BEB2}"/>
              </a:ext>
            </a:extLst>
          </p:cNvPr>
          <p:cNvSpPr txBox="1"/>
          <p:nvPr/>
        </p:nvSpPr>
        <p:spPr bwMode="auto">
          <a:xfrm>
            <a:off x="6122234" y="304069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FA269817-3ABB-8B12-92E9-E5F2FB39C7A8}"/>
              </a:ext>
            </a:extLst>
          </p:cNvPr>
          <p:cNvSpPr txBox="1"/>
          <p:nvPr/>
        </p:nvSpPr>
        <p:spPr bwMode="auto">
          <a:xfrm>
            <a:off x="6121034" y="3447745"/>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69206247-561F-5169-7246-01E71AADD655}"/>
              </a:ext>
            </a:extLst>
          </p:cNvPr>
          <p:cNvSpPr txBox="1"/>
          <p:nvPr/>
        </p:nvSpPr>
        <p:spPr bwMode="auto">
          <a:xfrm>
            <a:off x="6121032" y="384507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DDA94CA6-F067-2570-6219-E736F9C84A61}"/>
              </a:ext>
            </a:extLst>
          </p:cNvPr>
          <p:cNvSpPr txBox="1"/>
          <p:nvPr/>
        </p:nvSpPr>
        <p:spPr bwMode="auto">
          <a:xfrm>
            <a:off x="6121032" y="4237541"/>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A9345E2B-944E-62CF-1942-F7BA9D1A50F8}"/>
              </a:ext>
            </a:extLst>
          </p:cNvPr>
          <p:cNvSpPr txBox="1"/>
          <p:nvPr/>
        </p:nvSpPr>
        <p:spPr bwMode="auto">
          <a:xfrm>
            <a:off x="6004014" y="4634868"/>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187EFFC1-DB11-DAC1-0990-B8B68F307E44}"/>
              </a:ext>
            </a:extLst>
          </p:cNvPr>
          <p:cNvSpPr txBox="1"/>
          <p:nvPr/>
        </p:nvSpPr>
        <p:spPr bwMode="auto">
          <a:xfrm>
            <a:off x="7669273" y="1484235"/>
            <a:ext cx="2684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Tumor Shrinkage (n = 31*)</a:t>
            </a:r>
          </a:p>
        </p:txBody>
      </p:sp>
      <p:sp>
        <p:nvSpPr>
          <p:cNvPr id="29" name="TextBox 28">
            <a:extLst>
              <a:ext uri="{FF2B5EF4-FFF2-40B4-BE49-F238E27FC236}">
                <a16:creationId xmlns:a16="http://schemas.microsoft.com/office/drawing/2014/main" id="{AFCD04F3-756B-1714-DC4F-C08B9CB77ADD}"/>
              </a:ext>
            </a:extLst>
          </p:cNvPr>
          <p:cNvSpPr txBox="1"/>
          <p:nvPr/>
        </p:nvSpPr>
        <p:spPr bwMode="auto">
          <a:xfrm rot="16200000">
            <a:off x="4124497" y="3124579"/>
            <a:ext cx="3393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in Sum of Target Lesion Diameters (%)</a:t>
            </a:r>
          </a:p>
        </p:txBody>
      </p:sp>
      <p:grpSp>
        <p:nvGrpSpPr>
          <p:cNvPr id="9220" name="Group 9219">
            <a:extLst>
              <a:ext uri="{FF2B5EF4-FFF2-40B4-BE49-F238E27FC236}">
                <a16:creationId xmlns:a16="http://schemas.microsoft.com/office/drawing/2014/main" id="{978B7ADD-D0F8-C784-A4BC-A6DC04037AEF}"/>
              </a:ext>
            </a:extLst>
          </p:cNvPr>
          <p:cNvGrpSpPr/>
          <p:nvPr/>
        </p:nvGrpSpPr>
        <p:grpSpPr>
          <a:xfrm>
            <a:off x="6831430" y="3806072"/>
            <a:ext cx="2417797" cy="1477328"/>
            <a:chOff x="7197059" y="4339632"/>
            <a:chExt cx="2417797" cy="1477328"/>
          </a:xfrm>
        </p:grpSpPr>
        <p:sp>
          <p:nvSpPr>
            <p:cNvPr id="30" name="TextBox 29">
              <a:extLst>
                <a:ext uri="{FF2B5EF4-FFF2-40B4-BE49-F238E27FC236}">
                  <a16:creationId xmlns:a16="http://schemas.microsoft.com/office/drawing/2014/main" id="{53DF3D74-5803-871D-C750-BCB18E21A820}"/>
                </a:ext>
              </a:extLst>
            </p:cNvPr>
            <p:cNvSpPr txBox="1"/>
            <p:nvPr/>
          </p:nvSpPr>
          <p:spPr bwMode="auto">
            <a:xfrm>
              <a:off x="7319356" y="4339632"/>
              <a:ext cx="22955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Best Overall Response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Partial response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Stable disease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Progressive disease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Not evaluable</a:t>
              </a:r>
            </a:p>
          </p:txBody>
        </p:sp>
        <p:sp>
          <p:nvSpPr>
            <p:cNvPr id="31" name="Rectangle 30">
              <a:extLst>
                <a:ext uri="{FF2B5EF4-FFF2-40B4-BE49-F238E27FC236}">
                  <a16:creationId xmlns:a16="http://schemas.microsoft.com/office/drawing/2014/main" id="{AE080765-F739-B025-A742-9EDB8D6D52F9}"/>
                </a:ext>
              </a:extLst>
            </p:cNvPr>
            <p:cNvSpPr/>
            <p:nvPr/>
          </p:nvSpPr>
          <p:spPr bwMode="auto">
            <a:xfrm>
              <a:off x="7197059" y="4722883"/>
              <a:ext cx="148064" cy="1480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46CBB0AE-F6FD-18A6-B5CD-78B1BBB6B1B4}"/>
                </a:ext>
              </a:extLst>
            </p:cNvPr>
            <p:cNvSpPr/>
            <p:nvPr/>
          </p:nvSpPr>
          <p:spPr bwMode="auto">
            <a:xfrm>
              <a:off x="7197059" y="4997629"/>
              <a:ext cx="148064" cy="1480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4B54C713-AEA9-8DAB-AF2A-0D1DA11BDF3B}"/>
                </a:ext>
              </a:extLst>
            </p:cNvPr>
            <p:cNvSpPr/>
            <p:nvPr/>
          </p:nvSpPr>
          <p:spPr bwMode="auto">
            <a:xfrm>
              <a:off x="7197059" y="5279872"/>
              <a:ext cx="148064" cy="1480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72AA31E2-D329-2983-B1F2-E0C6035D6088}"/>
                </a:ext>
              </a:extLst>
            </p:cNvPr>
            <p:cNvSpPr/>
            <p:nvPr/>
          </p:nvSpPr>
          <p:spPr bwMode="auto">
            <a:xfrm>
              <a:off x="7197059" y="5554618"/>
              <a:ext cx="148064" cy="148064"/>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 name="Rectangle 34">
            <a:extLst>
              <a:ext uri="{FF2B5EF4-FFF2-40B4-BE49-F238E27FC236}">
                <a16:creationId xmlns:a16="http://schemas.microsoft.com/office/drawing/2014/main" id="{7C1B004A-0D4A-4D28-3582-F1D821E3105A}"/>
              </a:ext>
            </a:extLst>
          </p:cNvPr>
          <p:cNvSpPr/>
          <p:nvPr/>
        </p:nvSpPr>
        <p:spPr bwMode="auto">
          <a:xfrm>
            <a:off x="6705599" y="2346292"/>
            <a:ext cx="148064" cy="4716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28ED2172-BBE6-543A-0CE1-8019D0FB78A9}"/>
              </a:ext>
            </a:extLst>
          </p:cNvPr>
          <p:cNvSpPr/>
          <p:nvPr/>
        </p:nvSpPr>
        <p:spPr bwMode="auto">
          <a:xfrm>
            <a:off x="6877707" y="2582130"/>
            <a:ext cx="148064" cy="235838"/>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88E969B1-210F-0D8E-2352-86F83CE70590}"/>
              </a:ext>
            </a:extLst>
          </p:cNvPr>
          <p:cNvSpPr/>
          <p:nvPr/>
        </p:nvSpPr>
        <p:spPr bwMode="auto">
          <a:xfrm>
            <a:off x="7049815" y="2817967"/>
            <a:ext cx="148064" cy="6042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F5F7D61-3059-E375-684C-2F241981D188}"/>
              </a:ext>
            </a:extLst>
          </p:cNvPr>
          <p:cNvSpPr/>
          <p:nvPr/>
        </p:nvSpPr>
        <p:spPr bwMode="auto">
          <a:xfrm>
            <a:off x="7214571" y="2831609"/>
            <a:ext cx="148064" cy="13231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9D8F11F4-378F-F0A4-8A30-AAB98A951442}"/>
              </a:ext>
            </a:extLst>
          </p:cNvPr>
          <p:cNvSpPr/>
          <p:nvPr/>
        </p:nvSpPr>
        <p:spPr bwMode="auto">
          <a:xfrm>
            <a:off x="7387110" y="2828029"/>
            <a:ext cx="148064" cy="255922"/>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569C81AF-4267-C6DC-99D7-62401ED055EE}"/>
              </a:ext>
            </a:extLst>
          </p:cNvPr>
          <p:cNvSpPr/>
          <p:nvPr/>
        </p:nvSpPr>
        <p:spPr bwMode="auto">
          <a:xfrm>
            <a:off x="7551866" y="2835188"/>
            <a:ext cx="148064" cy="384878"/>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2D281B11-56F0-02A1-7601-48D6FEF0F725}"/>
              </a:ext>
            </a:extLst>
          </p:cNvPr>
          <p:cNvSpPr/>
          <p:nvPr/>
        </p:nvSpPr>
        <p:spPr bwMode="auto">
          <a:xfrm>
            <a:off x="7727012" y="2828029"/>
            <a:ext cx="148064" cy="4462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B05514B5-5686-86A4-F708-8BEBABB2230A}"/>
              </a:ext>
            </a:extLst>
          </p:cNvPr>
          <p:cNvSpPr/>
          <p:nvPr/>
        </p:nvSpPr>
        <p:spPr bwMode="auto">
          <a:xfrm>
            <a:off x="7894777" y="2828357"/>
            <a:ext cx="148064" cy="4462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ED6D7EE2-B29C-1EFC-959D-942F44957580}"/>
              </a:ext>
            </a:extLst>
          </p:cNvPr>
          <p:cNvSpPr/>
          <p:nvPr/>
        </p:nvSpPr>
        <p:spPr bwMode="auto">
          <a:xfrm>
            <a:off x="8055417" y="2828030"/>
            <a:ext cx="148064" cy="5764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3D758F9-0BCA-3990-4A90-E0F48561FB0A}"/>
              </a:ext>
            </a:extLst>
          </p:cNvPr>
          <p:cNvSpPr/>
          <p:nvPr/>
        </p:nvSpPr>
        <p:spPr bwMode="auto">
          <a:xfrm>
            <a:off x="8223182" y="2828030"/>
            <a:ext cx="148064" cy="6005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0F9E8C3D-4EB9-D448-E382-AF7DE171FBDC}"/>
              </a:ext>
            </a:extLst>
          </p:cNvPr>
          <p:cNvSpPr/>
          <p:nvPr/>
        </p:nvSpPr>
        <p:spPr bwMode="auto">
          <a:xfrm>
            <a:off x="8395846" y="2828029"/>
            <a:ext cx="148064" cy="7070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1D0E3BFA-C3D0-DB5E-1D5C-E1D76C107C9D}"/>
              </a:ext>
            </a:extLst>
          </p:cNvPr>
          <p:cNvSpPr/>
          <p:nvPr/>
        </p:nvSpPr>
        <p:spPr bwMode="auto">
          <a:xfrm>
            <a:off x="8563611" y="2834860"/>
            <a:ext cx="148064" cy="8691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EAC466C6-6ACD-B59C-D38C-394C89B2BE12}"/>
              </a:ext>
            </a:extLst>
          </p:cNvPr>
          <p:cNvSpPr/>
          <p:nvPr/>
        </p:nvSpPr>
        <p:spPr bwMode="auto">
          <a:xfrm>
            <a:off x="8738040" y="2817967"/>
            <a:ext cx="148064" cy="9084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A42019D-F912-2B4C-2B0F-080814880DCB}"/>
              </a:ext>
            </a:extLst>
          </p:cNvPr>
          <p:cNvSpPr/>
          <p:nvPr/>
        </p:nvSpPr>
        <p:spPr bwMode="auto">
          <a:xfrm>
            <a:off x="8907991" y="2817967"/>
            <a:ext cx="148064" cy="9637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63509228-DA3B-F097-282E-8277486DBAC2}"/>
              </a:ext>
            </a:extLst>
          </p:cNvPr>
          <p:cNvSpPr/>
          <p:nvPr/>
        </p:nvSpPr>
        <p:spPr bwMode="auto">
          <a:xfrm>
            <a:off x="9075039" y="2831534"/>
            <a:ext cx="148064" cy="9502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00623824-92BF-EFE9-88D9-12340599837D}"/>
              </a:ext>
            </a:extLst>
          </p:cNvPr>
          <p:cNvSpPr/>
          <p:nvPr/>
        </p:nvSpPr>
        <p:spPr bwMode="auto">
          <a:xfrm>
            <a:off x="9237741" y="2817967"/>
            <a:ext cx="148064" cy="9637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D106A3FA-2C08-1FD2-EFCC-24876600B1D7}"/>
              </a:ext>
            </a:extLst>
          </p:cNvPr>
          <p:cNvSpPr/>
          <p:nvPr/>
        </p:nvSpPr>
        <p:spPr bwMode="auto">
          <a:xfrm>
            <a:off x="9404654" y="2828028"/>
            <a:ext cx="148064" cy="9537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AFBA5385-0983-3DDD-3400-9EEC1BD53510}"/>
              </a:ext>
            </a:extLst>
          </p:cNvPr>
          <p:cNvSpPr/>
          <p:nvPr/>
        </p:nvSpPr>
        <p:spPr bwMode="auto">
          <a:xfrm>
            <a:off x="9571618" y="2828030"/>
            <a:ext cx="148064" cy="10477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6AB1300-BD36-04E1-FE20-25BC89E382F3}"/>
              </a:ext>
            </a:extLst>
          </p:cNvPr>
          <p:cNvSpPr/>
          <p:nvPr/>
        </p:nvSpPr>
        <p:spPr bwMode="auto">
          <a:xfrm>
            <a:off x="9738531" y="2828029"/>
            <a:ext cx="148064" cy="10753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FE3A4B43-2762-80BF-DDE9-006BA97373DE}"/>
              </a:ext>
            </a:extLst>
          </p:cNvPr>
          <p:cNvSpPr/>
          <p:nvPr/>
        </p:nvSpPr>
        <p:spPr bwMode="auto">
          <a:xfrm>
            <a:off x="9919724" y="2831678"/>
            <a:ext cx="148064" cy="1204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D9528E49-21EE-2B24-7F01-70FA7803E4A4}"/>
              </a:ext>
            </a:extLst>
          </p:cNvPr>
          <p:cNvSpPr/>
          <p:nvPr/>
        </p:nvSpPr>
        <p:spPr bwMode="auto">
          <a:xfrm>
            <a:off x="10086637" y="2838420"/>
            <a:ext cx="148064" cy="1204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A395566F-2839-97EF-7C85-CF21BDA8BEA1}"/>
              </a:ext>
            </a:extLst>
          </p:cNvPr>
          <p:cNvSpPr/>
          <p:nvPr/>
        </p:nvSpPr>
        <p:spPr bwMode="auto">
          <a:xfrm>
            <a:off x="10253601" y="2828028"/>
            <a:ext cx="148064" cy="13192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7136616-FEDE-FB69-02F6-20FE3FFD0555}"/>
              </a:ext>
            </a:extLst>
          </p:cNvPr>
          <p:cNvSpPr/>
          <p:nvPr/>
        </p:nvSpPr>
        <p:spPr bwMode="auto">
          <a:xfrm>
            <a:off x="10420514" y="2834860"/>
            <a:ext cx="148064" cy="13159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B59E3F7-A9F9-FDA6-513F-5B0A6A00EA84}"/>
              </a:ext>
            </a:extLst>
          </p:cNvPr>
          <p:cNvSpPr/>
          <p:nvPr/>
        </p:nvSpPr>
        <p:spPr bwMode="auto">
          <a:xfrm>
            <a:off x="10596026" y="2831341"/>
            <a:ext cx="148064" cy="13159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23DD908-A68A-6309-1E5A-3B7607FF7F2C}"/>
              </a:ext>
            </a:extLst>
          </p:cNvPr>
          <p:cNvSpPr/>
          <p:nvPr/>
        </p:nvSpPr>
        <p:spPr bwMode="auto">
          <a:xfrm>
            <a:off x="10763988" y="2830870"/>
            <a:ext cx="148064" cy="13192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70EE39E5-F21B-537F-AB15-868430C05A1A}"/>
              </a:ext>
            </a:extLst>
          </p:cNvPr>
          <p:cNvSpPr/>
          <p:nvPr/>
        </p:nvSpPr>
        <p:spPr bwMode="auto">
          <a:xfrm>
            <a:off x="10930901" y="2837701"/>
            <a:ext cx="148064" cy="13751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61666E0-D1C2-C674-313F-F1097158DF74}"/>
              </a:ext>
            </a:extLst>
          </p:cNvPr>
          <p:cNvSpPr/>
          <p:nvPr/>
        </p:nvSpPr>
        <p:spPr bwMode="auto">
          <a:xfrm>
            <a:off x="11097814" y="2814319"/>
            <a:ext cx="148064" cy="15247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CA56BD64-F9C5-6F26-47D7-460AC266BBA2}"/>
              </a:ext>
            </a:extLst>
          </p:cNvPr>
          <p:cNvSpPr/>
          <p:nvPr/>
        </p:nvSpPr>
        <p:spPr bwMode="auto">
          <a:xfrm>
            <a:off x="11275743" y="2831341"/>
            <a:ext cx="148064" cy="15856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7EC172D-78FC-B17D-4FAE-727BB1DCC03C}"/>
              </a:ext>
            </a:extLst>
          </p:cNvPr>
          <p:cNvSpPr/>
          <p:nvPr/>
        </p:nvSpPr>
        <p:spPr bwMode="auto">
          <a:xfrm>
            <a:off x="11445920" y="2828028"/>
            <a:ext cx="148064" cy="15895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 name="Straight Connector 7">
            <a:extLst>
              <a:ext uri="{FF2B5EF4-FFF2-40B4-BE49-F238E27FC236}">
                <a16:creationId xmlns:a16="http://schemas.microsoft.com/office/drawing/2014/main" id="{E574ACFC-14B4-CA73-855C-349A95392697}"/>
              </a:ext>
            </a:extLst>
          </p:cNvPr>
          <p:cNvCxnSpPr/>
          <p:nvPr/>
        </p:nvCxnSpPr>
        <p:spPr bwMode="auto">
          <a:xfrm>
            <a:off x="6656294" y="2831608"/>
            <a:ext cx="5102319" cy="0"/>
          </a:xfrm>
          <a:prstGeom prst="line">
            <a:avLst/>
          </a:prstGeom>
          <a:noFill/>
          <a:ln w="28575" cap="flat" cmpd="sng" algn="ctr">
            <a:solidFill>
              <a:schemeClr val="bg1"/>
            </a:solidFill>
            <a:prstDash val="solid"/>
            <a:round/>
            <a:headEnd type="none" w="med" len="med"/>
            <a:tailEnd type="none" w="med" len="med"/>
          </a:ln>
          <a:effectLst/>
        </p:spPr>
      </p:cxnSp>
      <p:grpSp>
        <p:nvGrpSpPr>
          <p:cNvPr id="9219" name="Group 9218">
            <a:extLst>
              <a:ext uri="{FF2B5EF4-FFF2-40B4-BE49-F238E27FC236}">
                <a16:creationId xmlns:a16="http://schemas.microsoft.com/office/drawing/2014/main" id="{CE1B4CAC-929A-7F5A-7021-9AD79DEA7637}"/>
              </a:ext>
            </a:extLst>
          </p:cNvPr>
          <p:cNvGrpSpPr/>
          <p:nvPr/>
        </p:nvGrpSpPr>
        <p:grpSpPr>
          <a:xfrm>
            <a:off x="6671943" y="2435562"/>
            <a:ext cx="5107514" cy="1002073"/>
            <a:chOff x="6671943" y="2562307"/>
            <a:chExt cx="5107514" cy="1002073"/>
          </a:xfrm>
        </p:grpSpPr>
        <p:cxnSp>
          <p:nvCxnSpPr>
            <p:cNvPr id="9216" name="Straight Connector 9215">
              <a:extLst>
                <a:ext uri="{FF2B5EF4-FFF2-40B4-BE49-F238E27FC236}">
                  <a16:creationId xmlns:a16="http://schemas.microsoft.com/office/drawing/2014/main" id="{27E544E9-FC7D-928B-5739-BD26A019933B}"/>
                </a:ext>
              </a:extLst>
            </p:cNvPr>
            <p:cNvCxnSpPr/>
            <p:nvPr/>
          </p:nvCxnSpPr>
          <p:spPr bwMode="auto">
            <a:xfrm>
              <a:off x="6677138" y="3564380"/>
              <a:ext cx="5102319" cy="0"/>
            </a:xfrm>
            <a:prstGeom prst="line">
              <a:avLst/>
            </a:prstGeom>
            <a:noFill/>
            <a:ln w="28575" cap="flat" cmpd="sng" algn="ctr">
              <a:solidFill>
                <a:schemeClr val="tx2"/>
              </a:solidFill>
              <a:prstDash val="sysDash"/>
              <a:round/>
              <a:headEnd type="none" w="med" len="med"/>
              <a:tailEnd type="none" w="med" len="med"/>
            </a:ln>
            <a:effectLst/>
          </p:spPr>
        </p:cxnSp>
        <p:cxnSp>
          <p:nvCxnSpPr>
            <p:cNvPr id="9217" name="Straight Connector 9216">
              <a:extLst>
                <a:ext uri="{FF2B5EF4-FFF2-40B4-BE49-F238E27FC236}">
                  <a16:creationId xmlns:a16="http://schemas.microsoft.com/office/drawing/2014/main" id="{93A64B3B-8BBF-05DD-D9CA-0A2D33CE2E2B}"/>
                </a:ext>
              </a:extLst>
            </p:cNvPr>
            <p:cNvCxnSpPr/>
            <p:nvPr/>
          </p:nvCxnSpPr>
          <p:spPr bwMode="auto">
            <a:xfrm>
              <a:off x="6671943" y="2562307"/>
              <a:ext cx="5102319" cy="0"/>
            </a:xfrm>
            <a:prstGeom prst="line">
              <a:avLst/>
            </a:prstGeom>
            <a:noFill/>
            <a:ln w="28575" cap="flat" cmpd="sng" algn="ctr">
              <a:solidFill>
                <a:schemeClr val="tx2"/>
              </a:solidFill>
              <a:prstDash val="sysDash"/>
              <a:round/>
              <a:headEnd type="none" w="med" len="med"/>
              <a:tailEnd type="none" w="med" len="med"/>
            </a:ln>
            <a:effectLst/>
          </p:spPr>
        </p:cxnSp>
      </p:grpSp>
    </p:spTree>
    <p:extLst>
      <p:ext uri="{BB962C8B-B14F-4D97-AF65-F5344CB8AC3E}">
        <p14:creationId xmlns:p14="http://schemas.microsoft.com/office/powerpoint/2010/main" val="212960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INSIGHT 2: Safety</a:t>
            </a:r>
            <a:endParaRPr lang="en-US" altLang="en-US" dirty="0"/>
          </a:p>
        </p:txBody>
      </p:sp>
      <p:graphicFrame>
        <p:nvGraphicFramePr>
          <p:cNvPr id="2" name="Group 3">
            <a:extLst>
              <a:ext uri="{FF2B5EF4-FFF2-40B4-BE49-F238E27FC236}">
                <a16:creationId xmlns:a16="http://schemas.microsoft.com/office/drawing/2014/main" id="{B1EDC83E-85E4-7FDD-CEFB-B720DAC81EE3}"/>
              </a:ext>
            </a:extLst>
          </p:cNvPr>
          <p:cNvGraphicFramePr>
            <a:graphicFrameLocks/>
          </p:cNvGraphicFramePr>
          <p:nvPr>
            <p:extLst>
              <p:ext uri="{D42A27DB-BD31-4B8C-83A1-F6EECF244321}">
                <p14:modId xmlns:p14="http://schemas.microsoft.com/office/powerpoint/2010/main" val="2698781163"/>
              </p:ext>
            </p:extLst>
          </p:nvPr>
        </p:nvGraphicFramePr>
        <p:xfrm>
          <a:off x="527538" y="1609928"/>
          <a:ext cx="5679652" cy="4663632"/>
        </p:xfrm>
        <a:graphic>
          <a:graphicData uri="http://schemas.openxmlformats.org/drawingml/2006/table">
            <a:tbl>
              <a:tblPr/>
              <a:tblGrid>
                <a:gridCol w="3127184">
                  <a:extLst>
                    <a:ext uri="{9D8B030D-6E8A-4147-A177-3AD203B41FA5}">
                      <a16:colId xmlns:a16="http://schemas.microsoft.com/office/drawing/2014/main" val="20000"/>
                    </a:ext>
                  </a:extLst>
                </a:gridCol>
                <a:gridCol w="1365693">
                  <a:extLst>
                    <a:ext uri="{9D8B030D-6E8A-4147-A177-3AD203B41FA5}">
                      <a16:colId xmlns:a16="http://schemas.microsoft.com/office/drawing/2014/main" val="20001"/>
                    </a:ext>
                  </a:extLst>
                </a:gridCol>
                <a:gridCol w="1186775">
                  <a:extLst>
                    <a:ext uri="{9D8B030D-6E8A-4147-A177-3AD203B41FA5}">
                      <a16:colId xmlns:a16="http://schemas.microsoft.com/office/drawing/2014/main" val="20002"/>
                    </a:ext>
                  </a:extLst>
                </a:gridCol>
              </a:tblGrid>
              <a:tr h="2738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Tepotinib + Osimertinib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(81.1)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(27.9)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dose reduction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(17.2)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treatment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2738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AEs in ≥15% of Patients, n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48534377"/>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(46.7)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(34.4)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5609995"/>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(20.5)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4747152"/>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(18.0)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6647555"/>
                  </a:ext>
                </a:extLst>
              </a:tr>
              <a:tr h="15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(16.4)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2172589"/>
                  </a:ext>
                </a:extLst>
              </a:tr>
            </a:tbl>
          </a:graphicData>
        </a:graphic>
      </p:graphicFrame>
      <p:sp>
        <p:nvSpPr>
          <p:cNvPr id="4" name="Content Placeholder 6">
            <a:extLst>
              <a:ext uri="{FF2B5EF4-FFF2-40B4-BE49-F238E27FC236}">
                <a16:creationId xmlns:a16="http://schemas.microsoft.com/office/drawing/2014/main" id="{C1B57009-A58B-83DD-308D-EE716CE5480B}"/>
              </a:ext>
            </a:extLst>
          </p:cNvPr>
          <p:cNvSpPr txBox="1">
            <a:spLocks/>
          </p:cNvSpPr>
          <p:nvPr/>
        </p:nvSpPr>
        <p:spPr>
          <a:xfrm>
            <a:off x="6269412" y="1493192"/>
            <a:ext cx="5462142" cy="369686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600" b="0" kern="0" dirty="0"/>
              <a:t>TRAEs leading to dose reduction</a:t>
            </a:r>
          </a:p>
          <a:p>
            <a:pPr lvl="1"/>
            <a:r>
              <a:rPr lang="en-US" sz="2400" b="0" kern="0" dirty="0"/>
              <a:t>Osimertinib reduction (n = 4)</a:t>
            </a:r>
          </a:p>
          <a:p>
            <a:pPr lvl="1"/>
            <a:r>
              <a:rPr lang="en-US" sz="2400" b="0" kern="0" dirty="0"/>
              <a:t>Tepotinib reduction (n = 19)</a:t>
            </a:r>
          </a:p>
          <a:p>
            <a:r>
              <a:rPr lang="en-US" sz="2600" b="0" kern="0" dirty="0"/>
              <a:t>AEs leading to death considered by investigator to be potentially related to either tepotinib or osimertinib:</a:t>
            </a:r>
          </a:p>
          <a:p>
            <a:pPr lvl="1"/>
            <a:r>
              <a:rPr lang="en-US" sz="2400" b="0" kern="0" dirty="0"/>
              <a:t>Pneumonia/pneumonitis (n = 1)</a:t>
            </a:r>
          </a:p>
          <a:p>
            <a:pPr lvl="1"/>
            <a:r>
              <a:rPr lang="en-US" sz="2400" b="0" kern="0" dirty="0"/>
              <a:t>Dyspnea/pneumonitis (n = 1)</a:t>
            </a:r>
          </a:p>
          <a:p>
            <a:pPr lvl="1"/>
            <a:endParaRPr lang="en-US" sz="2400" b="0" kern="0" dirty="0"/>
          </a:p>
          <a:p>
            <a:pPr marL="0" indent="0">
              <a:buNone/>
            </a:pPr>
            <a:endParaRPr lang="en-US" sz="2400" b="0" kern="0" dirty="0"/>
          </a:p>
          <a:p>
            <a:pPr marL="0" indent="0">
              <a:buNone/>
            </a:pPr>
            <a:endParaRPr lang="en-US" sz="2400" b="0" kern="0" dirty="0"/>
          </a:p>
        </p:txBody>
      </p:sp>
      <p:sp>
        <p:nvSpPr>
          <p:cNvPr id="5" name="Text Box 11">
            <a:extLst>
              <a:ext uri="{FF2B5EF4-FFF2-40B4-BE49-F238E27FC236}">
                <a16:creationId xmlns:a16="http://schemas.microsoft.com/office/drawing/2014/main" id="{AF1B3EB7-5D7A-DB84-5C70-085CC8CED55F}"/>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INSIGHT 2: Investigators’ 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295225" cy="4650686"/>
          </a:xfrm>
        </p:spPr>
        <p:txBody>
          <a:bodyPr/>
          <a:lstStyle/>
          <a:p>
            <a:r>
              <a:rPr lang="en-US" altLang="en-US" sz="2400" dirty="0"/>
              <a:t>Tepotinib + osimertinib demonstrated activity in patients with </a:t>
            </a:r>
            <a:r>
              <a:rPr lang="en-US" altLang="en-US" sz="2400" i="1" dirty="0"/>
              <a:t>MET</a:t>
            </a:r>
            <a:r>
              <a:rPr lang="en-US" altLang="en-US" sz="2400" dirty="0"/>
              <a:t>-amplified, </a:t>
            </a:r>
            <a:br>
              <a:rPr lang="en-US" altLang="en-US" sz="2400" dirty="0"/>
            </a:br>
            <a:r>
              <a:rPr lang="en-US" altLang="en-US" sz="2400" i="1" dirty="0"/>
              <a:t>EGFR</a:t>
            </a:r>
            <a:r>
              <a:rPr lang="en-US" altLang="en-US" sz="2400" dirty="0"/>
              <a:t>-mutated advanced NSCLC after disease progression on first-line osimertinib</a:t>
            </a:r>
          </a:p>
          <a:p>
            <a:pPr lvl="1"/>
            <a:r>
              <a:rPr lang="en-US" altLang="en-US" sz="2200" dirty="0"/>
              <a:t>ORR was 43.9% in patients positive for </a:t>
            </a:r>
            <a:r>
              <a:rPr lang="en-US" altLang="en-US" sz="2200" i="1" dirty="0"/>
              <a:t>MET </a:t>
            </a:r>
            <a:r>
              <a:rPr lang="en-US" altLang="en-US" sz="2200" dirty="0"/>
              <a:t>amplification by tumor tissue FISH testing (primary endpoint)</a:t>
            </a:r>
          </a:p>
          <a:p>
            <a:pPr lvl="1"/>
            <a:r>
              <a:rPr lang="en-US" altLang="en-US" sz="2200" dirty="0"/>
              <a:t>ORR was 51.6% in patients positive for </a:t>
            </a:r>
            <a:r>
              <a:rPr lang="en-US" altLang="en-US" sz="2200" i="1" dirty="0"/>
              <a:t>MET </a:t>
            </a:r>
            <a:r>
              <a:rPr lang="en-US" altLang="en-US" sz="2200" dirty="0"/>
              <a:t>amplification by blood-based NGS (secondary endpoint)</a:t>
            </a:r>
          </a:p>
          <a:p>
            <a:pPr lvl="1"/>
            <a:r>
              <a:rPr lang="en-US" altLang="en-US" sz="2200" dirty="0"/>
              <a:t>Primary analysis will take place after ≥9 mo follow-up</a:t>
            </a:r>
          </a:p>
          <a:p>
            <a:r>
              <a:rPr lang="en-US" altLang="en-US" sz="2400" dirty="0"/>
              <a:t>Combination of tepotinib + osimertinib well tolerated, no new safety signals reported</a:t>
            </a:r>
          </a:p>
          <a:p>
            <a:r>
              <a:rPr lang="en-US" altLang="en-US" sz="2400" dirty="0"/>
              <a:t>Investigators concluded that, regardless of </a:t>
            </a:r>
            <a:r>
              <a:rPr lang="en-US" altLang="en-US" sz="2400" i="1" dirty="0"/>
              <a:t>MET </a:t>
            </a:r>
            <a:r>
              <a:rPr lang="en-US" altLang="en-US" sz="2400" dirty="0"/>
              <a:t>amplification detection method used, tepotinib + osimertinib is potential chemotherapy-sparing, orally bioavailable targeted treatment option for a population of patients with a high unmet need</a:t>
            </a:r>
          </a:p>
        </p:txBody>
      </p:sp>
      <p:sp>
        <p:nvSpPr>
          <p:cNvPr id="2" name="Text Box 11">
            <a:extLst>
              <a:ext uri="{FF2B5EF4-FFF2-40B4-BE49-F238E27FC236}">
                <a16:creationId xmlns:a16="http://schemas.microsoft.com/office/drawing/2014/main" id="{AE501E69-4172-4733-17BD-356487F40303}"/>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Tan. ASCO 2023. Abstr 9021.</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56M7VY3CDVN5-1071525235-1</_dlc_DocId>
    <_dlc_DocIdUrl xmlns="d54cbe69-32bd-412a-b004-9152f949605e">
      <Url>https://intranet.clinicaloptions.com/mews/oncology/ONC_2023_ASCO_CF_(PRP6243)/Lung_9021_Tan/_layouts/15/DocIdRedir.aspx?ID=56M7VY3CDVN5-1071525235-1</Url>
      <Description>56M7VY3CDVN5-1071525235-1</Description>
    </_dlc_DocIdUrl>
    <Document_x0020_Category xmlns="0e7dd4d6-5c8f-47e8-ad95-ea24fe5c043d">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0AC96009A9B8F4C9861F6D73047477F" ma:contentTypeVersion="1" ma:contentTypeDescription="Create a new document." ma:contentTypeScope="" ma:versionID="8426359d622c9c37cdad5ec72c270638">
  <xsd:schema xmlns:xsd="http://www.w3.org/2001/XMLSchema" xmlns:xs="http://www.w3.org/2001/XMLSchema" xmlns:p="http://schemas.microsoft.com/office/2006/metadata/properties" xmlns:ns2="d54cbe69-32bd-412a-b004-9152f949605e" xmlns:ns3="0e7dd4d6-5c8f-47e8-ad95-ea24fe5c043d" targetNamespace="http://schemas.microsoft.com/office/2006/metadata/properties" ma:root="true" ma:fieldsID="ba4f2b95d952dddcb445acb01fab657d" ns2:_="" ns3:_="">
    <xsd:import namespace="d54cbe69-32bd-412a-b004-9152f949605e"/>
    <xsd:import namespace="0e7dd4d6-5c8f-47e8-ad95-ea24fe5c043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e7dd4d6-5c8f-47e8-ad95-ea24fe5c043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purl.org/dc/dcmitype/"/>
    <ds:schemaRef ds:uri="http://schemas.microsoft.com/office/infopath/2007/PartnerControls"/>
    <ds:schemaRef ds:uri="d54cbe69-32bd-412a-b004-9152f949605e"/>
    <ds:schemaRef ds:uri="http://schemas.microsoft.com/office/2006/documentManagement/types"/>
    <ds:schemaRef ds:uri="0e7dd4d6-5c8f-47e8-ad95-ea24fe5c043d"/>
    <ds:schemaRef ds:uri="http://schemas.openxmlformats.org/package/2006/metadata/core-properties"/>
    <ds:schemaRef ds:uri="http://www.w3.org/XML/1998/namespace"/>
    <ds:schemaRef ds:uri="http://purl.org/dc/elements/1.1/"/>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E6E77B91-A52F-4B18-8BD7-0CBEB4B46C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e7dd4d6-5c8f-47e8-ad95-ea24fe5c04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556</TotalTime>
  <Words>1986</Words>
  <Application>Microsoft Office PowerPoint</Application>
  <PresentationFormat>Widescreen</PresentationFormat>
  <Paragraphs>266</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INSIGHT 2: Tepotinib + Osimertinib for Advanced EGFR-Mutated NSCLC With MET Amplification Following First-line Osimertinib</vt:lpstr>
      <vt:lpstr>About These Slides</vt:lpstr>
      <vt:lpstr>INSIGHT 2: Background</vt:lpstr>
      <vt:lpstr>INSIGHT 2: Study Design</vt:lpstr>
      <vt:lpstr>INSIGHT 2: Patient Disposition</vt:lpstr>
      <vt:lpstr>INSIGHT 2: Baseline Characteristics</vt:lpstr>
      <vt:lpstr>INSIGHT 2: Response in Patients With MET Amplification by Tumor Tissue FISH Testing </vt:lpstr>
      <vt:lpstr>INSIGHT 2: Efficacy in Patients With METamp by  Blood-Based NGS Testing</vt:lpstr>
      <vt:lpstr>INSIGHT 2: Safety</vt:lpstr>
      <vt:lpstr>INSIGHT 2: Investigators’ Conclusions </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INSIGHT 2: Tepotinib + Osimertinib for Advanced EGFR-Mutated NSCLC With MET Amplification Following First-line Osimertinib</dc:title>
  <dc:creator>Preferred User</dc:creator>
  <cp:lastModifiedBy>nkolenko@clinicaloptions.com</cp:lastModifiedBy>
  <cp:revision>35</cp:revision>
  <cp:lastPrinted>2016-09-26T20:21:49Z</cp:lastPrinted>
  <dcterms:created xsi:type="dcterms:W3CDTF">2005-05-27T15:08:01Z</dcterms:created>
  <dcterms:modified xsi:type="dcterms:W3CDTF">2023-06-09T20:42:13Z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480326e3-8df6-45d1-9b2c-6fc633134d7f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0x010100C0AC96009A9B8F4C9861F6D73047477F</vt:lpwstr>
  </property>
  <property fmtid="{D5CDD505-2E9C-101B-9397-08002B2CF9AE}" pid="9" name="MediaServiceImageTags">
    <vt:lpwstr/>
  </property>
</Properties>
</file>