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5"/>
  </p:sldMasterIdLst>
  <p:notesMasterIdLst>
    <p:notesMasterId r:id="rId18"/>
  </p:notesMasterIdLst>
  <p:handoutMasterIdLst>
    <p:handoutMasterId r:id="rId19"/>
  </p:handoutMasterIdLst>
  <p:sldIdLst>
    <p:sldId id="321" r:id="rId6"/>
    <p:sldId id="558" r:id="rId7"/>
    <p:sldId id="560" r:id="rId8"/>
    <p:sldId id="2141411833" r:id="rId9"/>
    <p:sldId id="549" r:id="rId10"/>
    <p:sldId id="2141411838" r:id="rId11"/>
    <p:sldId id="2141411837" r:id="rId12"/>
    <p:sldId id="2141411839" r:id="rId13"/>
    <p:sldId id="2141411840" r:id="rId14"/>
    <p:sldId id="2141411834" r:id="rId15"/>
    <p:sldId id="552" r:id="rId16"/>
    <p:sldId id="318" r:id="rId17"/>
  </p:sldIdLst>
  <p:sldSz cx="12192000" cy="6858000"/>
  <p:notesSz cx="7315200" cy="9601200"/>
  <p:custDataLst>
    <p:tags r:id="rId20"/>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8"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1"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Zachary Schwartz" initials="ZS" lastIdx="6" clrIdx="15">
    <p:extLst>
      <p:ext uri="{19B8F6BF-5375-455C-9EA6-DF929625EA0E}">
        <p15:presenceInfo xmlns:p15="http://schemas.microsoft.com/office/powerpoint/2012/main" userId="S::zschwartz@clinicaloptions.com::64648e91-b212-4092-bee8-eff2e880b6f9" providerId="AD"/>
      </p:ext>
    </p:extLst>
  </p:cmAuthor>
  <p:cmAuthor id="17" name="Kristen Rosenthal" initials="KR" lastIdx="2" clrIdx="16">
    <p:extLst>
      <p:ext uri="{19B8F6BF-5375-455C-9EA6-DF929625EA0E}">
        <p15:presenceInfo xmlns:p15="http://schemas.microsoft.com/office/powerpoint/2012/main" userId="S::krosenthal@clinicaloptions.com::67a58a6d-22ff-4b03-8f01-10ea3f44af52" providerId="AD"/>
      </p:ext>
    </p:extLst>
  </p:cmAuthor>
  <p:cmAuthor id="18" name="Andrea Boecler" initials="AB" lastIdx="1" clrIdx="17">
    <p:extLst>
      <p:ext uri="{19B8F6BF-5375-455C-9EA6-DF929625EA0E}">
        <p15:presenceInfo xmlns:p15="http://schemas.microsoft.com/office/powerpoint/2012/main" userId="S::aboecler@clinicaloptions.com::28e82037-1239-4052-943b-ae184e0bc2af" providerId="AD"/>
      </p:ext>
    </p:extLst>
  </p:cmAuthor>
  <p:cmAuthor id="19" name="Jacky Olin" initials="JO" lastIdx="4" clrIdx="18">
    <p:extLst>
      <p:ext uri="{19B8F6BF-5375-455C-9EA6-DF929625EA0E}">
        <p15:presenceInfo xmlns:p15="http://schemas.microsoft.com/office/powerpoint/2012/main" userId="8805d6267ec4f7e5" providerId="Windows Live"/>
      </p:ext>
    </p:extLst>
  </p:cmAuthor>
  <p:cmAuthor id="20" name="Kendall Schick" initials="KS" lastIdx="8" clrIdx="19">
    <p:extLst>
      <p:ext uri="{19B8F6BF-5375-455C-9EA6-DF929625EA0E}">
        <p15:presenceInfo xmlns:p15="http://schemas.microsoft.com/office/powerpoint/2012/main" userId="S::kschick@cealliance.com::e9c89993-794a-4b04-97ba-0001b7eeca96" providerId="AD"/>
      </p:ext>
    </p:extLst>
  </p:cmAuthor>
  <p:cmAuthor id="21" name="Kemi Obajimi" initials="KO" lastIdx="3" clrIdx="20">
    <p:extLst>
      <p:ext uri="{19B8F6BF-5375-455C-9EA6-DF929625EA0E}">
        <p15:presenceInfo xmlns:p15="http://schemas.microsoft.com/office/powerpoint/2012/main" userId="S::kobajimi@clinicaloptions.com::81894e25-3cbc-45b7-be28-dda6fb8d19a9" providerId="AD"/>
      </p:ext>
    </p:extLst>
  </p:cmAuthor>
  <p:cmAuthor id="22" name="Timothy Quill" initials="TQ" lastIdx="7" clrIdx="21">
    <p:extLst>
      <p:ext uri="{19B8F6BF-5375-455C-9EA6-DF929625EA0E}">
        <p15:presenceInfo xmlns:p15="http://schemas.microsoft.com/office/powerpoint/2012/main" userId="S::tquill@clinicaloptions.com::b1dc6efb-2995-45e7-a306-57a2c67aa886" providerId="AD"/>
      </p:ext>
    </p:extLst>
  </p:cmAuthor>
  <p:cmAuthor id="23" name="Dussadee Royal" initials="DR" lastIdx="1" clrIdx="22">
    <p:extLst>
      <p:ext uri="{19B8F6BF-5375-455C-9EA6-DF929625EA0E}">
        <p15:presenceInfo xmlns:p15="http://schemas.microsoft.com/office/powerpoint/2012/main" userId="S::droyal@clinicaloptions.com::51beead8-6fa0-4b98-aeba-37044af35e1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BE5FE94-9870-4888-818D-A3F1FE567FDA}" v="729" dt="2025-10-24T21:26:14.322"/>
    <p1510:client id="{4AA3D864-CD70-4268-8940-B5926EC400E3}" v="14" dt="2025-10-24T17:26:51.712"/>
    <p1510:client id="{9AA62C33-4E96-4B92-820B-E46E9FE400B9}" v="119" dt="2025-10-24T14:02:52.834"/>
    <p1510:client id="{DD4111D8-1763-4731-85DF-5C421A5BD719}" v="15" dt="2025-10-24T19:24:45.728"/>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93099" autoAdjust="0"/>
  </p:normalViewPr>
  <p:slideViewPr>
    <p:cSldViewPr snapToGrid="0">
      <p:cViewPr varScale="1">
        <p:scale>
          <a:sx n="103" d="100"/>
          <a:sy n="103" d="100"/>
        </p:scale>
        <p:origin x="114" y="102"/>
      </p:cViewPr>
      <p:guideLst/>
    </p:cSldViewPr>
  </p:slideViewPr>
  <p:notesTextViewPr>
    <p:cViewPr>
      <p:scale>
        <a:sx n="1" d="1"/>
        <a:sy n="1" d="1"/>
      </p:scale>
      <p:origin x="0" y="0"/>
    </p:cViewPr>
  </p:notesTextViewPr>
  <p:notesViewPr>
    <p:cSldViewPr snapToGrid="0">
      <p:cViewPr varScale="1">
        <p:scale>
          <a:sx n="66" d="100"/>
          <a:sy n="66" d="100"/>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notesMaster" Target="notesMasters/notesMaster1.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txBody>
          <a:bodyPr/>
          <a:lstStyle/>
          <a:p>
            <a:endParaRPr lang="en-US"/>
          </a:p>
        </p:txBody>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FDA. A qualified healthcare professional should be consulted before using any therapeutic product discussed. Readers should verify all information and data before treating patients or using any therapies described in these materials.</a:t>
            </a:r>
            <a:endParaRPr lang="en-US" altLang="en-US">
              <a:solidFill>
                <a:srgbClr val="FEFDDE"/>
              </a:solidFill>
              <a:latin typeface="Arial" panose="020B0604020202020204" pitchFamily="34" charset="0"/>
            </a:endParaRPr>
          </a:p>
          <a:p>
            <a:endParaRPr lang="en-US" altLang="en-US">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defTabSz="881390">
              <a:defRPr/>
            </a:pPr>
            <a:endParaRPr lang="en-US" i="1"/>
          </a:p>
          <a:p>
            <a:pPr defTabSz="881390">
              <a:defRPr/>
            </a:pP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9574656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i="1"/>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a:p>
        </p:txBody>
      </p:sp>
    </p:spTree>
    <p:extLst>
      <p:ext uri="{BB962C8B-B14F-4D97-AF65-F5344CB8AC3E}">
        <p14:creationId xmlns:p14="http://schemas.microsoft.com/office/powerpoint/2010/main" val="12736337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12</a:t>
            </a:fld>
            <a:endParaRPr lang="en-US" altLang="en-US"/>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txBody>
          <a:bodyPr/>
          <a:lstStyle/>
          <a:p>
            <a:endParaRPr lang="en-US"/>
          </a:p>
        </p:txBody>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6" userDrawn="1">
          <p15:clr>
            <a:srgbClr val="F26B43"/>
          </p15:clr>
        </p15:guide>
        <p15:guide id="3" orient="horz" pos="1010" userDrawn="1">
          <p15:clr>
            <a:srgbClr val="F26B43"/>
          </p15:clr>
        </p15:guide>
        <p15:guide id="4" orient="horz" pos="4138" userDrawn="1">
          <p15:clr>
            <a:srgbClr val="F26B43"/>
          </p15:clr>
        </p15:guide>
        <p15:guide id="5" orient="horz" pos="3888" userDrawn="1">
          <p15:clr>
            <a:srgbClr val="F26B43"/>
          </p15:clr>
        </p15:guide>
        <p15:guide id="6" orient="horz" pos="4032" userDrawn="1">
          <p15:clr>
            <a:srgbClr val="F26B43"/>
          </p15:clr>
        </p15:guide>
        <p15:guide id="7" pos="328" userDrawn="1">
          <p15:clr>
            <a:srgbClr val="F26B43"/>
          </p15:clr>
        </p15:guide>
        <p15:guide id="8" pos="7231" userDrawn="1">
          <p15:clr>
            <a:srgbClr val="F26B43"/>
          </p15:clr>
        </p15:guide>
        <p15:guide id="9" pos="7417"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a:t>monarchE: Primary Analysis of OS With Adjuvant Abemaciclib Plus ET in Patients With High-Risk, Node-Positive, HR+/HER2- EBC</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9806"/>
            <a:ext cx="784749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spcBef>
                <a:spcPts val="0"/>
              </a:spcBef>
              <a:spcAft>
                <a:spcPts val="0"/>
              </a:spcAft>
              <a:buNone/>
            </a:pPr>
            <a:r>
              <a:rPr lang="en-US" sz="1200" b="0">
                <a:solidFill>
                  <a:schemeClr val="bg1"/>
                </a:solidFill>
                <a:latin typeface="Calibri" panose="020F0502020204030204" pitchFamily="34" charset="0"/>
              </a:rPr>
              <a:t>Supported by educational grants from AstraZeneca; Daiichi Sankyo, Inc.; </a:t>
            </a: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Gilead Sciences, Inc.; Incyte; and Lilly.</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a:solidFill>
                  <a:schemeClr val="bg2"/>
                </a:solidFill>
                <a:latin typeface="Calibri"/>
                <a:ea typeface="+mj-ea"/>
                <a:cs typeface="Calibri"/>
              </a:rPr>
              <a:t>CCO Independent Conference Coverage Highlights*</a:t>
            </a:r>
            <a:br>
              <a:rPr lang="en-US" sz="2200" b="1" kern="0">
                <a:latin typeface="Calibri" panose="020F0502020204030204" pitchFamily="34" charset="0"/>
                <a:ea typeface="+mj-ea"/>
                <a:cs typeface="+mj-cs"/>
              </a:rPr>
            </a:br>
            <a:r>
              <a:rPr lang="en-US" sz="1600" kern="0">
                <a:solidFill>
                  <a:schemeClr val="bg2"/>
                </a:solidFill>
                <a:latin typeface="Calibri"/>
                <a:ea typeface="+mj-ea"/>
                <a:cs typeface="Calibri"/>
              </a:rPr>
              <a:t>of the </a:t>
            </a:r>
            <a:r>
              <a:rPr lang="en-US" sz="1600" i="1" kern="0">
                <a:solidFill>
                  <a:schemeClr val="bg2"/>
                </a:solidFill>
                <a:latin typeface="Calibri"/>
                <a:ea typeface="+mj-ea"/>
                <a:cs typeface="Calibri"/>
              </a:rPr>
              <a:t>ESMO 2025 Congress, October 17-21, 2025</a:t>
            </a:r>
            <a:endParaRPr lang="en-US" altLang="en-US" sz="1600" kern="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964803"/>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a:t>Please feel free to use and share some or all of these slides in your noncommercial presentations to colleagues or patients</a:t>
            </a:r>
          </a:p>
          <a:p>
            <a:pPr marL="346075" indent="-346075">
              <a:buSzPts val="2400"/>
              <a:defRPr/>
            </a:pPr>
            <a:r>
              <a:rPr lang="en-US" altLang="en-US"/>
              <a:t>When using our slides, please retain the source attribution:</a:t>
            </a:r>
            <a:br>
              <a:rPr lang="en-US" altLang="en-US"/>
            </a:br>
            <a:br>
              <a:rPr lang="en-US" altLang="en-US"/>
            </a:br>
            <a:endParaRPr lang="en-US" altLang="en-US"/>
          </a:p>
          <a:p>
            <a:pPr eaLnBrk="1" hangingPunct="1">
              <a:defRPr/>
            </a:pPr>
            <a:endParaRPr lang="en-US" altLang="en-US" sz="2000"/>
          </a:p>
          <a:p>
            <a:pPr eaLnBrk="1" hangingPunct="1">
              <a:defRPr/>
            </a:pPr>
            <a:r>
              <a:rPr lang="en-GB"/>
              <a:t>These slides may not be published, posted online, or used in commercial presentations without permission. </a:t>
            </a:r>
            <a:r>
              <a:rPr lang="en-US"/>
              <a:t>Please contact </a:t>
            </a:r>
            <a:r>
              <a:rPr lang="en-US">
                <a:hlinkClick r:id="rId3"/>
              </a:rPr>
              <a:t>permissions@clinicaloptions.com</a:t>
            </a:r>
            <a:r>
              <a:rPr lang="en-US"/>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a:t>About These Slides</a:t>
            </a:r>
          </a:p>
        </p:txBody>
      </p:sp>
      <p:grpSp>
        <p:nvGrpSpPr>
          <p:cNvPr id="5" name="Group 4">
            <a:extLst>
              <a:ext uri="{FF2B5EF4-FFF2-40B4-BE49-F238E27FC236}">
                <a16:creationId xmlns:a16="http://schemas.microsoft.com/office/drawing/2014/main" id="{15802EA0-7066-0FD4-5F06-5D6F9D6AC3C8}"/>
              </a:ext>
            </a:extLst>
          </p:cNvPr>
          <p:cNvGrpSpPr/>
          <p:nvPr/>
        </p:nvGrpSpPr>
        <p:grpSpPr>
          <a:xfrm>
            <a:off x="3841029" y="3434848"/>
            <a:ext cx="4509943" cy="615278"/>
            <a:chOff x="4156075" y="3330939"/>
            <a:chExt cx="4509943" cy="615278"/>
          </a:xfrm>
        </p:grpSpPr>
        <p:sp>
          <p:nvSpPr>
            <p:cNvPr id="6" name="Rectangle 7">
              <a:extLst>
                <a:ext uri="{FF2B5EF4-FFF2-40B4-BE49-F238E27FC236}">
                  <a16:creationId xmlns:a16="http://schemas.microsoft.com/office/drawing/2014/main" id="{8EAEEB68-88FA-4BBC-DD94-42D43C039828}"/>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a:solidFill>
                    <a:schemeClr val="bg2"/>
                  </a:solidFill>
                  <a:latin typeface="Calibri" panose="020F0502020204030204" pitchFamily="34" charset="0"/>
                </a:rPr>
                <a:t>Slide credit: </a:t>
              </a:r>
              <a:r>
                <a:rPr lang="en-US" altLang="en-US" sz="2000" b="0">
                  <a:solidFill>
                    <a:schemeClr val="bg2"/>
                  </a:solidFill>
                  <a:latin typeface="Calibri" panose="020F0502020204030204" pitchFamily="34" charset="0"/>
                  <a:hlinkClick r:id="rId4"/>
                </a:rPr>
                <a:t>clinicaloptions.com</a:t>
              </a:r>
              <a:endParaRPr lang="en-US" altLang="en-US" sz="2000" b="0">
                <a:solidFill>
                  <a:schemeClr val="bg2"/>
                </a:solidFill>
                <a:latin typeface="Calibri" panose="020F0502020204030204" pitchFamily="34" charset="0"/>
              </a:endParaRPr>
            </a:p>
          </p:txBody>
        </p:sp>
        <p:pic>
          <p:nvPicPr>
            <p:cNvPr id="7" name="Picture 6">
              <a:extLst>
                <a:ext uri="{FF2B5EF4-FFF2-40B4-BE49-F238E27FC236}">
                  <a16:creationId xmlns:a16="http://schemas.microsoft.com/office/drawing/2014/main" id="{0CB2BD58-852D-8A41-2A53-FF439315E24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extLst>
      <p:ext uri="{BB962C8B-B14F-4D97-AF65-F5344CB8AC3E}">
        <p14:creationId xmlns:p14="http://schemas.microsoft.com/office/powerpoint/2010/main" val="220394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t>monarchE: Background</a:t>
            </a:r>
            <a:endParaRPr lang="en-US" altLang="en-US"/>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4675" y="1491303"/>
            <a:ext cx="11065709" cy="4850136"/>
          </a:xfrm>
        </p:spPr>
        <p:txBody>
          <a:bodyPr/>
          <a:lstStyle/>
          <a:p>
            <a:r>
              <a:rPr lang="en-US" altLang="en-US" sz="2600"/>
              <a:t>At the 5-yr landmark, data from phase III monarchE trial demonstrated consistent iDFS and DRFS benefits over time with 2 yr of adjuvant abemaciclib + ET vs ET alone in patients with high-risk, node-positive, HR+/HER2- EBC</a:t>
            </a:r>
            <a:r>
              <a:rPr lang="en-US" altLang="en-US" sz="2600" baseline="30000"/>
              <a:t>1</a:t>
            </a:r>
            <a:r>
              <a:rPr lang="en-US" altLang="en-US" sz="2600"/>
              <a:t> </a:t>
            </a:r>
          </a:p>
          <a:p>
            <a:pPr lvl="1"/>
            <a:r>
              <a:rPr lang="en-US" altLang="en-US" sz="2400"/>
              <a:t>At median follow-up of 54 mo, iDFS and DRFS curves continued to separate in ITT and cohort 1 populations, consistent with sustained effect and fewer deaths observed with adjuvant abemaciclib + ET vs ET alone</a:t>
            </a:r>
          </a:p>
          <a:p>
            <a:pPr lvl="1"/>
            <a:r>
              <a:rPr lang="en-US" altLang="en-US" sz="2400"/>
              <a:t>The findings established abemaciclib + ET as standard of care for patients in this population</a:t>
            </a:r>
          </a:p>
          <a:p>
            <a:r>
              <a:rPr lang="en-US" altLang="en-US" sz="2600"/>
              <a:t>Current analysis of monarchE reports the primary overall survival analysis and updated estimates of iDFS and DRFS after a median follow-up of 6.3 yr</a:t>
            </a:r>
            <a:r>
              <a:rPr lang="en-US" altLang="en-US" sz="2600" baseline="30000"/>
              <a:t>2</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1. Rastogi. JCO. 2024; 42: 987. 2. Johnston. ESMO 2025. Abstr LBA13.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911B4-147E-4EA1-A645-F67FB12FC398}"/>
              </a:ext>
            </a:extLst>
          </p:cNvPr>
          <p:cNvSpPr>
            <a:spLocks noGrp="1"/>
          </p:cNvSpPr>
          <p:nvPr>
            <p:ph type="title"/>
          </p:nvPr>
        </p:nvSpPr>
        <p:spPr/>
        <p:txBody>
          <a:bodyPr/>
          <a:lstStyle/>
          <a:p>
            <a:r>
              <a:rPr lang="en-US"/>
              <a:t>monarchE: Study Design</a:t>
            </a:r>
          </a:p>
        </p:txBody>
      </p:sp>
      <p:sp>
        <p:nvSpPr>
          <p:cNvPr id="3" name="Content Placeholder 2">
            <a:extLst>
              <a:ext uri="{FF2B5EF4-FFF2-40B4-BE49-F238E27FC236}">
                <a16:creationId xmlns:a16="http://schemas.microsoft.com/office/drawing/2014/main" id="{1F2ED174-3758-4F3A-9362-41C4C4FC38C0}"/>
              </a:ext>
            </a:extLst>
          </p:cNvPr>
          <p:cNvSpPr>
            <a:spLocks noGrp="1"/>
          </p:cNvSpPr>
          <p:nvPr>
            <p:ph idx="1"/>
          </p:nvPr>
        </p:nvSpPr>
        <p:spPr/>
        <p:txBody>
          <a:bodyPr/>
          <a:lstStyle/>
          <a:p>
            <a:r>
              <a:rPr lang="en-US" sz="2000"/>
              <a:t>International, randomized, open-label phase III trial (data cutoff: July 15, 2025)</a:t>
            </a:r>
          </a:p>
        </p:txBody>
      </p:sp>
      <p:sp>
        <p:nvSpPr>
          <p:cNvPr id="4" name="Text Box 15">
            <a:extLst>
              <a:ext uri="{FF2B5EF4-FFF2-40B4-BE49-F238E27FC236}">
                <a16:creationId xmlns:a16="http://schemas.microsoft.com/office/drawing/2014/main" id="{16D75FD1-AD37-41BD-82E6-05CB1E3CB29A}"/>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a:solidFill>
                  <a:srgbClr val="455560"/>
                </a:solidFill>
                <a:latin typeface="Calibri" panose="020F0502020204030204" pitchFamily="34" charset="0"/>
              </a:rPr>
              <a:t>Johnston. ESMO 2025. Abstr LBA13. Johnston. Ann Oncol. 2025;[Epub]. NCT03155997.</a:t>
            </a:r>
          </a:p>
        </p:txBody>
      </p:sp>
      <p:sp>
        <p:nvSpPr>
          <p:cNvPr id="11" name="Text Box 45">
            <a:extLst>
              <a:ext uri="{FF2B5EF4-FFF2-40B4-BE49-F238E27FC236}">
                <a16:creationId xmlns:a16="http://schemas.microsoft.com/office/drawing/2014/main" id="{8655F03C-0C9E-4627-B86C-E32A372FA578}"/>
              </a:ext>
            </a:extLst>
          </p:cNvPr>
          <p:cNvSpPr txBox="1">
            <a:spLocks noChangeArrowheads="1"/>
          </p:cNvSpPr>
          <p:nvPr/>
        </p:nvSpPr>
        <p:spPr bwMode="auto">
          <a:xfrm>
            <a:off x="627447" y="2699033"/>
            <a:ext cx="3036109"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GB" altLang="en-US" sz="1600" b="0">
                <a:solidFill>
                  <a:srgbClr val="000000"/>
                </a:solidFill>
                <a:latin typeface="Calibri" panose="020F0502020204030204" pitchFamily="34" charset="0"/>
                <a:cs typeface="Calibri" panose="020F0502020204030204" pitchFamily="34" charset="0"/>
              </a:rPr>
              <a:t>Patients </a:t>
            </a:r>
            <a:r>
              <a:rPr kumimoji="0" lang="en-GB" alt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with high-risk, node-positive, HR+/HER2- EBC; prior (neo)adjuvant CT permitted; </a:t>
            </a:r>
            <a:br>
              <a:rPr kumimoji="0" lang="en-GB" alt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br>
            <a:r>
              <a:rPr kumimoji="0" lang="en-GB" alt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pre- or postmenopausal;</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no distant metastasis;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≤16 mo from surgery to randomization; ≤12 wk of ET </a:t>
            </a:r>
            <a:br>
              <a:rPr kumimoji="0" lang="en-GB" alt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br>
            <a:r>
              <a:rPr kumimoji="0" lang="en-GB" alt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after last non-ET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 = 5637)</a:t>
            </a:r>
            <a:endParaRPr kumimoji="0" lang="en-US" alt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4" name="Rectangle 49">
            <a:extLst>
              <a:ext uri="{FF2B5EF4-FFF2-40B4-BE49-F238E27FC236}">
                <a16:creationId xmlns:a16="http://schemas.microsoft.com/office/drawing/2014/main" id="{75C56A92-3AC1-44EB-9602-3BA69924A073}"/>
              </a:ext>
            </a:extLst>
          </p:cNvPr>
          <p:cNvSpPr>
            <a:spLocks noChangeArrowheads="1"/>
          </p:cNvSpPr>
          <p:nvPr/>
        </p:nvSpPr>
        <p:spPr bwMode="auto">
          <a:xfrm>
            <a:off x="7891655" y="2554793"/>
            <a:ext cx="3059162" cy="1285404"/>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Abemaciclib</a:t>
            </a:r>
            <a:r>
              <a:rPr kumimoji="0" lang="en-US" alt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 150 mg BID up to 2 yr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ET</a:t>
            </a:r>
            <a:r>
              <a:rPr kumimoji="0" lang="en-US" alt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 per SoC of physician’s choice for 5-10 yr as clinically indicated</a:t>
            </a:r>
            <a:endParaRPr kumimoji="0" lang="en-US" altLang="en-US" sz="1600" b="0" i="0" u="none" strike="noStrike" kern="1200" cap="none" spc="0" normalizeH="0" baseline="30000" noProof="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(n = 2808)</a:t>
            </a:r>
          </a:p>
        </p:txBody>
      </p:sp>
      <p:sp>
        <p:nvSpPr>
          <p:cNvPr id="15" name="Rectangle 50">
            <a:extLst>
              <a:ext uri="{FF2B5EF4-FFF2-40B4-BE49-F238E27FC236}">
                <a16:creationId xmlns:a16="http://schemas.microsoft.com/office/drawing/2014/main" id="{2BBE99A9-84BC-4524-AA8D-BFE3C5B9F952}"/>
              </a:ext>
            </a:extLst>
          </p:cNvPr>
          <p:cNvSpPr>
            <a:spLocks noChangeArrowheads="1"/>
          </p:cNvSpPr>
          <p:nvPr/>
        </p:nvSpPr>
        <p:spPr bwMode="auto">
          <a:xfrm>
            <a:off x="7891653" y="3911395"/>
            <a:ext cx="3059161" cy="1165896"/>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ET</a:t>
            </a:r>
            <a:r>
              <a:rPr kumimoji="0" lang="en-US" alt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 per SoC of physician’s choice for </a:t>
            </a:r>
            <a:r>
              <a:rPr lang="en-US" altLang="en-US" sz="1600" b="0">
                <a:solidFill>
                  <a:srgbClr val="FFFFFF"/>
                </a:solidFill>
                <a:latin typeface="Calibri" panose="020F0502020204030204" pitchFamily="34" charset="0"/>
                <a:cs typeface="Calibri" panose="020F0502020204030204" pitchFamily="34" charset="0"/>
              </a:rPr>
              <a:t>5</a:t>
            </a:r>
            <a:r>
              <a:rPr kumimoji="0" lang="en-US" alt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-10 yr as clinically indicated</a:t>
            </a:r>
            <a:endParaRPr kumimoji="0" lang="en-US" altLang="en-US" sz="1600" b="0" i="0" u="none" strike="noStrike" kern="1200" cap="none" spc="0" normalizeH="0" baseline="30000" noProof="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(n = 2829)</a:t>
            </a:r>
          </a:p>
        </p:txBody>
      </p:sp>
      <p:sp>
        <p:nvSpPr>
          <p:cNvPr id="8" name="TextBox 7">
            <a:extLst>
              <a:ext uri="{FF2B5EF4-FFF2-40B4-BE49-F238E27FC236}">
                <a16:creationId xmlns:a16="http://schemas.microsoft.com/office/drawing/2014/main" id="{9B01EF7E-0E5C-B348-B9F6-DF54CA74BC08}"/>
              </a:ext>
            </a:extLst>
          </p:cNvPr>
          <p:cNvSpPr txBox="1"/>
          <p:nvPr/>
        </p:nvSpPr>
        <p:spPr bwMode="auto">
          <a:xfrm>
            <a:off x="4373395" y="2742917"/>
            <a:ext cx="2743200" cy="1097280"/>
          </a:xfrm>
          <a:prstGeom prst="rect">
            <a:avLst/>
          </a:prstGeom>
          <a:solidFill>
            <a:schemeClr val="tx1">
              <a:lumMod val="85000"/>
            </a:schemeClr>
          </a:solidFill>
          <a:ln>
            <a:noFill/>
          </a:ln>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Cohort 1 (91% of patients)</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≥4 positive ALNs </a:t>
            </a:r>
            <a:r>
              <a:rPr kumimoji="0" lang="en-US" sz="1600" b="0" i="1"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or</a:t>
            </a: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 1-3 positive ALNs plus histologic grade 3 and/or tumor ≥5 cm</a:t>
            </a:r>
          </a:p>
        </p:txBody>
      </p:sp>
      <p:sp>
        <p:nvSpPr>
          <p:cNvPr id="22" name="TextBox 21">
            <a:extLst>
              <a:ext uri="{FF2B5EF4-FFF2-40B4-BE49-F238E27FC236}">
                <a16:creationId xmlns:a16="http://schemas.microsoft.com/office/drawing/2014/main" id="{67B0F33C-4C4D-CC4E-B6AF-D30A3E4610B9}"/>
              </a:ext>
            </a:extLst>
          </p:cNvPr>
          <p:cNvSpPr txBox="1"/>
          <p:nvPr/>
        </p:nvSpPr>
        <p:spPr bwMode="auto">
          <a:xfrm>
            <a:off x="4373395" y="3911395"/>
            <a:ext cx="2743200" cy="1077218"/>
          </a:xfrm>
          <a:prstGeom prst="rect">
            <a:avLst/>
          </a:prstGeom>
          <a:solidFill>
            <a:schemeClr val="tx1">
              <a:lumMod val="85000"/>
            </a:schemeClr>
          </a:solidFill>
          <a:ln>
            <a:noFill/>
          </a:ln>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Cohort 2 (9% of patients)</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1-3 positive ALNs, Ki-67 ≥20% per central testing, tumor grade &lt;3, tumor size &lt;5 cm</a:t>
            </a:r>
          </a:p>
        </p:txBody>
      </p:sp>
      <p:sp>
        <p:nvSpPr>
          <p:cNvPr id="23" name="Line 53">
            <a:extLst>
              <a:ext uri="{FF2B5EF4-FFF2-40B4-BE49-F238E27FC236}">
                <a16:creationId xmlns:a16="http://schemas.microsoft.com/office/drawing/2014/main" id="{C3F5DB80-BBB6-D34E-88D7-9081E1371159}"/>
              </a:ext>
            </a:extLst>
          </p:cNvPr>
          <p:cNvSpPr>
            <a:spLocks noChangeShapeType="1"/>
          </p:cNvSpPr>
          <p:nvPr/>
        </p:nvSpPr>
        <p:spPr bwMode="auto">
          <a:xfrm>
            <a:off x="7410598" y="4229518"/>
            <a:ext cx="274320" cy="23051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4" name="Line 54">
            <a:extLst>
              <a:ext uri="{FF2B5EF4-FFF2-40B4-BE49-F238E27FC236}">
                <a16:creationId xmlns:a16="http://schemas.microsoft.com/office/drawing/2014/main" id="{C30F3750-2487-6746-986B-39F9B64A40D8}"/>
              </a:ext>
            </a:extLst>
          </p:cNvPr>
          <p:cNvSpPr>
            <a:spLocks noChangeShapeType="1"/>
          </p:cNvSpPr>
          <p:nvPr/>
        </p:nvSpPr>
        <p:spPr bwMode="auto">
          <a:xfrm flipV="1">
            <a:off x="7410598" y="3291557"/>
            <a:ext cx="274320" cy="228431"/>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0" name="Rectangle 19">
            <a:extLst>
              <a:ext uri="{FF2B5EF4-FFF2-40B4-BE49-F238E27FC236}">
                <a16:creationId xmlns:a16="http://schemas.microsoft.com/office/drawing/2014/main" id="{0AE42A65-76EB-4A62-A764-6E46984022D9}"/>
              </a:ext>
            </a:extLst>
          </p:cNvPr>
          <p:cNvSpPr/>
          <p:nvPr/>
        </p:nvSpPr>
        <p:spPr bwMode="auto">
          <a:xfrm>
            <a:off x="4282005" y="2666714"/>
            <a:ext cx="2921857" cy="2410577"/>
          </a:xfrm>
          <a:prstGeom prst="rect">
            <a:avLst/>
          </a:prstGeom>
          <a:noFill/>
          <a:ln w="28575">
            <a:solidFill>
              <a:schemeClr val="accent6"/>
            </a:solidFill>
            <a:round/>
            <a:headEnd/>
            <a:tailEnd/>
          </a:ln>
          <a:extLst>
            <a:ext uri="{909E8E84-426E-40DD-AFC4-6F175D3DCCD1}">
              <a14:hiddenFill xmlns:a14="http://schemas.microsoft.com/office/drawing/2010/main">
                <a:noFill/>
              </a14:hiddenFill>
            </a:ext>
          </a:extLst>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1" name="TextBox 20">
            <a:extLst>
              <a:ext uri="{FF2B5EF4-FFF2-40B4-BE49-F238E27FC236}">
                <a16:creationId xmlns:a16="http://schemas.microsoft.com/office/drawing/2014/main" id="{E74F7AC5-7910-4164-A59A-98660A3F4646}"/>
              </a:ext>
            </a:extLst>
          </p:cNvPr>
          <p:cNvSpPr txBox="1"/>
          <p:nvPr/>
        </p:nvSpPr>
        <p:spPr bwMode="auto">
          <a:xfrm>
            <a:off x="4282004" y="2306462"/>
            <a:ext cx="29218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chemeClr val="accent6"/>
                </a:solidFill>
                <a:effectLst/>
                <a:uLnTx/>
                <a:uFillTx/>
                <a:latin typeface="Calibri" panose="020F0502020204030204" pitchFamily="34" charset="0"/>
                <a:ea typeface="+mn-ea"/>
                <a:cs typeface="Calibri" panose="020F0502020204030204" pitchFamily="34" charset="0"/>
              </a:rPr>
              <a:t>ITT Population (Cohorts 1 + 2)</a:t>
            </a:r>
          </a:p>
        </p:txBody>
      </p:sp>
      <p:cxnSp>
        <p:nvCxnSpPr>
          <p:cNvPr id="31" name="Straight Arrow Connector 30">
            <a:extLst>
              <a:ext uri="{FF2B5EF4-FFF2-40B4-BE49-F238E27FC236}">
                <a16:creationId xmlns:a16="http://schemas.microsoft.com/office/drawing/2014/main" id="{44758E66-21B5-4C78-A0DC-BBD26E369FA4}"/>
              </a:ext>
            </a:extLst>
          </p:cNvPr>
          <p:cNvCxnSpPr>
            <a:cxnSpLocks/>
          </p:cNvCxnSpPr>
          <p:nvPr/>
        </p:nvCxnSpPr>
        <p:spPr bwMode="auto">
          <a:xfrm>
            <a:off x="3663556" y="3291557"/>
            <a:ext cx="274320" cy="0"/>
          </a:xfrm>
          <a:prstGeom prst="straightConnector1">
            <a:avLst/>
          </a:prstGeom>
          <a:noFill/>
          <a:ln w="28575" cap="flat" cmpd="sng" algn="ctr">
            <a:solidFill>
              <a:schemeClr val="bg1"/>
            </a:solidFill>
            <a:prstDash val="solid"/>
            <a:round/>
            <a:headEnd type="none" w="med" len="med"/>
            <a:tailEnd type="triangle"/>
          </a:ln>
          <a:effectLst/>
        </p:spPr>
      </p:cxnSp>
      <p:cxnSp>
        <p:nvCxnSpPr>
          <p:cNvPr id="32" name="Straight Arrow Connector 31">
            <a:extLst>
              <a:ext uri="{FF2B5EF4-FFF2-40B4-BE49-F238E27FC236}">
                <a16:creationId xmlns:a16="http://schemas.microsoft.com/office/drawing/2014/main" id="{B599EA38-1B70-4562-BC38-DCFC17B96953}"/>
              </a:ext>
            </a:extLst>
          </p:cNvPr>
          <p:cNvCxnSpPr>
            <a:cxnSpLocks/>
          </p:cNvCxnSpPr>
          <p:nvPr/>
        </p:nvCxnSpPr>
        <p:spPr bwMode="auto">
          <a:xfrm>
            <a:off x="3645824" y="4460035"/>
            <a:ext cx="274320" cy="0"/>
          </a:xfrm>
          <a:prstGeom prst="straightConnector1">
            <a:avLst/>
          </a:prstGeom>
          <a:noFill/>
          <a:ln w="28575" cap="flat" cmpd="sng" algn="ctr">
            <a:solidFill>
              <a:schemeClr val="bg1"/>
            </a:solidFill>
            <a:prstDash val="solid"/>
            <a:round/>
            <a:headEnd type="none" w="med" len="med"/>
            <a:tailEnd type="triangle"/>
          </a:ln>
          <a:effectLst/>
        </p:spPr>
      </p:cxnSp>
      <p:sp>
        <p:nvSpPr>
          <p:cNvPr id="33" name="Text Box 45">
            <a:extLst>
              <a:ext uri="{FF2B5EF4-FFF2-40B4-BE49-F238E27FC236}">
                <a16:creationId xmlns:a16="http://schemas.microsoft.com/office/drawing/2014/main" id="{8634B275-BAA8-4A61-BCB2-7D725EA33447}"/>
              </a:ext>
            </a:extLst>
          </p:cNvPr>
          <p:cNvSpPr txBox="1">
            <a:spLocks noChangeArrowheads="1"/>
          </p:cNvSpPr>
          <p:nvPr/>
        </p:nvSpPr>
        <p:spPr bwMode="auto">
          <a:xfrm>
            <a:off x="7410598" y="2006149"/>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altLang="en-US" sz="1400" b="0" i="1"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Stratified by prior CT, </a:t>
            </a:r>
            <a:br>
              <a:rPr kumimoji="0" lang="en-GB" altLang="en-US" sz="1400" b="0" i="1"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br>
            <a:r>
              <a:rPr kumimoji="0" lang="en-GB" altLang="en-US" sz="1400" b="0" i="1"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menopausal status, region</a:t>
            </a:r>
            <a:endParaRPr kumimoji="0" lang="en-US" altLang="en-US" sz="1400" b="0" i="1"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cxnSp>
        <p:nvCxnSpPr>
          <p:cNvPr id="34" name="Straight Arrow Connector 33">
            <a:extLst>
              <a:ext uri="{FF2B5EF4-FFF2-40B4-BE49-F238E27FC236}">
                <a16:creationId xmlns:a16="http://schemas.microsoft.com/office/drawing/2014/main" id="{365D0FD5-0CB8-46E7-8373-4AFF4125F8AB}"/>
              </a:ext>
            </a:extLst>
          </p:cNvPr>
          <p:cNvCxnSpPr>
            <a:cxnSpLocks/>
          </p:cNvCxnSpPr>
          <p:nvPr/>
        </p:nvCxnSpPr>
        <p:spPr bwMode="auto">
          <a:xfrm>
            <a:off x="7547758" y="2666714"/>
            <a:ext cx="0" cy="541869"/>
          </a:xfrm>
          <a:prstGeom prst="straightConnector1">
            <a:avLst/>
          </a:prstGeom>
          <a:noFill/>
          <a:ln w="28575" cap="flat" cmpd="sng" algn="ctr">
            <a:solidFill>
              <a:schemeClr val="bg1"/>
            </a:solidFill>
            <a:prstDash val="sysDot"/>
            <a:round/>
            <a:headEnd type="none" w="med" len="med"/>
            <a:tailEnd type="triangle"/>
          </a:ln>
          <a:effectLst/>
        </p:spPr>
      </p:cxnSp>
      <p:sp>
        <p:nvSpPr>
          <p:cNvPr id="5" name="Content Placeholder 2">
            <a:extLst>
              <a:ext uri="{FF2B5EF4-FFF2-40B4-BE49-F238E27FC236}">
                <a16:creationId xmlns:a16="http://schemas.microsoft.com/office/drawing/2014/main" id="{F2124689-2673-888E-0D04-439B3CB11041}"/>
              </a:ext>
            </a:extLst>
          </p:cNvPr>
          <p:cNvSpPr txBox="1">
            <a:spLocks/>
          </p:cNvSpPr>
          <p:nvPr/>
        </p:nvSpPr>
        <p:spPr bwMode="auto">
          <a:xfrm>
            <a:off x="604675" y="5230310"/>
            <a:ext cx="10877529" cy="823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Aft>
                <a:spcPts val="0"/>
              </a:spcAft>
            </a:pPr>
            <a:r>
              <a:rPr lang="en-US" sz="2000" b="1" kern="0"/>
              <a:t>Primary endpoint: </a:t>
            </a:r>
            <a:r>
              <a:rPr lang="en-US" sz="2000" b="0" kern="0"/>
              <a:t>iDFS</a:t>
            </a:r>
          </a:p>
          <a:p>
            <a:pPr>
              <a:spcAft>
                <a:spcPts val="0"/>
              </a:spcAft>
            </a:pPr>
            <a:r>
              <a:rPr lang="en-US" sz="2000" b="1" kern="0"/>
              <a:t>Key secondary endpoints: </a:t>
            </a:r>
            <a:r>
              <a:rPr lang="en-US" sz="2000" b="0" kern="0"/>
              <a:t>iDFS in Ki-67 high (≥20%) population, DRFS, OS, safety, PK, PROs</a:t>
            </a:r>
          </a:p>
        </p:txBody>
      </p:sp>
      <p:sp>
        <p:nvSpPr>
          <p:cNvPr id="7" name="TextBox 6">
            <a:extLst>
              <a:ext uri="{FF2B5EF4-FFF2-40B4-BE49-F238E27FC236}">
                <a16:creationId xmlns:a16="http://schemas.microsoft.com/office/drawing/2014/main" id="{88E74141-4F20-07BE-6246-2E055FCDC3BF}"/>
              </a:ext>
            </a:extLst>
          </p:cNvPr>
          <p:cNvSpPr txBox="1"/>
          <p:nvPr/>
        </p:nvSpPr>
        <p:spPr bwMode="auto">
          <a:xfrm>
            <a:off x="7307229" y="3684186"/>
            <a:ext cx="4810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a:solidFill>
                  <a:schemeClr val="bg1"/>
                </a:solidFill>
                <a:latin typeface="Calibri" panose="020F0502020204030204" pitchFamily="34" charset="0"/>
              </a:rPr>
              <a:t>1:1</a:t>
            </a:r>
          </a:p>
        </p:txBody>
      </p:sp>
    </p:spTree>
    <p:extLst>
      <p:ext uri="{BB962C8B-B14F-4D97-AF65-F5344CB8AC3E}">
        <p14:creationId xmlns:p14="http://schemas.microsoft.com/office/powerpoint/2010/main" val="18108909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23BF1C05-A606-041D-27D5-DBF3EA55D22D}"/>
              </a:ext>
            </a:extLst>
          </p:cNvPr>
          <p:cNvSpPr/>
          <p:nvPr/>
        </p:nvSpPr>
        <p:spPr bwMode="auto">
          <a:xfrm>
            <a:off x="4726781" y="1840706"/>
            <a:ext cx="3352800" cy="238125"/>
          </a:xfrm>
          <a:custGeom>
            <a:avLst/>
            <a:gdLst>
              <a:gd name="connsiteX0" fmla="*/ 3352800 w 3352800"/>
              <a:gd name="connsiteY0" fmla="*/ 238125 h 238125"/>
              <a:gd name="connsiteX1" fmla="*/ 2933700 w 3352800"/>
              <a:gd name="connsiteY1" fmla="*/ 238125 h 238125"/>
              <a:gd name="connsiteX2" fmla="*/ 2933700 w 3352800"/>
              <a:gd name="connsiteY2" fmla="*/ 214313 h 238125"/>
              <a:gd name="connsiteX3" fmla="*/ 2831307 w 3352800"/>
              <a:gd name="connsiteY3" fmla="*/ 214313 h 238125"/>
              <a:gd name="connsiteX4" fmla="*/ 2821782 w 3352800"/>
              <a:gd name="connsiteY4" fmla="*/ 192882 h 238125"/>
              <a:gd name="connsiteX5" fmla="*/ 2690813 w 3352800"/>
              <a:gd name="connsiteY5" fmla="*/ 195263 h 238125"/>
              <a:gd name="connsiteX6" fmla="*/ 2676525 w 3352800"/>
              <a:gd name="connsiteY6" fmla="*/ 185738 h 238125"/>
              <a:gd name="connsiteX7" fmla="*/ 2583657 w 3352800"/>
              <a:gd name="connsiteY7" fmla="*/ 185738 h 238125"/>
              <a:gd name="connsiteX8" fmla="*/ 2514600 w 3352800"/>
              <a:gd name="connsiteY8" fmla="*/ 164307 h 238125"/>
              <a:gd name="connsiteX9" fmla="*/ 2405063 w 3352800"/>
              <a:gd name="connsiteY9" fmla="*/ 164307 h 238125"/>
              <a:gd name="connsiteX10" fmla="*/ 2374107 w 3352800"/>
              <a:gd name="connsiteY10" fmla="*/ 154782 h 238125"/>
              <a:gd name="connsiteX11" fmla="*/ 2181225 w 3352800"/>
              <a:gd name="connsiteY11" fmla="*/ 152400 h 238125"/>
              <a:gd name="connsiteX12" fmla="*/ 2155032 w 3352800"/>
              <a:gd name="connsiteY12" fmla="*/ 145257 h 238125"/>
              <a:gd name="connsiteX13" fmla="*/ 1995488 w 3352800"/>
              <a:gd name="connsiteY13" fmla="*/ 147638 h 238125"/>
              <a:gd name="connsiteX14" fmla="*/ 1959769 w 3352800"/>
              <a:gd name="connsiteY14" fmla="*/ 133350 h 238125"/>
              <a:gd name="connsiteX15" fmla="*/ 1793082 w 3352800"/>
              <a:gd name="connsiteY15" fmla="*/ 130969 h 238125"/>
              <a:gd name="connsiteX16" fmla="*/ 1747838 w 3352800"/>
              <a:gd name="connsiteY16" fmla="*/ 119063 h 238125"/>
              <a:gd name="connsiteX17" fmla="*/ 1662113 w 3352800"/>
              <a:gd name="connsiteY17" fmla="*/ 121444 h 238125"/>
              <a:gd name="connsiteX18" fmla="*/ 1659732 w 3352800"/>
              <a:gd name="connsiteY18" fmla="*/ 114300 h 238125"/>
              <a:gd name="connsiteX19" fmla="*/ 1547813 w 3352800"/>
              <a:gd name="connsiteY19" fmla="*/ 109538 h 238125"/>
              <a:gd name="connsiteX20" fmla="*/ 1538288 w 3352800"/>
              <a:gd name="connsiteY20" fmla="*/ 102394 h 238125"/>
              <a:gd name="connsiteX21" fmla="*/ 1466850 w 3352800"/>
              <a:gd name="connsiteY21" fmla="*/ 102394 h 238125"/>
              <a:gd name="connsiteX22" fmla="*/ 1454944 w 3352800"/>
              <a:gd name="connsiteY22" fmla="*/ 100013 h 238125"/>
              <a:gd name="connsiteX23" fmla="*/ 1393032 w 3352800"/>
              <a:gd name="connsiteY23" fmla="*/ 95250 h 238125"/>
              <a:gd name="connsiteX24" fmla="*/ 1390650 w 3352800"/>
              <a:gd name="connsiteY24" fmla="*/ 92869 h 238125"/>
              <a:gd name="connsiteX25" fmla="*/ 1140619 w 3352800"/>
              <a:gd name="connsiteY25" fmla="*/ 88107 h 238125"/>
              <a:gd name="connsiteX26" fmla="*/ 1097757 w 3352800"/>
              <a:gd name="connsiteY26" fmla="*/ 76200 h 238125"/>
              <a:gd name="connsiteX27" fmla="*/ 940594 w 3352800"/>
              <a:gd name="connsiteY27" fmla="*/ 73819 h 238125"/>
              <a:gd name="connsiteX28" fmla="*/ 928688 w 3352800"/>
              <a:gd name="connsiteY28" fmla="*/ 61913 h 238125"/>
              <a:gd name="connsiteX29" fmla="*/ 757238 w 3352800"/>
              <a:gd name="connsiteY29" fmla="*/ 59532 h 238125"/>
              <a:gd name="connsiteX30" fmla="*/ 752475 w 3352800"/>
              <a:gd name="connsiteY30" fmla="*/ 47625 h 238125"/>
              <a:gd name="connsiteX31" fmla="*/ 659607 w 3352800"/>
              <a:gd name="connsiteY31" fmla="*/ 47625 h 238125"/>
              <a:gd name="connsiteX32" fmla="*/ 654844 w 3352800"/>
              <a:gd name="connsiteY32" fmla="*/ 40482 h 238125"/>
              <a:gd name="connsiteX33" fmla="*/ 538163 w 3352800"/>
              <a:gd name="connsiteY33" fmla="*/ 38100 h 238125"/>
              <a:gd name="connsiteX34" fmla="*/ 535782 w 3352800"/>
              <a:gd name="connsiteY34" fmla="*/ 33338 h 238125"/>
              <a:gd name="connsiteX35" fmla="*/ 419100 w 3352800"/>
              <a:gd name="connsiteY35" fmla="*/ 33338 h 238125"/>
              <a:gd name="connsiteX36" fmla="*/ 407194 w 3352800"/>
              <a:gd name="connsiteY36" fmla="*/ 23813 h 238125"/>
              <a:gd name="connsiteX37" fmla="*/ 304800 w 3352800"/>
              <a:gd name="connsiteY37" fmla="*/ 19050 h 238125"/>
              <a:gd name="connsiteX38" fmla="*/ 302419 w 3352800"/>
              <a:gd name="connsiteY38" fmla="*/ 9525 h 238125"/>
              <a:gd name="connsiteX39" fmla="*/ 95250 w 3352800"/>
              <a:gd name="connsiteY39" fmla="*/ 7144 h 238125"/>
              <a:gd name="connsiteX40" fmla="*/ 71438 w 3352800"/>
              <a:gd name="connsiteY40" fmla="*/ 0 h 238125"/>
              <a:gd name="connsiteX41" fmla="*/ 0 w 3352800"/>
              <a:gd name="connsiteY41" fmla="*/ 0 h 238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352800" h="238125">
                <a:moveTo>
                  <a:pt x="3352800" y="238125"/>
                </a:moveTo>
                <a:lnTo>
                  <a:pt x="2933700" y="238125"/>
                </a:lnTo>
                <a:lnTo>
                  <a:pt x="2933700" y="214313"/>
                </a:lnTo>
                <a:lnTo>
                  <a:pt x="2831307" y="214313"/>
                </a:lnTo>
                <a:lnTo>
                  <a:pt x="2821782" y="192882"/>
                </a:lnTo>
                <a:lnTo>
                  <a:pt x="2690813" y="195263"/>
                </a:lnTo>
                <a:lnTo>
                  <a:pt x="2676525" y="185738"/>
                </a:lnTo>
                <a:lnTo>
                  <a:pt x="2583657" y="185738"/>
                </a:lnTo>
                <a:lnTo>
                  <a:pt x="2514600" y="164307"/>
                </a:lnTo>
                <a:lnTo>
                  <a:pt x="2405063" y="164307"/>
                </a:lnTo>
                <a:lnTo>
                  <a:pt x="2374107" y="154782"/>
                </a:lnTo>
                <a:lnTo>
                  <a:pt x="2181225" y="152400"/>
                </a:lnTo>
                <a:lnTo>
                  <a:pt x="2155032" y="145257"/>
                </a:lnTo>
                <a:lnTo>
                  <a:pt x="1995488" y="147638"/>
                </a:lnTo>
                <a:lnTo>
                  <a:pt x="1959769" y="133350"/>
                </a:lnTo>
                <a:lnTo>
                  <a:pt x="1793082" y="130969"/>
                </a:lnTo>
                <a:lnTo>
                  <a:pt x="1747838" y="119063"/>
                </a:lnTo>
                <a:lnTo>
                  <a:pt x="1662113" y="121444"/>
                </a:lnTo>
                <a:lnTo>
                  <a:pt x="1659732" y="114300"/>
                </a:lnTo>
                <a:lnTo>
                  <a:pt x="1547813" y="109538"/>
                </a:lnTo>
                <a:lnTo>
                  <a:pt x="1538288" y="102394"/>
                </a:lnTo>
                <a:lnTo>
                  <a:pt x="1466850" y="102394"/>
                </a:lnTo>
                <a:lnTo>
                  <a:pt x="1454944" y="100013"/>
                </a:lnTo>
                <a:lnTo>
                  <a:pt x="1393032" y="95250"/>
                </a:lnTo>
                <a:lnTo>
                  <a:pt x="1390650" y="92869"/>
                </a:lnTo>
                <a:lnTo>
                  <a:pt x="1140619" y="88107"/>
                </a:lnTo>
                <a:lnTo>
                  <a:pt x="1097757" y="76200"/>
                </a:lnTo>
                <a:lnTo>
                  <a:pt x="940594" y="73819"/>
                </a:lnTo>
                <a:lnTo>
                  <a:pt x="928688" y="61913"/>
                </a:lnTo>
                <a:lnTo>
                  <a:pt x="757238" y="59532"/>
                </a:lnTo>
                <a:lnTo>
                  <a:pt x="752475" y="47625"/>
                </a:lnTo>
                <a:lnTo>
                  <a:pt x="659607" y="47625"/>
                </a:lnTo>
                <a:lnTo>
                  <a:pt x="654844" y="40482"/>
                </a:lnTo>
                <a:lnTo>
                  <a:pt x="538163" y="38100"/>
                </a:lnTo>
                <a:lnTo>
                  <a:pt x="535782" y="33338"/>
                </a:lnTo>
                <a:lnTo>
                  <a:pt x="419100" y="33338"/>
                </a:lnTo>
                <a:lnTo>
                  <a:pt x="407194" y="23813"/>
                </a:lnTo>
                <a:lnTo>
                  <a:pt x="304800" y="19050"/>
                </a:lnTo>
                <a:lnTo>
                  <a:pt x="302419" y="9525"/>
                </a:lnTo>
                <a:lnTo>
                  <a:pt x="95250" y="7144"/>
                </a:lnTo>
                <a:lnTo>
                  <a:pt x="71438" y="0"/>
                </a:lnTo>
                <a:lnTo>
                  <a:pt x="0" y="0"/>
                </a:lnTo>
              </a:path>
            </a:pathLst>
          </a:custGeom>
          <a:noFill/>
          <a:ln w="28575">
            <a:solidFill>
              <a:schemeClr val="accent1"/>
            </a:solidFill>
            <a:miter lim="800000"/>
            <a:headEnd/>
            <a:tailEnd/>
          </a:ln>
        </p:spPr>
        <p:txBody>
          <a:bodyPr rtlCol="0" anchor="ctr"/>
          <a:lstStyle/>
          <a:p>
            <a:pPr algn="ctr"/>
            <a:endParaRPr lang="en-US"/>
          </a:p>
        </p:txBody>
      </p:sp>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t>monarchE: OS in ITT (Key Secondary Endpoint)</a:t>
            </a:r>
            <a:endParaRPr lang="en-US" altLang="en-US"/>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404207"/>
            <a:ext cx="801052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defRPr/>
            </a:pPr>
            <a:r>
              <a:rPr lang="en-US" altLang="en-US" sz="1200" b="0">
                <a:solidFill>
                  <a:srgbClr val="455560"/>
                </a:solidFill>
                <a:latin typeface="Calibri" panose="020F0502020204030204" pitchFamily="34" charset="0"/>
              </a:rPr>
              <a:t>Johnston. ESMO 2025. Abstr LBA13. Johnston. Ann Oncol. 2025;[Epub].</a:t>
            </a:r>
          </a:p>
        </p:txBody>
      </p:sp>
      <p:graphicFrame>
        <p:nvGraphicFramePr>
          <p:cNvPr id="3" name="Table 2">
            <a:extLst>
              <a:ext uri="{FF2B5EF4-FFF2-40B4-BE49-F238E27FC236}">
                <a16:creationId xmlns:a16="http://schemas.microsoft.com/office/drawing/2014/main" id="{A0E7D929-8FB9-4D41-D728-763269E91AA6}"/>
              </a:ext>
            </a:extLst>
          </p:cNvPr>
          <p:cNvGraphicFramePr>
            <a:graphicFrameLocks noGrp="1"/>
          </p:cNvGraphicFramePr>
          <p:nvPr>
            <p:extLst>
              <p:ext uri="{D42A27DB-BD31-4B8C-83A1-F6EECF244321}">
                <p14:modId xmlns:p14="http://schemas.microsoft.com/office/powerpoint/2010/main" val="1654466186"/>
              </p:ext>
            </p:extLst>
          </p:nvPr>
        </p:nvGraphicFramePr>
        <p:xfrm>
          <a:off x="7422069" y="2365507"/>
          <a:ext cx="4355592" cy="1737360"/>
        </p:xfrm>
        <a:graphic>
          <a:graphicData uri="http://schemas.openxmlformats.org/drawingml/2006/table">
            <a:tbl>
              <a:tblPr firstRow="1" bandRow="1">
                <a:tableStyleId>{F5AB1C69-6EDB-4FF4-983F-18BD219EF322}</a:tableStyleId>
              </a:tblPr>
              <a:tblGrid>
                <a:gridCol w="1489397">
                  <a:extLst>
                    <a:ext uri="{9D8B030D-6E8A-4147-A177-3AD203B41FA5}">
                      <a16:colId xmlns:a16="http://schemas.microsoft.com/office/drawing/2014/main" val="4113951861"/>
                    </a:ext>
                  </a:extLst>
                </a:gridCol>
                <a:gridCol w="1695444">
                  <a:extLst>
                    <a:ext uri="{9D8B030D-6E8A-4147-A177-3AD203B41FA5}">
                      <a16:colId xmlns:a16="http://schemas.microsoft.com/office/drawing/2014/main" val="193076782"/>
                    </a:ext>
                  </a:extLst>
                </a:gridCol>
                <a:gridCol w="1170751">
                  <a:extLst>
                    <a:ext uri="{9D8B030D-6E8A-4147-A177-3AD203B41FA5}">
                      <a16:colId xmlns:a16="http://schemas.microsoft.com/office/drawing/2014/main" val="4276541081"/>
                    </a:ext>
                  </a:extLst>
                </a:gridCol>
              </a:tblGrid>
              <a:tr h="42070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600">
                        <a:solidFill>
                          <a:schemeClr val="tx1"/>
                        </a:solidFill>
                      </a:endParaRPr>
                    </a:p>
                  </a:txBody>
                  <a:tcPr>
                    <a:solidFill>
                      <a:schemeClr val="bg1">
                        <a:lumMod val="75000"/>
                        <a:lumOff val="2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a:solidFill>
                            <a:schemeClr val="tx1"/>
                          </a:solidFill>
                        </a:rPr>
                        <a:t>Abemaciclib + ET (n = 2808)</a:t>
                      </a:r>
                    </a:p>
                  </a:txBody>
                  <a:tcPr>
                    <a:solidFill>
                      <a:schemeClr val="accent1"/>
                    </a:solidFill>
                  </a:tcPr>
                </a:tc>
                <a:tc>
                  <a:txBody>
                    <a:bodyPr/>
                    <a:lstStyle/>
                    <a:p>
                      <a:pPr algn="ctr"/>
                      <a:r>
                        <a:rPr lang="en-US" sz="1600"/>
                        <a:t>ET</a:t>
                      </a:r>
                      <a:br>
                        <a:rPr lang="en-US" sz="1600"/>
                      </a:br>
                      <a:r>
                        <a:rPr lang="en-US" sz="1600"/>
                        <a:t>(n = 2829)</a:t>
                      </a:r>
                    </a:p>
                  </a:txBody>
                  <a:tcPr>
                    <a:solidFill>
                      <a:schemeClr val="accent3"/>
                    </a:solidFill>
                  </a:tcPr>
                </a:tc>
                <a:extLst>
                  <a:ext uri="{0D108BD9-81ED-4DB2-BD59-A6C34878D82A}">
                    <a16:rowId xmlns:a16="http://schemas.microsoft.com/office/drawing/2014/main" val="2424981414"/>
                  </a:ext>
                </a:extLst>
              </a:tr>
              <a:tr h="240400">
                <a:tc>
                  <a:txBody>
                    <a:bodyPr/>
                    <a:lstStyle/>
                    <a:p>
                      <a:r>
                        <a:rPr lang="en-US" sz="1600">
                          <a:solidFill>
                            <a:schemeClr val="bg1"/>
                          </a:solidFill>
                        </a:rPr>
                        <a:t>OS events, n</a:t>
                      </a:r>
                    </a:p>
                  </a:txBody>
                  <a:tcP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a:solidFill>
                            <a:schemeClr val="bg1"/>
                          </a:solidFill>
                        </a:rPr>
                        <a:t>301</a:t>
                      </a:r>
                    </a:p>
                  </a:txBody>
                  <a:tcP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a:solidFill>
                            <a:schemeClr val="bg1"/>
                          </a:solidFill>
                        </a:rPr>
                        <a:t>360</a:t>
                      </a:r>
                    </a:p>
                  </a:txBody>
                  <a:tcPr>
                    <a:solidFill>
                      <a:schemeClr val="tx2"/>
                    </a:solidFill>
                  </a:tcPr>
                </a:tc>
                <a:extLst>
                  <a:ext uri="{0D108BD9-81ED-4DB2-BD59-A6C34878D82A}">
                    <a16:rowId xmlns:a16="http://schemas.microsoft.com/office/drawing/2014/main" val="328396236"/>
                  </a:ext>
                </a:extLst>
              </a:tr>
              <a:tr h="42070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a:solidFill>
                            <a:schemeClr val="bg1"/>
                          </a:solidFill>
                        </a:rPr>
                        <a:t>Hazard ratio (95% CI)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i="1">
                          <a:solidFill>
                            <a:schemeClr val="bg1"/>
                          </a:solidFill>
                        </a:rPr>
                        <a:t>P</a:t>
                      </a:r>
                      <a:r>
                        <a:rPr lang="en-US" sz="1600" i="0">
                          <a:solidFill>
                            <a:schemeClr val="bg1"/>
                          </a:solidFill>
                        </a:rPr>
                        <a:t> value</a:t>
                      </a:r>
                      <a:endParaRPr lang="en-US" sz="1600"/>
                    </a:p>
                  </a:txBody>
                  <a:tcPr>
                    <a:solidFill>
                      <a:schemeClr val="tx1">
                        <a:lumMod val="95000"/>
                      </a:schemeClr>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a:solidFill>
                            <a:schemeClr val="bg1"/>
                          </a:solidFill>
                        </a:rPr>
                        <a:t>0.842 </a:t>
                      </a:r>
                      <a:br>
                        <a:rPr lang="en-US" sz="1600">
                          <a:solidFill>
                            <a:schemeClr val="bg1"/>
                          </a:solidFill>
                        </a:rPr>
                      </a:br>
                      <a:r>
                        <a:rPr lang="en-US" sz="1600">
                          <a:solidFill>
                            <a:schemeClr val="bg1"/>
                          </a:solidFill>
                        </a:rPr>
                        <a:t>(0.722-0.981)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a:solidFill>
                            <a:schemeClr val="bg1"/>
                          </a:solidFill>
                        </a:rPr>
                        <a:t>.0273</a:t>
                      </a:r>
                      <a:endParaRPr lang="en-US" sz="1600" i="0">
                        <a:solidFill>
                          <a:schemeClr val="bg1"/>
                        </a:solidFill>
                      </a:endParaRPr>
                    </a:p>
                  </a:txBody>
                  <a:tcPr anchor="ctr">
                    <a:solidFill>
                      <a:schemeClr val="tx1">
                        <a:lumMod val="95000"/>
                      </a:schemeClr>
                    </a:solidFill>
                  </a:tcPr>
                </a:tc>
                <a:tc hMerge="1">
                  <a:txBody>
                    <a:bodyPr/>
                    <a:lstStyle/>
                    <a:p>
                      <a:endParaRPr lang="en-US"/>
                    </a:p>
                  </a:txBody>
                  <a:tcPr/>
                </a:tc>
                <a:extLst>
                  <a:ext uri="{0D108BD9-81ED-4DB2-BD59-A6C34878D82A}">
                    <a16:rowId xmlns:a16="http://schemas.microsoft.com/office/drawing/2014/main" val="1352312848"/>
                  </a:ext>
                </a:extLst>
              </a:tr>
            </a:tbl>
          </a:graphicData>
        </a:graphic>
      </p:graphicFrame>
      <p:sp>
        <p:nvSpPr>
          <p:cNvPr id="5" name="TextBox 4">
            <a:extLst>
              <a:ext uri="{FF2B5EF4-FFF2-40B4-BE49-F238E27FC236}">
                <a16:creationId xmlns:a16="http://schemas.microsoft.com/office/drawing/2014/main" id="{87D13DA6-39E5-ADC9-1CA0-F941D986E612}"/>
              </a:ext>
            </a:extLst>
          </p:cNvPr>
          <p:cNvSpPr txBox="1"/>
          <p:nvPr/>
        </p:nvSpPr>
        <p:spPr bwMode="auto">
          <a:xfrm>
            <a:off x="625623" y="5029904"/>
            <a:ext cx="10872444" cy="1277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spcBef>
                <a:spcPts val="300"/>
              </a:spcBef>
              <a:spcAft>
                <a:spcPts val="300"/>
              </a:spcAft>
              <a:buFont typeface="Wingdings" panose="05000000000000000000" pitchFamily="2" charset="2"/>
              <a:buChar char="§"/>
            </a:pPr>
            <a:r>
              <a:rPr lang="en-US">
                <a:solidFill>
                  <a:schemeClr val="bg1"/>
                </a:solidFill>
                <a:latin typeface="Calibri" panose="020F0502020204030204" pitchFamily="34" charset="0"/>
              </a:rPr>
              <a:t>Median follow-up for current analysis: 6.3 yr (76.2 mo)</a:t>
            </a:r>
          </a:p>
          <a:p>
            <a:pPr marL="285750" indent="-285750">
              <a:spcBef>
                <a:spcPts val="300"/>
              </a:spcBef>
              <a:spcAft>
                <a:spcPts val="300"/>
              </a:spcAft>
              <a:buFont typeface="Wingdings" panose="05000000000000000000" pitchFamily="2" charset="2"/>
              <a:buChar char="§"/>
            </a:pPr>
            <a:r>
              <a:rPr lang="en-US" b="0">
                <a:solidFill>
                  <a:schemeClr val="bg1"/>
                </a:solidFill>
                <a:latin typeface="Calibri" panose="020F0502020204030204" pitchFamily="34" charset="0"/>
              </a:rPr>
              <a:t>Consistent OS benefit observed in the ITT population and across all prespecified subgroups including age (&lt;65 yr or ≥65 yr), pre-/postmenopausal patients, prior (neo)adjuvant therapy, baseline ECOG PS 0/1, number of positive lymph nodes (1-3 or 4-9 or ≥10), tumor stage (II or III) and first ET received (tamoxifen or AI)</a:t>
            </a:r>
          </a:p>
        </p:txBody>
      </p:sp>
      <p:sp>
        <p:nvSpPr>
          <p:cNvPr id="9" name="TextBox 8">
            <a:extLst>
              <a:ext uri="{FF2B5EF4-FFF2-40B4-BE49-F238E27FC236}">
                <a16:creationId xmlns:a16="http://schemas.microsoft.com/office/drawing/2014/main" id="{87B86D0F-9F86-3FB7-5BD7-CE9EF2C46828}"/>
              </a:ext>
            </a:extLst>
          </p:cNvPr>
          <p:cNvSpPr txBox="1"/>
          <p:nvPr/>
        </p:nvSpPr>
        <p:spPr bwMode="auto">
          <a:xfrm>
            <a:off x="5655469" y="1642459"/>
            <a:ext cx="5068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a:solidFill>
                  <a:schemeClr val="accent1"/>
                </a:solidFill>
                <a:latin typeface="Calibri" panose="020F0502020204030204" pitchFamily="34" charset="0"/>
              </a:rPr>
              <a:t>91.2</a:t>
            </a:r>
          </a:p>
        </p:txBody>
      </p:sp>
      <p:sp>
        <p:nvSpPr>
          <p:cNvPr id="10" name="TextBox 9">
            <a:extLst>
              <a:ext uri="{FF2B5EF4-FFF2-40B4-BE49-F238E27FC236}">
                <a16:creationId xmlns:a16="http://schemas.microsoft.com/office/drawing/2014/main" id="{07CC9FAB-E809-520C-740A-D551BCBB7DC4}"/>
              </a:ext>
            </a:extLst>
          </p:cNvPr>
          <p:cNvSpPr txBox="1"/>
          <p:nvPr/>
        </p:nvSpPr>
        <p:spPr bwMode="auto">
          <a:xfrm>
            <a:off x="6438900" y="1686817"/>
            <a:ext cx="5068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a:solidFill>
                  <a:schemeClr val="accent1"/>
                </a:solidFill>
                <a:latin typeface="Calibri" panose="020F0502020204030204" pitchFamily="34" charset="0"/>
              </a:rPr>
              <a:t>89.2</a:t>
            </a:r>
          </a:p>
        </p:txBody>
      </p:sp>
      <p:sp>
        <p:nvSpPr>
          <p:cNvPr id="11" name="TextBox 10">
            <a:extLst>
              <a:ext uri="{FF2B5EF4-FFF2-40B4-BE49-F238E27FC236}">
                <a16:creationId xmlns:a16="http://schemas.microsoft.com/office/drawing/2014/main" id="{75E25CF2-0900-A6FE-EAE0-6F9F9ED91609}"/>
              </a:ext>
            </a:extLst>
          </p:cNvPr>
          <p:cNvSpPr txBox="1"/>
          <p:nvPr/>
        </p:nvSpPr>
        <p:spPr bwMode="auto">
          <a:xfrm>
            <a:off x="7168634" y="1757362"/>
            <a:ext cx="5068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a:solidFill>
                  <a:schemeClr val="accent1"/>
                </a:solidFill>
                <a:latin typeface="Calibri" panose="020F0502020204030204" pitchFamily="34" charset="0"/>
              </a:rPr>
              <a:t>86.8</a:t>
            </a:r>
          </a:p>
        </p:txBody>
      </p:sp>
      <p:sp>
        <p:nvSpPr>
          <p:cNvPr id="12" name="TextBox 11">
            <a:extLst>
              <a:ext uri="{FF2B5EF4-FFF2-40B4-BE49-F238E27FC236}">
                <a16:creationId xmlns:a16="http://schemas.microsoft.com/office/drawing/2014/main" id="{599C7694-BB92-4022-DD49-C05371AE9880}"/>
              </a:ext>
            </a:extLst>
          </p:cNvPr>
          <p:cNvSpPr txBox="1"/>
          <p:nvPr/>
        </p:nvSpPr>
        <p:spPr bwMode="auto">
          <a:xfrm>
            <a:off x="7265929" y="2104735"/>
            <a:ext cx="5068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a:solidFill>
                  <a:schemeClr val="accent3"/>
                </a:solidFill>
                <a:latin typeface="Calibri" panose="020F0502020204030204" pitchFamily="34" charset="0"/>
              </a:rPr>
              <a:t>85.0</a:t>
            </a:r>
          </a:p>
        </p:txBody>
      </p:sp>
      <p:sp>
        <p:nvSpPr>
          <p:cNvPr id="13" name="TextBox 12">
            <a:extLst>
              <a:ext uri="{FF2B5EF4-FFF2-40B4-BE49-F238E27FC236}">
                <a16:creationId xmlns:a16="http://schemas.microsoft.com/office/drawing/2014/main" id="{EF95DEAB-15C6-91FA-4014-E29B2D61B648}"/>
              </a:ext>
            </a:extLst>
          </p:cNvPr>
          <p:cNvSpPr txBox="1"/>
          <p:nvPr/>
        </p:nvSpPr>
        <p:spPr bwMode="auto">
          <a:xfrm>
            <a:off x="6496734" y="1973458"/>
            <a:ext cx="5068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a:solidFill>
                  <a:schemeClr val="accent3"/>
                </a:solidFill>
                <a:latin typeface="Calibri" panose="020F0502020204030204" pitchFamily="34" charset="0"/>
              </a:rPr>
              <a:t>87.9</a:t>
            </a:r>
          </a:p>
        </p:txBody>
      </p:sp>
      <p:sp>
        <p:nvSpPr>
          <p:cNvPr id="14" name="TextBox 13">
            <a:extLst>
              <a:ext uri="{FF2B5EF4-FFF2-40B4-BE49-F238E27FC236}">
                <a16:creationId xmlns:a16="http://schemas.microsoft.com/office/drawing/2014/main" id="{BEDA9BEF-87C0-658B-0364-CA650C314944}"/>
              </a:ext>
            </a:extLst>
          </p:cNvPr>
          <p:cNvSpPr txBox="1"/>
          <p:nvPr/>
        </p:nvSpPr>
        <p:spPr bwMode="auto">
          <a:xfrm>
            <a:off x="5720734" y="1899649"/>
            <a:ext cx="5068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a:solidFill>
                  <a:schemeClr val="accent3"/>
                </a:solidFill>
                <a:latin typeface="Calibri" panose="020F0502020204030204" pitchFamily="34" charset="0"/>
              </a:rPr>
              <a:t>90.2</a:t>
            </a:r>
          </a:p>
        </p:txBody>
      </p:sp>
      <p:sp>
        <p:nvSpPr>
          <p:cNvPr id="15" name="TextBox 14">
            <a:extLst>
              <a:ext uri="{FF2B5EF4-FFF2-40B4-BE49-F238E27FC236}">
                <a16:creationId xmlns:a16="http://schemas.microsoft.com/office/drawing/2014/main" id="{D8A075D7-81C1-1A73-C476-9CFA5ADFA833}"/>
              </a:ext>
            </a:extLst>
          </p:cNvPr>
          <p:cNvSpPr txBox="1"/>
          <p:nvPr/>
        </p:nvSpPr>
        <p:spPr bwMode="auto">
          <a:xfrm rot="16200000">
            <a:off x="1032023" y="2749688"/>
            <a:ext cx="8146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OS (%)</a:t>
            </a:r>
          </a:p>
        </p:txBody>
      </p:sp>
      <p:sp>
        <p:nvSpPr>
          <p:cNvPr id="16" name="TextBox 15">
            <a:extLst>
              <a:ext uri="{FF2B5EF4-FFF2-40B4-BE49-F238E27FC236}">
                <a16:creationId xmlns:a16="http://schemas.microsoft.com/office/drawing/2014/main" id="{B599D641-99F0-8AAF-6A72-705BFF0AB3AF}"/>
              </a:ext>
            </a:extLst>
          </p:cNvPr>
          <p:cNvSpPr txBox="1"/>
          <p:nvPr/>
        </p:nvSpPr>
        <p:spPr bwMode="auto">
          <a:xfrm>
            <a:off x="4774178" y="4287533"/>
            <a:ext cx="5100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Mo</a:t>
            </a:r>
          </a:p>
        </p:txBody>
      </p:sp>
      <p:grpSp>
        <p:nvGrpSpPr>
          <p:cNvPr id="33" name="Group 32">
            <a:extLst>
              <a:ext uri="{FF2B5EF4-FFF2-40B4-BE49-F238E27FC236}">
                <a16:creationId xmlns:a16="http://schemas.microsoft.com/office/drawing/2014/main" id="{98D3F166-A133-4FF7-2DD8-C50D0BFADCC9}"/>
              </a:ext>
            </a:extLst>
          </p:cNvPr>
          <p:cNvGrpSpPr/>
          <p:nvPr/>
        </p:nvGrpSpPr>
        <p:grpSpPr>
          <a:xfrm>
            <a:off x="1785970" y="4121919"/>
            <a:ext cx="6516660" cy="369332"/>
            <a:chOff x="1785970" y="4102867"/>
            <a:chExt cx="6516660" cy="369332"/>
          </a:xfrm>
        </p:grpSpPr>
        <p:sp>
          <p:nvSpPr>
            <p:cNvPr id="17" name="TextBox 16">
              <a:extLst>
                <a:ext uri="{FF2B5EF4-FFF2-40B4-BE49-F238E27FC236}">
                  <a16:creationId xmlns:a16="http://schemas.microsoft.com/office/drawing/2014/main" id="{7478C60D-105C-C6A8-4F4F-697B20F2139F}"/>
                </a:ext>
              </a:extLst>
            </p:cNvPr>
            <p:cNvSpPr txBox="1"/>
            <p:nvPr/>
          </p:nvSpPr>
          <p:spPr bwMode="auto">
            <a:xfrm>
              <a:off x="1785970" y="4102867"/>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a:solidFill>
                    <a:schemeClr val="bg1"/>
                  </a:solidFill>
                  <a:latin typeface="Calibri" panose="020F0502020204030204" pitchFamily="34" charset="0"/>
                </a:rPr>
                <a:t>0</a:t>
              </a:r>
            </a:p>
          </p:txBody>
        </p:sp>
        <p:sp>
          <p:nvSpPr>
            <p:cNvPr id="18" name="TextBox 17">
              <a:extLst>
                <a:ext uri="{FF2B5EF4-FFF2-40B4-BE49-F238E27FC236}">
                  <a16:creationId xmlns:a16="http://schemas.microsoft.com/office/drawing/2014/main" id="{3CF2E5ED-12F7-0B79-CEAE-8AE381F92F1C}"/>
                </a:ext>
              </a:extLst>
            </p:cNvPr>
            <p:cNvSpPr txBox="1"/>
            <p:nvPr/>
          </p:nvSpPr>
          <p:spPr bwMode="auto">
            <a:xfrm>
              <a:off x="2502161" y="410286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a:solidFill>
                    <a:schemeClr val="bg1"/>
                  </a:solidFill>
                  <a:latin typeface="Calibri" panose="020F0502020204030204" pitchFamily="34" charset="0"/>
                </a:rPr>
                <a:t>12</a:t>
              </a:r>
            </a:p>
          </p:txBody>
        </p:sp>
        <p:sp>
          <p:nvSpPr>
            <p:cNvPr id="19" name="TextBox 18">
              <a:extLst>
                <a:ext uri="{FF2B5EF4-FFF2-40B4-BE49-F238E27FC236}">
                  <a16:creationId xmlns:a16="http://schemas.microsoft.com/office/drawing/2014/main" id="{1560F04D-E52E-F905-46EC-0CFBBE931DA6}"/>
                </a:ext>
              </a:extLst>
            </p:cNvPr>
            <p:cNvSpPr txBox="1"/>
            <p:nvPr/>
          </p:nvSpPr>
          <p:spPr bwMode="auto">
            <a:xfrm>
              <a:off x="3249935" y="410286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a:solidFill>
                    <a:schemeClr val="bg1"/>
                  </a:solidFill>
                  <a:latin typeface="Calibri" panose="020F0502020204030204" pitchFamily="34" charset="0"/>
                </a:rPr>
                <a:t>24</a:t>
              </a:r>
            </a:p>
          </p:txBody>
        </p:sp>
        <p:sp>
          <p:nvSpPr>
            <p:cNvPr id="20" name="TextBox 19">
              <a:extLst>
                <a:ext uri="{FF2B5EF4-FFF2-40B4-BE49-F238E27FC236}">
                  <a16:creationId xmlns:a16="http://schemas.microsoft.com/office/drawing/2014/main" id="{4A8BCCE6-73C0-EC8B-FE6A-6C506A70988D}"/>
                </a:ext>
              </a:extLst>
            </p:cNvPr>
            <p:cNvSpPr txBox="1"/>
            <p:nvPr/>
          </p:nvSpPr>
          <p:spPr bwMode="auto">
            <a:xfrm>
              <a:off x="4034262" y="410286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a:solidFill>
                    <a:schemeClr val="bg1"/>
                  </a:solidFill>
                  <a:latin typeface="Calibri" panose="020F0502020204030204" pitchFamily="34" charset="0"/>
                </a:rPr>
                <a:t>36</a:t>
              </a:r>
            </a:p>
          </p:txBody>
        </p:sp>
        <p:sp>
          <p:nvSpPr>
            <p:cNvPr id="21" name="TextBox 20">
              <a:extLst>
                <a:ext uri="{FF2B5EF4-FFF2-40B4-BE49-F238E27FC236}">
                  <a16:creationId xmlns:a16="http://schemas.microsoft.com/office/drawing/2014/main" id="{4A173F5D-6507-EDEB-0D0F-9930EDB23410}"/>
                </a:ext>
              </a:extLst>
            </p:cNvPr>
            <p:cNvSpPr txBox="1"/>
            <p:nvPr/>
          </p:nvSpPr>
          <p:spPr bwMode="auto">
            <a:xfrm>
              <a:off x="4804524" y="410286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a:solidFill>
                    <a:schemeClr val="bg1"/>
                  </a:solidFill>
                  <a:latin typeface="Calibri" panose="020F0502020204030204" pitchFamily="34" charset="0"/>
                </a:rPr>
                <a:t>48</a:t>
              </a:r>
            </a:p>
          </p:txBody>
        </p:sp>
        <p:sp>
          <p:nvSpPr>
            <p:cNvPr id="22" name="TextBox 21">
              <a:extLst>
                <a:ext uri="{FF2B5EF4-FFF2-40B4-BE49-F238E27FC236}">
                  <a16:creationId xmlns:a16="http://schemas.microsoft.com/office/drawing/2014/main" id="{A4F39DA9-2469-EECD-FCFC-CF7771B984F6}"/>
                </a:ext>
              </a:extLst>
            </p:cNvPr>
            <p:cNvSpPr txBox="1"/>
            <p:nvPr/>
          </p:nvSpPr>
          <p:spPr bwMode="auto">
            <a:xfrm>
              <a:off x="5574786" y="410286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a:solidFill>
                    <a:schemeClr val="bg1"/>
                  </a:solidFill>
                  <a:latin typeface="Calibri" panose="020F0502020204030204" pitchFamily="34" charset="0"/>
                </a:rPr>
                <a:t>60</a:t>
              </a:r>
            </a:p>
          </p:txBody>
        </p:sp>
        <p:sp>
          <p:nvSpPr>
            <p:cNvPr id="23" name="TextBox 22">
              <a:extLst>
                <a:ext uri="{FF2B5EF4-FFF2-40B4-BE49-F238E27FC236}">
                  <a16:creationId xmlns:a16="http://schemas.microsoft.com/office/drawing/2014/main" id="{721135F4-8478-8258-80D3-6C402AD56B4B}"/>
                </a:ext>
              </a:extLst>
            </p:cNvPr>
            <p:cNvSpPr txBox="1"/>
            <p:nvPr/>
          </p:nvSpPr>
          <p:spPr bwMode="auto">
            <a:xfrm>
              <a:off x="6345048" y="410286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a:solidFill>
                    <a:schemeClr val="bg1"/>
                  </a:solidFill>
                  <a:latin typeface="Calibri" panose="020F0502020204030204" pitchFamily="34" charset="0"/>
                </a:rPr>
                <a:t>72</a:t>
              </a:r>
            </a:p>
          </p:txBody>
        </p:sp>
        <p:sp>
          <p:nvSpPr>
            <p:cNvPr id="24" name="TextBox 23">
              <a:extLst>
                <a:ext uri="{FF2B5EF4-FFF2-40B4-BE49-F238E27FC236}">
                  <a16:creationId xmlns:a16="http://schemas.microsoft.com/office/drawing/2014/main" id="{5200DE79-68B2-779E-D9F1-D1FDA933756E}"/>
                </a:ext>
              </a:extLst>
            </p:cNvPr>
            <p:cNvSpPr txBox="1"/>
            <p:nvPr/>
          </p:nvSpPr>
          <p:spPr bwMode="auto">
            <a:xfrm>
              <a:off x="7115310" y="410286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a:solidFill>
                    <a:schemeClr val="bg1"/>
                  </a:solidFill>
                  <a:latin typeface="Calibri" panose="020F0502020204030204" pitchFamily="34" charset="0"/>
                </a:rPr>
                <a:t>84</a:t>
              </a:r>
            </a:p>
          </p:txBody>
        </p:sp>
        <p:sp>
          <p:nvSpPr>
            <p:cNvPr id="25" name="TextBox 24">
              <a:extLst>
                <a:ext uri="{FF2B5EF4-FFF2-40B4-BE49-F238E27FC236}">
                  <a16:creationId xmlns:a16="http://schemas.microsoft.com/office/drawing/2014/main" id="{D5E20364-60CA-CED4-A8BD-6FA1E3E9C37E}"/>
                </a:ext>
              </a:extLst>
            </p:cNvPr>
            <p:cNvSpPr txBox="1"/>
            <p:nvPr/>
          </p:nvSpPr>
          <p:spPr bwMode="auto">
            <a:xfrm>
              <a:off x="7883926" y="410286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a:solidFill>
                    <a:schemeClr val="bg1"/>
                  </a:solidFill>
                  <a:latin typeface="Calibri" panose="020F0502020204030204" pitchFamily="34" charset="0"/>
                </a:rPr>
                <a:t>96</a:t>
              </a:r>
            </a:p>
          </p:txBody>
        </p:sp>
      </p:grpSp>
      <p:sp>
        <p:nvSpPr>
          <p:cNvPr id="26" name="TextBox 25">
            <a:extLst>
              <a:ext uri="{FF2B5EF4-FFF2-40B4-BE49-F238E27FC236}">
                <a16:creationId xmlns:a16="http://schemas.microsoft.com/office/drawing/2014/main" id="{E9A472A5-9FCB-39BD-865F-672095B0C85F}"/>
              </a:ext>
            </a:extLst>
          </p:cNvPr>
          <p:cNvSpPr txBox="1"/>
          <p:nvPr/>
        </p:nvSpPr>
        <p:spPr bwMode="auto">
          <a:xfrm>
            <a:off x="343350" y="4350920"/>
            <a:ext cx="148149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ts val="0"/>
              </a:spcBef>
              <a:spcAft>
                <a:spcPct val="0"/>
              </a:spcAft>
              <a:buClrTx/>
              <a:buFontTx/>
              <a:buNone/>
            </a:pPr>
            <a:r>
              <a:rPr lang="en-US" sz="1400">
                <a:solidFill>
                  <a:schemeClr val="bg1"/>
                </a:solidFill>
                <a:latin typeface="Calibri" panose="020F0502020204030204" pitchFamily="34" charset="0"/>
              </a:rPr>
              <a:t>No. at Risk</a:t>
            </a:r>
          </a:p>
          <a:p>
            <a:pPr algn="r">
              <a:lnSpc>
                <a:spcPct val="100000"/>
              </a:lnSpc>
              <a:spcBef>
                <a:spcPts val="0"/>
              </a:spcBef>
              <a:spcAft>
                <a:spcPct val="0"/>
              </a:spcAft>
              <a:buClrTx/>
              <a:buFontTx/>
              <a:buNone/>
            </a:pPr>
            <a:r>
              <a:rPr lang="en-US" sz="1400">
                <a:solidFill>
                  <a:schemeClr val="accent1"/>
                </a:solidFill>
                <a:latin typeface="Calibri" panose="020F0502020204030204" pitchFamily="34" charset="0"/>
              </a:rPr>
              <a:t>Abemaciclib + ET</a:t>
            </a:r>
          </a:p>
          <a:p>
            <a:pPr algn="r">
              <a:lnSpc>
                <a:spcPct val="100000"/>
              </a:lnSpc>
              <a:spcBef>
                <a:spcPts val="0"/>
              </a:spcBef>
              <a:spcAft>
                <a:spcPct val="0"/>
              </a:spcAft>
              <a:buClrTx/>
              <a:buFontTx/>
              <a:buNone/>
            </a:pPr>
            <a:r>
              <a:rPr lang="en-US" sz="1400">
                <a:solidFill>
                  <a:schemeClr val="accent3"/>
                </a:solidFill>
                <a:latin typeface="Calibri" panose="020F0502020204030204" pitchFamily="34" charset="0"/>
              </a:rPr>
              <a:t>ET</a:t>
            </a:r>
          </a:p>
        </p:txBody>
      </p:sp>
      <p:grpSp>
        <p:nvGrpSpPr>
          <p:cNvPr id="44" name="Group 43">
            <a:extLst>
              <a:ext uri="{FF2B5EF4-FFF2-40B4-BE49-F238E27FC236}">
                <a16:creationId xmlns:a16="http://schemas.microsoft.com/office/drawing/2014/main" id="{79601756-491F-F903-271B-CF45AFDE1BAE}"/>
              </a:ext>
            </a:extLst>
          </p:cNvPr>
          <p:cNvGrpSpPr/>
          <p:nvPr/>
        </p:nvGrpSpPr>
        <p:grpSpPr>
          <a:xfrm>
            <a:off x="1407205" y="1518483"/>
            <a:ext cx="535724" cy="2819825"/>
            <a:chOff x="1459598" y="1518483"/>
            <a:chExt cx="535724" cy="2819825"/>
          </a:xfrm>
        </p:grpSpPr>
        <p:sp>
          <p:nvSpPr>
            <p:cNvPr id="27" name="TextBox 26">
              <a:extLst>
                <a:ext uri="{FF2B5EF4-FFF2-40B4-BE49-F238E27FC236}">
                  <a16:creationId xmlns:a16="http://schemas.microsoft.com/office/drawing/2014/main" id="{7078F933-FAB9-4D3A-774F-6AC769E87C60}"/>
                </a:ext>
              </a:extLst>
            </p:cNvPr>
            <p:cNvSpPr txBox="1"/>
            <p:nvPr/>
          </p:nvSpPr>
          <p:spPr bwMode="auto">
            <a:xfrm>
              <a:off x="1459598" y="1518483"/>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100</a:t>
              </a:r>
            </a:p>
          </p:txBody>
        </p:sp>
        <p:sp>
          <p:nvSpPr>
            <p:cNvPr id="28" name="TextBox 27">
              <a:extLst>
                <a:ext uri="{FF2B5EF4-FFF2-40B4-BE49-F238E27FC236}">
                  <a16:creationId xmlns:a16="http://schemas.microsoft.com/office/drawing/2014/main" id="{03E2846F-C1F7-8227-44C5-4141B3343811}"/>
                </a:ext>
              </a:extLst>
            </p:cNvPr>
            <p:cNvSpPr txBox="1"/>
            <p:nvPr/>
          </p:nvSpPr>
          <p:spPr bwMode="auto">
            <a:xfrm>
              <a:off x="1576618" y="200120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80</a:t>
              </a:r>
            </a:p>
          </p:txBody>
        </p:sp>
        <p:sp>
          <p:nvSpPr>
            <p:cNvPr id="29" name="TextBox 28">
              <a:extLst>
                <a:ext uri="{FF2B5EF4-FFF2-40B4-BE49-F238E27FC236}">
                  <a16:creationId xmlns:a16="http://schemas.microsoft.com/office/drawing/2014/main" id="{7FC29BB2-7589-1BF6-7E0A-EA09DBB543EB}"/>
                </a:ext>
              </a:extLst>
            </p:cNvPr>
            <p:cNvSpPr txBox="1"/>
            <p:nvPr/>
          </p:nvSpPr>
          <p:spPr bwMode="auto">
            <a:xfrm>
              <a:off x="1576618" y="249358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60</a:t>
              </a:r>
            </a:p>
          </p:txBody>
        </p:sp>
        <p:sp>
          <p:nvSpPr>
            <p:cNvPr id="30" name="TextBox 29">
              <a:extLst>
                <a:ext uri="{FF2B5EF4-FFF2-40B4-BE49-F238E27FC236}">
                  <a16:creationId xmlns:a16="http://schemas.microsoft.com/office/drawing/2014/main" id="{21450FD9-2AB2-2C88-7663-F393CA65DD4D}"/>
                </a:ext>
              </a:extLst>
            </p:cNvPr>
            <p:cNvSpPr txBox="1"/>
            <p:nvPr/>
          </p:nvSpPr>
          <p:spPr bwMode="auto">
            <a:xfrm>
              <a:off x="1576618" y="299065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40</a:t>
              </a:r>
            </a:p>
          </p:txBody>
        </p:sp>
        <p:sp>
          <p:nvSpPr>
            <p:cNvPr id="31" name="TextBox 30">
              <a:extLst>
                <a:ext uri="{FF2B5EF4-FFF2-40B4-BE49-F238E27FC236}">
                  <a16:creationId xmlns:a16="http://schemas.microsoft.com/office/drawing/2014/main" id="{4027CE7D-32C6-E4A2-1D40-AA87C848B918}"/>
                </a:ext>
              </a:extLst>
            </p:cNvPr>
            <p:cNvSpPr txBox="1"/>
            <p:nvPr/>
          </p:nvSpPr>
          <p:spPr bwMode="auto">
            <a:xfrm>
              <a:off x="1576618" y="347981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20</a:t>
              </a:r>
            </a:p>
          </p:txBody>
        </p:sp>
        <p:sp>
          <p:nvSpPr>
            <p:cNvPr id="32" name="TextBox 31">
              <a:extLst>
                <a:ext uri="{FF2B5EF4-FFF2-40B4-BE49-F238E27FC236}">
                  <a16:creationId xmlns:a16="http://schemas.microsoft.com/office/drawing/2014/main" id="{BF63702A-11F8-B983-C792-2D6838292B9B}"/>
                </a:ext>
              </a:extLst>
            </p:cNvPr>
            <p:cNvSpPr txBox="1"/>
            <p:nvPr/>
          </p:nvSpPr>
          <p:spPr bwMode="auto">
            <a:xfrm>
              <a:off x="1693637" y="3968976"/>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0</a:t>
              </a:r>
            </a:p>
          </p:txBody>
        </p:sp>
      </p:grpSp>
      <p:grpSp>
        <p:nvGrpSpPr>
          <p:cNvPr id="34" name="Group 33">
            <a:extLst>
              <a:ext uri="{FF2B5EF4-FFF2-40B4-BE49-F238E27FC236}">
                <a16:creationId xmlns:a16="http://schemas.microsoft.com/office/drawing/2014/main" id="{E552458C-AA28-32F2-A6E0-13DA9575C75D}"/>
              </a:ext>
            </a:extLst>
          </p:cNvPr>
          <p:cNvGrpSpPr/>
          <p:nvPr/>
        </p:nvGrpSpPr>
        <p:grpSpPr>
          <a:xfrm>
            <a:off x="1674585" y="4562730"/>
            <a:ext cx="6569560" cy="523220"/>
            <a:chOff x="1661737" y="4102867"/>
            <a:chExt cx="6569560" cy="523220"/>
          </a:xfrm>
        </p:grpSpPr>
        <p:sp>
          <p:nvSpPr>
            <p:cNvPr id="35" name="TextBox 34">
              <a:extLst>
                <a:ext uri="{FF2B5EF4-FFF2-40B4-BE49-F238E27FC236}">
                  <a16:creationId xmlns:a16="http://schemas.microsoft.com/office/drawing/2014/main" id="{561F878A-AAD3-F5F4-F9A5-F72A00609A53}"/>
                </a:ext>
              </a:extLst>
            </p:cNvPr>
            <p:cNvSpPr txBox="1"/>
            <p:nvPr/>
          </p:nvSpPr>
          <p:spPr bwMode="auto">
            <a:xfrm>
              <a:off x="1661737" y="4102867"/>
              <a:ext cx="5501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2808</a:t>
              </a:r>
            </a:p>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2829</a:t>
              </a:r>
            </a:p>
          </p:txBody>
        </p:sp>
        <p:sp>
          <p:nvSpPr>
            <p:cNvPr id="36" name="TextBox 35">
              <a:extLst>
                <a:ext uri="{FF2B5EF4-FFF2-40B4-BE49-F238E27FC236}">
                  <a16:creationId xmlns:a16="http://schemas.microsoft.com/office/drawing/2014/main" id="{44BF0B5D-6DD0-4BD7-7E27-C63E6F8162D0}"/>
                </a:ext>
              </a:extLst>
            </p:cNvPr>
            <p:cNvSpPr txBox="1"/>
            <p:nvPr/>
          </p:nvSpPr>
          <p:spPr bwMode="auto">
            <a:xfrm>
              <a:off x="2436437" y="4102867"/>
              <a:ext cx="5501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2614</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2664</a:t>
              </a:r>
            </a:p>
          </p:txBody>
        </p:sp>
        <p:sp>
          <p:nvSpPr>
            <p:cNvPr id="37" name="TextBox 36">
              <a:extLst>
                <a:ext uri="{FF2B5EF4-FFF2-40B4-BE49-F238E27FC236}">
                  <a16:creationId xmlns:a16="http://schemas.microsoft.com/office/drawing/2014/main" id="{869A36E9-938F-A069-D0F6-4D58E7D2AF5F}"/>
                </a:ext>
              </a:extLst>
            </p:cNvPr>
            <p:cNvSpPr txBox="1"/>
            <p:nvPr/>
          </p:nvSpPr>
          <p:spPr bwMode="auto">
            <a:xfrm>
              <a:off x="3184211" y="4102867"/>
              <a:ext cx="5501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2518</a:t>
              </a:r>
            </a:p>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2546</a:t>
              </a:r>
            </a:p>
          </p:txBody>
        </p:sp>
        <p:sp>
          <p:nvSpPr>
            <p:cNvPr id="38" name="TextBox 37">
              <a:extLst>
                <a:ext uri="{FF2B5EF4-FFF2-40B4-BE49-F238E27FC236}">
                  <a16:creationId xmlns:a16="http://schemas.microsoft.com/office/drawing/2014/main" id="{2A0D9F32-9416-4036-1E7F-99D3B466DCC3}"/>
                </a:ext>
              </a:extLst>
            </p:cNvPr>
            <p:cNvSpPr txBox="1"/>
            <p:nvPr/>
          </p:nvSpPr>
          <p:spPr bwMode="auto">
            <a:xfrm>
              <a:off x="3968538" y="4102867"/>
              <a:ext cx="5501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2407</a:t>
              </a:r>
            </a:p>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2443</a:t>
              </a:r>
            </a:p>
          </p:txBody>
        </p:sp>
        <p:sp>
          <p:nvSpPr>
            <p:cNvPr id="39" name="TextBox 38">
              <a:extLst>
                <a:ext uri="{FF2B5EF4-FFF2-40B4-BE49-F238E27FC236}">
                  <a16:creationId xmlns:a16="http://schemas.microsoft.com/office/drawing/2014/main" id="{B752F850-4C75-BF3F-0443-A5C92234732D}"/>
                </a:ext>
              </a:extLst>
            </p:cNvPr>
            <p:cNvSpPr txBox="1"/>
            <p:nvPr/>
          </p:nvSpPr>
          <p:spPr bwMode="auto">
            <a:xfrm>
              <a:off x="4738800" y="4102867"/>
              <a:ext cx="5501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2342</a:t>
              </a:r>
            </a:p>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2338</a:t>
              </a:r>
            </a:p>
          </p:txBody>
        </p:sp>
        <p:sp>
          <p:nvSpPr>
            <p:cNvPr id="40" name="TextBox 39">
              <a:extLst>
                <a:ext uri="{FF2B5EF4-FFF2-40B4-BE49-F238E27FC236}">
                  <a16:creationId xmlns:a16="http://schemas.microsoft.com/office/drawing/2014/main" id="{4151D2E4-E6C0-C3E1-DBE5-C5894B272DCF}"/>
                </a:ext>
              </a:extLst>
            </p:cNvPr>
            <p:cNvSpPr txBox="1"/>
            <p:nvPr/>
          </p:nvSpPr>
          <p:spPr bwMode="auto">
            <a:xfrm>
              <a:off x="5509062" y="4102867"/>
              <a:ext cx="5501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2236</a:t>
              </a:r>
            </a:p>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2215</a:t>
              </a:r>
            </a:p>
          </p:txBody>
        </p:sp>
        <p:sp>
          <p:nvSpPr>
            <p:cNvPr id="41" name="TextBox 40">
              <a:extLst>
                <a:ext uri="{FF2B5EF4-FFF2-40B4-BE49-F238E27FC236}">
                  <a16:creationId xmlns:a16="http://schemas.microsoft.com/office/drawing/2014/main" id="{B216D4F9-8ED5-8DD6-83B8-5CD074727CE8}"/>
                </a:ext>
              </a:extLst>
            </p:cNvPr>
            <p:cNvSpPr txBox="1"/>
            <p:nvPr/>
          </p:nvSpPr>
          <p:spPr bwMode="auto">
            <a:xfrm>
              <a:off x="6279324" y="4102867"/>
              <a:ext cx="5501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1967</a:t>
              </a:r>
            </a:p>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1908</a:t>
              </a:r>
            </a:p>
          </p:txBody>
        </p:sp>
        <p:sp>
          <p:nvSpPr>
            <p:cNvPr id="42" name="TextBox 41">
              <a:extLst>
                <a:ext uri="{FF2B5EF4-FFF2-40B4-BE49-F238E27FC236}">
                  <a16:creationId xmlns:a16="http://schemas.microsoft.com/office/drawing/2014/main" id="{57CD9B2E-A554-D904-75DC-394976333EE6}"/>
                </a:ext>
              </a:extLst>
            </p:cNvPr>
            <p:cNvSpPr txBox="1"/>
            <p:nvPr/>
          </p:nvSpPr>
          <p:spPr bwMode="auto">
            <a:xfrm>
              <a:off x="7095272" y="4102867"/>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425</a:t>
              </a:r>
            </a:p>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433</a:t>
              </a:r>
            </a:p>
          </p:txBody>
        </p:sp>
        <p:sp>
          <p:nvSpPr>
            <p:cNvPr id="43" name="TextBox 42">
              <a:extLst>
                <a:ext uri="{FF2B5EF4-FFF2-40B4-BE49-F238E27FC236}">
                  <a16:creationId xmlns:a16="http://schemas.microsoft.com/office/drawing/2014/main" id="{B56A5FFE-9A71-66FA-94DA-209307A1FAC6}"/>
                </a:ext>
              </a:extLst>
            </p:cNvPr>
            <p:cNvSpPr txBox="1"/>
            <p:nvPr/>
          </p:nvSpPr>
          <p:spPr bwMode="auto">
            <a:xfrm>
              <a:off x="7955259" y="4102867"/>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0</a:t>
              </a:r>
            </a:p>
            <a:p>
              <a:pPr algn="ctr">
                <a:lnSpc>
                  <a:spcPct val="100000"/>
                </a:lnSpc>
                <a:spcBef>
                  <a:spcPts val="0"/>
                </a:spcBef>
                <a:spcAft>
                  <a:spcPct val="0"/>
                </a:spcAft>
                <a:buClrTx/>
                <a:buFontTx/>
                <a:buNone/>
              </a:pPr>
              <a:r>
                <a:rPr lang="en-US" sz="1400" b="0">
                  <a:solidFill>
                    <a:schemeClr val="bg1"/>
                  </a:solidFill>
                  <a:latin typeface="Calibri" panose="020F0502020204030204" pitchFamily="34" charset="0"/>
                </a:rPr>
                <a:t>0</a:t>
              </a:r>
            </a:p>
          </p:txBody>
        </p:sp>
      </p:grpSp>
      <p:sp>
        <p:nvSpPr>
          <p:cNvPr id="45" name="Freeform: Shape 44">
            <a:extLst>
              <a:ext uri="{FF2B5EF4-FFF2-40B4-BE49-F238E27FC236}">
                <a16:creationId xmlns:a16="http://schemas.microsoft.com/office/drawing/2014/main" id="{F016FBE3-9942-DD07-DF2A-71CDD3412B12}"/>
              </a:ext>
            </a:extLst>
          </p:cNvPr>
          <p:cNvSpPr/>
          <p:nvPr/>
        </p:nvSpPr>
        <p:spPr bwMode="auto">
          <a:xfrm>
            <a:off x="1938338" y="1633538"/>
            <a:ext cx="6153150" cy="2528887"/>
          </a:xfrm>
          <a:custGeom>
            <a:avLst/>
            <a:gdLst>
              <a:gd name="connsiteX0" fmla="*/ 0 w 6153150"/>
              <a:gd name="connsiteY0" fmla="*/ 0 h 2528887"/>
              <a:gd name="connsiteX1" fmla="*/ 0 w 6153150"/>
              <a:gd name="connsiteY1" fmla="*/ 2528887 h 2528887"/>
              <a:gd name="connsiteX2" fmla="*/ 6153150 w 6153150"/>
              <a:gd name="connsiteY2" fmla="*/ 2528887 h 2528887"/>
            </a:gdLst>
            <a:ahLst/>
            <a:cxnLst>
              <a:cxn ang="0">
                <a:pos x="connsiteX0" y="connsiteY0"/>
              </a:cxn>
              <a:cxn ang="0">
                <a:pos x="connsiteX1" y="connsiteY1"/>
              </a:cxn>
              <a:cxn ang="0">
                <a:pos x="connsiteX2" y="connsiteY2"/>
              </a:cxn>
            </a:cxnLst>
            <a:rect l="l" t="t" r="r" b="b"/>
            <a:pathLst>
              <a:path w="6153150" h="2528887">
                <a:moveTo>
                  <a:pt x="0" y="0"/>
                </a:moveTo>
                <a:lnTo>
                  <a:pt x="0" y="2528887"/>
                </a:lnTo>
                <a:lnTo>
                  <a:pt x="6153150" y="2528887"/>
                </a:lnTo>
              </a:path>
            </a:pathLst>
          </a:custGeom>
          <a:noFill/>
          <a:ln w="28575">
            <a:solidFill>
              <a:schemeClr val="bg1"/>
            </a:solidFill>
            <a:miter lim="800000"/>
            <a:headEnd/>
            <a:tailEnd/>
          </a:ln>
        </p:spPr>
        <p:txBody>
          <a:bodyPr rtlCol="0" anchor="ctr"/>
          <a:lstStyle/>
          <a:p>
            <a:pPr algn="ctr"/>
            <a:endParaRPr lang="en-US"/>
          </a:p>
        </p:txBody>
      </p:sp>
      <p:grpSp>
        <p:nvGrpSpPr>
          <p:cNvPr id="54" name="Group 53">
            <a:extLst>
              <a:ext uri="{FF2B5EF4-FFF2-40B4-BE49-F238E27FC236}">
                <a16:creationId xmlns:a16="http://schemas.microsoft.com/office/drawing/2014/main" id="{F560D6D3-F24E-7B11-ADA2-F453569EC5B3}"/>
              </a:ext>
            </a:extLst>
          </p:cNvPr>
          <p:cNvGrpSpPr/>
          <p:nvPr/>
        </p:nvGrpSpPr>
        <p:grpSpPr>
          <a:xfrm>
            <a:off x="1871663" y="1703149"/>
            <a:ext cx="71438" cy="2464832"/>
            <a:chOff x="1698882" y="1703149"/>
            <a:chExt cx="622039" cy="2464832"/>
          </a:xfrm>
        </p:grpSpPr>
        <p:cxnSp>
          <p:nvCxnSpPr>
            <p:cNvPr id="50" name="Straight Connector 49">
              <a:extLst>
                <a:ext uri="{FF2B5EF4-FFF2-40B4-BE49-F238E27FC236}">
                  <a16:creationId xmlns:a16="http://schemas.microsoft.com/office/drawing/2014/main" id="{CC090907-1B99-51A3-D774-A44784E3C2AC}"/>
                </a:ext>
              </a:extLst>
            </p:cNvPr>
            <p:cNvCxnSpPr>
              <a:cxnSpLocks/>
            </p:cNvCxnSpPr>
            <p:nvPr/>
          </p:nvCxnSpPr>
          <p:spPr bwMode="auto">
            <a:xfrm>
              <a:off x="1698882" y="3165737"/>
              <a:ext cx="622039"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94A70E0A-FFAA-0563-2051-AE8AE8EF023B}"/>
                </a:ext>
              </a:extLst>
            </p:cNvPr>
            <p:cNvCxnSpPr>
              <a:cxnSpLocks/>
            </p:cNvCxnSpPr>
            <p:nvPr/>
          </p:nvCxnSpPr>
          <p:spPr bwMode="auto">
            <a:xfrm>
              <a:off x="1698882" y="1703149"/>
              <a:ext cx="622039"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F11E9264-0AEE-71EB-07B8-39DE21A618DE}"/>
                </a:ext>
              </a:extLst>
            </p:cNvPr>
            <p:cNvCxnSpPr>
              <a:cxnSpLocks/>
            </p:cNvCxnSpPr>
            <p:nvPr/>
          </p:nvCxnSpPr>
          <p:spPr bwMode="auto">
            <a:xfrm>
              <a:off x="1698882" y="2190634"/>
              <a:ext cx="622039"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C940BF74-EAD0-969D-23B9-80C7AF266C01}"/>
                </a:ext>
              </a:extLst>
            </p:cNvPr>
            <p:cNvCxnSpPr>
              <a:cxnSpLocks/>
            </p:cNvCxnSpPr>
            <p:nvPr/>
          </p:nvCxnSpPr>
          <p:spPr bwMode="auto">
            <a:xfrm>
              <a:off x="1698882" y="2678252"/>
              <a:ext cx="622039"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A1E2C8C4-9C42-8573-F612-C63A9DC0A6C1}"/>
                </a:ext>
              </a:extLst>
            </p:cNvPr>
            <p:cNvCxnSpPr>
              <a:cxnSpLocks/>
            </p:cNvCxnSpPr>
            <p:nvPr/>
          </p:nvCxnSpPr>
          <p:spPr bwMode="auto">
            <a:xfrm>
              <a:off x="1698882" y="3680496"/>
              <a:ext cx="622039"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5C76DC75-35C1-BB07-F0C1-C836383AA43A}"/>
                </a:ext>
              </a:extLst>
            </p:cNvPr>
            <p:cNvCxnSpPr>
              <a:cxnSpLocks/>
            </p:cNvCxnSpPr>
            <p:nvPr/>
          </p:nvCxnSpPr>
          <p:spPr bwMode="auto">
            <a:xfrm>
              <a:off x="1698882" y="4167981"/>
              <a:ext cx="622039" cy="0"/>
            </a:xfrm>
            <a:prstGeom prst="line">
              <a:avLst/>
            </a:prstGeom>
            <a:noFill/>
            <a:ln w="28575" cap="flat" cmpd="sng" algn="ctr">
              <a:solidFill>
                <a:schemeClr val="bg1"/>
              </a:solidFill>
              <a:prstDash val="solid"/>
              <a:round/>
              <a:headEnd type="none" w="med" len="med"/>
              <a:tailEnd type="none" w="med" len="med"/>
            </a:ln>
            <a:effectLst/>
          </p:spPr>
        </p:cxnSp>
      </p:grpSp>
      <p:grpSp>
        <p:nvGrpSpPr>
          <p:cNvPr id="9217" name="Group 9216">
            <a:extLst>
              <a:ext uri="{FF2B5EF4-FFF2-40B4-BE49-F238E27FC236}">
                <a16:creationId xmlns:a16="http://schemas.microsoft.com/office/drawing/2014/main" id="{FF1244AB-D0B1-D770-AA61-5BDD6273BD7D}"/>
              </a:ext>
            </a:extLst>
          </p:cNvPr>
          <p:cNvGrpSpPr/>
          <p:nvPr/>
        </p:nvGrpSpPr>
        <p:grpSpPr>
          <a:xfrm>
            <a:off x="1936813" y="4146142"/>
            <a:ext cx="6146701" cy="76200"/>
            <a:chOff x="1936813" y="4146142"/>
            <a:chExt cx="6146701" cy="76200"/>
          </a:xfrm>
        </p:grpSpPr>
        <p:cxnSp>
          <p:nvCxnSpPr>
            <p:cNvPr id="56" name="Straight Connector 55">
              <a:extLst>
                <a:ext uri="{FF2B5EF4-FFF2-40B4-BE49-F238E27FC236}">
                  <a16:creationId xmlns:a16="http://schemas.microsoft.com/office/drawing/2014/main" id="{CCD4C62C-0A7A-5F85-2BD1-2CBF9DC59EB3}"/>
                </a:ext>
              </a:extLst>
            </p:cNvPr>
            <p:cNvCxnSpPr>
              <a:cxnSpLocks/>
            </p:cNvCxnSpPr>
            <p:nvPr/>
          </p:nvCxnSpPr>
          <p:spPr bwMode="auto">
            <a:xfrm rot="5400000">
              <a:off x="3462100" y="4184242"/>
              <a:ext cx="76199"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AE4F9F50-FE4E-CC5F-D712-CAA23270980E}"/>
                </a:ext>
              </a:extLst>
            </p:cNvPr>
            <p:cNvCxnSpPr>
              <a:cxnSpLocks/>
            </p:cNvCxnSpPr>
            <p:nvPr/>
          </p:nvCxnSpPr>
          <p:spPr bwMode="auto">
            <a:xfrm rot="5400000">
              <a:off x="5743573" y="4184242"/>
              <a:ext cx="76199"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41FF3036-8F17-D465-1D1A-D5936396F16C}"/>
                </a:ext>
              </a:extLst>
            </p:cNvPr>
            <p:cNvCxnSpPr>
              <a:cxnSpLocks/>
            </p:cNvCxnSpPr>
            <p:nvPr/>
          </p:nvCxnSpPr>
          <p:spPr bwMode="auto">
            <a:xfrm rot="5400000">
              <a:off x="4983152" y="4184242"/>
              <a:ext cx="76199"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955946FA-FDD9-C89F-CECF-0F872743FB1E}"/>
                </a:ext>
              </a:extLst>
            </p:cNvPr>
            <p:cNvCxnSpPr>
              <a:cxnSpLocks/>
            </p:cNvCxnSpPr>
            <p:nvPr/>
          </p:nvCxnSpPr>
          <p:spPr bwMode="auto">
            <a:xfrm rot="5400000">
              <a:off x="4222522" y="4184242"/>
              <a:ext cx="76199"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57A8B072-E277-B1F9-B1F5-0D813FBA957B}"/>
                </a:ext>
              </a:extLst>
            </p:cNvPr>
            <p:cNvCxnSpPr>
              <a:cxnSpLocks/>
            </p:cNvCxnSpPr>
            <p:nvPr/>
          </p:nvCxnSpPr>
          <p:spPr bwMode="auto">
            <a:xfrm rot="5400000">
              <a:off x="2659134" y="4184242"/>
              <a:ext cx="76199"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5DCA9CC5-70FF-3460-32CF-8C02E71EC3F9}"/>
                </a:ext>
              </a:extLst>
            </p:cNvPr>
            <p:cNvCxnSpPr>
              <a:cxnSpLocks/>
            </p:cNvCxnSpPr>
            <p:nvPr/>
          </p:nvCxnSpPr>
          <p:spPr bwMode="auto">
            <a:xfrm rot="5400000">
              <a:off x="1898713" y="4184242"/>
              <a:ext cx="76199"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A0ECD43E-F0C5-4F1D-0F57-46E2DA4D2D68}"/>
                </a:ext>
              </a:extLst>
            </p:cNvPr>
            <p:cNvCxnSpPr>
              <a:cxnSpLocks/>
            </p:cNvCxnSpPr>
            <p:nvPr/>
          </p:nvCxnSpPr>
          <p:spPr bwMode="auto">
            <a:xfrm rot="5400000">
              <a:off x="8045414" y="4184243"/>
              <a:ext cx="76199"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F1553CE6-16EE-D78F-30E4-B35831A1CEEC}"/>
                </a:ext>
              </a:extLst>
            </p:cNvPr>
            <p:cNvCxnSpPr>
              <a:cxnSpLocks/>
            </p:cNvCxnSpPr>
            <p:nvPr/>
          </p:nvCxnSpPr>
          <p:spPr bwMode="auto">
            <a:xfrm rot="5400000">
              <a:off x="7284994" y="4184243"/>
              <a:ext cx="76198" cy="0"/>
            </a:xfrm>
            <a:prstGeom prst="line">
              <a:avLst/>
            </a:prstGeom>
            <a:noFill/>
            <a:ln w="28575" cap="flat" cmpd="sng" algn="ctr">
              <a:solidFill>
                <a:schemeClr val="bg1"/>
              </a:solidFill>
              <a:prstDash val="solid"/>
              <a:round/>
              <a:headEnd type="none" w="med" len="med"/>
              <a:tailEnd type="none" w="med" len="med"/>
            </a:ln>
            <a:effectLst/>
          </p:spPr>
        </p:cxnSp>
        <p:cxnSp>
          <p:nvCxnSpPr>
            <p:cNvPr id="9216" name="Straight Connector 9215">
              <a:extLst>
                <a:ext uri="{FF2B5EF4-FFF2-40B4-BE49-F238E27FC236}">
                  <a16:creationId xmlns:a16="http://schemas.microsoft.com/office/drawing/2014/main" id="{7EA662CC-C52D-94CE-25EA-330170DCA5EF}"/>
                </a:ext>
              </a:extLst>
            </p:cNvPr>
            <p:cNvCxnSpPr>
              <a:cxnSpLocks/>
            </p:cNvCxnSpPr>
            <p:nvPr/>
          </p:nvCxnSpPr>
          <p:spPr bwMode="auto">
            <a:xfrm rot="5400000">
              <a:off x="6524366" y="4184243"/>
              <a:ext cx="76198" cy="0"/>
            </a:xfrm>
            <a:prstGeom prst="line">
              <a:avLst/>
            </a:prstGeom>
            <a:noFill/>
            <a:ln w="28575" cap="flat" cmpd="sng" algn="ctr">
              <a:solidFill>
                <a:schemeClr val="bg1"/>
              </a:solidFill>
              <a:prstDash val="solid"/>
              <a:round/>
              <a:headEnd type="none" w="med" len="med"/>
              <a:tailEnd type="none" w="med" len="med"/>
            </a:ln>
            <a:effectLst/>
          </p:spPr>
        </p:cxnSp>
      </p:grpSp>
      <p:cxnSp>
        <p:nvCxnSpPr>
          <p:cNvPr id="9220" name="Straight Connector 9219">
            <a:extLst>
              <a:ext uri="{FF2B5EF4-FFF2-40B4-BE49-F238E27FC236}">
                <a16:creationId xmlns:a16="http://schemas.microsoft.com/office/drawing/2014/main" id="{CAC0DAC5-2BAF-E2BB-C96C-005B6DB2F558}"/>
              </a:ext>
            </a:extLst>
          </p:cNvPr>
          <p:cNvCxnSpPr/>
          <p:nvPr/>
        </p:nvCxnSpPr>
        <p:spPr bwMode="auto">
          <a:xfrm>
            <a:off x="5781672" y="1899649"/>
            <a:ext cx="0" cy="2262776"/>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9222" name="Straight Connector 9221">
            <a:extLst>
              <a:ext uri="{FF2B5EF4-FFF2-40B4-BE49-F238E27FC236}">
                <a16:creationId xmlns:a16="http://schemas.microsoft.com/office/drawing/2014/main" id="{3E245CB4-9321-DDEB-88AC-CF9D49B8D5D0}"/>
              </a:ext>
            </a:extLst>
          </p:cNvPr>
          <p:cNvCxnSpPr>
            <a:cxnSpLocks/>
          </p:cNvCxnSpPr>
          <p:nvPr/>
        </p:nvCxnSpPr>
        <p:spPr bwMode="auto">
          <a:xfrm>
            <a:off x="6552937" y="2001205"/>
            <a:ext cx="0" cy="2161220"/>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9223" name="Straight Connector 9222">
            <a:extLst>
              <a:ext uri="{FF2B5EF4-FFF2-40B4-BE49-F238E27FC236}">
                <a16:creationId xmlns:a16="http://schemas.microsoft.com/office/drawing/2014/main" id="{D954C94E-986E-0B75-1988-C4E5179F53E6}"/>
              </a:ext>
            </a:extLst>
          </p:cNvPr>
          <p:cNvCxnSpPr>
            <a:cxnSpLocks/>
          </p:cNvCxnSpPr>
          <p:nvPr/>
        </p:nvCxnSpPr>
        <p:spPr bwMode="auto">
          <a:xfrm>
            <a:off x="7318067" y="2078831"/>
            <a:ext cx="0" cy="2083594"/>
          </a:xfrm>
          <a:prstGeom prst="line">
            <a:avLst/>
          </a:prstGeom>
          <a:noFill/>
          <a:ln w="28575" cap="flat" cmpd="sng" algn="ctr">
            <a:solidFill>
              <a:schemeClr val="tx2">
                <a:lumMod val="90000"/>
              </a:schemeClr>
            </a:solidFill>
            <a:prstDash val="sysDash"/>
            <a:round/>
            <a:headEnd type="none" w="med" len="med"/>
            <a:tailEnd type="none" w="med" len="med"/>
          </a:ln>
          <a:effectLst/>
        </p:spPr>
      </p:cxnSp>
      <p:grpSp>
        <p:nvGrpSpPr>
          <p:cNvPr id="9366" name="Group 9365">
            <a:extLst>
              <a:ext uri="{FF2B5EF4-FFF2-40B4-BE49-F238E27FC236}">
                <a16:creationId xmlns:a16="http://schemas.microsoft.com/office/drawing/2014/main" id="{D1781415-900F-DB17-9798-15EE26633939}"/>
              </a:ext>
            </a:extLst>
          </p:cNvPr>
          <p:cNvGrpSpPr/>
          <p:nvPr/>
        </p:nvGrpSpPr>
        <p:grpSpPr>
          <a:xfrm>
            <a:off x="2055020" y="1663898"/>
            <a:ext cx="6019799" cy="448270"/>
            <a:chOff x="2055020" y="1663898"/>
            <a:chExt cx="6019799" cy="448270"/>
          </a:xfrm>
        </p:grpSpPr>
        <p:cxnSp>
          <p:nvCxnSpPr>
            <p:cNvPr id="8" name="Straight Connector 7">
              <a:extLst>
                <a:ext uri="{FF2B5EF4-FFF2-40B4-BE49-F238E27FC236}">
                  <a16:creationId xmlns:a16="http://schemas.microsoft.com/office/drawing/2014/main" id="{EF417B36-5112-933A-7FBB-351CB3D53940}"/>
                </a:ext>
              </a:extLst>
            </p:cNvPr>
            <p:cNvCxnSpPr>
              <a:cxnSpLocks/>
            </p:cNvCxnSpPr>
            <p:nvPr/>
          </p:nvCxnSpPr>
          <p:spPr bwMode="auto">
            <a:xfrm>
              <a:off x="8074819" y="2050257"/>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229" name="Straight Connector 9228">
              <a:extLst>
                <a:ext uri="{FF2B5EF4-FFF2-40B4-BE49-F238E27FC236}">
                  <a16:creationId xmlns:a16="http://schemas.microsoft.com/office/drawing/2014/main" id="{395A6407-924B-7CEF-40DB-B26569F8D320}"/>
                </a:ext>
              </a:extLst>
            </p:cNvPr>
            <p:cNvCxnSpPr>
              <a:cxnSpLocks/>
            </p:cNvCxnSpPr>
            <p:nvPr/>
          </p:nvCxnSpPr>
          <p:spPr bwMode="auto">
            <a:xfrm>
              <a:off x="7888688" y="2050257"/>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230" name="Straight Connector 9229">
              <a:extLst>
                <a:ext uri="{FF2B5EF4-FFF2-40B4-BE49-F238E27FC236}">
                  <a16:creationId xmlns:a16="http://schemas.microsoft.com/office/drawing/2014/main" id="{7486BB51-4CF4-C657-2C8A-BD7390DF6ADF}"/>
                </a:ext>
              </a:extLst>
            </p:cNvPr>
            <p:cNvCxnSpPr>
              <a:cxnSpLocks/>
            </p:cNvCxnSpPr>
            <p:nvPr/>
          </p:nvCxnSpPr>
          <p:spPr bwMode="auto">
            <a:xfrm>
              <a:off x="7862493" y="2050257"/>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231" name="Straight Connector 9230">
              <a:extLst>
                <a:ext uri="{FF2B5EF4-FFF2-40B4-BE49-F238E27FC236}">
                  <a16:creationId xmlns:a16="http://schemas.microsoft.com/office/drawing/2014/main" id="{7CDCDF16-AC33-FC2D-AA6F-096A49C34EB3}"/>
                </a:ext>
              </a:extLst>
            </p:cNvPr>
            <p:cNvCxnSpPr>
              <a:cxnSpLocks/>
            </p:cNvCxnSpPr>
            <p:nvPr/>
          </p:nvCxnSpPr>
          <p:spPr bwMode="auto">
            <a:xfrm>
              <a:off x="7841062" y="2050257"/>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232" name="Straight Connector 9231">
              <a:extLst>
                <a:ext uri="{FF2B5EF4-FFF2-40B4-BE49-F238E27FC236}">
                  <a16:creationId xmlns:a16="http://schemas.microsoft.com/office/drawing/2014/main" id="{EAEDF86B-A039-E76A-4978-8BCDB3C6B034}"/>
                </a:ext>
              </a:extLst>
            </p:cNvPr>
            <p:cNvCxnSpPr>
              <a:cxnSpLocks/>
            </p:cNvCxnSpPr>
            <p:nvPr/>
          </p:nvCxnSpPr>
          <p:spPr bwMode="auto">
            <a:xfrm>
              <a:off x="7819631" y="2050257"/>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233" name="Straight Connector 9232">
              <a:extLst>
                <a:ext uri="{FF2B5EF4-FFF2-40B4-BE49-F238E27FC236}">
                  <a16:creationId xmlns:a16="http://schemas.microsoft.com/office/drawing/2014/main" id="{B8ABCA33-796A-EF6E-E1C4-4EB55BC9AF0C}"/>
                </a:ext>
              </a:extLst>
            </p:cNvPr>
            <p:cNvCxnSpPr>
              <a:cxnSpLocks/>
            </p:cNvCxnSpPr>
            <p:nvPr/>
          </p:nvCxnSpPr>
          <p:spPr bwMode="auto">
            <a:xfrm>
              <a:off x="7772799" y="2050257"/>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234" name="Straight Connector 9233">
              <a:extLst>
                <a:ext uri="{FF2B5EF4-FFF2-40B4-BE49-F238E27FC236}">
                  <a16:creationId xmlns:a16="http://schemas.microsoft.com/office/drawing/2014/main" id="{42E65A72-D0A8-0CE5-E413-06FD652ADED5}"/>
                </a:ext>
              </a:extLst>
            </p:cNvPr>
            <p:cNvCxnSpPr>
              <a:cxnSpLocks/>
            </p:cNvCxnSpPr>
            <p:nvPr/>
          </p:nvCxnSpPr>
          <p:spPr bwMode="auto">
            <a:xfrm>
              <a:off x="7746606" y="2050257"/>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235" name="Straight Connector 9234">
              <a:extLst>
                <a:ext uri="{FF2B5EF4-FFF2-40B4-BE49-F238E27FC236}">
                  <a16:creationId xmlns:a16="http://schemas.microsoft.com/office/drawing/2014/main" id="{6D52325E-B993-0F97-32C5-D28A1A34E5D6}"/>
                </a:ext>
              </a:extLst>
            </p:cNvPr>
            <p:cNvCxnSpPr>
              <a:cxnSpLocks/>
            </p:cNvCxnSpPr>
            <p:nvPr/>
          </p:nvCxnSpPr>
          <p:spPr bwMode="auto">
            <a:xfrm>
              <a:off x="7729937" y="2050257"/>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236" name="Straight Connector 9235">
              <a:extLst>
                <a:ext uri="{FF2B5EF4-FFF2-40B4-BE49-F238E27FC236}">
                  <a16:creationId xmlns:a16="http://schemas.microsoft.com/office/drawing/2014/main" id="{D791AC0F-A69C-EA91-B086-94754B2AA691}"/>
                </a:ext>
              </a:extLst>
            </p:cNvPr>
            <p:cNvCxnSpPr>
              <a:cxnSpLocks/>
            </p:cNvCxnSpPr>
            <p:nvPr/>
          </p:nvCxnSpPr>
          <p:spPr bwMode="auto">
            <a:xfrm>
              <a:off x="7710887" y="2050257"/>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237" name="Straight Connector 9236">
              <a:extLst>
                <a:ext uri="{FF2B5EF4-FFF2-40B4-BE49-F238E27FC236}">
                  <a16:creationId xmlns:a16="http://schemas.microsoft.com/office/drawing/2014/main" id="{F5978DF9-0839-7120-7E00-B791A7DB209E}"/>
                </a:ext>
              </a:extLst>
            </p:cNvPr>
            <p:cNvCxnSpPr>
              <a:cxnSpLocks/>
            </p:cNvCxnSpPr>
            <p:nvPr/>
          </p:nvCxnSpPr>
          <p:spPr bwMode="auto">
            <a:xfrm>
              <a:off x="7694218" y="2050257"/>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238" name="Straight Connector 9237">
              <a:extLst>
                <a:ext uri="{FF2B5EF4-FFF2-40B4-BE49-F238E27FC236}">
                  <a16:creationId xmlns:a16="http://schemas.microsoft.com/office/drawing/2014/main" id="{2D5444E6-5A89-D674-06CD-ECF31770CDA0}"/>
                </a:ext>
              </a:extLst>
            </p:cNvPr>
            <p:cNvCxnSpPr>
              <a:cxnSpLocks/>
            </p:cNvCxnSpPr>
            <p:nvPr/>
          </p:nvCxnSpPr>
          <p:spPr bwMode="auto">
            <a:xfrm>
              <a:off x="7641831" y="2019301"/>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239" name="Straight Connector 9238">
              <a:extLst>
                <a:ext uri="{FF2B5EF4-FFF2-40B4-BE49-F238E27FC236}">
                  <a16:creationId xmlns:a16="http://schemas.microsoft.com/office/drawing/2014/main" id="{3B3E7A87-F9E5-A3B1-41B0-D139E4AE3B45}"/>
                </a:ext>
              </a:extLst>
            </p:cNvPr>
            <p:cNvCxnSpPr>
              <a:cxnSpLocks/>
            </p:cNvCxnSpPr>
            <p:nvPr/>
          </p:nvCxnSpPr>
          <p:spPr bwMode="auto">
            <a:xfrm>
              <a:off x="7622781" y="2019301"/>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240" name="Straight Connector 9239">
              <a:extLst>
                <a:ext uri="{FF2B5EF4-FFF2-40B4-BE49-F238E27FC236}">
                  <a16:creationId xmlns:a16="http://schemas.microsoft.com/office/drawing/2014/main" id="{45B0936F-E6CC-F129-6E47-0E993E778FFC}"/>
                </a:ext>
              </a:extLst>
            </p:cNvPr>
            <p:cNvCxnSpPr>
              <a:cxnSpLocks/>
            </p:cNvCxnSpPr>
            <p:nvPr/>
          </p:nvCxnSpPr>
          <p:spPr bwMode="auto">
            <a:xfrm>
              <a:off x="7601350" y="2019301"/>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241" name="Straight Connector 9240">
              <a:extLst>
                <a:ext uri="{FF2B5EF4-FFF2-40B4-BE49-F238E27FC236}">
                  <a16:creationId xmlns:a16="http://schemas.microsoft.com/office/drawing/2014/main" id="{D28A8DF2-9A84-7B36-75C7-2D5CA2264FA1}"/>
                </a:ext>
              </a:extLst>
            </p:cNvPr>
            <p:cNvCxnSpPr>
              <a:cxnSpLocks/>
            </p:cNvCxnSpPr>
            <p:nvPr/>
          </p:nvCxnSpPr>
          <p:spPr bwMode="auto">
            <a:xfrm>
              <a:off x="7584681" y="2019301"/>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242" name="Straight Connector 9241">
              <a:extLst>
                <a:ext uri="{FF2B5EF4-FFF2-40B4-BE49-F238E27FC236}">
                  <a16:creationId xmlns:a16="http://schemas.microsoft.com/office/drawing/2014/main" id="{0C210BF2-4638-D6D0-55E3-1CF790852FB0}"/>
                </a:ext>
              </a:extLst>
            </p:cNvPr>
            <p:cNvCxnSpPr>
              <a:cxnSpLocks/>
            </p:cNvCxnSpPr>
            <p:nvPr/>
          </p:nvCxnSpPr>
          <p:spPr bwMode="auto">
            <a:xfrm>
              <a:off x="7522509" y="2003586"/>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243" name="Straight Connector 9242">
              <a:extLst>
                <a:ext uri="{FF2B5EF4-FFF2-40B4-BE49-F238E27FC236}">
                  <a16:creationId xmlns:a16="http://schemas.microsoft.com/office/drawing/2014/main" id="{836CDA97-83B7-FCA4-D9AB-5C1FC58058B9}"/>
                </a:ext>
              </a:extLst>
            </p:cNvPr>
            <p:cNvCxnSpPr>
              <a:cxnSpLocks/>
            </p:cNvCxnSpPr>
            <p:nvPr/>
          </p:nvCxnSpPr>
          <p:spPr bwMode="auto">
            <a:xfrm>
              <a:off x="7498696" y="2003586"/>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244" name="Straight Connector 9243">
              <a:extLst>
                <a:ext uri="{FF2B5EF4-FFF2-40B4-BE49-F238E27FC236}">
                  <a16:creationId xmlns:a16="http://schemas.microsoft.com/office/drawing/2014/main" id="{D0D60F29-3F0C-AC85-7F58-4104A32D4A53}"/>
                </a:ext>
              </a:extLst>
            </p:cNvPr>
            <p:cNvCxnSpPr>
              <a:cxnSpLocks/>
            </p:cNvCxnSpPr>
            <p:nvPr/>
          </p:nvCxnSpPr>
          <p:spPr bwMode="auto">
            <a:xfrm>
              <a:off x="7477265" y="2003586"/>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245" name="Straight Connector 9244">
              <a:extLst>
                <a:ext uri="{FF2B5EF4-FFF2-40B4-BE49-F238E27FC236}">
                  <a16:creationId xmlns:a16="http://schemas.microsoft.com/office/drawing/2014/main" id="{97EB6A09-3320-4177-A761-3B70C31A2E6A}"/>
                </a:ext>
              </a:extLst>
            </p:cNvPr>
            <p:cNvCxnSpPr>
              <a:cxnSpLocks/>
            </p:cNvCxnSpPr>
            <p:nvPr/>
          </p:nvCxnSpPr>
          <p:spPr bwMode="auto">
            <a:xfrm>
              <a:off x="7453453" y="2003586"/>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246" name="Straight Connector 9245">
              <a:extLst>
                <a:ext uri="{FF2B5EF4-FFF2-40B4-BE49-F238E27FC236}">
                  <a16:creationId xmlns:a16="http://schemas.microsoft.com/office/drawing/2014/main" id="{60C0C828-4FDF-88B5-95D5-CE3EB302D52D}"/>
                </a:ext>
              </a:extLst>
            </p:cNvPr>
            <p:cNvCxnSpPr>
              <a:cxnSpLocks/>
            </p:cNvCxnSpPr>
            <p:nvPr/>
          </p:nvCxnSpPr>
          <p:spPr bwMode="auto">
            <a:xfrm>
              <a:off x="7431593" y="2003586"/>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247" name="Straight Connector 9246">
              <a:extLst>
                <a:ext uri="{FF2B5EF4-FFF2-40B4-BE49-F238E27FC236}">
                  <a16:creationId xmlns:a16="http://schemas.microsoft.com/office/drawing/2014/main" id="{0945C3B7-BD01-FCED-78DA-BBF1B9B76F3B}"/>
                </a:ext>
              </a:extLst>
            </p:cNvPr>
            <p:cNvCxnSpPr>
              <a:cxnSpLocks/>
            </p:cNvCxnSpPr>
            <p:nvPr/>
          </p:nvCxnSpPr>
          <p:spPr bwMode="auto">
            <a:xfrm>
              <a:off x="7421781" y="1994594"/>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248" name="Straight Connector 9247">
              <a:extLst>
                <a:ext uri="{FF2B5EF4-FFF2-40B4-BE49-F238E27FC236}">
                  <a16:creationId xmlns:a16="http://schemas.microsoft.com/office/drawing/2014/main" id="{0855BDF6-03BD-BC20-BD6B-6B55C720E2C7}"/>
                </a:ext>
              </a:extLst>
            </p:cNvPr>
            <p:cNvCxnSpPr>
              <a:cxnSpLocks/>
            </p:cNvCxnSpPr>
            <p:nvPr/>
          </p:nvCxnSpPr>
          <p:spPr bwMode="auto">
            <a:xfrm>
              <a:off x="7402731" y="1988345"/>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249" name="Straight Connector 9248">
              <a:extLst>
                <a:ext uri="{FF2B5EF4-FFF2-40B4-BE49-F238E27FC236}">
                  <a16:creationId xmlns:a16="http://schemas.microsoft.com/office/drawing/2014/main" id="{4E5656A8-0F5C-5157-1FF5-550B9D0C6846}"/>
                </a:ext>
              </a:extLst>
            </p:cNvPr>
            <p:cNvCxnSpPr>
              <a:cxnSpLocks/>
            </p:cNvCxnSpPr>
            <p:nvPr/>
          </p:nvCxnSpPr>
          <p:spPr bwMode="auto">
            <a:xfrm>
              <a:off x="7386063" y="1988345"/>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250" name="Straight Connector 9249">
              <a:extLst>
                <a:ext uri="{FF2B5EF4-FFF2-40B4-BE49-F238E27FC236}">
                  <a16:creationId xmlns:a16="http://schemas.microsoft.com/office/drawing/2014/main" id="{D75D63D5-4BD2-1D4E-315A-231B3BF0822B}"/>
                </a:ext>
              </a:extLst>
            </p:cNvPr>
            <p:cNvCxnSpPr>
              <a:cxnSpLocks/>
            </p:cNvCxnSpPr>
            <p:nvPr/>
          </p:nvCxnSpPr>
          <p:spPr bwMode="auto">
            <a:xfrm>
              <a:off x="7367013" y="1988345"/>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251" name="Straight Connector 9250">
              <a:extLst>
                <a:ext uri="{FF2B5EF4-FFF2-40B4-BE49-F238E27FC236}">
                  <a16:creationId xmlns:a16="http://schemas.microsoft.com/office/drawing/2014/main" id="{6FDB0E5E-A3A1-BB76-917A-D43FBFF257E6}"/>
                </a:ext>
              </a:extLst>
            </p:cNvPr>
            <p:cNvCxnSpPr>
              <a:cxnSpLocks/>
            </p:cNvCxnSpPr>
            <p:nvPr/>
          </p:nvCxnSpPr>
          <p:spPr bwMode="auto">
            <a:xfrm>
              <a:off x="7347963" y="1988345"/>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252" name="Straight Connector 9251">
              <a:extLst>
                <a:ext uri="{FF2B5EF4-FFF2-40B4-BE49-F238E27FC236}">
                  <a16:creationId xmlns:a16="http://schemas.microsoft.com/office/drawing/2014/main" id="{C3FBE135-B96B-7B65-CC18-9E4AFC7811AF}"/>
                </a:ext>
              </a:extLst>
            </p:cNvPr>
            <p:cNvCxnSpPr>
              <a:cxnSpLocks/>
            </p:cNvCxnSpPr>
            <p:nvPr/>
          </p:nvCxnSpPr>
          <p:spPr bwMode="auto">
            <a:xfrm>
              <a:off x="7327591" y="1988345"/>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253" name="Straight Connector 9252">
              <a:extLst>
                <a:ext uri="{FF2B5EF4-FFF2-40B4-BE49-F238E27FC236}">
                  <a16:creationId xmlns:a16="http://schemas.microsoft.com/office/drawing/2014/main" id="{5A11ED1B-DDDA-8128-8E44-57872D29C4B0}"/>
                </a:ext>
              </a:extLst>
            </p:cNvPr>
            <p:cNvCxnSpPr>
              <a:cxnSpLocks/>
            </p:cNvCxnSpPr>
            <p:nvPr/>
          </p:nvCxnSpPr>
          <p:spPr bwMode="auto">
            <a:xfrm>
              <a:off x="7307615" y="1985964"/>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254" name="Straight Connector 9253">
              <a:extLst>
                <a:ext uri="{FF2B5EF4-FFF2-40B4-BE49-F238E27FC236}">
                  <a16:creationId xmlns:a16="http://schemas.microsoft.com/office/drawing/2014/main" id="{F39E3849-A99D-75D8-AF8D-5520A9BF658E}"/>
                </a:ext>
              </a:extLst>
            </p:cNvPr>
            <p:cNvCxnSpPr>
              <a:cxnSpLocks/>
            </p:cNvCxnSpPr>
            <p:nvPr/>
          </p:nvCxnSpPr>
          <p:spPr bwMode="auto">
            <a:xfrm>
              <a:off x="7286918" y="1977392"/>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255" name="Straight Connector 9254">
              <a:extLst>
                <a:ext uri="{FF2B5EF4-FFF2-40B4-BE49-F238E27FC236}">
                  <a16:creationId xmlns:a16="http://schemas.microsoft.com/office/drawing/2014/main" id="{654775B8-D4BC-E898-2A13-C68DF7C8FB33}"/>
                </a:ext>
              </a:extLst>
            </p:cNvPr>
            <p:cNvCxnSpPr>
              <a:cxnSpLocks/>
            </p:cNvCxnSpPr>
            <p:nvPr/>
          </p:nvCxnSpPr>
          <p:spPr bwMode="auto">
            <a:xfrm>
              <a:off x="7268603" y="1970249"/>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256" name="Straight Connector 9255">
              <a:extLst>
                <a:ext uri="{FF2B5EF4-FFF2-40B4-BE49-F238E27FC236}">
                  <a16:creationId xmlns:a16="http://schemas.microsoft.com/office/drawing/2014/main" id="{B335C21F-1CA9-BDC2-03BD-85467B8D5077}"/>
                </a:ext>
              </a:extLst>
            </p:cNvPr>
            <p:cNvCxnSpPr>
              <a:cxnSpLocks/>
            </p:cNvCxnSpPr>
            <p:nvPr/>
          </p:nvCxnSpPr>
          <p:spPr bwMode="auto">
            <a:xfrm>
              <a:off x="7244790" y="1970249"/>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257" name="Straight Connector 9256">
              <a:extLst>
                <a:ext uri="{FF2B5EF4-FFF2-40B4-BE49-F238E27FC236}">
                  <a16:creationId xmlns:a16="http://schemas.microsoft.com/office/drawing/2014/main" id="{E9F892EF-08F7-5A6C-C881-DB1F83492C55}"/>
                </a:ext>
              </a:extLst>
            </p:cNvPr>
            <p:cNvCxnSpPr>
              <a:cxnSpLocks/>
            </p:cNvCxnSpPr>
            <p:nvPr/>
          </p:nvCxnSpPr>
          <p:spPr bwMode="auto">
            <a:xfrm>
              <a:off x="7225740" y="1965488"/>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258" name="Straight Connector 9257">
              <a:extLst>
                <a:ext uri="{FF2B5EF4-FFF2-40B4-BE49-F238E27FC236}">
                  <a16:creationId xmlns:a16="http://schemas.microsoft.com/office/drawing/2014/main" id="{B550D37C-831F-B4F8-40A6-A22D27DDACA8}"/>
                </a:ext>
              </a:extLst>
            </p:cNvPr>
            <p:cNvCxnSpPr>
              <a:cxnSpLocks/>
            </p:cNvCxnSpPr>
            <p:nvPr/>
          </p:nvCxnSpPr>
          <p:spPr bwMode="auto">
            <a:xfrm>
              <a:off x="7204309" y="1965489"/>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259" name="Straight Connector 9258">
              <a:extLst>
                <a:ext uri="{FF2B5EF4-FFF2-40B4-BE49-F238E27FC236}">
                  <a16:creationId xmlns:a16="http://schemas.microsoft.com/office/drawing/2014/main" id="{5F6EE578-F6F7-5997-8BFC-EECF5DEDDEE2}"/>
                </a:ext>
              </a:extLst>
            </p:cNvPr>
            <p:cNvCxnSpPr>
              <a:cxnSpLocks/>
            </p:cNvCxnSpPr>
            <p:nvPr/>
          </p:nvCxnSpPr>
          <p:spPr bwMode="auto">
            <a:xfrm>
              <a:off x="7181567" y="1965488"/>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260" name="Straight Connector 9259">
              <a:extLst>
                <a:ext uri="{FF2B5EF4-FFF2-40B4-BE49-F238E27FC236}">
                  <a16:creationId xmlns:a16="http://schemas.microsoft.com/office/drawing/2014/main" id="{7297F544-33E4-04B3-3222-E433E7F903DE}"/>
                </a:ext>
              </a:extLst>
            </p:cNvPr>
            <p:cNvCxnSpPr>
              <a:cxnSpLocks/>
            </p:cNvCxnSpPr>
            <p:nvPr/>
          </p:nvCxnSpPr>
          <p:spPr bwMode="auto">
            <a:xfrm>
              <a:off x="7161491" y="1965490"/>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261" name="Straight Connector 9260">
              <a:extLst>
                <a:ext uri="{FF2B5EF4-FFF2-40B4-BE49-F238E27FC236}">
                  <a16:creationId xmlns:a16="http://schemas.microsoft.com/office/drawing/2014/main" id="{541BD3A7-5E56-4D0F-327E-2FBD011E7579}"/>
                </a:ext>
              </a:extLst>
            </p:cNvPr>
            <p:cNvCxnSpPr>
              <a:cxnSpLocks/>
            </p:cNvCxnSpPr>
            <p:nvPr/>
          </p:nvCxnSpPr>
          <p:spPr bwMode="auto">
            <a:xfrm>
              <a:off x="7142441" y="1965490"/>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262" name="Straight Connector 9261">
              <a:extLst>
                <a:ext uri="{FF2B5EF4-FFF2-40B4-BE49-F238E27FC236}">
                  <a16:creationId xmlns:a16="http://schemas.microsoft.com/office/drawing/2014/main" id="{8E03369F-E97D-98B5-A61B-5355A6132381}"/>
                </a:ext>
              </a:extLst>
            </p:cNvPr>
            <p:cNvCxnSpPr>
              <a:cxnSpLocks/>
            </p:cNvCxnSpPr>
            <p:nvPr/>
          </p:nvCxnSpPr>
          <p:spPr bwMode="auto">
            <a:xfrm>
              <a:off x="7125772" y="1958348"/>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263" name="Straight Connector 9262">
              <a:extLst>
                <a:ext uri="{FF2B5EF4-FFF2-40B4-BE49-F238E27FC236}">
                  <a16:creationId xmlns:a16="http://schemas.microsoft.com/office/drawing/2014/main" id="{25171F3A-9DD8-1026-D919-CA8F7EF28573}"/>
                </a:ext>
              </a:extLst>
            </p:cNvPr>
            <p:cNvCxnSpPr>
              <a:cxnSpLocks/>
            </p:cNvCxnSpPr>
            <p:nvPr/>
          </p:nvCxnSpPr>
          <p:spPr bwMode="auto">
            <a:xfrm>
              <a:off x="7104341" y="1957390"/>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264" name="Straight Connector 9263">
              <a:extLst>
                <a:ext uri="{FF2B5EF4-FFF2-40B4-BE49-F238E27FC236}">
                  <a16:creationId xmlns:a16="http://schemas.microsoft.com/office/drawing/2014/main" id="{12358956-542E-A93B-B50A-834196ED7881}"/>
                </a:ext>
              </a:extLst>
            </p:cNvPr>
            <p:cNvCxnSpPr>
              <a:cxnSpLocks/>
            </p:cNvCxnSpPr>
            <p:nvPr/>
          </p:nvCxnSpPr>
          <p:spPr bwMode="auto">
            <a:xfrm>
              <a:off x="7082910" y="1957390"/>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265" name="Straight Connector 9264">
              <a:extLst>
                <a:ext uri="{FF2B5EF4-FFF2-40B4-BE49-F238E27FC236}">
                  <a16:creationId xmlns:a16="http://schemas.microsoft.com/office/drawing/2014/main" id="{0A9D680D-13D1-B70C-A3A2-48E523629B93}"/>
                </a:ext>
              </a:extLst>
            </p:cNvPr>
            <p:cNvCxnSpPr>
              <a:cxnSpLocks/>
            </p:cNvCxnSpPr>
            <p:nvPr/>
          </p:nvCxnSpPr>
          <p:spPr bwMode="auto">
            <a:xfrm>
              <a:off x="7061479" y="1957390"/>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266" name="Straight Connector 9265">
              <a:extLst>
                <a:ext uri="{FF2B5EF4-FFF2-40B4-BE49-F238E27FC236}">
                  <a16:creationId xmlns:a16="http://schemas.microsoft.com/office/drawing/2014/main" id="{4235AD6A-486E-6C55-E063-9CD9B543898D}"/>
                </a:ext>
              </a:extLst>
            </p:cNvPr>
            <p:cNvCxnSpPr>
              <a:cxnSpLocks/>
            </p:cNvCxnSpPr>
            <p:nvPr/>
          </p:nvCxnSpPr>
          <p:spPr bwMode="auto">
            <a:xfrm>
              <a:off x="7040048" y="1957390"/>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267" name="Straight Connector 9266">
              <a:extLst>
                <a:ext uri="{FF2B5EF4-FFF2-40B4-BE49-F238E27FC236}">
                  <a16:creationId xmlns:a16="http://schemas.microsoft.com/office/drawing/2014/main" id="{1A1B206A-66D5-3224-1808-C7AAFA9A966E}"/>
                </a:ext>
              </a:extLst>
            </p:cNvPr>
            <p:cNvCxnSpPr>
              <a:cxnSpLocks/>
            </p:cNvCxnSpPr>
            <p:nvPr/>
          </p:nvCxnSpPr>
          <p:spPr bwMode="auto">
            <a:xfrm>
              <a:off x="7014202" y="1957390"/>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268" name="Straight Connector 9267">
              <a:extLst>
                <a:ext uri="{FF2B5EF4-FFF2-40B4-BE49-F238E27FC236}">
                  <a16:creationId xmlns:a16="http://schemas.microsoft.com/office/drawing/2014/main" id="{4BC41502-BB6B-E664-4F70-8458C69D0582}"/>
                </a:ext>
              </a:extLst>
            </p:cNvPr>
            <p:cNvCxnSpPr>
              <a:cxnSpLocks/>
            </p:cNvCxnSpPr>
            <p:nvPr/>
          </p:nvCxnSpPr>
          <p:spPr bwMode="auto">
            <a:xfrm>
              <a:off x="6996459" y="1957390"/>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269" name="Straight Connector 9268">
              <a:extLst>
                <a:ext uri="{FF2B5EF4-FFF2-40B4-BE49-F238E27FC236}">
                  <a16:creationId xmlns:a16="http://schemas.microsoft.com/office/drawing/2014/main" id="{47F8D0F6-25B3-9D33-381A-64C7E9A2F275}"/>
                </a:ext>
              </a:extLst>
            </p:cNvPr>
            <p:cNvCxnSpPr>
              <a:cxnSpLocks/>
            </p:cNvCxnSpPr>
            <p:nvPr/>
          </p:nvCxnSpPr>
          <p:spPr bwMode="auto">
            <a:xfrm>
              <a:off x="6972647" y="1957390"/>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270" name="Straight Connector 9269">
              <a:extLst>
                <a:ext uri="{FF2B5EF4-FFF2-40B4-BE49-F238E27FC236}">
                  <a16:creationId xmlns:a16="http://schemas.microsoft.com/office/drawing/2014/main" id="{AE3BFE58-76A8-1BD5-596C-0FEA691DFC8A}"/>
                </a:ext>
              </a:extLst>
            </p:cNvPr>
            <p:cNvCxnSpPr>
              <a:cxnSpLocks/>
            </p:cNvCxnSpPr>
            <p:nvPr/>
          </p:nvCxnSpPr>
          <p:spPr bwMode="auto">
            <a:xfrm>
              <a:off x="6948498" y="1957390"/>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271" name="Straight Connector 9270">
              <a:extLst>
                <a:ext uri="{FF2B5EF4-FFF2-40B4-BE49-F238E27FC236}">
                  <a16:creationId xmlns:a16="http://schemas.microsoft.com/office/drawing/2014/main" id="{957D3F3A-693F-BC0D-A922-6181BCE8DBB9}"/>
                </a:ext>
              </a:extLst>
            </p:cNvPr>
            <p:cNvCxnSpPr>
              <a:cxnSpLocks/>
            </p:cNvCxnSpPr>
            <p:nvPr/>
          </p:nvCxnSpPr>
          <p:spPr bwMode="auto">
            <a:xfrm>
              <a:off x="6927066" y="1957390"/>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272" name="Straight Connector 9271">
              <a:extLst>
                <a:ext uri="{FF2B5EF4-FFF2-40B4-BE49-F238E27FC236}">
                  <a16:creationId xmlns:a16="http://schemas.microsoft.com/office/drawing/2014/main" id="{3E01E046-C725-E07B-6D41-04DE16E739CC}"/>
                </a:ext>
              </a:extLst>
            </p:cNvPr>
            <p:cNvCxnSpPr>
              <a:cxnSpLocks/>
            </p:cNvCxnSpPr>
            <p:nvPr/>
          </p:nvCxnSpPr>
          <p:spPr bwMode="auto">
            <a:xfrm>
              <a:off x="6908016" y="1955008"/>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273" name="Straight Connector 9272">
              <a:extLst>
                <a:ext uri="{FF2B5EF4-FFF2-40B4-BE49-F238E27FC236}">
                  <a16:creationId xmlns:a16="http://schemas.microsoft.com/office/drawing/2014/main" id="{F9895E55-127A-9613-662D-17689F0CE997}"/>
                </a:ext>
              </a:extLst>
            </p:cNvPr>
            <p:cNvCxnSpPr>
              <a:cxnSpLocks/>
            </p:cNvCxnSpPr>
            <p:nvPr/>
          </p:nvCxnSpPr>
          <p:spPr bwMode="auto">
            <a:xfrm>
              <a:off x="6893728" y="1950236"/>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274" name="Straight Connector 9273">
              <a:extLst>
                <a:ext uri="{FF2B5EF4-FFF2-40B4-BE49-F238E27FC236}">
                  <a16:creationId xmlns:a16="http://schemas.microsoft.com/office/drawing/2014/main" id="{C0B668BB-BFD3-3E9A-6B94-32CABA26F47B}"/>
                </a:ext>
              </a:extLst>
            </p:cNvPr>
            <p:cNvCxnSpPr>
              <a:cxnSpLocks/>
            </p:cNvCxnSpPr>
            <p:nvPr/>
          </p:nvCxnSpPr>
          <p:spPr bwMode="auto">
            <a:xfrm>
              <a:off x="6877060" y="1950236"/>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275" name="Straight Connector 9274">
              <a:extLst>
                <a:ext uri="{FF2B5EF4-FFF2-40B4-BE49-F238E27FC236}">
                  <a16:creationId xmlns:a16="http://schemas.microsoft.com/office/drawing/2014/main" id="{2F711B04-491E-5D6E-C4E4-35271F3C24E4}"/>
                </a:ext>
              </a:extLst>
            </p:cNvPr>
            <p:cNvCxnSpPr>
              <a:cxnSpLocks/>
            </p:cNvCxnSpPr>
            <p:nvPr/>
          </p:nvCxnSpPr>
          <p:spPr bwMode="auto">
            <a:xfrm>
              <a:off x="6860391" y="1950236"/>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276" name="Straight Connector 9275">
              <a:extLst>
                <a:ext uri="{FF2B5EF4-FFF2-40B4-BE49-F238E27FC236}">
                  <a16:creationId xmlns:a16="http://schemas.microsoft.com/office/drawing/2014/main" id="{3097E7CA-F66E-3B09-4787-5105786EC181}"/>
                </a:ext>
              </a:extLst>
            </p:cNvPr>
            <p:cNvCxnSpPr>
              <a:cxnSpLocks/>
            </p:cNvCxnSpPr>
            <p:nvPr/>
          </p:nvCxnSpPr>
          <p:spPr bwMode="auto">
            <a:xfrm>
              <a:off x="6848485" y="1950236"/>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277" name="Straight Connector 9276">
              <a:extLst>
                <a:ext uri="{FF2B5EF4-FFF2-40B4-BE49-F238E27FC236}">
                  <a16:creationId xmlns:a16="http://schemas.microsoft.com/office/drawing/2014/main" id="{7C22088A-3FD8-7FFA-0D1B-9F349CE2E2ED}"/>
                </a:ext>
              </a:extLst>
            </p:cNvPr>
            <p:cNvCxnSpPr>
              <a:cxnSpLocks/>
            </p:cNvCxnSpPr>
            <p:nvPr/>
          </p:nvCxnSpPr>
          <p:spPr bwMode="auto">
            <a:xfrm>
              <a:off x="6827054" y="1950236"/>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278" name="Straight Connector 9277">
              <a:extLst>
                <a:ext uri="{FF2B5EF4-FFF2-40B4-BE49-F238E27FC236}">
                  <a16:creationId xmlns:a16="http://schemas.microsoft.com/office/drawing/2014/main" id="{5C1C0207-73C7-4DC9-7F97-897CF7701EBF}"/>
                </a:ext>
              </a:extLst>
            </p:cNvPr>
            <p:cNvCxnSpPr>
              <a:cxnSpLocks/>
            </p:cNvCxnSpPr>
            <p:nvPr/>
          </p:nvCxnSpPr>
          <p:spPr bwMode="auto">
            <a:xfrm>
              <a:off x="6808004" y="1950236"/>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279" name="Straight Connector 9278">
              <a:extLst>
                <a:ext uri="{FF2B5EF4-FFF2-40B4-BE49-F238E27FC236}">
                  <a16:creationId xmlns:a16="http://schemas.microsoft.com/office/drawing/2014/main" id="{96AC6FD8-697C-E884-4426-F10356939E3E}"/>
                </a:ext>
              </a:extLst>
            </p:cNvPr>
            <p:cNvCxnSpPr>
              <a:cxnSpLocks/>
            </p:cNvCxnSpPr>
            <p:nvPr/>
          </p:nvCxnSpPr>
          <p:spPr bwMode="auto">
            <a:xfrm>
              <a:off x="6791336" y="1950236"/>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280" name="Straight Connector 9279">
              <a:extLst>
                <a:ext uri="{FF2B5EF4-FFF2-40B4-BE49-F238E27FC236}">
                  <a16:creationId xmlns:a16="http://schemas.microsoft.com/office/drawing/2014/main" id="{384C9222-0F4D-F875-9F40-BD034AB6D0B3}"/>
                </a:ext>
              </a:extLst>
            </p:cNvPr>
            <p:cNvCxnSpPr>
              <a:cxnSpLocks/>
            </p:cNvCxnSpPr>
            <p:nvPr/>
          </p:nvCxnSpPr>
          <p:spPr bwMode="auto">
            <a:xfrm>
              <a:off x="6772286" y="1950236"/>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281" name="Straight Connector 9280">
              <a:extLst>
                <a:ext uri="{FF2B5EF4-FFF2-40B4-BE49-F238E27FC236}">
                  <a16:creationId xmlns:a16="http://schemas.microsoft.com/office/drawing/2014/main" id="{0395BB36-CC2B-B8E6-D971-978693A23E54}"/>
                </a:ext>
              </a:extLst>
            </p:cNvPr>
            <p:cNvCxnSpPr>
              <a:cxnSpLocks/>
            </p:cNvCxnSpPr>
            <p:nvPr/>
          </p:nvCxnSpPr>
          <p:spPr bwMode="auto">
            <a:xfrm>
              <a:off x="6753236" y="1950236"/>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282" name="Straight Connector 9281">
              <a:extLst>
                <a:ext uri="{FF2B5EF4-FFF2-40B4-BE49-F238E27FC236}">
                  <a16:creationId xmlns:a16="http://schemas.microsoft.com/office/drawing/2014/main" id="{60EC13BF-27F8-30B9-D3AB-8D0A4E0CF7D4}"/>
                </a:ext>
              </a:extLst>
            </p:cNvPr>
            <p:cNvCxnSpPr>
              <a:cxnSpLocks/>
            </p:cNvCxnSpPr>
            <p:nvPr/>
          </p:nvCxnSpPr>
          <p:spPr bwMode="auto">
            <a:xfrm>
              <a:off x="6731804" y="1950236"/>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283" name="Straight Connector 9282">
              <a:extLst>
                <a:ext uri="{FF2B5EF4-FFF2-40B4-BE49-F238E27FC236}">
                  <a16:creationId xmlns:a16="http://schemas.microsoft.com/office/drawing/2014/main" id="{B278FB3E-9EDE-3C90-F5DB-868D373299DB}"/>
                </a:ext>
              </a:extLst>
            </p:cNvPr>
            <p:cNvCxnSpPr>
              <a:cxnSpLocks/>
            </p:cNvCxnSpPr>
            <p:nvPr/>
          </p:nvCxnSpPr>
          <p:spPr bwMode="auto">
            <a:xfrm>
              <a:off x="6717516" y="1950236"/>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284" name="Straight Connector 9283">
              <a:extLst>
                <a:ext uri="{FF2B5EF4-FFF2-40B4-BE49-F238E27FC236}">
                  <a16:creationId xmlns:a16="http://schemas.microsoft.com/office/drawing/2014/main" id="{4F6D11AF-325A-2864-F907-18857BC024ED}"/>
                </a:ext>
              </a:extLst>
            </p:cNvPr>
            <p:cNvCxnSpPr>
              <a:cxnSpLocks/>
            </p:cNvCxnSpPr>
            <p:nvPr/>
          </p:nvCxnSpPr>
          <p:spPr bwMode="auto">
            <a:xfrm>
              <a:off x="6707991" y="1939294"/>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285" name="Straight Connector 9284">
              <a:extLst>
                <a:ext uri="{FF2B5EF4-FFF2-40B4-BE49-F238E27FC236}">
                  <a16:creationId xmlns:a16="http://schemas.microsoft.com/office/drawing/2014/main" id="{7F445768-F1BE-BD02-667B-97861EB49CE8}"/>
                </a:ext>
              </a:extLst>
            </p:cNvPr>
            <p:cNvCxnSpPr>
              <a:cxnSpLocks/>
            </p:cNvCxnSpPr>
            <p:nvPr/>
          </p:nvCxnSpPr>
          <p:spPr bwMode="auto">
            <a:xfrm>
              <a:off x="6688940" y="1939294"/>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286" name="Straight Connector 9285">
              <a:extLst>
                <a:ext uri="{FF2B5EF4-FFF2-40B4-BE49-F238E27FC236}">
                  <a16:creationId xmlns:a16="http://schemas.microsoft.com/office/drawing/2014/main" id="{3C1361E6-5639-2D7F-C806-BF5800165814}"/>
                </a:ext>
              </a:extLst>
            </p:cNvPr>
            <p:cNvCxnSpPr>
              <a:cxnSpLocks/>
            </p:cNvCxnSpPr>
            <p:nvPr/>
          </p:nvCxnSpPr>
          <p:spPr bwMode="auto">
            <a:xfrm>
              <a:off x="6667508" y="1939294"/>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287" name="Straight Connector 9286">
              <a:extLst>
                <a:ext uri="{FF2B5EF4-FFF2-40B4-BE49-F238E27FC236}">
                  <a16:creationId xmlns:a16="http://schemas.microsoft.com/office/drawing/2014/main" id="{90DF52E2-7090-5920-E132-D307329EC163}"/>
                </a:ext>
              </a:extLst>
            </p:cNvPr>
            <p:cNvCxnSpPr>
              <a:cxnSpLocks/>
            </p:cNvCxnSpPr>
            <p:nvPr/>
          </p:nvCxnSpPr>
          <p:spPr bwMode="auto">
            <a:xfrm>
              <a:off x="6646077" y="1936913"/>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288" name="Straight Connector 9287">
              <a:extLst>
                <a:ext uri="{FF2B5EF4-FFF2-40B4-BE49-F238E27FC236}">
                  <a16:creationId xmlns:a16="http://schemas.microsoft.com/office/drawing/2014/main" id="{5C5CF24E-51C2-E131-22AA-8D43869AF8E5}"/>
                </a:ext>
              </a:extLst>
            </p:cNvPr>
            <p:cNvCxnSpPr>
              <a:cxnSpLocks/>
            </p:cNvCxnSpPr>
            <p:nvPr/>
          </p:nvCxnSpPr>
          <p:spPr bwMode="auto">
            <a:xfrm>
              <a:off x="6624646" y="1936913"/>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289" name="Straight Connector 9288">
              <a:extLst>
                <a:ext uri="{FF2B5EF4-FFF2-40B4-BE49-F238E27FC236}">
                  <a16:creationId xmlns:a16="http://schemas.microsoft.com/office/drawing/2014/main" id="{337B3837-F33A-27E0-92AC-5FEECBCB1C83}"/>
                </a:ext>
              </a:extLst>
            </p:cNvPr>
            <p:cNvCxnSpPr>
              <a:cxnSpLocks/>
            </p:cNvCxnSpPr>
            <p:nvPr/>
          </p:nvCxnSpPr>
          <p:spPr bwMode="auto">
            <a:xfrm>
              <a:off x="6603214" y="1937870"/>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290" name="Straight Connector 9289">
              <a:extLst>
                <a:ext uri="{FF2B5EF4-FFF2-40B4-BE49-F238E27FC236}">
                  <a16:creationId xmlns:a16="http://schemas.microsoft.com/office/drawing/2014/main" id="{94B3E142-759C-E654-5A97-6BE0F3D06A76}"/>
                </a:ext>
              </a:extLst>
            </p:cNvPr>
            <p:cNvCxnSpPr>
              <a:cxnSpLocks/>
            </p:cNvCxnSpPr>
            <p:nvPr/>
          </p:nvCxnSpPr>
          <p:spPr bwMode="auto">
            <a:xfrm>
              <a:off x="6581783" y="1937870"/>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291" name="Straight Connector 9290">
              <a:extLst>
                <a:ext uri="{FF2B5EF4-FFF2-40B4-BE49-F238E27FC236}">
                  <a16:creationId xmlns:a16="http://schemas.microsoft.com/office/drawing/2014/main" id="{27F272CD-FD11-AF66-3344-BF490B71EE26}"/>
                </a:ext>
              </a:extLst>
            </p:cNvPr>
            <p:cNvCxnSpPr>
              <a:cxnSpLocks/>
            </p:cNvCxnSpPr>
            <p:nvPr/>
          </p:nvCxnSpPr>
          <p:spPr bwMode="auto">
            <a:xfrm>
              <a:off x="6560088" y="1932683"/>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292" name="Straight Connector 9291">
              <a:extLst>
                <a:ext uri="{FF2B5EF4-FFF2-40B4-BE49-F238E27FC236}">
                  <a16:creationId xmlns:a16="http://schemas.microsoft.com/office/drawing/2014/main" id="{943AF7A3-0C1D-267D-081C-F6F6B782251D}"/>
                </a:ext>
              </a:extLst>
            </p:cNvPr>
            <p:cNvCxnSpPr>
              <a:cxnSpLocks/>
            </p:cNvCxnSpPr>
            <p:nvPr/>
          </p:nvCxnSpPr>
          <p:spPr bwMode="auto">
            <a:xfrm>
              <a:off x="6543418" y="1932685"/>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293" name="Straight Connector 9292">
              <a:extLst>
                <a:ext uri="{FF2B5EF4-FFF2-40B4-BE49-F238E27FC236}">
                  <a16:creationId xmlns:a16="http://schemas.microsoft.com/office/drawing/2014/main" id="{3F1EE221-68DB-3FCE-F9A4-B8C6B4BA00C4}"/>
                </a:ext>
              </a:extLst>
            </p:cNvPr>
            <p:cNvCxnSpPr>
              <a:cxnSpLocks/>
            </p:cNvCxnSpPr>
            <p:nvPr/>
          </p:nvCxnSpPr>
          <p:spPr bwMode="auto">
            <a:xfrm>
              <a:off x="6524368" y="1932683"/>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294" name="Straight Connector 9293">
              <a:extLst>
                <a:ext uri="{FF2B5EF4-FFF2-40B4-BE49-F238E27FC236}">
                  <a16:creationId xmlns:a16="http://schemas.microsoft.com/office/drawing/2014/main" id="{BC03F881-3C8F-1CCF-BC50-D0E13022DB32}"/>
                </a:ext>
              </a:extLst>
            </p:cNvPr>
            <p:cNvCxnSpPr>
              <a:cxnSpLocks/>
            </p:cNvCxnSpPr>
            <p:nvPr/>
          </p:nvCxnSpPr>
          <p:spPr bwMode="auto">
            <a:xfrm>
              <a:off x="6503877" y="1930304"/>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295" name="Straight Connector 9294">
              <a:extLst>
                <a:ext uri="{FF2B5EF4-FFF2-40B4-BE49-F238E27FC236}">
                  <a16:creationId xmlns:a16="http://schemas.microsoft.com/office/drawing/2014/main" id="{4CD4E84D-FC42-B17D-816F-B255130F7EB9}"/>
                </a:ext>
              </a:extLst>
            </p:cNvPr>
            <p:cNvCxnSpPr>
              <a:cxnSpLocks/>
            </p:cNvCxnSpPr>
            <p:nvPr/>
          </p:nvCxnSpPr>
          <p:spPr bwMode="auto">
            <a:xfrm>
              <a:off x="6480750" y="1930296"/>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296" name="Straight Connector 9295">
              <a:extLst>
                <a:ext uri="{FF2B5EF4-FFF2-40B4-BE49-F238E27FC236}">
                  <a16:creationId xmlns:a16="http://schemas.microsoft.com/office/drawing/2014/main" id="{93AAAC0D-098C-C878-3846-87A490ACA4EA}"/>
                </a:ext>
              </a:extLst>
            </p:cNvPr>
            <p:cNvCxnSpPr>
              <a:cxnSpLocks/>
            </p:cNvCxnSpPr>
            <p:nvPr/>
          </p:nvCxnSpPr>
          <p:spPr bwMode="auto">
            <a:xfrm>
              <a:off x="6461698" y="1920773"/>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297" name="Straight Connector 9296">
              <a:extLst>
                <a:ext uri="{FF2B5EF4-FFF2-40B4-BE49-F238E27FC236}">
                  <a16:creationId xmlns:a16="http://schemas.microsoft.com/office/drawing/2014/main" id="{E449C984-DE88-CE81-6D0C-27AB163F25BF}"/>
                </a:ext>
              </a:extLst>
            </p:cNvPr>
            <p:cNvCxnSpPr>
              <a:cxnSpLocks/>
            </p:cNvCxnSpPr>
            <p:nvPr/>
          </p:nvCxnSpPr>
          <p:spPr bwMode="auto">
            <a:xfrm>
              <a:off x="6440267" y="1919280"/>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298" name="Straight Connector 9297">
              <a:extLst>
                <a:ext uri="{FF2B5EF4-FFF2-40B4-BE49-F238E27FC236}">
                  <a16:creationId xmlns:a16="http://schemas.microsoft.com/office/drawing/2014/main" id="{80527F02-94C1-9F11-AB86-798BA9F1B900}"/>
                </a:ext>
              </a:extLst>
            </p:cNvPr>
            <p:cNvCxnSpPr>
              <a:cxnSpLocks/>
            </p:cNvCxnSpPr>
            <p:nvPr/>
          </p:nvCxnSpPr>
          <p:spPr bwMode="auto">
            <a:xfrm>
              <a:off x="6421217" y="1919280"/>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299" name="Straight Connector 9298">
              <a:extLst>
                <a:ext uri="{FF2B5EF4-FFF2-40B4-BE49-F238E27FC236}">
                  <a16:creationId xmlns:a16="http://schemas.microsoft.com/office/drawing/2014/main" id="{1A817EDC-0BDE-B986-08BE-F1C5F75F48FF}"/>
                </a:ext>
              </a:extLst>
            </p:cNvPr>
            <p:cNvCxnSpPr>
              <a:cxnSpLocks/>
            </p:cNvCxnSpPr>
            <p:nvPr/>
          </p:nvCxnSpPr>
          <p:spPr bwMode="auto">
            <a:xfrm>
              <a:off x="6402167" y="1919280"/>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300" name="Straight Connector 9299">
              <a:extLst>
                <a:ext uri="{FF2B5EF4-FFF2-40B4-BE49-F238E27FC236}">
                  <a16:creationId xmlns:a16="http://schemas.microsoft.com/office/drawing/2014/main" id="{E3129749-BA16-E7A2-BD39-5A58B854DC06}"/>
                </a:ext>
              </a:extLst>
            </p:cNvPr>
            <p:cNvCxnSpPr>
              <a:cxnSpLocks/>
            </p:cNvCxnSpPr>
            <p:nvPr/>
          </p:nvCxnSpPr>
          <p:spPr bwMode="auto">
            <a:xfrm>
              <a:off x="6375973" y="1919280"/>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301" name="Straight Connector 9300">
              <a:extLst>
                <a:ext uri="{FF2B5EF4-FFF2-40B4-BE49-F238E27FC236}">
                  <a16:creationId xmlns:a16="http://schemas.microsoft.com/office/drawing/2014/main" id="{5573E058-F7A8-0FE3-5B19-56FB8B25C7B6}"/>
                </a:ext>
              </a:extLst>
            </p:cNvPr>
            <p:cNvCxnSpPr>
              <a:cxnSpLocks/>
            </p:cNvCxnSpPr>
            <p:nvPr/>
          </p:nvCxnSpPr>
          <p:spPr bwMode="auto">
            <a:xfrm>
              <a:off x="6359305" y="1919280"/>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302" name="Straight Connector 9301">
              <a:extLst>
                <a:ext uri="{FF2B5EF4-FFF2-40B4-BE49-F238E27FC236}">
                  <a16:creationId xmlns:a16="http://schemas.microsoft.com/office/drawing/2014/main" id="{4ACA9282-9693-7AE6-997F-2042E5CB2243}"/>
                </a:ext>
              </a:extLst>
            </p:cNvPr>
            <p:cNvCxnSpPr>
              <a:cxnSpLocks/>
            </p:cNvCxnSpPr>
            <p:nvPr/>
          </p:nvCxnSpPr>
          <p:spPr bwMode="auto">
            <a:xfrm>
              <a:off x="6340255" y="1919280"/>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303" name="Straight Connector 9302">
              <a:extLst>
                <a:ext uri="{FF2B5EF4-FFF2-40B4-BE49-F238E27FC236}">
                  <a16:creationId xmlns:a16="http://schemas.microsoft.com/office/drawing/2014/main" id="{86BD23BC-5406-AAA2-8337-D595E7D5F60C}"/>
                </a:ext>
              </a:extLst>
            </p:cNvPr>
            <p:cNvCxnSpPr>
              <a:cxnSpLocks/>
            </p:cNvCxnSpPr>
            <p:nvPr/>
          </p:nvCxnSpPr>
          <p:spPr bwMode="auto">
            <a:xfrm>
              <a:off x="6314061" y="1924053"/>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304" name="Straight Connector 9303">
              <a:extLst>
                <a:ext uri="{FF2B5EF4-FFF2-40B4-BE49-F238E27FC236}">
                  <a16:creationId xmlns:a16="http://schemas.microsoft.com/office/drawing/2014/main" id="{A1DF8DFC-9860-2D8B-DDAA-A27F7C75B642}"/>
                </a:ext>
              </a:extLst>
            </p:cNvPr>
            <p:cNvCxnSpPr>
              <a:cxnSpLocks/>
            </p:cNvCxnSpPr>
            <p:nvPr/>
          </p:nvCxnSpPr>
          <p:spPr bwMode="auto">
            <a:xfrm>
              <a:off x="6292630" y="1924053"/>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305" name="Straight Connector 9304">
              <a:extLst>
                <a:ext uri="{FF2B5EF4-FFF2-40B4-BE49-F238E27FC236}">
                  <a16:creationId xmlns:a16="http://schemas.microsoft.com/office/drawing/2014/main" id="{1D6FA424-3C95-25FF-EADB-F81754D6C99E}"/>
                </a:ext>
              </a:extLst>
            </p:cNvPr>
            <p:cNvCxnSpPr>
              <a:cxnSpLocks/>
            </p:cNvCxnSpPr>
            <p:nvPr/>
          </p:nvCxnSpPr>
          <p:spPr bwMode="auto">
            <a:xfrm>
              <a:off x="6278342" y="1919280"/>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306" name="Straight Connector 9305">
              <a:extLst>
                <a:ext uri="{FF2B5EF4-FFF2-40B4-BE49-F238E27FC236}">
                  <a16:creationId xmlns:a16="http://schemas.microsoft.com/office/drawing/2014/main" id="{FE5C1F78-ED6E-14DB-9A28-37CDE7036979}"/>
                </a:ext>
              </a:extLst>
            </p:cNvPr>
            <p:cNvCxnSpPr>
              <a:cxnSpLocks/>
            </p:cNvCxnSpPr>
            <p:nvPr/>
          </p:nvCxnSpPr>
          <p:spPr bwMode="auto">
            <a:xfrm>
              <a:off x="6261674" y="1911547"/>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307" name="Straight Connector 9306">
              <a:extLst>
                <a:ext uri="{FF2B5EF4-FFF2-40B4-BE49-F238E27FC236}">
                  <a16:creationId xmlns:a16="http://schemas.microsoft.com/office/drawing/2014/main" id="{59552B98-60BA-8B38-07A7-F1432C913F8A}"/>
                </a:ext>
              </a:extLst>
            </p:cNvPr>
            <p:cNvCxnSpPr>
              <a:cxnSpLocks/>
            </p:cNvCxnSpPr>
            <p:nvPr/>
          </p:nvCxnSpPr>
          <p:spPr bwMode="auto">
            <a:xfrm>
              <a:off x="6236115" y="1908338"/>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308" name="Straight Connector 9307">
              <a:extLst>
                <a:ext uri="{FF2B5EF4-FFF2-40B4-BE49-F238E27FC236}">
                  <a16:creationId xmlns:a16="http://schemas.microsoft.com/office/drawing/2014/main" id="{6FB11AC6-F24D-31D7-4820-559E56B70936}"/>
                </a:ext>
              </a:extLst>
            </p:cNvPr>
            <p:cNvCxnSpPr>
              <a:cxnSpLocks/>
            </p:cNvCxnSpPr>
            <p:nvPr/>
          </p:nvCxnSpPr>
          <p:spPr bwMode="auto">
            <a:xfrm>
              <a:off x="6250402" y="1903577"/>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309" name="Straight Connector 9308">
              <a:extLst>
                <a:ext uri="{FF2B5EF4-FFF2-40B4-BE49-F238E27FC236}">
                  <a16:creationId xmlns:a16="http://schemas.microsoft.com/office/drawing/2014/main" id="{CACAC3B5-57C1-7034-CEA3-1B6D41F7BC1B}"/>
                </a:ext>
              </a:extLst>
            </p:cNvPr>
            <p:cNvCxnSpPr>
              <a:cxnSpLocks/>
            </p:cNvCxnSpPr>
            <p:nvPr/>
          </p:nvCxnSpPr>
          <p:spPr bwMode="auto">
            <a:xfrm>
              <a:off x="6217700" y="1899649"/>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310" name="Straight Connector 9309">
              <a:extLst>
                <a:ext uri="{FF2B5EF4-FFF2-40B4-BE49-F238E27FC236}">
                  <a16:creationId xmlns:a16="http://schemas.microsoft.com/office/drawing/2014/main" id="{F1A4F173-A98A-624F-E489-BA42E747BC46}"/>
                </a:ext>
              </a:extLst>
            </p:cNvPr>
            <p:cNvCxnSpPr>
              <a:cxnSpLocks/>
            </p:cNvCxnSpPr>
            <p:nvPr/>
          </p:nvCxnSpPr>
          <p:spPr bwMode="auto">
            <a:xfrm>
              <a:off x="6198650" y="1895479"/>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311" name="Straight Connector 9310">
              <a:extLst>
                <a:ext uri="{FF2B5EF4-FFF2-40B4-BE49-F238E27FC236}">
                  <a16:creationId xmlns:a16="http://schemas.microsoft.com/office/drawing/2014/main" id="{B9439CEE-BE7B-95F9-2C1C-613D2E72D602}"/>
                </a:ext>
              </a:extLst>
            </p:cNvPr>
            <p:cNvCxnSpPr>
              <a:cxnSpLocks/>
            </p:cNvCxnSpPr>
            <p:nvPr/>
          </p:nvCxnSpPr>
          <p:spPr bwMode="auto">
            <a:xfrm>
              <a:off x="6134356" y="1895479"/>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312" name="Straight Connector 9311">
              <a:extLst>
                <a:ext uri="{FF2B5EF4-FFF2-40B4-BE49-F238E27FC236}">
                  <a16:creationId xmlns:a16="http://schemas.microsoft.com/office/drawing/2014/main" id="{2F675AD9-50E9-24E9-74B8-E02E55181D99}"/>
                </a:ext>
              </a:extLst>
            </p:cNvPr>
            <p:cNvCxnSpPr>
              <a:cxnSpLocks/>
            </p:cNvCxnSpPr>
            <p:nvPr/>
          </p:nvCxnSpPr>
          <p:spPr bwMode="auto">
            <a:xfrm>
              <a:off x="6015293" y="1899649"/>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313" name="Straight Connector 9312">
              <a:extLst>
                <a:ext uri="{FF2B5EF4-FFF2-40B4-BE49-F238E27FC236}">
                  <a16:creationId xmlns:a16="http://schemas.microsoft.com/office/drawing/2014/main" id="{76FF222B-5834-C367-FA7E-165F3996F563}"/>
                </a:ext>
              </a:extLst>
            </p:cNvPr>
            <p:cNvCxnSpPr>
              <a:cxnSpLocks/>
            </p:cNvCxnSpPr>
            <p:nvPr/>
          </p:nvCxnSpPr>
          <p:spPr bwMode="auto">
            <a:xfrm>
              <a:off x="5972431" y="1895479"/>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314" name="Straight Connector 9313">
              <a:extLst>
                <a:ext uri="{FF2B5EF4-FFF2-40B4-BE49-F238E27FC236}">
                  <a16:creationId xmlns:a16="http://schemas.microsoft.com/office/drawing/2014/main" id="{60BB60CF-45A6-6E11-BAF6-93204E0E0F10}"/>
                </a:ext>
              </a:extLst>
            </p:cNvPr>
            <p:cNvCxnSpPr>
              <a:cxnSpLocks/>
            </p:cNvCxnSpPr>
            <p:nvPr/>
          </p:nvCxnSpPr>
          <p:spPr bwMode="auto">
            <a:xfrm>
              <a:off x="5948618" y="1895479"/>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315" name="Straight Connector 9314">
              <a:extLst>
                <a:ext uri="{FF2B5EF4-FFF2-40B4-BE49-F238E27FC236}">
                  <a16:creationId xmlns:a16="http://schemas.microsoft.com/office/drawing/2014/main" id="{B00D6910-D000-1A17-E0E6-F4621A72934D}"/>
                </a:ext>
              </a:extLst>
            </p:cNvPr>
            <p:cNvCxnSpPr>
              <a:cxnSpLocks/>
            </p:cNvCxnSpPr>
            <p:nvPr/>
          </p:nvCxnSpPr>
          <p:spPr bwMode="auto">
            <a:xfrm>
              <a:off x="5922424" y="1899649"/>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316" name="Straight Connector 9315">
              <a:extLst>
                <a:ext uri="{FF2B5EF4-FFF2-40B4-BE49-F238E27FC236}">
                  <a16:creationId xmlns:a16="http://schemas.microsoft.com/office/drawing/2014/main" id="{1B7D0F0E-8E52-B1C9-F877-158409BB60DB}"/>
                </a:ext>
              </a:extLst>
            </p:cNvPr>
            <p:cNvCxnSpPr>
              <a:cxnSpLocks/>
            </p:cNvCxnSpPr>
            <p:nvPr/>
          </p:nvCxnSpPr>
          <p:spPr bwMode="auto">
            <a:xfrm>
              <a:off x="5893849" y="1895479"/>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317" name="Straight Connector 9316">
              <a:extLst>
                <a:ext uri="{FF2B5EF4-FFF2-40B4-BE49-F238E27FC236}">
                  <a16:creationId xmlns:a16="http://schemas.microsoft.com/office/drawing/2014/main" id="{A7E19ECE-054A-C080-2A43-AFC8FF079A0C}"/>
                </a:ext>
              </a:extLst>
            </p:cNvPr>
            <p:cNvCxnSpPr>
              <a:cxnSpLocks/>
            </p:cNvCxnSpPr>
            <p:nvPr/>
          </p:nvCxnSpPr>
          <p:spPr bwMode="auto">
            <a:xfrm>
              <a:off x="5865274" y="1895479"/>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318" name="Straight Connector 9317">
              <a:extLst>
                <a:ext uri="{FF2B5EF4-FFF2-40B4-BE49-F238E27FC236}">
                  <a16:creationId xmlns:a16="http://schemas.microsoft.com/office/drawing/2014/main" id="{EB05E90D-BE7A-033E-0B56-EBDF693A8481}"/>
                </a:ext>
              </a:extLst>
            </p:cNvPr>
            <p:cNvCxnSpPr>
              <a:cxnSpLocks/>
            </p:cNvCxnSpPr>
            <p:nvPr/>
          </p:nvCxnSpPr>
          <p:spPr bwMode="auto">
            <a:xfrm>
              <a:off x="5781927" y="1888325"/>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319" name="Straight Connector 9318">
              <a:extLst>
                <a:ext uri="{FF2B5EF4-FFF2-40B4-BE49-F238E27FC236}">
                  <a16:creationId xmlns:a16="http://schemas.microsoft.com/office/drawing/2014/main" id="{0A631D7E-B628-CA9F-132B-45BFB914C719}"/>
                </a:ext>
              </a:extLst>
            </p:cNvPr>
            <p:cNvCxnSpPr>
              <a:cxnSpLocks/>
            </p:cNvCxnSpPr>
            <p:nvPr/>
          </p:nvCxnSpPr>
          <p:spPr bwMode="auto">
            <a:xfrm>
              <a:off x="5760495" y="1888325"/>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320" name="Straight Connector 9319">
              <a:extLst>
                <a:ext uri="{FF2B5EF4-FFF2-40B4-BE49-F238E27FC236}">
                  <a16:creationId xmlns:a16="http://schemas.microsoft.com/office/drawing/2014/main" id="{73CE0FF1-57EA-1359-0A1F-D318B01E4B56}"/>
                </a:ext>
              </a:extLst>
            </p:cNvPr>
            <p:cNvCxnSpPr>
              <a:cxnSpLocks/>
            </p:cNvCxnSpPr>
            <p:nvPr/>
          </p:nvCxnSpPr>
          <p:spPr bwMode="auto">
            <a:xfrm>
              <a:off x="5740033" y="1882973"/>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321" name="Straight Connector 9320">
              <a:extLst>
                <a:ext uri="{FF2B5EF4-FFF2-40B4-BE49-F238E27FC236}">
                  <a16:creationId xmlns:a16="http://schemas.microsoft.com/office/drawing/2014/main" id="{33727794-1464-A266-DAFD-2C7838035E5B}"/>
                </a:ext>
              </a:extLst>
            </p:cNvPr>
            <p:cNvCxnSpPr>
              <a:cxnSpLocks/>
            </p:cNvCxnSpPr>
            <p:nvPr/>
          </p:nvCxnSpPr>
          <p:spPr bwMode="auto">
            <a:xfrm>
              <a:off x="5720734" y="1881182"/>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322" name="Straight Connector 9321">
              <a:extLst>
                <a:ext uri="{FF2B5EF4-FFF2-40B4-BE49-F238E27FC236}">
                  <a16:creationId xmlns:a16="http://schemas.microsoft.com/office/drawing/2014/main" id="{85C5EA96-963F-4C2B-79A9-DC1BA9CADEB0}"/>
                </a:ext>
              </a:extLst>
            </p:cNvPr>
            <p:cNvCxnSpPr>
              <a:cxnSpLocks/>
            </p:cNvCxnSpPr>
            <p:nvPr/>
          </p:nvCxnSpPr>
          <p:spPr bwMode="auto">
            <a:xfrm>
              <a:off x="5655469" y="1877383"/>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323" name="Straight Connector 9322">
              <a:extLst>
                <a:ext uri="{FF2B5EF4-FFF2-40B4-BE49-F238E27FC236}">
                  <a16:creationId xmlns:a16="http://schemas.microsoft.com/office/drawing/2014/main" id="{14BFC9E4-3E5B-6BD0-CB56-3D07ADB4F405}"/>
                </a:ext>
              </a:extLst>
            </p:cNvPr>
            <p:cNvCxnSpPr>
              <a:cxnSpLocks/>
            </p:cNvCxnSpPr>
            <p:nvPr/>
          </p:nvCxnSpPr>
          <p:spPr bwMode="auto">
            <a:xfrm>
              <a:off x="5579269" y="1868693"/>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324" name="Straight Connector 9323">
              <a:extLst>
                <a:ext uri="{FF2B5EF4-FFF2-40B4-BE49-F238E27FC236}">
                  <a16:creationId xmlns:a16="http://schemas.microsoft.com/office/drawing/2014/main" id="{2E82E4CA-B57F-5D87-FD38-9118EC9A004F}"/>
                </a:ext>
              </a:extLst>
            </p:cNvPr>
            <p:cNvCxnSpPr>
              <a:cxnSpLocks/>
            </p:cNvCxnSpPr>
            <p:nvPr/>
          </p:nvCxnSpPr>
          <p:spPr bwMode="auto">
            <a:xfrm>
              <a:off x="5479256" y="1865723"/>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325" name="Straight Connector 9324">
              <a:extLst>
                <a:ext uri="{FF2B5EF4-FFF2-40B4-BE49-F238E27FC236}">
                  <a16:creationId xmlns:a16="http://schemas.microsoft.com/office/drawing/2014/main" id="{957FE062-BA5F-09C7-B6C1-295A9AC1AB1F}"/>
                </a:ext>
              </a:extLst>
            </p:cNvPr>
            <p:cNvCxnSpPr>
              <a:cxnSpLocks/>
            </p:cNvCxnSpPr>
            <p:nvPr/>
          </p:nvCxnSpPr>
          <p:spPr bwMode="auto">
            <a:xfrm>
              <a:off x="5403056" y="1862753"/>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326" name="Straight Connector 9325">
              <a:extLst>
                <a:ext uri="{FF2B5EF4-FFF2-40B4-BE49-F238E27FC236}">
                  <a16:creationId xmlns:a16="http://schemas.microsoft.com/office/drawing/2014/main" id="{2ED2B3BE-8FD7-4BDE-DF55-2A2BA4F48D72}"/>
                </a:ext>
              </a:extLst>
            </p:cNvPr>
            <p:cNvCxnSpPr>
              <a:cxnSpLocks/>
            </p:cNvCxnSpPr>
            <p:nvPr/>
          </p:nvCxnSpPr>
          <p:spPr bwMode="auto">
            <a:xfrm>
              <a:off x="5336381" y="1840706"/>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327" name="Straight Connector 9326">
              <a:extLst>
                <a:ext uri="{FF2B5EF4-FFF2-40B4-BE49-F238E27FC236}">
                  <a16:creationId xmlns:a16="http://schemas.microsoft.com/office/drawing/2014/main" id="{E7D6CFB1-11B6-3D51-7DED-155F58D0FC73}"/>
                </a:ext>
              </a:extLst>
            </p:cNvPr>
            <p:cNvCxnSpPr>
              <a:cxnSpLocks/>
            </p:cNvCxnSpPr>
            <p:nvPr/>
          </p:nvCxnSpPr>
          <p:spPr bwMode="auto">
            <a:xfrm>
              <a:off x="5381625" y="1850230"/>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328" name="Straight Connector 9327">
              <a:extLst>
                <a:ext uri="{FF2B5EF4-FFF2-40B4-BE49-F238E27FC236}">
                  <a16:creationId xmlns:a16="http://schemas.microsoft.com/office/drawing/2014/main" id="{4F7984DC-2D84-5C24-508C-EE732D4EA3C9}"/>
                </a:ext>
              </a:extLst>
            </p:cNvPr>
            <p:cNvCxnSpPr>
              <a:cxnSpLocks/>
            </p:cNvCxnSpPr>
            <p:nvPr/>
          </p:nvCxnSpPr>
          <p:spPr bwMode="auto">
            <a:xfrm>
              <a:off x="5241131" y="1837738"/>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329" name="Straight Connector 9328">
              <a:extLst>
                <a:ext uri="{FF2B5EF4-FFF2-40B4-BE49-F238E27FC236}">
                  <a16:creationId xmlns:a16="http://schemas.microsoft.com/office/drawing/2014/main" id="{AC422333-B187-2A8A-F19A-3AE2BB49FFDF}"/>
                </a:ext>
              </a:extLst>
            </p:cNvPr>
            <p:cNvCxnSpPr>
              <a:cxnSpLocks/>
            </p:cNvCxnSpPr>
            <p:nvPr/>
          </p:nvCxnSpPr>
          <p:spPr bwMode="auto">
            <a:xfrm>
              <a:off x="5214938" y="1837738"/>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330" name="Straight Connector 9329">
              <a:extLst>
                <a:ext uri="{FF2B5EF4-FFF2-40B4-BE49-F238E27FC236}">
                  <a16:creationId xmlns:a16="http://schemas.microsoft.com/office/drawing/2014/main" id="{1A89B1B3-6D82-05B4-07F2-74177015DF60}"/>
                </a:ext>
              </a:extLst>
            </p:cNvPr>
            <p:cNvCxnSpPr>
              <a:cxnSpLocks/>
            </p:cNvCxnSpPr>
            <p:nvPr/>
          </p:nvCxnSpPr>
          <p:spPr bwMode="auto">
            <a:xfrm>
              <a:off x="5193506" y="1837738"/>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331" name="Straight Connector 9330">
              <a:extLst>
                <a:ext uri="{FF2B5EF4-FFF2-40B4-BE49-F238E27FC236}">
                  <a16:creationId xmlns:a16="http://schemas.microsoft.com/office/drawing/2014/main" id="{9DDE33A2-DB6D-D6CB-272E-2C16EE693D53}"/>
                </a:ext>
              </a:extLst>
            </p:cNvPr>
            <p:cNvCxnSpPr>
              <a:cxnSpLocks/>
            </p:cNvCxnSpPr>
            <p:nvPr/>
          </p:nvCxnSpPr>
          <p:spPr bwMode="auto">
            <a:xfrm>
              <a:off x="5103018" y="1837738"/>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332" name="Straight Connector 9331">
              <a:extLst>
                <a:ext uri="{FF2B5EF4-FFF2-40B4-BE49-F238E27FC236}">
                  <a16:creationId xmlns:a16="http://schemas.microsoft.com/office/drawing/2014/main" id="{E31BFB37-BF7F-4B82-397F-72602D583F48}"/>
                </a:ext>
              </a:extLst>
            </p:cNvPr>
            <p:cNvCxnSpPr>
              <a:cxnSpLocks/>
            </p:cNvCxnSpPr>
            <p:nvPr/>
          </p:nvCxnSpPr>
          <p:spPr bwMode="auto">
            <a:xfrm>
              <a:off x="4914900" y="1824036"/>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333" name="Straight Connector 9332">
              <a:extLst>
                <a:ext uri="{FF2B5EF4-FFF2-40B4-BE49-F238E27FC236}">
                  <a16:creationId xmlns:a16="http://schemas.microsoft.com/office/drawing/2014/main" id="{B564E8B3-1EB4-5508-1C26-405E57C926FA}"/>
                </a:ext>
              </a:extLst>
            </p:cNvPr>
            <p:cNvCxnSpPr>
              <a:cxnSpLocks/>
            </p:cNvCxnSpPr>
            <p:nvPr/>
          </p:nvCxnSpPr>
          <p:spPr bwMode="auto">
            <a:xfrm>
              <a:off x="4836318" y="1819274"/>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334" name="Straight Connector 9333">
              <a:extLst>
                <a:ext uri="{FF2B5EF4-FFF2-40B4-BE49-F238E27FC236}">
                  <a16:creationId xmlns:a16="http://schemas.microsoft.com/office/drawing/2014/main" id="{99ABA453-C8C1-5F0F-B711-04A30631D15F}"/>
                </a:ext>
              </a:extLst>
            </p:cNvPr>
            <p:cNvCxnSpPr>
              <a:cxnSpLocks/>
            </p:cNvCxnSpPr>
            <p:nvPr/>
          </p:nvCxnSpPr>
          <p:spPr bwMode="auto">
            <a:xfrm>
              <a:off x="4633912" y="1816892"/>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335" name="Straight Connector 9334">
              <a:extLst>
                <a:ext uri="{FF2B5EF4-FFF2-40B4-BE49-F238E27FC236}">
                  <a16:creationId xmlns:a16="http://schemas.microsoft.com/office/drawing/2014/main" id="{60473DC0-4FA4-7500-27B0-786462CB3EB9}"/>
                </a:ext>
              </a:extLst>
            </p:cNvPr>
            <p:cNvCxnSpPr>
              <a:cxnSpLocks/>
            </p:cNvCxnSpPr>
            <p:nvPr/>
          </p:nvCxnSpPr>
          <p:spPr bwMode="auto">
            <a:xfrm>
              <a:off x="4705350" y="1816892"/>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336" name="Straight Connector 9335">
              <a:extLst>
                <a:ext uri="{FF2B5EF4-FFF2-40B4-BE49-F238E27FC236}">
                  <a16:creationId xmlns:a16="http://schemas.microsoft.com/office/drawing/2014/main" id="{F1222349-BA20-E13A-E803-A06B4CBD0B6E}"/>
                </a:ext>
              </a:extLst>
            </p:cNvPr>
            <p:cNvCxnSpPr>
              <a:cxnSpLocks/>
            </p:cNvCxnSpPr>
            <p:nvPr/>
          </p:nvCxnSpPr>
          <p:spPr bwMode="auto">
            <a:xfrm>
              <a:off x="4329112" y="1795462"/>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337" name="Straight Connector 9336">
              <a:extLst>
                <a:ext uri="{FF2B5EF4-FFF2-40B4-BE49-F238E27FC236}">
                  <a16:creationId xmlns:a16="http://schemas.microsoft.com/office/drawing/2014/main" id="{B9E3070C-E45B-B1D0-3C51-6F9C0D4BCE0B}"/>
                </a:ext>
              </a:extLst>
            </p:cNvPr>
            <p:cNvCxnSpPr>
              <a:cxnSpLocks/>
            </p:cNvCxnSpPr>
            <p:nvPr/>
          </p:nvCxnSpPr>
          <p:spPr bwMode="auto">
            <a:xfrm>
              <a:off x="4274344" y="1795462"/>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338" name="Straight Connector 9337">
              <a:extLst>
                <a:ext uri="{FF2B5EF4-FFF2-40B4-BE49-F238E27FC236}">
                  <a16:creationId xmlns:a16="http://schemas.microsoft.com/office/drawing/2014/main" id="{AD3A8F09-023A-1208-4BB7-A0262EEE6380}"/>
                </a:ext>
              </a:extLst>
            </p:cNvPr>
            <p:cNvCxnSpPr>
              <a:cxnSpLocks/>
            </p:cNvCxnSpPr>
            <p:nvPr/>
          </p:nvCxnSpPr>
          <p:spPr bwMode="auto">
            <a:xfrm>
              <a:off x="4026695" y="1778795"/>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339" name="Straight Connector 9338">
              <a:extLst>
                <a:ext uri="{FF2B5EF4-FFF2-40B4-BE49-F238E27FC236}">
                  <a16:creationId xmlns:a16="http://schemas.microsoft.com/office/drawing/2014/main" id="{D8DBAF6F-8567-B457-E2F0-010991AB25FA}"/>
                </a:ext>
              </a:extLst>
            </p:cNvPr>
            <p:cNvCxnSpPr>
              <a:cxnSpLocks/>
            </p:cNvCxnSpPr>
            <p:nvPr/>
          </p:nvCxnSpPr>
          <p:spPr bwMode="auto">
            <a:xfrm>
              <a:off x="3924301" y="1766890"/>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340" name="Straight Connector 9339">
              <a:extLst>
                <a:ext uri="{FF2B5EF4-FFF2-40B4-BE49-F238E27FC236}">
                  <a16:creationId xmlns:a16="http://schemas.microsoft.com/office/drawing/2014/main" id="{15470645-BD9E-E38C-8E19-9969C73909CC}"/>
                </a:ext>
              </a:extLst>
            </p:cNvPr>
            <p:cNvCxnSpPr>
              <a:cxnSpLocks/>
            </p:cNvCxnSpPr>
            <p:nvPr/>
          </p:nvCxnSpPr>
          <p:spPr bwMode="auto">
            <a:xfrm>
              <a:off x="3845720" y="1757362"/>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341" name="Straight Connector 9340">
              <a:extLst>
                <a:ext uri="{FF2B5EF4-FFF2-40B4-BE49-F238E27FC236}">
                  <a16:creationId xmlns:a16="http://schemas.microsoft.com/office/drawing/2014/main" id="{28B36FFB-06B9-AE61-F59F-17CD570955F6}"/>
                </a:ext>
              </a:extLst>
            </p:cNvPr>
            <p:cNvCxnSpPr>
              <a:cxnSpLocks/>
            </p:cNvCxnSpPr>
            <p:nvPr/>
          </p:nvCxnSpPr>
          <p:spPr bwMode="auto">
            <a:xfrm>
              <a:off x="3736182" y="1757362"/>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342" name="Straight Connector 9341">
              <a:extLst>
                <a:ext uri="{FF2B5EF4-FFF2-40B4-BE49-F238E27FC236}">
                  <a16:creationId xmlns:a16="http://schemas.microsoft.com/office/drawing/2014/main" id="{F38BABCB-70C8-6E1B-3442-DFF281B93218}"/>
                </a:ext>
              </a:extLst>
            </p:cNvPr>
            <p:cNvCxnSpPr>
              <a:cxnSpLocks/>
            </p:cNvCxnSpPr>
            <p:nvPr/>
          </p:nvCxnSpPr>
          <p:spPr bwMode="auto">
            <a:xfrm>
              <a:off x="3543301" y="1731168"/>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343" name="Straight Connector 9342">
              <a:extLst>
                <a:ext uri="{FF2B5EF4-FFF2-40B4-BE49-F238E27FC236}">
                  <a16:creationId xmlns:a16="http://schemas.microsoft.com/office/drawing/2014/main" id="{E0FFC44C-5A1E-2F83-CA57-27CD11317C81}"/>
                </a:ext>
              </a:extLst>
            </p:cNvPr>
            <p:cNvCxnSpPr>
              <a:cxnSpLocks/>
            </p:cNvCxnSpPr>
            <p:nvPr/>
          </p:nvCxnSpPr>
          <p:spPr bwMode="auto">
            <a:xfrm>
              <a:off x="3526632" y="1731168"/>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344" name="Straight Connector 9343">
              <a:extLst>
                <a:ext uri="{FF2B5EF4-FFF2-40B4-BE49-F238E27FC236}">
                  <a16:creationId xmlns:a16="http://schemas.microsoft.com/office/drawing/2014/main" id="{25D7BADA-3D43-955F-1672-1A6F15A5EF5E}"/>
                </a:ext>
              </a:extLst>
            </p:cNvPr>
            <p:cNvCxnSpPr>
              <a:cxnSpLocks/>
            </p:cNvCxnSpPr>
            <p:nvPr/>
          </p:nvCxnSpPr>
          <p:spPr bwMode="auto">
            <a:xfrm>
              <a:off x="3590926" y="1738311"/>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345" name="Straight Connector 9344">
              <a:extLst>
                <a:ext uri="{FF2B5EF4-FFF2-40B4-BE49-F238E27FC236}">
                  <a16:creationId xmlns:a16="http://schemas.microsoft.com/office/drawing/2014/main" id="{B476666A-07FC-BE19-3DF6-0D6EED705183}"/>
                </a:ext>
              </a:extLst>
            </p:cNvPr>
            <p:cNvCxnSpPr>
              <a:cxnSpLocks/>
            </p:cNvCxnSpPr>
            <p:nvPr/>
          </p:nvCxnSpPr>
          <p:spPr bwMode="auto">
            <a:xfrm>
              <a:off x="4188620" y="1785938"/>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346" name="Straight Connector 9345">
              <a:extLst>
                <a:ext uri="{FF2B5EF4-FFF2-40B4-BE49-F238E27FC236}">
                  <a16:creationId xmlns:a16="http://schemas.microsoft.com/office/drawing/2014/main" id="{F8E6931C-54CD-8F01-E529-C180856C16F3}"/>
                </a:ext>
              </a:extLst>
            </p:cNvPr>
            <p:cNvCxnSpPr>
              <a:cxnSpLocks/>
            </p:cNvCxnSpPr>
            <p:nvPr/>
          </p:nvCxnSpPr>
          <p:spPr bwMode="auto">
            <a:xfrm>
              <a:off x="3376613" y="1728786"/>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347" name="Straight Connector 9346">
              <a:extLst>
                <a:ext uri="{FF2B5EF4-FFF2-40B4-BE49-F238E27FC236}">
                  <a16:creationId xmlns:a16="http://schemas.microsoft.com/office/drawing/2014/main" id="{6AB1C24A-57CC-C0B8-5176-14ADBEB00129}"/>
                </a:ext>
              </a:extLst>
            </p:cNvPr>
            <p:cNvCxnSpPr>
              <a:cxnSpLocks/>
            </p:cNvCxnSpPr>
            <p:nvPr/>
          </p:nvCxnSpPr>
          <p:spPr bwMode="auto">
            <a:xfrm>
              <a:off x="3312319" y="1728786"/>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348" name="Straight Connector 9347">
              <a:extLst>
                <a:ext uri="{FF2B5EF4-FFF2-40B4-BE49-F238E27FC236}">
                  <a16:creationId xmlns:a16="http://schemas.microsoft.com/office/drawing/2014/main" id="{262B602C-A6DE-BFFE-C817-4A13201D3EAE}"/>
                </a:ext>
              </a:extLst>
            </p:cNvPr>
            <p:cNvCxnSpPr>
              <a:cxnSpLocks/>
            </p:cNvCxnSpPr>
            <p:nvPr/>
          </p:nvCxnSpPr>
          <p:spPr bwMode="auto">
            <a:xfrm>
              <a:off x="3005138" y="1702594"/>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349" name="Straight Connector 9348">
              <a:extLst>
                <a:ext uri="{FF2B5EF4-FFF2-40B4-BE49-F238E27FC236}">
                  <a16:creationId xmlns:a16="http://schemas.microsoft.com/office/drawing/2014/main" id="{70BA4CBE-7513-D92A-651D-D8E93DC71B5A}"/>
                </a:ext>
              </a:extLst>
            </p:cNvPr>
            <p:cNvCxnSpPr>
              <a:cxnSpLocks/>
            </p:cNvCxnSpPr>
            <p:nvPr/>
          </p:nvCxnSpPr>
          <p:spPr bwMode="auto">
            <a:xfrm>
              <a:off x="2893219" y="1695451"/>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350" name="Straight Connector 9349">
              <a:extLst>
                <a:ext uri="{FF2B5EF4-FFF2-40B4-BE49-F238E27FC236}">
                  <a16:creationId xmlns:a16="http://schemas.microsoft.com/office/drawing/2014/main" id="{08FFA6AE-4862-573D-6F28-B7981E1B836B}"/>
                </a:ext>
              </a:extLst>
            </p:cNvPr>
            <p:cNvCxnSpPr>
              <a:cxnSpLocks/>
            </p:cNvCxnSpPr>
            <p:nvPr/>
          </p:nvCxnSpPr>
          <p:spPr bwMode="auto">
            <a:xfrm>
              <a:off x="2805113" y="1695451"/>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351" name="Straight Connector 9350">
              <a:extLst>
                <a:ext uri="{FF2B5EF4-FFF2-40B4-BE49-F238E27FC236}">
                  <a16:creationId xmlns:a16="http://schemas.microsoft.com/office/drawing/2014/main" id="{B94B3CC8-B942-2FB5-696C-265042677862}"/>
                </a:ext>
              </a:extLst>
            </p:cNvPr>
            <p:cNvCxnSpPr>
              <a:cxnSpLocks/>
            </p:cNvCxnSpPr>
            <p:nvPr/>
          </p:nvCxnSpPr>
          <p:spPr bwMode="auto">
            <a:xfrm>
              <a:off x="2745583" y="1693070"/>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352" name="Straight Connector 9351">
              <a:extLst>
                <a:ext uri="{FF2B5EF4-FFF2-40B4-BE49-F238E27FC236}">
                  <a16:creationId xmlns:a16="http://schemas.microsoft.com/office/drawing/2014/main" id="{237F38FF-AF44-610C-3780-6D25A14689DF}"/>
                </a:ext>
              </a:extLst>
            </p:cNvPr>
            <p:cNvCxnSpPr>
              <a:cxnSpLocks/>
            </p:cNvCxnSpPr>
            <p:nvPr/>
          </p:nvCxnSpPr>
          <p:spPr bwMode="auto">
            <a:xfrm>
              <a:off x="2767014" y="1693070"/>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353" name="Straight Connector 9352">
              <a:extLst>
                <a:ext uri="{FF2B5EF4-FFF2-40B4-BE49-F238E27FC236}">
                  <a16:creationId xmlns:a16="http://schemas.microsoft.com/office/drawing/2014/main" id="{35C7DD84-8AD0-E272-C60F-D384BB9ECE08}"/>
                </a:ext>
              </a:extLst>
            </p:cNvPr>
            <p:cNvCxnSpPr>
              <a:cxnSpLocks/>
            </p:cNvCxnSpPr>
            <p:nvPr/>
          </p:nvCxnSpPr>
          <p:spPr bwMode="auto">
            <a:xfrm>
              <a:off x="2664620" y="1693070"/>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354" name="Straight Connector 9353">
              <a:extLst>
                <a:ext uri="{FF2B5EF4-FFF2-40B4-BE49-F238E27FC236}">
                  <a16:creationId xmlns:a16="http://schemas.microsoft.com/office/drawing/2014/main" id="{D27C4361-C26A-0DF3-2973-8A113B675F2C}"/>
                </a:ext>
              </a:extLst>
            </p:cNvPr>
            <p:cNvCxnSpPr>
              <a:cxnSpLocks/>
            </p:cNvCxnSpPr>
            <p:nvPr/>
          </p:nvCxnSpPr>
          <p:spPr bwMode="auto">
            <a:xfrm>
              <a:off x="2616995" y="1684436"/>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355" name="Straight Connector 9354">
              <a:extLst>
                <a:ext uri="{FF2B5EF4-FFF2-40B4-BE49-F238E27FC236}">
                  <a16:creationId xmlns:a16="http://schemas.microsoft.com/office/drawing/2014/main" id="{687C249B-E013-0DC7-DBEF-FB0CF0BCF735}"/>
                </a:ext>
              </a:extLst>
            </p:cNvPr>
            <p:cNvCxnSpPr>
              <a:cxnSpLocks/>
            </p:cNvCxnSpPr>
            <p:nvPr/>
          </p:nvCxnSpPr>
          <p:spPr bwMode="auto">
            <a:xfrm>
              <a:off x="2583658" y="1684436"/>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356" name="Straight Connector 9355">
              <a:extLst>
                <a:ext uri="{FF2B5EF4-FFF2-40B4-BE49-F238E27FC236}">
                  <a16:creationId xmlns:a16="http://schemas.microsoft.com/office/drawing/2014/main" id="{8727897B-8CC5-F1B4-6C98-F177D441A0B3}"/>
                </a:ext>
              </a:extLst>
            </p:cNvPr>
            <p:cNvCxnSpPr>
              <a:cxnSpLocks/>
            </p:cNvCxnSpPr>
            <p:nvPr/>
          </p:nvCxnSpPr>
          <p:spPr bwMode="auto">
            <a:xfrm>
              <a:off x="2540796" y="1684436"/>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357" name="Straight Connector 9356">
              <a:extLst>
                <a:ext uri="{FF2B5EF4-FFF2-40B4-BE49-F238E27FC236}">
                  <a16:creationId xmlns:a16="http://schemas.microsoft.com/office/drawing/2014/main" id="{6731CE94-CCE5-3D1D-FECE-F362350F1186}"/>
                </a:ext>
              </a:extLst>
            </p:cNvPr>
            <p:cNvCxnSpPr>
              <a:cxnSpLocks/>
            </p:cNvCxnSpPr>
            <p:nvPr/>
          </p:nvCxnSpPr>
          <p:spPr bwMode="auto">
            <a:xfrm>
              <a:off x="2476502" y="1686817"/>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358" name="Straight Connector 9357">
              <a:extLst>
                <a:ext uri="{FF2B5EF4-FFF2-40B4-BE49-F238E27FC236}">
                  <a16:creationId xmlns:a16="http://schemas.microsoft.com/office/drawing/2014/main" id="{853BDC67-CEF7-4D38-389F-F29D43431B9E}"/>
                </a:ext>
              </a:extLst>
            </p:cNvPr>
            <p:cNvCxnSpPr>
              <a:cxnSpLocks/>
            </p:cNvCxnSpPr>
            <p:nvPr/>
          </p:nvCxnSpPr>
          <p:spPr bwMode="auto">
            <a:xfrm>
              <a:off x="2343152" y="1674912"/>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359" name="Straight Connector 9358">
              <a:extLst>
                <a:ext uri="{FF2B5EF4-FFF2-40B4-BE49-F238E27FC236}">
                  <a16:creationId xmlns:a16="http://schemas.microsoft.com/office/drawing/2014/main" id="{21274A0B-DAC6-62F6-411B-72DBDDF76AE1}"/>
                </a:ext>
              </a:extLst>
            </p:cNvPr>
            <p:cNvCxnSpPr>
              <a:cxnSpLocks/>
            </p:cNvCxnSpPr>
            <p:nvPr/>
          </p:nvCxnSpPr>
          <p:spPr bwMode="auto">
            <a:xfrm>
              <a:off x="2324102" y="1674912"/>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360" name="Straight Connector 9359">
              <a:extLst>
                <a:ext uri="{FF2B5EF4-FFF2-40B4-BE49-F238E27FC236}">
                  <a16:creationId xmlns:a16="http://schemas.microsoft.com/office/drawing/2014/main" id="{BB03E7E1-035E-781B-0A7F-EBED7899F275}"/>
                </a:ext>
              </a:extLst>
            </p:cNvPr>
            <p:cNvCxnSpPr>
              <a:cxnSpLocks/>
            </p:cNvCxnSpPr>
            <p:nvPr/>
          </p:nvCxnSpPr>
          <p:spPr bwMode="auto">
            <a:xfrm>
              <a:off x="2264571" y="1674912"/>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361" name="Straight Connector 9360">
              <a:extLst>
                <a:ext uri="{FF2B5EF4-FFF2-40B4-BE49-F238E27FC236}">
                  <a16:creationId xmlns:a16="http://schemas.microsoft.com/office/drawing/2014/main" id="{50BF12F8-4242-B4B9-DD45-F23C457370AF}"/>
                </a:ext>
              </a:extLst>
            </p:cNvPr>
            <p:cNvCxnSpPr>
              <a:cxnSpLocks/>
            </p:cNvCxnSpPr>
            <p:nvPr/>
          </p:nvCxnSpPr>
          <p:spPr bwMode="auto">
            <a:xfrm>
              <a:off x="2219327" y="1663898"/>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362" name="Straight Connector 9361">
              <a:extLst>
                <a:ext uri="{FF2B5EF4-FFF2-40B4-BE49-F238E27FC236}">
                  <a16:creationId xmlns:a16="http://schemas.microsoft.com/office/drawing/2014/main" id="{1C8A1261-6FDC-4FA5-3D34-09F826E01447}"/>
                </a:ext>
              </a:extLst>
            </p:cNvPr>
            <p:cNvCxnSpPr>
              <a:cxnSpLocks/>
            </p:cNvCxnSpPr>
            <p:nvPr/>
          </p:nvCxnSpPr>
          <p:spPr bwMode="auto">
            <a:xfrm>
              <a:off x="2200277" y="1663898"/>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363" name="Straight Connector 9362">
              <a:extLst>
                <a:ext uri="{FF2B5EF4-FFF2-40B4-BE49-F238E27FC236}">
                  <a16:creationId xmlns:a16="http://schemas.microsoft.com/office/drawing/2014/main" id="{23D4B441-EDAD-6F5A-91C3-069C58BA18AC}"/>
                </a:ext>
              </a:extLst>
            </p:cNvPr>
            <p:cNvCxnSpPr>
              <a:cxnSpLocks/>
            </p:cNvCxnSpPr>
            <p:nvPr/>
          </p:nvCxnSpPr>
          <p:spPr bwMode="auto">
            <a:xfrm>
              <a:off x="2181227" y="1663898"/>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364" name="Straight Connector 9363">
              <a:extLst>
                <a:ext uri="{FF2B5EF4-FFF2-40B4-BE49-F238E27FC236}">
                  <a16:creationId xmlns:a16="http://schemas.microsoft.com/office/drawing/2014/main" id="{7AFFF2E7-768C-0F8A-0B32-3643583A9982}"/>
                </a:ext>
              </a:extLst>
            </p:cNvPr>
            <p:cNvCxnSpPr>
              <a:cxnSpLocks/>
            </p:cNvCxnSpPr>
            <p:nvPr/>
          </p:nvCxnSpPr>
          <p:spPr bwMode="auto">
            <a:xfrm>
              <a:off x="2159795" y="1663898"/>
              <a:ext cx="0" cy="61911"/>
            </a:xfrm>
            <a:prstGeom prst="line">
              <a:avLst/>
            </a:prstGeom>
            <a:noFill/>
            <a:ln w="19050" cap="flat" cmpd="sng" algn="ctr">
              <a:solidFill>
                <a:schemeClr val="accent1"/>
              </a:solidFill>
              <a:prstDash val="solid"/>
              <a:round/>
              <a:headEnd type="none" w="med" len="med"/>
              <a:tailEnd type="none" w="med" len="med"/>
            </a:ln>
            <a:effectLst/>
          </p:spPr>
        </p:cxnSp>
        <p:cxnSp>
          <p:nvCxnSpPr>
            <p:cNvPr id="9365" name="Straight Connector 9364">
              <a:extLst>
                <a:ext uri="{FF2B5EF4-FFF2-40B4-BE49-F238E27FC236}">
                  <a16:creationId xmlns:a16="http://schemas.microsoft.com/office/drawing/2014/main" id="{57E4EAD5-CDD9-D475-34D9-AC6345D760B0}"/>
                </a:ext>
              </a:extLst>
            </p:cNvPr>
            <p:cNvCxnSpPr>
              <a:cxnSpLocks/>
            </p:cNvCxnSpPr>
            <p:nvPr/>
          </p:nvCxnSpPr>
          <p:spPr bwMode="auto">
            <a:xfrm>
              <a:off x="2055020" y="1663898"/>
              <a:ext cx="0" cy="61911"/>
            </a:xfrm>
            <a:prstGeom prst="line">
              <a:avLst/>
            </a:prstGeom>
            <a:noFill/>
            <a:ln w="19050" cap="flat" cmpd="sng" algn="ctr">
              <a:solidFill>
                <a:schemeClr val="accent1"/>
              </a:solidFill>
              <a:prstDash val="solid"/>
              <a:round/>
              <a:headEnd type="none" w="med" len="med"/>
              <a:tailEnd type="none" w="med" len="med"/>
            </a:ln>
            <a:effectLst/>
          </p:spPr>
        </p:cxnSp>
      </p:grpSp>
      <p:grpSp>
        <p:nvGrpSpPr>
          <p:cNvPr id="9502" name="Group 9501">
            <a:extLst>
              <a:ext uri="{FF2B5EF4-FFF2-40B4-BE49-F238E27FC236}">
                <a16:creationId xmlns:a16="http://schemas.microsoft.com/office/drawing/2014/main" id="{9D62EE9A-8B68-D7DE-07D2-E65013C3B7FF}"/>
              </a:ext>
            </a:extLst>
          </p:cNvPr>
          <p:cNvGrpSpPr/>
          <p:nvPr/>
        </p:nvGrpSpPr>
        <p:grpSpPr>
          <a:xfrm>
            <a:off x="1964532" y="1674909"/>
            <a:ext cx="5882086" cy="580142"/>
            <a:chOff x="1964532" y="1674909"/>
            <a:chExt cx="5882086" cy="580142"/>
          </a:xfrm>
        </p:grpSpPr>
        <p:cxnSp>
          <p:nvCxnSpPr>
            <p:cNvPr id="9374" name="Straight Connector 9373">
              <a:extLst>
                <a:ext uri="{FF2B5EF4-FFF2-40B4-BE49-F238E27FC236}">
                  <a16:creationId xmlns:a16="http://schemas.microsoft.com/office/drawing/2014/main" id="{18758572-027D-0A05-7CBB-04BED3749A21}"/>
                </a:ext>
              </a:extLst>
            </p:cNvPr>
            <p:cNvCxnSpPr>
              <a:cxnSpLocks/>
            </p:cNvCxnSpPr>
            <p:nvPr/>
          </p:nvCxnSpPr>
          <p:spPr bwMode="auto">
            <a:xfrm>
              <a:off x="1964532" y="1674909"/>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375" name="Straight Connector 9374">
              <a:extLst>
                <a:ext uri="{FF2B5EF4-FFF2-40B4-BE49-F238E27FC236}">
                  <a16:creationId xmlns:a16="http://schemas.microsoft.com/office/drawing/2014/main" id="{3D89FC5D-EC98-125E-DB89-73F74C902215}"/>
                </a:ext>
              </a:extLst>
            </p:cNvPr>
            <p:cNvCxnSpPr>
              <a:cxnSpLocks/>
            </p:cNvCxnSpPr>
            <p:nvPr/>
          </p:nvCxnSpPr>
          <p:spPr bwMode="auto">
            <a:xfrm>
              <a:off x="1988344" y="1674909"/>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376" name="Straight Connector 9375">
              <a:extLst>
                <a:ext uri="{FF2B5EF4-FFF2-40B4-BE49-F238E27FC236}">
                  <a16:creationId xmlns:a16="http://schemas.microsoft.com/office/drawing/2014/main" id="{D4CE8309-4275-623B-6E35-1F29CFA04366}"/>
                </a:ext>
              </a:extLst>
            </p:cNvPr>
            <p:cNvCxnSpPr>
              <a:cxnSpLocks/>
            </p:cNvCxnSpPr>
            <p:nvPr/>
          </p:nvCxnSpPr>
          <p:spPr bwMode="auto">
            <a:xfrm>
              <a:off x="2002632" y="1674909"/>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377" name="Straight Connector 9376">
              <a:extLst>
                <a:ext uri="{FF2B5EF4-FFF2-40B4-BE49-F238E27FC236}">
                  <a16:creationId xmlns:a16="http://schemas.microsoft.com/office/drawing/2014/main" id="{909A3CCA-3001-866B-0E6D-9DDA7990AE0B}"/>
                </a:ext>
              </a:extLst>
            </p:cNvPr>
            <p:cNvCxnSpPr>
              <a:cxnSpLocks/>
            </p:cNvCxnSpPr>
            <p:nvPr/>
          </p:nvCxnSpPr>
          <p:spPr bwMode="auto">
            <a:xfrm>
              <a:off x="2024063" y="1674909"/>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378" name="Straight Connector 9377">
              <a:extLst>
                <a:ext uri="{FF2B5EF4-FFF2-40B4-BE49-F238E27FC236}">
                  <a16:creationId xmlns:a16="http://schemas.microsoft.com/office/drawing/2014/main" id="{902CE5B8-4957-BC21-8D4A-05F2B35BBF1C}"/>
                </a:ext>
              </a:extLst>
            </p:cNvPr>
            <p:cNvCxnSpPr>
              <a:cxnSpLocks/>
            </p:cNvCxnSpPr>
            <p:nvPr/>
          </p:nvCxnSpPr>
          <p:spPr bwMode="auto">
            <a:xfrm>
              <a:off x="2038351" y="1674909"/>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379" name="Straight Connector 9378">
              <a:extLst>
                <a:ext uri="{FF2B5EF4-FFF2-40B4-BE49-F238E27FC236}">
                  <a16:creationId xmlns:a16="http://schemas.microsoft.com/office/drawing/2014/main" id="{BF7A06EF-9060-706F-776A-F7AC2B498E98}"/>
                </a:ext>
              </a:extLst>
            </p:cNvPr>
            <p:cNvCxnSpPr>
              <a:cxnSpLocks/>
            </p:cNvCxnSpPr>
            <p:nvPr/>
          </p:nvCxnSpPr>
          <p:spPr bwMode="auto">
            <a:xfrm>
              <a:off x="2074070" y="1674909"/>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380" name="Straight Connector 9379">
              <a:extLst>
                <a:ext uri="{FF2B5EF4-FFF2-40B4-BE49-F238E27FC236}">
                  <a16:creationId xmlns:a16="http://schemas.microsoft.com/office/drawing/2014/main" id="{D0A0DE83-77BB-64B9-76C7-1FBD892605E4}"/>
                </a:ext>
              </a:extLst>
            </p:cNvPr>
            <p:cNvCxnSpPr>
              <a:cxnSpLocks/>
            </p:cNvCxnSpPr>
            <p:nvPr/>
          </p:nvCxnSpPr>
          <p:spPr bwMode="auto">
            <a:xfrm>
              <a:off x="2093120" y="1674909"/>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381" name="Straight Connector 9380">
              <a:extLst>
                <a:ext uri="{FF2B5EF4-FFF2-40B4-BE49-F238E27FC236}">
                  <a16:creationId xmlns:a16="http://schemas.microsoft.com/office/drawing/2014/main" id="{49C83E40-48B0-1C1E-C475-7770A5FA1E06}"/>
                </a:ext>
              </a:extLst>
            </p:cNvPr>
            <p:cNvCxnSpPr>
              <a:cxnSpLocks/>
            </p:cNvCxnSpPr>
            <p:nvPr/>
          </p:nvCxnSpPr>
          <p:spPr bwMode="auto">
            <a:xfrm>
              <a:off x="2126457" y="1674909"/>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382" name="Straight Connector 9381">
              <a:extLst>
                <a:ext uri="{FF2B5EF4-FFF2-40B4-BE49-F238E27FC236}">
                  <a16:creationId xmlns:a16="http://schemas.microsoft.com/office/drawing/2014/main" id="{A6B739F9-F6A4-6366-F54C-AAA2E7B2FE7A}"/>
                </a:ext>
              </a:extLst>
            </p:cNvPr>
            <p:cNvCxnSpPr>
              <a:cxnSpLocks/>
            </p:cNvCxnSpPr>
            <p:nvPr/>
          </p:nvCxnSpPr>
          <p:spPr bwMode="auto">
            <a:xfrm>
              <a:off x="2276476" y="1674909"/>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383" name="Straight Connector 9382">
              <a:extLst>
                <a:ext uri="{FF2B5EF4-FFF2-40B4-BE49-F238E27FC236}">
                  <a16:creationId xmlns:a16="http://schemas.microsoft.com/office/drawing/2014/main" id="{3B5DA781-56B6-0441-7706-3B72D0A0CFD5}"/>
                </a:ext>
              </a:extLst>
            </p:cNvPr>
            <p:cNvCxnSpPr>
              <a:cxnSpLocks/>
            </p:cNvCxnSpPr>
            <p:nvPr/>
          </p:nvCxnSpPr>
          <p:spPr bwMode="auto">
            <a:xfrm>
              <a:off x="2497932" y="1686817"/>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384" name="Straight Connector 9383">
              <a:extLst>
                <a:ext uri="{FF2B5EF4-FFF2-40B4-BE49-F238E27FC236}">
                  <a16:creationId xmlns:a16="http://schemas.microsoft.com/office/drawing/2014/main" id="{83C3DDB5-7A6D-E6DA-170E-BB4765D242B7}"/>
                </a:ext>
              </a:extLst>
            </p:cNvPr>
            <p:cNvCxnSpPr>
              <a:cxnSpLocks/>
            </p:cNvCxnSpPr>
            <p:nvPr/>
          </p:nvCxnSpPr>
          <p:spPr bwMode="auto">
            <a:xfrm>
              <a:off x="2705101" y="1686817"/>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385" name="Straight Connector 9384">
              <a:extLst>
                <a:ext uri="{FF2B5EF4-FFF2-40B4-BE49-F238E27FC236}">
                  <a16:creationId xmlns:a16="http://schemas.microsoft.com/office/drawing/2014/main" id="{93DE84AA-7672-1DAF-579F-837C6AE6D72B}"/>
                </a:ext>
              </a:extLst>
            </p:cNvPr>
            <p:cNvCxnSpPr>
              <a:cxnSpLocks/>
            </p:cNvCxnSpPr>
            <p:nvPr/>
          </p:nvCxnSpPr>
          <p:spPr bwMode="auto">
            <a:xfrm>
              <a:off x="2724151" y="1686817"/>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386" name="Straight Connector 9385">
              <a:extLst>
                <a:ext uri="{FF2B5EF4-FFF2-40B4-BE49-F238E27FC236}">
                  <a16:creationId xmlns:a16="http://schemas.microsoft.com/office/drawing/2014/main" id="{EF3255AB-0FE9-2763-FD68-E5302588887D}"/>
                </a:ext>
              </a:extLst>
            </p:cNvPr>
            <p:cNvCxnSpPr>
              <a:cxnSpLocks/>
            </p:cNvCxnSpPr>
            <p:nvPr/>
          </p:nvCxnSpPr>
          <p:spPr bwMode="auto">
            <a:xfrm>
              <a:off x="2836069" y="1697232"/>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387" name="Straight Connector 9386">
              <a:extLst>
                <a:ext uri="{FF2B5EF4-FFF2-40B4-BE49-F238E27FC236}">
                  <a16:creationId xmlns:a16="http://schemas.microsoft.com/office/drawing/2014/main" id="{BFA541C5-0245-0B10-27EF-DA75F6C356BA}"/>
                </a:ext>
              </a:extLst>
            </p:cNvPr>
            <p:cNvCxnSpPr>
              <a:cxnSpLocks/>
            </p:cNvCxnSpPr>
            <p:nvPr/>
          </p:nvCxnSpPr>
          <p:spPr bwMode="auto">
            <a:xfrm>
              <a:off x="2921794" y="1705864"/>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388" name="Straight Connector 9387">
              <a:extLst>
                <a:ext uri="{FF2B5EF4-FFF2-40B4-BE49-F238E27FC236}">
                  <a16:creationId xmlns:a16="http://schemas.microsoft.com/office/drawing/2014/main" id="{A297305F-14E7-B795-99B6-5CE8F0C9A3DA}"/>
                </a:ext>
              </a:extLst>
            </p:cNvPr>
            <p:cNvCxnSpPr>
              <a:cxnSpLocks/>
            </p:cNvCxnSpPr>
            <p:nvPr/>
          </p:nvCxnSpPr>
          <p:spPr bwMode="auto">
            <a:xfrm>
              <a:off x="2950369" y="1705864"/>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389" name="Straight Connector 9388">
              <a:extLst>
                <a:ext uri="{FF2B5EF4-FFF2-40B4-BE49-F238E27FC236}">
                  <a16:creationId xmlns:a16="http://schemas.microsoft.com/office/drawing/2014/main" id="{4A1FA330-F8D2-38F1-6480-3EE47BD9295B}"/>
                </a:ext>
              </a:extLst>
            </p:cNvPr>
            <p:cNvCxnSpPr>
              <a:cxnSpLocks/>
            </p:cNvCxnSpPr>
            <p:nvPr/>
          </p:nvCxnSpPr>
          <p:spPr bwMode="auto">
            <a:xfrm>
              <a:off x="2974181" y="1705864"/>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390" name="Straight Connector 9389">
              <a:extLst>
                <a:ext uri="{FF2B5EF4-FFF2-40B4-BE49-F238E27FC236}">
                  <a16:creationId xmlns:a16="http://schemas.microsoft.com/office/drawing/2014/main" id="{221C260C-179F-C6FA-D206-5B8F99374451}"/>
                </a:ext>
              </a:extLst>
            </p:cNvPr>
            <p:cNvCxnSpPr>
              <a:cxnSpLocks/>
            </p:cNvCxnSpPr>
            <p:nvPr/>
          </p:nvCxnSpPr>
          <p:spPr bwMode="auto">
            <a:xfrm>
              <a:off x="3031331" y="1705864"/>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391" name="Straight Connector 9390">
              <a:extLst>
                <a:ext uri="{FF2B5EF4-FFF2-40B4-BE49-F238E27FC236}">
                  <a16:creationId xmlns:a16="http://schemas.microsoft.com/office/drawing/2014/main" id="{74C6A56A-580D-2A0B-D5D1-0E7789D41595}"/>
                </a:ext>
              </a:extLst>
            </p:cNvPr>
            <p:cNvCxnSpPr>
              <a:cxnSpLocks/>
            </p:cNvCxnSpPr>
            <p:nvPr/>
          </p:nvCxnSpPr>
          <p:spPr bwMode="auto">
            <a:xfrm>
              <a:off x="3064668" y="1705864"/>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392" name="Straight Connector 9391">
              <a:extLst>
                <a:ext uri="{FF2B5EF4-FFF2-40B4-BE49-F238E27FC236}">
                  <a16:creationId xmlns:a16="http://schemas.microsoft.com/office/drawing/2014/main" id="{EA9FF90C-9372-F401-CE0C-CE05C2AF9A82}"/>
                </a:ext>
              </a:extLst>
            </p:cNvPr>
            <p:cNvCxnSpPr>
              <a:cxnSpLocks/>
            </p:cNvCxnSpPr>
            <p:nvPr/>
          </p:nvCxnSpPr>
          <p:spPr bwMode="auto">
            <a:xfrm>
              <a:off x="3138487" y="1709134"/>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393" name="Straight Connector 9392">
              <a:extLst>
                <a:ext uri="{FF2B5EF4-FFF2-40B4-BE49-F238E27FC236}">
                  <a16:creationId xmlns:a16="http://schemas.microsoft.com/office/drawing/2014/main" id="{2FDB9E2B-D607-E500-9641-14D60A292753}"/>
                </a:ext>
              </a:extLst>
            </p:cNvPr>
            <p:cNvCxnSpPr>
              <a:cxnSpLocks/>
            </p:cNvCxnSpPr>
            <p:nvPr/>
          </p:nvCxnSpPr>
          <p:spPr bwMode="auto">
            <a:xfrm>
              <a:off x="3202781" y="1709134"/>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394" name="Straight Connector 9393">
              <a:extLst>
                <a:ext uri="{FF2B5EF4-FFF2-40B4-BE49-F238E27FC236}">
                  <a16:creationId xmlns:a16="http://schemas.microsoft.com/office/drawing/2014/main" id="{43D0C5FC-FCD1-1A67-DC75-D3629E520DA4}"/>
                </a:ext>
              </a:extLst>
            </p:cNvPr>
            <p:cNvCxnSpPr>
              <a:cxnSpLocks/>
            </p:cNvCxnSpPr>
            <p:nvPr/>
          </p:nvCxnSpPr>
          <p:spPr bwMode="auto">
            <a:xfrm>
              <a:off x="3219450" y="1709134"/>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395" name="Straight Connector 9394">
              <a:extLst>
                <a:ext uri="{FF2B5EF4-FFF2-40B4-BE49-F238E27FC236}">
                  <a16:creationId xmlns:a16="http://schemas.microsoft.com/office/drawing/2014/main" id="{7F12CB45-C8A1-3192-F40A-82385C325415}"/>
                </a:ext>
              </a:extLst>
            </p:cNvPr>
            <p:cNvCxnSpPr>
              <a:cxnSpLocks/>
            </p:cNvCxnSpPr>
            <p:nvPr/>
          </p:nvCxnSpPr>
          <p:spPr bwMode="auto">
            <a:xfrm>
              <a:off x="3278982" y="1717772"/>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396" name="Straight Connector 9395">
              <a:extLst>
                <a:ext uri="{FF2B5EF4-FFF2-40B4-BE49-F238E27FC236}">
                  <a16:creationId xmlns:a16="http://schemas.microsoft.com/office/drawing/2014/main" id="{2566DEDC-D499-D56A-E7AF-BDFBF4D8AE96}"/>
                </a:ext>
              </a:extLst>
            </p:cNvPr>
            <p:cNvCxnSpPr>
              <a:cxnSpLocks/>
            </p:cNvCxnSpPr>
            <p:nvPr/>
          </p:nvCxnSpPr>
          <p:spPr bwMode="auto">
            <a:xfrm>
              <a:off x="3340894" y="1729678"/>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397" name="Straight Connector 9396">
              <a:extLst>
                <a:ext uri="{FF2B5EF4-FFF2-40B4-BE49-F238E27FC236}">
                  <a16:creationId xmlns:a16="http://schemas.microsoft.com/office/drawing/2014/main" id="{642E04D7-3199-CD67-E7CB-12EA66374D0E}"/>
                </a:ext>
              </a:extLst>
            </p:cNvPr>
            <p:cNvCxnSpPr>
              <a:cxnSpLocks/>
            </p:cNvCxnSpPr>
            <p:nvPr/>
          </p:nvCxnSpPr>
          <p:spPr bwMode="auto">
            <a:xfrm>
              <a:off x="3405188" y="1729678"/>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398" name="Straight Connector 9397">
              <a:extLst>
                <a:ext uri="{FF2B5EF4-FFF2-40B4-BE49-F238E27FC236}">
                  <a16:creationId xmlns:a16="http://schemas.microsoft.com/office/drawing/2014/main" id="{8C0DB868-AE69-B8CB-7631-98FA70DC4493}"/>
                </a:ext>
              </a:extLst>
            </p:cNvPr>
            <p:cNvCxnSpPr>
              <a:cxnSpLocks/>
            </p:cNvCxnSpPr>
            <p:nvPr/>
          </p:nvCxnSpPr>
          <p:spPr bwMode="auto">
            <a:xfrm>
              <a:off x="3421857" y="1729678"/>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399" name="Straight Connector 9398">
              <a:extLst>
                <a:ext uri="{FF2B5EF4-FFF2-40B4-BE49-F238E27FC236}">
                  <a16:creationId xmlns:a16="http://schemas.microsoft.com/office/drawing/2014/main" id="{D0655308-632B-E517-E175-27343FB7DCA4}"/>
                </a:ext>
              </a:extLst>
            </p:cNvPr>
            <p:cNvCxnSpPr>
              <a:cxnSpLocks/>
            </p:cNvCxnSpPr>
            <p:nvPr/>
          </p:nvCxnSpPr>
          <p:spPr bwMode="auto">
            <a:xfrm>
              <a:off x="3457576" y="1729678"/>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400" name="Straight Connector 9399">
              <a:extLst>
                <a:ext uri="{FF2B5EF4-FFF2-40B4-BE49-F238E27FC236}">
                  <a16:creationId xmlns:a16="http://schemas.microsoft.com/office/drawing/2014/main" id="{D7813E26-2FC8-3D88-C179-FB755ACF0244}"/>
                </a:ext>
              </a:extLst>
            </p:cNvPr>
            <p:cNvCxnSpPr>
              <a:cxnSpLocks/>
            </p:cNvCxnSpPr>
            <p:nvPr/>
          </p:nvCxnSpPr>
          <p:spPr bwMode="auto">
            <a:xfrm>
              <a:off x="3476626" y="1729678"/>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401" name="Straight Connector 9400">
              <a:extLst>
                <a:ext uri="{FF2B5EF4-FFF2-40B4-BE49-F238E27FC236}">
                  <a16:creationId xmlns:a16="http://schemas.microsoft.com/office/drawing/2014/main" id="{787F53D6-961E-2922-0B33-4E164405513A}"/>
                </a:ext>
              </a:extLst>
            </p:cNvPr>
            <p:cNvCxnSpPr>
              <a:cxnSpLocks/>
            </p:cNvCxnSpPr>
            <p:nvPr/>
          </p:nvCxnSpPr>
          <p:spPr bwMode="auto">
            <a:xfrm>
              <a:off x="3705226" y="1754380"/>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402" name="Straight Connector 9401">
              <a:extLst>
                <a:ext uri="{FF2B5EF4-FFF2-40B4-BE49-F238E27FC236}">
                  <a16:creationId xmlns:a16="http://schemas.microsoft.com/office/drawing/2014/main" id="{5470BA18-BBF7-52B8-9568-852FC9A0E5B1}"/>
                </a:ext>
              </a:extLst>
            </p:cNvPr>
            <p:cNvCxnSpPr>
              <a:cxnSpLocks/>
            </p:cNvCxnSpPr>
            <p:nvPr/>
          </p:nvCxnSpPr>
          <p:spPr bwMode="auto">
            <a:xfrm>
              <a:off x="3871914" y="1754380"/>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403" name="Straight Connector 9402">
              <a:extLst>
                <a:ext uri="{FF2B5EF4-FFF2-40B4-BE49-F238E27FC236}">
                  <a16:creationId xmlns:a16="http://schemas.microsoft.com/office/drawing/2014/main" id="{16230BED-EB89-61A2-B14E-2FF54FFCA81B}"/>
                </a:ext>
              </a:extLst>
            </p:cNvPr>
            <p:cNvCxnSpPr>
              <a:cxnSpLocks/>
            </p:cNvCxnSpPr>
            <p:nvPr/>
          </p:nvCxnSpPr>
          <p:spPr bwMode="auto">
            <a:xfrm>
              <a:off x="3967164" y="1774918"/>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404" name="Straight Connector 9403">
              <a:extLst>
                <a:ext uri="{FF2B5EF4-FFF2-40B4-BE49-F238E27FC236}">
                  <a16:creationId xmlns:a16="http://schemas.microsoft.com/office/drawing/2014/main" id="{872A5833-8BD4-771D-4BF2-C266FF40F2D9}"/>
                </a:ext>
              </a:extLst>
            </p:cNvPr>
            <p:cNvCxnSpPr>
              <a:cxnSpLocks/>
            </p:cNvCxnSpPr>
            <p:nvPr/>
          </p:nvCxnSpPr>
          <p:spPr bwMode="auto">
            <a:xfrm>
              <a:off x="4079083" y="1785335"/>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405" name="Straight Connector 9404">
              <a:extLst>
                <a:ext uri="{FF2B5EF4-FFF2-40B4-BE49-F238E27FC236}">
                  <a16:creationId xmlns:a16="http://schemas.microsoft.com/office/drawing/2014/main" id="{5824D6DC-12DC-3A3C-C5D3-FEB72774C334}"/>
                </a:ext>
              </a:extLst>
            </p:cNvPr>
            <p:cNvCxnSpPr>
              <a:cxnSpLocks/>
            </p:cNvCxnSpPr>
            <p:nvPr/>
          </p:nvCxnSpPr>
          <p:spPr bwMode="auto">
            <a:xfrm>
              <a:off x="4102895" y="1785335"/>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406" name="Straight Connector 9405">
              <a:extLst>
                <a:ext uri="{FF2B5EF4-FFF2-40B4-BE49-F238E27FC236}">
                  <a16:creationId xmlns:a16="http://schemas.microsoft.com/office/drawing/2014/main" id="{88BFEF32-DEB5-D07E-DE8D-A17721D23259}"/>
                </a:ext>
              </a:extLst>
            </p:cNvPr>
            <p:cNvCxnSpPr>
              <a:cxnSpLocks/>
            </p:cNvCxnSpPr>
            <p:nvPr/>
          </p:nvCxnSpPr>
          <p:spPr bwMode="auto">
            <a:xfrm>
              <a:off x="4207670" y="1785335"/>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407" name="Straight Connector 9406">
              <a:extLst>
                <a:ext uri="{FF2B5EF4-FFF2-40B4-BE49-F238E27FC236}">
                  <a16:creationId xmlns:a16="http://schemas.microsoft.com/office/drawing/2014/main" id="{E64C9576-9F12-3FBE-F44B-32CCF245E93B}"/>
                </a:ext>
              </a:extLst>
            </p:cNvPr>
            <p:cNvCxnSpPr>
              <a:cxnSpLocks/>
            </p:cNvCxnSpPr>
            <p:nvPr/>
          </p:nvCxnSpPr>
          <p:spPr bwMode="auto">
            <a:xfrm>
              <a:off x="4126708" y="1785335"/>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408" name="Straight Connector 9407">
              <a:extLst>
                <a:ext uri="{FF2B5EF4-FFF2-40B4-BE49-F238E27FC236}">
                  <a16:creationId xmlns:a16="http://schemas.microsoft.com/office/drawing/2014/main" id="{BAE58244-1856-EDE0-A562-1489CF833D95}"/>
                </a:ext>
              </a:extLst>
            </p:cNvPr>
            <p:cNvCxnSpPr>
              <a:cxnSpLocks/>
            </p:cNvCxnSpPr>
            <p:nvPr/>
          </p:nvCxnSpPr>
          <p:spPr bwMode="auto">
            <a:xfrm>
              <a:off x="4293396" y="1798126"/>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409" name="Straight Connector 9408">
              <a:extLst>
                <a:ext uri="{FF2B5EF4-FFF2-40B4-BE49-F238E27FC236}">
                  <a16:creationId xmlns:a16="http://schemas.microsoft.com/office/drawing/2014/main" id="{DE6A642D-D944-846E-0E7F-93E83887F878}"/>
                </a:ext>
              </a:extLst>
            </p:cNvPr>
            <p:cNvCxnSpPr>
              <a:cxnSpLocks/>
            </p:cNvCxnSpPr>
            <p:nvPr/>
          </p:nvCxnSpPr>
          <p:spPr bwMode="auto">
            <a:xfrm>
              <a:off x="4341021" y="1798126"/>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410" name="Straight Connector 9409">
              <a:extLst>
                <a:ext uri="{FF2B5EF4-FFF2-40B4-BE49-F238E27FC236}">
                  <a16:creationId xmlns:a16="http://schemas.microsoft.com/office/drawing/2014/main" id="{5DDE2204-74D6-CC17-1AB3-D584B80844B8}"/>
                </a:ext>
              </a:extLst>
            </p:cNvPr>
            <p:cNvCxnSpPr>
              <a:cxnSpLocks/>
            </p:cNvCxnSpPr>
            <p:nvPr/>
          </p:nvCxnSpPr>
          <p:spPr bwMode="auto">
            <a:xfrm>
              <a:off x="4400552" y="1798126"/>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411" name="Straight Connector 9410">
              <a:extLst>
                <a:ext uri="{FF2B5EF4-FFF2-40B4-BE49-F238E27FC236}">
                  <a16:creationId xmlns:a16="http://schemas.microsoft.com/office/drawing/2014/main" id="{D021AC8C-3735-780F-E985-6CECC5A7A8D0}"/>
                </a:ext>
              </a:extLst>
            </p:cNvPr>
            <p:cNvCxnSpPr>
              <a:cxnSpLocks/>
            </p:cNvCxnSpPr>
            <p:nvPr/>
          </p:nvCxnSpPr>
          <p:spPr bwMode="auto">
            <a:xfrm>
              <a:off x="4448177" y="1798126"/>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412" name="Straight Connector 9411">
              <a:extLst>
                <a:ext uri="{FF2B5EF4-FFF2-40B4-BE49-F238E27FC236}">
                  <a16:creationId xmlns:a16="http://schemas.microsoft.com/office/drawing/2014/main" id="{92CA320B-8911-9D23-C2AA-5F8A1F49813F}"/>
                </a:ext>
              </a:extLst>
            </p:cNvPr>
            <p:cNvCxnSpPr>
              <a:cxnSpLocks/>
            </p:cNvCxnSpPr>
            <p:nvPr/>
          </p:nvCxnSpPr>
          <p:spPr bwMode="auto">
            <a:xfrm>
              <a:off x="4500565" y="1798126"/>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413" name="Straight Connector 9412">
              <a:extLst>
                <a:ext uri="{FF2B5EF4-FFF2-40B4-BE49-F238E27FC236}">
                  <a16:creationId xmlns:a16="http://schemas.microsoft.com/office/drawing/2014/main" id="{14C7030F-B4DD-E040-149B-6E6B31F55B25}"/>
                </a:ext>
              </a:extLst>
            </p:cNvPr>
            <p:cNvCxnSpPr>
              <a:cxnSpLocks/>
            </p:cNvCxnSpPr>
            <p:nvPr/>
          </p:nvCxnSpPr>
          <p:spPr bwMode="auto">
            <a:xfrm>
              <a:off x="4579146" y="1816290"/>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414" name="Straight Connector 9413">
              <a:extLst>
                <a:ext uri="{FF2B5EF4-FFF2-40B4-BE49-F238E27FC236}">
                  <a16:creationId xmlns:a16="http://schemas.microsoft.com/office/drawing/2014/main" id="{95E1E8DE-F4C5-7923-45AD-FD1714284D27}"/>
                </a:ext>
              </a:extLst>
            </p:cNvPr>
            <p:cNvCxnSpPr>
              <a:cxnSpLocks/>
            </p:cNvCxnSpPr>
            <p:nvPr/>
          </p:nvCxnSpPr>
          <p:spPr bwMode="auto">
            <a:xfrm>
              <a:off x="4607721" y="1816290"/>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415" name="Straight Connector 9414">
              <a:extLst>
                <a:ext uri="{FF2B5EF4-FFF2-40B4-BE49-F238E27FC236}">
                  <a16:creationId xmlns:a16="http://schemas.microsoft.com/office/drawing/2014/main" id="{3257F457-E02F-5C46-1607-0B802574796E}"/>
                </a:ext>
              </a:extLst>
            </p:cNvPr>
            <p:cNvCxnSpPr>
              <a:cxnSpLocks/>
            </p:cNvCxnSpPr>
            <p:nvPr/>
          </p:nvCxnSpPr>
          <p:spPr bwMode="auto">
            <a:xfrm>
              <a:off x="4657727" y="1816290"/>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416" name="Straight Connector 9415">
              <a:extLst>
                <a:ext uri="{FF2B5EF4-FFF2-40B4-BE49-F238E27FC236}">
                  <a16:creationId xmlns:a16="http://schemas.microsoft.com/office/drawing/2014/main" id="{994939F2-49CC-D02F-024D-56BA3BEB16F3}"/>
                </a:ext>
              </a:extLst>
            </p:cNvPr>
            <p:cNvCxnSpPr>
              <a:cxnSpLocks/>
            </p:cNvCxnSpPr>
            <p:nvPr/>
          </p:nvCxnSpPr>
          <p:spPr bwMode="auto">
            <a:xfrm>
              <a:off x="4681540" y="1816290"/>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417" name="Straight Connector 9416">
              <a:extLst>
                <a:ext uri="{FF2B5EF4-FFF2-40B4-BE49-F238E27FC236}">
                  <a16:creationId xmlns:a16="http://schemas.microsoft.com/office/drawing/2014/main" id="{7B759899-6EF6-E57F-37FF-E15F87D0839D}"/>
                </a:ext>
              </a:extLst>
            </p:cNvPr>
            <p:cNvCxnSpPr>
              <a:cxnSpLocks/>
            </p:cNvCxnSpPr>
            <p:nvPr/>
          </p:nvCxnSpPr>
          <p:spPr bwMode="auto">
            <a:xfrm>
              <a:off x="4738686" y="1816290"/>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418" name="Straight Connector 9417">
              <a:extLst>
                <a:ext uri="{FF2B5EF4-FFF2-40B4-BE49-F238E27FC236}">
                  <a16:creationId xmlns:a16="http://schemas.microsoft.com/office/drawing/2014/main" id="{E1E15DB3-E5CB-0C31-E008-268796831C9C}"/>
                </a:ext>
              </a:extLst>
            </p:cNvPr>
            <p:cNvCxnSpPr>
              <a:cxnSpLocks/>
            </p:cNvCxnSpPr>
            <p:nvPr/>
          </p:nvCxnSpPr>
          <p:spPr bwMode="auto">
            <a:xfrm>
              <a:off x="4757509" y="1816290"/>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419" name="Straight Connector 9418">
              <a:extLst>
                <a:ext uri="{FF2B5EF4-FFF2-40B4-BE49-F238E27FC236}">
                  <a16:creationId xmlns:a16="http://schemas.microsoft.com/office/drawing/2014/main" id="{12CD7BC4-BECB-A66B-9E94-C08E5D7F4FF4}"/>
                </a:ext>
              </a:extLst>
            </p:cNvPr>
            <p:cNvCxnSpPr>
              <a:cxnSpLocks/>
            </p:cNvCxnSpPr>
            <p:nvPr/>
          </p:nvCxnSpPr>
          <p:spPr bwMode="auto">
            <a:xfrm>
              <a:off x="4871809" y="1829081"/>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420" name="Straight Connector 9419">
              <a:extLst>
                <a:ext uri="{FF2B5EF4-FFF2-40B4-BE49-F238E27FC236}">
                  <a16:creationId xmlns:a16="http://schemas.microsoft.com/office/drawing/2014/main" id="{FDF2B2CC-6178-37ED-B15D-25688D81F8AC}"/>
                </a:ext>
              </a:extLst>
            </p:cNvPr>
            <p:cNvCxnSpPr>
              <a:cxnSpLocks/>
            </p:cNvCxnSpPr>
            <p:nvPr/>
          </p:nvCxnSpPr>
          <p:spPr bwMode="auto">
            <a:xfrm>
              <a:off x="5019447" y="1845144"/>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421" name="Straight Connector 9420">
              <a:extLst>
                <a:ext uri="{FF2B5EF4-FFF2-40B4-BE49-F238E27FC236}">
                  <a16:creationId xmlns:a16="http://schemas.microsoft.com/office/drawing/2014/main" id="{4FC03C9F-A2AA-082B-A4D4-D2315268BF0C}"/>
                </a:ext>
              </a:extLst>
            </p:cNvPr>
            <p:cNvCxnSpPr>
              <a:cxnSpLocks/>
            </p:cNvCxnSpPr>
            <p:nvPr/>
          </p:nvCxnSpPr>
          <p:spPr bwMode="auto">
            <a:xfrm>
              <a:off x="5048022" y="1847246"/>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422" name="Straight Connector 9421">
              <a:extLst>
                <a:ext uri="{FF2B5EF4-FFF2-40B4-BE49-F238E27FC236}">
                  <a16:creationId xmlns:a16="http://schemas.microsoft.com/office/drawing/2014/main" id="{F257581D-CF5B-DF7E-9161-FEB0BEAFD669}"/>
                </a:ext>
              </a:extLst>
            </p:cNvPr>
            <p:cNvCxnSpPr>
              <a:cxnSpLocks/>
            </p:cNvCxnSpPr>
            <p:nvPr/>
          </p:nvCxnSpPr>
          <p:spPr bwMode="auto">
            <a:xfrm>
              <a:off x="5074216" y="1847245"/>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423" name="Straight Connector 9422">
              <a:extLst>
                <a:ext uri="{FF2B5EF4-FFF2-40B4-BE49-F238E27FC236}">
                  <a16:creationId xmlns:a16="http://schemas.microsoft.com/office/drawing/2014/main" id="{C9476D91-F48C-A479-FA5F-594E7CB7B50B}"/>
                </a:ext>
              </a:extLst>
            </p:cNvPr>
            <p:cNvCxnSpPr>
              <a:cxnSpLocks/>
            </p:cNvCxnSpPr>
            <p:nvPr/>
          </p:nvCxnSpPr>
          <p:spPr bwMode="auto">
            <a:xfrm>
              <a:off x="5143272" y="1854668"/>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424" name="Straight Connector 9423">
              <a:extLst>
                <a:ext uri="{FF2B5EF4-FFF2-40B4-BE49-F238E27FC236}">
                  <a16:creationId xmlns:a16="http://schemas.microsoft.com/office/drawing/2014/main" id="{3C29AE42-3AF0-C446-65F2-68F0C44E8653}"/>
                </a:ext>
              </a:extLst>
            </p:cNvPr>
            <p:cNvCxnSpPr>
              <a:cxnSpLocks/>
            </p:cNvCxnSpPr>
            <p:nvPr/>
          </p:nvCxnSpPr>
          <p:spPr bwMode="auto">
            <a:xfrm>
              <a:off x="5264716" y="1863604"/>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425" name="Straight Connector 9424">
              <a:extLst>
                <a:ext uri="{FF2B5EF4-FFF2-40B4-BE49-F238E27FC236}">
                  <a16:creationId xmlns:a16="http://schemas.microsoft.com/office/drawing/2014/main" id="{49DAB021-2855-0829-1AED-435B0FC784B4}"/>
                </a:ext>
              </a:extLst>
            </p:cNvPr>
            <p:cNvCxnSpPr>
              <a:cxnSpLocks/>
            </p:cNvCxnSpPr>
            <p:nvPr/>
          </p:nvCxnSpPr>
          <p:spPr bwMode="auto">
            <a:xfrm>
              <a:off x="5440928" y="1888325"/>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426" name="Straight Connector 9425">
              <a:extLst>
                <a:ext uri="{FF2B5EF4-FFF2-40B4-BE49-F238E27FC236}">
                  <a16:creationId xmlns:a16="http://schemas.microsoft.com/office/drawing/2014/main" id="{88CCF337-499D-E8F3-933D-92D910FBACF6}"/>
                </a:ext>
              </a:extLst>
            </p:cNvPr>
            <p:cNvCxnSpPr>
              <a:cxnSpLocks/>
            </p:cNvCxnSpPr>
            <p:nvPr/>
          </p:nvCxnSpPr>
          <p:spPr bwMode="auto">
            <a:xfrm>
              <a:off x="5545703" y="1899649"/>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427" name="Straight Connector 9426">
              <a:extLst>
                <a:ext uri="{FF2B5EF4-FFF2-40B4-BE49-F238E27FC236}">
                  <a16:creationId xmlns:a16="http://schemas.microsoft.com/office/drawing/2014/main" id="{5DBEE1DC-74F6-88F0-BD64-4E8983BC9E75}"/>
                </a:ext>
              </a:extLst>
            </p:cNvPr>
            <p:cNvCxnSpPr>
              <a:cxnSpLocks/>
            </p:cNvCxnSpPr>
            <p:nvPr/>
          </p:nvCxnSpPr>
          <p:spPr bwMode="auto">
            <a:xfrm>
              <a:off x="5667147" y="1907055"/>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428" name="Straight Connector 9427">
              <a:extLst>
                <a:ext uri="{FF2B5EF4-FFF2-40B4-BE49-F238E27FC236}">
                  <a16:creationId xmlns:a16="http://schemas.microsoft.com/office/drawing/2014/main" id="{B71C2BEF-EF76-771E-0886-7FE89ADE3B53}"/>
                </a:ext>
              </a:extLst>
            </p:cNvPr>
            <p:cNvCxnSpPr>
              <a:cxnSpLocks/>
            </p:cNvCxnSpPr>
            <p:nvPr/>
          </p:nvCxnSpPr>
          <p:spPr bwMode="auto">
            <a:xfrm>
              <a:off x="5824309" y="1916579"/>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429" name="Straight Connector 9428">
              <a:extLst>
                <a:ext uri="{FF2B5EF4-FFF2-40B4-BE49-F238E27FC236}">
                  <a16:creationId xmlns:a16="http://schemas.microsoft.com/office/drawing/2014/main" id="{DC5A91D5-5D2B-75E9-1DF1-0B721BD01545}"/>
                </a:ext>
              </a:extLst>
            </p:cNvPr>
            <p:cNvCxnSpPr>
              <a:cxnSpLocks/>
            </p:cNvCxnSpPr>
            <p:nvPr/>
          </p:nvCxnSpPr>
          <p:spPr bwMode="auto">
            <a:xfrm>
              <a:off x="5888603" y="1925515"/>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430" name="Straight Connector 9429">
              <a:extLst>
                <a:ext uri="{FF2B5EF4-FFF2-40B4-BE49-F238E27FC236}">
                  <a16:creationId xmlns:a16="http://schemas.microsoft.com/office/drawing/2014/main" id="{B4BF8C9D-FB12-B9B8-F3A3-6934EF744A11}"/>
                </a:ext>
              </a:extLst>
            </p:cNvPr>
            <p:cNvCxnSpPr>
              <a:cxnSpLocks/>
            </p:cNvCxnSpPr>
            <p:nvPr/>
          </p:nvCxnSpPr>
          <p:spPr bwMode="auto">
            <a:xfrm>
              <a:off x="5990997" y="1932683"/>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431" name="Straight Connector 9430">
              <a:extLst>
                <a:ext uri="{FF2B5EF4-FFF2-40B4-BE49-F238E27FC236}">
                  <a16:creationId xmlns:a16="http://schemas.microsoft.com/office/drawing/2014/main" id="{81E5CCA0-7DCA-0EF5-5B47-0DDC8E2D0237}"/>
                </a:ext>
              </a:extLst>
            </p:cNvPr>
            <p:cNvCxnSpPr>
              <a:cxnSpLocks/>
            </p:cNvCxnSpPr>
            <p:nvPr/>
          </p:nvCxnSpPr>
          <p:spPr bwMode="auto">
            <a:xfrm>
              <a:off x="6067197" y="1937118"/>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432" name="Straight Connector 9431">
              <a:extLst>
                <a:ext uri="{FF2B5EF4-FFF2-40B4-BE49-F238E27FC236}">
                  <a16:creationId xmlns:a16="http://schemas.microsoft.com/office/drawing/2014/main" id="{942CEF12-E4F4-B182-3124-803211C1507B}"/>
                </a:ext>
              </a:extLst>
            </p:cNvPr>
            <p:cNvCxnSpPr>
              <a:cxnSpLocks/>
            </p:cNvCxnSpPr>
            <p:nvPr/>
          </p:nvCxnSpPr>
          <p:spPr bwMode="auto">
            <a:xfrm>
              <a:off x="6100534" y="1939294"/>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433" name="Straight Connector 9432">
              <a:extLst>
                <a:ext uri="{FF2B5EF4-FFF2-40B4-BE49-F238E27FC236}">
                  <a16:creationId xmlns:a16="http://schemas.microsoft.com/office/drawing/2014/main" id="{B9E4466E-0A6C-3A4F-8EF4-5EB42133FADE}"/>
                </a:ext>
              </a:extLst>
            </p:cNvPr>
            <p:cNvCxnSpPr>
              <a:cxnSpLocks/>
            </p:cNvCxnSpPr>
            <p:nvPr/>
          </p:nvCxnSpPr>
          <p:spPr bwMode="auto">
            <a:xfrm>
              <a:off x="6162339" y="1946109"/>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434" name="Straight Connector 9433">
              <a:extLst>
                <a:ext uri="{FF2B5EF4-FFF2-40B4-BE49-F238E27FC236}">
                  <a16:creationId xmlns:a16="http://schemas.microsoft.com/office/drawing/2014/main" id="{3448A7E5-D223-0E8C-1C7C-B085EF55E052}"/>
                </a:ext>
              </a:extLst>
            </p:cNvPr>
            <p:cNvCxnSpPr>
              <a:cxnSpLocks/>
            </p:cNvCxnSpPr>
            <p:nvPr/>
          </p:nvCxnSpPr>
          <p:spPr bwMode="auto">
            <a:xfrm>
              <a:off x="6217743" y="1947534"/>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435" name="Straight Connector 9434">
              <a:extLst>
                <a:ext uri="{FF2B5EF4-FFF2-40B4-BE49-F238E27FC236}">
                  <a16:creationId xmlns:a16="http://schemas.microsoft.com/office/drawing/2014/main" id="{500FBE52-D874-245B-E265-201D04D96079}"/>
                </a:ext>
              </a:extLst>
            </p:cNvPr>
            <p:cNvCxnSpPr>
              <a:cxnSpLocks/>
            </p:cNvCxnSpPr>
            <p:nvPr/>
          </p:nvCxnSpPr>
          <p:spPr bwMode="auto">
            <a:xfrm>
              <a:off x="6279655" y="1953760"/>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436" name="Straight Connector 9435">
              <a:extLst>
                <a:ext uri="{FF2B5EF4-FFF2-40B4-BE49-F238E27FC236}">
                  <a16:creationId xmlns:a16="http://schemas.microsoft.com/office/drawing/2014/main" id="{2F29ACF4-67CF-C2FA-35A2-E52A083B05BC}"/>
                </a:ext>
              </a:extLst>
            </p:cNvPr>
            <p:cNvCxnSpPr>
              <a:cxnSpLocks/>
            </p:cNvCxnSpPr>
            <p:nvPr/>
          </p:nvCxnSpPr>
          <p:spPr bwMode="auto">
            <a:xfrm>
              <a:off x="6315374" y="1955223"/>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437" name="Straight Connector 9436">
              <a:extLst>
                <a:ext uri="{FF2B5EF4-FFF2-40B4-BE49-F238E27FC236}">
                  <a16:creationId xmlns:a16="http://schemas.microsoft.com/office/drawing/2014/main" id="{47706C44-01BE-7506-29E0-07A5ECDE98D0}"/>
                </a:ext>
              </a:extLst>
            </p:cNvPr>
            <p:cNvCxnSpPr>
              <a:cxnSpLocks/>
            </p:cNvCxnSpPr>
            <p:nvPr/>
          </p:nvCxnSpPr>
          <p:spPr bwMode="auto">
            <a:xfrm>
              <a:off x="6351093" y="1956470"/>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438" name="Straight Connector 9437">
              <a:extLst>
                <a:ext uri="{FF2B5EF4-FFF2-40B4-BE49-F238E27FC236}">
                  <a16:creationId xmlns:a16="http://schemas.microsoft.com/office/drawing/2014/main" id="{5E0A48C9-3DEE-0DC0-9974-F41271EFF2FC}"/>
                </a:ext>
              </a:extLst>
            </p:cNvPr>
            <p:cNvCxnSpPr>
              <a:cxnSpLocks/>
            </p:cNvCxnSpPr>
            <p:nvPr/>
          </p:nvCxnSpPr>
          <p:spPr bwMode="auto">
            <a:xfrm>
              <a:off x="6372524" y="1956470"/>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439" name="Straight Connector 9438">
              <a:extLst>
                <a:ext uri="{FF2B5EF4-FFF2-40B4-BE49-F238E27FC236}">
                  <a16:creationId xmlns:a16="http://schemas.microsoft.com/office/drawing/2014/main" id="{6581337B-B1F8-0AB7-49C5-DF9C3D099996}"/>
                </a:ext>
              </a:extLst>
            </p:cNvPr>
            <p:cNvCxnSpPr>
              <a:cxnSpLocks/>
            </p:cNvCxnSpPr>
            <p:nvPr/>
          </p:nvCxnSpPr>
          <p:spPr bwMode="auto">
            <a:xfrm>
              <a:off x="6413005" y="1956470"/>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440" name="Straight Connector 9439">
              <a:extLst>
                <a:ext uri="{FF2B5EF4-FFF2-40B4-BE49-F238E27FC236}">
                  <a16:creationId xmlns:a16="http://schemas.microsoft.com/office/drawing/2014/main" id="{69B65FEE-0083-77BF-3167-3D7596CD58DD}"/>
                </a:ext>
              </a:extLst>
            </p:cNvPr>
            <p:cNvCxnSpPr>
              <a:cxnSpLocks/>
            </p:cNvCxnSpPr>
            <p:nvPr/>
          </p:nvCxnSpPr>
          <p:spPr bwMode="auto">
            <a:xfrm>
              <a:off x="6458248" y="1966950"/>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441" name="Straight Connector 9440">
              <a:extLst>
                <a:ext uri="{FF2B5EF4-FFF2-40B4-BE49-F238E27FC236}">
                  <a16:creationId xmlns:a16="http://schemas.microsoft.com/office/drawing/2014/main" id="{5E02BDA9-87A4-0751-8A35-26807D68CF43}"/>
                </a:ext>
              </a:extLst>
            </p:cNvPr>
            <p:cNvCxnSpPr>
              <a:cxnSpLocks/>
            </p:cNvCxnSpPr>
            <p:nvPr/>
          </p:nvCxnSpPr>
          <p:spPr bwMode="auto">
            <a:xfrm>
              <a:off x="6474917" y="1968966"/>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442" name="Straight Connector 9441">
              <a:extLst>
                <a:ext uri="{FF2B5EF4-FFF2-40B4-BE49-F238E27FC236}">
                  <a16:creationId xmlns:a16="http://schemas.microsoft.com/office/drawing/2014/main" id="{FF2A1371-FD0C-5B41-771D-B5150FBD1C92}"/>
                </a:ext>
              </a:extLst>
            </p:cNvPr>
            <p:cNvCxnSpPr>
              <a:cxnSpLocks/>
            </p:cNvCxnSpPr>
            <p:nvPr/>
          </p:nvCxnSpPr>
          <p:spPr bwMode="auto">
            <a:xfrm>
              <a:off x="6496734" y="1970249"/>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443" name="Straight Connector 9442">
              <a:extLst>
                <a:ext uri="{FF2B5EF4-FFF2-40B4-BE49-F238E27FC236}">
                  <a16:creationId xmlns:a16="http://schemas.microsoft.com/office/drawing/2014/main" id="{8DA9ECA8-B116-77F1-7ADC-5F8F96C6CBE4}"/>
                </a:ext>
              </a:extLst>
            </p:cNvPr>
            <p:cNvCxnSpPr>
              <a:cxnSpLocks/>
            </p:cNvCxnSpPr>
            <p:nvPr/>
          </p:nvCxnSpPr>
          <p:spPr bwMode="auto">
            <a:xfrm>
              <a:off x="6525309" y="1978490"/>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444" name="Straight Connector 9443">
              <a:extLst>
                <a:ext uri="{FF2B5EF4-FFF2-40B4-BE49-F238E27FC236}">
                  <a16:creationId xmlns:a16="http://schemas.microsoft.com/office/drawing/2014/main" id="{8639258D-D3B4-C710-D83A-AE042F0B8B6C}"/>
                </a:ext>
              </a:extLst>
            </p:cNvPr>
            <p:cNvCxnSpPr>
              <a:cxnSpLocks/>
            </p:cNvCxnSpPr>
            <p:nvPr/>
          </p:nvCxnSpPr>
          <p:spPr bwMode="auto">
            <a:xfrm>
              <a:off x="6552937" y="1978490"/>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445" name="Straight Connector 9444">
              <a:extLst>
                <a:ext uri="{FF2B5EF4-FFF2-40B4-BE49-F238E27FC236}">
                  <a16:creationId xmlns:a16="http://schemas.microsoft.com/office/drawing/2014/main" id="{C02B48C2-E970-6AB3-3EC6-E300CE31CAB0}"/>
                </a:ext>
              </a:extLst>
            </p:cNvPr>
            <p:cNvCxnSpPr>
              <a:cxnSpLocks/>
            </p:cNvCxnSpPr>
            <p:nvPr/>
          </p:nvCxnSpPr>
          <p:spPr bwMode="auto">
            <a:xfrm>
              <a:off x="6593418" y="1987426"/>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446" name="Straight Connector 9445">
              <a:extLst>
                <a:ext uri="{FF2B5EF4-FFF2-40B4-BE49-F238E27FC236}">
                  <a16:creationId xmlns:a16="http://schemas.microsoft.com/office/drawing/2014/main" id="{D4C1FA8A-C708-13D0-4F4C-1B9303F42B5B}"/>
                </a:ext>
              </a:extLst>
            </p:cNvPr>
            <p:cNvCxnSpPr>
              <a:cxnSpLocks/>
            </p:cNvCxnSpPr>
            <p:nvPr/>
          </p:nvCxnSpPr>
          <p:spPr bwMode="auto">
            <a:xfrm>
              <a:off x="6612468" y="1987426"/>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447" name="Straight Connector 9446">
              <a:extLst>
                <a:ext uri="{FF2B5EF4-FFF2-40B4-BE49-F238E27FC236}">
                  <a16:creationId xmlns:a16="http://schemas.microsoft.com/office/drawing/2014/main" id="{F8253241-B223-9ECD-BC15-EC17164004A4}"/>
                </a:ext>
              </a:extLst>
            </p:cNvPr>
            <p:cNvCxnSpPr>
              <a:cxnSpLocks/>
            </p:cNvCxnSpPr>
            <p:nvPr/>
          </p:nvCxnSpPr>
          <p:spPr bwMode="auto">
            <a:xfrm>
              <a:off x="6631518" y="1987426"/>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448" name="Straight Connector 9447">
              <a:extLst>
                <a:ext uri="{FF2B5EF4-FFF2-40B4-BE49-F238E27FC236}">
                  <a16:creationId xmlns:a16="http://schemas.microsoft.com/office/drawing/2014/main" id="{14E1C924-F1DB-0AFC-DFBF-5AEA579F7BCE}"/>
                </a:ext>
              </a:extLst>
            </p:cNvPr>
            <p:cNvCxnSpPr>
              <a:cxnSpLocks/>
            </p:cNvCxnSpPr>
            <p:nvPr/>
          </p:nvCxnSpPr>
          <p:spPr bwMode="auto">
            <a:xfrm>
              <a:off x="6652949" y="1987426"/>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449" name="Straight Connector 9448">
              <a:extLst>
                <a:ext uri="{FF2B5EF4-FFF2-40B4-BE49-F238E27FC236}">
                  <a16:creationId xmlns:a16="http://schemas.microsoft.com/office/drawing/2014/main" id="{E218C261-9A18-4CB4-862E-3CBB2A80D04F}"/>
                </a:ext>
              </a:extLst>
            </p:cNvPr>
            <p:cNvCxnSpPr>
              <a:cxnSpLocks/>
            </p:cNvCxnSpPr>
            <p:nvPr/>
          </p:nvCxnSpPr>
          <p:spPr bwMode="auto">
            <a:xfrm>
              <a:off x="6671999" y="1987426"/>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450" name="Straight Connector 9449">
              <a:extLst>
                <a:ext uri="{FF2B5EF4-FFF2-40B4-BE49-F238E27FC236}">
                  <a16:creationId xmlns:a16="http://schemas.microsoft.com/office/drawing/2014/main" id="{A34B13FA-A56D-60F9-B04C-E8D54532564E}"/>
                </a:ext>
              </a:extLst>
            </p:cNvPr>
            <p:cNvCxnSpPr>
              <a:cxnSpLocks/>
            </p:cNvCxnSpPr>
            <p:nvPr/>
          </p:nvCxnSpPr>
          <p:spPr bwMode="auto">
            <a:xfrm>
              <a:off x="6691049" y="1994594"/>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451" name="Straight Connector 9450">
              <a:extLst>
                <a:ext uri="{FF2B5EF4-FFF2-40B4-BE49-F238E27FC236}">
                  <a16:creationId xmlns:a16="http://schemas.microsoft.com/office/drawing/2014/main" id="{8F384871-3E8E-C653-5EFD-641B71479AC0}"/>
                </a:ext>
              </a:extLst>
            </p:cNvPr>
            <p:cNvCxnSpPr>
              <a:cxnSpLocks/>
            </p:cNvCxnSpPr>
            <p:nvPr/>
          </p:nvCxnSpPr>
          <p:spPr bwMode="auto">
            <a:xfrm>
              <a:off x="6707718" y="2001205"/>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452" name="Straight Connector 9451">
              <a:extLst>
                <a:ext uri="{FF2B5EF4-FFF2-40B4-BE49-F238E27FC236}">
                  <a16:creationId xmlns:a16="http://schemas.microsoft.com/office/drawing/2014/main" id="{C17AC425-7E0A-DD7B-0F1B-095B16D0FA46}"/>
                </a:ext>
              </a:extLst>
            </p:cNvPr>
            <p:cNvCxnSpPr>
              <a:cxnSpLocks/>
            </p:cNvCxnSpPr>
            <p:nvPr/>
          </p:nvCxnSpPr>
          <p:spPr bwMode="auto">
            <a:xfrm>
              <a:off x="6724387" y="2001205"/>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453" name="Straight Connector 9452">
              <a:extLst>
                <a:ext uri="{FF2B5EF4-FFF2-40B4-BE49-F238E27FC236}">
                  <a16:creationId xmlns:a16="http://schemas.microsoft.com/office/drawing/2014/main" id="{311977B4-F413-82D7-E8BC-4E63043086A6}"/>
                </a:ext>
              </a:extLst>
            </p:cNvPr>
            <p:cNvCxnSpPr>
              <a:cxnSpLocks/>
            </p:cNvCxnSpPr>
            <p:nvPr/>
          </p:nvCxnSpPr>
          <p:spPr bwMode="auto">
            <a:xfrm>
              <a:off x="6750580" y="2001205"/>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454" name="Straight Connector 9453">
              <a:extLst>
                <a:ext uri="{FF2B5EF4-FFF2-40B4-BE49-F238E27FC236}">
                  <a16:creationId xmlns:a16="http://schemas.microsoft.com/office/drawing/2014/main" id="{0A78CF5E-BC07-8FFF-3723-3CCDA8152A1D}"/>
                </a:ext>
              </a:extLst>
            </p:cNvPr>
            <p:cNvCxnSpPr>
              <a:cxnSpLocks/>
            </p:cNvCxnSpPr>
            <p:nvPr/>
          </p:nvCxnSpPr>
          <p:spPr bwMode="auto">
            <a:xfrm>
              <a:off x="6772011" y="2001205"/>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455" name="Straight Connector 9454">
              <a:extLst>
                <a:ext uri="{FF2B5EF4-FFF2-40B4-BE49-F238E27FC236}">
                  <a16:creationId xmlns:a16="http://schemas.microsoft.com/office/drawing/2014/main" id="{E693DDCD-6C96-A998-6A19-954CFAD9EF19}"/>
                </a:ext>
              </a:extLst>
            </p:cNvPr>
            <p:cNvCxnSpPr>
              <a:cxnSpLocks/>
            </p:cNvCxnSpPr>
            <p:nvPr/>
          </p:nvCxnSpPr>
          <p:spPr bwMode="auto">
            <a:xfrm>
              <a:off x="6795824" y="2001205"/>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456" name="Straight Connector 9455">
              <a:extLst>
                <a:ext uri="{FF2B5EF4-FFF2-40B4-BE49-F238E27FC236}">
                  <a16:creationId xmlns:a16="http://schemas.microsoft.com/office/drawing/2014/main" id="{79EDEB3B-423E-F337-C3E3-32DB873976FE}"/>
                </a:ext>
              </a:extLst>
            </p:cNvPr>
            <p:cNvCxnSpPr>
              <a:cxnSpLocks/>
            </p:cNvCxnSpPr>
            <p:nvPr/>
          </p:nvCxnSpPr>
          <p:spPr bwMode="auto">
            <a:xfrm>
              <a:off x="6817255" y="2001205"/>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457" name="Straight Connector 9456">
              <a:extLst>
                <a:ext uri="{FF2B5EF4-FFF2-40B4-BE49-F238E27FC236}">
                  <a16:creationId xmlns:a16="http://schemas.microsoft.com/office/drawing/2014/main" id="{AA1F22A8-A661-18C4-339C-1E61D51B5774}"/>
                </a:ext>
              </a:extLst>
            </p:cNvPr>
            <p:cNvCxnSpPr>
              <a:cxnSpLocks/>
            </p:cNvCxnSpPr>
            <p:nvPr/>
          </p:nvCxnSpPr>
          <p:spPr bwMode="auto">
            <a:xfrm>
              <a:off x="6838686" y="2001205"/>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458" name="Straight Connector 9457">
              <a:extLst>
                <a:ext uri="{FF2B5EF4-FFF2-40B4-BE49-F238E27FC236}">
                  <a16:creationId xmlns:a16="http://schemas.microsoft.com/office/drawing/2014/main" id="{11748C89-C0B3-FC32-59C2-447D66B66F1C}"/>
                </a:ext>
              </a:extLst>
            </p:cNvPr>
            <p:cNvCxnSpPr>
              <a:cxnSpLocks/>
            </p:cNvCxnSpPr>
            <p:nvPr/>
          </p:nvCxnSpPr>
          <p:spPr bwMode="auto">
            <a:xfrm>
              <a:off x="6857736" y="2001205"/>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459" name="Straight Connector 9458">
              <a:extLst>
                <a:ext uri="{FF2B5EF4-FFF2-40B4-BE49-F238E27FC236}">
                  <a16:creationId xmlns:a16="http://schemas.microsoft.com/office/drawing/2014/main" id="{BB11ECE1-AFD3-B8C2-1100-B49AC4BD214E}"/>
                </a:ext>
              </a:extLst>
            </p:cNvPr>
            <p:cNvCxnSpPr>
              <a:cxnSpLocks/>
            </p:cNvCxnSpPr>
            <p:nvPr/>
          </p:nvCxnSpPr>
          <p:spPr bwMode="auto">
            <a:xfrm>
              <a:off x="6876786" y="2001205"/>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460" name="Straight Connector 9459">
              <a:extLst>
                <a:ext uri="{FF2B5EF4-FFF2-40B4-BE49-F238E27FC236}">
                  <a16:creationId xmlns:a16="http://schemas.microsoft.com/office/drawing/2014/main" id="{1D530DE2-A9DF-60B2-BC02-BEE9A0F4183D}"/>
                </a:ext>
              </a:extLst>
            </p:cNvPr>
            <p:cNvCxnSpPr>
              <a:cxnSpLocks/>
            </p:cNvCxnSpPr>
            <p:nvPr/>
          </p:nvCxnSpPr>
          <p:spPr bwMode="auto">
            <a:xfrm>
              <a:off x="6900599" y="2001205"/>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461" name="Straight Connector 9460">
              <a:extLst>
                <a:ext uri="{FF2B5EF4-FFF2-40B4-BE49-F238E27FC236}">
                  <a16:creationId xmlns:a16="http://schemas.microsoft.com/office/drawing/2014/main" id="{E151768D-04B3-9EF5-9D6C-7A2E023143CD}"/>
                </a:ext>
              </a:extLst>
            </p:cNvPr>
            <p:cNvCxnSpPr>
              <a:cxnSpLocks/>
            </p:cNvCxnSpPr>
            <p:nvPr/>
          </p:nvCxnSpPr>
          <p:spPr bwMode="auto">
            <a:xfrm>
              <a:off x="6924412" y="2016920"/>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462" name="Straight Connector 9461">
              <a:extLst>
                <a:ext uri="{FF2B5EF4-FFF2-40B4-BE49-F238E27FC236}">
                  <a16:creationId xmlns:a16="http://schemas.microsoft.com/office/drawing/2014/main" id="{6BC88B3B-E67A-60CD-E2FE-86638E3D40EF}"/>
                </a:ext>
              </a:extLst>
            </p:cNvPr>
            <p:cNvCxnSpPr>
              <a:cxnSpLocks/>
            </p:cNvCxnSpPr>
            <p:nvPr/>
          </p:nvCxnSpPr>
          <p:spPr bwMode="auto">
            <a:xfrm>
              <a:off x="6945770" y="2016920"/>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463" name="Straight Connector 9462">
              <a:extLst>
                <a:ext uri="{FF2B5EF4-FFF2-40B4-BE49-F238E27FC236}">
                  <a16:creationId xmlns:a16="http://schemas.microsoft.com/office/drawing/2014/main" id="{E199568D-2E52-C4FF-299A-42726E6F1B5B}"/>
                </a:ext>
              </a:extLst>
            </p:cNvPr>
            <p:cNvCxnSpPr>
              <a:cxnSpLocks/>
            </p:cNvCxnSpPr>
            <p:nvPr/>
          </p:nvCxnSpPr>
          <p:spPr bwMode="auto">
            <a:xfrm>
              <a:off x="6964820" y="2016920"/>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464" name="Straight Connector 9463">
              <a:extLst>
                <a:ext uri="{FF2B5EF4-FFF2-40B4-BE49-F238E27FC236}">
                  <a16:creationId xmlns:a16="http://schemas.microsoft.com/office/drawing/2014/main" id="{80B37DA2-2D66-45BD-221E-A72CA38AF9AC}"/>
                </a:ext>
              </a:extLst>
            </p:cNvPr>
            <p:cNvCxnSpPr>
              <a:cxnSpLocks/>
            </p:cNvCxnSpPr>
            <p:nvPr/>
          </p:nvCxnSpPr>
          <p:spPr bwMode="auto">
            <a:xfrm>
              <a:off x="6986600" y="2016920"/>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465" name="Straight Connector 9464">
              <a:extLst>
                <a:ext uri="{FF2B5EF4-FFF2-40B4-BE49-F238E27FC236}">
                  <a16:creationId xmlns:a16="http://schemas.microsoft.com/office/drawing/2014/main" id="{4E45F1AF-57F5-EF3D-DDFA-2B0247CD1F83}"/>
                </a:ext>
              </a:extLst>
            </p:cNvPr>
            <p:cNvCxnSpPr>
              <a:cxnSpLocks/>
            </p:cNvCxnSpPr>
            <p:nvPr/>
          </p:nvCxnSpPr>
          <p:spPr bwMode="auto">
            <a:xfrm>
              <a:off x="7003604" y="2016920"/>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466" name="Straight Connector 9465">
              <a:extLst>
                <a:ext uri="{FF2B5EF4-FFF2-40B4-BE49-F238E27FC236}">
                  <a16:creationId xmlns:a16="http://schemas.microsoft.com/office/drawing/2014/main" id="{538F82E3-880E-BFA8-FFB1-B08A224F626A}"/>
                </a:ext>
              </a:extLst>
            </p:cNvPr>
            <p:cNvCxnSpPr>
              <a:cxnSpLocks/>
            </p:cNvCxnSpPr>
            <p:nvPr/>
          </p:nvCxnSpPr>
          <p:spPr bwMode="auto">
            <a:xfrm>
              <a:off x="7025035" y="2016920"/>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467" name="Straight Connector 9466">
              <a:extLst>
                <a:ext uri="{FF2B5EF4-FFF2-40B4-BE49-F238E27FC236}">
                  <a16:creationId xmlns:a16="http://schemas.microsoft.com/office/drawing/2014/main" id="{E912170D-68E6-D242-75DE-AE85C20E47A4}"/>
                </a:ext>
              </a:extLst>
            </p:cNvPr>
            <p:cNvCxnSpPr>
              <a:cxnSpLocks/>
            </p:cNvCxnSpPr>
            <p:nvPr/>
          </p:nvCxnSpPr>
          <p:spPr bwMode="auto">
            <a:xfrm>
              <a:off x="7041704" y="2016920"/>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468" name="Straight Connector 9467">
              <a:extLst>
                <a:ext uri="{FF2B5EF4-FFF2-40B4-BE49-F238E27FC236}">
                  <a16:creationId xmlns:a16="http://schemas.microsoft.com/office/drawing/2014/main" id="{9DD3F445-80F3-BDD1-2059-0DC28569D86C}"/>
                </a:ext>
              </a:extLst>
            </p:cNvPr>
            <p:cNvCxnSpPr>
              <a:cxnSpLocks/>
            </p:cNvCxnSpPr>
            <p:nvPr/>
          </p:nvCxnSpPr>
          <p:spPr bwMode="auto">
            <a:xfrm>
              <a:off x="7065517" y="2016920"/>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469" name="Straight Connector 9468">
              <a:extLst>
                <a:ext uri="{FF2B5EF4-FFF2-40B4-BE49-F238E27FC236}">
                  <a16:creationId xmlns:a16="http://schemas.microsoft.com/office/drawing/2014/main" id="{C7472A12-2843-0951-3192-F2BE78F89208}"/>
                </a:ext>
              </a:extLst>
            </p:cNvPr>
            <p:cNvCxnSpPr>
              <a:cxnSpLocks/>
            </p:cNvCxnSpPr>
            <p:nvPr/>
          </p:nvCxnSpPr>
          <p:spPr bwMode="auto">
            <a:xfrm>
              <a:off x="7084567" y="2034183"/>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470" name="Straight Connector 9469">
              <a:extLst>
                <a:ext uri="{FF2B5EF4-FFF2-40B4-BE49-F238E27FC236}">
                  <a16:creationId xmlns:a16="http://schemas.microsoft.com/office/drawing/2014/main" id="{86883036-5E6F-006E-AA11-ADF61E4E6F24}"/>
                </a:ext>
              </a:extLst>
            </p:cNvPr>
            <p:cNvCxnSpPr>
              <a:cxnSpLocks/>
            </p:cNvCxnSpPr>
            <p:nvPr/>
          </p:nvCxnSpPr>
          <p:spPr bwMode="auto">
            <a:xfrm>
              <a:off x="7108380" y="2034183"/>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471" name="Straight Connector 9470">
              <a:extLst>
                <a:ext uri="{FF2B5EF4-FFF2-40B4-BE49-F238E27FC236}">
                  <a16:creationId xmlns:a16="http://schemas.microsoft.com/office/drawing/2014/main" id="{84B7A694-9357-CF2F-0433-BF441226B6EB}"/>
                </a:ext>
              </a:extLst>
            </p:cNvPr>
            <p:cNvCxnSpPr>
              <a:cxnSpLocks/>
            </p:cNvCxnSpPr>
            <p:nvPr/>
          </p:nvCxnSpPr>
          <p:spPr bwMode="auto">
            <a:xfrm>
              <a:off x="7129811" y="2034183"/>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472" name="Straight Connector 9471">
              <a:extLst>
                <a:ext uri="{FF2B5EF4-FFF2-40B4-BE49-F238E27FC236}">
                  <a16:creationId xmlns:a16="http://schemas.microsoft.com/office/drawing/2014/main" id="{5C1A1E50-F05D-BBC8-8104-4FB1306F43F4}"/>
                </a:ext>
              </a:extLst>
            </p:cNvPr>
            <p:cNvCxnSpPr>
              <a:cxnSpLocks/>
            </p:cNvCxnSpPr>
            <p:nvPr/>
          </p:nvCxnSpPr>
          <p:spPr bwMode="auto">
            <a:xfrm>
              <a:off x="7148861" y="2034183"/>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473" name="Straight Connector 9472">
              <a:extLst>
                <a:ext uri="{FF2B5EF4-FFF2-40B4-BE49-F238E27FC236}">
                  <a16:creationId xmlns:a16="http://schemas.microsoft.com/office/drawing/2014/main" id="{EB1EFFFB-F3CF-6C40-92D7-FC1DA0C60688}"/>
                </a:ext>
              </a:extLst>
            </p:cNvPr>
            <p:cNvCxnSpPr>
              <a:cxnSpLocks/>
            </p:cNvCxnSpPr>
            <p:nvPr/>
          </p:nvCxnSpPr>
          <p:spPr bwMode="auto">
            <a:xfrm>
              <a:off x="7168634" y="2034183"/>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474" name="Straight Connector 9473">
              <a:extLst>
                <a:ext uri="{FF2B5EF4-FFF2-40B4-BE49-F238E27FC236}">
                  <a16:creationId xmlns:a16="http://schemas.microsoft.com/office/drawing/2014/main" id="{C337F69A-103F-C692-E245-6B0B5124AEE8}"/>
                </a:ext>
              </a:extLst>
            </p:cNvPr>
            <p:cNvCxnSpPr>
              <a:cxnSpLocks/>
            </p:cNvCxnSpPr>
            <p:nvPr/>
          </p:nvCxnSpPr>
          <p:spPr bwMode="auto">
            <a:xfrm>
              <a:off x="7190066" y="2034183"/>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475" name="Straight Connector 9474">
              <a:extLst>
                <a:ext uri="{FF2B5EF4-FFF2-40B4-BE49-F238E27FC236}">
                  <a16:creationId xmlns:a16="http://schemas.microsoft.com/office/drawing/2014/main" id="{832A7493-0854-64A3-4B45-A52B1304BA01}"/>
                </a:ext>
              </a:extLst>
            </p:cNvPr>
            <p:cNvCxnSpPr>
              <a:cxnSpLocks/>
            </p:cNvCxnSpPr>
            <p:nvPr/>
          </p:nvCxnSpPr>
          <p:spPr bwMode="auto">
            <a:xfrm>
              <a:off x="7206735" y="2047875"/>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476" name="Straight Connector 9475">
              <a:extLst>
                <a:ext uri="{FF2B5EF4-FFF2-40B4-BE49-F238E27FC236}">
                  <a16:creationId xmlns:a16="http://schemas.microsoft.com/office/drawing/2014/main" id="{14571B08-B16F-33B0-28CC-72A4C71F95CB}"/>
                </a:ext>
              </a:extLst>
            </p:cNvPr>
            <p:cNvCxnSpPr>
              <a:cxnSpLocks/>
            </p:cNvCxnSpPr>
            <p:nvPr/>
          </p:nvCxnSpPr>
          <p:spPr bwMode="auto">
            <a:xfrm>
              <a:off x="7225785" y="2047875"/>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477" name="Straight Connector 9476">
              <a:extLst>
                <a:ext uri="{FF2B5EF4-FFF2-40B4-BE49-F238E27FC236}">
                  <a16:creationId xmlns:a16="http://schemas.microsoft.com/office/drawing/2014/main" id="{F6B07E87-7607-7116-A69A-4EE978A235E4}"/>
                </a:ext>
              </a:extLst>
            </p:cNvPr>
            <p:cNvCxnSpPr>
              <a:cxnSpLocks/>
            </p:cNvCxnSpPr>
            <p:nvPr/>
          </p:nvCxnSpPr>
          <p:spPr bwMode="auto">
            <a:xfrm>
              <a:off x="7247216" y="2047875"/>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478" name="Straight Connector 9477">
              <a:extLst>
                <a:ext uri="{FF2B5EF4-FFF2-40B4-BE49-F238E27FC236}">
                  <a16:creationId xmlns:a16="http://schemas.microsoft.com/office/drawing/2014/main" id="{53CF3451-A398-9703-5ABB-93782E9F3910}"/>
                </a:ext>
              </a:extLst>
            </p:cNvPr>
            <p:cNvCxnSpPr>
              <a:cxnSpLocks/>
            </p:cNvCxnSpPr>
            <p:nvPr/>
          </p:nvCxnSpPr>
          <p:spPr bwMode="auto">
            <a:xfrm>
              <a:off x="7267001" y="2042824"/>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479" name="Straight Connector 9478">
              <a:extLst>
                <a:ext uri="{FF2B5EF4-FFF2-40B4-BE49-F238E27FC236}">
                  <a16:creationId xmlns:a16="http://schemas.microsoft.com/office/drawing/2014/main" id="{CA969C76-95AA-9DB9-DC20-B7C2881AF3E8}"/>
                </a:ext>
              </a:extLst>
            </p:cNvPr>
            <p:cNvCxnSpPr>
              <a:cxnSpLocks/>
            </p:cNvCxnSpPr>
            <p:nvPr/>
          </p:nvCxnSpPr>
          <p:spPr bwMode="auto">
            <a:xfrm>
              <a:off x="7288432" y="2042824"/>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480" name="Straight Connector 9479">
              <a:extLst>
                <a:ext uri="{FF2B5EF4-FFF2-40B4-BE49-F238E27FC236}">
                  <a16:creationId xmlns:a16="http://schemas.microsoft.com/office/drawing/2014/main" id="{A8996D34-B477-243D-3A2F-250B543A15B6}"/>
                </a:ext>
              </a:extLst>
            </p:cNvPr>
            <p:cNvCxnSpPr>
              <a:cxnSpLocks/>
            </p:cNvCxnSpPr>
            <p:nvPr/>
          </p:nvCxnSpPr>
          <p:spPr bwMode="auto">
            <a:xfrm>
              <a:off x="7310349" y="2045205"/>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481" name="Straight Connector 9480">
              <a:extLst>
                <a:ext uri="{FF2B5EF4-FFF2-40B4-BE49-F238E27FC236}">
                  <a16:creationId xmlns:a16="http://schemas.microsoft.com/office/drawing/2014/main" id="{E16C275C-7A29-9817-84D5-6426A6B06DEF}"/>
                </a:ext>
              </a:extLst>
            </p:cNvPr>
            <p:cNvCxnSpPr>
              <a:cxnSpLocks/>
            </p:cNvCxnSpPr>
            <p:nvPr/>
          </p:nvCxnSpPr>
          <p:spPr bwMode="auto">
            <a:xfrm>
              <a:off x="7332355" y="2047875"/>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482" name="Straight Connector 9481">
              <a:extLst>
                <a:ext uri="{FF2B5EF4-FFF2-40B4-BE49-F238E27FC236}">
                  <a16:creationId xmlns:a16="http://schemas.microsoft.com/office/drawing/2014/main" id="{DE0800AA-F3EE-1AE9-4A82-6DE9B525E1C7}"/>
                </a:ext>
              </a:extLst>
            </p:cNvPr>
            <p:cNvCxnSpPr>
              <a:cxnSpLocks/>
            </p:cNvCxnSpPr>
            <p:nvPr/>
          </p:nvCxnSpPr>
          <p:spPr bwMode="auto">
            <a:xfrm>
              <a:off x="7356167" y="2065139"/>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483" name="Straight Connector 9482">
              <a:extLst>
                <a:ext uri="{FF2B5EF4-FFF2-40B4-BE49-F238E27FC236}">
                  <a16:creationId xmlns:a16="http://schemas.microsoft.com/office/drawing/2014/main" id="{9CA44898-324E-B888-44BD-A745D9B8DFC2}"/>
                </a:ext>
              </a:extLst>
            </p:cNvPr>
            <p:cNvCxnSpPr>
              <a:cxnSpLocks/>
            </p:cNvCxnSpPr>
            <p:nvPr/>
          </p:nvCxnSpPr>
          <p:spPr bwMode="auto">
            <a:xfrm>
              <a:off x="7375217" y="2078831"/>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484" name="Straight Connector 9483">
              <a:extLst>
                <a:ext uri="{FF2B5EF4-FFF2-40B4-BE49-F238E27FC236}">
                  <a16:creationId xmlns:a16="http://schemas.microsoft.com/office/drawing/2014/main" id="{75B7F8E5-5B21-474D-E6C2-53D85D949BD5}"/>
                </a:ext>
              </a:extLst>
            </p:cNvPr>
            <p:cNvCxnSpPr>
              <a:cxnSpLocks/>
            </p:cNvCxnSpPr>
            <p:nvPr/>
          </p:nvCxnSpPr>
          <p:spPr bwMode="auto">
            <a:xfrm>
              <a:off x="7394267" y="2104735"/>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485" name="Straight Connector 9484">
              <a:extLst>
                <a:ext uri="{FF2B5EF4-FFF2-40B4-BE49-F238E27FC236}">
                  <a16:creationId xmlns:a16="http://schemas.microsoft.com/office/drawing/2014/main" id="{2B9A653C-749A-7F1F-AB19-CB8F604F3E8F}"/>
                </a:ext>
              </a:extLst>
            </p:cNvPr>
            <p:cNvCxnSpPr>
              <a:cxnSpLocks/>
            </p:cNvCxnSpPr>
            <p:nvPr/>
          </p:nvCxnSpPr>
          <p:spPr bwMode="auto">
            <a:xfrm>
              <a:off x="7422069" y="2104735"/>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486" name="Straight Connector 9485">
              <a:extLst>
                <a:ext uri="{FF2B5EF4-FFF2-40B4-BE49-F238E27FC236}">
                  <a16:creationId xmlns:a16="http://schemas.microsoft.com/office/drawing/2014/main" id="{9EBD1D68-2CEC-6173-9105-3BAA9643FFEA}"/>
                </a:ext>
              </a:extLst>
            </p:cNvPr>
            <p:cNvCxnSpPr>
              <a:cxnSpLocks/>
            </p:cNvCxnSpPr>
            <p:nvPr/>
          </p:nvCxnSpPr>
          <p:spPr bwMode="auto">
            <a:xfrm>
              <a:off x="7445881" y="2126166"/>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487" name="Straight Connector 9486">
              <a:extLst>
                <a:ext uri="{FF2B5EF4-FFF2-40B4-BE49-F238E27FC236}">
                  <a16:creationId xmlns:a16="http://schemas.microsoft.com/office/drawing/2014/main" id="{790B88C4-A4F0-A9BC-86B6-67291CBA8C9A}"/>
                </a:ext>
              </a:extLst>
            </p:cNvPr>
            <p:cNvCxnSpPr>
              <a:cxnSpLocks/>
            </p:cNvCxnSpPr>
            <p:nvPr/>
          </p:nvCxnSpPr>
          <p:spPr bwMode="auto">
            <a:xfrm>
              <a:off x="7467312" y="2126166"/>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488" name="Straight Connector 9487">
              <a:extLst>
                <a:ext uri="{FF2B5EF4-FFF2-40B4-BE49-F238E27FC236}">
                  <a16:creationId xmlns:a16="http://schemas.microsoft.com/office/drawing/2014/main" id="{D53ED95E-8444-861A-A69C-43C62E28E6DD}"/>
                </a:ext>
              </a:extLst>
            </p:cNvPr>
            <p:cNvCxnSpPr>
              <a:cxnSpLocks/>
            </p:cNvCxnSpPr>
            <p:nvPr/>
          </p:nvCxnSpPr>
          <p:spPr bwMode="auto">
            <a:xfrm>
              <a:off x="7493506" y="2126166"/>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489" name="Straight Connector 9488">
              <a:extLst>
                <a:ext uri="{FF2B5EF4-FFF2-40B4-BE49-F238E27FC236}">
                  <a16:creationId xmlns:a16="http://schemas.microsoft.com/office/drawing/2014/main" id="{E5BE399E-AF64-6ABC-443D-C2F3E22899BD}"/>
                </a:ext>
              </a:extLst>
            </p:cNvPr>
            <p:cNvCxnSpPr>
              <a:cxnSpLocks/>
            </p:cNvCxnSpPr>
            <p:nvPr/>
          </p:nvCxnSpPr>
          <p:spPr bwMode="auto">
            <a:xfrm>
              <a:off x="7512556" y="2126166"/>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490" name="Straight Connector 9489">
              <a:extLst>
                <a:ext uri="{FF2B5EF4-FFF2-40B4-BE49-F238E27FC236}">
                  <a16:creationId xmlns:a16="http://schemas.microsoft.com/office/drawing/2014/main" id="{7AEFC4BC-8699-5C6F-F26A-619418462457}"/>
                </a:ext>
              </a:extLst>
            </p:cNvPr>
            <p:cNvCxnSpPr>
              <a:cxnSpLocks/>
            </p:cNvCxnSpPr>
            <p:nvPr/>
          </p:nvCxnSpPr>
          <p:spPr bwMode="auto">
            <a:xfrm>
              <a:off x="7531606" y="2126166"/>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491" name="Straight Connector 9490">
              <a:extLst>
                <a:ext uri="{FF2B5EF4-FFF2-40B4-BE49-F238E27FC236}">
                  <a16:creationId xmlns:a16="http://schemas.microsoft.com/office/drawing/2014/main" id="{BCB38349-3D63-BF44-3389-66516EEABB97}"/>
                </a:ext>
              </a:extLst>
            </p:cNvPr>
            <p:cNvCxnSpPr>
              <a:cxnSpLocks/>
            </p:cNvCxnSpPr>
            <p:nvPr/>
          </p:nvCxnSpPr>
          <p:spPr bwMode="auto">
            <a:xfrm>
              <a:off x="7560181" y="2128547"/>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492" name="Straight Connector 9491">
              <a:extLst>
                <a:ext uri="{FF2B5EF4-FFF2-40B4-BE49-F238E27FC236}">
                  <a16:creationId xmlns:a16="http://schemas.microsoft.com/office/drawing/2014/main" id="{89213A4E-25A7-4D1D-1310-316AABBB40D5}"/>
                </a:ext>
              </a:extLst>
            </p:cNvPr>
            <p:cNvCxnSpPr>
              <a:cxnSpLocks/>
            </p:cNvCxnSpPr>
            <p:nvPr/>
          </p:nvCxnSpPr>
          <p:spPr bwMode="auto">
            <a:xfrm>
              <a:off x="7583994" y="2128547"/>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493" name="Straight Connector 9492">
              <a:extLst>
                <a:ext uri="{FF2B5EF4-FFF2-40B4-BE49-F238E27FC236}">
                  <a16:creationId xmlns:a16="http://schemas.microsoft.com/office/drawing/2014/main" id="{07921486-040D-66A7-5822-2663E0E300C3}"/>
                </a:ext>
              </a:extLst>
            </p:cNvPr>
            <p:cNvCxnSpPr>
              <a:cxnSpLocks/>
            </p:cNvCxnSpPr>
            <p:nvPr/>
          </p:nvCxnSpPr>
          <p:spPr bwMode="auto">
            <a:xfrm>
              <a:off x="7600663" y="2128547"/>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494" name="Straight Connector 9493">
              <a:extLst>
                <a:ext uri="{FF2B5EF4-FFF2-40B4-BE49-F238E27FC236}">
                  <a16:creationId xmlns:a16="http://schemas.microsoft.com/office/drawing/2014/main" id="{5B28922B-2E57-32AC-AFA8-4C514B4F113A}"/>
                </a:ext>
              </a:extLst>
            </p:cNvPr>
            <p:cNvCxnSpPr>
              <a:cxnSpLocks/>
            </p:cNvCxnSpPr>
            <p:nvPr/>
          </p:nvCxnSpPr>
          <p:spPr bwMode="auto">
            <a:xfrm>
              <a:off x="7636381" y="2126165"/>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495" name="Straight Connector 9494">
              <a:extLst>
                <a:ext uri="{FF2B5EF4-FFF2-40B4-BE49-F238E27FC236}">
                  <a16:creationId xmlns:a16="http://schemas.microsoft.com/office/drawing/2014/main" id="{FDFAC9DC-A858-28ED-28A3-C6985269F385}"/>
                </a:ext>
              </a:extLst>
            </p:cNvPr>
            <p:cNvCxnSpPr>
              <a:cxnSpLocks/>
            </p:cNvCxnSpPr>
            <p:nvPr/>
          </p:nvCxnSpPr>
          <p:spPr bwMode="auto">
            <a:xfrm>
              <a:off x="7675504" y="2126165"/>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496" name="Straight Connector 9495">
              <a:extLst>
                <a:ext uri="{FF2B5EF4-FFF2-40B4-BE49-F238E27FC236}">
                  <a16:creationId xmlns:a16="http://schemas.microsoft.com/office/drawing/2014/main" id="{98E54D31-BB82-75FA-FF1F-55AB81B5EF3A}"/>
                </a:ext>
              </a:extLst>
            </p:cNvPr>
            <p:cNvCxnSpPr>
              <a:cxnSpLocks/>
            </p:cNvCxnSpPr>
            <p:nvPr/>
          </p:nvCxnSpPr>
          <p:spPr bwMode="auto">
            <a:xfrm>
              <a:off x="7715985" y="2126165"/>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497" name="Straight Connector 9496">
              <a:extLst>
                <a:ext uri="{FF2B5EF4-FFF2-40B4-BE49-F238E27FC236}">
                  <a16:creationId xmlns:a16="http://schemas.microsoft.com/office/drawing/2014/main" id="{6A75E80A-0EC3-34A5-5D9A-82F5ECEBBFF6}"/>
                </a:ext>
              </a:extLst>
            </p:cNvPr>
            <p:cNvCxnSpPr>
              <a:cxnSpLocks/>
            </p:cNvCxnSpPr>
            <p:nvPr/>
          </p:nvCxnSpPr>
          <p:spPr bwMode="auto">
            <a:xfrm>
              <a:off x="7739797" y="2126165"/>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498" name="Straight Connector 9497">
              <a:extLst>
                <a:ext uri="{FF2B5EF4-FFF2-40B4-BE49-F238E27FC236}">
                  <a16:creationId xmlns:a16="http://schemas.microsoft.com/office/drawing/2014/main" id="{6D5E62B5-1AA6-2474-DF73-ACF418D99042}"/>
                </a:ext>
              </a:extLst>
            </p:cNvPr>
            <p:cNvCxnSpPr>
              <a:cxnSpLocks/>
            </p:cNvCxnSpPr>
            <p:nvPr/>
          </p:nvCxnSpPr>
          <p:spPr bwMode="auto">
            <a:xfrm>
              <a:off x="7754085" y="2126165"/>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499" name="Straight Connector 9498">
              <a:extLst>
                <a:ext uri="{FF2B5EF4-FFF2-40B4-BE49-F238E27FC236}">
                  <a16:creationId xmlns:a16="http://schemas.microsoft.com/office/drawing/2014/main" id="{BB19B1E2-C417-2A26-EABB-BEB02119BFCB}"/>
                </a:ext>
              </a:extLst>
            </p:cNvPr>
            <p:cNvCxnSpPr>
              <a:cxnSpLocks/>
            </p:cNvCxnSpPr>
            <p:nvPr/>
          </p:nvCxnSpPr>
          <p:spPr bwMode="auto">
            <a:xfrm>
              <a:off x="7772799" y="2193140"/>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500" name="Straight Connector 9499">
              <a:extLst>
                <a:ext uri="{FF2B5EF4-FFF2-40B4-BE49-F238E27FC236}">
                  <a16:creationId xmlns:a16="http://schemas.microsoft.com/office/drawing/2014/main" id="{93B1B383-9CF0-115F-EFD7-8C833794EE29}"/>
                </a:ext>
              </a:extLst>
            </p:cNvPr>
            <p:cNvCxnSpPr>
              <a:cxnSpLocks/>
            </p:cNvCxnSpPr>
            <p:nvPr/>
          </p:nvCxnSpPr>
          <p:spPr bwMode="auto">
            <a:xfrm>
              <a:off x="7810899" y="2193140"/>
              <a:ext cx="0" cy="61911"/>
            </a:xfrm>
            <a:prstGeom prst="line">
              <a:avLst/>
            </a:prstGeom>
            <a:noFill/>
            <a:ln w="19050" cap="flat" cmpd="sng" algn="ctr">
              <a:solidFill>
                <a:schemeClr val="accent3"/>
              </a:solidFill>
              <a:prstDash val="solid"/>
              <a:round/>
              <a:headEnd type="none" w="med" len="med"/>
              <a:tailEnd type="none" w="med" len="med"/>
            </a:ln>
            <a:effectLst/>
          </p:spPr>
        </p:cxnSp>
        <p:cxnSp>
          <p:nvCxnSpPr>
            <p:cNvPr id="9501" name="Straight Connector 9500">
              <a:extLst>
                <a:ext uri="{FF2B5EF4-FFF2-40B4-BE49-F238E27FC236}">
                  <a16:creationId xmlns:a16="http://schemas.microsoft.com/office/drawing/2014/main" id="{100BA2EB-E4ED-6ADE-7A67-EDEB3D08F9AB}"/>
                </a:ext>
              </a:extLst>
            </p:cNvPr>
            <p:cNvCxnSpPr>
              <a:cxnSpLocks/>
            </p:cNvCxnSpPr>
            <p:nvPr/>
          </p:nvCxnSpPr>
          <p:spPr bwMode="auto">
            <a:xfrm>
              <a:off x="7846618" y="2193140"/>
              <a:ext cx="0" cy="61911"/>
            </a:xfrm>
            <a:prstGeom prst="line">
              <a:avLst/>
            </a:prstGeom>
            <a:noFill/>
            <a:ln w="19050" cap="flat" cmpd="sng" algn="ctr">
              <a:solidFill>
                <a:schemeClr val="accent3"/>
              </a:solidFill>
              <a:prstDash val="solid"/>
              <a:round/>
              <a:headEnd type="none" w="med" len="med"/>
              <a:tailEnd type="none" w="med" len="med"/>
            </a:ln>
            <a:effectLst/>
          </p:spPr>
        </p:cxnSp>
      </p:grpSp>
      <p:sp>
        <p:nvSpPr>
          <p:cNvPr id="9503" name="Freeform: Shape 9502">
            <a:extLst>
              <a:ext uri="{FF2B5EF4-FFF2-40B4-BE49-F238E27FC236}">
                <a16:creationId xmlns:a16="http://schemas.microsoft.com/office/drawing/2014/main" id="{F2277D97-505D-C0A5-9665-4F0B040E5FA9}"/>
              </a:ext>
            </a:extLst>
          </p:cNvPr>
          <p:cNvSpPr/>
          <p:nvPr/>
        </p:nvSpPr>
        <p:spPr bwMode="auto">
          <a:xfrm>
            <a:off x="4274344" y="1824038"/>
            <a:ext cx="3662362" cy="397668"/>
          </a:xfrm>
          <a:custGeom>
            <a:avLst/>
            <a:gdLst>
              <a:gd name="connsiteX0" fmla="*/ 3662362 w 3662362"/>
              <a:gd name="connsiteY0" fmla="*/ 397668 h 397668"/>
              <a:gd name="connsiteX1" fmla="*/ 3488531 w 3662362"/>
              <a:gd name="connsiteY1" fmla="*/ 397668 h 397668"/>
              <a:gd name="connsiteX2" fmla="*/ 3488531 w 3662362"/>
              <a:gd name="connsiteY2" fmla="*/ 342900 h 397668"/>
              <a:gd name="connsiteX3" fmla="*/ 3214687 w 3662362"/>
              <a:gd name="connsiteY3" fmla="*/ 342900 h 397668"/>
              <a:gd name="connsiteX4" fmla="*/ 3214687 w 3662362"/>
              <a:gd name="connsiteY4" fmla="*/ 319087 h 397668"/>
              <a:gd name="connsiteX5" fmla="*/ 3140869 w 3662362"/>
              <a:gd name="connsiteY5" fmla="*/ 319087 h 397668"/>
              <a:gd name="connsiteX6" fmla="*/ 3140869 w 3662362"/>
              <a:gd name="connsiteY6" fmla="*/ 302418 h 397668"/>
              <a:gd name="connsiteX7" fmla="*/ 3098006 w 3662362"/>
              <a:gd name="connsiteY7" fmla="*/ 302418 h 397668"/>
              <a:gd name="connsiteX8" fmla="*/ 3098006 w 3662362"/>
              <a:gd name="connsiteY8" fmla="*/ 276225 h 397668"/>
              <a:gd name="connsiteX9" fmla="*/ 3071812 w 3662362"/>
              <a:gd name="connsiteY9" fmla="*/ 276225 h 397668"/>
              <a:gd name="connsiteX10" fmla="*/ 3071812 w 3662362"/>
              <a:gd name="connsiteY10" fmla="*/ 250031 h 397668"/>
              <a:gd name="connsiteX11" fmla="*/ 2914650 w 3662362"/>
              <a:gd name="connsiteY11" fmla="*/ 250031 h 397668"/>
              <a:gd name="connsiteX12" fmla="*/ 2914650 w 3662362"/>
              <a:gd name="connsiteY12" fmla="*/ 230981 h 397668"/>
              <a:gd name="connsiteX13" fmla="*/ 2786062 w 3662362"/>
              <a:gd name="connsiteY13" fmla="*/ 230981 h 397668"/>
              <a:gd name="connsiteX14" fmla="*/ 2786062 w 3662362"/>
              <a:gd name="connsiteY14" fmla="*/ 219075 h 397668"/>
              <a:gd name="connsiteX15" fmla="*/ 2621756 w 3662362"/>
              <a:gd name="connsiteY15" fmla="*/ 219075 h 397668"/>
              <a:gd name="connsiteX16" fmla="*/ 2621756 w 3662362"/>
              <a:gd name="connsiteY16" fmla="*/ 207168 h 397668"/>
              <a:gd name="connsiteX17" fmla="*/ 2455069 w 3662362"/>
              <a:gd name="connsiteY17" fmla="*/ 207168 h 397668"/>
              <a:gd name="connsiteX18" fmla="*/ 2455069 w 3662362"/>
              <a:gd name="connsiteY18" fmla="*/ 195262 h 397668"/>
              <a:gd name="connsiteX19" fmla="*/ 2336006 w 3662362"/>
              <a:gd name="connsiteY19" fmla="*/ 195262 h 397668"/>
              <a:gd name="connsiteX20" fmla="*/ 2336006 w 3662362"/>
              <a:gd name="connsiteY20" fmla="*/ 180975 h 397668"/>
              <a:gd name="connsiteX21" fmla="*/ 2250281 w 3662362"/>
              <a:gd name="connsiteY21" fmla="*/ 180975 h 397668"/>
              <a:gd name="connsiteX22" fmla="*/ 2250281 w 3662362"/>
              <a:gd name="connsiteY22" fmla="*/ 171450 h 397668"/>
              <a:gd name="connsiteX23" fmla="*/ 2088356 w 3662362"/>
              <a:gd name="connsiteY23" fmla="*/ 171450 h 397668"/>
              <a:gd name="connsiteX24" fmla="*/ 2088356 w 3662362"/>
              <a:gd name="connsiteY24" fmla="*/ 157162 h 397668"/>
              <a:gd name="connsiteX25" fmla="*/ 1993106 w 3662362"/>
              <a:gd name="connsiteY25" fmla="*/ 157162 h 397668"/>
              <a:gd name="connsiteX26" fmla="*/ 1993106 w 3662362"/>
              <a:gd name="connsiteY26" fmla="*/ 147637 h 397668"/>
              <a:gd name="connsiteX27" fmla="*/ 1883569 w 3662362"/>
              <a:gd name="connsiteY27" fmla="*/ 147637 h 397668"/>
              <a:gd name="connsiteX28" fmla="*/ 1831181 w 3662362"/>
              <a:gd name="connsiteY28" fmla="*/ 147637 h 397668"/>
              <a:gd name="connsiteX29" fmla="*/ 1831181 w 3662362"/>
              <a:gd name="connsiteY29" fmla="*/ 142875 h 397668"/>
              <a:gd name="connsiteX30" fmla="*/ 1750219 w 3662362"/>
              <a:gd name="connsiteY30" fmla="*/ 142875 h 397668"/>
              <a:gd name="connsiteX31" fmla="*/ 1754981 w 3662362"/>
              <a:gd name="connsiteY31" fmla="*/ 138113 h 397668"/>
              <a:gd name="connsiteX32" fmla="*/ 1614487 w 3662362"/>
              <a:gd name="connsiteY32" fmla="*/ 138113 h 397668"/>
              <a:gd name="connsiteX33" fmla="*/ 1614487 w 3662362"/>
              <a:gd name="connsiteY33" fmla="*/ 128587 h 397668"/>
              <a:gd name="connsiteX34" fmla="*/ 1535906 w 3662362"/>
              <a:gd name="connsiteY34" fmla="*/ 128587 h 397668"/>
              <a:gd name="connsiteX35" fmla="*/ 1535906 w 3662362"/>
              <a:gd name="connsiteY35" fmla="*/ 119062 h 397668"/>
              <a:gd name="connsiteX36" fmla="*/ 1383506 w 3662362"/>
              <a:gd name="connsiteY36" fmla="*/ 119062 h 397668"/>
              <a:gd name="connsiteX37" fmla="*/ 1373981 w 3662362"/>
              <a:gd name="connsiteY37" fmla="*/ 109537 h 397668"/>
              <a:gd name="connsiteX38" fmla="*/ 1266825 w 3662362"/>
              <a:gd name="connsiteY38" fmla="*/ 109537 h 397668"/>
              <a:gd name="connsiteX39" fmla="*/ 1266825 w 3662362"/>
              <a:gd name="connsiteY39" fmla="*/ 102393 h 397668"/>
              <a:gd name="connsiteX40" fmla="*/ 1200150 w 3662362"/>
              <a:gd name="connsiteY40" fmla="*/ 102393 h 397668"/>
              <a:gd name="connsiteX41" fmla="*/ 1200150 w 3662362"/>
              <a:gd name="connsiteY41" fmla="*/ 90487 h 397668"/>
              <a:gd name="connsiteX42" fmla="*/ 1166812 w 3662362"/>
              <a:gd name="connsiteY42" fmla="*/ 90487 h 397668"/>
              <a:gd name="connsiteX43" fmla="*/ 1166812 w 3662362"/>
              <a:gd name="connsiteY43" fmla="*/ 85725 h 397668"/>
              <a:gd name="connsiteX44" fmla="*/ 978694 w 3662362"/>
              <a:gd name="connsiteY44" fmla="*/ 85725 h 397668"/>
              <a:gd name="connsiteX45" fmla="*/ 978694 w 3662362"/>
              <a:gd name="connsiteY45" fmla="*/ 69056 h 397668"/>
              <a:gd name="connsiteX46" fmla="*/ 873919 w 3662362"/>
              <a:gd name="connsiteY46" fmla="*/ 69056 h 397668"/>
              <a:gd name="connsiteX47" fmla="*/ 823912 w 3662362"/>
              <a:gd name="connsiteY47" fmla="*/ 69056 h 397668"/>
              <a:gd name="connsiteX48" fmla="*/ 823912 w 3662362"/>
              <a:gd name="connsiteY48" fmla="*/ 59531 h 397668"/>
              <a:gd name="connsiteX49" fmla="*/ 692944 w 3662362"/>
              <a:gd name="connsiteY49" fmla="*/ 59531 h 397668"/>
              <a:gd name="connsiteX50" fmla="*/ 692944 w 3662362"/>
              <a:gd name="connsiteY50" fmla="*/ 47625 h 397668"/>
              <a:gd name="connsiteX51" fmla="*/ 635794 w 3662362"/>
              <a:gd name="connsiteY51" fmla="*/ 47625 h 397668"/>
              <a:gd name="connsiteX52" fmla="*/ 635794 w 3662362"/>
              <a:gd name="connsiteY52" fmla="*/ 35718 h 397668"/>
              <a:gd name="connsiteX53" fmla="*/ 473869 w 3662362"/>
              <a:gd name="connsiteY53" fmla="*/ 35718 h 397668"/>
              <a:gd name="connsiteX54" fmla="*/ 473869 w 3662362"/>
              <a:gd name="connsiteY54" fmla="*/ 21431 h 397668"/>
              <a:gd name="connsiteX55" fmla="*/ 304800 w 3662362"/>
              <a:gd name="connsiteY55" fmla="*/ 21431 h 397668"/>
              <a:gd name="connsiteX56" fmla="*/ 304800 w 3662362"/>
              <a:gd name="connsiteY56" fmla="*/ 14287 h 397668"/>
              <a:gd name="connsiteX57" fmla="*/ 219075 w 3662362"/>
              <a:gd name="connsiteY57" fmla="*/ 14287 h 397668"/>
              <a:gd name="connsiteX58" fmla="*/ 219075 w 3662362"/>
              <a:gd name="connsiteY58" fmla="*/ 0 h 397668"/>
              <a:gd name="connsiteX59" fmla="*/ 0 w 3662362"/>
              <a:gd name="connsiteY59" fmla="*/ 0 h 397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3662362" h="397668">
                <a:moveTo>
                  <a:pt x="3662362" y="397668"/>
                </a:moveTo>
                <a:lnTo>
                  <a:pt x="3488531" y="397668"/>
                </a:lnTo>
                <a:lnTo>
                  <a:pt x="3488531" y="342900"/>
                </a:lnTo>
                <a:lnTo>
                  <a:pt x="3214687" y="342900"/>
                </a:lnTo>
                <a:lnTo>
                  <a:pt x="3214687" y="319087"/>
                </a:lnTo>
                <a:lnTo>
                  <a:pt x="3140869" y="319087"/>
                </a:lnTo>
                <a:lnTo>
                  <a:pt x="3140869" y="302418"/>
                </a:lnTo>
                <a:lnTo>
                  <a:pt x="3098006" y="302418"/>
                </a:lnTo>
                <a:lnTo>
                  <a:pt x="3098006" y="276225"/>
                </a:lnTo>
                <a:lnTo>
                  <a:pt x="3071812" y="276225"/>
                </a:lnTo>
                <a:lnTo>
                  <a:pt x="3071812" y="250031"/>
                </a:lnTo>
                <a:lnTo>
                  <a:pt x="2914650" y="250031"/>
                </a:lnTo>
                <a:lnTo>
                  <a:pt x="2914650" y="230981"/>
                </a:lnTo>
                <a:lnTo>
                  <a:pt x="2786062" y="230981"/>
                </a:lnTo>
                <a:lnTo>
                  <a:pt x="2786062" y="219075"/>
                </a:lnTo>
                <a:lnTo>
                  <a:pt x="2621756" y="219075"/>
                </a:lnTo>
                <a:lnTo>
                  <a:pt x="2621756" y="207168"/>
                </a:lnTo>
                <a:lnTo>
                  <a:pt x="2455069" y="207168"/>
                </a:lnTo>
                <a:lnTo>
                  <a:pt x="2455069" y="195262"/>
                </a:lnTo>
                <a:lnTo>
                  <a:pt x="2336006" y="195262"/>
                </a:lnTo>
                <a:lnTo>
                  <a:pt x="2336006" y="180975"/>
                </a:lnTo>
                <a:lnTo>
                  <a:pt x="2250281" y="180975"/>
                </a:lnTo>
                <a:lnTo>
                  <a:pt x="2250281" y="171450"/>
                </a:lnTo>
                <a:lnTo>
                  <a:pt x="2088356" y="171450"/>
                </a:lnTo>
                <a:lnTo>
                  <a:pt x="2088356" y="157162"/>
                </a:lnTo>
                <a:lnTo>
                  <a:pt x="1993106" y="157162"/>
                </a:lnTo>
                <a:lnTo>
                  <a:pt x="1993106" y="147637"/>
                </a:lnTo>
                <a:lnTo>
                  <a:pt x="1883569" y="147637"/>
                </a:lnTo>
                <a:lnTo>
                  <a:pt x="1831181" y="147637"/>
                </a:lnTo>
                <a:lnTo>
                  <a:pt x="1831181" y="142875"/>
                </a:lnTo>
                <a:lnTo>
                  <a:pt x="1750219" y="142875"/>
                </a:lnTo>
                <a:lnTo>
                  <a:pt x="1754981" y="138113"/>
                </a:lnTo>
                <a:lnTo>
                  <a:pt x="1614487" y="138113"/>
                </a:lnTo>
                <a:lnTo>
                  <a:pt x="1614487" y="128587"/>
                </a:lnTo>
                <a:lnTo>
                  <a:pt x="1535906" y="128587"/>
                </a:lnTo>
                <a:lnTo>
                  <a:pt x="1535906" y="119062"/>
                </a:lnTo>
                <a:lnTo>
                  <a:pt x="1383506" y="119062"/>
                </a:lnTo>
                <a:lnTo>
                  <a:pt x="1373981" y="109537"/>
                </a:lnTo>
                <a:lnTo>
                  <a:pt x="1266825" y="109537"/>
                </a:lnTo>
                <a:lnTo>
                  <a:pt x="1266825" y="102393"/>
                </a:lnTo>
                <a:lnTo>
                  <a:pt x="1200150" y="102393"/>
                </a:lnTo>
                <a:lnTo>
                  <a:pt x="1200150" y="90487"/>
                </a:lnTo>
                <a:lnTo>
                  <a:pt x="1166812" y="90487"/>
                </a:lnTo>
                <a:lnTo>
                  <a:pt x="1166812" y="85725"/>
                </a:lnTo>
                <a:lnTo>
                  <a:pt x="978694" y="85725"/>
                </a:lnTo>
                <a:lnTo>
                  <a:pt x="978694" y="69056"/>
                </a:lnTo>
                <a:lnTo>
                  <a:pt x="873919" y="69056"/>
                </a:lnTo>
                <a:lnTo>
                  <a:pt x="823912" y="69056"/>
                </a:lnTo>
                <a:lnTo>
                  <a:pt x="823912" y="59531"/>
                </a:lnTo>
                <a:lnTo>
                  <a:pt x="692944" y="59531"/>
                </a:lnTo>
                <a:lnTo>
                  <a:pt x="692944" y="47625"/>
                </a:lnTo>
                <a:lnTo>
                  <a:pt x="635794" y="47625"/>
                </a:lnTo>
                <a:lnTo>
                  <a:pt x="635794" y="35718"/>
                </a:lnTo>
                <a:lnTo>
                  <a:pt x="473869" y="35718"/>
                </a:lnTo>
                <a:lnTo>
                  <a:pt x="473869" y="21431"/>
                </a:lnTo>
                <a:lnTo>
                  <a:pt x="304800" y="21431"/>
                </a:lnTo>
                <a:lnTo>
                  <a:pt x="304800" y="14287"/>
                </a:lnTo>
                <a:lnTo>
                  <a:pt x="219075" y="14287"/>
                </a:lnTo>
                <a:lnTo>
                  <a:pt x="219075" y="0"/>
                </a:lnTo>
                <a:lnTo>
                  <a:pt x="0" y="0"/>
                </a:lnTo>
              </a:path>
            </a:pathLst>
          </a:custGeom>
          <a:noFill/>
          <a:ln w="28575">
            <a:solidFill>
              <a:schemeClr val="accent3"/>
            </a:solidFill>
            <a:miter lim="800000"/>
            <a:headEnd/>
            <a:tailEnd/>
          </a:ln>
        </p:spPr>
        <p:txBody>
          <a:bodyPr rtlCol="0" anchor="ctr"/>
          <a:lstStyle/>
          <a:p>
            <a:pPr algn="ctr"/>
            <a:endParaRPr lang="en-US"/>
          </a:p>
        </p:txBody>
      </p:sp>
      <p:sp>
        <p:nvSpPr>
          <p:cNvPr id="9505" name="Freeform: Shape 9504">
            <a:extLst>
              <a:ext uri="{FF2B5EF4-FFF2-40B4-BE49-F238E27FC236}">
                <a16:creationId xmlns:a16="http://schemas.microsoft.com/office/drawing/2014/main" id="{3C182812-A01E-6D35-1CBE-D14775EDBE21}"/>
              </a:ext>
            </a:extLst>
          </p:cNvPr>
          <p:cNvSpPr/>
          <p:nvPr/>
        </p:nvSpPr>
        <p:spPr bwMode="auto">
          <a:xfrm>
            <a:off x="1955006" y="1697831"/>
            <a:ext cx="2321719" cy="121444"/>
          </a:xfrm>
          <a:custGeom>
            <a:avLst/>
            <a:gdLst>
              <a:gd name="connsiteX0" fmla="*/ 0 w 2321719"/>
              <a:gd name="connsiteY0" fmla="*/ 0 h 121444"/>
              <a:gd name="connsiteX1" fmla="*/ 464344 w 2321719"/>
              <a:gd name="connsiteY1" fmla="*/ 0 h 121444"/>
              <a:gd name="connsiteX2" fmla="*/ 464344 w 2321719"/>
              <a:gd name="connsiteY2" fmla="*/ 19050 h 121444"/>
              <a:gd name="connsiteX3" fmla="*/ 714375 w 2321719"/>
              <a:gd name="connsiteY3" fmla="*/ 19050 h 121444"/>
              <a:gd name="connsiteX4" fmla="*/ 714375 w 2321719"/>
              <a:gd name="connsiteY4" fmla="*/ 26194 h 121444"/>
              <a:gd name="connsiteX5" fmla="*/ 876300 w 2321719"/>
              <a:gd name="connsiteY5" fmla="*/ 26194 h 121444"/>
              <a:gd name="connsiteX6" fmla="*/ 876300 w 2321719"/>
              <a:gd name="connsiteY6" fmla="*/ 30957 h 121444"/>
              <a:gd name="connsiteX7" fmla="*/ 938213 w 2321719"/>
              <a:gd name="connsiteY7" fmla="*/ 30957 h 121444"/>
              <a:gd name="connsiteX8" fmla="*/ 938213 w 2321719"/>
              <a:gd name="connsiteY8" fmla="*/ 40482 h 121444"/>
              <a:gd name="connsiteX9" fmla="*/ 1178719 w 2321719"/>
              <a:gd name="connsiteY9" fmla="*/ 40482 h 121444"/>
              <a:gd name="connsiteX10" fmla="*/ 1178719 w 2321719"/>
              <a:gd name="connsiteY10" fmla="*/ 47625 h 121444"/>
              <a:gd name="connsiteX11" fmla="*/ 1323975 w 2321719"/>
              <a:gd name="connsiteY11" fmla="*/ 47625 h 121444"/>
              <a:gd name="connsiteX12" fmla="*/ 1323975 w 2321719"/>
              <a:gd name="connsiteY12" fmla="*/ 59532 h 121444"/>
              <a:gd name="connsiteX13" fmla="*/ 1569244 w 2321719"/>
              <a:gd name="connsiteY13" fmla="*/ 59532 h 121444"/>
              <a:gd name="connsiteX14" fmla="*/ 1569244 w 2321719"/>
              <a:gd name="connsiteY14" fmla="*/ 78582 h 121444"/>
              <a:gd name="connsiteX15" fmla="*/ 1797844 w 2321719"/>
              <a:gd name="connsiteY15" fmla="*/ 78582 h 121444"/>
              <a:gd name="connsiteX16" fmla="*/ 1797844 w 2321719"/>
              <a:gd name="connsiteY16" fmla="*/ 85725 h 121444"/>
              <a:gd name="connsiteX17" fmla="*/ 1878807 w 2321719"/>
              <a:gd name="connsiteY17" fmla="*/ 85725 h 121444"/>
              <a:gd name="connsiteX18" fmla="*/ 1878807 w 2321719"/>
              <a:gd name="connsiteY18" fmla="*/ 95250 h 121444"/>
              <a:gd name="connsiteX19" fmla="*/ 1950244 w 2321719"/>
              <a:gd name="connsiteY19" fmla="*/ 95250 h 121444"/>
              <a:gd name="connsiteX20" fmla="*/ 1957388 w 2321719"/>
              <a:gd name="connsiteY20" fmla="*/ 102394 h 121444"/>
              <a:gd name="connsiteX21" fmla="*/ 2133600 w 2321719"/>
              <a:gd name="connsiteY21" fmla="*/ 102394 h 121444"/>
              <a:gd name="connsiteX22" fmla="*/ 2133600 w 2321719"/>
              <a:gd name="connsiteY22" fmla="*/ 116682 h 121444"/>
              <a:gd name="connsiteX23" fmla="*/ 2238375 w 2321719"/>
              <a:gd name="connsiteY23" fmla="*/ 116682 h 121444"/>
              <a:gd name="connsiteX24" fmla="*/ 2238375 w 2321719"/>
              <a:gd name="connsiteY24" fmla="*/ 121444 h 121444"/>
              <a:gd name="connsiteX25" fmla="*/ 2321719 w 2321719"/>
              <a:gd name="connsiteY25" fmla="*/ 121444 h 121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321719" h="121444">
                <a:moveTo>
                  <a:pt x="0" y="0"/>
                </a:moveTo>
                <a:lnTo>
                  <a:pt x="464344" y="0"/>
                </a:lnTo>
                <a:lnTo>
                  <a:pt x="464344" y="19050"/>
                </a:lnTo>
                <a:lnTo>
                  <a:pt x="714375" y="19050"/>
                </a:lnTo>
                <a:lnTo>
                  <a:pt x="714375" y="26194"/>
                </a:lnTo>
                <a:lnTo>
                  <a:pt x="876300" y="26194"/>
                </a:lnTo>
                <a:lnTo>
                  <a:pt x="876300" y="30957"/>
                </a:lnTo>
                <a:lnTo>
                  <a:pt x="938213" y="30957"/>
                </a:lnTo>
                <a:lnTo>
                  <a:pt x="938213" y="40482"/>
                </a:lnTo>
                <a:lnTo>
                  <a:pt x="1178719" y="40482"/>
                </a:lnTo>
                <a:lnTo>
                  <a:pt x="1178719" y="47625"/>
                </a:lnTo>
                <a:lnTo>
                  <a:pt x="1323975" y="47625"/>
                </a:lnTo>
                <a:lnTo>
                  <a:pt x="1323975" y="59532"/>
                </a:lnTo>
                <a:lnTo>
                  <a:pt x="1569244" y="59532"/>
                </a:lnTo>
                <a:lnTo>
                  <a:pt x="1569244" y="78582"/>
                </a:lnTo>
                <a:lnTo>
                  <a:pt x="1797844" y="78582"/>
                </a:lnTo>
                <a:lnTo>
                  <a:pt x="1797844" y="85725"/>
                </a:lnTo>
                <a:lnTo>
                  <a:pt x="1878807" y="85725"/>
                </a:lnTo>
                <a:lnTo>
                  <a:pt x="1878807" y="95250"/>
                </a:lnTo>
                <a:lnTo>
                  <a:pt x="1950244" y="95250"/>
                </a:lnTo>
                <a:lnTo>
                  <a:pt x="1957388" y="102394"/>
                </a:lnTo>
                <a:lnTo>
                  <a:pt x="2133600" y="102394"/>
                </a:lnTo>
                <a:lnTo>
                  <a:pt x="2133600" y="116682"/>
                </a:lnTo>
                <a:lnTo>
                  <a:pt x="2238375" y="116682"/>
                </a:lnTo>
                <a:lnTo>
                  <a:pt x="2238375" y="121444"/>
                </a:lnTo>
                <a:lnTo>
                  <a:pt x="2321719" y="121444"/>
                </a:lnTo>
              </a:path>
            </a:pathLst>
          </a:custGeom>
          <a:noFill/>
          <a:ln w="28575">
            <a:solidFill>
              <a:schemeClr val="accent3"/>
            </a:solidFill>
            <a:miter lim="800000"/>
            <a:headEnd/>
            <a:tailEnd/>
          </a:ln>
        </p:spPr>
        <p:txBody>
          <a:bodyPr rtlCol="0" anchor="ctr"/>
          <a:lstStyle/>
          <a:p>
            <a:pPr algn="ctr"/>
            <a:endParaRPr lang="en-US"/>
          </a:p>
        </p:txBody>
      </p:sp>
    </p:spTree>
    <p:extLst>
      <p:ext uri="{BB962C8B-B14F-4D97-AF65-F5344CB8AC3E}">
        <p14:creationId xmlns:p14="http://schemas.microsoft.com/office/powerpoint/2010/main" val="10662989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A0DA67-73C6-4337-6022-DD3AEC983074}"/>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F30C99E3-FD98-4A04-1E60-0D4A1FDF4531}"/>
              </a:ext>
            </a:extLst>
          </p:cNvPr>
          <p:cNvSpPr>
            <a:spLocks noGrp="1" noChangeArrowheads="1"/>
          </p:cNvSpPr>
          <p:nvPr>
            <p:ph type="title"/>
          </p:nvPr>
        </p:nvSpPr>
        <p:spPr/>
        <p:txBody>
          <a:bodyPr/>
          <a:lstStyle/>
          <a:p>
            <a:r>
              <a:rPr lang="en-US"/>
              <a:t>monarchE: iDFS and DRFS in ITT</a:t>
            </a:r>
            <a:endParaRPr lang="en-US" altLang="en-US"/>
          </a:p>
        </p:txBody>
      </p:sp>
      <p:sp>
        <p:nvSpPr>
          <p:cNvPr id="9221" name="Text Box 11">
            <a:extLst>
              <a:ext uri="{FF2B5EF4-FFF2-40B4-BE49-F238E27FC236}">
                <a16:creationId xmlns:a16="http://schemas.microsoft.com/office/drawing/2014/main" id="{C359E7FD-DF98-1E48-C211-5982BC56858C}"/>
              </a:ext>
            </a:extLst>
          </p:cNvPr>
          <p:cNvSpPr txBox="1">
            <a:spLocks noChangeArrowheads="1"/>
          </p:cNvSpPr>
          <p:nvPr/>
        </p:nvSpPr>
        <p:spPr bwMode="auto">
          <a:xfrm>
            <a:off x="414339" y="6404207"/>
            <a:ext cx="801052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defRPr/>
            </a:pPr>
            <a:r>
              <a:rPr lang="en-US" altLang="en-US" sz="1200" b="0">
                <a:solidFill>
                  <a:srgbClr val="455560"/>
                </a:solidFill>
                <a:latin typeface="Calibri" panose="020F0502020204030204" pitchFamily="34" charset="0"/>
              </a:rPr>
              <a:t>Johnston. ESMO 2025. Abstr LBA13. Johnston. Ann Oncol. 2025;[Epub].</a:t>
            </a:r>
          </a:p>
        </p:txBody>
      </p:sp>
      <p:graphicFrame>
        <p:nvGraphicFramePr>
          <p:cNvPr id="2" name="Group 3">
            <a:extLst>
              <a:ext uri="{FF2B5EF4-FFF2-40B4-BE49-F238E27FC236}">
                <a16:creationId xmlns:a16="http://schemas.microsoft.com/office/drawing/2014/main" id="{59DB67A6-7C49-AAA2-CEFF-49AFEB8DB985}"/>
              </a:ext>
            </a:extLst>
          </p:cNvPr>
          <p:cNvGraphicFramePr>
            <a:graphicFrameLocks/>
          </p:cNvGraphicFramePr>
          <p:nvPr>
            <p:extLst>
              <p:ext uri="{D42A27DB-BD31-4B8C-83A1-F6EECF244321}">
                <p14:modId xmlns:p14="http://schemas.microsoft.com/office/powerpoint/2010/main" val="1284959096"/>
              </p:ext>
            </p:extLst>
          </p:nvPr>
        </p:nvGraphicFramePr>
        <p:xfrm>
          <a:off x="827115" y="1276741"/>
          <a:ext cx="7597749" cy="2468928"/>
        </p:xfrm>
        <a:graphic>
          <a:graphicData uri="http://schemas.openxmlformats.org/drawingml/2006/table">
            <a:tbl>
              <a:tblPr/>
              <a:tblGrid>
                <a:gridCol w="2405183">
                  <a:extLst>
                    <a:ext uri="{9D8B030D-6E8A-4147-A177-3AD203B41FA5}">
                      <a16:colId xmlns:a16="http://schemas.microsoft.com/office/drawing/2014/main" val="20000"/>
                    </a:ext>
                  </a:extLst>
                </a:gridCol>
                <a:gridCol w="2094614">
                  <a:extLst>
                    <a:ext uri="{9D8B030D-6E8A-4147-A177-3AD203B41FA5}">
                      <a16:colId xmlns:a16="http://schemas.microsoft.com/office/drawing/2014/main" val="20001"/>
                    </a:ext>
                  </a:extLst>
                </a:gridCol>
                <a:gridCol w="1637414">
                  <a:extLst>
                    <a:ext uri="{9D8B030D-6E8A-4147-A177-3AD203B41FA5}">
                      <a16:colId xmlns:a16="http://schemas.microsoft.com/office/drawing/2014/main" val="528572018"/>
                    </a:ext>
                  </a:extLst>
                </a:gridCol>
                <a:gridCol w="1460538">
                  <a:extLst>
                    <a:ext uri="{9D8B030D-6E8A-4147-A177-3AD203B41FA5}">
                      <a16:colId xmlns:a16="http://schemas.microsoft.com/office/drawing/2014/main" val="4250684209"/>
                    </a:ext>
                  </a:extLst>
                </a:gridCol>
              </a:tblGrid>
              <a:tr h="51963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tx1"/>
                          </a:solidFill>
                          <a:effectLst/>
                          <a:latin typeface="Calibri" panose="020F0502020204030204" pitchFamily="34" charset="0"/>
                          <a:cs typeface="Calibri" panose="020F0502020204030204" pitchFamily="34" charset="0"/>
                        </a:rPr>
                        <a:t>iDFS,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a:solidFill>
                            <a:schemeClr val="tx1"/>
                          </a:solidFill>
                          <a:latin typeface="Calibri" panose="020F0502020204030204" pitchFamily="34" charset="0"/>
                          <a:cs typeface="Calibri" panose="020F0502020204030204" pitchFamily="34" charset="0"/>
                        </a:rPr>
                        <a:t>Abemaciclib + ET</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a:solidFill>
                            <a:schemeClr val="tx1"/>
                          </a:solidFill>
                          <a:latin typeface="Calibri" panose="020F0502020204030204" pitchFamily="34" charset="0"/>
                          <a:cs typeface="Calibri" panose="020F0502020204030204" pitchFamily="34" charset="0"/>
                        </a:rPr>
                        <a:t>(n = 2808)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lang="en-US" sz="1800" b="1">
                          <a:latin typeface="Calibri" panose="020F0502020204030204" pitchFamily="34" charset="0"/>
                          <a:cs typeface="Calibri" panose="020F0502020204030204" pitchFamily="34" charset="0"/>
                        </a:rPr>
                        <a:t>ET</a:t>
                      </a:r>
                    </a:p>
                    <a:p>
                      <a:pPr algn="ctr"/>
                      <a:r>
                        <a:rPr lang="en-US" sz="1800" b="1">
                          <a:latin typeface="Calibri" panose="020F0502020204030204" pitchFamily="34" charset="0"/>
                          <a:cs typeface="Calibri" panose="020F0502020204030204" pitchFamily="34" charset="0"/>
                        </a:rPr>
                        <a:t>(n = 2829)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tx1"/>
                          </a:solidFill>
                          <a:effectLst/>
                          <a:latin typeface="Calibri" panose="020F0502020204030204" pitchFamily="34" charset="0"/>
                          <a:cs typeface="Calibri" panose="020F0502020204030204" pitchFamily="34" charset="0"/>
                        </a:rPr>
                        <a:t>Difference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798897251"/>
                  </a:ext>
                </a:extLst>
              </a:tr>
              <a:tr h="29371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a:ln>
                            <a:noFill/>
                          </a:ln>
                          <a:solidFill>
                            <a:schemeClr val="bg2">
                              <a:lumMod val="10000"/>
                            </a:schemeClr>
                          </a:solidFill>
                          <a:effectLst/>
                          <a:latin typeface="Calibri" panose="020F0502020204030204" pitchFamily="34" charset="0"/>
                          <a:ea typeface="+mn-ea"/>
                          <a:cs typeface="Calibri" panose="020F0502020204030204" pitchFamily="34" charset="0"/>
                        </a:rPr>
                        <a:t>5-yr iDFS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a:solidFill>
                            <a:schemeClr val="bg1"/>
                          </a:solidFill>
                          <a:latin typeface="Calibri" panose="020F0502020204030204" pitchFamily="34" charset="0"/>
                          <a:cs typeface="Calibri" panose="020F0502020204030204" pitchFamily="34" charset="0"/>
                        </a:rPr>
                        <a:t>83.1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a:solidFill>
                            <a:schemeClr val="bg1"/>
                          </a:solidFill>
                          <a:latin typeface="Calibri" panose="020F0502020204030204" pitchFamily="34" charset="0"/>
                          <a:cs typeface="Calibri" panose="020F0502020204030204" pitchFamily="34" charset="0"/>
                        </a:rPr>
                        <a:t>76.5</a:t>
                      </a:r>
                    </a:p>
                  </a:txBody>
                  <a:tcPr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6.6</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93716">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a:ln>
                            <a:noFill/>
                          </a:ln>
                          <a:solidFill>
                            <a:srgbClr val="455560">
                              <a:lumMod val="10000"/>
                            </a:srgbClr>
                          </a:solidFill>
                          <a:effectLst/>
                          <a:uLnTx/>
                          <a:uFillTx/>
                          <a:latin typeface="Calibri" panose="020F0502020204030204" pitchFamily="34" charset="0"/>
                          <a:ea typeface="+mn-ea"/>
                          <a:cs typeface="Calibri" panose="020F0502020204030204" pitchFamily="34" charset="0"/>
                        </a:rPr>
                        <a:t>6-yr iDFS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80.0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74.1</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5.9</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72380617"/>
                  </a:ext>
                </a:extLst>
              </a:tr>
              <a:tr h="293716">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a:ln>
                            <a:noFill/>
                          </a:ln>
                          <a:solidFill>
                            <a:srgbClr val="455560">
                              <a:lumMod val="10000"/>
                            </a:srgbClr>
                          </a:solidFill>
                          <a:effectLst/>
                          <a:uLnTx/>
                          <a:uFillTx/>
                          <a:latin typeface="Calibri" panose="020F0502020204030204" pitchFamily="34" charset="0"/>
                          <a:ea typeface="+mn-ea"/>
                          <a:cs typeface="Calibri" panose="020F0502020204030204" pitchFamily="34" charset="0"/>
                        </a:rPr>
                        <a:t>7-yr iDFS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77.4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70.9</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6.5</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05245087"/>
                  </a:ext>
                </a:extLst>
              </a:tr>
              <a:tr h="29370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chemeClr val="bg1"/>
                          </a:solidFill>
                          <a:latin typeface="Calibri" panose="020F0502020204030204" pitchFamily="34" charset="0"/>
                          <a:cs typeface="Calibri" panose="020F0502020204030204" pitchFamily="34" charset="0"/>
                        </a:rPr>
                        <a:t>Hazard ratio (95% CI)</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a:solidFill>
                            <a:schemeClr val="bg1"/>
                          </a:solidFill>
                          <a:latin typeface="Calibri" panose="020F0502020204030204" pitchFamily="34" charset="0"/>
                          <a:cs typeface="Calibri" panose="020F0502020204030204" pitchFamily="34" charset="0"/>
                        </a:rPr>
                        <a:t>0.734 (0.657-0.820)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a:txBody>
                  <a:tcPr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583942723"/>
                  </a:ext>
                </a:extLst>
              </a:tr>
              <a:tr h="29370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i="1">
                          <a:solidFill>
                            <a:schemeClr val="bg1"/>
                          </a:solidFill>
                          <a:latin typeface="Calibri" panose="020F0502020204030204" pitchFamily="34" charset="0"/>
                          <a:cs typeface="Calibri" panose="020F0502020204030204" pitchFamily="34" charset="0"/>
                        </a:rPr>
                        <a:t>P</a:t>
                      </a:r>
                      <a:r>
                        <a:rPr lang="en-US" sz="1800" i="0">
                          <a:solidFill>
                            <a:schemeClr val="bg1"/>
                          </a:solidFill>
                          <a:latin typeface="Calibri" panose="020F0502020204030204" pitchFamily="34" charset="0"/>
                          <a:cs typeface="Calibri" panose="020F0502020204030204" pitchFamily="34" charset="0"/>
                        </a:rPr>
                        <a:t> value</a:t>
                      </a:r>
                      <a:endParaRPr lang="en-US" sz="1800">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a:solidFill>
                            <a:schemeClr val="bg1"/>
                          </a:solidFill>
                          <a:latin typeface="Calibri" panose="020F0502020204030204" pitchFamily="34" charset="0"/>
                          <a:cs typeface="Calibri" panose="020F0502020204030204" pitchFamily="34" charset="0"/>
                        </a:rPr>
                        <a:t>.0001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838515867"/>
                  </a:ext>
                </a:extLst>
              </a:tr>
            </a:tbl>
          </a:graphicData>
        </a:graphic>
      </p:graphicFrame>
      <p:graphicFrame>
        <p:nvGraphicFramePr>
          <p:cNvPr id="7" name="Group 3">
            <a:extLst>
              <a:ext uri="{FF2B5EF4-FFF2-40B4-BE49-F238E27FC236}">
                <a16:creationId xmlns:a16="http://schemas.microsoft.com/office/drawing/2014/main" id="{131C926E-629C-9CA4-DBAC-10427CA2F86C}"/>
              </a:ext>
            </a:extLst>
          </p:cNvPr>
          <p:cNvGraphicFramePr>
            <a:graphicFrameLocks/>
          </p:cNvGraphicFramePr>
          <p:nvPr>
            <p:extLst>
              <p:ext uri="{D42A27DB-BD31-4B8C-83A1-F6EECF244321}">
                <p14:modId xmlns:p14="http://schemas.microsoft.com/office/powerpoint/2010/main" val="1987442502"/>
              </p:ext>
            </p:extLst>
          </p:nvPr>
        </p:nvGraphicFramePr>
        <p:xfrm>
          <a:off x="827115" y="3809942"/>
          <a:ext cx="7597749" cy="2468928"/>
        </p:xfrm>
        <a:graphic>
          <a:graphicData uri="http://schemas.openxmlformats.org/drawingml/2006/table">
            <a:tbl>
              <a:tblPr/>
              <a:tblGrid>
                <a:gridCol w="2213797">
                  <a:extLst>
                    <a:ext uri="{9D8B030D-6E8A-4147-A177-3AD203B41FA5}">
                      <a16:colId xmlns:a16="http://schemas.microsoft.com/office/drawing/2014/main" val="20000"/>
                    </a:ext>
                  </a:extLst>
                </a:gridCol>
                <a:gridCol w="2254102">
                  <a:extLst>
                    <a:ext uri="{9D8B030D-6E8A-4147-A177-3AD203B41FA5}">
                      <a16:colId xmlns:a16="http://schemas.microsoft.com/office/drawing/2014/main" val="20001"/>
                    </a:ext>
                  </a:extLst>
                </a:gridCol>
                <a:gridCol w="1892595">
                  <a:extLst>
                    <a:ext uri="{9D8B030D-6E8A-4147-A177-3AD203B41FA5}">
                      <a16:colId xmlns:a16="http://schemas.microsoft.com/office/drawing/2014/main" val="528572018"/>
                    </a:ext>
                  </a:extLst>
                </a:gridCol>
                <a:gridCol w="1237255">
                  <a:extLst>
                    <a:ext uri="{9D8B030D-6E8A-4147-A177-3AD203B41FA5}">
                      <a16:colId xmlns:a16="http://schemas.microsoft.com/office/drawing/2014/main" val="4250684209"/>
                    </a:ext>
                  </a:extLst>
                </a:gridCol>
              </a:tblGrid>
              <a:tr h="51963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tx1"/>
                          </a:solidFill>
                          <a:effectLst/>
                          <a:latin typeface="Calibri" panose="020F0502020204030204" pitchFamily="34" charset="0"/>
                          <a:cs typeface="Calibri" panose="020F0502020204030204" pitchFamily="34" charset="0"/>
                        </a:rPr>
                        <a:t>DRFS,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a:solidFill>
                            <a:schemeClr val="tx1"/>
                          </a:solidFill>
                          <a:latin typeface="Calibri" panose="020F0502020204030204" pitchFamily="34" charset="0"/>
                          <a:cs typeface="Calibri" panose="020F0502020204030204" pitchFamily="34" charset="0"/>
                        </a:rPr>
                        <a:t>Abemaciclib + ET</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a:solidFill>
                            <a:schemeClr val="tx1"/>
                          </a:solidFill>
                          <a:latin typeface="Calibri" panose="020F0502020204030204" pitchFamily="34" charset="0"/>
                          <a:cs typeface="Calibri" panose="020F0502020204030204" pitchFamily="34" charset="0"/>
                        </a:rPr>
                        <a:t>(n = 2808)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lang="en-US" sz="1800" b="1">
                          <a:latin typeface="Calibri" panose="020F0502020204030204" pitchFamily="34" charset="0"/>
                          <a:cs typeface="Calibri" panose="020F0502020204030204" pitchFamily="34" charset="0"/>
                        </a:rPr>
                        <a:t>ET</a:t>
                      </a:r>
                    </a:p>
                    <a:p>
                      <a:pPr algn="ctr"/>
                      <a:r>
                        <a:rPr lang="en-US" sz="1800" b="1">
                          <a:latin typeface="Calibri" panose="020F0502020204030204" pitchFamily="34" charset="0"/>
                          <a:cs typeface="Calibri" panose="020F0502020204030204" pitchFamily="34" charset="0"/>
                        </a:rPr>
                        <a:t>(n = 2829)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tx1"/>
                          </a:solidFill>
                          <a:effectLst/>
                          <a:latin typeface="Calibri" panose="020F0502020204030204" pitchFamily="34" charset="0"/>
                          <a:cs typeface="Calibri" panose="020F0502020204030204" pitchFamily="34" charset="0"/>
                        </a:rPr>
                        <a:t>Difference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798897251"/>
                  </a:ext>
                </a:extLst>
              </a:tr>
              <a:tr h="29371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a:ln>
                            <a:noFill/>
                          </a:ln>
                          <a:solidFill>
                            <a:schemeClr val="bg2">
                              <a:lumMod val="10000"/>
                            </a:schemeClr>
                          </a:solidFill>
                          <a:effectLst/>
                          <a:latin typeface="Calibri" panose="020F0502020204030204" pitchFamily="34" charset="0"/>
                          <a:ea typeface="+mn-ea"/>
                          <a:cs typeface="Calibri" panose="020F0502020204030204" pitchFamily="34" charset="0"/>
                        </a:rPr>
                        <a:t>5-yr iDFS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a:solidFill>
                            <a:schemeClr val="bg1"/>
                          </a:solidFill>
                          <a:latin typeface="Calibri" panose="020F0502020204030204" pitchFamily="34" charset="0"/>
                          <a:cs typeface="Calibri" panose="020F0502020204030204" pitchFamily="34" charset="0"/>
                        </a:rPr>
                        <a:t>85.4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a:solidFill>
                            <a:schemeClr val="bg1"/>
                          </a:solidFill>
                          <a:latin typeface="Calibri" panose="020F0502020204030204" pitchFamily="34" charset="0"/>
                          <a:cs typeface="Calibri" panose="020F0502020204030204" pitchFamily="34" charset="0"/>
                        </a:rPr>
                        <a:t>79.5</a:t>
                      </a:r>
                    </a:p>
                  </a:txBody>
                  <a:tcPr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5.9</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93716">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a:ln>
                            <a:noFill/>
                          </a:ln>
                          <a:solidFill>
                            <a:srgbClr val="455560">
                              <a:lumMod val="10000"/>
                            </a:srgbClr>
                          </a:solidFill>
                          <a:effectLst/>
                          <a:uLnTx/>
                          <a:uFillTx/>
                          <a:latin typeface="Calibri" panose="020F0502020204030204" pitchFamily="34" charset="0"/>
                          <a:ea typeface="+mn-ea"/>
                          <a:cs typeface="Calibri" panose="020F0502020204030204" pitchFamily="34" charset="0"/>
                        </a:rPr>
                        <a:t>6-yr iDFS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82.6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77.6</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5.0</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72380617"/>
                  </a:ext>
                </a:extLst>
              </a:tr>
              <a:tr h="293716">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a:ln>
                            <a:noFill/>
                          </a:ln>
                          <a:solidFill>
                            <a:srgbClr val="455560">
                              <a:lumMod val="10000"/>
                            </a:srgbClr>
                          </a:solidFill>
                          <a:effectLst/>
                          <a:uLnTx/>
                          <a:uFillTx/>
                          <a:latin typeface="Calibri" panose="020F0502020204030204" pitchFamily="34" charset="0"/>
                          <a:ea typeface="+mn-ea"/>
                          <a:cs typeface="Calibri" panose="020F0502020204030204" pitchFamily="34" charset="0"/>
                        </a:rPr>
                        <a:t>7-yr iDFS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80.0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74.9</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5.1</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05245087"/>
                  </a:ext>
                </a:extLst>
              </a:tr>
              <a:tr h="29370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chemeClr val="bg1"/>
                          </a:solidFill>
                          <a:latin typeface="Calibri" panose="020F0502020204030204" pitchFamily="34" charset="0"/>
                          <a:cs typeface="Calibri" panose="020F0502020204030204" pitchFamily="34" charset="0"/>
                        </a:rPr>
                        <a:t>Hazard ratio (95% CI)</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a:solidFill>
                            <a:schemeClr val="bg1"/>
                          </a:solidFill>
                          <a:latin typeface="Calibri" panose="020F0502020204030204" pitchFamily="34" charset="0"/>
                          <a:cs typeface="Calibri" panose="020F0502020204030204" pitchFamily="34" charset="0"/>
                        </a:rPr>
                        <a:t>0.746 (0.662-0.840)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a:txBody>
                  <a:tcPr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583942723"/>
                  </a:ext>
                </a:extLst>
              </a:tr>
              <a:tr h="29370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i="1">
                          <a:solidFill>
                            <a:schemeClr val="bg1"/>
                          </a:solidFill>
                          <a:latin typeface="Calibri" panose="020F0502020204030204" pitchFamily="34" charset="0"/>
                          <a:cs typeface="Calibri" panose="020F0502020204030204" pitchFamily="34" charset="0"/>
                        </a:rPr>
                        <a:t>P</a:t>
                      </a:r>
                      <a:r>
                        <a:rPr lang="en-US" sz="1800" i="0">
                          <a:solidFill>
                            <a:schemeClr val="bg1"/>
                          </a:solidFill>
                          <a:latin typeface="Calibri" panose="020F0502020204030204" pitchFamily="34" charset="0"/>
                          <a:cs typeface="Calibri" panose="020F0502020204030204" pitchFamily="34" charset="0"/>
                        </a:rPr>
                        <a:t> value</a:t>
                      </a:r>
                      <a:endParaRPr lang="en-US" sz="1800">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a:solidFill>
                            <a:schemeClr val="bg1"/>
                          </a:solidFill>
                          <a:latin typeface="Calibri" panose="020F0502020204030204" pitchFamily="34" charset="0"/>
                          <a:cs typeface="Calibri" panose="020F0502020204030204" pitchFamily="34" charset="0"/>
                        </a:rPr>
                        <a:t>&lt;.0001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838515867"/>
                  </a:ext>
                </a:extLst>
              </a:tr>
            </a:tbl>
          </a:graphicData>
        </a:graphic>
      </p:graphicFrame>
      <p:sp>
        <p:nvSpPr>
          <p:cNvPr id="3" name="TextBox 2">
            <a:extLst>
              <a:ext uri="{FF2B5EF4-FFF2-40B4-BE49-F238E27FC236}">
                <a16:creationId xmlns:a16="http://schemas.microsoft.com/office/drawing/2014/main" id="{BE3C3C37-3177-9738-3D7F-B5DCEAE698CC}"/>
              </a:ext>
            </a:extLst>
          </p:cNvPr>
          <p:cNvSpPr txBox="1"/>
          <p:nvPr/>
        </p:nvSpPr>
        <p:spPr bwMode="auto">
          <a:xfrm>
            <a:off x="8524526" y="2005373"/>
            <a:ext cx="3244980" cy="3554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spcBef>
                <a:spcPct val="50000"/>
              </a:spcBef>
              <a:buFont typeface="Wingdings" panose="05000000000000000000" pitchFamily="2" charset="2"/>
              <a:buChar char="§"/>
            </a:pPr>
            <a:r>
              <a:rPr lang="en-US" b="0">
                <a:solidFill>
                  <a:schemeClr val="bg1"/>
                </a:solidFill>
                <a:latin typeface="Calibri" panose="020F0502020204030204" pitchFamily="34" charset="0"/>
              </a:rPr>
              <a:t>With extended follow-up, consistent iDFS and DRFS benefits were seen across subgroups</a:t>
            </a:r>
          </a:p>
          <a:p>
            <a:pPr marL="285750" indent="-285750">
              <a:spcBef>
                <a:spcPct val="50000"/>
              </a:spcBef>
              <a:buFont typeface="Wingdings" panose="05000000000000000000" pitchFamily="2" charset="2"/>
              <a:buChar char="§"/>
            </a:pPr>
            <a:r>
              <a:rPr lang="en-US" b="0">
                <a:solidFill>
                  <a:schemeClr val="bg1"/>
                </a:solidFill>
                <a:latin typeface="Calibri" panose="020F0502020204030204" pitchFamily="34" charset="0"/>
              </a:rPr>
              <a:t>Regarding patients with any recurrent event on both arms, distant recurrence was the most common type of relapse</a:t>
            </a:r>
          </a:p>
          <a:p>
            <a:pPr marL="742950" lvl="1" indent="-285750">
              <a:spcBef>
                <a:spcPct val="50000"/>
              </a:spcBef>
              <a:buFont typeface="Calibri" panose="020F0502020204030204" pitchFamily="34" charset="0"/>
              <a:buChar char="‒"/>
            </a:pPr>
            <a:r>
              <a:rPr lang="en-US" b="0">
                <a:solidFill>
                  <a:schemeClr val="bg1"/>
                </a:solidFill>
                <a:latin typeface="Calibri" panose="020F0502020204030204" pitchFamily="34" charset="0"/>
              </a:rPr>
              <a:t>Abemaciclib + ET: 13.6%</a:t>
            </a:r>
          </a:p>
          <a:p>
            <a:pPr marL="742950" lvl="1" indent="-285750">
              <a:spcBef>
                <a:spcPct val="50000"/>
              </a:spcBef>
              <a:buFont typeface="Calibri" panose="020F0502020204030204" pitchFamily="34" charset="0"/>
              <a:buChar char="‒"/>
            </a:pPr>
            <a:r>
              <a:rPr lang="en-US" b="0">
                <a:solidFill>
                  <a:schemeClr val="bg1"/>
                </a:solidFill>
                <a:latin typeface="Calibri" panose="020F0502020204030204" pitchFamily="34" charset="0"/>
              </a:rPr>
              <a:t>ET only: 18.5%</a:t>
            </a:r>
          </a:p>
        </p:txBody>
      </p:sp>
    </p:spTree>
    <p:extLst>
      <p:ext uri="{BB962C8B-B14F-4D97-AF65-F5344CB8AC3E}">
        <p14:creationId xmlns:p14="http://schemas.microsoft.com/office/powerpoint/2010/main" val="26494231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4EA33E-8D8D-BF99-8535-6838A15F7806}"/>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AC9BA2A3-CC00-8831-82BF-D81168099BAE}"/>
              </a:ext>
            </a:extLst>
          </p:cNvPr>
          <p:cNvSpPr>
            <a:spLocks noGrp="1" noChangeArrowheads="1"/>
          </p:cNvSpPr>
          <p:nvPr>
            <p:ph type="title"/>
          </p:nvPr>
        </p:nvSpPr>
        <p:spPr/>
        <p:txBody>
          <a:bodyPr/>
          <a:lstStyle/>
          <a:p>
            <a:r>
              <a:rPr lang="en-US"/>
              <a:t>monarchE: Patient Survival Status Over Time </a:t>
            </a:r>
            <a:br>
              <a:rPr lang="en-US"/>
            </a:br>
            <a:r>
              <a:rPr lang="en-US"/>
              <a:t>in ITT Population</a:t>
            </a:r>
            <a:endParaRPr lang="en-US" altLang="en-US"/>
          </a:p>
        </p:txBody>
      </p:sp>
      <p:sp>
        <p:nvSpPr>
          <p:cNvPr id="9221" name="Text Box 11">
            <a:extLst>
              <a:ext uri="{FF2B5EF4-FFF2-40B4-BE49-F238E27FC236}">
                <a16:creationId xmlns:a16="http://schemas.microsoft.com/office/drawing/2014/main" id="{CEFF0D6C-24AF-82DE-87FB-63AD80D373BD}"/>
              </a:ext>
            </a:extLst>
          </p:cNvPr>
          <p:cNvSpPr txBox="1">
            <a:spLocks noChangeArrowheads="1"/>
          </p:cNvSpPr>
          <p:nvPr/>
        </p:nvSpPr>
        <p:spPr bwMode="auto">
          <a:xfrm>
            <a:off x="414339" y="6404207"/>
            <a:ext cx="801052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defRPr/>
            </a:pPr>
            <a:r>
              <a:rPr lang="en-US" altLang="en-US" sz="1200" b="0">
                <a:solidFill>
                  <a:srgbClr val="455560"/>
                </a:solidFill>
                <a:latin typeface="Calibri" panose="020F0502020204030204" pitchFamily="34" charset="0"/>
              </a:rPr>
              <a:t>Johnston. ESMO 2025. Abstr LBA13. Johnston. Ann Oncol. 2025;[Epub].</a:t>
            </a:r>
          </a:p>
        </p:txBody>
      </p:sp>
      <p:graphicFrame>
        <p:nvGraphicFramePr>
          <p:cNvPr id="2" name="Group 3">
            <a:extLst>
              <a:ext uri="{FF2B5EF4-FFF2-40B4-BE49-F238E27FC236}">
                <a16:creationId xmlns:a16="http://schemas.microsoft.com/office/drawing/2014/main" id="{A2646C73-9A04-514D-A8A2-34E887B992F4}"/>
              </a:ext>
            </a:extLst>
          </p:cNvPr>
          <p:cNvGraphicFramePr>
            <a:graphicFrameLocks/>
          </p:cNvGraphicFramePr>
          <p:nvPr>
            <p:extLst>
              <p:ext uri="{D42A27DB-BD31-4B8C-83A1-F6EECF244321}">
                <p14:modId xmlns:p14="http://schemas.microsoft.com/office/powerpoint/2010/main" val="4033813564"/>
              </p:ext>
            </p:extLst>
          </p:nvPr>
        </p:nvGraphicFramePr>
        <p:xfrm>
          <a:off x="723900" y="1603375"/>
          <a:ext cx="10755313" cy="2541081"/>
        </p:xfrm>
        <a:graphic>
          <a:graphicData uri="http://schemas.openxmlformats.org/drawingml/2006/table">
            <a:tbl>
              <a:tblPr/>
              <a:tblGrid>
                <a:gridCol w="4663452">
                  <a:extLst>
                    <a:ext uri="{9D8B030D-6E8A-4147-A177-3AD203B41FA5}">
                      <a16:colId xmlns:a16="http://schemas.microsoft.com/office/drawing/2014/main" val="20000"/>
                    </a:ext>
                  </a:extLst>
                </a:gridCol>
                <a:gridCol w="3197333">
                  <a:extLst>
                    <a:ext uri="{9D8B030D-6E8A-4147-A177-3AD203B41FA5}">
                      <a16:colId xmlns:a16="http://schemas.microsoft.com/office/drawing/2014/main" val="20001"/>
                    </a:ext>
                  </a:extLst>
                </a:gridCol>
                <a:gridCol w="2894528">
                  <a:extLst>
                    <a:ext uri="{9D8B030D-6E8A-4147-A177-3AD203B41FA5}">
                      <a16:colId xmlns:a16="http://schemas.microsoft.com/office/drawing/2014/main" val="528572018"/>
                    </a:ext>
                  </a:extLst>
                </a:gridCol>
              </a:tblGrid>
              <a:tr h="8155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200" b="1" i="0" u="none" strike="noStrike" cap="none" normalizeH="0" baseline="0">
                          <a:ln>
                            <a:noFill/>
                          </a:ln>
                          <a:solidFill>
                            <a:schemeClr val="tx1"/>
                          </a:solidFill>
                          <a:effectLst/>
                          <a:latin typeface="Calibri" panose="020F0502020204030204" pitchFamily="34" charset="0"/>
                        </a:rPr>
                        <a:t>Survival Status,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200" b="1" i="0" u="none" strike="noStrike" cap="none" normalizeH="0" baseline="0">
                          <a:ln>
                            <a:noFill/>
                          </a:ln>
                          <a:solidFill>
                            <a:schemeClr val="tx1"/>
                          </a:solidFill>
                          <a:effectLst/>
                          <a:latin typeface="Calibri" panose="020F0502020204030204" pitchFamily="34" charset="0"/>
                        </a:rPr>
                        <a:t>Abemciclib + ET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200" b="1" i="0" u="none" strike="noStrike" cap="none" normalizeH="0" baseline="0">
                          <a:ln>
                            <a:noFill/>
                          </a:ln>
                          <a:solidFill>
                            <a:schemeClr val="tx1"/>
                          </a:solidFill>
                          <a:effectLst/>
                          <a:latin typeface="Calibri" panose="020F0502020204030204" pitchFamily="34" charset="0"/>
                        </a:rPr>
                        <a:t>(n = 2808)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200" b="1" i="0" u="none" strike="noStrike" cap="none" normalizeH="0" baseline="0">
                          <a:ln>
                            <a:noFill/>
                          </a:ln>
                          <a:solidFill>
                            <a:schemeClr val="tx1"/>
                          </a:solidFill>
                          <a:effectLst/>
                          <a:latin typeface="Calibri" panose="020F0502020204030204" pitchFamily="34" charset="0"/>
                        </a:rPr>
                        <a:t>ET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200" b="1" i="0" u="none" strike="noStrike" cap="none" normalizeH="0" baseline="0">
                          <a:ln>
                            <a:noFill/>
                          </a:ln>
                          <a:solidFill>
                            <a:schemeClr val="tx1"/>
                          </a:solidFill>
                          <a:effectLst/>
                          <a:latin typeface="Calibri" panose="020F0502020204030204" pitchFamily="34" charset="0"/>
                        </a:rPr>
                        <a:t>(n = 2829)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798897251"/>
                  </a:ext>
                </a:extLst>
              </a:tr>
              <a:tr h="57516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200" b="0" i="0" u="none" strike="noStrike" kern="1200" cap="none" normalizeH="0" baseline="0">
                          <a:ln>
                            <a:noFill/>
                          </a:ln>
                          <a:solidFill>
                            <a:schemeClr val="bg2">
                              <a:lumMod val="10000"/>
                            </a:schemeClr>
                          </a:solidFill>
                          <a:effectLst/>
                          <a:latin typeface="Calibri" panose="020F0502020204030204" pitchFamily="34" charset="0"/>
                          <a:ea typeface="+mn-ea"/>
                          <a:cs typeface="+mn-cs"/>
                        </a:rPr>
                        <a:t>Alive with metastatic disease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200" b="0" i="0" u="none" strike="noStrike" cap="none" normalizeH="0" baseline="0">
                          <a:ln>
                            <a:noFill/>
                          </a:ln>
                          <a:solidFill>
                            <a:schemeClr val="bg2">
                              <a:lumMod val="10000"/>
                            </a:schemeClr>
                          </a:solidFill>
                          <a:effectLst/>
                          <a:latin typeface="Calibri" panose="020F0502020204030204" pitchFamily="34" charset="0"/>
                        </a:rPr>
                        <a:t>180 (6.4)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200" b="0" i="0" u="none" strike="noStrike" cap="none" normalizeH="0" baseline="0">
                          <a:ln>
                            <a:noFill/>
                          </a:ln>
                          <a:solidFill>
                            <a:schemeClr val="bg2">
                              <a:lumMod val="10000"/>
                            </a:schemeClr>
                          </a:solidFill>
                          <a:effectLst/>
                          <a:latin typeface="Calibri" panose="020F0502020204030204" pitchFamily="34" charset="0"/>
                        </a:rPr>
                        <a:t>266 (9.4)</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57516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200" b="0" i="0" u="none" strike="noStrike" kern="1200" cap="none" normalizeH="0" baseline="0">
                          <a:ln>
                            <a:noFill/>
                          </a:ln>
                          <a:solidFill>
                            <a:schemeClr val="bg2">
                              <a:lumMod val="10000"/>
                            </a:schemeClr>
                          </a:solidFill>
                          <a:effectLst/>
                          <a:latin typeface="Calibri" panose="020F0502020204030204" pitchFamily="34" charset="0"/>
                          <a:ea typeface="+mn-ea"/>
                          <a:cs typeface="+mn-cs"/>
                        </a:rPr>
                        <a:t>Deaths due to breast cancer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200" b="0" i="0" u="none" strike="noStrike" cap="none" normalizeH="0" baseline="0">
                          <a:ln>
                            <a:noFill/>
                          </a:ln>
                          <a:solidFill>
                            <a:schemeClr val="bg2">
                              <a:lumMod val="10000"/>
                            </a:schemeClr>
                          </a:solidFill>
                          <a:effectLst/>
                          <a:latin typeface="Calibri" panose="020F0502020204030204" pitchFamily="34" charset="0"/>
                        </a:rPr>
                        <a:t>221 (7.9)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200" b="0" i="0" u="none" strike="noStrike" cap="none" normalizeH="0" baseline="0">
                          <a:ln>
                            <a:noFill/>
                          </a:ln>
                          <a:solidFill>
                            <a:schemeClr val="bg2">
                              <a:lumMod val="10000"/>
                            </a:schemeClr>
                          </a:solidFill>
                          <a:effectLst/>
                          <a:latin typeface="Calibri" panose="020F0502020204030204" pitchFamily="34" charset="0"/>
                        </a:rPr>
                        <a:t>296 (10.5)</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72380617"/>
                  </a:ext>
                </a:extLst>
              </a:tr>
              <a:tr h="57516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200" b="0" i="0" u="none" strike="noStrike" kern="1200" cap="none" normalizeH="0" baseline="0">
                          <a:ln>
                            <a:noFill/>
                          </a:ln>
                          <a:solidFill>
                            <a:schemeClr val="bg2">
                              <a:lumMod val="10000"/>
                            </a:schemeClr>
                          </a:solidFill>
                          <a:effectLst/>
                          <a:latin typeface="Calibri" panose="020F0502020204030204" pitchFamily="34" charset="0"/>
                          <a:ea typeface="+mn-ea"/>
                          <a:cs typeface="+mn-cs"/>
                        </a:rPr>
                        <a:t>Deaths not related to breast cancer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200" b="0" i="0" u="none" strike="noStrike" cap="none" normalizeH="0" baseline="0">
                          <a:ln>
                            <a:noFill/>
                          </a:ln>
                          <a:solidFill>
                            <a:schemeClr val="bg2">
                              <a:lumMod val="10000"/>
                            </a:schemeClr>
                          </a:solidFill>
                          <a:effectLst/>
                          <a:latin typeface="Calibri" panose="020F0502020204030204" pitchFamily="34" charset="0"/>
                        </a:rPr>
                        <a:t>80 (2.8)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200" b="0" i="0" u="none" strike="noStrike" cap="none" normalizeH="0" baseline="0">
                          <a:ln>
                            <a:noFill/>
                          </a:ln>
                          <a:solidFill>
                            <a:schemeClr val="bg2">
                              <a:lumMod val="10000"/>
                            </a:schemeClr>
                          </a:solidFill>
                          <a:effectLst/>
                          <a:latin typeface="Calibri" panose="020F0502020204030204" pitchFamily="34" charset="0"/>
                        </a:rPr>
                        <a:t>64 (2.3)</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05245087"/>
                  </a:ext>
                </a:extLst>
              </a:tr>
            </a:tbl>
          </a:graphicData>
        </a:graphic>
      </p:graphicFrame>
    </p:spTree>
    <p:extLst>
      <p:ext uri="{BB962C8B-B14F-4D97-AF65-F5344CB8AC3E}">
        <p14:creationId xmlns:p14="http://schemas.microsoft.com/office/powerpoint/2010/main" val="4000857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E6CDC2-4C95-2DB3-2892-56D69E0BC431}"/>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876AF727-9CB9-2813-FC7C-86446A05D0A2}"/>
              </a:ext>
            </a:extLst>
          </p:cNvPr>
          <p:cNvSpPr>
            <a:spLocks noGrp="1" noChangeArrowheads="1"/>
          </p:cNvSpPr>
          <p:nvPr>
            <p:ph type="title"/>
          </p:nvPr>
        </p:nvSpPr>
        <p:spPr/>
        <p:txBody>
          <a:bodyPr/>
          <a:lstStyle/>
          <a:p>
            <a:r>
              <a:rPr lang="en-US"/>
              <a:t>monarchE: Systemic Anticancer Therapy in 1L MBC</a:t>
            </a:r>
            <a:endParaRPr lang="en-US" altLang="en-US"/>
          </a:p>
        </p:txBody>
      </p:sp>
      <p:sp>
        <p:nvSpPr>
          <p:cNvPr id="9221" name="Text Box 11">
            <a:extLst>
              <a:ext uri="{FF2B5EF4-FFF2-40B4-BE49-F238E27FC236}">
                <a16:creationId xmlns:a16="http://schemas.microsoft.com/office/drawing/2014/main" id="{81B69732-FE60-DCAA-C8EC-CA65C1AFD7B8}"/>
              </a:ext>
            </a:extLst>
          </p:cNvPr>
          <p:cNvSpPr txBox="1">
            <a:spLocks noChangeArrowheads="1"/>
          </p:cNvSpPr>
          <p:nvPr/>
        </p:nvSpPr>
        <p:spPr bwMode="auto">
          <a:xfrm>
            <a:off x="414339" y="6404207"/>
            <a:ext cx="801052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defRPr/>
            </a:pPr>
            <a:r>
              <a:rPr lang="en-US" altLang="en-US" sz="1200" b="0">
                <a:solidFill>
                  <a:srgbClr val="455560"/>
                </a:solidFill>
                <a:latin typeface="Calibri" panose="020F0502020204030204" pitchFamily="34" charset="0"/>
              </a:rPr>
              <a:t>Johnston. ESMO 2025. Abstr LBA13. Johnston. Ann Oncol. 2025;[Epub].</a:t>
            </a:r>
          </a:p>
        </p:txBody>
      </p:sp>
      <p:graphicFrame>
        <p:nvGraphicFramePr>
          <p:cNvPr id="2" name="Group 3">
            <a:extLst>
              <a:ext uri="{FF2B5EF4-FFF2-40B4-BE49-F238E27FC236}">
                <a16:creationId xmlns:a16="http://schemas.microsoft.com/office/drawing/2014/main" id="{52DD2184-ED9A-F506-793C-3E0E24A7D28C}"/>
              </a:ext>
            </a:extLst>
          </p:cNvPr>
          <p:cNvGraphicFramePr>
            <a:graphicFrameLocks/>
          </p:cNvGraphicFramePr>
          <p:nvPr>
            <p:extLst>
              <p:ext uri="{D42A27DB-BD31-4B8C-83A1-F6EECF244321}">
                <p14:modId xmlns:p14="http://schemas.microsoft.com/office/powerpoint/2010/main" val="1503637992"/>
              </p:ext>
            </p:extLst>
          </p:nvPr>
        </p:nvGraphicFramePr>
        <p:xfrm>
          <a:off x="890549" y="1167269"/>
          <a:ext cx="10103514" cy="2682320"/>
        </p:xfrm>
        <a:graphic>
          <a:graphicData uri="http://schemas.openxmlformats.org/drawingml/2006/table">
            <a:tbl>
              <a:tblPr/>
              <a:tblGrid>
                <a:gridCol w="4085488">
                  <a:extLst>
                    <a:ext uri="{9D8B030D-6E8A-4147-A177-3AD203B41FA5}">
                      <a16:colId xmlns:a16="http://schemas.microsoft.com/office/drawing/2014/main" val="2930813714"/>
                    </a:ext>
                  </a:extLst>
                </a:gridCol>
                <a:gridCol w="2987749">
                  <a:extLst>
                    <a:ext uri="{9D8B030D-6E8A-4147-A177-3AD203B41FA5}">
                      <a16:colId xmlns:a16="http://schemas.microsoft.com/office/drawing/2014/main" val="20001"/>
                    </a:ext>
                  </a:extLst>
                </a:gridCol>
                <a:gridCol w="3030277">
                  <a:extLst>
                    <a:ext uri="{9D8B030D-6E8A-4147-A177-3AD203B41FA5}">
                      <a16:colId xmlns:a16="http://schemas.microsoft.com/office/drawing/2014/main" val="528572018"/>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a:ln>
                            <a:noFill/>
                          </a:ln>
                          <a:solidFill>
                            <a:schemeClr val="tx1"/>
                          </a:solidFill>
                          <a:effectLst/>
                          <a:latin typeface="Calibri" panose="020F0502020204030204" pitchFamily="34" charset="0"/>
                          <a:cs typeface="Calibri" panose="020F0502020204030204" pitchFamily="34" charset="0"/>
                        </a:rPr>
                        <a:t>Patients With Distant Recurrence Who Entered Study Post 2-Yr FU, %</a:t>
                      </a:r>
                      <a:endParaRPr kumimoji="0" lang="en-US" sz="1400" b="1" i="0" u="none" strike="noStrike" cap="none" normalizeH="0" baseline="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Abemciclib + ET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(n = 407)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ET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(n = 565)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798897251"/>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chemeClr val="bg1"/>
                          </a:solidFill>
                          <a:latin typeface="Calibri" panose="020F0502020204030204" pitchFamily="34" charset="0"/>
                          <a:cs typeface="Calibri" panose="020F0502020204030204" pitchFamily="34" charset="0"/>
                        </a:rPr>
                        <a:t>Any systemic therapy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a:solidFill>
                            <a:schemeClr val="bg1"/>
                          </a:solidFill>
                          <a:latin typeface="Calibri" panose="020F0502020204030204" pitchFamily="34" charset="0"/>
                          <a:cs typeface="Calibri" panose="020F0502020204030204" pitchFamily="34" charset="0"/>
                        </a:rPr>
                        <a:t>78.9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a:solidFill>
                            <a:schemeClr val="bg1"/>
                          </a:solidFill>
                          <a:latin typeface="Calibri" panose="020F0502020204030204" pitchFamily="34" charset="0"/>
                          <a:cs typeface="Calibri" panose="020F0502020204030204" pitchFamily="34" charset="0"/>
                        </a:rPr>
                        <a:t>83.4</a:t>
                      </a:r>
                    </a:p>
                  </a:txBody>
                  <a:tcPr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Endocrine therapy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46.7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58.4</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72380617"/>
                  </a:ext>
                </a:extLst>
              </a:tr>
              <a:tr h="16169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Targeted therapy</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CDK4/6 inhibitor</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PI3K/AKT/mTOR pathway inhibitors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33.2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30.0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48.8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47.3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0.7</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0524508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Chemotherapy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32.7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23.7</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8445813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Other</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No systemic therapy documented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5.2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21.1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4.8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16.6</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43229953"/>
                  </a:ext>
                </a:extLst>
              </a:tr>
            </a:tbl>
          </a:graphicData>
        </a:graphic>
      </p:graphicFrame>
      <p:graphicFrame>
        <p:nvGraphicFramePr>
          <p:cNvPr id="3" name="Group 3">
            <a:extLst>
              <a:ext uri="{FF2B5EF4-FFF2-40B4-BE49-F238E27FC236}">
                <a16:creationId xmlns:a16="http://schemas.microsoft.com/office/drawing/2014/main" id="{9F09A8CD-1C40-31DB-3C85-4E19B0370DA8}"/>
              </a:ext>
            </a:extLst>
          </p:cNvPr>
          <p:cNvGraphicFramePr>
            <a:graphicFrameLocks/>
          </p:cNvGraphicFramePr>
          <p:nvPr>
            <p:extLst>
              <p:ext uri="{D42A27DB-BD31-4B8C-83A1-F6EECF244321}">
                <p14:modId xmlns:p14="http://schemas.microsoft.com/office/powerpoint/2010/main" val="1190863105"/>
              </p:ext>
            </p:extLst>
          </p:nvPr>
        </p:nvGraphicFramePr>
        <p:xfrm>
          <a:off x="890549" y="3887020"/>
          <a:ext cx="10103514" cy="2347056"/>
        </p:xfrm>
        <a:graphic>
          <a:graphicData uri="http://schemas.openxmlformats.org/drawingml/2006/table">
            <a:tbl>
              <a:tblPr/>
              <a:tblGrid>
                <a:gridCol w="2883165">
                  <a:extLst>
                    <a:ext uri="{9D8B030D-6E8A-4147-A177-3AD203B41FA5}">
                      <a16:colId xmlns:a16="http://schemas.microsoft.com/office/drawing/2014/main" val="2930813714"/>
                    </a:ext>
                  </a:extLst>
                </a:gridCol>
                <a:gridCol w="1901372">
                  <a:extLst>
                    <a:ext uri="{9D8B030D-6E8A-4147-A177-3AD203B41FA5}">
                      <a16:colId xmlns:a16="http://schemas.microsoft.com/office/drawing/2014/main" val="20001"/>
                    </a:ext>
                  </a:extLst>
                </a:gridCol>
                <a:gridCol w="1770743">
                  <a:extLst>
                    <a:ext uri="{9D8B030D-6E8A-4147-A177-3AD203B41FA5}">
                      <a16:colId xmlns:a16="http://schemas.microsoft.com/office/drawing/2014/main" val="528572018"/>
                    </a:ext>
                  </a:extLst>
                </a:gridCol>
                <a:gridCol w="1843314">
                  <a:extLst>
                    <a:ext uri="{9D8B030D-6E8A-4147-A177-3AD203B41FA5}">
                      <a16:colId xmlns:a16="http://schemas.microsoft.com/office/drawing/2014/main" val="2556104553"/>
                    </a:ext>
                  </a:extLst>
                </a:gridCol>
                <a:gridCol w="1704920">
                  <a:extLst>
                    <a:ext uri="{9D8B030D-6E8A-4147-A177-3AD203B41FA5}">
                      <a16:colId xmlns:a16="http://schemas.microsoft.com/office/drawing/2014/main" val="1637434046"/>
                    </a:ext>
                  </a:extLst>
                </a:gridCol>
              </a:tblGrid>
              <a:tr h="203564">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a:ln>
                            <a:noFill/>
                          </a:ln>
                          <a:solidFill>
                            <a:schemeClr val="tx1"/>
                          </a:solidFill>
                          <a:effectLst/>
                          <a:latin typeface="Calibri" panose="020F0502020204030204" pitchFamily="34" charset="0"/>
                          <a:cs typeface="Calibri" panose="020F0502020204030204" pitchFamily="34" charset="0"/>
                        </a:rPr>
                        <a:t>Subgroups Based on Time to Distant Recurrence, %</a:t>
                      </a:r>
                      <a:endParaRPr kumimoji="0" lang="en-US" sz="1400" b="1" i="0" u="none" strike="noStrike" cap="none" normalizeH="0" baseline="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Abemaciclib + ET (n = 407)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ET (n = 565)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3211332356"/>
                  </a:ext>
                </a:extLst>
              </a:tr>
              <a:tr h="203564">
                <a:tc vMerge="1">
                  <a:txBody>
                    <a:bodyPr/>
                    <a:lstStyle/>
                    <a:p>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Early (n = 191)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Late (n = 216)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Early (n = 313)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Late (n = 252)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798897251"/>
                  </a:ext>
                </a:extLst>
              </a:tr>
              <a:tr h="16378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chemeClr val="bg1"/>
                          </a:solidFill>
                          <a:latin typeface="Calibri" panose="020F0502020204030204" pitchFamily="34" charset="0"/>
                          <a:cs typeface="Calibri" panose="020F0502020204030204" pitchFamily="34" charset="0"/>
                        </a:rPr>
                        <a:t>Any systemic therapy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a:solidFill>
                            <a:schemeClr val="bg1"/>
                          </a:solidFill>
                          <a:latin typeface="Calibri" panose="020F0502020204030204" pitchFamily="34" charset="0"/>
                          <a:cs typeface="Calibri" panose="020F0502020204030204" pitchFamily="34" charset="0"/>
                        </a:rPr>
                        <a:t>83.2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a:solidFill>
                            <a:schemeClr val="bg1"/>
                          </a:solidFill>
                          <a:latin typeface="Calibri" panose="020F0502020204030204" pitchFamily="34" charset="0"/>
                          <a:cs typeface="Calibri" panose="020F0502020204030204" pitchFamily="34" charset="0"/>
                        </a:rPr>
                        <a:t>75.0</a:t>
                      </a:r>
                    </a:p>
                  </a:txBody>
                  <a:tcPr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a:solidFill>
                            <a:schemeClr val="bg1"/>
                          </a:solidFill>
                          <a:latin typeface="Calibri" panose="020F0502020204030204" pitchFamily="34" charset="0"/>
                          <a:cs typeface="Calibri" panose="020F0502020204030204" pitchFamily="34" charset="0"/>
                        </a:rPr>
                        <a:t>85.3</a:t>
                      </a:r>
                    </a:p>
                  </a:txBody>
                  <a:tcPr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a:solidFill>
                            <a:schemeClr val="bg1"/>
                          </a:solidFill>
                          <a:latin typeface="Calibri" panose="020F0502020204030204" pitchFamily="34" charset="0"/>
                          <a:cs typeface="Calibri" panose="020F0502020204030204" pitchFamily="34" charset="0"/>
                        </a:rPr>
                        <a:t>81.0</a:t>
                      </a:r>
                    </a:p>
                  </a:txBody>
                  <a:tcPr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6379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Endocrine therapy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44.0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49.1</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59.1</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57.5</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72380617"/>
                  </a:ext>
                </a:extLst>
              </a:tr>
              <a:tr h="27843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Targeted therapy</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CDK4/6 inhibitor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19.9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15.2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44.9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43.1</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46.3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44.7</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52.0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50.4</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05245087"/>
                  </a:ext>
                </a:extLst>
              </a:tr>
              <a:tr h="16379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Chemotherapy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43.5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23.1</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26.8</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19.8</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84458130"/>
                  </a:ext>
                </a:extLst>
              </a:tr>
              <a:tr h="27843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No systemic therapy documented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16.8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25.0</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14.7</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19.0</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43229953"/>
                  </a:ext>
                </a:extLst>
              </a:tr>
            </a:tbl>
          </a:graphicData>
        </a:graphic>
      </p:graphicFrame>
    </p:spTree>
    <p:extLst>
      <p:ext uri="{BB962C8B-B14F-4D97-AF65-F5344CB8AC3E}">
        <p14:creationId xmlns:p14="http://schemas.microsoft.com/office/powerpoint/2010/main" val="23867121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7D855E-89AB-9D92-0A10-74809DA651A2}"/>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6E67B571-B5D2-2A72-D072-1DB24A3696D6}"/>
              </a:ext>
            </a:extLst>
          </p:cNvPr>
          <p:cNvSpPr>
            <a:spLocks noGrp="1" noChangeArrowheads="1"/>
          </p:cNvSpPr>
          <p:nvPr>
            <p:ph type="title"/>
          </p:nvPr>
        </p:nvSpPr>
        <p:spPr/>
        <p:txBody>
          <a:bodyPr/>
          <a:lstStyle/>
          <a:p>
            <a:r>
              <a:rPr lang="en-US"/>
              <a:t>monarchE: Systemic Anticancer Therapy in 1L MBC</a:t>
            </a:r>
            <a:endParaRPr lang="en-US" altLang="en-US"/>
          </a:p>
        </p:txBody>
      </p:sp>
      <p:sp>
        <p:nvSpPr>
          <p:cNvPr id="9221" name="Text Box 11">
            <a:extLst>
              <a:ext uri="{FF2B5EF4-FFF2-40B4-BE49-F238E27FC236}">
                <a16:creationId xmlns:a16="http://schemas.microsoft.com/office/drawing/2014/main" id="{34899997-1A34-5B94-752B-BE4893DFFF15}"/>
              </a:ext>
            </a:extLst>
          </p:cNvPr>
          <p:cNvSpPr txBox="1">
            <a:spLocks noChangeArrowheads="1"/>
          </p:cNvSpPr>
          <p:nvPr/>
        </p:nvSpPr>
        <p:spPr bwMode="auto">
          <a:xfrm>
            <a:off x="414339" y="6404207"/>
            <a:ext cx="801052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defRPr/>
            </a:pPr>
            <a:r>
              <a:rPr lang="en-US" altLang="en-US" sz="1200" b="0">
                <a:solidFill>
                  <a:srgbClr val="455560"/>
                </a:solidFill>
                <a:latin typeface="Calibri" panose="020F0502020204030204" pitchFamily="34" charset="0"/>
              </a:rPr>
              <a:t>Johnston. ESMO 2025. Abstr LBA13. Johnston. Ann Oncol. 2025;[Epub].</a:t>
            </a:r>
          </a:p>
        </p:txBody>
      </p:sp>
      <p:graphicFrame>
        <p:nvGraphicFramePr>
          <p:cNvPr id="2" name="Group 3">
            <a:extLst>
              <a:ext uri="{FF2B5EF4-FFF2-40B4-BE49-F238E27FC236}">
                <a16:creationId xmlns:a16="http://schemas.microsoft.com/office/drawing/2014/main" id="{E3A89D82-EC8C-32C2-03F3-7EED9A947049}"/>
              </a:ext>
            </a:extLst>
          </p:cNvPr>
          <p:cNvGraphicFramePr>
            <a:graphicFrameLocks/>
          </p:cNvGraphicFramePr>
          <p:nvPr>
            <p:extLst>
              <p:ext uri="{D42A27DB-BD31-4B8C-83A1-F6EECF244321}">
                <p14:modId xmlns:p14="http://schemas.microsoft.com/office/powerpoint/2010/main" val="188940634"/>
              </p:ext>
            </p:extLst>
          </p:nvPr>
        </p:nvGraphicFramePr>
        <p:xfrm>
          <a:off x="723900" y="1478200"/>
          <a:ext cx="10755313" cy="4694000"/>
        </p:xfrm>
        <a:graphic>
          <a:graphicData uri="http://schemas.openxmlformats.org/drawingml/2006/table">
            <a:tbl>
              <a:tblPr/>
              <a:tblGrid>
                <a:gridCol w="4349052">
                  <a:extLst>
                    <a:ext uri="{9D8B030D-6E8A-4147-A177-3AD203B41FA5}">
                      <a16:colId xmlns:a16="http://schemas.microsoft.com/office/drawing/2014/main" val="2930813714"/>
                    </a:ext>
                  </a:extLst>
                </a:gridCol>
                <a:gridCol w="3180495">
                  <a:extLst>
                    <a:ext uri="{9D8B030D-6E8A-4147-A177-3AD203B41FA5}">
                      <a16:colId xmlns:a16="http://schemas.microsoft.com/office/drawing/2014/main" val="20001"/>
                    </a:ext>
                  </a:extLst>
                </a:gridCol>
                <a:gridCol w="3225766">
                  <a:extLst>
                    <a:ext uri="{9D8B030D-6E8A-4147-A177-3AD203B41FA5}">
                      <a16:colId xmlns:a16="http://schemas.microsoft.com/office/drawing/2014/main" val="528572018"/>
                    </a:ext>
                  </a:extLst>
                </a:gridCol>
              </a:tblGrid>
              <a:tr h="20099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a:ln>
                            <a:noFill/>
                          </a:ln>
                          <a:solidFill>
                            <a:schemeClr val="tx1"/>
                          </a:solidFill>
                          <a:effectLst/>
                          <a:latin typeface="Calibri" panose="020F0502020204030204" pitchFamily="34" charset="0"/>
                          <a:cs typeface="Calibri" panose="020F0502020204030204" pitchFamily="34" charset="0"/>
                        </a:rPr>
                        <a:t>Patients With Distant Recurrence Who Entered Study Post 2-Yr FU, n (%)</a:t>
                      </a:r>
                      <a:endParaRPr kumimoji="0" lang="en-US" sz="1600" b="1" i="0" u="none" strike="noStrike" cap="none" normalizeH="0" baseline="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Abemciclib + ET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(n = 407)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ET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(n = 565)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798897251"/>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a:solidFill>
                            <a:schemeClr val="bg1"/>
                          </a:solidFill>
                          <a:latin typeface="Calibri" panose="020F0502020204030204" pitchFamily="34" charset="0"/>
                          <a:cs typeface="Calibri" panose="020F0502020204030204" pitchFamily="34" charset="0"/>
                        </a:rPr>
                        <a:t>Any systemic therapy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a:solidFill>
                            <a:schemeClr val="bg1"/>
                          </a:solidFill>
                          <a:latin typeface="Calibri" panose="020F0502020204030204" pitchFamily="34" charset="0"/>
                          <a:cs typeface="Calibri" panose="020F0502020204030204" pitchFamily="34" charset="0"/>
                        </a:rPr>
                        <a:t>321 (78.9)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a:solidFill>
                            <a:schemeClr val="bg1"/>
                          </a:solidFill>
                          <a:latin typeface="Calibri" panose="020F0502020204030204" pitchFamily="34" charset="0"/>
                          <a:cs typeface="Calibri" panose="020F0502020204030204" pitchFamily="34" charset="0"/>
                        </a:rPr>
                        <a:t>471 (83.4)</a:t>
                      </a:r>
                    </a:p>
                  </a:txBody>
                  <a:tcPr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Endocrine therapy</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Fulvestrant</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Letrozole</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Exemestane</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Anastrozole</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Tamoxifen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190 (46.7)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117 (28.7)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40 (9.8)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20 (4.9)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12 (2.9)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7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330 (58.4)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188 (33.3)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95 (16.8)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18 (3.2)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23 (4.1)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20 (3.5)</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7238061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Targeted therapy</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Palbociclib</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Ribociclib</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Abemaciclib</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PI3K/AKT/mTOR pathway inhibitors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135 (33.2)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44 (10.8)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54 (13.3)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23 (5.7)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13 (3.2)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276 (48.8)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100 (17.7)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90 (15.9)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83 (14.7)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4 (0.7)</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0524508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Chemotherapy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133 (32.7)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134 (23.7)</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8445813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Other</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Bevacizumab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21 (5.2)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8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27 (4.8)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11 (1.9)</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43229953"/>
                  </a:ext>
                </a:extLst>
              </a:tr>
            </a:tbl>
          </a:graphicData>
        </a:graphic>
      </p:graphicFrame>
    </p:spTree>
    <p:extLst>
      <p:ext uri="{BB962C8B-B14F-4D97-AF65-F5344CB8AC3E}">
        <p14:creationId xmlns:p14="http://schemas.microsoft.com/office/powerpoint/2010/main" val="37959811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a:t>monarchE: Safety</a:t>
            </a:r>
          </a:p>
        </p:txBody>
      </p:sp>
      <p:sp>
        <p:nvSpPr>
          <p:cNvPr id="3" name="Content Placeholder 2">
            <a:extLst>
              <a:ext uri="{FF2B5EF4-FFF2-40B4-BE49-F238E27FC236}">
                <a16:creationId xmlns:a16="http://schemas.microsoft.com/office/drawing/2014/main" id="{9F6D028A-712D-36AA-268F-E104F3AC0002}"/>
              </a:ext>
            </a:extLst>
          </p:cNvPr>
          <p:cNvSpPr>
            <a:spLocks noGrp="1"/>
          </p:cNvSpPr>
          <p:nvPr>
            <p:ph idx="1"/>
          </p:nvPr>
        </p:nvSpPr>
        <p:spPr>
          <a:xfrm>
            <a:off x="609759" y="5096251"/>
            <a:ext cx="10877529" cy="1480352"/>
          </a:xfrm>
        </p:spPr>
        <p:txBody>
          <a:bodyPr/>
          <a:lstStyle/>
          <a:p>
            <a:r>
              <a:rPr lang="en-US" sz="2200"/>
              <a:t>Current safety data consistent with prior analysis since all patients have completed treatment ≥4 yr ago</a:t>
            </a:r>
          </a:p>
          <a:p>
            <a:r>
              <a:rPr lang="en-US" sz="2200"/>
              <a:t>No notable differences between arms in causes of death due to AEs</a:t>
            </a:r>
          </a:p>
        </p:txBody>
      </p:sp>
      <p:sp>
        <p:nvSpPr>
          <p:cNvPr id="4" name="Text Box 11">
            <a:extLst>
              <a:ext uri="{FF2B5EF4-FFF2-40B4-BE49-F238E27FC236}">
                <a16:creationId xmlns:a16="http://schemas.microsoft.com/office/drawing/2014/main" id="{2E585A75-18D8-2939-8408-6CBECB47AAB7}"/>
              </a:ext>
            </a:extLst>
          </p:cNvPr>
          <p:cNvSpPr txBox="1">
            <a:spLocks noChangeArrowheads="1"/>
          </p:cNvSpPr>
          <p:nvPr/>
        </p:nvSpPr>
        <p:spPr bwMode="auto">
          <a:xfrm>
            <a:off x="414339" y="6404207"/>
            <a:ext cx="801052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buNone/>
              <a:defRPr/>
            </a:pPr>
            <a:r>
              <a:rPr lang="en-US" altLang="en-US" sz="1200" b="0">
                <a:solidFill>
                  <a:srgbClr val="455560"/>
                </a:solidFill>
                <a:latin typeface="Calibri" panose="020F0502020204030204" pitchFamily="34" charset="0"/>
              </a:rPr>
              <a:t>Johnston. ESMO 2025. Abstr LBA13. Johnston. Ann Oncol. 2025;[Epub].</a:t>
            </a:r>
          </a:p>
        </p:txBody>
      </p:sp>
      <p:graphicFrame>
        <p:nvGraphicFramePr>
          <p:cNvPr id="5" name="Group 3">
            <a:extLst>
              <a:ext uri="{FF2B5EF4-FFF2-40B4-BE49-F238E27FC236}">
                <a16:creationId xmlns:a16="http://schemas.microsoft.com/office/drawing/2014/main" id="{C435A694-C2CE-AB41-E89E-C5E0B7009712}"/>
              </a:ext>
            </a:extLst>
          </p:cNvPr>
          <p:cNvGraphicFramePr>
            <a:graphicFrameLocks/>
          </p:cNvGraphicFramePr>
          <p:nvPr>
            <p:extLst>
              <p:ext uri="{D42A27DB-BD31-4B8C-83A1-F6EECF244321}">
                <p14:modId xmlns:p14="http://schemas.microsoft.com/office/powerpoint/2010/main" val="1887977363"/>
              </p:ext>
            </p:extLst>
          </p:nvPr>
        </p:nvGraphicFramePr>
        <p:xfrm>
          <a:off x="721964" y="1603375"/>
          <a:ext cx="10755125" cy="3449746"/>
        </p:xfrm>
        <a:graphic>
          <a:graphicData uri="http://schemas.openxmlformats.org/drawingml/2006/table">
            <a:tbl>
              <a:tblPr/>
              <a:tblGrid>
                <a:gridCol w="2766689">
                  <a:extLst>
                    <a:ext uri="{9D8B030D-6E8A-4147-A177-3AD203B41FA5}">
                      <a16:colId xmlns:a16="http://schemas.microsoft.com/office/drawing/2014/main" val="20000"/>
                    </a:ext>
                  </a:extLst>
                </a:gridCol>
                <a:gridCol w="2083981">
                  <a:extLst>
                    <a:ext uri="{9D8B030D-6E8A-4147-A177-3AD203B41FA5}">
                      <a16:colId xmlns:a16="http://schemas.microsoft.com/office/drawing/2014/main" val="20001"/>
                    </a:ext>
                  </a:extLst>
                </a:gridCol>
                <a:gridCol w="2062716">
                  <a:extLst>
                    <a:ext uri="{9D8B030D-6E8A-4147-A177-3AD203B41FA5}">
                      <a16:colId xmlns:a16="http://schemas.microsoft.com/office/drawing/2014/main" val="528572018"/>
                    </a:ext>
                  </a:extLst>
                </a:gridCol>
                <a:gridCol w="1616149">
                  <a:extLst>
                    <a:ext uri="{9D8B030D-6E8A-4147-A177-3AD203B41FA5}">
                      <a16:colId xmlns:a16="http://schemas.microsoft.com/office/drawing/2014/main" val="4250684209"/>
                    </a:ext>
                  </a:extLst>
                </a:gridCol>
                <a:gridCol w="2225590">
                  <a:extLst>
                    <a:ext uri="{9D8B030D-6E8A-4147-A177-3AD203B41FA5}">
                      <a16:colId xmlns:a16="http://schemas.microsoft.com/office/drawing/2014/main" val="2412786700"/>
                    </a:ext>
                  </a:extLst>
                </a:gridCol>
              </a:tblGrid>
              <a:tr h="659841">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a:ln>
                            <a:noFill/>
                          </a:ln>
                          <a:solidFill>
                            <a:schemeClr val="tx1"/>
                          </a:solidFill>
                          <a:effectLst/>
                          <a:latin typeface="Calibri" panose="020F0502020204030204" pitchFamily="34" charset="0"/>
                        </a:rPr>
                        <a:t>Event,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a:ln>
                            <a:noFill/>
                          </a:ln>
                          <a:solidFill>
                            <a:schemeClr val="tx1"/>
                          </a:solidFill>
                          <a:effectLst/>
                          <a:latin typeface="Calibri" panose="020F0502020204030204" pitchFamily="34" charset="0"/>
                        </a:rPr>
                        <a:t>Abemaciclib + ET</a:t>
                      </a:r>
                      <a:br>
                        <a:rPr kumimoji="0" lang="en-US" sz="2000" b="1" i="0" u="none" strike="noStrike" cap="none" normalizeH="0" baseline="0">
                          <a:ln>
                            <a:noFill/>
                          </a:ln>
                          <a:solidFill>
                            <a:schemeClr val="tx1"/>
                          </a:solidFill>
                          <a:effectLst/>
                          <a:latin typeface="Calibri" panose="020F0502020204030204" pitchFamily="34" charset="0"/>
                        </a:rPr>
                      </a:br>
                      <a:r>
                        <a:rPr kumimoji="0" lang="en-US" sz="2000" b="1" i="0" u="none" strike="noStrike" cap="none" normalizeH="0" baseline="0">
                          <a:ln>
                            <a:noFill/>
                          </a:ln>
                          <a:solidFill>
                            <a:schemeClr val="tx1"/>
                          </a:solidFill>
                          <a:effectLst/>
                          <a:latin typeface="Calibri" panose="020F0502020204030204" pitchFamily="34" charset="0"/>
                        </a:rPr>
                        <a:t>(n = 2791)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a:ln>
                            <a:noFill/>
                          </a:ln>
                          <a:solidFill>
                            <a:schemeClr val="tx1"/>
                          </a:solidFill>
                          <a:effectLst/>
                          <a:latin typeface="Calibri" panose="020F0502020204030204" pitchFamily="34" charset="0"/>
                        </a:rPr>
                        <a:t>ET</a:t>
                      </a:r>
                      <a:br>
                        <a:rPr kumimoji="0" lang="en-US" sz="2000" b="1" i="0" u="none" strike="noStrike" cap="none" normalizeH="0" baseline="0">
                          <a:ln>
                            <a:noFill/>
                          </a:ln>
                          <a:solidFill>
                            <a:schemeClr val="tx1"/>
                          </a:solidFill>
                          <a:effectLst/>
                          <a:latin typeface="Calibri" panose="020F0502020204030204" pitchFamily="34" charset="0"/>
                        </a:rPr>
                      </a:br>
                      <a:r>
                        <a:rPr kumimoji="0" lang="en-US" sz="2000" b="1" i="0" u="none" strike="noStrike" cap="none" normalizeH="0" baseline="0">
                          <a:ln>
                            <a:noFill/>
                          </a:ln>
                          <a:solidFill>
                            <a:schemeClr val="tx1"/>
                          </a:solidFill>
                          <a:effectLst/>
                          <a:latin typeface="Calibri" panose="020F0502020204030204" pitchFamily="34" charset="0"/>
                        </a:rPr>
                        <a:t>(n = 2800)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48516151"/>
                  </a:ext>
                </a:extLst>
              </a:tr>
              <a:tr h="602464">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tx1"/>
                          </a:solidFill>
                          <a:effectLst/>
                          <a:latin typeface="Calibri" panose="020F0502020204030204" pitchFamily="34" charset="0"/>
                        </a:rPr>
                        <a:t>On Therapy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tx1"/>
                          </a:solidFill>
                          <a:effectLst/>
                          <a:latin typeface="Calibri" panose="020F0502020204030204" pitchFamily="34" charset="0"/>
                        </a:rPr>
                        <a:t>Post-Discontinuation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tx1"/>
                          </a:solidFill>
                          <a:effectLst/>
                          <a:latin typeface="Calibri" panose="020F0502020204030204" pitchFamily="34" charset="0"/>
                        </a:rPr>
                        <a:t>On Therapy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tx1"/>
                          </a:solidFill>
                          <a:effectLst/>
                          <a:latin typeface="Calibri" panose="020F0502020204030204" pitchFamily="34" charset="0"/>
                        </a:rPr>
                        <a:t>Post-Discontinuation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798897251"/>
                  </a:ext>
                </a:extLst>
              </a:tr>
              <a:tr h="34427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a:ln>
                            <a:noFill/>
                          </a:ln>
                          <a:solidFill>
                            <a:schemeClr val="bg2">
                              <a:lumMod val="10000"/>
                            </a:schemeClr>
                          </a:solidFill>
                          <a:effectLst/>
                          <a:latin typeface="Calibri" panose="020F0502020204030204" pitchFamily="34" charset="0"/>
                          <a:ea typeface="+mn-ea"/>
                          <a:cs typeface="+mn-cs"/>
                        </a:rPr>
                        <a:t>≥1 SAE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197 (7.5)</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213 (8.1)</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4427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a:ln>
                            <a:noFill/>
                          </a:ln>
                          <a:solidFill>
                            <a:schemeClr val="bg2">
                              <a:lumMod val="10000"/>
                            </a:schemeClr>
                          </a:solidFill>
                          <a:effectLst/>
                          <a:latin typeface="Calibri" panose="020F0502020204030204" pitchFamily="34" charset="0"/>
                          <a:ea typeface="+mn-ea"/>
                          <a:cs typeface="+mn-cs"/>
                        </a:rPr>
                        <a:t>Deaths due to 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15 (0.5)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44 (1.6)</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11 (0.4)</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30 (1.1)</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72380617"/>
                  </a:ext>
                </a:extLst>
              </a:tr>
              <a:tr h="137704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a:ln>
                            <a:noFill/>
                          </a:ln>
                          <a:solidFill>
                            <a:schemeClr val="bg2">
                              <a:lumMod val="10000"/>
                            </a:schemeClr>
                          </a:solidFill>
                          <a:effectLst/>
                          <a:latin typeface="Calibri" panose="020F0502020204030204" pitchFamily="34" charset="0"/>
                          <a:ea typeface="+mn-ea"/>
                          <a:cs typeface="+mn-cs"/>
                        </a:rPr>
                        <a:t>Infections and infestations</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800" b="0" i="0" u="none" strike="noStrike" kern="1200" cap="none" normalizeH="0" baseline="0">
                          <a:ln>
                            <a:noFill/>
                          </a:ln>
                          <a:solidFill>
                            <a:schemeClr val="bg2">
                              <a:lumMod val="10000"/>
                            </a:schemeClr>
                          </a:solidFill>
                          <a:effectLst/>
                          <a:latin typeface="Calibri" panose="020F0502020204030204" pitchFamily="34" charset="0"/>
                          <a:ea typeface="+mn-ea"/>
                          <a:cs typeface="+mn-cs"/>
                        </a:rPr>
                        <a:t>COVID-19</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a:ln>
                            <a:noFill/>
                          </a:ln>
                          <a:solidFill>
                            <a:schemeClr val="bg2">
                              <a:lumMod val="10000"/>
                            </a:schemeClr>
                          </a:solidFill>
                          <a:effectLst/>
                          <a:latin typeface="Calibri" panose="020F0502020204030204" pitchFamily="34" charset="0"/>
                          <a:ea typeface="+mn-ea"/>
                          <a:cs typeface="+mn-cs"/>
                        </a:rPr>
                        <a:t>Second Primary neoplasm</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a:ln>
                            <a:noFill/>
                          </a:ln>
                          <a:solidFill>
                            <a:schemeClr val="bg2">
                              <a:lumMod val="10000"/>
                            </a:schemeClr>
                          </a:solidFill>
                          <a:effectLst/>
                          <a:latin typeface="Calibri" panose="020F0502020204030204" pitchFamily="34" charset="0"/>
                          <a:ea typeface="+mn-ea"/>
                          <a:cs typeface="+mn-cs"/>
                        </a:rPr>
                        <a:t>Cardiac disorders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3 (0.1)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3 (0.1)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5 (0.2)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13 (0.5)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6 (0.2)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13 (0.5)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6 (0.2)</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5 (0.2)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1 (&lt;0.1)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1(&lt;0.1)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5 (0.2)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2 (0.1)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7 (0.3)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9 (0.3)</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05245087"/>
                  </a:ext>
                </a:extLst>
              </a:tr>
            </a:tbl>
          </a:graphicData>
        </a:graphic>
      </p:graphicFrame>
    </p:spTree>
    <p:extLst>
      <p:ext uri="{BB962C8B-B14F-4D97-AF65-F5344CB8AC3E}">
        <p14:creationId xmlns:p14="http://schemas.microsoft.com/office/powerpoint/2010/main" val="11324082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t>monarchE: Investigators’ Conclusions</a:t>
            </a:r>
            <a:endParaRPr lang="en-US" altLang="en-US"/>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000"/>
              <a:t>After a median follow-up of 6.3 yr, the primary OS analysis of the monarchE trial showed a statistically significant and clinically meaningful OS benefit with adjuvant abemaciclib + ET vs ET alone in patients with high-risk, node-positive, HR+/HER2- EBC </a:t>
            </a:r>
          </a:p>
          <a:p>
            <a:pPr lvl="1"/>
            <a:r>
              <a:rPr lang="en-US" altLang="en-US" sz="1800"/>
              <a:t>With abemaciclib + ET, there was a 15.8% reduction in the risk of death vs ET alone in the ITT population</a:t>
            </a:r>
          </a:p>
          <a:p>
            <a:pPr lvl="1"/>
            <a:r>
              <a:rPr lang="en-US" altLang="en-US" sz="1800"/>
              <a:t>Patients living with metastatic disease: 6.4% (abemaciclib + ET) vs 9.4% (ET alone), showing a 3% absolute difference in favor of abemaciclib + ET </a:t>
            </a:r>
          </a:p>
          <a:p>
            <a:r>
              <a:rPr lang="en-US" altLang="en-US" sz="2000"/>
              <a:t>Consistent iDFS, DRFS, and OS benefits were demonstrated in the cohort 1 population and across all prespecified subgroups</a:t>
            </a:r>
          </a:p>
          <a:p>
            <a:r>
              <a:rPr lang="en-US" altLang="en-US" sz="2000"/>
              <a:t>Safety profile was consistent with prior monarchE results, and no new safety signals associated with delayed toxicities were reported </a:t>
            </a:r>
          </a:p>
          <a:p>
            <a:r>
              <a:rPr lang="en-US" altLang="en-US" sz="2000"/>
              <a:t>Investigators conclude that abemaciclib is the first CDK4/6 inhibitor to translate the reduction in the risk of breast cancer recurrence to a significantly improved OS benefit for patients with high-risk HR-positive/HER2-negative, node-positive early-stage breast cancer</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404207"/>
            <a:ext cx="801052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buNone/>
              <a:defRPr/>
            </a:pPr>
            <a:r>
              <a:rPr lang="en-US" altLang="en-US" sz="1200" b="0">
                <a:solidFill>
                  <a:srgbClr val="455560"/>
                </a:solidFill>
                <a:latin typeface="Calibri" panose="020F0502020204030204" pitchFamily="34" charset="0"/>
              </a:rPr>
              <a:t>Johnston. ESMO 2025. Abstr LBA13. Johnston. Ann Oncol. 2025;[Epub].</a:t>
            </a:r>
          </a:p>
        </p:txBody>
      </p:sp>
    </p:spTree>
    <p:extLst>
      <p:ext uri="{BB962C8B-B14F-4D97-AF65-F5344CB8AC3E}">
        <p14:creationId xmlns:p14="http://schemas.microsoft.com/office/powerpoint/2010/main" val="26278684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a:solidFill>
                  <a:srgbClr val="00823B"/>
                </a:solidFill>
                <a:hlinkClick r:id="rId3"/>
              </a:rPr>
              <a:t>clinicaloptions.com</a:t>
            </a:r>
            <a:endParaRPr lang="en-US" sz="2400" b="1" u="sng">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a:t>Go Online for More CCO </a:t>
            </a:r>
            <a:br>
              <a:rPr lang="en-US" altLang="en-US" sz="4000"/>
            </a:br>
            <a:r>
              <a:rPr lang="en-US" altLang="en-US" sz="4000"/>
              <a:t>Coverage of ESMO 2025!</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a:solidFill>
                  <a:srgbClr val="E1471D"/>
                </a:solidFill>
              </a:rPr>
              <a:t>Capsule Summaries </a:t>
            </a:r>
            <a:r>
              <a:rPr lang="en-US" sz="2200" b="0"/>
              <a:t>of all the key data</a:t>
            </a:r>
          </a:p>
          <a:p>
            <a:pPr>
              <a:buClr>
                <a:schemeClr val="tx2">
                  <a:lumMod val="20000"/>
                  <a:lumOff val="80000"/>
                </a:schemeClr>
              </a:buClr>
              <a:defRPr/>
            </a:pPr>
            <a:r>
              <a:rPr lang="en-US" sz="2200">
                <a:solidFill>
                  <a:srgbClr val="E1471D"/>
                </a:solidFill>
              </a:rPr>
              <a:t>Additional CME/CE-certified activities </a:t>
            </a:r>
            <a:r>
              <a:rPr lang="en-US" sz="2200" b="0"/>
              <a:t>with expert faculty commentary on all the key studies</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a:solidFill>
                <a:schemeClr val="tx1"/>
              </a:solidFill>
              <a:latin typeface="Times" panose="02020603050405020304" pitchFamily="18" charset="0"/>
            </a:endParaRPr>
          </a:p>
        </p:txBody>
      </p:sp>
      <p:sp>
        <p:nvSpPr>
          <p:cNvPr id="2" name="TextBox 8">
            <a:extLst>
              <a:ext uri="{FF2B5EF4-FFF2-40B4-BE49-F238E27FC236}">
                <a16:creationId xmlns:a16="http://schemas.microsoft.com/office/drawing/2014/main" id="{A903DC71-DF92-62CA-FAB6-C69A85CF97F1}"/>
              </a:ext>
            </a:extLst>
          </p:cNvPr>
          <p:cNvSpPr txBox="1"/>
          <p:nvPr/>
        </p:nvSpPr>
        <p:spPr bwMode="auto">
          <a:xfrm>
            <a:off x="1134933" y="2864220"/>
            <a:ext cx="54834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a:ln>
                  <a:noFill/>
                </a:ln>
                <a:solidFill>
                  <a:srgbClr val="455560"/>
                </a:solidFill>
                <a:effectLst/>
                <a:uLnTx/>
                <a:uFillTx/>
                <a:latin typeface="Calibri" panose="020F0502020204030204" pitchFamily="34" charset="0"/>
                <a:cs typeface="Arial" panose="020B0604020202020204" pitchFamily="34" charset="0"/>
              </a:rPr>
              <a:t>Breast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a:ln>
                  <a:noFill/>
                </a:ln>
                <a:solidFill>
                  <a:srgbClr val="455560"/>
                </a:solidFill>
                <a:effectLst/>
                <a:uLnTx/>
                <a:uFillTx/>
                <a:latin typeface="Calibri" panose="020F0502020204030204" pitchFamily="34" charset="0"/>
                <a:cs typeface="Arial" panose="020B0604020202020204" pitchFamily="34" charset="0"/>
              </a:rPr>
              <a:t>Gastrointestinal cancers</a:t>
            </a:r>
          </a:p>
          <a:p>
            <a:pPr marL="285750" indent="-285750" eaLnBrk="0" fontAlgn="base" hangingPunct="0">
              <a:lnSpc>
                <a:spcPct val="90000"/>
              </a:lnSpc>
              <a:spcBef>
                <a:spcPts val="1000"/>
              </a:spcBef>
              <a:spcAft>
                <a:spcPct val="0"/>
              </a:spcAft>
              <a:buFont typeface="Wingdings" panose="05000000000000000000" pitchFamily="2" charset="2"/>
              <a:buChar char="§"/>
              <a:defRPr/>
            </a:pPr>
            <a:r>
              <a:rPr lang="en-US" sz="2200" b="0">
                <a:solidFill>
                  <a:srgbClr val="455560"/>
                </a:solidFill>
                <a:latin typeface="Calibri" panose="020F0502020204030204" pitchFamily="34" charset="0"/>
                <a:cs typeface="Arial" panose="020B0604020202020204" pitchFamily="34" charset="0"/>
              </a:rPr>
              <a:t>Lung cancers </a:t>
            </a:r>
            <a:r>
              <a:rPr kumimoji="0" lang="en-US" sz="2200" b="0" i="0" u="none" strike="noStrike" kern="1200" cap="none" spc="0" normalizeH="0" baseline="0" noProof="0">
                <a:ln>
                  <a:noFill/>
                </a:ln>
                <a:solidFill>
                  <a:srgbClr val="455560"/>
                </a:solidFill>
                <a:effectLst/>
                <a:uLnTx/>
                <a:uFillTx/>
                <a:latin typeface="Calibri" panose="020F0502020204030204" pitchFamily="34" charset="0"/>
                <a:cs typeface="Arial" panose="020B0604020202020204" pitchFamily="34" charset="0"/>
              </a:rPr>
              <a:t> </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BDDADD1FC0ABC4FAE69BCC78CC1C609" ma:contentTypeVersion="10" ma:contentTypeDescription="Create a new document." ma:contentTypeScope="" ma:versionID="5c787af5bdd210b569cbd4ce97378395">
  <xsd:schema xmlns:xsd="http://www.w3.org/2001/XMLSchema" xmlns:xs="http://www.w3.org/2001/XMLSchema" xmlns:p="http://schemas.microsoft.com/office/2006/metadata/properties" xmlns:ns2="d2e3f5e4-6f28-4f19-ae66-1677b5fa85d1" xmlns:ns3="22fd6914-46d4-4c7e-bbad-46e82841b69d" targetNamespace="http://schemas.microsoft.com/office/2006/metadata/properties" ma:root="true" ma:fieldsID="124e8f81c9ee8bb11cb0d0dfe0df4518" ns2:_="" ns3:_="">
    <xsd:import namespace="d2e3f5e4-6f28-4f19-ae66-1677b5fa85d1"/>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e3f5e4-6f28-4f19-ae66-1677b5fa85d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d2e3f5e4-6f28-4f19-ae66-1677b5fa85d1">
      <Terms xmlns="http://schemas.microsoft.com/office/infopath/2007/PartnerControls"/>
    </lcf76f155ced4ddcb4097134ff3c332f>
    <TaxCatchAll xmlns="22fd6914-46d4-4c7e-bbad-46e82841b69d" xsi:nil="true"/>
  </documentManagement>
</p:properties>
</file>

<file path=customXml/item3.xml><?xml version="1.0" encoding="utf-8"?>
<LongProperties xmlns="http://schemas.microsoft.com/office/2006/metadata/long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F1BCE84-808F-4A20-8B08-970355BF7EFA}">
  <ds:schemaRefs>
    <ds:schemaRef ds:uri="22fd6914-46d4-4c7e-bbad-46e82841b69d"/>
    <ds:schemaRef ds:uri="d2e3f5e4-6f28-4f19-ae66-1677b5fa85d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5BA55BC3-5A03-47C2-8EC3-D964C3B5E779}">
  <ds:schemaRefs>
    <ds:schemaRef ds:uri="http://purl.org/dc/terms/"/>
    <ds:schemaRef ds:uri="http://purl.org/dc/dcmitype/"/>
    <ds:schemaRef ds:uri="http://schemas.microsoft.com/office/2006/metadata/properties"/>
    <ds:schemaRef ds:uri="http://schemas.microsoft.com/office/2006/documentManagement/types"/>
    <ds:schemaRef ds:uri="http://schemas.microsoft.com/office/infopath/2007/PartnerControls"/>
    <ds:schemaRef ds:uri="http://www.w3.org/XML/1998/namespace"/>
    <ds:schemaRef ds:uri="http://purl.org/dc/elements/1.1/"/>
    <ds:schemaRef ds:uri="http://schemas.openxmlformats.org/package/2006/metadata/core-properties"/>
    <ds:schemaRef ds:uri="22fd6914-46d4-4c7e-bbad-46e82841b69d"/>
    <ds:schemaRef ds:uri="d2e3f5e4-6f28-4f19-ae66-1677b5fa85d1"/>
  </ds:schemaRefs>
</ds:datastoreItem>
</file>

<file path=customXml/itemProps3.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4.xml><?xml version="1.0" encoding="utf-8"?>
<ds:datastoreItem xmlns:ds="http://schemas.openxmlformats.org/officeDocument/2006/customXml" ds:itemID="{3A18F4D2-3653-4F4F-B917-116198900D9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TotalTime>
  <Words>1869</Words>
  <Application>Microsoft Office PowerPoint</Application>
  <PresentationFormat>Widescreen</PresentationFormat>
  <Paragraphs>343</Paragraphs>
  <Slides>12</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Times</vt:lpstr>
      <vt:lpstr>Wingdings</vt:lpstr>
      <vt:lpstr>2022_CCO_Template</vt:lpstr>
      <vt:lpstr>monarchE: Primary Analysis of OS With Adjuvant Abemaciclib Plus ET in Patients With High-Risk, Node-Positive, HR+/HER2- EBC</vt:lpstr>
      <vt:lpstr>About These Slides</vt:lpstr>
      <vt:lpstr>monarchE: Background</vt:lpstr>
      <vt:lpstr>monarchE: Study Design</vt:lpstr>
      <vt:lpstr>monarchE: OS in ITT (Key Secondary Endpoint)</vt:lpstr>
      <vt:lpstr>monarchE: iDFS and DRFS in ITT</vt:lpstr>
      <vt:lpstr>monarchE: Patient Survival Status Over Time  in ITT Population</vt:lpstr>
      <vt:lpstr>monarchE: Systemic Anticancer Therapy in 1L MBC</vt:lpstr>
      <vt:lpstr>monarchE: Systemic Anticancer Therapy in 1L MBC</vt:lpstr>
      <vt:lpstr>monarchE: Safety</vt:lpstr>
      <vt:lpstr>monarchE: Investigators’ Conclusions</vt:lpstr>
      <vt:lpstr>Go Online for More CCO  Coverage of ESMO 2025!</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monarchE: Primary Analysis of OS With Adjuvant Abemaciclib Plus ET in Patients With High-Risk, Node-Positive, HR+/HER2- EBC</dc:title>
  <dc:creator>Preferred User</dc:creator>
  <cp:lastModifiedBy>Natalia Kolenko</cp:lastModifiedBy>
  <cp:revision>2</cp:revision>
  <cp:lastPrinted>2016-09-26T20:21:49Z</cp:lastPrinted>
  <dcterms:created xsi:type="dcterms:W3CDTF">2005-05-27T15:08:01Z</dcterms:created>
  <dcterms:modified xsi:type="dcterms:W3CDTF">2025-10-28T02:49:49Z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5ff43dd4-e8bf-40a6-9886-f5d9520c712c</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0x0101008BDDADD1FC0ABC4FAE69BCC78CC1C609</vt:lpwstr>
  </property>
  <property fmtid="{D5CDD505-2E9C-101B-9397-08002B2CF9AE}" pid="9" name="MediaServiceImageTags">
    <vt:lpwstr/>
  </property>
</Properties>
</file>