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8" r:id="rId4"/>
    <p:sldMasterId id="2147483851" r:id="rId5"/>
    <p:sldMasterId id="2147483820" r:id="rId6"/>
  </p:sldMasterIdLst>
  <p:notesMasterIdLst>
    <p:notesMasterId r:id="rId45"/>
  </p:notesMasterIdLst>
  <p:handoutMasterIdLst>
    <p:handoutMasterId r:id="rId46"/>
  </p:handoutMasterIdLst>
  <p:sldIdLst>
    <p:sldId id="2147473702" r:id="rId7"/>
    <p:sldId id="308" r:id="rId8"/>
    <p:sldId id="2147473723" r:id="rId9"/>
    <p:sldId id="2147473724" r:id="rId10"/>
    <p:sldId id="2147473730" r:id="rId11"/>
    <p:sldId id="258" r:id="rId12"/>
    <p:sldId id="2147473742" r:id="rId13"/>
    <p:sldId id="2147473731" r:id="rId14"/>
    <p:sldId id="2147473727" r:id="rId15"/>
    <p:sldId id="2147473743" r:id="rId16"/>
    <p:sldId id="2147473728" r:id="rId17"/>
    <p:sldId id="2147473729" r:id="rId18"/>
    <p:sldId id="2147473710" r:id="rId19"/>
    <p:sldId id="2147473696" r:id="rId20"/>
    <p:sldId id="256" r:id="rId21"/>
    <p:sldId id="2147473711" r:id="rId22"/>
    <p:sldId id="2147473712" r:id="rId23"/>
    <p:sldId id="2147473706" r:id="rId24"/>
    <p:sldId id="2147473748" r:id="rId25"/>
    <p:sldId id="2147473715" r:id="rId26"/>
    <p:sldId id="2147473693" r:id="rId27"/>
    <p:sldId id="2147473716" r:id="rId28"/>
    <p:sldId id="2147473717" r:id="rId29"/>
    <p:sldId id="2147473718" r:id="rId30"/>
    <p:sldId id="2147473749" r:id="rId31"/>
    <p:sldId id="2147473720" r:id="rId32"/>
    <p:sldId id="2147473721" r:id="rId33"/>
    <p:sldId id="2147473722" r:id="rId34"/>
    <p:sldId id="2147473697" r:id="rId35"/>
    <p:sldId id="2147473732" r:id="rId36"/>
    <p:sldId id="2147473736" r:id="rId37"/>
    <p:sldId id="2147473735" r:id="rId38"/>
    <p:sldId id="2147473738" r:id="rId39"/>
    <p:sldId id="2147473746" r:id="rId40"/>
    <p:sldId id="2147473741" r:id="rId41"/>
    <p:sldId id="2147473740" r:id="rId42"/>
    <p:sldId id="2147473733" r:id="rId43"/>
    <p:sldId id="31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160" userDrawn="1">
          <p15:clr>
            <a:srgbClr val="A4A3A4"/>
          </p15:clr>
        </p15:guide>
        <p15:guide id="8" pos="5616"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1101E41E-6C76-D344-5A65-F3B00557F242}" name="Andrea Boecler" initials="AB" userId="S::aboecler@clinicaloptions.com::28e82037-1239-4052-943b-ae184e0bc2af" providerId="AD"/>
  <p188:author id="{9191322D-16CF-F623-9A06-CAB2F207C4DA}" name="Leo Honeywell" initials="LH" userId="Leo Honeywell" providerId="None"/>
  <p188:author id="{64B07C39-1D90-5FAD-6D40-8892F55FDE24}" name="Jennifer Eimers" initials="JE" userId="S::jeimers@clinicaloptions.com::e496f3f7-6a48-4339-9b0c-9f426a43f948" providerId="AD"/>
  <p188:author id="{4C6F9B6D-A233-9F2B-4279-1FD88595DDDE}" name="Leo Tarkovsky" initials="LT" userId="S::ltarkovsky@cealliance.com::4247ea2a-8ba1-420c-9d17-04d22e85aa10" providerId="AD"/>
  <p188:author id="{C69E76E7-AD48-C496-9EA9-9FAB380F803F}" name="Alex Parnes" initials="AP" userId="S::aparnes@clinicaloptions.com::f5203fbf-b7ef-430e-a403-4555f7e7f9f2" providerId="AD"/>
  <p188:author id="{854C9FEF-D5D1-5662-B0ED-9DD15504DC88}" name="Davidson, El (NYC-FUB)" initials="DE(F" userId="S::EDavidson@futurebrand.com::ae10976a-980b-4413-b80f-55d58150198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T Fowler" initials="LF" lastIdx="7" clrIdx="0">
    <p:extLst>
      <p:ext uri="{19B8F6BF-5375-455C-9EA6-DF929625EA0E}">
        <p15:presenceInfo xmlns:p15="http://schemas.microsoft.com/office/powerpoint/2012/main" userId="S::lfowler@practicingclinicians.com::bdc4c4d6-9ded-467c-b80c-330a0ea8ffe4" providerId="AD"/>
      </p:ext>
    </p:extLst>
  </p:cmAuthor>
  <p:cmAuthor id="2" name=" " initials="MAC" lastIdx="17" clrIdx="1"/>
  <p:cmAuthor id="3" name="Andrew Bowser" initials="AB" lastIdx="3" clrIdx="2"/>
  <p:cmAuthor id="4" name="Melanie Couton" initials="MAC" lastIdx="1" clrIdx="3"/>
  <p:cmAuthor id="5" name="Taryn Gross" initials="TG" lastIdx="7" clrIdx="4"/>
  <p:cmAuthor id="6" name="Zachary Schwartz" initials="ZS" lastIdx="11" clrIdx="5">
    <p:extLst>
      <p:ext uri="{19B8F6BF-5375-455C-9EA6-DF929625EA0E}">
        <p15:presenceInfo xmlns:p15="http://schemas.microsoft.com/office/powerpoint/2012/main" userId="S::zschwartz@clinicaloptions.com::64648e91-b212-4092-bee8-eff2e880b6f9" providerId="AD"/>
      </p:ext>
    </p:extLst>
  </p:cmAuthor>
  <p:cmAuthor id="7" name="Kristen Rosenthal" initials="KR" lastIdx="12" clrIdx="6">
    <p:extLst>
      <p:ext uri="{19B8F6BF-5375-455C-9EA6-DF929625EA0E}">
        <p15:presenceInfo xmlns:p15="http://schemas.microsoft.com/office/powerpoint/2012/main" userId="S::krosenthal@clinicaloptions.com::67a58a6d-22ff-4b03-8f01-10ea3f44af52" providerId="AD"/>
      </p:ext>
    </p:extLst>
  </p:cmAuthor>
  <p:cmAuthor id="8" name="Dussadee Royal" initials="DR" lastIdx="3" clrIdx="7">
    <p:extLst>
      <p:ext uri="{19B8F6BF-5375-455C-9EA6-DF929625EA0E}">
        <p15:presenceInfo xmlns:p15="http://schemas.microsoft.com/office/powerpoint/2012/main" userId="S::droyal@clinicaloptions.com::51beead8-6fa0-4b98-aeba-37044af35e17" providerId="AD"/>
      </p:ext>
    </p:extLst>
  </p:cmAuthor>
  <p:cmAuthor id="9" name="Leo Honeywell" initials="LH" lastIdx="11" clrIdx="8">
    <p:extLst>
      <p:ext uri="{19B8F6BF-5375-455C-9EA6-DF929625EA0E}">
        <p15:presenceInfo xmlns:p15="http://schemas.microsoft.com/office/powerpoint/2012/main" userId="Leo Honeywell" providerId="None"/>
      </p:ext>
    </p:extLst>
  </p:cmAuthor>
  <p:cmAuthor id="10" name="Jennifer Eimers" initials="JE" lastIdx="7" clrIdx="9">
    <p:extLst>
      <p:ext uri="{19B8F6BF-5375-455C-9EA6-DF929625EA0E}">
        <p15:presenceInfo xmlns:p15="http://schemas.microsoft.com/office/powerpoint/2012/main" userId="S::jeimers@clinicaloptions.com::e496f3f7-6a48-4339-9b0c-9f426a43f948" providerId="AD"/>
      </p:ext>
    </p:extLst>
  </p:cmAuthor>
  <p:cmAuthor id="11" name="Jill Frost" initials="JF" lastIdx="7" clrIdx="10">
    <p:extLst>
      <p:ext uri="{19B8F6BF-5375-455C-9EA6-DF929625EA0E}">
        <p15:presenceInfo xmlns:p15="http://schemas.microsoft.com/office/powerpoint/2012/main" userId="S::jfrost@cealliance.com::e4c7a782-e07d-47df-bd74-8bd4e0f782a5" providerId="AD"/>
      </p:ext>
    </p:extLst>
  </p:cmAuthor>
  <p:cmAuthor id="12" name="Maddelynne Parker" initials="MP" lastIdx="39" clrIdx="11">
    <p:extLst>
      <p:ext uri="{19B8F6BF-5375-455C-9EA6-DF929625EA0E}">
        <p15:presenceInfo xmlns:p15="http://schemas.microsoft.com/office/powerpoint/2012/main" userId="S::mparker@clinicaloptions.com::bbd98e11-5b29-4651-a360-03f415633d41" providerId="AD"/>
      </p:ext>
    </p:extLst>
  </p:cmAuthor>
  <p:cmAuthor id="13" name="Robin Black" initials="RB" lastIdx="10" clrIdx="12">
    <p:extLst>
      <p:ext uri="{19B8F6BF-5375-455C-9EA6-DF929625EA0E}">
        <p15:presenceInfo xmlns:p15="http://schemas.microsoft.com/office/powerpoint/2012/main" userId="S::rblack@clinicaloptions.com::b7cebd55-1fa6-44ea-9605-a982874bd1b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6CA"/>
    <a:srgbClr val="BA3000"/>
    <a:srgbClr val="992000"/>
    <a:srgbClr val="FFFFFF"/>
    <a:srgbClr val="8B8B92"/>
    <a:srgbClr val="7D7D7D"/>
    <a:srgbClr val="B57629"/>
    <a:srgbClr val="A36DF7"/>
    <a:srgbClr val="FCB193"/>
    <a:srgbClr val="1E1E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651622-1D33-415A-9EF8-374890BDF843}" v="5" dt="2026-06-15T15:25:28.805"/>
    <p1510:client id="{647F4471-C68D-44B6-BD02-B184606ADA95}" v="10" dt="2026-06-15T20:35:44.586"/>
    <p1510:client id="{C7BFEF60-BBF5-4FC5-9D15-4EAA8300D775}" v="13" dt="2026-06-15T20:47:36.2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307" autoAdjust="0"/>
  </p:normalViewPr>
  <p:slideViewPr>
    <p:cSldViewPr snapToGrid="0">
      <p:cViewPr varScale="1">
        <p:scale>
          <a:sx n="62" d="100"/>
          <a:sy n="62" d="100"/>
        </p:scale>
        <p:origin x="804" y="52"/>
      </p:cViewPr>
      <p:guideLst>
        <p:guide orient="horz" pos="2160"/>
        <p:guide pos="5616"/>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3" Type="http://schemas.microsoft.com/office/2018/10/relationships/authors" Target="author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handoutMaster" Target="handoutMasters/handoutMaster1.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6295AA-8BC6-76D6-5301-40B4C61A61D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7A14347-B02D-AA1C-D632-503424B7161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01D2224-C142-D340-8C20-FDA351C18439}" type="datetimeFigureOut">
              <a:rPr lang="en-US" smtClean="0"/>
              <a:t>6/16/2026</a:t>
            </a:fld>
            <a:endParaRPr lang="en-US" dirty="0"/>
          </a:p>
        </p:txBody>
      </p:sp>
      <p:sp>
        <p:nvSpPr>
          <p:cNvPr id="4" name="Footer Placeholder 3">
            <a:extLst>
              <a:ext uri="{FF2B5EF4-FFF2-40B4-BE49-F238E27FC236}">
                <a16:creationId xmlns:a16="http://schemas.microsoft.com/office/drawing/2014/main" id="{B3873AE1-B2D1-E24D-7843-3CD4FC731E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04A4AC3-1E30-89B5-132A-71C2F9DEB96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196A6F-EB25-094F-87AE-1757368BFC95}" type="slidenum">
              <a:rPr lang="en-US" smtClean="0"/>
              <a:t>‹#›</a:t>
            </a:fld>
            <a:endParaRPr lang="en-US" dirty="0"/>
          </a:p>
        </p:txBody>
      </p:sp>
    </p:spTree>
    <p:extLst>
      <p:ext uri="{BB962C8B-B14F-4D97-AF65-F5344CB8AC3E}">
        <p14:creationId xmlns:p14="http://schemas.microsoft.com/office/powerpoint/2010/main" val="33063254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Poppins" panose="00000500000000000000" pitchFamily="2"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Poppins" panose="00000500000000000000" pitchFamily="2" charset="0"/>
              </a:defRPr>
            </a:lvl1pPr>
          </a:lstStyle>
          <a:p>
            <a:fld id="{F223A16C-7964-42FA-905D-8FE7FD8AE7E7}" type="datetimeFigureOut">
              <a:rPr lang="en-US" smtClean="0"/>
              <a:pPr/>
              <a:t>6/16/2026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Poppins" panose="00000500000000000000" pitchFamily="2"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Poppins" panose="00000500000000000000" pitchFamily="2" charset="0"/>
              </a:defRPr>
            </a:lvl1pPr>
          </a:lstStyle>
          <a:p>
            <a:fld id="{F239CF04-E0F8-4858-A4FE-0F88DB493753}" type="slidenum">
              <a:rPr lang="en-US" smtClean="0"/>
              <a:pPr/>
              <a:t>‹#›</a:t>
            </a:fld>
            <a:endParaRPr lang="en-US" dirty="0"/>
          </a:p>
        </p:txBody>
      </p:sp>
    </p:spTree>
    <p:extLst>
      <p:ext uri="{BB962C8B-B14F-4D97-AF65-F5344CB8AC3E}">
        <p14:creationId xmlns:p14="http://schemas.microsoft.com/office/powerpoint/2010/main" val="480793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Poppins" panose="00000500000000000000" pitchFamily="2" charset="0"/>
        <a:ea typeface="+mn-ea"/>
        <a:cs typeface="+mn-cs"/>
      </a:defRPr>
    </a:lvl1pPr>
    <a:lvl2pPr marL="457200" algn="l" defTabSz="914400" rtl="0" eaLnBrk="1" latinLnBrk="0" hangingPunct="1">
      <a:defRPr sz="1200" kern="1200">
        <a:solidFill>
          <a:schemeClr val="tx1"/>
        </a:solidFill>
        <a:latin typeface="Poppins" panose="00000500000000000000" pitchFamily="2" charset="0"/>
        <a:ea typeface="+mn-ea"/>
        <a:cs typeface="+mn-cs"/>
      </a:defRPr>
    </a:lvl2pPr>
    <a:lvl3pPr marL="914400" algn="l" defTabSz="914400" rtl="0" eaLnBrk="1" latinLnBrk="0" hangingPunct="1">
      <a:defRPr sz="1200" kern="1200">
        <a:solidFill>
          <a:schemeClr val="tx1"/>
        </a:solidFill>
        <a:latin typeface="Poppins" panose="00000500000000000000" pitchFamily="2" charset="0"/>
        <a:ea typeface="+mn-ea"/>
        <a:cs typeface="+mn-cs"/>
      </a:defRPr>
    </a:lvl3pPr>
    <a:lvl4pPr marL="1371600" algn="l" defTabSz="914400" rtl="0" eaLnBrk="1" latinLnBrk="0" hangingPunct="1">
      <a:defRPr sz="1200" kern="1200">
        <a:solidFill>
          <a:schemeClr val="tx1"/>
        </a:solidFill>
        <a:latin typeface="Poppins" panose="00000500000000000000" pitchFamily="2" charset="0"/>
        <a:ea typeface="+mn-ea"/>
        <a:cs typeface="+mn-cs"/>
      </a:defRPr>
    </a:lvl4pPr>
    <a:lvl5pPr marL="1828800" algn="l" defTabSz="914400" rtl="0" eaLnBrk="1" latinLnBrk="0" hangingPunct="1">
      <a:defRPr sz="1200" kern="1200">
        <a:solidFill>
          <a:schemeClr val="tx1"/>
        </a:solidFill>
        <a:latin typeface="Poppi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30F49-8E83-4D75-2E57-553FCDADBF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3D8B9-B907-F111-A517-85E065FA0A3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7B28601-0A42-BF15-4711-A121FEE221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327271-8053-418E-01F9-4D08AF4348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898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30F49-8E83-4D75-2E57-553FCDADBF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3D8B9-B907-F111-A517-85E065FA0A3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7B28601-0A42-BF15-4711-A121FEE221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327271-8053-418E-01F9-4D08AF4348FD}"/>
              </a:ext>
            </a:extLst>
          </p:cNvPr>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58898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ACR, American College of Rheumatology; OA, osteoarthritis; OSA, obstructive sleep apnea; PAP, positive airway pressure.</a:t>
            </a:r>
          </a:p>
        </p:txBody>
      </p:sp>
      <p:sp>
        <p:nvSpPr>
          <p:cNvPr id="4" name="Slide Number Placeholder 3"/>
          <p:cNvSpPr>
            <a:spLocks noGrp="1"/>
          </p:cNvSpPr>
          <p:nvPr>
            <p:ph type="sldNum" sz="quarter" idx="5"/>
          </p:nvPr>
        </p:nvSpPr>
        <p:spPr/>
        <p:txBody>
          <a:bodyPr/>
          <a:lstStyle/>
          <a:p>
            <a:fld id="{F239CF04-E0F8-4858-A4FE-0F88DB493753}" type="slidenum">
              <a:rPr lang="en-US" smtClean="0"/>
              <a:pPr/>
              <a:t>4</a:t>
            </a:fld>
            <a:endParaRPr lang="en-US" dirty="0"/>
          </a:p>
        </p:txBody>
      </p:sp>
    </p:spTree>
    <p:extLst>
      <p:ext uri="{BB962C8B-B14F-4D97-AF65-F5344CB8AC3E}">
        <p14:creationId xmlns:p14="http://schemas.microsoft.com/office/powerpoint/2010/main" val="36637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ACR, American College of Rheumatology; OA, osteoarthritis; OSA, obstructive sleep apnea; PAP, positive airway pressure.</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OA, osteoarthritis; OSA, obstructive sleep apnea; SD, standard deviation.</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BMI, body mass index; SD, standard deviation.</a:t>
            </a:r>
          </a:p>
        </p:txBody>
      </p:sp>
      <p:sp>
        <p:nvSpPr>
          <p:cNvPr id="4" name="Slide Number Placeholder 3"/>
          <p:cNvSpPr>
            <a:spLocks noGrp="1"/>
          </p:cNvSpPr>
          <p:nvPr>
            <p:ph type="sldNum" sz="quarter" idx="5"/>
          </p:nvPr>
        </p:nvSpPr>
        <p:spPr/>
        <p:txBody>
          <a:bodyPr/>
          <a:lstStyle/>
          <a:p>
            <a:fld id="{F239CF04-E0F8-4858-A4FE-0F88DB493753}" type="slidenum">
              <a:rPr lang="en-US" smtClean="0"/>
              <a:pPr/>
              <a:t>7</a:t>
            </a:fld>
            <a:endParaRPr lang="en-US" dirty="0"/>
          </a:p>
        </p:txBody>
      </p:sp>
    </p:spTree>
    <p:extLst>
      <p:ext uri="{BB962C8B-B14F-4D97-AF65-F5344CB8AC3E}">
        <p14:creationId xmlns:p14="http://schemas.microsoft.com/office/powerpoint/2010/main" val="25972436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8</a:t>
            </a:fld>
            <a:endParaRPr lang="en-US" dirty="0"/>
          </a:p>
        </p:txBody>
      </p:sp>
    </p:spTree>
    <p:extLst>
      <p:ext uri="{BB962C8B-B14F-4D97-AF65-F5344CB8AC3E}">
        <p14:creationId xmlns:p14="http://schemas.microsoft.com/office/powerpoint/2010/main" val="1563006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BMI, body mass index; hsCRP, high sensitivity C-reactive protein; SBP, systolic blood pressure; QoL, quality of life.</a:t>
            </a:r>
          </a:p>
        </p:txBody>
      </p:sp>
      <p:sp>
        <p:nvSpPr>
          <p:cNvPr id="4" name="Slide Number Placeholder 3"/>
          <p:cNvSpPr>
            <a:spLocks noGrp="1"/>
          </p:cNvSpPr>
          <p:nvPr>
            <p:ph type="sldNum" sz="quarter" idx="5"/>
          </p:nvPr>
        </p:nvSpPr>
        <p:spPr/>
        <p:txBody>
          <a:bodyPr/>
          <a:lstStyle/>
          <a:p>
            <a:fld id="{F239CF04-E0F8-4858-A4FE-0F88DB493753}" type="slidenum">
              <a:rPr lang="en-US" smtClean="0"/>
              <a:pPr/>
              <a:t>9</a:t>
            </a:fld>
            <a:endParaRPr lang="en-US" dirty="0"/>
          </a:p>
        </p:txBody>
      </p:sp>
    </p:spTree>
    <p:extLst>
      <p:ext uri="{BB962C8B-B14F-4D97-AF65-F5344CB8AC3E}">
        <p14:creationId xmlns:p14="http://schemas.microsoft.com/office/powerpoint/2010/main" val="11885614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 URTI, upper respiratory tract infection.</a:t>
            </a:r>
          </a:p>
        </p:txBody>
      </p:sp>
      <p:sp>
        <p:nvSpPr>
          <p:cNvPr id="4" name="Slide Number Placeholder 3"/>
          <p:cNvSpPr>
            <a:spLocks noGrp="1"/>
          </p:cNvSpPr>
          <p:nvPr>
            <p:ph type="sldNum" sz="quarter" idx="5"/>
          </p:nvPr>
        </p:nvSpPr>
        <p:spPr/>
        <p:txBody>
          <a:bodyPr/>
          <a:lstStyle/>
          <a:p>
            <a:fld id="{F239CF04-E0F8-4858-A4FE-0F88DB493753}" type="slidenum">
              <a:rPr lang="en-US" smtClean="0"/>
              <a:pPr/>
              <a:t>11</a:t>
            </a:fld>
            <a:endParaRPr lang="en-US" dirty="0"/>
          </a:p>
        </p:txBody>
      </p:sp>
    </p:spTree>
    <p:extLst>
      <p:ext uri="{BB962C8B-B14F-4D97-AF65-F5344CB8AC3E}">
        <p14:creationId xmlns:p14="http://schemas.microsoft.com/office/powerpoint/2010/main" val="21863685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 OA, osteoarthritis; OSA, obstructive sleep apnea.</a:t>
            </a:r>
          </a:p>
        </p:txBody>
      </p:sp>
      <p:sp>
        <p:nvSpPr>
          <p:cNvPr id="4" name="Slide Number Placeholder 3"/>
          <p:cNvSpPr>
            <a:spLocks noGrp="1"/>
          </p:cNvSpPr>
          <p:nvPr>
            <p:ph type="sldNum" sz="quarter" idx="5"/>
          </p:nvPr>
        </p:nvSpPr>
        <p:spPr/>
        <p:txBody>
          <a:bodyPr/>
          <a:lstStyle/>
          <a:p>
            <a:fld id="{F239CF04-E0F8-4858-A4FE-0F88DB493753}" type="slidenum">
              <a:rPr lang="en-US" smtClean="0"/>
              <a:pPr/>
              <a:t>12</a:t>
            </a:fld>
            <a:endParaRPr lang="en-US" dirty="0"/>
          </a:p>
        </p:txBody>
      </p:sp>
    </p:spTree>
    <p:extLst>
      <p:ext uri="{BB962C8B-B14F-4D97-AF65-F5344CB8AC3E}">
        <p14:creationId xmlns:p14="http://schemas.microsoft.com/office/powerpoint/2010/main" val="2590860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4C1CD-F208-4325-3694-60EC4C5BB7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39066A-6B15-D44D-B9DE-E548CF2D7C5A}"/>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D22E017-5A86-F1EA-1353-2B59942C5D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4FF014-CF7C-BBA0-2144-C69E7A83AF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715997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A1C, glycated hemoglobin; GLP-1, glucagon-like peptide-1; RA, receptor agonist; T2D, type 2 diabetes.</a:t>
            </a:r>
          </a:p>
        </p:txBody>
      </p:sp>
      <p:sp>
        <p:nvSpPr>
          <p:cNvPr id="4" name="Slide Number Placeholder 3"/>
          <p:cNvSpPr>
            <a:spLocks noGrp="1"/>
          </p:cNvSpPr>
          <p:nvPr>
            <p:ph type="sldNum" sz="quarter" idx="5"/>
          </p:nvPr>
        </p:nvSpPr>
        <p:spPr/>
        <p:txBody>
          <a:bodyPr/>
          <a:lstStyle/>
          <a:p>
            <a:fld id="{F239CF04-E0F8-4858-A4FE-0F88DB493753}" type="slidenum">
              <a:rPr lang="en-US" smtClean="0"/>
              <a:pPr/>
              <a:t>14</a:t>
            </a:fld>
            <a:endParaRPr lang="en-US" dirty="0"/>
          </a:p>
        </p:txBody>
      </p:sp>
    </p:spTree>
    <p:extLst>
      <p:ext uri="{BB962C8B-B14F-4D97-AF65-F5344CB8AC3E}">
        <p14:creationId xmlns:p14="http://schemas.microsoft.com/office/powerpoint/2010/main" val="2392862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BMI, body mass index.</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A1C, glycated hemoglobin; BMI, body mass index; SD, standard deviation.</a:t>
            </a:r>
          </a:p>
        </p:txBody>
      </p:sp>
      <p:sp>
        <p:nvSpPr>
          <p:cNvPr id="4" name="Slide Number Placeholder 3"/>
          <p:cNvSpPr>
            <a:spLocks noGrp="1"/>
          </p:cNvSpPr>
          <p:nvPr>
            <p:ph type="sldNum" sz="quarter" idx="5"/>
          </p:nvPr>
        </p:nvSpPr>
        <p:spPr/>
        <p:txBody>
          <a:bodyPr/>
          <a:lstStyle/>
          <a:p>
            <a:fld id="{F239CF04-E0F8-4858-A4FE-0F88DB493753}" type="slidenum">
              <a:rPr lang="en-US" smtClean="0"/>
              <a:pPr/>
              <a:t>16</a:t>
            </a:fld>
            <a:endParaRPr lang="en-US" dirty="0"/>
          </a:p>
        </p:txBody>
      </p:sp>
    </p:spTree>
    <p:extLst>
      <p:ext uri="{BB962C8B-B14F-4D97-AF65-F5344CB8AC3E}">
        <p14:creationId xmlns:p14="http://schemas.microsoft.com/office/powerpoint/2010/main" val="2512052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 GLP-1, glucagon-like peptide-1; RA, receptor agonist.</a:t>
            </a:r>
          </a:p>
        </p:txBody>
      </p:sp>
      <p:sp>
        <p:nvSpPr>
          <p:cNvPr id="4" name="Slide Number Placeholder 3"/>
          <p:cNvSpPr>
            <a:spLocks noGrp="1"/>
          </p:cNvSpPr>
          <p:nvPr>
            <p:ph type="sldNum" sz="quarter" idx="5"/>
          </p:nvPr>
        </p:nvSpPr>
        <p:spPr/>
        <p:txBody>
          <a:bodyPr/>
          <a:lstStyle/>
          <a:p>
            <a:fld id="{F239CF04-E0F8-4858-A4FE-0F88DB493753}" type="slidenum">
              <a:rPr lang="en-US" smtClean="0"/>
              <a:pPr/>
              <a:t>19</a:t>
            </a:fld>
            <a:endParaRPr lang="en-US" dirty="0"/>
          </a:p>
        </p:txBody>
      </p:sp>
    </p:spTree>
    <p:extLst>
      <p:ext uri="{BB962C8B-B14F-4D97-AF65-F5344CB8AC3E}">
        <p14:creationId xmlns:p14="http://schemas.microsoft.com/office/powerpoint/2010/main" val="3819345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GLP-1, glucagon-like peptide-1; RA, receptor agonist</a:t>
            </a:r>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20</a:t>
            </a:fld>
            <a:endParaRPr lang="en-US" dirty="0"/>
          </a:p>
        </p:txBody>
      </p:sp>
    </p:spTree>
    <p:extLst>
      <p:ext uri="{BB962C8B-B14F-4D97-AF65-F5344CB8AC3E}">
        <p14:creationId xmlns:p14="http://schemas.microsoft.com/office/powerpoint/2010/main" val="3485943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FADEF-A688-CB8D-3E15-8A66F56E94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183B05-A981-E706-9DFA-D37D51D9B5D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E77BEE2-BE70-1A90-5F6A-041558CD77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8C639B-D988-ECBE-B044-AA0D74A8D4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9473772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BMI, body mass index; CVD, cardiovascular disease; GLP-1, glucagon-like peptide-1; MACE, major adverse cardiovascular event; RA, receptor agonist.</a:t>
            </a:r>
            <a:endParaRPr lang="en-US" dirty="0"/>
          </a:p>
          <a:p>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22</a:t>
            </a:fld>
            <a:endParaRPr lang="en-US" dirty="0"/>
          </a:p>
        </p:txBody>
      </p:sp>
    </p:spTree>
    <p:extLst>
      <p:ext uri="{BB962C8B-B14F-4D97-AF65-F5344CB8AC3E}">
        <p14:creationId xmlns:p14="http://schemas.microsoft.com/office/powerpoint/2010/main" val="40451781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b="0" i="1" dirty="0"/>
              <a:t>BMI, body mass index.</a:t>
            </a:r>
          </a:p>
          <a:p>
            <a:endParaRPr lang="en-US" b="0"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2717914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4BD16-469A-F4D3-0980-906044DCA7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0A8D4E-75A7-6468-0CDE-395FB8A52D0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C3C65176-F6F2-E218-1A38-087475C128BD}"/>
              </a:ext>
            </a:extLst>
          </p:cNvPr>
          <p:cNvSpPr>
            <a:spLocks noGrp="1"/>
          </p:cNvSpPr>
          <p:nvPr>
            <p:ph type="body" idx="1"/>
          </p:nvPr>
        </p:nvSpPr>
        <p:spPr/>
        <p:txBody>
          <a:bodyPr/>
          <a:lstStyle/>
          <a:p>
            <a:r>
              <a:rPr lang="en-US" i="1" dirty="0"/>
              <a:t>A1C, glycated hemoglobin; DBP, diastolic blood pressure; HDL-C, high-density lipoprotein cholesterol; hsCRP, high-sensitivity C-reactive protein; LDL-C, low-density lipoprotein cholesterol; NICE, National Institute for Health Care and Excellence; SBP, systolic blood pressure.</a:t>
            </a:r>
          </a:p>
        </p:txBody>
      </p:sp>
      <p:sp>
        <p:nvSpPr>
          <p:cNvPr id="4" name="Slide Number Placeholder 3">
            <a:extLst>
              <a:ext uri="{FF2B5EF4-FFF2-40B4-BE49-F238E27FC236}">
                <a16:creationId xmlns:a16="http://schemas.microsoft.com/office/drawing/2014/main" id="{C725017B-93EE-E8DC-F36C-9B79A291F8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125173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BMI, body mass index.</a:t>
            </a:r>
          </a:p>
        </p:txBody>
      </p:sp>
      <p:sp>
        <p:nvSpPr>
          <p:cNvPr id="4" name="Slide Number Placeholder 3"/>
          <p:cNvSpPr>
            <a:spLocks noGrp="1"/>
          </p:cNvSpPr>
          <p:nvPr>
            <p:ph type="sldNum" sz="quarter" idx="5"/>
          </p:nvPr>
        </p:nvSpPr>
        <p:spPr/>
        <p:txBody>
          <a:bodyPr/>
          <a:lstStyle/>
          <a:p>
            <a:fld id="{F239CF04-E0F8-4858-A4FE-0F88DB493753}" type="slidenum">
              <a:rPr lang="en-US" smtClean="0"/>
              <a:pPr/>
              <a:t>25</a:t>
            </a:fld>
            <a:endParaRPr lang="en-US" dirty="0"/>
          </a:p>
        </p:txBody>
      </p:sp>
    </p:spTree>
    <p:extLst>
      <p:ext uri="{BB962C8B-B14F-4D97-AF65-F5344CB8AC3E}">
        <p14:creationId xmlns:p14="http://schemas.microsoft.com/office/powerpoint/2010/main" val="11355902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5F97F-721B-CCE0-1FA7-D0668E36EE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9445A7-07CE-DD57-4513-19213A04D54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EE7AB22-85C2-B9EA-85C5-B32BD5A8BFAE}"/>
              </a:ext>
            </a:extLst>
          </p:cNvPr>
          <p:cNvSpPr>
            <a:spLocks noGrp="1"/>
          </p:cNvSpPr>
          <p:nvPr>
            <p:ph type="body" idx="1"/>
          </p:nvPr>
        </p:nvSpPr>
        <p:spPr/>
        <p:txBody>
          <a:bodyPr/>
          <a:lstStyle/>
          <a:p>
            <a:r>
              <a:rPr lang="en-US" i="1" dirty="0"/>
              <a:t>A1C, glycated hemoglobin; BMI, body mass index; DBP, diastolic blood pressure; HDL-C, high-density lipoprotein cholesterol; hsCRP, high-sensitivity C-reactive protein; LDL-C, low-density lipoprotein cholesterol; NICE, National Institute for Health Care and Excellence; SBP, systolic blood pressure.</a:t>
            </a:r>
          </a:p>
        </p:txBody>
      </p:sp>
      <p:sp>
        <p:nvSpPr>
          <p:cNvPr id="4" name="Slide Number Placeholder 3">
            <a:extLst>
              <a:ext uri="{FF2B5EF4-FFF2-40B4-BE49-F238E27FC236}">
                <a16:creationId xmlns:a16="http://schemas.microsoft.com/office/drawing/2014/main" id="{C23BF873-693D-3B2E-0B2D-1E03917F8C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9718025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a:t>
            </a:r>
          </a:p>
        </p:txBody>
      </p:sp>
      <p:sp>
        <p:nvSpPr>
          <p:cNvPr id="4" name="Slide Number Placeholder 3"/>
          <p:cNvSpPr>
            <a:spLocks noGrp="1"/>
          </p:cNvSpPr>
          <p:nvPr>
            <p:ph type="sldNum" sz="quarter" idx="5"/>
          </p:nvPr>
        </p:nvSpPr>
        <p:spPr/>
        <p:txBody>
          <a:bodyPr/>
          <a:lstStyle/>
          <a:p>
            <a:fld id="{F239CF04-E0F8-4858-A4FE-0F88DB493753}" type="slidenum">
              <a:rPr lang="en-US" smtClean="0"/>
              <a:pPr/>
              <a:t>27</a:t>
            </a:fld>
            <a:endParaRPr lang="en-US" dirty="0"/>
          </a:p>
        </p:txBody>
      </p:sp>
    </p:spTree>
    <p:extLst>
      <p:ext uri="{BB962C8B-B14F-4D97-AF65-F5344CB8AC3E}">
        <p14:creationId xmlns:p14="http://schemas.microsoft.com/office/powerpoint/2010/main" val="39163015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BMI, body mass index; DBP, diastolic blood pressure; hsCRP, high-sensitivity C-reactive protein.</a:t>
            </a:r>
          </a:p>
        </p:txBody>
      </p:sp>
      <p:sp>
        <p:nvSpPr>
          <p:cNvPr id="4" name="Slide Number Placeholder 3"/>
          <p:cNvSpPr>
            <a:spLocks noGrp="1"/>
          </p:cNvSpPr>
          <p:nvPr>
            <p:ph type="sldNum" sz="quarter" idx="5"/>
          </p:nvPr>
        </p:nvSpPr>
        <p:spPr/>
        <p:txBody>
          <a:bodyPr/>
          <a:lstStyle/>
          <a:p>
            <a:fld id="{F239CF04-E0F8-4858-A4FE-0F88DB493753}" type="slidenum">
              <a:rPr lang="en-US" smtClean="0"/>
              <a:pPr/>
              <a:t>28</a:t>
            </a:fld>
            <a:endParaRPr lang="en-US" dirty="0"/>
          </a:p>
        </p:txBody>
      </p:sp>
    </p:spTree>
    <p:extLst>
      <p:ext uri="{BB962C8B-B14F-4D97-AF65-F5344CB8AC3E}">
        <p14:creationId xmlns:p14="http://schemas.microsoft.com/office/powerpoint/2010/main" val="20087320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0688F-A69C-E6C3-AD92-97D2AA3043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D080C9-D437-8D4E-30D4-70F3C4698723}"/>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02DEC2F8-421D-330D-C711-50B3819CE6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DF11E8-611F-47A3-7A12-25FF1BFFAF24}"/>
              </a:ext>
            </a:extLst>
          </p:cNvPr>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11466646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GLP-1, glucagon-like peptide-1; RA, receptor agonist.</a:t>
            </a:r>
          </a:p>
        </p:txBody>
      </p:sp>
      <p:sp>
        <p:nvSpPr>
          <p:cNvPr id="4" name="Slide Number Placeholder 3"/>
          <p:cNvSpPr>
            <a:spLocks noGrp="1"/>
          </p:cNvSpPr>
          <p:nvPr>
            <p:ph type="sldNum" sz="quarter" idx="5"/>
          </p:nvPr>
        </p:nvSpPr>
        <p:spPr/>
        <p:txBody>
          <a:bodyPr/>
          <a:lstStyle/>
          <a:p>
            <a:fld id="{F239CF04-E0F8-4858-A4FE-0F88DB493753}" type="slidenum">
              <a:rPr lang="en-US" smtClean="0"/>
              <a:pPr/>
              <a:t>30</a:t>
            </a:fld>
            <a:endParaRPr lang="en-US" dirty="0"/>
          </a:p>
        </p:txBody>
      </p:sp>
    </p:spTree>
    <p:extLst>
      <p:ext uri="{BB962C8B-B14F-4D97-AF65-F5344CB8AC3E}">
        <p14:creationId xmlns:p14="http://schemas.microsoft.com/office/powerpoint/2010/main" val="21950984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GB" altLang="en-US" sz="1200" i="1" dirty="0">
                <a:solidFill>
                  <a:schemeClr val="tx1"/>
                </a:solidFill>
                <a:latin typeface="Poppins" pitchFamily="2" charset="77"/>
                <a:cs typeface="Poppins" pitchFamily="2" charset="77"/>
              </a:rPr>
              <a:t>BMI, body mass index; CoEQ, Control of Eating; PoF, Power of Food; T2D, type 2 diabetes; TFEQ, Three-Factor Eating Questionnaire; VAS, visual analogue scale.</a:t>
            </a:r>
            <a:endParaRPr lang="en-US" i="1"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31</a:t>
            </a:fld>
            <a:endParaRPr lang="en-US" dirty="0"/>
          </a:p>
        </p:txBody>
      </p:sp>
    </p:spTree>
    <p:extLst>
      <p:ext uri="{BB962C8B-B14F-4D97-AF65-F5344CB8AC3E}">
        <p14:creationId xmlns:p14="http://schemas.microsoft.com/office/powerpoint/2010/main" val="1921706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A1C, glycated hemoglobin; BMI, body mass index; SD, standard deviation.</a:t>
            </a:r>
          </a:p>
        </p:txBody>
      </p:sp>
      <p:sp>
        <p:nvSpPr>
          <p:cNvPr id="4" name="Slide Number Placeholder 3"/>
          <p:cNvSpPr>
            <a:spLocks noGrp="1"/>
          </p:cNvSpPr>
          <p:nvPr>
            <p:ph type="sldNum" sz="quarter" idx="5"/>
          </p:nvPr>
        </p:nvSpPr>
        <p:spPr/>
        <p:txBody>
          <a:bodyPr/>
          <a:lstStyle/>
          <a:p>
            <a:fld id="{F239CF04-E0F8-4858-A4FE-0F88DB493753}" type="slidenum">
              <a:rPr lang="en-US" smtClean="0"/>
              <a:pPr/>
              <a:t>32</a:t>
            </a:fld>
            <a:endParaRPr lang="en-US" dirty="0"/>
          </a:p>
        </p:txBody>
      </p:sp>
    </p:spTree>
    <p:extLst>
      <p:ext uri="{BB962C8B-B14F-4D97-AF65-F5344CB8AC3E}">
        <p14:creationId xmlns:p14="http://schemas.microsoft.com/office/powerpoint/2010/main" val="25721780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GB" altLang="en-US" sz="1200" i="1" dirty="0">
                <a:solidFill>
                  <a:schemeClr val="tx1"/>
                </a:solidFill>
                <a:latin typeface="Poppins" pitchFamily="2" charset="77"/>
                <a:cs typeface="Poppins" pitchFamily="2" charset="77"/>
              </a:rPr>
              <a:t>VAS, visual analogue scale.</a:t>
            </a:r>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33</a:t>
            </a:fld>
            <a:endParaRPr lang="en-US" dirty="0"/>
          </a:p>
        </p:txBody>
      </p:sp>
    </p:spTree>
    <p:extLst>
      <p:ext uri="{BB962C8B-B14F-4D97-AF65-F5344CB8AC3E}">
        <p14:creationId xmlns:p14="http://schemas.microsoft.com/office/powerpoint/2010/main" val="4858973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1" dirty="0">
                <a:solidFill>
                  <a:schemeClr val="tx1"/>
                </a:solidFill>
                <a:latin typeface="Poppins" pitchFamily="2" charset="77"/>
                <a:cs typeface="Poppins" pitchFamily="2" charset="77"/>
              </a:rPr>
              <a:t>CoEQ, Control of Eating; PoF, Power of Food; PRO, patient-reported outcome; TFEQ, Three-Factor Eating Questionnaire; VAS, visual analogue scale.</a:t>
            </a:r>
            <a:endParaRPr lang="en-US" i="1" dirty="0"/>
          </a:p>
          <a:p>
            <a:endParaRPr lang="en-US" i="1"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35</a:t>
            </a:fld>
            <a:endParaRPr lang="en-US" dirty="0"/>
          </a:p>
        </p:txBody>
      </p:sp>
    </p:spTree>
    <p:extLst>
      <p:ext uri="{BB962C8B-B14F-4D97-AF65-F5344CB8AC3E}">
        <p14:creationId xmlns:p14="http://schemas.microsoft.com/office/powerpoint/2010/main" val="7841910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a:t>
            </a:r>
          </a:p>
        </p:txBody>
      </p:sp>
      <p:sp>
        <p:nvSpPr>
          <p:cNvPr id="4" name="Slide Number Placeholder 3"/>
          <p:cNvSpPr>
            <a:spLocks noGrp="1"/>
          </p:cNvSpPr>
          <p:nvPr>
            <p:ph type="sldNum" sz="quarter" idx="5"/>
          </p:nvPr>
        </p:nvSpPr>
        <p:spPr/>
        <p:txBody>
          <a:bodyPr/>
          <a:lstStyle/>
          <a:p>
            <a:fld id="{F239CF04-E0F8-4858-A4FE-0F88DB493753}" type="slidenum">
              <a:rPr lang="en-US" smtClean="0"/>
              <a:pPr/>
              <a:t>36</a:t>
            </a:fld>
            <a:endParaRPr lang="en-US" dirty="0"/>
          </a:p>
        </p:txBody>
      </p:sp>
    </p:spTree>
    <p:extLst>
      <p:ext uri="{BB962C8B-B14F-4D97-AF65-F5344CB8AC3E}">
        <p14:creationId xmlns:p14="http://schemas.microsoft.com/office/powerpoint/2010/main" val="17601740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38</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sv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image" Target="../media/image4.svg"/><Relationship Id="rId1" Type="http://schemas.openxmlformats.org/officeDocument/2006/relationships/slideMaster" Target="../slideMasters/slideMaster3.xml"/><Relationship Id="rId4" Type="http://schemas.openxmlformats.org/officeDocument/2006/relationships/image" Target="../media/image1.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512008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408347916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04785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72558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0652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30546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636212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0374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49184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28072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624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44242493"/>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39726560"/>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13471873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8241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93395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47363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01655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213540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4175702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3942776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659511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97670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1209180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988466630"/>
      </p:ext>
    </p:extLst>
  </p:cSld>
  <p:clrMapOvr>
    <a:masterClrMapping/>
  </p:clrMapOvr>
  <p:extLst>
    <p:ext uri="{DCECCB84-F9BA-43D5-87BE-67443E8EF086}">
      <p15:sldGuideLst xmlns:p15="http://schemas.microsoft.com/office/powerpoint/2012/main">
        <p15:guide id="1" pos="336"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42028574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113247418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31812385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59470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373594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343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976708991"/>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628088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2677174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92230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63930426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6444938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69161798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531715128"/>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3"/>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859350173"/>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sv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sv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image" Target="../media/image1.sv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image" Target="../media/image4.svg"/><Relationship Id="rId2" Type="http://schemas.openxmlformats.org/officeDocument/2006/relationships/slideLayout" Target="../slideLayouts/slideLayout25.xml"/><Relationship Id="rId16" Type="http://schemas.openxmlformats.org/officeDocument/2006/relationships/theme" Target="../theme/theme2.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0.xml"/><Relationship Id="rId1"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5"/>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770976416"/>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9" r:id="rId10"/>
    <p:sldLayoutId id="2147483850" r:id="rId11"/>
    <p:sldLayoutId id="2147483884" r:id="rId12"/>
    <p:sldLayoutId id="2147483790" r:id="rId13"/>
    <p:sldLayoutId id="2147483777" r:id="rId14"/>
    <p:sldLayoutId id="2147483776" r:id="rId15"/>
    <p:sldLayoutId id="2147483778" r:id="rId16"/>
    <p:sldLayoutId id="2147483787" r:id="rId17"/>
    <p:sldLayoutId id="2147483786" r:id="rId18"/>
    <p:sldLayoutId id="2147483785" r:id="rId19"/>
    <p:sldLayoutId id="2147483788" r:id="rId20"/>
    <p:sldLayoutId id="2147483792" r:id="rId21"/>
    <p:sldLayoutId id="2147483881" r:id="rId22"/>
    <p:sldLayoutId id="2147483893" r:id="rId23"/>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6"/>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a:extLst>
              <a:ext uri="{96DAC541-7B7A-43D3-8B79-37D633B846F1}">
                <asvg:svgBlip xmlns:asvg="http://schemas.microsoft.com/office/drawing/2016/SVG/main" r:embed="rId17"/>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8"/>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347001613"/>
      </p:ext>
    </p:extLst>
  </p:cSld>
  <p:clrMap bg1="lt1" tx1="dk1" bg2="lt2" tx2="dk2" accent1="accent1" accent2="accent2" accent3="accent3" accent4="accent4" accent5="accent5" accent6="accent6" hlink="hlink" folHlink="folHlink"/>
  <p:sldLayoutIdLst>
    <p:sldLayoutId id="2147483854" r:id="rId1"/>
    <p:sldLayoutId id="2147483879" r:id="rId2"/>
    <p:sldLayoutId id="2147483869" r:id="rId3"/>
    <p:sldLayoutId id="2147483880" r:id="rId4"/>
    <p:sldLayoutId id="2147483856" r:id="rId5"/>
    <p:sldLayoutId id="2147483859" r:id="rId6"/>
    <p:sldLayoutId id="2147483860" r:id="rId7"/>
    <p:sldLayoutId id="2147483861" r:id="rId8"/>
    <p:sldLayoutId id="2147483885" r:id="rId9"/>
    <p:sldLayoutId id="2147483886" r:id="rId10"/>
    <p:sldLayoutId id="2147483887" r:id="rId11"/>
    <p:sldLayoutId id="2147483889" r:id="rId12"/>
    <p:sldLayoutId id="2147483890" r:id="rId13"/>
    <p:sldLayoutId id="2147483891" r:id="rId14"/>
    <p:sldLayoutId id="2147483892" r:id="rId15"/>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790729"/>
      </p:ext>
    </p:extLst>
  </p:cSld>
  <p:clrMap bg1="lt1" tx1="dk1" bg2="lt2" tx2="dk2" accent1="accent1" accent2="accent2" accent3="accent3" accent4="accent4" accent5="accent5" accent6="accent6" hlink="hlink" folHlink="folHlink"/>
  <p:sldLayoutIdLst>
    <p:sldLayoutId id="2147483837" r:id="rId1"/>
    <p:sldLayoutId id="2147483883"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33.xml"/><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06A2D-570B-A575-05A9-DF3180B81E1A}"/>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67EA3BFF-AF41-299A-7C97-359B601B2BA6}"/>
              </a:ext>
            </a:extLst>
          </p:cNvPr>
          <p:cNvSpPr>
            <a:spLocks noGrp="1" noChangeArrowheads="1"/>
          </p:cNvSpPr>
          <p:nvPr>
            <p:ph type="ctrTitle"/>
          </p:nvPr>
        </p:nvSpPr>
        <p:spPr/>
        <p:txBody>
          <a:bodyPr>
            <a:normAutofit/>
          </a:bodyPr>
          <a:lstStyle/>
          <a:p>
            <a:r>
              <a:rPr lang="en-US" altLang="en-US" dirty="0"/>
              <a:t>Translating Emerging Evidence Into Clinical Action—A Conference-to-Clinic Obesity Curriculum</a:t>
            </a:r>
            <a:endParaRPr lang="en-US" altLang="en-US" sz="3600" spc="0" dirty="0">
              <a:latin typeface="Times New Roman" panose="02020603050405020304" pitchFamily="18" charset="0"/>
              <a:cs typeface="Times New Roman" panose="02020603050405020304" pitchFamily="18" charset="0"/>
            </a:endParaRPr>
          </a:p>
        </p:txBody>
      </p:sp>
      <p:sp>
        <p:nvSpPr>
          <p:cNvPr id="6" name="Text Placeholder 5">
            <a:extLst>
              <a:ext uri="{FF2B5EF4-FFF2-40B4-BE49-F238E27FC236}">
                <a16:creationId xmlns:a16="http://schemas.microsoft.com/office/drawing/2014/main" id="{073429ED-7876-059C-C1E4-9A16DA076040}"/>
              </a:ext>
            </a:extLst>
          </p:cNvPr>
          <p:cNvSpPr>
            <a:spLocks noGrp="1"/>
          </p:cNvSpPr>
          <p:nvPr>
            <p:ph type="body" sz="quarter" idx="10"/>
          </p:nvPr>
        </p:nvSpPr>
        <p:spPr/>
        <p:txBody>
          <a:bodyPr lIns="0" tIns="0" rIns="0" bIns="0"/>
          <a:lstStyle/>
          <a:p>
            <a:r>
              <a:rPr lang="en-US" altLang="en-US" sz="1000" dirty="0"/>
              <a:t>Provided by Clinical Care Options, LLC dba Decera Clinical Education.</a:t>
            </a:r>
          </a:p>
          <a:p>
            <a:r>
              <a:rPr lang="en-US" altLang="en-US" sz="1000" dirty="0"/>
              <a:t>This activity is supported by an educational grant from Lilly.</a:t>
            </a:r>
          </a:p>
        </p:txBody>
      </p:sp>
      <p:sp>
        <p:nvSpPr>
          <p:cNvPr id="2" name="Subtitle 1">
            <a:extLst>
              <a:ext uri="{FF2B5EF4-FFF2-40B4-BE49-F238E27FC236}">
                <a16:creationId xmlns:a16="http://schemas.microsoft.com/office/drawing/2014/main" id="{B1874340-62DA-2BE7-84C5-DE7CFC7BE6CE}"/>
              </a:ext>
            </a:extLst>
          </p:cNvPr>
          <p:cNvSpPr>
            <a:spLocks noGrp="1"/>
          </p:cNvSpPr>
          <p:nvPr>
            <p:ph type="subTitle" idx="1"/>
          </p:nvPr>
        </p:nvSpPr>
        <p:spPr/>
        <p:txBody>
          <a:bodyPr lIns="0" tIns="0" rIns="0" bIns="0"/>
          <a:lstStyle/>
          <a:p>
            <a:pPr>
              <a:spcBef>
                <a:spcPts val="0"/>
              </a:spcBef>
              <a:spcAft>
                <a:spcPts val="0"/>
              </a:spcAft>
            </a:pPr>
            <a:r>
              <a:rPr lang="en-US" altLang="en-US" sz="1600" b="1" dirty="0"/>
              <a:t>Decera Clinical Education Independent Conference Coverage Highlights</a:t>
            </a:r>
            <a:r>
              <a:rPr lang="en-US" altLang="en-US" sz="1600" dirty="0"/>
              <a:t>* </a:t>
            </a:r>
          </a:p>
          <a:p>
            <a:pPr>
              <a:spcBef>
                <a:spcPts val="0"/>
              </a:spcBef>
              <a:spcAft>
                <a:spcPts val="0"/>
              </a:spcAft>
            </a:pPr>
            <a:r>
              <a:rPr lang="en-US" altLang="en-US" sz="1600" dirty="0"/>
              <a:t>from the 2026 ADA Annual Meeting</a:t>
            </a:r>
          </a:p>
        </p:txBody>
      </p:sp>
      <p:sp>
        <p:nvSpPr>
          <p:cNvPr id="4" name="Subtitle 1">
            <a:extLst>
              <a:ext uri="{FF2B5EF4-FFF2-40B4-BE49-F238E27FC236}">
                <a16:creationId xmlns:a16="http://schemas.microsoft.com/office/drawing/2014/main" id="{4C61AA35-1F2C-9852-7B0B-F254D2FBB002}"/>
              </a:ext>
            </a:extLst>
          </p:cNvPr>
          <p:cNvSpPr txBox="1">
            <a:spLocks/>
          </p:cNvSpPr>
          <p:nvPr/>
        </p:nvSpPr>
        <p:spPr>
          <a:xfrm>
            <a:off x="228600" y="4856638"/>
            <a:ext cx="7538987" cy="592811"/>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spcAft>
                <a:spcPts val="700"/>
              </a:spcAft>
              <a:buSzPct val="75000"/>
              <a:buFontTx/>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90000"/>
              </a:lnSpc>
              <a:spcBef>
                <a:spcPts val="1000"/>
              </a:spcBef>
              <a:spcAft>
                <a:spcPts val="700"/>
              </a:spcAft>
              <a:buFont typeface="Arial" panose="020B0604020202020204" pitchFamily="34"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90000"/>
              </a:lnSpc>
              <a:spcBef>
                <a:spcPts val="1000"/>
              </a:spcBef>
              <a:spcAft>
                <a:spcPts val="700"/>
              </a:spcAft>
              <a:buFont typeface="Calibri" panose="020F050202020403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90000"/>
              </a:lnSpc>
              <a:spcBef>
                <a:spcPts val="1000"/>
              </a:spcBef>
              <a:spcAft>
                <a:spcPts val="700"/>
              </a:spcAft>
              <a:buFont typeface="Arial" panose="020B0604020202020204" pitchFamily="34"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Pct val="75000"/>
              <a:buFontTx/>
              <a:buNone/>
              <a:tabLst/>
              <a:defRPr/>
            </a:pPr>
            <a:r>
              <a:rPr kumimoji="0" lang="en-US" alt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2848894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a:xfrm>
            <a:off x="231079" y="531006"/>
            <a:ext cx="10115420" cy="502445"/>
          </a:xfrm>
        </p:spPr>
        <p:txBody>
          <a:bodyPr/>
          <a:lstStyle/>
          <a:p>
            <a:r>
              <a:rPr lang="en-US" altLang="en-US" sz="3200" spc="0" dirty="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p>
          <a:p>
            <a:pPr marL="12700" algn="ctr">
              <a:spcBef>
                <a:spcPts val="1600"/>
              </a:spcBef>
              <a:buSzPts val="2400"/>
              <a:defRPr/>
            </a:pPr>
            <a:endParaRPr lang="en-US" sz="1600" b="0" dirty="0">
              <a:cs typeface="Calibri" panose="020F0502020204030204" pitchFamily="34" charset="0"/>
            </a:endParaRPr>
          </a:p>
          <a:p>
            <a:pPr marL="12700" algn="ctr">
              <a:spcBef>
                <a:spcPts val="1600"/>
              </a:spcBef>
              <a:buSzPts val="2400"/>
              <a:defRPr/>
            </a:pPr>
            <a:r>
              <a:rPr lang="en-US" sz="1600" b="0" dirty="0">
                <a:cs typeface="Calibri" panose="020F0502020204030204" pitchFamily="34" charset="0"/>
              </a:rPr>
              <a:t>Slide credit: </a:t>
            </a:r>
            <a:r>
              <a:rPr lang="en-US" sz="1600" dirty="0">
                <a:solidFill>
                  <a:schemeClr val="accent1"/>
                </a:solidFill>
                <a:cs typeface="Calibri" panose="020F0502020204030204" pitchFamily="34" charset="0"/>
              </a:rPr>
              <a:t>deceraclinical.com/education </a:t>
            </a:r>
            <a:endParaRPr lang="en-US" altLang="en-US" sz="2200" dirty="0"/>
          </a:p>
          <a:p>
            <a:pPr marL="12700">
              <a:spcBef>
                <a:spcPts val="1600"/>
              </a:spcBef>
              <a:buSzPts val="2400"/>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06A2D-570B-A575-05A9-DF3180B81E1A}"/>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67EA3BFF-AF41-299A-7C97-359B601B2BA6}"/>
              </a:ext>
            </a:extLst>
          </p:cNvPr>
          <p:cNvSpPr>
            <a:spLocks noGrp="1" noChangeArrowheads="1"/>
          </p:cNvSpPr>
          <p:nvPr>
            <p:ph type="ctrTitle"/>
          </p:nvPr>
        </p:nvSpPr>
        <p:spPr>
          <a:xfrm>
            <a:off x="228600" y="1408551"/>
            <a:ext cx="11074400" cy="2387600"/>
          </a:xfrm>
        </p:spPr>
        <p:txBody>
          <a:bodyPr>
            <a:normAutofit/>
          </a:bodyPr>
          <a:lstStyle/>
          <a:p>
            <a:r>
              <a:rPr lang="en-US" dirty="0"/>
              <a:t>TRIUMPH-1: Phase III Trial of Retatrutide in Adults With Overweight or Obesity</a:t>
            </a:r>
            <a:endParaRPr lang="en-US" altLang="en-US" sz="3600" spc="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4329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0C5AC-8669-5B76-6449-51AA994365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09C813-BAF4-E655-0483-BC3249844E86}"/>
              </a:ext>
            </a:extLst>
          </p:cNvPr>
          <p:cNvSpPr>
            <a:spLocks noGrp="1"/>
          </p:cNvSpPr>
          <p:nvPr>
            <p:ph type="title"/>
          </p:nvPr>
        </p:nvSpPr>
        <p:spPr/>
        <p:txBody>
          <a:bodyPr/>
          <a:lstStyle/>
          <a:p>
            <a:r>
              <a:rPr lang="en-US" dirty="0"/>
              <a:t>TRIUMPH-1: Background</a:t>
            </a:r>
            <a:endParaRPr lang="en-US" sz="2400" dirty="0"/>
          </a:p>
        </p:txBody>
      </p:sp>
      <p:sp>
        <p:nvSpPr>
          <p:cNvPr id="4" name="Content Placeholder 3">
            <a:extLst>
              <a:ext uri="{FF2B5EF4-FFF2-40B4-BE49-F238E27FC236}">
                <a16:creationId xmlns:a16="http://schemas.microsoft.com/office/drawing/2014/main" id="{E162E715-7A76-CEF0-46BD-DD07C41F0EE0}"/>
              </a:ext>
            </a:extLst>
          </p:cNvPr>
          <p:cNvSpPr>
            <a:spLocks noGrp="1"/>
          </p:cNvSpPr>
          <p:nvPr>
            <p:ph idx="1"/>
          </p:nvPr>
        </p:nvSpPr>
        <p:spPr>
          <a:xfrm>
            <a:off x="451740" y="1290473"/>
            <a:ext cx="11740260" cy="4754880"/>
          </a:xfrm>
        </p:spPr>
        <p:txBody>
          <a:bodyPr/>
          <a:lstStyle/>
          <a:p>
            <a:r>
              <a:rPr lang="en-US" sz="2200" dirty="0">
                <a:solidFill>
                  <a:srgbClr val="282828"/>
                </a:solidFill>
              </a:rPr>
              <a:t>Retatrutide is a once-weekly, injectable triple GIP/GLP-1/glucagon RA</a:t>
            </a:r>
            <a:r>
              <a:rPr lang="en-US" sz="2200" baseline="30000" dirty="0">
                <a:solidFill>
                  <a:srgbClr val="282828"/>
                </a:solidFill>
              </a:rPr>
              <a:t>1</a:t>
            </a:r>
          </a:p>
          <a:p>
            <a:pPr lvl="2"/>
            <a:r>
              <a:rPr lang="en-US" sz="1800" dirty="0">
                <a:solidFill>
                  <a:srgbClr val="282828"/>
                </a:solidFill>
              </a:rPr>
              <a:t>It operates via a triple-agonist approach that is designed to address appetite regulation, energy use, insulin response, and fat metabolism</a:t>
            </a:r>
          </a:p>
          <a:p>
            <a:r>
              <a:rPr lang="en-US" sz="2200" dirty="0">
                <a:solidFill>
                  <a:srgbClr val="282828"/>
                </a:solidFill>
              </a:rPr>
              <a:t>Phase II trial suggests retatrutide can induce substantial, dose-dependent reductions in total body weight (-8.7% to -24.2%) vs placebo (-2.1%) at 48 wk in patients with overweight or obesity</a:t>
            </a:r>
            <a:r>
              <a:rPr lang="en-US" sz="2200" baseline="30000" dirty="0">
                <a:solidFill>
                  <a:srgbClr val="282828"/>
                </a:solidFill>
              </a:rPr>
              <a:t>2</a:t>
            </a:r>
          </a:p>
          <a:p>
            <a:r>
              <a:rPr lang="en-US" sz="2200" dirty="0">
                <a:solidFill>
                  <a:srgbClr val="282828"/>
                </a:solidFill>
              </a:rPr>
              <a:t>The phase III TRIUMPH-1 evaluated the efficacy and safety of retatrutide vs placebo in adults with overweight or obesity</a:t>
            </a:r>
            <a:r>
              <a:rPr lang="en-US" sz="2200" baseline="30000" dirty="0">
                <a:solidFill>
                  <a:srgbClr val="282828"/>
                </a:solidFill>
              </a:rPr>
              <a:t>3</a:t>
            </a:r>
          </a:p>
          <a:p>
            <a:pPr lvl="2"/>
            <a:r>
              <a:rPr lang="en-US" sz="1800" dirty="0">
                <a:solidFill>
                  <a:srgbClr val="282828"/>
                </a:solidFill>
              </a:rPr>
              <a:t>Current analysis reports primary outcomes from the pivotal TRIUMPH-1 trial</a:t>
            </a:r>
          </a:p>
          <a:p>
            <a:pPr lvl="2">
              <a:buSzPct val="75000"/>
            </a:pPr>
            <a:r>
              <a:rPr lang="en-US" sz="1800" dirty="0">
                <a:solidFill>
                  <a:srgbClr val="282828"/>
                </a:solidFill>
              </a:rPr>
              <a:t>TRIUMPH-1 included dedicated knee OA and OSA baskets: </a:t>
            </a:r>
          </a:p>
          <a:p>
            <a:pPr lvl="3">
              <a:spcAft>
                <a:spcPts val="0"/>
              </a:spcAft>
              <a:buSzPct val="75000"/>
            </a:pPr>
            <a:r>
              <a:rPr lang="en-US" sz="1600" dirty="0">
                <a:solidFill>
                  <a:srgbClr val="282828"/>
                </a:solidFill>
              </a:rPr>
              <a:t>Participants with knee OA met WOMAC/ACR criteria</a:t>
            </a:r>
          </a:p>
          <a:p>
            <a:pPr lvl="3">
              <a:spcAft>
                <a:spcPts val="0"/>
              </a:spcAft>
              <a:buSzPct val="75000"/>
            </a:pPr>
            <a:r>
              <a:rPr lang="en-US" sz="1600" dirty="0">
                <a:solidFill>
                  <a:srgbClr val="282828"/>
                </a:solidFill>
              </a:rPr>
              <a:t>Participants with OSA had moderate to severe disease &amp; were stable on or unable/unwilling to use PAP therapy</a:t>
            </a:r>
          </a:p>
        </p:txBody>
      </p:sp>
      <p:sp>
        <p:nvSpPr>
          <p:cNvPr id="6" name="Content Placeholder 5">
            <a:extLst>
              <a:ext uri="{FF2B5EF4-FFF2-40B4-BE49-F238E27FC236}">
                <a16:creationId xmlns:a16="http://schemas.microsoft.com/office/drawing/2014/main" id="{1C00D4CD-03F1-93C4-F7A8-2F7DAE0A8E3B}"/>
              </a:ext>
            </a:extLst>
          </p:cNvPr>
          <p:cNvSpPr>
            <a:spLocks noGrp="1"/>
          </p:cNvSpPr>
          <p:nvPr>
            <p:ph sz="quarter" idx="10"/>
          </p:nvPr>
        </p:nvSpPr>
        <p:spPr/>
        <p:txBody>
          <a:bodyPr/>
          <a:lstStyle/>
          <a:p>
            <a:pPr algn="ctr"/>
            <a:r>
              <a:rPr lang="en-US" dirty="0"/>
              <a:t>1. Katsi. Biomolecules. 2025;15:796. 2. Jastreboff. NEJM. 2023;389:514. 3. Jastreboff. ADA 2026. </a:t>
            </a:r>
          </a:p>
        </p:txBody>
      </p:sp>
    </p:spTree>
    <p:extLst>
      <p:ext uri="{BB962C8B-B14F-4D97-AF65-F5344CB8AC3E}">
        <p14:creationId xmlns:p14="http://schemas.microsoft.com/office/powerpoint/2010/main" val="2306800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Content Placeholder 41">
            <a:extLst>
              <a:ext uri="{FF2B5EF4-FFF2-40B4-BE49-F238E27FC236}">
                <a16:creationId xmlns:a16="http://schemas.microsoft.com/office/drawing/2014/main" id="{32B2AC3D-2241-C0D6-AD21-099D5F447B6D}"/>
              </a:ext>
            </a:extLst>
          </p:cNvPr>
          <p:cNvSpPr>
            <a:spLocks noGrp="1"/>
          </p:cNvSpPr>
          <p:nvPr>
            <p:ph sz="quarter" idx="10"/>
          </p:nvPr>
        </p:nvSpPr>
        <p:spPr/>
        <p:txBody>
          <a:bodyPr/>
          <a:lstStyle/>
          <a:p>
            <a:pPr algn="ctr"/>
            <a:r>
              <a:rPr lang="en-US" dirty="0"/>
              <a:t>NCT05929066. Jastreboff. ADA 2026. </a:t>
            </a:r>
          </a:p>
        </p:txBody>
      </p:sp>
      <p:sp>
        <p:nvSpPr>
          <p:cNvPr id="38" name="Content Placeholder 37">
            <a:extLst>
              <a:ext uri="{FF2B5EF4-FFF2-40B4-BE49-F238E27FC236}">
                <a16:creationId xmlns:a16="http://schemas.microsoft.com/office/drawing/2014/main" id="{543E1D6D-BE41-502D-C0EC-4ECB5ABC20B4}"/>
              </a:ext>
            </a:extLst>
          </p:cNvPr>
          <p:cNvSpPr>
            <a:spLocks noGrp="1"/>
          </p:cNvSpPr>
          <p:nvPr>
            <p:ph idx="1"/>
          </p:nvPr>
        </p:nvSpPr>
        <p:spPr/>
        <p:txBody>
          <a:bodyPr/>
          <a:lstStyle/>
          <a:p>
            <a:r>
              <a:rPr lang="en-US" sz="2000" dirty="0"/>
              <a:t>Multicenter, double-blind, placebo-controlled, randomized phase III trial</a:t>
            </a:r>
          </a:p>
          <a:p>
            <a:endParaRPr lang="en-US" sz="2000" dirty="0"/>
          </a:p>
          <a:p>
            <a:endParaRPr lang="en-US" sz="2000" dirty="0"/>
          </a:p>
          <a:p>
            <a:endParaRPr lang="en-US" sz="2000" dirty="0"/>
          </a:p>
          <a:p>
            <a:endParaRPr lang="en-US" sz="2000" dirty="0"/>
          </a:p>
          <a:p>
            <a:endParaRPr lang="en-US" sz="2000" dirty="0"/>
          </a:p>
          <a:p>
            <a:pPr marL="0" indent="0">
              <a:buNone/>
            </a:pPr>
            <a:br>
              <a:rPr lang="en-US" sz="2000" b="1" dirty="0"/>
            </a:br>
            <a:endParaRPr lang="en-US" sz="2000" b="1" dirty="0"/>
          </a:p>
          <a:p>
            <a:r>
              <a:rPr lang="en-US" sz="2000" b="1" dirty="0"/>
              <a:t>Primary endpoint: </a:t>
            </a:r>
            <a:r>
              <a:rPr lang="en-US" sz="2000" dirty="0"/>
              <a:t>change in total body weight with retatrutide 9 and 12 mg at 80 wk</a:t>
            </a:r>
          </a:p>
          <a:p>
            <a:r>
              <a:rPr lang="en-US" sz="2000" b="1" dirty="0"/>
              <a:t>Key secondary endpoints: </a:t>
            </a:r>
            <a:r>
              <a:rPr lang="en-US" sz="2000" dirty="0"/>
              <a:t>change in total body weight with retatrutide 4 mg, changes in cardiometabolic outcomes, patients achieving ≥5%-35% weight loss, and safety at 80 wk</a:t>
            </a:r>
          </a:p>
        </p:txBody>
      </p:sp>
      <p:sp>
        <p:nvSpPr>
          <p:cNvPr id="37" name="Title 36">
            <a:extLst>
              <a:ext uri="{FF2B5EF4-FFF2-40B4-BE49-F238E27FC236}">
                <a16:creationId xmlns:a16="http://schemas.microsoft.com/office/drawing/2014/main" id="{6E382715-2AE1-8C9C-9E38-17636215B270}"/>
              </a:ext>
            </a:extLst>
          </p:cNvPr>
          <p:cNvSpPr>
            <a:spLocks noGrp="1"/>
          </p:cNvSpPr>
          <p:nvPr>
            <p:ph type="title"/>
          </p:nvPr>
        </p:nvSpPr>
        <p:spPr/>
        <p:txBody>
          <a:bodyPr/>
          <a:lstStyle/>
          <a:p>
            <a:r>
              <a:rPr lang="en-US" dirty="0"/>
              <a:t>TRIUMPH-1: Study Design</a:t>
            </a:r>
          </a:p>
        </p:txBody>
      </p:sp>
      <p:sp>
        <p:nvSpPr>
          <p:cNvPr id="39" name="Shape 37"/>
          <p:cNvSpPr/>
          <p:nvPr/>
        </p:nvSpPr>
        <p:spPr>
          <a:xfrm>
            <a:off x="237744" y="6492240"/>
            <a:ext cx="109728" cy="109728"/>
          </a:xfrm>
          <a:prstGeom prst="rect">
            <a:avLst/>
          </a:prstGeom>
          <a:solidFill>
            <a:srgbClr val="F05A28"/>
          </a:solidFill>
          <a:ln w="6350">
            <a:solidFill>
              <a:srgbClr val="F05A2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a:ea typeface="+mn-ea"/>
              <a:cs typeface="+mn-cs"/>
            </a:endParaRPr>
          </a:p>
        </p:txBody>
      </p:sp>
      <p:sp>
        <p:nvSpPr>
          <p:cNvPr id="46" name="Text 44"/>
          <p:cNvSpPr/>
          <p:nvPr/>
        </p:nvSpPr>
        <p:spPr>
          <a:xfrm>
            <a:off x="11576304" y="6574536"/>
            <a:ext cx="109728" cy="91440"/>
          </a:xfrm>
          <a:prstGeom prst="rect">
            <a:avLst/>
          </a:prstGeom>
          <a:noFill/>
          <a:ln/>
        </p:spPr>
        <p:txBody>
          <a:bodyPr wrap="square" lIns="254" tIns="254" rIns="254" bIns="254" rtlCol="0" anchor="t">
            <a:normAutofit lnSpcReduction="1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650" b="0" i="0" u="none" strike="noStrike" kern="1200" cap="none" spc="0" normalizeH="0" baseline="0" noProof="0" dirty="0">
                <a:ln>
                  <a:noFill/>
                </a:ln>
                <a:solidFill>
                  <a:srgbClr val="111111"/>
                </a:solidFill>
                <a:effectLst/>
                <a:uLnTx/>
                <a:uFillTx/>
                <a:latin typeface="Aptos" pitchFamily="34" charset="0"/>
                <a:ea typeface="Aptos" pitchFamily="34" charset="-122"/>
                <a:cs typeface="Aptos" pitchFamily="34" charset="-120"/>
              </a:rPr>
              <a:t>28</a:t>
            </a:r>
            <a:endParaRPr kumimoji="0" lang="en-US" sz="650" b="0" i="0" u="none" strike="noStrike" kern="1200" cap="none" spc="0" normalizeH="0" baseline="0" noProof="0" dirty="0">
              <a:ln>
                <a:noFill/>
              </a:ln>
              <a:solidFill>
                <a:prstClr val="black"/>
              </a:solidFill>
              <a:effectLst/>
              <a:uLnTx/>
              <a:uFillTx/>
              <a:latin typeface="Aptos"/>
              <a:ea typeface="+mn-ea"/>
              <a:cs typeface="+mn-cs"/>
            </a:endParaRPr>
          </a:p>
        </p:txBody>
      </p:sp>
      <p:sp>
        <p:nvSpPr>
          <p:cNvPr id="44" name="Text Box 45">
            <a:extLst>
              <a:ext uri="{FF2B5EF4-FFF2-40B4-BE49-F238E27FC236}">
                <a16:creationId xmlns:a16="http://schemas.microsoft.com/office/drawing/2014/main" id="{4ACB7B82-1C65-18E8-0B3A-9A268604E55F}"/>
              </a:ext>
            </a:extLst>
          </p:cNvPr>
          <p:cNvSpPr txBox="1">
            <a:spLocks noChangeArrowheads="1"/>
          </p:cNvSpPr>
          <p:nvPr/>
        </p:nvSpPr>
        <p:spPr bwMode="auto">
          <a:xfrm>
            <a:off x="231078" y="1854208"/>
            <a:ext cx="355688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dirty="0">
                <a:solidFill>
                  <a:schemeClr val="tx1"/>
                </a:solidFill>
                <a:latin typeface="Poppins" pitchFamily="2" charset="77"/>
                <a:cs typeface="Poppins" pitchFamily="2" charset="77"/>
              </a:rPr>
              <a:t>Adults with obesity </a:t>
            </a:r>
            <a:br>
              <a:rPr lang="en-GB" altLang="en-US" sz="1600" dirty="0">
                <a:solidFill>
                  <a:schemeClr val="tx1"/>
                </a:solidFill>
                <a:latin typeface="Poppins" pitchFamily="2" charset="77"/>
                <a:cs typeface="Poppins" pitchFamily="2" charset="77"/>
              </a:rPr>
            </a:br>
            <a:r>
              <a:rPr lang="en-GB" altLang="en-US" sz="1600" dirty="0">
                <a:solidFill>
                  <a:schemeClr val="tx1"/>
                </a:solidFill>
                <a:latin typeface="Poppins" pitchFamily="2" charset="77"/>
                <a:cs typeface="Poppins" pitchFamily="2" charset="77"/>
              </a:rPr>
              <a:t>(BMI: ≥30 kg/m</a:t>
            </a:r>
            <a:r>
              <a:rPr lang="en-GB" altLang="en-US" sz="1600" baseline="30000" dirty="0">
                <a:solidFill>
                  <a:schemeClr val="tx1"/>
                </a:solidFill>
                <a:latin typeface="Poppins" pitchFamily="2" charset="77"/>
                <a:cs typeface="Poppins" pitchFamily="2" charset="77"/>
              </a:rPr>
              <a:t>2</a:t>
            </a:r>
            <a:r>
              <a:rPr lang="en-GB" altLang="en-US" sz="1600" dirty="0">
                <a:solidFill>
                  <a:schemeClr val="tx1"/>
                </a:solidFill>
                <a:latin typeface="Poppins" pitchFamily="2" charset="77"/>
                <a:cs typeface="Poppins" pitchFamily="2" charset="77"/>
              </a:rPr>
              <a:t>) </a:t>
            </a:r>
            <a:r>
              <a:rPr lang="en-GB" altLang="en-US" sz="1600" i="1" dirty="0">
                <a:solidFill>
                  <a:schemeClr val="tx1"/>
                </a:solidFill>
                <a:latin typeface="Poppins" pitchFamily="2" charset="77"/>
                <a:cs typeface="Poppins" pitchFamily="2" charset="77"/>
              </a:rPr>
              <a:t>or</a:t>
            </a:r>
            <a:r>
              <a:rPr lang="en-GB" altLang="en-US" sz="1600" dirty="0">
                <a:solidFill>
                  <a:schemeClr val="tx1"/>
                </a:solidFill>
                <a:latin typeface="Poppins" pitchFamily="2" charset="77"/>
                <a:cs typeface="Poppins" pitchFamily="2" charset="77"/>
              </a:rPr>
              <a:t> overweight </a:t>
            </a:r>
            <a:br>
              <a:rPr lang="en-GB" altLang="en-US" sz="1600" dirty="0">
                <a:solidFill>
                  <a:schemeClr val="tx1"/>
                </a:solidFill>
                <a:latin typeface="Poppins" pitchFamily="2" charset="77"/>
                <a:cs typeface="Poppins" pitchFamily="2" charset="77"/>
              </a:rPr>
            </a:br>
            <a:r>
              <a:rPr lang="en-GB" altLang="en-US" sz="1600" dirty="0">
                <a:solidFill>
                  <a:schemeClr val="tx1"/>
                </a:solidFill>
                <a:latin typeface="Poppins" pitchFamily="2" charset="77"/>
                <a:cs typeface="Poppins" pitchFamily="2" charset="77"/>
              </a:rPr>
              <a:t>(BMI: ≥27 kg/m</a:t>
            </a:r>
            <a:r>
              <a:rPr lang="en-GB" altLang="en-US" sz="1600" baseline="30000" dirty="0">
                <a:solidFill>
                  <a:schemeClr val="tx1"/>
                </a:solidFill>
                <a:latin typeface="Poppins" pitchFamily="2" charset="77"/>
                <a:cs typeface="Poppins" pitchFamily="2" charset="77"/>
              </a:rPr>
              <a:t>2</a:t>
            </a:r>
            <a:r>
              <a:rPr lang="en-GB" altLang="en-US" sz="1600" dirty="0">
                <a:solidFill>
                  <a:schemeClr val="tx1"/>
                </a:solidFill>
                <a:latin typeface="Poppins" pitchFamily="2" charset="77"/>
                <a:cs typeface="Poppins" pitchFamily="2" charset="77"/>
              </a:rPr>
              <a:t>) + ≥1 weight-related comorbidity; no diabetes, prior/planned metabolic surgery, or weight change of &gt;5 kg or use of OTC weight loss agents within prior 90 days*  </a:t>
            </a:r>
          </a:p>
          <a:p>
            <a:pPr algn="ctr">
              <a:lnSpc>
                <a:spcPct val="100000"/>
              </a:lnSpc>
              <a:spcBef>
                <a:spcPct val="0"/>
              </a:spcBef>
              <a:spcAft>
                <a:spcPct val="0"/>
              </a:spcAft>
              <a:buClrTx/>
              <a:buFontTx/>
              <a:buNone/>
            </a:pPr>
            <a:r>
              <a:rPr lang="en-GB" altLang="en-US" sz="1600" dirty="0">
                <a:solidFill>
                  <a:schemeClr val="tx1"/>
                </a:solidFill>
                <a:latin typeface="Poppins" pitchFamily="2" charset="77"/>
                <a:cs typeface="Poppins" pitchFamily="2" charset="77"/>
              </a:rPr>
              <a:t>(N = 2339)</a:t>
            </a:r>
            <a:endParaRPr lang="en-US" altLang="en-US" sz="1600" dirty="0">
              <a:solidFill>
                <a:schemeClr val="tx1"/>
              </a:solidFill>
              <a:latin typeface="Poppins" pitchFamily="2" charset="77"/>
              <a:cs typeface="Poppins" pitchFamily="2" charset="77"/>
            </a:endParaRPr>
          </a:p>
        </p:txBody>
      </p:sp>
      <p:sp>
        <p:nvSpPr>
          <p:cNvPr id="45" name="Rectangle 46">
            <a:extLst>
              <a:ext uri="{FF2B5EF4-FFF2-40B4-BE49-F238E27FC236}">
                <a16:creationId xmlns:a16="http://schemas.microsoft.com/office/drawing/2014/main" id="{5F48EDAA-A045-0D96-3DEF-A17AED1F2A45}"/>
              </a:ext>
            </a:extLst>
          </p:cNvPr>
          <p:cNvSpPr>
            <a:spLocks noChangeArrowheads="1"/>
          </p:cNvSpPr>
          <p:nvPr/>
        </p:nvSpPr>
        <p:spPr bwMode="auto">
          <a:xfrm>
            <a:off x="9524489" y="2133797"/>
            <a:ext cx="243643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Poppins" pitchFamily="2" charset="77"/>
                <a:cs typeface="Poppins" pitchFamily="2" charset="77"/>
              </a:rPr>
              <a:t>First 500 patients on target dose at Wk 80 offered extension study enrollment to continue retatrutide MTD for 24 wk</a:t>
            </a:r>
          </a:p>
        </p:txBody>
      </p:sp>
      <p:sp>
        <p:nvSpPr>
          <p:cNvPr id="47" name="Rectangle 49">
            <a:extLst>
              <a:ext uri="{FF2B5EF4-FFF2-40B4-BE49-F238E27FC236}">
                <a16:creationId xmlns:a16="http://schemas.microsoft.com/office/drawing/2014/main" id="{389D6881-1372-361A-685C-02584F4C7276}"/>
              </a:ext>
            </a:extLst>
          </p:cNvPr>
          <p:cNvSpPr>
            <a:spLocks noChangeArrowheads="1"/>
          </p:cNvSpPr>
          <p:nvPr/>
        </p:nvSpPr>
        <p:spPr bwMode="auto">
          <a:xfrm>
            <a:off x="4572511" y="1831731"/>
            <a:ext cx="3996752" cy="542814"/>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Poppins" pitchFamily="2" charset="77"/>
                <a:cs typeface="Poppins" pitchFamily="2" charset="77"/>
              </a:rPr>
              <a:t>Retatrutide</a:t>
            </a:r>
            <a:r>
              <a:rPr lang="en-US" altLang="en-US" sz="1600" dirty="0">
                <a:solidFill>
                  <a:schemeClr val="bg2"/>
                </a:solidFill>
                <a:latin typeface="Poppins" pitchFamily="2" charset="77"/>
                <a:cs typeface="Poppins" pitchFamily="2" charset="77"/>
              </a:rPr>
              <a:t> 4 mg SC QW</a:t>
            </a:r>
            <a:r>
              <a:rPr lang="en-US" altLang="en-US" sz="1600" baseline="30000" dirty="0">
                <a:solidFill>
                  <a:schemeClr val="bg2"/>
                </a:solidFill>
                <a:latin typeface="Poppins" pitchFamily="2" charset="77"/>
                <a:cs typeface="Poppins" pitchFamily="2" charset="77"/>
              </a:rPr>
              <a:t>†</a:t>
            </a:r>
            <a:r>
              <a:rPr lang="en-US" altLang="en-US" sz="1600" dirty="0">
                <a:solidFill>
                  <a:schemeClr val="bg2"/>
                </a:solidFill>
                <a:latin typeface="Poppins" pitchFamily="2" charset="77"/>
                <a:cs typeface="Poppins" pitchFamily="2" charset="77"/>
              </a:rPr>
              <a:t> for 80 wk</a:t>
            </a:r>
            <a:br>
              <a:rPr lang="en-US" altLang="en-US" sz="1600" dirty="0">
                <a:solidFill>
                  <a:schemeClr val="bg2"/>
                </a:solidFill>
                <a:latin typeface="Poppins" pitchFamily="2" charset="77"/>
                <a:cs typeface="Poppins" pitchFamily="2" charset="77"/>
              </a:rPr>
            </a:br>
            <a:r>
              <a:rPr lang="en-US" altLang="en-US" sz="1600" dirty="0">
                <a:solidFill>
                  <a:schemeClr val="bg2"/>
                </a:solidFill>
                <a:latin typeface="Poppins" pitchFamily="2" charset="77"/>
                <a:cs typeface="Poppins" pitchFamily="2" charset="77"/>
              </a:rPr>
              <a:t>(n = 584)</a:t>
            </a:r>
            <a:endParaRPr lang="en-US" altLang="en-US" sz="1600" b="0" dirty="0">
              <a:solidFill>
                <a:schemeClr val="bg2"/>
              </a:solidFill>
              <a:latin typeface="Poppins" pitchFamily="2" charset="77"/>
              <a:cs typeface="Poppins" pitchFamily="2" charset="77"/>
            </a:endParaRPr>
          </a:p>
        </p:txBody>
      </p:sp>
      <p:sp>
        <p:nvSpPr>
          <p:cNvPr id="48" name="Line 51">
            <a:extLst>
              <a:ext uri="{FF2B5EF4-FFF2-40B4-BE49-F238E27FC236}">
                <a16:creationId xmlns:a16="http://schemas.microsoft.com/office/drawing/2014/main" id="{E562A056-F362-656F-89A2-CE1750CB1A7F}"/>
              </a:ext>
            </a:extLst>
          </p:cNvPr>
          <p:cNvSpPr>
            <a:spLocks noChangeShapeType="1"/>
          </p:cNvSpPr>
          <p:nvPr/>
        </p:nvSpPr>
        <p:spPr bwMode="auto">
          <a:xfrm rot="16200000">
            <a:off x="8956079" y="2426883"/>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49" name="Line 52">
            <a:extLst>
              <a:ext uri="{FF2B5EF4-FFF2-40B4-BE49-F238E27FC236}">
                <a16:creationId xmlns:a16="http://schemas.microsoft.com/office/drawing/2014/main" id="{0339F58E-F322-C4C6-4287-83E7A24D0DBB}"/>
              </a:ext>
            </a:extLst>
          </p:cNvPr>
          <p:cNvSpPr>
            <a:spLocks noChangeShapeType="1"/>
          </p:cNvSpPr>
          <p:nvPr/>
        </p:nvSpPr>
        <p:spPr bwMode="auto">
          <a:xfrm>
            <a:off x="8702079" y="2101837"/>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50" name="Line 53">
            <a:extLst>
              <a:ext uri="{FF2B5EF4-FFF2-40B4-BE49-F238E27FC236}">
                <a16:creationId xmlns:a16="http://schemas.microsoft.com/office/drawing/2014/main" id="{F83D2D5B-7CC4-B3CB-2C68-36A83DC1D16D}"/>
              </a:ext>
            </a:extLst>
          </p:cNvPr>
          <p:cNvSpPr>
            <a:spLocks noChangeShapeType="1"/>
          </p:cNvSpPr>
          <p:nvPr/>
        </p:nvSpPr>
        <p:spPr bwMode="auto">
          <a:xfrm>
            <a:off x="3832022" y="3066648"/>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51" name="Line 54">
            <a:extLst>
              <a:ext uri="{FF2B5EF4-FFF2-40B4-BE49-F238E27FC236}">
                <a16:creationId xmlns:a16="http://schemas.microsoft.com/office/drawing/2014/main" id="{530BBB8E-5A0D-9467-4CF9-7335C0479EFD}"/>
              </a:ext>
            </a:extLst>
          </p:cNvPr>
          <p:cNvSpPr>
            <a:spLocks noChangeShapeType="1"/>
          </p:cNvSpPr>
          <p:nvPr/>
        </p:nvSpPr>
        <p:spPr bwMode="auto">
          <a:xfrm flipV="1">
            <a:off x="3832022" y="2680883"/>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52" name="Rectangle 28">
            <a:extLst>
              <a:ext uri="{FF2B5EF4-FFF2-40B4-BE49-F238E27FC236}">
                <a16:creationId xmlns:a16="http://schemas.microsoft.com/office/drawing/2014/main" id="{90EC159E-C3C9-2F3A-F694-C6AE8CB3F44C}"/>
              </a:ext>
            </a:extLst>
          </p:cNvPr>
          <p:cNvSpPr>
            <a:spLocks noChangeArrowheads="1"/>
          </p:cNvSpPr>
          <p:nvPr/>
        </p:nvSpPr>
        <p:spPr bwMode="auto">
          <a:xfrm>
            <a:off x="4572511" y="3630592"/>
            <a:ext cx="3996752" cy="542812"/>
          </a:xfrm>
          <a:prstGeom prst="rect">
            <a:avLst/>
          </a:prstGeom>
          <a:solidFill>
            <a:schemeClr val="bg1">
              <a:lumMod val="50000"/>
            </a:schemeClr>
          </a:solidFill>
          <a:ln w="9525">
            <a:noFill/>
            <a:miter lim="800000"/>
            <a:headEnd/>
            <a:tailEnd/>
          </a:ln>
        </p:spPr>
        <p:txBody>
          <a:bodyPr wrap="none" anchor="ctr" anchorCtr="1"/>
          <a:lstStyle/>
          <a:p>
            <a:pPr algn="ctr">
              <a:defRPr/>
            </a:pPr>
            <a:r>
              <a:rPr lang="en-US" sz="1600" b="1" dirty="0">
                <a:solidFill>
                  <a:schemeClr val="bg2"/>
                </a:solidFill>
                <a:latin typeface="Poppins" pitchFamily="2" charset="77"/>
                <a:cs typeface="Poppins" pitchFamily="2" charset="77"/>
              </a:rPr>
              <a:t>Placebo</a:t>
            </a:r>
            <a:r>
              <a:rPr lang="en-US" sz="1600" dirty="0">
                <a:solidFill>
                  <a:schemeClr val="bg2"/>
                </a:solidFill>
                <a:latin typeface="Poppins" pitchFamily="2" charset="77"/>
                <a:cs typeface="Poppins" pitchFamily="2" charset="77"/>
              </a:rPr>
              <a:t> SC QW</a:t>
            </a:r>
            <a:r>
              <a:rPr lang="en-US" altLang="en-US" sz="1600" baseline="30000" dirty="0">
                <a:solidFill>
                  <a:schemeClr val="bg2"/>
                </a:solidFill>
                <a:latin typeface="Poppins" pitchFamily="2" charset="77"/>
                <a:cs typeface="Poppins" pitchFamily="2" charset="77"/>
              </a:rPr>
              <a:t>†</a:t>
            </a:r>
            <a:r>
              <a:rPr lang="en-US" sz="1600" dirty="0">
                <a:solidFill>
                  <a:schemeClr val="bg2"/>
                </a:solidFill>
                <a:latin typeface="Poppins" pitchFamily="2" charset="77"/>
                <a:cs typeface="Poppins" pitchFamily="2" charset="77"/>
              </a:rPr>
              <a:t> for 80 wk</a:t>
            </a:r>
          </a:p>
          <a:p>
            <a:pPr algn="ctr">
              <a:defRPr/>
            </a:pPr>
            <a:r>
              <a:rPr lang="en-US" sz="1600" b="0" dirty="0">
                <a:solidFill>
                  <a:schemeClr val="bg2"/>
                </a:solidFill>
                <a:latin typeface="Poppins" pitchFamily="2" charset="77"/>
                <a:cs typeface="Poppins" pitchFamily="2" charset="77"/>
              </a:rPr>
              <a:t>(n = 587)</a:t>
            </a:r>
          </a:p>
        </p:txBody>
      </p:sp>
      <p:sp>
        <p:nvSpPr>
          <p:cNvPr id="53" name="Rectangle 49">
            <a:extLst>
              <a:ext uri="{FF2B5EF4-FFF2-40B4-BE49-F238E27FC236}">
                <a16:creationId xmlns:a16="http://schemas.microsoft.com/office/drawing/2014/main" id="{932BD627-ECED-2D60-1FDB-0F5A265846C3}"/>
              </a:ext>
            </a:extLst>
          </p:cNvPr>
          <p:cNvSpPr>
            <a:spLocks noChangeArrowheads="1"/>
          </p:cNvSpPr>
          <p:nvPr/>
        </p:nvSpPr>
        <p:spPr bwMode="auto">
          <a:xfrm>
            <a:off x="4572510" y="2429409"/>
            <a:ext cx="3996753" cy="542814"/>
          </a:xfrm>
          <a:prstGeom prst="rect">
            <a:avLst/>
          </a:prstGeom>
          <a:solidFill>
            <a:schemeClr val="accent1">
              <a:lumMod val="60000"/>
              <a:lumOff val="4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Poppins" pitchFamily="2" charset="77"/>
                <a:cs typeface="Poppins" pitchFamily="2" charset="77"/>
              </a:rPr>
              <a:t>Retatrutide</a:t>
            </a:r>
            <a:r>
              <a:rPr lang="en-US" altLang="en-US" sz="1600" dirty="0">
                <a:solidFill>
                  <a:schemeClr val="bg2"/>
                </a:solidFill>
                <a:latin typeface="Poppins" pitchFamily="2" charset="77"/>
                <a:cs typeface="Poppins" pitchFamily="2" charset="77"/>
              </a:rPr>
              <a:t> 9 mg SC QW</a:t>
            </a:r>
            <a:r>
              <a:rPr lang="en-US" altLang="en-US" sz="1600" baseline="30000" dirty="0">
                <a:solidFill>
                  <a:schemeClr val="bg2"/>
                </a:solidFill>
                <a:latin typeface="Poppins" pitchFamily="2" charset="77"/>
                <a:cs typeface="Poppins" pitchFamily="2" charset="77"/>
              </a:rPr>
              <a:t>†</a:t>
            </a:r>
            <a:r>
              <a:rPr lang="en-US" altLang="en-US" sz="1600" dirty="0">
                <a:solidFill>
                  <a:schemeClr val="bg2"/>
                </a:solidFill>
                <a:latin typeface="Poppins" pitchFamily="2" charset="77"/>
                <a:cs typeface="Poppins" pitchFamily="2" charset="77"/>
              </a:rPr>
              <a:t> for 80 wk</a:t>
            </a:r>
            <a:br>
              <a:rPr lang="en-US" altLang="en-US" sz="1600" dirty="0">
                <a:solidFill>
                  <a:schemeClr val="bg2"/>
                </a:solidFill>
                <a:latin typeface="Poppins" pitchFamily="2" charset="77"/>
                <a:cs typeface="Poppins" pitchFamily="2" charset="77"/>
              </a:rPr>
            </a:br>
            <a:r>
              <a:rPr lang="en-US" altLang="en-US" sz="1600" dirty="0">
                <a:solidFill>
                  <a:schemeClr val="bg2"/>
                </a:solidFill>
                <a:latin typeface="Poppins" pitchFamily="2" charset="77"/>
                <a:cs typeface="Poppins" pitchFamily="2" charset="77"/>
              </a:rPr>
              <a:t>(n = 584)</a:t>
            </a:r>
            <a:endParaRPr lang="en-US" altLang="en-US" sz="1600" b="0" dirty="0">
              <a:solidFill>
                <a:schemeClr val="bg2"/>
              </a:solidFill>
              <a:latin typeface="Poppins" pitchFamily="2" charset="77"/>
              <a:cs typeface="Poppins" pitchFamily="2" charset="77"/>
            </a:endParaRPr>
          </a:p>
        </p:txBody>
      </p:sp>
      <p:sp>
        <p:nvSpPr>
          <p:cNvPr id="54" name="Rectangle 49">
            <a:extLst>
              <a:ext uri="{FF2B5EF4-FFF2-40B4-BE49-F238E27FC236}">
                <a16:creationId xmlns:a16="http://schemas.microsoft.com/office/drawing/2014/main" id="{E79759BD-CA85-15C3-25F5-56A4D1FA03E1}"/>
              </a:ext>
            </a:extLst>
          </p:cNvPr>
          <p:cNvSpPr>
            <a:spLocks noChangeArrowheads="1"/>
          </p:cNvSpPr>
          <p:nvPr/>
        </p:nvSpPr>
        <p:spPr bwMode="auto">
          <a:xfrm>
            <a:off x="4572511" y="3032985"/>
            <a:ext cx="3996754" cy="542814"/>
          </a:xfrm>
          <a:prstGeom prst="rect">
            <a:avLst/>
          </a:prstGeom>
          <a:solidFill>
            <a:schemeClr val="accent1">
              <a:lumMod val="20000"/>
              <a:lumOff val="8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Poppins" pitchFamily="2" charset="77"/>
                <a:cs typeface="Poppins" pitchFamily="2" charset="77"/>
              </a:rPr>
              <a:t>Retatrutide</a:t>
            </a:r>
            <a:r>
              <a:rPr lang="en-US" altLang="en-US" sz="1600" dirty="0">
                <a:solidFill>
                  <a:schemeClr val="tx1"/>
                </a:solidFill>
                <a:latin typeface="Poppins" pitchFamily="2" charset="77"/>
                <a:cs typeface="Poppins" pitchFamily="2" charset="77"/>
              </a:rPr>
              <a:t> 12 mg SC QW</a:t>
            </a:r>
            <a:r>
              <a:rPr lang="en-US" altLang="en-US" sz="1600" baseline="30000" dirty="0">
                <a:solidFill>
                  <a:schemeClr val="tx1"/>
                </a:solidFill>
                <a:latin typeface="Poppins" pitchFamily="2" charset="77"/>
                <a:cs typeface="Poppins" pitchFamily="2" charset="77"/>
              </a:rPr>
              <a:t>†</a:t>
            </a:r>
            <a:r>
              <a:rPr lang="en-US" altLang="en-US" sz="1600" dirty="0">
                <a:solidFill>
                  <a:schemeClr val="tx1"/>
                </a:solidFill>
                <a:latin typeface="Poppins" pitchFamily="2" charset="77"/>
                <a:cs typeface="Poppins" pitchFamily="2" charset="77"/>
              </a:rPr>
              <a:t> for 80 wk</a:t>
            </a:r>
            <a:br>
              <a:rPr lang="en-US" altLang="en-US" sz="1600" dirty="0">
                <a:solidFill>
                  <a:schemeClr val="tx1"/>
                </a:solidFill>
                <a:latin typeface="Poppins" pitchFamily="2" charset="77"/>
                <a:cs typeface="Poppins" pitchFamily="2" charset="77"/>
              </a:rPr>
            </a:br>
            <a:r>
              <a:rPr lang="en-US" altLang="en-US" sz="1600" dirty="0">
                <a:solidFill>
                  <a:schemeClr val="tx1"/>
                </a:solidFill>
                <a:latin typeface="Poppins" pitchFamily="2" charset="77"/>
                <a:cs typeface="Poppins" pitchFamily="2" charset="77"/>
              </a:rPr>
              <a:t>(n = 584)</a:t>
            </a:r>
            <a:endParaRPr lang="en-US" altLang="en-US" sz="1600" b="0" dirty="0">
              <a:solidFill>
                <a:schemeClr val="tx1"/>
              </a:solidFill>
              <a:latin typeface="Poppins" pitchFamily="2" charset="77"/>
              <a:cs typeface="Poppins" pitchFamily="2" charset="77"/>
            </a:endParaRPr>
          </a:p>
        </p:txBody>
      </p:sp>
      <p:sp>
        <p:nvSpPr>
          <p:cNvPr id="55" name="Line 53">
            <a:extLst>
              <a:ext uri="{FF2B5EF4-FFF2-40B4-BE49-F238E27FC236}">
                <a16:creationId xmlns:a16="http://schemas.microsoft.com/office/drawing/2014/main" id="{142C43AC-67CE-F048-7429-F97C155A168D}"/>
              </a:ext>
            </a:extLst>
          </p:cNvPr>
          <p:cNvSpPr>
            <a:spLocks noChangeShapeType="1"/>
          </p:cNvSpPr>
          <p:nvPr/>
        </p:nvSpPr>
        <p:spPr bwMode="auto">
          <a:xfrm>
            <a:off x="3832022" y="3320963"/>
            <a:ext cx="622300" cy="56648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56" name="Line 54">
            <a:extLst>
              <a:ext uri="{FF2B5EF4-FFF2-40B4-BE49-F238E27FC236}">
                <a16:creationId xmlns:a16="http://schemas.microsoft.com/office/drawing/2014/main" id="{077CE2F9-6507-9F86-0BE7-764D6D41A2DE}"/>
              </a:ext>
            </a:extLst>
          </p:cNvPr>
          <p:cNvSpPr>
            <a:spLocks noChangeShapeType="1"/>
          </p:cNvSpPr>
          <p:nvPr/>
        </p:nvSpPr>
        <p:spPr bwMode="auto">
          <a:xfrm flipV="1">
            <a:off x="3832022" y="2113402"/>
            <a:ext cx="622300" cy="52220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57" name="Line 51">
            <a:extLst>
              <a:ext uri="{FF2B5EF4-FFF2-40B4-BE49-F238E27FC236}">
                <a16:creationId xmlns:a16="http://schemas.microsoft.com/office/drawing/2014/main" id="{E0313CFB-8584-98D5-93A9-9CD70AE1B72D}"/>
              </a:ext>
            </a:extLst>
          </p:cNvPr>
          <p:cNvSpPr>
            <a:spLocks noChangeShapeType="1"/>
          </p:cNvSpPr>
          <p:nvPr/>
        </p:nvSpPr>
        <p:spPr bwMode="auto">
          <a:xfrm rot="16200000">
            <a:off x="8956080" y="3632835"/>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58" name="Line 52">
            <a:extLst>
              <a:ext uri="{FF2B5EF4-FFF2-40B4-BE49-F238E27FC236}">
                <a16:creationId xmlns:a16="http://schemas.microsoft.com/office/drawing/2014/main" id="{1027684B-2589-4444-4ABE-C91B63B8D64E}"/>
              </a:ext>
            </a:extLst>
          </p:cNvPr>
          <p:cNvSpPr>
            <a:spLocks noChangeShapeType="1"/>
          </p:cNvSpPr>
          <p:nvPr/>
        </p:nvSpPr>
        <p:spPr bwMode="auto">
          <a:xfrm>
            <a:off x="8702080" y="3288739"/>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62" name="TextBox 61">
            <a:extLst>
              <a:ext uri="{FF2B5EF4-FFF2-40B4-BE49-F238E27FC236}">
                <a16:creationId xmlns:a16="http://schemas.microsoft.com/office/drawing/2014/main" id="{06E4E81B-4DD4-28F2-D449-E1EC19EE8FEE}"/>
              </a:ext>
            </a:extLst>
          </p:cNvPr>
          <p:cNvSpPr txBox="1"/>
          <p:nvPr/>
        </p:nvSpPr>
        <p:spPr>
          <a:xfrm>
            <a:off x="289049" y="4250610"/>
            <a:ext cx="11740260" cy="448732"/>
          </a:xfrm>
          <a:prstGeom prst="rect">
            <a:avLst/>
          </a:prstGeom>
        </p:spPr>
        <p:txBody>
          <a:bodyPr vert="horz" wrap="square" lIns="0" tIns="0" rIns="0" bIns="0" rtlCol="0">
            <a:noAutofit/>
          </a:bodyPr>
          <a:lstStyle/>
          <a:p>
            <a:pPr algn="ctr"/>
            <a:r>
              <a:rPr lang="en-US" sz="1200" dirty="0"/>
              <a:t>*Patients with WOMAC pain score 4-9 and who meet ACR criteria for knee OA were enrolled in the “Knee OA Basket” (n = 574); patients with moderate to severe OSA and on stable or unable/unwilling to use PAP therapy were enrolled in “OSA Basket” (n = 243). </a:t>
            </a:r>
            <a:r>
              <a:rPr lang="en-US" sz="1200" baseline="30000" dirty="0"/>
              <a:t>†</a:t>
            </a:r>
            <a:r>
              <a:rPr lang="en-US" sz="1200" dirty="0"/>
              <a:t>Adjunct to diet and physical activity.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 name="Content Placeholder 56">
            <a:extLst>
              <a:ext uri="{FF2B5EF4-FFF2-40B4-BE49-F238E27FC236}">
                <a16:creationId xmlns:a16="http://schemas.microsoft.com/office/drawing/2014/main" id="{24F1FC27-2272-B87F-78B6-97B8DE5799B7}"/>
              </a:ext>
            </a:extLst>
          </p:cNvPr>
          <p:cNvGraphicFramePr>
            <a:graphicFrameLocks noGrp="1"/>
          </p:cNvGraphicFramePr>
          <p:nvPr>
            <p:ph idx="1"/>
            <p:extLst>
              <p:ext uri="{D42A27DB-BD31-4B8C-83A1-F6EECF244321}">
                <p14:modId xmlns:p14="http://schemas.microsoft.com/office/powerpoint/2010/main" val="1699886905"/>
              </p:ext>
            </p:extLst>
          </p:nvPr>
        </p:nvGraphicFramePr>
        <p:xfrm>
          <a:off x="231775" y="1335088"/>
          <a:ext cx="11739560" cy="3698240"/>
        </p:xfrm>
        <a:graphic>
          <a:graphicData uri="http://schemas.openxmlformats.org/drawingml/2006/table">
            <a:tbl>
              <a:tblPr firstRow="1" bandRow="1">
                <a:tableStyleId>{6E25E649-3F16-4E02-A733-19D2CDBF48F0}</a:tableStyleId>
              </a:tblPr>
              <a:tblGrid>
                <a:gridCol w="4459495">
                  <a:extLst>
                    <a:ext uri="{9D8B030D-6E8A-4147-A177-3AD203B41FA5}">
                      <a16:colId xmlns:a16="http://schemas.microsoft.com/office/drawing/2014/main" val="2361364972"/>
                    </a:ext>
                  </a:extLst>
                </a:gridCol>
                <a:gridCol w="2494721">
                  <a:extLst>
                    <a:ext uri="{9D8B030D-6E8A-4147-A177-3AD203B41FA5}">
                      <a16:colId xmlns:a16="http://schemas.microsoft.com/office/drawing/2014/main" val="3356938659"/>
                    </a:ext>
                  </a:extLst>
                </a:gridCol>
                <a:gridCol w="2395331">
                  <a:extLst>
                    <a:ext uri="{9D8B030D-6E8A-4147-A177-3AD203B41FA5}">
                      <a16:colId xmlns:a16="http://schemas.microsoft.com/office/drawing/2014/main" val="4161872272"/>
                    </a:ext>
                  </a:extLst>
                </a:gridCol>
                <a:gridCol w="2390013">
                  <a:extLst>
                    <a:ext uri="{9D8B030D-6E8A-4147-A177-3AD203B41FA5}">
                      <a16:colId xmlns:a16="http://schemas.microsoft.com/office/drawing/2014/main" val="551083123"/>
                    </a:ext>
                  </a:extLst>
                </a:gridCol>
              </a:tblGrid>
              <a:tr h="370840">
                <a:tc>
                  <a:txBody>
                    <a:bodyPr/>
                    <a:lstStyle/>
                    <a:p>
                      <a:r>
                        <a:rPr lang="en-US" sz="1600" dirty="0">
                          <a:solidFill>
                            <a:schemeClr val="bg2"/>
                          </a:solidFill>
                        </a:rPr>
                        <a:t>Characteristic</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All Patients</a:t>
                      </a:r>
                      <a:br>
                        <a:rPr lang="en-US" sz="1600" dirty="0">
                          <a:solidFill>
                            <a:schemeClr val="bg2"/>
                          </a:solidFill>
                        </a:rPr>
                      </a:br>
                      <a:r>
                        <a:rPr lang="en-US" sz="1600" dirty="0">
                          <a:solidFill>
                            <a:schemeClr val="bg2"/>
                          </a:solidFill>
                        </a:rPr>
                        <a:t>(n = 2339)</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Knee OA Basket</a:t>
                      </a:r>
                      <a:br>
                        <a:rPr lang="en-US" sz="1600" dirty="0">
                          <a:solidFill>
                            <a:schemeClr val="bg2"/>
                          </a:solidFill>
                        </a:rPr>
                      </a:br>
                      <a:r>
                        <a:rPr lang="en-US" sz="1600" dirty="0">
                          <a:solidFill>
                            <a:schemeClr val="bg2"/>
                          </a:solidFill>
                        </a:rPr>
                        <a:t>(n = 574)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OSA Basket</a:t>
                      </a:r>
                      <a:br>
                        <a:rPr lang="en-US" sz="1600" dirty="0">
                          <a:solidFill>
                            <a:schemeClr val="bg2"/>
                          </a:solidFill>
                        </a:rPr>
                      </a:br>
                      <a:r>
                        <a:rPr lang="en-US" sz="1600" dirty="0">
                          <a:solidFill>
                            <a:schemeClr val="bg2"/>
                          </a:solidFill>
                        </a:rPr>
                        <a:t>(n = 243)</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121050142"/>
                  </a:ext>
                </a:extLst>
              </a:tr>
              <a:tr h="370840">
                <a:tc>
                  <a:txBody>
                    <a:bodyPr/>
                    <a:lstStyle/>
                    <a:p>
                      <a:r>
                        <a:rPr lang="en-US" sz="1600" dirty="0"/>
                        <a:t>Age, yr, mean SD</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48.6 (12.2)</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56.1 (9.1)</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47.6 (10.5)</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20900621"/>
                  </a:ext>
                </a:extLst>
              </a:tr>
              <a:tr h="370840">
                <a:tc>
                  <a:txBody>
                    <a:bodyPr/>
                    <a:lstStyle/>
                    <a:p>
                      <a:r>
                        <a:rPr lang="en-US" sz="1600" dirty="0"/>
                        <a:t>Female sex, n (%)</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1533 (65.5)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435 (75.8)</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89 (36.6)</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25524908"/>
                  </a:ext>
                </a:extLst>
              </a:tr>
              <a:tr h="370840">
                <a:tc>
                  <a:txBody>
                    <a:bodyPr/>
                    <a:lstStyle/>
                    <a:p>
                      <a:r>
                        <a:rPr lang="en-US" sz="1600" dirty="0"/>
                        <a:t>Race, n (%)</a:t>
                      </a:r>
                    </a:p>
                    <a:p>
                      <a:pPr marL="285750" indent="-285750">
                        <a:buFont typeface="Arial" panose="020B0604020202020204" pitchFamily="34" charset="0"/>
                        <a:buChar char="•"/>
                      </a:pPr>
                      <a:r>
                        <a:rPr lang="en-US" sz="1600" dirty="0"/>
                        <a:t>White</a:t>
                      </a:r>
                    </a:p>
                    <a:p>
                      <a:pPr marL="285750" indent="-285750">
                        <a:buFont typeface="Arial" panose="020B0604020202020204" pitchFamily="34" charset="0"/>
                        <a:buChar char="•"/>
                      </a:pPr>
                      <a:r>
                        <a:rPr lang="en-US" sz="1600" dirty="0"/>
                        <a:t>Black</a:t>
                      </a:r>
                    </a:p>
                    <a:p>
                      <a:pPr marL="285750" indent="-285750">
                        <a:buFont typeface="Arial" panose="020B0604020202020204" pitchFamily="34" charset="0"/>
                        <a:buChar char="•"/>
                      </a:pPr>
                      <a:r>
                        <a:rPr lang="en-US" sz="1600" dirty="0"/>
                        <a:t>Asian</a:t>
                      </a:r>
                    </a:p>
                    <a:p>
                      <a:pPr marL="285750" indent="-285750">
                        <a:buFont typeface="Arial" panose="020B0604020202020204" pitchFamily="34" charset="0"/>
                        <a:buChar char="•"/>
                      </a:pPr>
                      <a:r>
                        <a:rPr lang="en-US" sz="1600" dirty="0"/>
                        <a:t>American Indian/Alaska Native</a:t>
                      </a:r>
                    </a:p>
                    <a:p>
                      <a:pPr marL="285750" indent="-285750">
                        <a:buFont typeface="Arial" panose="020B0604020202020204" pitchFamily="34" charset="0"/>
                        <a:buChar char="•"/>
                      </a:pPr>
                      <a:r>
                        <a:rPr lang="en-US" sz="1600" dirty="0"/>
                        <a:t>Native Hawaiian/other Pacific Islander</a:t>
                      </a:r>
                    </a:p>
                    <a:p>
                      <a:pPr marL="285750" indent="-285750">
                        <a:buFont typeface="Arial" panose="020B0604020202020204" pitchFamily="34" charset="0"/>
                        <a:buChar char="•"/>
                      </a:pPr>
                      <a:r>
                        <a:rPr lang="en-US" sz="1600" dirty="0"/>
                        <a:t>Multiple</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600" dirty="0"/>
                      </a:br>
                      <a:r>
                        <a:rPr lang="en-US" sz="1600" dirty="0"/>
                        <a:t>1723 (73.7)</a:t>
                      </a:r>
                      <a:br>
                        <a:rPr lang="en-US" sz="1600" dirty="0"/>
                      </a:br>
                      <a:r>
                        <a:rPr lang="en-US" sz="1600" dirty="0"/>
                        <a:t>172 (7.4)</a:t>
                      </a:r>
                      <a:br>
                        <a:rPr lang="en-US" sz="1600" dirty="0"/>
                      </a:br>
                      <a:r>
                        <a:rPr lang="en-US" sz="1600" dirty="0"/>
                        <a:t>185 (7.9)</a:t>
                      </a:r>
                      <a:br>
                        <a:rPr lang="en-US" sz="1600" dirty="0"/>
                      </a:br>
                      <a:r>
                        <a:rPr lang="en-US" sz="1600" dirty="0"/>
                        <a:t>169 (7.2)</a:t>
                      </a:r>
                      <a:br>
                        <a:rPr lang="en-US" sz="1600" dirty="0"/>
                      </a:br>
                      <a:r>
                        <a:rPr lang="en-US" sz="1600" dirty="0"/>
                        <a:t>7 (0.3)</a:t>
                      </a:r>
                      <a:br>
                        <a:rPr lang="en-US" sz="1600" dirty="0"/>
                      </a:br>
                      <a:r>
                        <a:rPr lang="en-US" sz="1600" dirty="0"/>
                        <a:t>43 (1.8)</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600" dirty="0"/>
                      </a:br>
                      <a:r>
                        <a:rPr lang="en-US" sz="1600" dirty="0"/>
                        <a:t>421 (73.3)</a:t>
                      </a:r>
                      <a:br>
                        <a:rPr lang="en-US" sz="1600" dirty="0"/>
                      </a:br>
                      <a:r>
                        <a:rPr lang="en-US" sz="1600" dirty="0"/>
                        <a:t>55 (9.6)</a:t>
                      </a:r>
                      <a:br>
                        <a:rPr lang="en-US" sz="1600" dirty="0"/>
                      </a:br>
                      <a:r>
                        <a:rPr lang="en-US" sz="1600" dirty="0"/>
                        <a:t>7 (1.2)</a:t>
                      </a:r>
                      <a:br>
                        <a:rPr lang="en-US" sz="1600" dirty="0"/>
                      </a:br>
                      <a:r>
                        <a:rPr lang="en-US" sz="1600" dirty="0"/>
                        <a:t>71 (12.4)</a:t>
                      </a:r>
                      <a:br>
                        <a:rPr lang="en-US" sz="1600" dirty="0"/>
                      </a:br>
                      <a:r>
                        <a:rPr lang="en-US" sz="1600" dirty="0"/>
                        <a:t>3 (0.5)</a:t>
                      </a:r>
                      <a:br>
                        <a:rPr lang="en-US" sz="1600" dirty="0"/>
                      </a:br>
                      <a:r>
                        <a:rPr lang="en-US" sz="1600" dirty="0"/>
                        <a:t>2 (0.3)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600" dirty="0"/>
                      </a:br>
                      <a:r>
                        <a:rPr lang="en-US" sz="1600" dirty="0"/>
                        <a:t>129 (53.1)</a:t>
                      </a:r>
                      <a:br>
                        <a:rPr lang="en-US" sz="1600" dirty="0"/>
                      </a:br>
                      <a:r>
                        <a:rPr lang="en-US" sz="1600" dirty="0"/>
                        <a:t>19 (7.8)</a:t>
                      </a:r>
                      <a:br>
                        <a:rPr lang="en-US" sz="1600" dirty="0"/>
                      </a:br>
                      <a:r>
                        <a:rPr lang="en-US" sz="1600" dirty="0"/>
                        <a:t>3 (1.2)</a:t>
                      </a:r>
                      <a:br>
                        <a:rPr lang="en-US" sz="1600" dirty="0"/>
                      </a:br>
                      <a:r>
                        <a:rPr lang="en-US" sz="1600" dirty="0"/>
                        <a:t>70 (28.8)</a:t>
                      </a:r>
                      <a:br>
                        <a:rPr lang="en-US" sz="1600" dirty="0"/>
                      </a:br>
                      <a:r>
                        <a:rPr lang="en-US" sz="1600" dirty="0"/>
                        <a:t>0</a:t>
                      </a:r>
                      <a:br>
                        <a:rPr lang="en-US" sz="1600" dirty="0"/>
                      </a:br>
                      <a:r>
                        <a:rPr lang="en-US" sz="1600" dirty="0"/>
                        <a:t>8.0 (3.3)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800372847"/>
                  </a:ext>
                </a:extLst>
              </a:tr>
              <a:tr h="370840">
                <a:tc>
                  <a:txBody>
                    <a:bodyPr/>
                    <a:lstStyle/>
                    <a:p>
                      <a:r>
                        <a:rPr lang="en-US" sz="1600" dirty="0"/>
                        <a:t>Ethnicity, n (%)</a:t>
                      </a:r>
                    </a:p>
                    <a:p>
                      <a:pPr marL="285750" indent="-285750">
                        <a:buFont typeface="Arial" panose="020B0604020202020204" pitchFamily="34" charset="0"/>
                        <a:buChar char="•"/>
                      </a:pPr>
                      <a:r>
                        <a:rPr lang="en-US" sz="1600" dirty="0"/>
                        <a:t>Hispanic or Latino, n (%)</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577 (24.7)</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130 (22.6)</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195 (80.2)</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1499776"/>
                  </a:ext>
                </a:extLst>
              </a:tr>
            </a:tbl>
          </a:graphicData>
        </a:graphic>
      </p:graphicFrame>
      <p:sp>
        <p:nvSpPr>
          <p:cNvPr id="53" name="Title 52">
            <a:extLst>
              <a:ext uri="{FF2B5EF4-FFF2-40B4-BE49-F238E27FC236}">
                <a16:creationId xmlns:a16="http://schemas.microsoft.com/office/drawing/2014/main" id="{D319A565-FAAA-13D1-FB49-26B317262330}"/>
              </a:ext>
            </a:extLst>
          </p:cNvPr>
          <p:cNvSpPr>
            <a:spLocks noGrp="1"/>
          </p:cNvSpPr>
          <p:nvPr>
            <p:ph type="title"/>
          </p:nvPr>
        </p:nvSpPr>
        <p:spPr/>
        <p:txBody>
          <a:bodyPr/>
          <a:lstStyle/>
          <a:p>
            <a:r>
              <a:rPr lang="en-US" dirty="0"/>
              <a:t>TRIUMPH-1: Baseline Characteristics</a:t>
            </a:r>
          </a:p>
        </p:txBody>
      </p:sp>
      <p:sp>
        <p:nvSpPr>
          <p:cNvPr id="56" name="Content Placeholder 55">
            <a:extLst>
              <a:ext uri="{FF2B5EF4-FFF2-40B4-BE49-F238E27FC236}">
                <a16:creationId xmlns:a16="http://schemas.microsoft.com/office/drawing/2014/main" id="{032C1FC8-866C-6356-8A15-8F4B5C1A5796}"/>
              </a:ext>
            </a:extLst>
          </p:cNvPr>
          <p:cNvSpPr>
            <a:spLocks noGrp="1"/>
          </p:cNvSpPr>
          <p:nvPr>
            <p:ph sz="quarter" idx="10"/>
          </p:nvPr>
        </p:nvSpPr>
        <p:spPr/>
        <p:txBody>
          <a:bodyPr/>
          <a:lstStyle/>
          <a:p>
            <a:pPr algn="ctr"/>
            <a:r>
              <a:rPr lang="en-US" dirty="0"/>
              <a:t>Jastreboff. ADA 2026.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806F6-47B0-FA60-E776-D55EF57F57B3}"/>
              </a:ext>
            </a:extLst>
          </p:cNvPr>
          <p:cNvSpPr>
            <a:spLocks noGrp="1"/>
          </p:cNvSpPr>
          <p:nvPr>
            <p:ph type="title"/>
          </p:nvPr>
        </p:nvSpPr>
        <p:spPr/>
        <p:txBody>
          <a:bodyPr/>
          <a:lstStyle/>
          <a:p>
            <a:r>
              <a:rPr lang="en-US" dirty="0"/>
              <a:t>TRIUMPH-1: Anthropometric Measures</a:t>
            </a:r>
          </a:p>
        </p:txBody>
      </p:sp>
      <p:graphicFrame>
        <p:nvGraphicFramePr>
          <p:cNvPr id="5" name="Content Placeholder 4">
            <a:extLst>
              <a:ext uri="{FF2B5EF4-FFF2-40B4-BE49-F238E27FC236}">
                <a16:creationId xmlns:a16="http://schemas.microsoft.com/office/drawing/2014/main" id="{44E8904B-97BA-1E19-EBFD-DC9FD01971A5}"/>
              </a:ext>
            </a:extLst>
          </p:cNvPr>
          <p:cNvGraphicFramePr>
            <a:graphicFrameLocks noGrp="1"/>
          </p:cNvGraphicFramePr>
          <p:nvPr>
            <p:ph idx="1"/>
            <p:extLst>
              <p:ext uri="{D42A27DB-BD31-4B8C-83A1-F6EECF244321}">
                <p14:modId xmlns:p14="http://schemas.microsoft.com/office/powerpoint/2010/main" val="268845233"/>
              </p:ext>
            </p:extLst>
          </p:nvPr>
        </p:nvGraphicFramePr>
        <p:xfrm>
          <a:off x="231775" y="1335088"/>
          <a:ext cx="11739558" cy="3743960"/>
        </p:xfrm>
        <a:graphic>
          <a:graphicData uri="http://schemas.openxmlformats.org/drawingml/2006/table">
            <a:tbl>
              <a:tblPr firstRow="1" bandRow="1">
                <a:tableStyleId>{6E25E649-3F16-4E02-A733-19D2CDBF48F0}</a:tableStyleId>
              </a:tblPr>
              <a:tblGrid>
                <a:gridCol w="3659289">
                  <a:extLst>
                    <a:ext uri="{9D8B030D-6E8A-4147-A177-3AD203B41FA5}">
                      <a16:colId xmlns:a16="http://schemas.microsoft.com/office/drawing/2014/main" val="3919033576"/>
                    </a:ext>
                  </a:extLst>
                </a:gridCol>
                <a:gridCol w="2023353">
                  <a:extLst>
                    <a:ext uri="{9D8B030D-6E8A-4147-A177-3AD203B41FA5}">
                      <a16:colId xmlns:a16="http://schemas.microsoft.com/office/drawing/2014/main" val="2944065443"/>
                    </a:ext>
                  </a:extLst>
                </a:gridCol>
                <a:gridCol w="2062264">
                  <a:extLst>
                    <a:ext uri="{9D8B030D-6E8A-4147-A177-3AD203B41FA5}">
                      <a16:colId xmlns:a16="http://schemas.microsoft.com/office/drawing/2014/main" val="1161128051"/>
                    </a:ext>
                  </a:extLst>
                </a:gridCol>
                <a:gridCol w="2101174">
                  <a:extLst>
                    <a:ext uri="{9D8B030D-6E8A-4147-A177-3AD203B41FA5}">
                      <a16:colId xmlns:a16="http://schemas.microsoft.com/office/drawing/2014/main" val="1886289048"/>
                    </a:ext>
                  </a:extLst>
                </a:gridCol>
                <a:gridCol w="1893478">
                  <a:extLst>
                    <a:ext uri="{9D8B030D-6E8A-4147-A177-3AD203B41FA5}">
                      <a16:colId xmlns:a16="http://schemas.microsoft.com/office/drawing/2014/main" val="382872202"/>
                    </a:ext>
                  </a:extLst>
                </a:gridCol>
              </a:tblGrid>
              <a:tr h="370840">
                <a:tc>
                  <a:txBody>
                    <a:bodyPr/>
                    <a:lstStyle/>
                    <a:p>
                      <a:r>
                        <a:rPr lang="en-US" sz="1600" dirty="0">
                          <a:solidFill>
                            <a:schemeClr val="bg2"/>
                          </a:solidFill>
                        </a:rPr>
                        <a:t>Characteristic (Mean)</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2"/>
                          </a:solidFill>
                        </a:rPr>
                        <a:t>Retatrutide 4 mg</a:t>
                      </a:r>
                      <a:br>
                        <a:rPr lang="en-US" sz="1600" dirty="0">
                          <a:solidFill>
                            <a:schemeClr val="bg2"/>
                          </a:solidFill>
                        </a:rPr>
                      </a:br>
                      <a:r>
                        <a:rPr lang="en-US" sz="1600" dirty="0">
                          <a:solidFill>
                            <a:schemeClr val="bg2"/>
                          </a:solidFill>
                        </a:rPr>
                        <a:t>(n = 584)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2"/>
                          </a:solidFill>
                        </a:rPr>
                        <a:t>Retatrutide 9 mg</a:t>
                      </a:r>
                      <a:br>
                        <a:rPr lang="en-US" sz="1600" dirty="0">
                          <a:solidFill>
                            <a:schemeClr val="bg2"/>
                          </a:solidFill>
                        </a:rPr>
                      </a:br>
                      <a:r>
                        <a:rPr lang="en-US" sz="1600" dirty="0">
                          <a:solidFill>
                            <a:schemeClr val="bg2"/>
                          </a:solidFill>
                        </a:rPr>
                        <a:t>(n = 584)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Retatrutide 12 mg</a:t>
                      </a:r>
                      <a:br>
                        <a:rPr lang="en-US" sz="1600" dirty="0">
                          <a:solidFill>
                            <a:schemeClr val="bg2"/>
                          </a:solidFill>
                        </a:rPr>
                      </a:br>
                      <a:r>
                        <a:rPr lang="en-US" sz="1600" dirty="0">
                          <a:solidFill>
                            <a:schemeClr val="bg2"/>
                          </a:solidFill>
                        </a:rPr>
                        <a:t>(n = 584)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Placebo</a:t>
                      </a:r>
                      <a:br>
                        <a:rPr lang="en-US" sz="1600" dirty="0">
                          <a:solidFill>
                            <a:schemeClr val="bg2"/>
                          </a:solidFill>
                        </a:rPr>
                      </a:br>
                      <a:r>
                        <a:rPr lang="en-US" sz="1600" dirty="0">
                          <a:solidFill>
                            <a:schemeClr val="bg2"/>
                          </a:solidFill>
                        </a:rPr>
                        <a:t>(n = 587)</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98078346"/>
                  </a:ext>
                </a:extLst>
              </a:tr>
              <a:tr h="370840">
                <a:tc>
                  <a:txBody>
                    <a:bodyPr/>
                    <a:lstStyle/>
                    <a:p>
                      <a:r>
                        <a:rPr lang="en-US" sz="1600" dirty="0"/>
                        <a:t>Waist circumference, cm (SD)</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118.4 (16.2)</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118.0 (15.7)</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118.8 (15.5)</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118.2 (16.0)</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89398019"/>
                  </a:ext>
                </a:extLst>
              </a:tr>
              <a:tr h="370840">
                <a:tc>
                  <a:txBody>
                    <a:bodyPr/>
                    <a:lstStyle/>
                    <a:p>
                      <a:r>
                        <a:rPr lang="en-US" sz="1600" dirty="0"/>
                        <a:t>Waist to height ratio, (SD)</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0.7 (0.1)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0.7 (0.1)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0.7 (0.1)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0.7 (0.1)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09958305"/>
                  </a:ext>
                </a:extLst>
              </a:tr>
              <a:tr h="370840">
                <a:tc>
                  <a:txBody>
                    <a:bodyPr/>
                    <a:lstStyle/>
                    <a:p>
                      <a:r>
                        <a:rPr lang="en-US" sz="1600" dirty="0"/>
                        <a:t>Body weight, kg (SD)</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113.3 (26.2)</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112.2 (7.2)</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113.0 (23.9)</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112.3 (24.7)</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989914562"/>
                  </a:ext>
                </a:extLst>
              </a:tr>
              <a:tr h="370840">
                <a:tc>
                  <a:txBody>
                    <a:bodyPr/>
                    <a:lstStyle/>
                    <a:p>
                      <a:r>
                        <a:rPr lang="en-US" sz="1600" dirty="0"/>
                        <a:t>BMI, kg/m</a:t>
                      </a:r>
                      <a:r>
                        <a:rPr lang="en-US" sz="1600" baseline="30000" dirty="0"/>
                        <a:t>2</a:t>
                      </a:r>
                      <a:r>
                        <a:rPr lang="en-US" sz="1600" dirty="0"/>
                        <a:t> (SD)</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40.3 (7.3)</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40.0 (7.2)</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40.0 (6.8)</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39.8 (6.9)</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65907529"/>
                  </a:ext>
                </a:extLst>
              </a:tr>
              <a:tr h="370840">
                <a:tc>
                  <a:txBody>
                    <a:bodyPr/>
                    <a:lstStyle/>
                    <a:p>
                      <a:r>
                        <a:rPr lang="en-US" sz="1600" dirty="0"/>
                        <a:t>BMI category, n (%)</a:t>
                      </a:r>
                    </a:p>
                    <a:p>
                      <a:pPr marL="285750" indent="-285750">
                        <a:buFont typeface="Arial" panose="020B0604020202020204" pitchFamily="34" charset="0"/>
                        <a:buChar char="•"/>
                      </a:pPr>
                      <a:r>
                        <a:rPr lang="en-US" sz="1600" dirty="0"/>
                        <a:t>Overweight</a:t>
                      </a:r>
                    </a:p>
                    <a:p>
                      <a:pPr marL="285750" indent="-285750">
                        <a:buFont typeface="Arial" panose="020B0604020202020204" pitchFamily="34" charset="0"/>
                        <a:buChar char="•"/>
                      </a:pPr>
                      <a:r>
                        <a:rPr lang="en-US" sz="1600" dirty="0"/>
                        <a:t>Obesity class I</a:t>
                      </a:r>
                    </a:p>
                    <a:p>
                      <a:pPr marL="285750" indent="-285750">
                        <a:buFont typeface="Arial" panose="020B0604020202020204" pitchFamily="34" charset="0"/>
                        <a:buChar char="•"/>
                      </a:pPr>
                      <a:r>
                        <a:rPr lang="en-US" sz="1600" dirty="0"/>
                        <a:t>Obesity class II</a:t>
                      </a:r>
                    </a:p>
                    <a:p>
                      <a:pPr marL="285750" indent="-285750">
                        <a:buFont typeface="Arial" panose="020B0604020202020204" pitchFamily="34" charset="0"/>
                        <a:buChar char="•"/>
                      </a:pPr>
                      <a:r>
                        <a:rPr lang="en-US" sz="1600" dirty="0"/>
                        <a:t>Obesity class III</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600" dirty="0"/>
                      </a:br>
                      <a:r>
                        <a:rPr lang="en-US" sz="1600" dirty="0"/>
                        <a:t>12.0 (2.1)</a:t>
                      </a:r>
                      <a:br>
                        <a:rPr lang="en-US" sz="1600" dirty="0"/>
                      </a:br>
                      <a:r>
                        <a:rPr lang="en-US" sz="1600" dirty="0"/>
                        <a:t>110.0 (18.8)</a:t>
                      </a:r>
                      <a:br>
                        <a:rPr lang="en-US" sz="1600" dirty="0"/>
                      </a:br>
                      <a:r>
                        <a:rPr lang="en-US" sz="1600" dirty="0"/>
                        <a:t>208.0 (35.6)</a:t>
                      </a:r>
                      <a:br>
                        <a:rPr lang="en-US" sz="1600" dirty="0"/>
                      </a:br>
                      <a:r>
                        <a:rPr lang="en-US" sz="1600" dirty="0"/>
                        <a:t>254.0 (43.4)</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600" dirty="0"/>
                      </a:br>
                      <a:r>
                        <a:rPr lang="en-US" sz="1600" dirty="0"/>
                        <a:t>13.0 (2.2)</a:t>
                      </a:r>
                      <a:br>
                        <a:rPr lang="en-US" sz="1600" dirty="0"/>
                      </a:br>
                      <a:r>
                        <a:rPr lang="en-US" sz="1600" dirty="0"/>
                        <a:t>120.0 (20.5)</a:t>
                      </a:r>
                      <a:br>
                        <a:rPr lang="en-US" sz="1600" dirty="0"/>
                      </a:br>
                      <a:r>
                        <a:rPr lang="en-US" sz="1600" dirty="0"/>
                        <a:t>207.0 (35.4)</a:t>
                      </a:r>
                      <a:br>
                        <a:rPr lang="en-US" sz="1600" dirty="0"/>
                      </a:br>
                      <a:r>
                        <a:rPr lang="en-US" sz="1600" dirty="0"/>
                        <a:t>244.0 (41.8)</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600" dirty="0"/>
                      </a:br>
                      <a:r>
                        <a:rPr lang="en-US" sz="1600" dirty="0"/>
                        <a:t>9.0 (1.5)</a:t>
                      </a:r>
                      <a:br>
                        <a:rPr lang="en-US" sz="1600" dirty="0"/>
                      </a:br>
                      <a:r>
                        <a:rPr lang="en-US" sz="1600" dirty="0"/>
                        <a:t>126.0 (21.6)</a:t>
                      </a:r>
                      <a:br>
                        <a:rPr lang="en-US" sz="1600" dirty="0"/>
                      </a:br>
                      <a:r>
                        <a:rPr lang="en-US" sz="1600" dirty="0"/>
                        <a:t>196.0 (33.6)</a:t>
                      </a:r>
                      <a:br>
                        <a:rPr lang="en-US" sz="1600" dirty="0"/>
                      </a:br>
                      <a:r>
                        <a:rPr lang="en-US" sz="1600" dirty="0"/>
                        <a:t>253.0 (43.3)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600" dirty="0"/>
                      </a:br>
                      <a:r>
                        <a:rPr lang="en-US" sz="1600" dirty="0"/>
                        <a:t>12.0 (2.0)</a:t>
                      </a:r>
                      <a:br>
                        <a:rPr lang="en-US" sz="1600" dirty="0"/>
                      </a:br>
                      <a:r>
                        <a:rPr lang="en-US" sz="1600" dirty="0"/>
                        <a:t>127.0 (21.6)</a:t>
                      </a:r>
                      <a:br>
                        <a:rPr lang="en-US" sz="1600" dirty="0"/>
                      </a:br>
                      <a:r>
                        <a:rPr lang="en-US" sz="1600" dirty="0"/>
                        <a:t>213.0 (36.3)</a:t>
                      </a:r>
                      <a:br>
                        <a:rPr lang="en-US" sz="1600" dirty="0"/>
                      </a:br>
                      <a:r>
                        <a:rPr lang="en-US" sz="1600" dirty="0"/>
                        <a:t>235.0 (40.0)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271193325"/>
                  </a:ext>
                </a:extLst>
              </a:tr>
              <a:tr h="370840">
                <a:tc>
                  <a:txBody>
                    <a:bodyPr/>
                    <a:lstStyle/>
                    <a:p>
                      <a:r>
                        <a:rPr lang="en-US" sz="1600" dirty="0"/>
                        <a:t>Patients with BMI ≥35 kg/m</a:t>
                      </a:r>
                      <a:r>
                        <a:rPr lang="en-US" sz="1600" baseline="30000" dirty="0"/>
                        <a:t>2</a:t>
                      </a:r>
                      <a:r>
                        <a:rPr lang="en-US" sz="1600" dirty="0"/>
                        <a:t>, n (%)</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462.0 (79.1)</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451.0 (77.2)</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449.0 (76.9)</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448.0 (76.3)</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53826553"/>
                  </a:ext>
                </a:extLst>
              </a:tr>
            </a:tbl>
          </a:graphicData>
        </a:graphic>
      </p:graphicFrame>
      <p:sp>
        <p:nvSpPr>
          <p:cNvPr id="4" name="Content Placeholder 3">
            <a:extLst>
              <a:ext uri="{FF2B5EF4-FFF2-40B4-BE49-F238E27FC236}">
                <a16:creationId xmlns:a16="http://schemas.microsoft.com/office/drawing/2014/main" id="{C43B1B0E-36F2-3572-2FE9-D06BE4DD02BE}"/>
              </a:ext>
            </a:extLst>
          </p:cNvPr>
          <p:cNvSpPr>
            <a:spLocks noGrp="1"/>
          </p:cNvSpPr>
          <p:nvPr>
            <p:ph sz="quarter" idx="10"/>
          </p:nvPr>
        </p:nvSpPr>
        <p:spPr/>
        <p:txBody>
          <a:bodyPr/>
          <a:lstStyle/>
          <a:p>
            <a:pPr algn="ctr"/>
            <a:r>
              <a:rPr lang="en-US" dirty="0"/>
              <a:t>Jastreboff. ADA 2026. </a:t>
            </a:r>
          </a:p>
        </p:txBody>
      </p:sp>
    </p:spTree>
    <p:extLst>
      <p:ext uri="{BB962C8B-B14F-4D97-AF65-F5344CB8AC3E}">
        <p14:creationId xmlns:p14="http://schemas.microsoft.com/office/powerpoint/2010/main" val="389441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0872BAE-9D28-D3F3-CB0D-107DEC30410F}"/>
              </a:ext>
            </a:extLst>
          </p:cNvPr>
          <p:cNvSpPr>
            <a:spLocks noGrp="1"/>
          </p:cNvSpPr>
          <p:nvPr>
            <p:ph idx="13"/>
          </p:nvPr>
        </p:nvSpPr>
        <p:spPr>
          <a:xfrm>
            <a:off x="7770409" y="4095345"/>
            <a:ext cx="4217226" cy="727226"/>
          </a:xfrm>
        </p:spPr>
        <p:txBody>
          <a:bodyPr/>
          <a:lstStyle/>
          <a:p>
            <a:r>
              <a:rPr lang="en-US" sz="1800" i="1" dirty="0"/>
              <a:t>P</a:t>
            </a:r>
            <a:r>
              <a:rPr lang="en-US" sz="1800" dirty="0"/>
              <a:t> &lt;.001 vs placebo for all comparisons</a:t>
            </a:r>
          </a:p>
        </p:txBody>
      </p:sp>
      <p:sp>
        <p:nvSpPr>
          <p:cNvPr id="12" name="Rectangle 11"/>
          <p:cNvSpPr/>
          <p:nvPr/>
        </p:nvSpPr>
        <p:spPr>
          <a:xfrm>
            <a:off x="822960" y="4822571"/>
            <a:ext cx="1476756" cy="252348"/>
          </a:xfrm>
          <a:prstGeom prst="rect">
            <a:avLst/>
          </a:prstGeom>
          <a:solidFill>
            <a:schemeClr val="bg1">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13" name="TextBox 12"/>
          <p:cNvSpPr txBox="1"/>
          <p:nvPr/>
        </p:nvSpPr>
        <p:spPr>
          <a:xfrm>
            <a:off x="1174853" y="4529963"/>
            <a:ext cx="772969" cy="338554"/>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dirty="0">
                <a:ln>
                  <a:noFill/>
                </a:ln>
                <a:solidFill>
                  <a:srgbClr val="282828"/>
                </a:solidFill>
                <a:effectLst/>
                <a:uLnTx/>
                <a:uFillTx/>
                <a:latin typeface="Poppins"/>
                <a:ea typeface="+mn-ea"/>
                <a:cs typeface="+mn-cs"/>
              </a:rPr>
              <a:t>-2.2%</a:t>
            </a:r>
          </a:p>
        </p:txBody>
      </p:sp>
      <p:sp>
        <p:nvSpPr>
          <p:cNvPr id="14" name="TextBox 13"/>
          <p:cNvSpPr txBox="1"/>
          <p:nvPr/>
        </p:nvSpPr>
        <p:spPr>
          <a:xfrm>
            <a:off x="1097911" y="5120640"/>
            <a:ext cx="926857" cy="307777"/>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Placebo</a:t>
            </a:r>
          </a:p>
        </p:txBody>
      </p:sp>
      <p:sp>
        <p:nvSpPr>
          <p:cNvPr id="15" name="Rectangle 14"/>
          <p:cNvSpPr/>
          <p:nvPr/>
        </p:nvSpPr>
        <p:spPr>
          <a:xfrm>
            <a:off x="2555748" y="2895546"/>
            <a:ext cx="1476756" cy="217937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16" name="TextBox 15"/>
          <p:cNvSpPr txBox="1"/>
          <p:nvPr/>
        </p:nvSpPr>
        <p:spPr>
          <a:xfrm>
            <a:off x="2856345" y="2602938"/>
            <a:ext cx="875561" cy="338554"/>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dirty="0">
                <a:ln>
                  <a:noFill/>
                </a:ln>
                <a:solidFill>
                  <a:srgbClr val="282828"/>
                </a:solidFill>
                <a:effectLst/>
                <a:uLnTx/>
                <a:uFillTx/>
                <a:latin typeface="Poppins"/>
                <a:ea typeface="+mn-ea"/>
                <a:cs typeface="+mn-cs"/>
              </a:rPr>
              <a:t>-19.0%</a:t>
            </a:r>
          </a:p>
        </p:txBody>
      </p:sp>
      <p:sp>
        <p:nvSpPr>
          <p:cNvPr id="17" name="TextBox 16"/>
          <p:cNvSpPr txBox="1"/>
          <p:nvPr/>
        </p:nvSpPr>
        <p:spPr>
          <a:xfrm>
            <a:off x="2694443" y="5120640"/>
            <a:ext cx="1199367" cy="523220"/>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Retatrutide
4 mg</a:t>
            </a:r>
          </a:p>
        </p:txBody>
      </p:sp>
      <p:sp>
        <p:nvSpPr>
          <p:cNvPr id="18" name="Rectangle 17"/>
          <p:cNvSpPr/>
          <p:nvPr/>
        </p:nvSpPr>
        <p:spPr>
          <a:xfrm>
            <a:off x="4288536" y="2104089"/>
            <a:ext cx="1476756" cy="2970830"/>
          </a:xfrm>
          <a:prstGeom prst="rect">
            <a:avLst/>
          </a:prstGeom>
          <a:solidFill>
            <a:schemeClr val="accent1">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19" name="TextBox 18"/>
          <p:cNvSpPr txBox="1"/>
          <p:nvPr/>
        </p:nvSpPr>
        <p:spPr>
          <a:xfrm>
            <a:off x="4569096" y="1811481"/>
            <a:ext cx="915635" cy="338554"/>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dirty="0">
                <a:ln>
                  <a:noFill/>
                </a:ln>
                <a:solidFill>
                  <a:srgbClr val="282828"/>
                </a:solidFill>
                <a:effectLst/>
                <a:uLnTx/>
                <a:uFillTx/>
                <a:latin typeface="Poppins"/>
                <a:ea typeface="+mn-ea"/>
                <a:cs typeface="+mn-cs"/>
              </a:rPr>
              <a:t>-25.9%</a:t>
            </a:r>
          </a:p>
        </p:txBody>
      </p:sp>
      <p:sp>
        <p:nvSpPr>
          <p:cNvPr id="20" name="TextBox 19"/>
          <p:cNvSpPr txBox="1"/>
          <p:nvPr/>
        </p:nvSpPr>
        <p:spPr>
          <a:xfrm>
            <a:off x="4427231" y="5120640"/>
            <a:ext cx="1199367" cy="523220"/>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Retatrutide
9 mg</a:t>
            </a:r>
          </a:p>
        </p:txBody>
      </p:sp>
      <p:sp>
        <p:nvSpPr>
          <p:cNvPr id="21" name="Rectangle 20"/>
          <p:cNvSpPr/>
          <p:nvPr/>
        </p:nvSpPr>
        <p:spPr>
          <a:xfrm>
            <a:off x="6021324" y="1828800"/>
            <a:ext cx="1476756" cy="3246120"/>
          </a:xfrm>
          <a:prstGeom prst="rect">
            <a:avLst/>
          </a:prstGeom>
          <a:solidFill>
            <a:schemeClr val="accent1">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2" name="TextBox 21"/>
          <p:cNvSpPr txBox="1"/>
          <p:nvPr/>
        </p:nvSpPr>
        <p:spPr>
          <a:xfrm>
            <a:off x="6303487" y="1536192"/>
            <a:ext cx="912429" cy="338554"/>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dirty="0">
                <a:ln>
                  <a:noFill/>
                </a:ln>
                <a:solidFill>
                  <a:srgbClr val="282828"/>
                </a:solidFill>
                <a:effectLst/>
                <a:uLnTx/>
                <a:uFillTx/>
                <a:latin typeface="Poppins"/>
                <a:ea typeface="+mn-ea"/>
                <a:cs typeface="+mn-cs"/>
              </a:rPr>
              <a:t>-28.3%</a:t>
            </a:r>
          </a:p>
        </p:txBody>
      </p:sp>
      <p:sp>
        <p:nvSpPr>
          <p:cNvPr id="23" name="TextBox 22"/>
          <p:cNvSpPr txBox="1"/>
          <p:nvPr/>
        </p:nvSpPr>
        <p:spPr>
          <a:xfrm>
            <a:off x="6160019" y="5120640"/>
            <a:ext cx="1199367" cy="523220"/>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Retatrutide
12 mg</a:t>
            </a:r>
          </a:p>
        </p:txBody>
      </p:sp>
      <p:sp>
        <p:nvSpPr>
          <p:cNvPr id="4" name="Content Placeholder 3">
            <a:extLst>
              <a:ext uri="{FF2B5EF4-FFF2-40B4-BE49-F238E27FC236}">
                <a16:creationId xmlns:a16="http://schemas.microsoft.com/office/drawing/2014/main" id="{89B56438-4E8C-8147-E17D-710B29CDD458}"/>
              </a:ext>
            </a:extLst>
          </p:cNvPr>
          <p:cNvSpPr>
            <a:spLocks noGrp="1"/>
          </p:cNvSpPr>
          <p:nvPr>
            <p:ph idx="1"/>
          </p:nvPr>
        </p:nvSpPr>
        <p:spPr>
          <a:xfrm>
            <a:off x="822960" y="1335810"/>
            <a:ext cx="6675120" cy="327025"/>
          </a:xfrm>
        </p:spPr>
        <p:txBody>
          <a:bodyPr/>
          <a:lstStyle/>
          <a:p>
            <a:pPr marL="0" indent="0" algn="ctr">
              <a:buNone/>
            </a:pPr>
            <a:r>
              <a:rPr lang="en-US" sz="1800" b="1" dirty="0"/>
              <a:t>Change in Total Body Weight (Efficacy Estimand)</a:t>
            </a:r>
          </a:p>
        </p:txBody>
      </p:sp>
      <p:sp>
        <p:nvSpPr>
          <p:cNvPr id="3" name="Title 2">
            <a:extLst>
              <a:ext uri="{FF2B5EF4-FFF2-40B4-BE49-F238E27FC236}">
                <a16:creationId xmlns:a16="http://schemas.microsoft.com/office/drawing/2014/main" id="{BF2F181A-57E5-C4D4-F205-F4CFEDE33674}"/>
              </a:ext>
            </a:extLst>
          </p:cNvPr>
          <p:cNvSpPr>
            <a:spLocks noGrp="1"/>
          </p:cNvSpPr>
          <p:nvPr>
            <p:ph type="title"/>
          </p:nvPr>
        </p:nvSpPr>
        <p:spPr>
          <a:xfrm>
            <a:off x="231078" y="531005"/>
            <a:ext cx="11740260" cy="502445"/>
          </a:xfrm>
        </p:spPr>
        <p:txBody>
          <a:bodyPr/>
          <a:lstStyle/>
          <a:p>
            <a:r>
              <a:rPr lang="en-US" dirty="0"/>
              <a:t>TRIUMPH-1: Change in Total Body Weight at 80 Wk</a:t>
            </a:r>
          </a:p>
        </p:txBody>
      </p:sp>
      <p:graphicFrame>
        <p:nvGraphicFramePr>
          <p:cNvPr id="8" name="Content Placeholder 7">
            <a:extLst>
              <a:ext uri="{FF2B5EF4-FFF2-40B4-BE49-F238E27FC236}">
                <a16:creationId xmlns:a16="http://schemas.microsoft.com/office/drawing/2014/main" id="{B3FAE37D-7779-E89F-1F95-F1BCD7E1BE7E}"/>
              </a:ext>
            </a:extLst>
          </p:cNvPr>
          <p:cNvGraphicFramePr>
            <a:graphicFrameLocks noGrp="1"/>
          </p:cNvGraphicFramePr>
          <p:nvPr>
            <p:ph sz="quarter" idx="10"/>
            <p:extLst>
              <p:ext uri="{D42A27DB-BD31-4B8C-83A1-F6EECF244321}">
                <p14:modId xmlns:p14="http://schemas.microsoft.com/office/powerpoint/2010/main" val="1616028264"/>
              </p:ext>
            </p:extLst>
          </p:nvPr>
        </p:nvGraphicFramePr>
        <p:xfrm>
          <a:off x="7737815" y="1828800"/>
          <a:ext cx="4249820" cy="2062480"/>
        </p:xfrm>
        <a:graphic>
          <a:graphicData uri="http://schemas.openxmlformats.org/drawingml/2006/table">
            <a:tbl>
              <a:tblPr firstRow="1" bandRow="1">
                <a:tableStyleId>{6E25E649-3F16-4E02-A733-19D2CDBF48F0}</a:tableStyleId>
              </a:tblPr>
              <a:tblGrid>
                <a:gridCol w="2168101">
                  <a:extLst>
                    <a:ext uri="{9D8B030D-6E8A-4147-A177-3AD203B41FA5}">
                      <a16:colId xmlns:a16="http://schemas.microsoft.com/office/drawing/2014/main" val="4055596052"/>
                    </a:ext>
                  </a:extLst>
                </a:gridCol>
                <a:gridCol w="2081719">
                  <a:extLst>
                    <a:ext uri="{9D8B030D-6E8A-4147-A177-3AD203B41FA5}">
                      <a16:colId xmlns:a16="http://schemas.microsoft.com/office/drawing/2014/main" val="3689899092"/>
                    </a:ext>
                  </a:extLst>
                </a:gridCol>
              </a:tblGrid>
              <a:tr h="370840">
                <a:tc>
                  <a:txBody>
                    <a:bodyPr/>
                    <a:lstStyle/>
                    <a:p>
                      <a:r>
                        <a:rPr lang="en-US" sz="1600" dirty="0">
                          <a:solidFill>
                            <a:schemeClr val="bg2"/>
                          </a:solidFill>
                        </a:rPr>
                        <a:t>Treatment Regimen Estimand</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Change in Body Weight, %</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610261974"/>
                  </a:ext>
                </a:extLst>
              </a:tr>
              <a:tr h="370840">
                <a:tc>
                  <a:txBody>
                    <a:bodyPr/>
                    <a:lstStyle/>
                    <a:p>
                      <a:r>
                        <a:rPr lang="en-US" sz="1600" dirty="0"/>
                        <a:t>Retatrutide 4 mg</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-17.6</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11172774"/>
                  </a:ext>
                </a:extLst>
              </a:tr>
              <a:tr h="370840">
                <a:tc>
                  <a:txBody>
                    <a:bodyPr/>
                    <a:lstStyle/>
                    <a:p>
                      <a:r>
                        <a:rPr lang="en-US" sz="1600" dirty="0"/>
                        <a:t>Retatrutide 9 mg</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-23.7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67530172"/>
                  </a:ext>
                </a:extLst>
              </a:tr>
              <a:tr h="370840">
                <a:tc>
                  <a:txBody>
                    <a:bodyPr/>
                    <a:lstStyle/>
                    <a:p>
                      <a:r>
                        <a:rPr lang="en-US" sz="1600" dirty="0"/>
                        <a:t>Retatrutide 12 mg</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-25.0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595955253"/>
                  </a:ext>
                </a:extLst>
              </a:tr>
              <a:tr h="370840">
                <a:tc>
                  <a:txBody>
                    <a:bodyPr/>
                    <a:lstStyle/>
                    <a:p>
                      <a:r>
                        <a:rPr lang="en-US" sz="1600" dirty="0"/>
                        <a:t>Placebo</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-3.9</a:t>
                      </a:r>
                    </a:p>
                  </a:txBody>
                  <a:tcPr anchor="ctr">
                    <a:lnL>
                      <a:noFill/>
                    </a:lnL>
                    <a:lnR>
                      <a:noFill/>
                    </a:lnR>
                    <a:lnT>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90674165"/>
                  </a:ext>
                </a:extLst>
              </a:tr>
            </a:tbl>
          </a:graphicData>
        </a:graphic>
      </p:graphicFrame>
      <p:sp>
        <p:nvSpPr>
          <p:cNvPr id="7" name="TextBox 6">
            <a:extLst>
              <a:ext uri="{FF2B5EF4-FFF2-40B4-BE49-F238E27FC236}">
                <a16:creationId xmlns:a16="http://schemas.microsoft.com/office/drawing/2014/main" id="{002DA0B5-1DBB-7B96-9A94-00C9691E8696}"/>
              </a:ext>
            </a:extLst>
          </p:cNvPr>
          <p:cNvSpPr txBox="1"/>
          <p:nvPr/>
        </p:nvSpPr>
        <p:spPr>
          <a:xfrm rot="16200000">
            <a:off x="-946268" y="3070425"/>
            <a:ext cx="2626468" cy="292608"/>
          </a:xfrm>
          <a:prstGeom prst="rect">
            <a:avLst/>
          </a:prstGeom>
        </p:spPr>
        <p:txBody>
          <a:bodyPr vert="horz" wrap="squar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 Change From Baseline</a:t>
            </a:r>
          </a:p>
        </p:txBody>
      </p:sp>
      <p:sp>
        <p:nvSpPr>
          <p:cNvPr id="9" name="Content Placeholder 3">
            <a:extLst>
              <a:ext uri="{FF2B5EF4-FFF2-40B4-BE49-F238E27FC236}">
                <a16:creationId xmlns:a16="http://schemas.microsoft.com/office/drawing/2014/main" id="{38989813-7280-7B71-C8F7-F3A2FFFB0355}"/>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t>Jastreboff. ADA 2026. </a:t>
            </a:r>
          </a:p>
        </p:txBody>
      </p:sp>
      <p:sp>
        <p:nvSpPr>
          <p:cNvPr id="5" name="Freeform: Shape 4">
            <a:extLst>
              <a:ext uri="{FF2B5EF4-FFF2-40B4-BE49-F238E27FC236}">
                <a16:creationId xmlns:a16="http://schemas.microsoft.com/office/drawing/2014/main" id="{6C0F1CBB-1E3C-A60F-FD43-0750AF868A3C}"/>
              </a:ext>
            </a:extLst>
          </p:cNvPr>
          <p:cNvSpPr/>
          <p:nvPr/>
        </p:nvSpPr>
        <p:spPr>
          <a:xfrm>
            <a:off x="609600" y="1790700"/>
            <a:ext cx="7048500" cy="3284219"/>
          </a:xfrm>
          <a:custGeom>
            <a:avLst/>
            <a:gdLst>
              <a:gd name="csX0" fmla="*/ 7048500 w 7048500"/>
              <a:gd name="csY0" fmla="*/ 3314700 h 3314700"/>
              <a:gd name="csX1" fmla="*/ 0 w 7048500"/>
              <a:gd name="csY1" fmla="*/ 3314700 h 3314700"/>
              <a:gd name="csX2" fmla="*/ 0 w 7048500"/>
              <a:gd name="csY2" fmla="*/ 0 h 3314700"/>
            </a:gdLst>
            <a:ahLst/>
            <a:cxnLst>
              <a:cxn ang="0">
                <a:pos x="csX0" y="csY0"/>
              </a:cxn>
              <a:cxn ang="0">
                <a:pos x="csX1" y="csY1"/>
              </a:cxn>
              <a:cxn ang="0">
                <a:pos x="csX2" y="csY2"/>
              </a:cxn>
            </a:cxnLst>
            <a:rect l="l" t="t" r="r" b="b"/>
            <a:pathLst>
              <a:path w="7048500" h="3314700">
                <a:moveTo>
                  <a:pt x="7048500" y="3314700"/>
                </a:moveTo>
                <a:lnTo>
                  <a:pt x="0" y="3314700"/>
                </a:lnTo>
                <a:lnTo>
                  <a:pt x="0" y="0"/>
                </a:lnTo>
              </a:path>
            </a:pathLst>
          </a:cu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C4BB2F4-F437-453A-09DD-CFA2FDDC0972}"/>
              </a:ext>
            </a:extLst>
          </p:cNvPr>
          <p:cNvSpPr>
            <a:spLocks noGrp="1"/>
          </p:cNvSpPr>
          <p:nvPr>
            <p:ph sz="quarter" idx="10"/>
          </p:nvPr>
        </p:nvSpPr>
        <p:spPr/>
        <p:txBody>
          <a:bodyPr/>
          <a:lstStyle/>
          <a:p>
            <a:pPr algn="ctr"/>
            <a:r>
              <a:rPr lang="en-US" dirty="0"/>
              <a:t>Jastreboff. ADA 2026. </a:t>
            </a:r>
          </a:p>
        </p:txBody>
      </p:sp>
      <p:graphicFrame>
        <p:nvGraphicFramePr>
          <p:cNvPr id="5" name="Content Placeholder 4">
            <a:extLst>
              <a:ext uri="{FF2B5EF4-FFF2-40B4-BE49-F238E27FC236}">
                <a16:creationId xmlns:a16="http://schemas.microsoft.com/office/drawing/2014/main" id="{16A764E4-E990-B228-F416-22032AD5B0E7}"/>
              </a:ext>
            </a:extLst>
          </p:cNvPr>
          <p:cNvGraphicFramePr>
            <a:graphicFrameLocks noGrp="1"/>
          </p:cNvGraphicFramePr>
          <p:nvPr>
            <p:ph idx="1"/>
            <p:extLst>
              <p:ext uri="{D42A27DB-BD31-4B8C-83A1-F6EECF244321}">
                <p14:modId xmlns:p14="http://schemas.microsoft.com/office/powerpoint/2010/main" val="868971319"/>
              </p:ext>
            </p:extLst>
          </p:nvPr>
        </p:nvGraphicFramePr>
        <p:xfrm>
          <a:off x="231775" y="1335088"/>
          <a:ext cx="11739560" cy="3624073"/>
        </p:xfrm>
        <a:graphic>
          <a:graphicData uri="http://schemas.openxmlformats.org/drawingml/2006/table">
            <a:tbl>
              <a:tblPr firstRow="1" bandRow="1">
                <a:tableStyleId>{6E25E649-3F16-4E02-A733-19D2CDBF48F0}</a:tableStyleId>
              </a:tblPr>
              <a:tblGrid>
                <a:gridCol w="3669016">
                  <a:extLst>
                    <a:ext uri="{9D8B030D-6E8A-4147-A177-3AD203B41FA5}">
                      <a16:colId xmlns:a16="http://schemas.microsoft.com/office/drawing/2014/main" val="3083141736"/>
                    </a:ext>
                  </a:extLst>
                </a:gridCol>
                <a:gridCol w="2091447">
                  <a:extLst>
                    <a:ext uri="{9D8B030D-6E8A-4147-A177-3AD203B41FA5}">
                      <a16:colId xmlns:a16="http://schemas.microsoft.com/office/drawing/2014/main" val="2397101280"/>
                    </a:ext>
                  </a:extLst>
                </a:gridCol>
                <a:gridCol w="2062264">
                  <a:extLst>
                    <a:ext uri="{9D8B030D-6E8A-4147-A177-3AD203B41FA5}">
                      <a16:colId xmlns:a16="http://schemas.microsoft.com/office/drawing/2014/main" val="2347788255"/>
                    </a:ext>
                  </a:extLst>
                </a:gridCol>
                <a:gridCol w="2023353">
                  <a:extLst>
                    <a:ext uri="{9D8B030D-6E8A-4147-A177-3AD203B41FA5}">
                      <a16:colId xmlns:a16="http://schemas.microsoft.com/office/drawing/2014/main" val="2572640821"/>
                    </a:ext>
                  </a:extLst>
                </a:gridCol>
                <a:gridCol w="1893480">
                  <a:extLst>
                    <a:ext uri="{9D8B030D-6E8A-4147-A177-3AD203B41FA5}">
                      <a16:colId xmlns:a16="http://schemas.microsoft.com/office/drawing/2014/main" val="3359216529"/>
                    </a:ext>
                  </a:extLst>
                </a:gridCol>
              </a:tblGrid>
              <a:tr h="260248">
                <a:tc>
                  <a:txBody>
                    <a:bodyPr/>
                    <a:lstStyle/>
                    <a:p>
                      <a:r>
                        <a:rPr lang="en-US" sz="1400" dirty="0">
                          <a:solidFill>
                            <a:schemeClr val="bg2"/>
                          </a:solidFill>
                        </a:rPr>
                        <a:t>Outcome, %</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2"/>
                          </a:solidFill>
                        </a:rPr>
                        <a:t>Retatrutide 4 mg</a:t>
                      </a:r>
                      <a:br>
                        <a:rPr lang="en-US" sz="1400" dirty="0">
                          <a:solidFill>
                            <a:schemeClr val="bg2"/>
                          </a:solidFill>
                        </a:rPr>
                      </a:br>
                      <a:r>
                        <a:rPr lang="en-US" sz="1400" dirty="0">
                          <a:solidFill>
                            <a:schemeClr val="bg2"/>
                          </a:solidFill>
                        </a:rPr>
                        <a:t>(n = 584)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2"/>
                          </a:solidFill>
                        </a:rPr>
                        <a:t>Retatrutide 9 mg</a:t>
                      </a:r>
                      <a:br>
                        <a:rPr lang="en-US" sz="1400" dirty="0">
                          <a:solidFill>
                            <a:schemeClr val="bg2"/>
                          </a:solidFill>
                        </a:rPr>
                      </a:br>
                      <a:r>
                        <a:rPr lang="en-US" sz="1400" dirty="0">
                          <a:solidFill>
                            <a:schemeClr val="bg2"/>
                          </a:solidFill>
                        </a:rPr>
                        <a:t>(n = 584)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dirty="0">
                          <a:solidFill>
                            <a:schemeClr val="bg2"/>
                          </a:solidFill>
                        </a:rPr>
                        <a:t>Retatrutide 12 mg</a:t>
                      </a:r>
                      <a:br>
                        <a:rPr lang="en-US" sz="1400" dirty="0">
                          <a:solidFill>
                            <a:schemeClr val="bg2"/>
                          </a:solidFill>
                        </a:rPr>
                      </a:br>
                      <a:r>
                        <a:rPr lang="en-US" sz="1400" dirty="0">
                          <a:solidFill>
                            <a:schemeClr val="bg2"/>
                          </a:solidFill>
                        </a:rPr>
                        <a:t>(n = 584)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dirty="0">
                          <a:solidFill>
                            <a:schemeClr val="bg2"/>
                          </a:solidFill>
                        </a:rPr>
                        <a:t>Placebo</a:t>
                      </a:r>
                      <a:br>
                        <a:rPr lang="en-US" sz="1400" dirty="0">
                          <a:solidFill>
                            <a:schemeClr val="bg2"/>
                          </a:solidFill>
                        </a:rPr>
                      </a:br>
                      <a:r>
                        <a:rPr lang="en-US" sz="1400" dirty="0">
                          <a:solidFill>
                            <a:schemeClr val="bg2"/>
                          </a:solidFill>
                        </a:rPr>
                        <a:t>(n = 587)</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3180739537"/>
                  </a:ext>
                </a:extLst>
              </a:tr>
              <a:tr h="370840">
                <a:tc>
                  <a:txBody>
                    <a:bodyPr/>
                    <a:lstStyle/>
                    <a:p>
                      <a:r>
                        <a:rPr lang="en-US" sz="1400" dirty="0"/>
                        <a:t>Patients achieved BMI threshold</a:t>
                      </a:r>
                    </a:p>
                    <a:p>
                      <a:pPr marL="285750" indent="-285750">
                        <a:buFont typeface="Arial" panose="020B0604020202020204" pitchFamily="34" charset="0"/>
                        <a:buChar char="•"/>
                      </a:pPr>
                      <a:r>
                        <a:rPr lang="en-US" sz="1400" dirty="0"/>
                        <a:t>&lt;30 kg/m</a:t>
                      </a:r>
                      <a:r>
                        <a:rPr lang="en-US" sz="1400" baseline="30000" dirty="0"/>
                        <a:t>2</a:t>
                      </a:r>
                    </a:p>
                    <a:p>
                      <a:pPr marL="285750" indent="-285750">
                        <a:buFont typeface="Arial" panose="020B0604020202020204" pitchFamily="34" charset="0"/>
                        <a:buChar char="•"/>
                      </a:pPr>
                      <a:r>
                        <a:rPr lang="en-US" sz="1400" dirty="0"/>
                        <a:t>&lt;25 kg/m</a:t>
                      </a:r>
                      <a:r>
                        <a:rPr lang="en-US" sz="1400" baseline="30000" dirty="0"/>
                        <a:t>2</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br>
                        <a:rPr lang="en-US" sz="1400" dirty="0"/>
                      </a:br>
                      <a:r>
                        <a:rPr lang="en-US" sz="1400" dirty="0"/>
                        <a:t>40.3</a:t>
                      </a:r>
                      <a:br>
                        <a:rPr lang="en-US" sz="1400" dirty="0"/>
                      </a:br>
                      <a:r>
                        <a:rPr lang="en-US" sz="1400" dirty="0"/>
                        <a:t>15.6</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br>
                        <a:rPr lang="en-US" sz="1400" dirty="0"/>
                      </a:br>
                      <a:r>
                        <a:rPr lang="en-US" sz="1400" dirty="0"/>
                        <a:t>60.2</a:t>
                      </a:r>
                      <a:br>
                        <a:rPr lang="en-US" sz="1400" dirty="0"/>
                      </a:br>
                      <a:r>
                        <a:rPr lang="en-US" sz="1400" dirty="0"/>
                        <a:t>29.0</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br>
                        <a:rPr lang="en-US" sz="1400" dirty="0"/>
                      </a:br>
                      <a:r>
                        <a:rPr lang="en-US" sz="1400" dirty="0"/>
                        <a:t>65.3</a:t>
                      </a:r>
                      <a:br>
                        <a:rPr lang="en-US" sz="1400" dirty="0"/>
                      </a:br>
                      <a:r>
                        <a:rPr lang="en-US" sz="1400" dirty="0"/>
                        <a:t>33.3</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br>
                        <a:rPr lang="en-US" sz="1400" dirty="0"/>
                      </a:br>
                      <a:r>
                        <a:rPr lang="en-US" sz="1400" dirty="0"/>
                        <a:t>7.6</a:t>
                      </a:r>
                      <a:br>
                        <a:rPr lang="en-US" sz="1400" dirty="0"/>
                      </a:br>
                      <a:r>
                        <a:rPr lang="en-US" sz="1400" dirty="0"/>
                        <a:t>1.1</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24269256"/>
                  </a:ext>
                </a:extLst>
              </a:tr>
              <a:tr h="362713">
                <a:tc>
                  <a:txBody>
                    <a:bodyPr/>
                    <a:lstStyle/>
                    <a:p>
                      <a:r>
                        <a:rPr lang="en-US" sz="1400" dirty="0"/>
                        <a:t>Waist to height ratio &lt;0.5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11.7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21.5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26.1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1.3</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8078121"/>
                  </a:ext>
                </a:extLst>
              </a:tr>
              <a:tr h="370840">
                <a:tc>
                  <a:txBody>
                    <a:bodyPr/>
                    <a:lstStyle/>
                    <a:p>
                      <a:r>
                        <a:rPr lang="en-US" sz="1400" dirty="0"/>
                        <a:t>Patients achieved weight loss threshold</a:t>
                      </a:r>
                    </a:p>
                    <a:p>
                      <a:pPr marL="285750" indent="-285750">
                        <a:buFont typeface="Arial" panose="020B0604020202020204" pitchFamily="34" charset="0"/>
                        <a:buChar char="•"/>
                      </a:pPr>
                      <a:r>
                        <a:rPr lang="en-US" sz="1400" dirty="0"/>
                        <a:t>≥5%</a:t>
                      </a:r>
                    </a:p>
                    <a:p>
                      <a:pPr marL="285750" indent="-285750">
                        <a:buFont typeface="Arial" panose="020B0604020202020204" pitchFamily="34" charset="0"/>
                        <a:buChar char="•"/>
                      </a:pPr>
                      <a:r>
                        <a:rPr lang="en-US" sz="1400" dirty="0"/>
                        <a:t>≥10%</a:t>
                      </a:r>
                    </a:p>
                    <a:p>
                      <a:pPr marL="285750" indent="-285750">
                        <a:buFont typeface="Arial" panose="020B0604020202020204" pitchFamily="34" charset="0"/>
                        <a:buChar char="•"/>
                      </a:pPr>
                      <a:r>
                        <a:rPr lang="en-US" sz="1400" dirty="0"/>
                        <a:t>≥15%</a:t>
                      </a:r>
                    </a:p>
                    <a:p>
                      <a:pPr marL="285750" indent="-285750">
                        <a:buFont typeface="Arial" panose="020B0604020202020204" pitchFamily="34" charset="0"/>
                        <a:buChar char="•"/>
                      </a:pPr>
                      <a:r>
                        <a:rPr lang="en-US" sz="1400" dirty="0"/>
                        <a:t>≥20%</a:t>
                      </a:r>
                    </a:p>
                    <a:p>
                      <a:pPr marL="285750" indent="-285750">
                        <a:buFont typeface="Arial" panose="020B0604020202020204" pitchFamily="34" charset="0"/>
                        <a:buChar char="•"/>
                      </a:pPr>
                      <a:r>
                        <a:rPr lang="en-US" sz="1400" dirty="0"/>
                        <a:t>≥25%</a:t>
                      </a:r>
                    </a:p>
                    <a:p>
                      <a:pPr marL="285750" indent="-285750">
                        <a:buFont typeface="Arial" panose="020B0604020202020204" pitchFamily="34" charset="0"/>
                        <a:buChar char="•"/>
                      </a:pPr>
                      <a:r>
                        <a:rPr lang="en-US" sz="1400" dirty="0"/>
                        <a:t>≥30%</a:t>
                      </a:r>
                    </a:p>
                    <a:p>
                      <a:pPr marL="285750" indent="-285750">
                        <a:buFont typeface="Arial" panose="020B0604020202020204" pitchFamily="34" charset="0"/>
                        <a:buChar char="•"/>
                      </a:pPr>
                      <a:r>
                        <a:rPr lang="en-US" sz="1400" dirty="0"/>
                        <a:t>≥35%</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br>
                        <a:rPr lang="en-US" sz="1400" dirty="0"/>
                      </a:br>
                      <a:br>
                        <a:rPr lang="en-US" sz="1400" dirty="0"/>
                      </a:br>
                      <a:r>
                        <a:rPr lang="en-US" sz="1400" dirty="0"/>
                        <a:t>91.3</a:t>
                      </a:r>
                      <a:br>
                        <a:rPr lang="en-US" sz="1400" dirty="0"/>
                      </a:br>
                      <a:r>
                        <a:rPr lang="en-US" sz="1400" dirty="0"/>
                        <a:t>78.4</a:t>
                      </a:r>
                      <a:br>
                        <a:rPr lang="en-US" sz="1400" dirty="0"/>
                      </a:br>
                      <a:r>
                        <a:rPr lang="en-US" sz="1400" dirty="0"/>
                        <a:t>61.5</a:t>
                      </a:r>
                      <a:br>
                        <a:rPr lang="en-US" sz="1400" dirty="0"/>
                      </a:br>
                      <a:r>
                        <a:rPr lang="en-US" sz="1400" dirty="0"/>
                        <a:t>44.0</a:t>
                      </a:r>
                      <a:br>
                        <a:rPr lang="en-US" sz="1400" dirty="0"/>
                      </a:br>
                      <a:r>
                        <a:rPr lang="en-US" sz="1400" dirty="0"/>
                        <a:t>27.8</a:t>
                      </a:r>
                      <a:br>
                        <a:rPr lang="en-US" sz="1400" dirty="0"/>
                      </a:br>
                      <a:r>
                        <a:rPr lang="en-US" sz="1400" dirty="0"/>
                        <a:t>15.3</a:t>
                      </a:r>
                      <a:br>
                        <a:rPr lang="en-US" sz="1400" dirty="0"/>
                      </a:br>
                      <a:r>
                        <a:rPr lang="en-US" sz="1400" dirty="0"/>
                        <a:t>5.9</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br>
                        <a:rPr lang="en-US" sz="1400" dirty="0"/>
                      </a:br>
                      <a:br>
                        <a:rPr lang="en-US" sz="1400" dirty="0"/>
                      </a:br>
                      <a:r>
                        <a:rPr lang="en-US" sz="1400" dirty="0"/>
                        <a:t>97.0</a:t>
                      </a:r>
                      <a:br>
                        <a:rPr lang="en-US" sz="1400" dirty="0"/>
                      </a:br>
                      <a:r>
                        <a:rPr lang="en-US" sz="1400" dirty="0"/>
                        <a:t>92.0</a:t>
                      </a:r>
                      <a:br>
                        <a:rPr lang="en-US" sz="1400" dirty="0"/>
                      </a:br>
                      <a:r>
                        <a:rPr lang="en-US" sz="1400" dirty="0"/>
                        <a:t>82.8</a:t>
                      </a:r>
                      <a:br>
                        <a:rPr lang="en-US" sz="1400" dirty="0"/>
                      </a:br>
                      <a:r>
                        <a:rPr lang="en-US" sz="1400" dirty="0"/>
                        <a:t>71.1</a:t>
                      </a:r>
                      <a:br>
                        <a:rPr lang="en-US" sz="1400" dirty="0"/>
                      </a:br>
                      <a:r>
                        <a:rPr lang="en-US" sz="1400" dirty="0"/>
                        <a:t>52.9</a:t>
                      </a:r>
                      <a:br>
                        <a:rPr lang="en-US" sz="1400" dirty="0"/>
                      </a:br>
                      <a:r>
                        <a:rPr lang="en-US" sz="1400" dirty="0"/>
                        <a:t>37.9</a:t>
                      </a:r>
                      <a:br>
                        <a:rPr lang="en-US" sz="1400" dirty="0"/>
                      </a:br>
                      <a:r>
                        <a:rPr lang="en-US" sz="1400" dirty="0"/>
                        <a:t>20.8</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br>
                        <a:rPr lang="en-US" sz="1400" dirty="0"/>
                      </a:br>
                      <a:br>
                        <a:rPr lang="en-US" sz="1400" dirty="0"/>
                      </a:br>
                      <a:r>
                        <a:rPr lang="en-US" sz="1400" dirty="0"/>
                        <a:t>97.3</a:t>
                      </a:r>
                      <a:br>
                        <a:rPr lang="en-US" sz="1400" dirty="0"/>
                      </a:br>
                      <a:r>
                        <a:rPr lang="en-US" sz="1400" dirty="0"/>
                        <a:t>93.2</a:t>
                      </a:r>
                      <a:br>
                        <a:rPr lang="en-US" sz="1400" dirty="0"/>
                      </a:br>
                      <a:r>
                        <a:rPr lang="en-US" sz="1400" dirty="0"/>
                        <a:t>87.5</a:t>
                      </a:r>
                      <a:br>
                        <a:rPr lang="en-US" sz="1400" dirty="0"/>
                      </a:br>
                      <a:r>
                        <a:rPr lang="en-US" sz="1400" dirty="0"/>
                        <a:t>76.2</a:t>
                      </a:r>
                      <a:br>
                        <a:rPr lang="en-US" sz="1400" dirty="0"/>
                      </a:br>
                      <a:r>
                        <a:rPr lang="en-US" sz="1400" dirty="0"/>
                        <a:t>62.5</a:t>
                      </a:r>
                      <a:br>
                        <a:rPr lang="en-US" sz="1400" dirty="0"/>
                      </a:br>
                      <a:r>
                        <a:rPr lang="en-US" sz="1400" dirty="0"/>
                        <a:t>45.3</a:t>
                      </a:r>
                      <a:br>
                        <a:rPr lang="en-US" sz="1400" dirty="0"/>
                      </a:br>
                      <a:r>
                        <a:rPr lang="en-US" sz="1400" dirty="0"/>
                        <a:t>27.2</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br>
                        <a:rPr lang="en-US" sz="1400" dirty="0"/>
                      </a:br>
                      <a:br>
                        <a:rPr lang="en-US" sz="1400" dirty="0"/>
                      </a:br>
                      <a:br>
                        <a:rPr lang="en-US" sz="1400" dirty="0"/>
                      </a:br>
                      <a:r>
                        <a:rPr lang="en-US" sz="1400" dirty="0"/>
                        <a:t>34.3</a:t>
                      </a:r>
                      <a:br>
                        <a:rPr lang="en-US" sz="1400" dirty="0"/>
                      </a:br>
                      <a:r>
                        <a:rPr lang="en-US" sz="1400" dirty="0"/>
                        <a:t>15.9</a:t>
                      </a:r>
                      <a:br>
                        <a:rPr lang="en-US" sz="1400" dirty="0"/>
                      </a:br>
                      <a:r>
                        <a:rPr lang="en-US" sz="1400" dirty="0"/>
                        <a:t>7.6</a:t>
                      </a:r>
                      <a:br>
                        <a:rPr lang="en-US" sz="1400" dirty="0"/>
                      </a:br>
                      <a:r>
                        <a:rPr lang="en-US" sz="1400" dirty="0"/>
                        <a:t>4.1</a:t>
                      </a:r>
                      <a:br>
                        <a:rPr lang="en-US" sz="1400" dirty="0"/>
                      </a:br>
                      <a:r>
                        <a:rPr lang="en-US" sz="1400" dirty="0"/>
                        <a:t>2.2</a:t>
                      </a:r>
                      <a:br>
                        <a:rPr lang="en-US" sz="1400" dirty="0"/>
                      </a:br>
                      <a:r>
                        <a:rPr lang="en-US" sz="1400" dirty="0"/>
                        <a:t>0.3</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48847397"/>
                  </a:ext>
                </a:extLst>
              </a:tr>
            </a:tbl>
          </a:graphicData>
        </a:graphic>
      </p:graphicFrame>
      <p:sp>
        <p:nvSpPr>
          <p:cNvPr id="2" name="Title 1">
            <a:extLst>
              <a:ext uri="{FF2B5EF4-FFF2-40B4-BE49-F238E27FC236}">
                <a16:creationId xmlns:a16="http://schemas.microsoft.com/office/drawing/2014/main" id="{398F5546-62D8-0FD0-0084-8C36A9D736F4}"/>
              </a:ext>
            </a:extLst>
          </p:cNvPr>
          <p:cNvSpPr>
            <a:spLocks noGrp="1"/>
          </p:cNvSpPr>
          <p:nvPr>
            <p:ph type="title"/>
          </p:nvPr>
        </p:nvSpPr>
        <p:spPr/>
        <p:txBody>
          <a:bodyPr/>
          <a:lstStyle/>
          <a:p>
            <a:r>
              <a:rPr lang="en-US" dirty="0"/>
              <a:t>TRIUMPH-1: Key Secondary Outcomes at 80 Wk</a:t>
            </a:r>
          </a:p>
        </p:txBody>
      </p:sp>
      <p:sp>
        <p:nvSpPr>
          <p:cNvPr id="6" name="Content Placeholder 37">
            <a:extLst>
              <a:ext uri="{FF2B5EF4-FFF2-40B4-BE49-F238E27FC236}">
                <a16:creationId xmlns:a16="http://schemas.microsoft.com/office/drawing/2014/main" id="{C6A065F1-F6B0-9857-05D5-182648DEED45}"/>
              </a:ext>
            </a:extLst>
          </p:cNvPr>
          <p:cNvSpPr txBox="1">
            <a:spLocks/>
          </p:cNvSpPr>
          <p:nvPr/>
        </p:nvSpPr>
        <p:spPr>
          <a:xfrm>
            <a:off x="231078" y="5068111"/>
            <a:ext cx="11740260" cy="1021791"/>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Retatrutide significantly improved select cardiovascular risk factors, including lipids, SBP, hsCRP, and glycemia, across all treatment arms vs placebo</a:t>
            </a:r>
          </a:p>
          <a:p>
            <a:r>
              <a:rPr lang="en-US" sz="1600" dirty="0"/>
              <a:t>Retatrutide also improved patients’ physical function and psychosocial QoL vs placebo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D4A34-70B5-4164-1669-AC0356941C26}"/>
              </a:ext>
            </a:extLst>
          </p:cNvPr>
          <p:cNvSpPr>
            <a:spLocks noGrp="1"/>
          </p:cNvSpPr>
          <p:nvPr>
            <p:ph type="title"/>
          </p:nvPr>
        </p:nvSpPr>
        <p:spPr/>
        <p:txBody>
          <a:bodyPr/>
          <a:lstStyle/>
          <a:p>
            <a:r>
              <a:rPr lang="en-US" dirty="0"/>
              <a:t>TRIUMPH-1 Extension: Change in Total Body Weight at 104 Wk</a:t>
            </a:r>
          </a:p>
        </p:txBody>
      </p:sp>
      <p:graphicFrame>
        <p:nvGraphicFramePr>
          <p:cNvPr id="5" name="Content Placeholder 4">
            <a:extLst>
              <a:ext uri="{FF2B5EF4-FFF2-40B4-BE49-F238E27FC236}">
                <a16:creationId xmlns:a16="http://schemas.microsoft.com/office/drawing/2014/main" id="{FD45B99E-30EF-A49C-16AB-7F4103DA4D23}"/>
              </a:ext>
            </a:extLst>
          </p:cNvPr>
          <p:cNvGraphicFramePr>
            <a:graphicFrameLocks noGrp="1"/>
          </p:cNvGraphicFramePr>
          <p:nvPr>
            <p:ph idx="1"/>
            <p:extLst>
              <p:ext uri="{D42A27DB-BD31-4B8C-83A1-F6EECF244321}">
                <p14:modId xmlns:p14="http://schemas.microsoft.com/office/powerpoint/2010/main" val="3195678176"/>
              </p:ext>
            </p:extLst>
          </p:nvPr>
        </p:nvGraphicFramePr>
        <p:xfrm>
          <a:off x="231775" y="1335088"/>
          <a:ext cx="5711825" cy="2123440"/>
        </p:xfrm>
        <a:graphic>
          <a:graphicData uri="http://schemas.openxmlformats.org/drawingml/2006/table">
            <a:tbl>
              <a:tblPr firstRow="1" bandRow="1">
                <a:tableStyleId>{6E25E649-3F16-4E02-A733-19D2CDBF48F0}</a:tableStyleId>
              </a:tblPr>
              <a:tblGrid>
                <a:gridCol w="2842165">
                  <a:extLst>
                    <a:ext uri="{9D8B030D-6E8A-4147-A177-3AD203B41FA5}">
                      <a16:colId xmlns:a16="http://schemas.microsoft.com/office/drawing/2014/main" val="11700458"/>
                    </a:ext>
                  </a:extLst>
                </a:gridCol>
                <a:gridCol w="2869660">
                  <a:extLst>
                    <a:ext uri="{9D8B030D-6E8A-4147-A177-3AD203B41FA5}">
                      <a16:colId xmlns:a16="http://schemas.microsoft.com/office/drawing/2014/main" val="1082134983"/>
                    </a:ext>
                  </a:extLst>
                </a:gridCol>
              </a:tblGrid>
              <a:tr h="370840">
                <a:tc>
                  <a:txBody>
                    <a:bodyPr/>
                    <a:lstStyle/>
                    <a:p>
                      <a:r>
                        <a:rPr lang="en-US" dirty="0">
                          <a:solidFill>
                            <a:schemeClr val="bg2"/>
                          </a:solidFill>
                        </a:rPr>
                        <a:t>Efficacy Estimand</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solidFill>
                            <a:schemeClr val="bg2"/>
                          </a:solidFill>
                        </a:rPr>
                        <a:t>Change in Total</a:t>
                      </a:r>
                      <a:br>
                        <a:rPr lang="en-US" dirty="0">
                          <a:solidFill>
                            <a:schemeClr val="bg2"/>
                          </a:solidFill>
                        </a:rPr>
                      </a:br>
                      <a:r>
                        <a:rPr lang="en-US" dirty="0">
                          <a:solidFill>
                            <a:schemeClr val="bg2"/>
                          </a:solidFill>
                        </a:rPr>
                        <a:t>Body Weight, %</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030573925"/>
                  </a:ext>
                </a:extLst>
              </a:tr>
              <a:tr h="370840">
                <a:tc>
                  <a:txBody>
                    <a:bodyPr/>
                    <a:lstStyle/>
                    <a:p>
                      <a:r>
                        <a:rPr lang="en-US" sz="1800" dirty="0"/>
                        <a:t>Retatrutide 4 mg</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dirty="0"/>
                        <a:t>-27.9</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437511983"/>
                  </a:ext>
                </a:extLst>
              </a:tr>
              <a:tr h="370840">
                <a:tc>
                  <a:txBody>
                    <a:bodyPr/>
                    <a:lstStyle/>
                    <a:p>
                      <a:r>
                        <a:rPr lang="en-US" sz="1800" dirty="0"/>
                        <a:t>Retatrutide 9 mg</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-29.5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3152670"/>
                  </a:ext>
                </a:extLst>
              </a:tr>
              <a:tr h="370840">
                <a:tc>
                  <a:txBody>
                    <a:bodyPr/>
                    <a:lstStyle/>
                    <a:p>
                      <a:r>
                        <a:rPr lang="en-US" sz="1800" dirty="0"/>
                        <a:t>Retatrutide 12 mg</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dirty="0"/>
                        <a:t>-30.3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07351818"/>
                  </a:ext>
                </a:extLst>
              </a:tr>
              <a:tr h="370840">
                <a:tc>
                  <a:txBody>
                    <a:bodyPr/>
                    <a:lstStyle/>
                    <a:p>
                      <a:r>
                        <a:rPr lang="en-US" sz="1800" dirty="0"/>
                        <a:t>Placebo</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dirty="0"/>
                        <a:t>-19.2</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2220138"/>
                  </a:ext>
                </a:extLst>
              </a:tr>
            </a:tbl>
          </a:graphicData>
        </a:graphic>
      </p:graphicFrame>
      <p:sp>
        <p:nvSpPr>
          <p:cNvPr id="4" name="Content Placeholder 3">
            <a:extLst>
              <a:ext uri="{FF2B5EF4-FFF2-40B4-BE49-F238E27FC236}">
                <a16:creationId xmlns:a16="http://schemas.microsoft.com/office/drawing/2014/main" id="{9184C553-4EC4-0E79-FABB-71078D1DDC6C}"/>
              </a:ext>
            </a:extLst>
          </p:cNvPr>
          <p:cNvSpPr>
            <a:spLocks noGrp="1"/>
          </p:cNvSpPr>
          <p:nvPr>
            <p:ph sz="quarter" idx="10"/>
          </p:nvPr>
        </p:nvSpPr>
        <p:spPr/>
        <p:txBody>
          <a:bodyPr/>
          <a:lstStyle/>
          <a:p>
            <a:pPr algn="ctr"/>
            <a:r>
              <a:rPr lang="en-US" dirty="0"/>
              <a:t>Jastreboff. ADA 2026. </a:t>
            </a:r>
          </a:p>
        </p:txBody>
      </p:sp>
      <p:sp>
        <p:nvSpPr>
          <p:cNvPr id="6" name="Content Placeholder 5">
            <a:extLst>
              <a:ext uri="{FF2B5EF4-FFF2-40B4-BE49-F238E27FC236}">
                <a16:creationId xmlns:a16="http://schemas.microsoft.com/office/drawing/2014/main" id="{A9BDD032-AB5A-8ACF-B395-C5331ACD1D6A}"/>
              </a:ext>
            </a:extLst>
          </p:cNvPr>
          <p:cNvSpPr txBox="1">
            <a:spLocks/>
          </p:cNvSpPr>
          <p:nvPr/>
        </p:nvSpPr>
        <p:spPr>
          <a:xfrm>
            <a:off x="231078" y="3760165"/>
            <a:ext cx="11729147" cy="502445"/>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i="1" dirty="0"/>
              <a:t>P</a:t>
            </a:r>
            <a:r>
              <a:rPr lang="en-US" sz="1800" dirty="0"/>
              <a:t> &lt;.001 vs placebo for all comparisons</a:t>
            </a:r>
          </a:p>
        </p:txBody>
      </p:sp>
      <p:graphicFrame>
        <p:nvGraphicFramePr>
          <p:cNvPr id="10" name="Content Placeholder 4">
            <a:extLst>
              <a:ext uri="{FF2B5EF4-FFF2-40B4-BE49-F238E27FC236}">
                <a16:creationId xmlns:a16="http://schemas.microsoft.com/office/drawing/2014/main" id="{D5A3400C-F9CE-D60E-6FD6-01A8FECBFCB7}"/>
              </a:ext>
            </a:extLst>
          </p:cNvPr>
          <p:cNvGraphicFramePr>
            <a:graphicFrameLocks/>
          </p:cNvGraphicFramePr>
          <p:nvPr>
            <p:extLst>
              <p:ext uri="{D42A27DB-BD31-4B8C-83A1-F6EECF244321}">
                <p14:modId xmlns:p14="http://schemas.microsoft.com/office/powerpoint/2010/main" val="190519453"/>
              </p:ext>
            </p:extLst>
          </p:nvPr>
        </p:nvGraphicFramePr>
        <p:xfrm>
          <a:off x="6248400" y="1335088"/>
          <a:ext cx="5711825" cy="2123440"/>
        </p:xfrm>
        <a:graphic>
          <a:graphicData uri="http://schemas.openxmlformats.org/drawingml/2006/table">
            <a:tbl>
              <a:tblPr firstRow="1" bandRow="1">
                <a:tableStyleId>{6E25E649-3F16-4E02-A733-19D2CDBF48F0}</a:tableStyleId>
              </a:tblPr>
              <a:tblGrid>
                <a:gridCol w="2842165">
                  <a:extLst>
                    <a:ext uri="{9D8B030D-6E8A-4147-A177-3AD203B41FA5}">
                      <a16:colId xmlns:a16="http://schemas.microsoft.com/office/drawing/2014/main" val="11700458"/>
                    </a:ext>
                  </a:extLst>
                </a:gridCol>
                <a:gridCol w="2869660">
                  <a:extLst>
                    <a:ext uri="{9D8B030D-6E8A-4147-A177-3AD203B41FA5}">
                      <a16:colId xmlns:a16="http://schemas.microsoft.com/office/drawing/2014/main" val="1082134983"/>
                    </a:ext>
                  </a:extLst>
                </a:gridCol>
              </a:tblGrid>
              <a:tr h="370840">
                <a:tc>
                  <a:txBody>
                    <a:bodyPr/>
                    <a:lstStyle/>
                    <a:p>
                      <a:r>
                        <a:rPr lang="en-US" dirty="0">
                          <a:solidFill>
                            <a:schemeClr val="bg2"/>
                          </a:solidFill>
                        </a:rPr>
                        <a:t>Treatment</a:t>
                      </a:r>
                      <a:br>
                        <a:rPr lang="en-US" dirty="0">
                          <a:solidFill>
                            <a:schemeClr val="bg2"/>
                          </a:solidFill>
                        </a:rPr>
                      </a:br>
                      <a:r>
                        <a:rPr lang="en-US" dirty="0">
                          <a:solidFill>
                            <a:schemeClr val="bg2"/>
                          </a:solidFill>
                        </a:rPr>
                        <a:t>Regimen Estimand</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solidFill>
                            <a:schemeClr val="bg2"/>
                          </a:solidFill>
                        </a:rPr>
                        <a:t>Change in Total</a:t>
                      </a:r>
                      <a:br>
                        <a:rPr lang="en-US" dirty="0">
                          <a:solidFill>
                            <a:schemeClr val="bg2"/>
                          </a:solidFill>
                        </a:rPr>
                      </a:br>
                      <a:r>
                        <a:rPr lang="en-US" dirty="0">
                          <a:solidFill>
                            <a:schemeClr val="bg2"/>
                          </a:solidFill>
                        </a:rPr>
                        <a:t>Body Weight, %</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030573925"/>
                  </a:ext>
                </a:extLst>
              </a:tr>
              <a:tr h="370840">
                <a:tc>
                  <a:txBody>
                    <a:bodyPr/>
                    <a:lstStyle/>
                    <a:p>
                      <a:r>
                        <a:rPr lang="en-US" sz="1800" dirty="0"/>
                        <a:t>Retatrutide 4 mg</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dirty="0"/>
                        <a:t>-25.7</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437511983"/>
                  </a:ext>
                </a:extLst>
              </a:tr>
              <a:tr h="370840">
                <a:tc>
                  <a:txBody>
                    <a:bodyPr/>
                    <a:lstStyle/>
                    <a:p>
                      <a:r>
                        <a:rPr lang="en-US" sz="1800" dirty="0"/>
                        <a:t>Retatrutide 9 mg</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-28.7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3152670"/>
                  </a:ext>
                </a:extLst>
              </a:tr>
              <a:tr h="370840">
                <a:tc>
                  <a:txBody>
                    <a:bodyPr/>
                    <a:lstStyle/>
                    <a:p>
                      <a:r>
                        <a:rPr lang="en-US" sz="1800" dirty="0"/>
                        <a:t>Retatrutide 12 mg</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dirty="0"/>
                        <a:t>-29.9</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07351818"/>
                  </a:ext>
                </a:extLst>
              </a:tr>
              <a:tr h="370840">
                <a:tc>
                  <a:txBody>
                    <a:bodyPr/>
                    <a:lstStyle/>
                    <a:p>
                      <a:r>
                        <a:rPr lang="en-US" sz="1800" dirty="0"/>
                        <a:t>Placebo</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dirty="0"/>
                        <a:t>-18.9</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2220138"/>
                  </a:ext>
                </a:extLst>
              </a:tr>
            </a:tbl>
          </a:graphicData>
        </a:graphic>
      </p:graphicFrame>
    </p:spTree>
    <p:extLst>
      <p:ext uri="{BB962C8B-B14F-4D97-AF65-F5344CB8AC3E}">
        <p14:creationId xmlns:p14="http://schemas.microsoft.com/office/powerpoint/2010/main" val="821032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FA864581-1670-896B-F0A8-9A810553A1CE}"/>
              </a:ext>
            </a:extLst>
          </p:cNvPr>
          <p:cNvGraphicFramePr>
            <a:graphicFrameLocks noGrp="1"/>
          </p:cNvGraphicFramePr>
          <p:nvPr>
            <p:ph idx="1"/>
            <p:extLst>
              <p:ext uri="{D42A27DB-BD31-4B8C-83A1-F6EECF244321}">
                <p14:modId xmlns:p14="http://schemas.microsoft.com/office/powerpoint/2010/main" val="2936953095"/>
              </p:ext>
            </p:extLst>
          </p:nvPr>
        </p:nvGraphicFramePr>
        <p:xfrm>
          <a:off x="231775" y="1335088"/>
          <a:ext cx="11739560" cy="4744720"/>
        </p:xfrm>
        <a:graphic>
          <a:graphicData uri="http://schemas.openxmlformats.org/drawingml/2006/table">
            <a:tbl>
              <a:tblPr firstRow="1" bandRow="1">
                <a:tableStyleId>{6E25E649-3F16-4E02-A733-19D2CDBF48F0}</a:tableStyleId>
              </a:tblPr>
              <a:tblGrid>
                <a:gridCol w="4447229">
                  <a:extLst>
                    <a:ext uri="{9D8B030D-6E8A-4147-A177-3AD203B41FA5}">
                      <a16:colId xmlns:a16="http://schemas.microsoft.com/office/drawing/2014/main" val="793852342"/>
                    </a:ext>
                  </a:extLst>
                </a:gridCol>
                <a:gridCol w="1848256">
                  <a:extLst>
                    <a:ext uri="{9D8B030D-6E8A-4147-A177-3AD203B41FA5}">
                      <a16:colId xmlns:a16="http://schemas.microsoft.com/office/drawing/2014/main" val="1866855926"/>
                    </a:ext>
                  </a:extLst>
                </a:gridCol>
                <a:gridCol w="1789889">
                  <a:extLst>
                    <a:ext uri="{9D8B030D-6E8A-4147-A177-3AD203B41FA5}">
                      <a16:colId xmlns:a16="http://schemas.microsoft.com/office/drawing/2014/main" val="3020557210"/>
                    </a:ext>
                  </a:extLst>
                </a:gridCol>
                <a:gridCol w="1848255">
                  <a:extLst>
                    <a:ext uri="{9D8B030D-6E8A-4147-A177-3AD203B41FA5}">
                      <a16:colId xmlns:a16="http://schemas.microsoft.com/office/drawing/2014/main" val="3801535173"/>
                    </a:ext>
                  </a:extLst>
                </a:gridCol>
                <a:gridCol w="1805931">
                  <a:extLst>
                    <a:ext uri="{9D8B030D-6E8A-4147-A177-3AD203B41FA5}">
                      <a16:colId xmlns:a16="http://schemas.microsoft.com/office/drawing/2014/main" val="984656239"/>
                    </a:ext>
                  </a:extLst>
                </a:gridCol>
              </a:tblGrid>
              <a:tr h="370840">
                <a:tc>
                  <a:txBody>
                    <a:bodyPr/>
                    <a:lstStyle/>
                    <a:p>
                      <a:r>
                        <a:rPr lang="en-US" sz="1400" dirty="0">
                          <a:solidFill>
                            <a:schemeClr val="bg2"/>
                          </a:solidFill>
                        </a:rPr>
                        <a:t>Adverse events, n (%)</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2"/>
                          </a:solidFill>
                        </a:rPr>
                        <a:t>Retatrutide 4 mg</a:t>
                      </a:r>
                      <a:br>
                        <a:rPr lang="en-US" sz="1400" dirty="0">
                          <a:solidFill>
                            <a:schemeClr val="bg2"/>
                          </a:solidFill>
                        </a:rPr>
                      </a:br>
                      <a:r>
                        <a:rPr lang="en-US" sz="1400" dirty="0">
                          <a:solidFill>
                            <a:schemeClr val="bg2"/>
                          </a:solidFill>
                        </a:rPr>
                        <a:t>(n = 584)</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2"/>
                          </a:solidFill>
                        </a:rPr>
                        <a:t>Retatrutide 9 mg</a:t>
                      </a:r>
                      <a:br>
                        <a:rPr lang="en-US" sz="1400" dirty="0">
                          <a:solidFill>
                            <a:schemeClr val="bg2"/>
                          </a:solidFill>
                        </a:rPr>
                      </a:br>
                      <a:r>
                        <a:rPr lang="en-US" sz="1400" dirty="0">
                          <a:solidFill>
                            <a:schemeClr val="bg2"/>
                          </a:solidFill>
                        </a:rPr>
                        <a:t>(n = 583)</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dirty="0">
                          <a:solidFill>
                            <a:schemeClr val="bg2"/>
                          </a:solidFill>
                        </a:rPr>
                        <a:t>Retatrutide 12 mg</a:t>
                      </a:r>
                      <a:br>
                        <a:rPr lang="en-US" sz="1400" dirty="0">
                          <a:solidFill>
                            <a:schemeClr val="bg2"/>
                          </a:solidFill>
                        </a:rPr>
                      </a:br>
                      <a:r>
                        <a:rPr lang="en-US" sz="1400" dirty="0">
                          <a:solidFill>
                            <a:schemeClr val="bg2"/>
                          </a:solidFill>
                        </a:rPr>
                        <a:t>(n = 582)</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dirty="0">
                          <a:solidFill>
                            <a:schemeClr val="bg2"/>
                          </a:solidFill>
                        </a:rPr>
                        <a:t>Placebo</a:t>
                      </a:r>
                      <a:br>
                        <a:rPr lang="en-US" sz="1400" dirty="0">
                          <a:solidFill>
                            <a:schemeClr val="bg2"/>
                          </a:solidFill>
                        </a:rPr>
                      </a:br>
                      <a:r>
                        <a:rPr lang="en-US" sz="1400" dirty="0">
                          <a:solidFill>
                            <a:schemeClr val="bg2"/>
                          </a:solidFill>
                        </a:rPr>
                        <a:t>(n = 586)</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066546705"/>
                  </a:ext>
                </a:extLst>
              </a:tr>
              <a:tr h="370840">
                <a:tc>
                  <a:txBody>
                    <a:bodyPr/>
                    <a:lstStyle/>
                    <a:p>
                      <a:r>
                        <a:rPr lang="en-US" sz="1400" dirty="0"/>
                        <a:t>Any AE</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508 (87.0)</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519 (89.0)</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519 (89.2)</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473 (80.7)</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72514416"/>
                  </a:ext>
                </a:extLst>
              </a:tr>
              <a:tr h="370840">
                <a:tc>
                  <a:txBody>
                    <a:bodyPr/>
                    <a:lstStyle/>
                    <a:p>
                      <a:r>
                        <a:rPr lang="en-US" sz="1400" dirty="0"/>
                        <a:t>Serious AE</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45 (7.7)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45 (7.7)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61 (10.5)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32 (5.5)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1712839"/>
                  </a:ext>
                </a:extLst>
              </a:tr>
              <a:tr h="370840">
                <a:tc>
                  <a:txBody>
                    <a:bodyPr/>
                    <a:lstStyle/>
                    <a:p>
                      <a:r>
                        <a:rPr lang="en-US" sz="1400" dirty="0"/>
                        <a:t>AE led to discontinuation</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24 (4.1)</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40 (6.9)</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66 (11.3)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29 (4.9)</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7408704"/>
                  </a:ext>
                </a:extLst>
              </a:tr>
              <a:tr h="370840">
                <a:tc>
                  <a:txBody>
                    <a:bodyPr/>
                    <a:lstStyle/>
                    <a:p>
                      <a:pPr marL="0" indent="0">
                        <a:buFont typeface="Arial" panose="020B0604020202020204" pitchFamily="34" charset="0"/>
                        <a:buNone/>
                      </a:pPr>
                      <a:r>
                        <a:rPr lang="en-US" sz="1400" dirty="0"/>
                        <a:t>GI-related AE led to discontinuation</a:t>
                      </a:r>
                    </a:p>
                    <a:p>
                      <a:pPr marL="285750" indent="-285750">
                        <a:buFont typeface="Arial" panose="020B0604020202020204" pitchFamily="34" charset="0"/>
                        <a:buChar char="•"/>
                      </a:pPr>
                      <a:r>
                        <a:rPr lang="en-US" sz="1400" dirty="0"/>
                        <a:t>Nausea</a:t>
                      </a:r>
                    </a:p>
                    <a:p>
                      <a:pPr marL="285750" indent="-285750">
                        <a:buFont typeface="Arial" panose="020B0604020202020204" pitchFamily="34" charset="0"/>
                        <a:buChar char="•"/>
                      </a:pPr>
                      <a:r>
                        <a:rPr lang="en-US" sz="1400" dirty="0"/>
                        <a:t>Diarrhea</a:t>
                      </a:r>
                    </a:p>
                    <a:p>
                      <a:pPr marL="285750" indent="-285750">
                        <a:buFont typeface="Arial" panose="020B0604020202020204" pitchFamily="34" charset="0"/>
                        <a:buChar char="•"/>
                      </a:pPr>
                      <a:r>
                        <a:rPr lang="en-US" sz="1400" dirty="0"/>
                        <a:t>Vomiting</a:t>
                      </a:r>
                    </a:p>
                    <a:p>
                      <a:pPr marL="285750" indent="-285750">
                        <a:buFont typeface="Arial" panose="020B0604020202020204" pitchFamily="34" charset="0"/>
                        <a:buChar char="•"/>
                      </a:pPr>
                      <a:r>
                        <a:rPr lang="en-US" sz="1400" dirty="0"/>
                        <a:t>Asthenia</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13 (2.2)</a:t>
                      </a:r>
                      <a:br>
                        <a:rPr lang="en-US" sz="1400" dirty="0"/>
                      </a:br>
                      <a:r>
                        <a:rPr lang="en-US" sz="1400" dirty="0"/>
                        <a:t>3 (0.5)</a:t>
                      </a:r>
                      <a:br>
                        <a:rPr lang="en-US" sz="1400" dirty="0"/>
                      </a:br>
                      <a:r>
                        <a:rPr lang="en-US" sz="1400" dirty="0"/>
                        <a:t>1 (0.2)</a:t>
                      </a:r>
                      <a:br>
                        <a:rPr lang="en-US" sz="1400" dirty="0"/>
                      </a:br>
                      <a:r>
                        <a:rPr lang="en-US" sz="1400" dirty="0"/>
                        <a:t>1 (0.2)</a:t>
                      </a:r>
                      <a:br>
                        <a:rPr lang="en-US" sz="1400" dirty="0"/>
                      </a:br>
                      <a:r>
                        <a:rPr lang="en-US" sz="1400" dirty="0"/>
                        <a:t>0</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22 (3.8)</a:t>
                      </a:r>
                      <a:br>
                        <a:rPr lang="en-US" sz="1400" dirty="0"/>
                      </a:br>
                      <a:r>
                        <a:rPr lang="en-US" sz="1400" dirty="0"/>
                        <a:t>8 (1.4)</a:t>
                      </a:r>
                      <a:br>
                        <a:rPr lang="en-US" sz="1400" dirty="0"/>
                      </a:br>
                      <a:r>
                        <a:rPr lang="en-US" sz="1400" dirty="0"/>
                        <a:t>3 (0.5)</a:t>
                      </a:r>
                      <a:br>
                        <a:rPr lang="en-US" sz="1400" dirty="0"/>
                      </a:br>
                      <a:r>
                        <a:rPr lang="en-US" sz="1400" dirty="0"/>
                        <a:t>3 (0.5)</a:t>
                      </a:r>
                      <a:br>
                        <a:rPr lang="en-US" sz="1400" dirty="0"/>
                      </a:br>
                      <a:r>
                        <a:rPr lang="en-US" sz="1400" dirty="0"/>
                        <a:t>1 (0.2)</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27 (4.6)</a:t>
                      </a:r>
                      <a:br>
                        <a:rPr lang="en-US" sz="1400" dirty="0"/>
                      </a:br>
                      <a:r>
                        <a:rPr lang="en-US" sz="1400" dirty="0"/>
                        <a:t>10 (1.7)</a:t>
                      </a:r>
                      <a:br>
                        <a:rPr lang="en-US" sz="1400" dirty="0"/>
                      </a:br>
                      <a:r>
                        <a:rPr lang="en-US" sz="1400" dirty="0"/>
                        <a:t>4 (0.7)</a:t>
                      </a:r>
                      <a:br>
                        <a:rPr lang="en-US" sz="1400" dirty="0"/>
                      </a:br>
                      <a:r>
                        <a:rPr lang="en-US" sz="1400" dirty="0"/>
                        <a:t>3 (0.5)</a:t>
                      </a:r>
                      <a:br>
                        <a:rPr lang="en-US" sz="1400" dirty="0"/>
                      </a:br>
                      <a:r>
                        <a:rPr lang="en-US" sz="1400" dirty="0"/>
                        <a:t>3 (0.5)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dirty="0"/>
                        <a:t>7 (1.2)</a:t>
                      </a:r>
                      <a:br>
                        <a:rPr lang="en-US" sz="1400" dirty="0"/>
                      </a:br>
                      <a:r>
                        <a:rPr lang="en-US" sz="1400" dirty="0"/>
                        <a:t>2 (0.3)</a:t>
                      </a:r>
                    </a:p>
                    <a:p>
                      <a:pPr algn="ctr"/>
                      <a:r>
                        <a:rPr lang="en-US" sz="1400" dirty="0"/>
                        <a:t>0</a:t>
                      </a:r>
                    </a:p>
                    <a:p>
                      <a:pPr algn="ctr"/>
                      <a:r>
                        <a:rPr lang="en-US" sz="1400" dirty="0"/>
                        <a:t>0</a:t>
                      </a:r>
                    </a:p>
                    <a:p>
                      <a:pPr algn="ctr"/>
                      <a:r>
                        <a:rPr lang="en-US" sz="1400" dirty="0"/>
                        <a:t>0</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63378042"/>
                  </a:ext>
                </a:extLst>
              </a:tr>
              <a:tr h="370840">
                <a:tc>
                  <a:txBody>
                    <a:bodyPr/>
                    <a:lstStyle/>
                    <a:p>
                      <a:r>
                        <a:rPr lang="en-US" sz="1400" dirty="0"/>
                        <a:t>AE led to death</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3 (0.5)</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1 (0.2)</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dirty="0"/>
                        <a:t>2 (0.3)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583173013"/>
                  </a:ext>
                </a:extLst>
              </a:tr>
              <a:tr h="370840">
                <a:tc>
                  <a:txBody>
                    <a:bodyPr/>
                    <a:lstStyle/>
                    <a:p>
                      <a:r>
                        <a:rPr lang="en-US" sz="1400" dirty="0"/>
                        <a:t>AEs occurring in ≥5% of patients</a:t>
                      </a:r>
                    </a:p>
                    <a:p>
                      <a:pPr marL="285750" indent="-285750">
                        <a:buFont typeface="Arial" panose="020B0604020202020204" pitchFamily="34" charset="0"/>
                        <a:buChar char="•"/>
                      </a:pPr>
                      <a:r>
                        <a:rPr lang="en-US" sz="1400" dirty="0"/>
                        <a:t>Nausea</a:t>
                      </a:r>
                    </a:p>
                    <a:p>
                      <a:pPr marL="285750" indent="-285750">
                        <a:buFont typeface="Arial" panose="020B0604020202020204" pitchFamily="34" charset="0"/>
                        <a:buChar char="•"/>
                      </a:pPr>
                      <a:r>
                        <a:rPr lang="en-US" sz="1400" dirty="0"/>
                        <a:t>Diarrhea</a:t>
                      </a:r>
                    </a:p>
                    <a:p>
                      <a:pPr marL="285750" indent="-285750">
                        <a:buFont typeface="Arial" panose="020B0604020202020204" pitchFamily="34" charset="0"/>
                        <a:buChar char="•"/>
                      </a:pPr>
                      <a:r>
                        <a:rPr lang="en-US" sz="1400" dirty="0"/>
                        <a:t>Constipation</a:t>
                      </a:r>
                    </a:p>
                    <a:p>
                      <a:pPr marL="285750" indent="-285750">
                        <a:buFont typeface="Arial" panose="020B0604020202020204" pitchFamily="34" charset="0"/>
                        <a:buChar char="•"/>
                      </a:pPr>
                      <a:r>
                        <a:rPr lang="en-US" sz="1400" dirty="0"/>
                        <a:t>Vomiting</a:t>
                      </a:r>
                    </a:p>
                    <a:p>
                      <a:pPr marL="285750" indent="-285750">
                        <a:buFont typeface="Arial" panose="020B0604020202020204" pitchFamily="34" charset="0"/>
                        <a:buChar char="•"/>
                      </a:pPr>
                      <a:r>
                        <a:rPr lang="en-US" sz="1400" dirty="0"/>
                        <a:t>URTI</a:t>
                      </a:r>
                    </a:p>
                    <a:p>
                      <a:pPr marL="285750" indent="-285750">
                        <a:buFont typeface="Arial" panose="020B0604020202020204" pitchFamily="34" charset="0"/>
                        <a:buChar char="•"/>
                      </a:pPr>
                      <a:r>
                        <a:rPr lang="en-US" sz="1400" dirty="0"/>
                        <a:t>Decreased appetite</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sz="1400" dirty="0"/>
                      </a:br>
                      <a:r>
                        <a:rPr lang="en-US" sz="1400" dirty="0"/>
                        <a:t>167 (28.6)</a:t>
                      </a:r>
                      <a:br>
                        <a:rPr lang="en-US" sz="1400" dirty="0"/>
                      </a:br>
                      <a:r>
                        <a:rPr lang="en-US" sz="1400" dirty="0"/>
                        <a:t>147 (25.2)</a:t>
                      </a:r>
                      <a:br>
                        <a:rPr lang="en-US" sz="1400" dirty="0"/>
                      </a:br>
                      <a:r>
                        <a:rPr lang="en-US" sz="1400" dirty="0"/>
                        <a:t>139 (23.8)</a:t>
                      </a:r>
                      <a:br>
                        <a:rPr lang="en-US" sz="1400" dirty="0"/>
                      </a:br>
                      <a:r>
                        <a:rPr lang="en-US" sz="1400" dirty="0"/>
                        <a:t>62 (10.6)</a:t>
                      </a:r>
                      <a:br>
                        <a:rPr lang="en-US" sz="1400" dirty="0"/>
                      </a:br>
                      <a:r>
                        <a:rPr lang="en-US" sz="1400" dirty="0"/>
                        <a:t>83 (14.2)</a:t>
                      </a:r>
                      <a:br>
                        <a:rPr lang="en-US" sz="1400" dirty="0"/>
                      </a:br>
                      <a:r>
                        <a:rPr lang="en-US" sz="1400" dirty="0"/>
                        <a:t>75 (12.8)</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sz="1400" dirty="0"/>
                      </a:br>
                      <a:r>
                        <a:rPr lang="en-US" sz="1400" dirty="0"/>
                        <a:t>224 (38.4)</a:t>
                      </a:r>
                      <a:br>
                        <a:rPr lang="en-US" sz="1400" dirty="0"/>
                      </a:br>
                      <a:r>
                        <a:rPr lang="en-US" sz="1400" dirty="0"/>
                        <a:t>199 (34.1)</a:t>
                      </a:r>
                      <a:br>
                        <a:rPr lang="en-US" sz="1400" dirty="0"/>
                      </a:br>
                      <a:r>
                        <a:rPr lang="en-US" sz="1400" dirty="0"/>
                        <a:t>151 (25.9)</a:t>
                      </a:r>
                      <a:br>
                        <a:rPr lang="en-US" sz="1400" dirty="0"/>
                      </a:br>
                      <a:r>
                        <a:rPr lang="en-US" sz="1400" dirty="0"/>
                        <a:t>133 (22.8)</a:t>
                      </a:r>
                      <a:br>
                        <a:rPr lang="en-US" sz="1400" dirty="0"/>
                      </a:br>
                      <a:r>
                        <a:rPr lang="en-US" sz="1400" dirty="0"/>
                        <a:t>71 (12.2)</a:t>
                      </a:r>
                      <a:br>
                        <a:rPr lang="en-US" sz="1400" dirty="0"/>
                      </a:br>
                      <a:r>
                        <a:rPr lang="en-US" sz="1400" dirty="0"/>
                        <a:t>78 (13.4)</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sz="1400" dirty="0"/>
                      </a:br>
                      <a:r>
                        <a:rPr lang="en-US" sz="1400" dirty="0"/>
                        <a:t>247 (42.4)</a:t>
                      </a:r>
                      <a:br>
                        <a:rPr lang="en-US" sz="1400" dirty="0"/>
                      </a:br>
                      <a:r>
                        <a:rPr lang="en-US" sz="1400" dirty="0"/>
                        <a:t>186 (32.0)</a:t>
                      </a:r>
                      <a:br>
                        <a:rPr lang="en-US" sz="1400" dirty="0"/>
                      </a:br>
                      <a:r>
                        <a:rPr lang="en-US" sz="1400" dirty="0"/>
                        <a:t>152 (26.1)</a:t>
                      </a:r>
                      <a:br>
                        <a:rPr lang="en-US" sz="1400" dirty="0"/>
                      </a:br>
                      <a:r>
                        <a:rPr lang="en-US" sz="1400" dirty="0"/>
                        <a:t>147 (25.3)</a:t>
                      </a:r>
                      <a:br>
                        <a:rPr lang="en-US" sz="1400" dirty="0"/>
                      </a:br>
                      <a:r>
                        <a:rPr lang="en-US" sz="1400" dirty="0"/>
                        <a:t>76 (13.1)</a:t>
                      </a:r>
                      <a:br>
                        <a:rPr lang="en-US" sz="1400" dirty="0"/>
                      </a:br>
                      <a:r>
                        <a:rPr lang="en-US" sz="1400" dirty="0"/>
                        <a:t>96 (16.5)</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sz="1400" dirty="0"/>
                      </a:br>
                      <a:r>
                        <a:rPr lang="en-US" sz="1400" dirty="0"/>
                        <a:t>87 (14.8)</a:t>
                      </a:r>
                      <a:br>
                        <a:rPr lang="en-US" sz="1400" dirty="0"/>
                      </a:br>
                      <a:r>
                        <a:rPr lang="en-US" sz="1400" dirty="0"/>
                        <a:t>79 (13.5)</a:t>
                      </a:r>
                      <a:br>
                        <a:rPr lang="en-US" sz="1400" dirty="0"/>
                      </a:br>
                      <a:r>
                        <a:rPr lang="en-US" sz="1400" dirty="0"/>
                        <a:t>64 (10.9)</a:t>
                      </a:r>
                      <a:br>
                        <a:rPr lang="en-US" sz="1400" dirty="0"/>
                      </a:br>
                      <a:r>
                        <a:rPr lang="en-US" sz="1400" dirty="0"/>
                        <a:t>28 (4.8)</a:t>
                      </a:r>
                      <a:br>
                        <a:rPr lang="en-US" sz="1400" dirty="0"/>
                      </a:br>
                      <a:r>
                        <a:rPr lang="en-US" sz="1400" dirty="0"/>
                        <a:t>68 (11.6)</a:t>
                      </a:r>
                      <a:br>
                        <a:rPr lang="en-US" sz="1400" dirty="0"/>
                      </a:br>
                      <a:r>
                        <a:rPr lang="en-US" sz="1400" dirty="0"/>
                        <a:t>34 (5.8)</a:t>
                      </a:r>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42277257"/>
                  </a:ext>
                </a:extLst>
              </a:tr>
            </a:tbl>
          </a:graphicData>
        </a:graphic>
      </p:graphicFrame>
      <p:sp>
        <p:nvSpPr>
          <p:cNvPr id="2" name="Title 1">
            <a:extLst>
              <a:ext uri="{FF2B5EF4-FFF2-40B4-BE49-F238E27FC236}">
                <a16:creationId xmlns:a16="http://schemas.microsoft.com/office/drawing/2014/main" id="{CBC84504-526B-A085-F53A-5B6F748D6C2D}"/>
              </a:ext>
            </a:extLst>
          </p:cNvPr>
          <p:cNvSpPr>
            <a:spLocks noGrp="1"/>
          </p:cNvSpPr>
          <p:nvPr>
            <p:ph type="title"/>
          </p:nvPr>
        </p:nvSpPr>
        <p:spPr/>
        <p:txBody>
          <a:bodyPr/>
          <a:lstStyle/>
          <a:p>
            <a:r>
              <a:rPr lang="en-US" dirty="0"/>
              <a:t>TRIUMPH-1: Safety</a:t>
            </a:r>
          </a:p>
        </p:txBody>
      </p:sp>
      <p:sp>
        <p:nvSpPr>
          <p:cNvPr id="4" name="Content Placeholder 3">
            <a:extLst>
              <a:ext uri="{FF2B5EF4-FFF2-40B4-BE49-F238E27FC236}">
                <a16:creationId xmlns:a16="http://schemas.microsoft.com/office/drawing/2014/main" id="{630AAA7A-1FF2-71E1-6063-044606A45599}"/>
              </a:ext>
            </a:extLst>
          </p:cNvPr>
          <p:cNvSpPr>
            <a:spLocks noGrp="1"/>
          </p:cNvSpPr>
          <p:nvPr>
            <p:ph sz="quarter" idx="10"/>
          </p:nvPr>
        </p:nvSpPr>
        <p:spPr/>
        <p:txBody>
          <a:bodyPr/>
          <a:lstStyle/>
          <a:p>
            <a:pPr algn="ctr"/>
            <a:r>
              <a:rPr lang="en-US" dirty="0"/>
              <a:t>Jastreboff. ADA 2026.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F12D0-CED9-9168-7F42-EB7250DDB1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1CFE38-8638-67AD-7CAA-EB5DEC7FC9A2}"/>
              </a:ext>
            </a:extLst>
          </p:cNvPr>
          <p:cNvSpPr>
            <a:spLocks noGrp="1"/>
          </p:cNvSpPr>
          <p:nvPr>
            <p:ph type="title"/>
          </p:nvPr>
        </p:nvSpPr>
        <p:spPr/>
        <p:txBody>
          <a:bodyPr/>
          <a:lstStyle/>
          <a:p>
            <a:r>
              <a:rPr lang="en-US" dirty="0"/>
              <a:t>TRIUMPH-1: Investigator’s Conclusions</a:t>
            </a:r>
            <a:endParaRPr lang="en-US" sz="2400" dirty="0"/>
          </a:p>
        </p:txBody>
      </p:sp>
      <p:sp>
        <p:nvSpPr>
          <p:cNvPr id="4" name="Content Placeholder 3">
            <a:extLst>
              <a:ext uri="{FF2B5EF4-FFF2-40B4-BE49-F238E27FC236}">
                <a16:creationId xmlns:a16="http://schemas.microsoft.com/office/drawing/2014/main" id="{A29EF2E7-3663-FABA-C1E8-FC1DA60EA296}"/>
              </a:ext>
            </a:extLst>
          </p:cNvPr>
          <p:cNvSpPr>
            <a:spLocks noGrp="1"/>
          </p:cNvSpPr>
          <p:nvPr>
            <p:ph idx="1"/>
          </p:nvPr>
        </p:nvSpPr>
        <p:spPr/>
        <p:txBody>
          <a:bodyPr/>
          <a:lstStyle/>
          <a:p>
            <a:r>
              <a:rPr lang="en-US" sz="2000" dirty="0">
                <a:solidFill>
                  <a:srgbClr val="282828"/>
                </a:solidFill>
              </a:rPr>
              <a:t>In phase III TRIUMPH-1 trial, retatrutide produced substantial, dose-dependent reductions in total body weight vs placebo in adults with overweight or obesity</a:t>
            </a:r>
          </a:p>
          <a:p>
            <a:pPr lvl="2"/>
            <a:r>
              <a:rPr lang="en-US" sz="1800" dirty="0">
                <a:solidFill>
                  <a:srgbClr val="282828"/>
                </a:solidFill>
              </a:rPr>
              <a:t>Mean reduction in total body weight at Wk 80: -19.0% to -28.3% with retatrutide vs -2.2% with placebo (</a:t>
            </a:r>
            <a:r>
              <a:rPr lang="en-US" sz="1800" i="1" dirty="0">
                <a:solidFill>
                  <a:srgbClr val="282828"/>
                </a:solidFill>
              </a:rPr>
              <a:t>P</a:t>
            </a:r>
            <a:r>
              <a:rPr lang="en-US" sz="1800" dirty="0">
                <a:solidFill>
                  <a:srgbClr val="282828"/>
                </a:solidFill>
              </a:rPr>
              <a:t> &lt;.001 vs placebo for all comparisons)</a:t>
            </a:r>
          </a:p>
          <a:p>
            <a:pPr lvl="2"/>
            <a:r>
              <a:rPr lang="en-US" sz="1800" dirty="0">
                <a:solidFill>
                  <a:srgbClr val="282828"/>
                </a:solidFill>
              </a:rPr>
              <a:t>Weight loss was maintained across all retatrutide treatment arms in extension study (104 wk)</a:t>
            </a:r>
          </a:p>
          <a:p>
            <a:pPr lvl="2"/>
            <a:r>
              <a:rPr lang="en-US" sz="1800" dirty="0">
                <a:solidFill>
                  <a:srgbClr val="282828"/>
                </a:solidFill>
              </a:rPr>
              <a:t>45.3% of patients treated with retatrutide 12 mg achieved ≥30% weight loss at 80 wk</a:t>
            </a:r>
          </a:p>
          <a:p>
            <a:pPr lvl="2"/>
            <a:r>
              <a:rPr lang="en-US" sz="1800" dirty="0">
                <a:solidFill>
                  <a:srgbClr val="282828"/>
                </a:solidFill>
              </a:rPr>
              <a:t>40.3% to 65.3% of patients treated with retatrutide reached a BMI &lt;30 mg/k</a:t>
            </a:r>
            <a:r>
              <a:rPr lang="en-US" sz="1800" baseline="30000" dirty="0">
                <a:solidFill>
                  <a:srgbClr val="282828"/>
                </a:solidFill>
              </a:rPr>
              <a:t>2</a:t>
            </a:r>
            <a:r>
              <a:rPr lang="en-US" sz="1800" dirty="0">
                <a:solidFill>
                  <a:srgbClr val="282828"/>
                </a:solidFill>
              </a:rPr>
              <a:t> vs 7.6% of patients treated with placebo at 80 wk</a:t>
            </a:r>
          </a:p>
          <a:p>
            <a:r>
              <a:rPr lang="en-US" sz="2000" dirty="0">
                <a:solidFill>
                  <a:srgbClr val="282828"/>
                </a:solidFill>
              </a:rPr>
              <a:t>Retatrutide was generally well-tolerated</a:t>
            </a:r>
          </a:p>
          <a:p>
            <a:pPr lvl="2"/>
            <a:r>
              <a:rPr lang="en-US" sz="1800" dirty="0">
                <a:solidFill>
                  <a:srgbClr val="282828"/>
                </a:solidFill>
              </a:rPr>
              <a:t>Most common AEs were GI-related and consistent with other incretin-based therapies; AE-related discontinuations increased with retatrutide dose</a:t>
            </a:r>
          </a:p>
          <a:p>
            <a:r>
              <a:rPr lang="en-US" sz="2000" dirty="0">
                <a:solidFill>
                  <a:srgbClr val="282828"/>
                </a:solidFill>
              </a:rPr>
              <a:t>These results support triple agonism (GIP, GLP-1, and glucagon) as a potential frontier in obesity pharmacotherapy, including for those with moderate to severe OSA or knee OA</a:t>
            </a:r>
            <a:endParaRPr lang="en-US" dirty="0">
              <a:solidFill>
                <a:srgbClr val="282828"/>
              </a:solidFill>
            </a:endParaRPr>
          </a:p>
          <a:p>
            <a:endParaRPr lang="en-US" dirty="0">
              <a:solidFill>
                <a:srgbClr val="282828"/>
              </a:solidFill>
            </a:endParaRPr>
          </a:p>
          <a:p>
            <a:endParaRPr lang="en-US" dirty="0">
              <a:solidFill>
                <a:srgbClr val="282828"/>
              </a:solidFill>
            </a:endParaRPr>
          </a:p>
          <a:p>
            <a:endParaRPr lang="en-US" dirty="0">
              <a:solidFill>
                <a:srgbClr val="282828"/>
              </a:solidFill>
            </a:endParaRPr>
          </a:p>
        </p:txBody>
      </p:sp>
      <p:sp>
        <p:nvSpPr>
          <p:cNvPr id="6" name="Content Placeholder 5">
            <a:extLst>
              <a:ext uri="{FF2B5EF4-FFF2-40B4-BE49-F238E27FC236}">
                <a16:creationId xmlns:a16="http://schemas.microsoft.com/office/drawing/2014/main" id="{DC847674-5ED7-9AB0-5F5C-DAD9D557CE5C}"/>
              </a:ext>
            </a:extLst>
          </p:cNvPr>
          <p:cNvSpPr>
            <a:spLocks noGrp="1"/>
          </p:cNvSpPr>
          <p:nvPr>
            <p:ph sz="quarter" idx="10"/>
          </p:nvPr>
        </p:nvSpPr>
        <p:spPr/>
        <p:txBody>
          <a:bodyPr/>
          <a:lstStyle/>
          <a:p>
            <a:r>
              <a:rPr lang="en-US" dirty="0"/>
              <a:t>Jastreboff. Presented at: American Diabetes Association 85th Annual Scientific Sessions; June 5-8, 2026. NCT05929066. </a:t>
            </a:r>
          </a:p>
        </p:txBody>
      </p:sp>
    </p:spTree>
    <p:extLst>
      <p:ext uri="{BB962C8B-B14F-4D97-AF65-F5344CB8AC3E}">
        <p14:creationId xmlns:p14="http://schemas.microsoft.com/office/powerpoint/2010/main" val="2638336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52BF6-102A-ED94-422A-2AAAFAFEE52E}"/>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CD183CF4-92B5-12B0-CBCD-A0E6136F0E78}"/>
              </a:ext>
            </a:extLst>
          </p:cNvPr>
          <p:cNvSpPr>
            <a:spLocks noGrp="1" noChangeArrowheads="1"/>
          </p:cNvSpPr>
          <p:nvPr>
            <p:ph type="ctrTitle"/>
          </p:nvPr>
        </p:nvSpPr>
        <p:spPr/>
        <p:txBody>
          <a:bodyPr>
            <a:normAutofit/>
          </a:bodyPr>
          <a:lstStyle/>
          <a:p>
            <a:r>
              <a:rPr lang="en-US" dirty="0"/>
              <a:t>ATTAIN-1 Post Hoc Analysis: β-Cell Function and Insulin Sensitivity With Orforglipron in Adults With Obesity or Overweight by Prediabetes Status</a:t>
            </a:r>
            <a:endParaRPr lang="en-US" altLang="en-US" sz="3600" spc="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008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C0B2-202A-4136-8B6D-F83EC2C320A0}"/>
              </a:ext>
            </a:extLst>
          </p:cNvPr>
          <p:cNvSpPr>
            <a:spLocks noGrp="1"/>
          </p:cNvSpPr>
          <p:nvPr>
            <p:ph type="title"/>
          </p:nvPr>
        </p:nvSpPr>
        <p:spPr>
          <a:xfrm>
            <a:off x="231078" y="531006"/>
            <a:ext cx="11740260" cy="502445"/>
          </a:xfrm>
        </p:spPr>
        <p:txBody>
          <a:bodyPr/>
          <a:lstStyle/>
          <a:p>
            <a:r>
              <a:rPr lang="en-US" dirty="0"/>
              <a:t>ATTAIN-1 Post Hoc Analysis: Background</a:t>
            </a:r>
            <a:endParaRPr lang="en-US" sz="2400" dirty="0"/>
          </a:p>
        </p:txBody>
      </p:sp>
      <p:sp>
        <p:nvSpPr>
          <p:cNvPr id="4" name="Content Placeholder 3">
            <a:extLst>
              <a:ext uri="{FF2B5EF4-FFF2-40B4-BE49-F238E27FC236}">
                <a16:creationId xmlns:a16="http://schemas.microsoft.com/office/drawing/2014/main" id="{3D09971D-8E8E-BF13-6FF6-7F812D3111E2}"/>
              </a:ext>
            </a:extLst>
          </p:cNvPr>
          <p:cNvSpPr>
            <a:spLocks noGrp="1"/>
          </p:cNvSpPr>
          <p:nvPr>
            <p:ph idx="1"/>
          </p:nvPr>
        </p:nvSpPr>
        <p:spPr/>
        <p:txBody>
          <a:bodyPr/>
          <a:lstStyle/>
          <a:p>
            <a:r>
              <a:rPr lang="en-US" dirty="0"/>
              <a:t>Obesity and prediabetes increase risk for T2D and are associated with insulin resistance and β-cell dysfunction</a:t>
            </a:r>
            <a:r>
              <a:rPr lang="en-US" baseline="30000" dirty="0"/>
              <a:t>1</a:t>
            </a:r>
          </a:p>
          <a:p>
            <a:r>
              <a:rPr lang="en-US" dirty="0"/>
              <a:t>Orforglipron is an oral nonpeptide GLP-1 RA taken once daily</a:t>
            </a:r>
            <a:r>
              <a:rPr lang="en-US" baseline="30000" dirty="0"/>
              <a:t>2</a:t>
            </a:r>
            <a:r>
              <a:rPr lang="en-US" dirty="0"/>
              <a:t> </a:t>
            </a:r>
          </a:p>
          <a:p>
            <a:pPr lvl="2"/>
            <a:r>
              <a:rPr lang="en-US" dirty="0"/>
              <a:t>FDA approved to reduce excess weight and maintain long-term weight loss in adults with obesity </a:t>
            </a:r>
            <a:r>
              <a:rPr lang="en-US" i="1" dirty="0"/>
              <a:t>or</a:t>
            </a:r>
            <a:r>
              <a:rPr lang="en-US" dirty="0"/>
              <a:t> overweight and ≥1 weight-related comorbidity</a:t>
            </a:r>
          </a:p>
          <a:p>
            <a:r>
              <a:rPr lang="en-US" dirty="0"/>
              <a:t>ATTAIN-1: phase III trial demonstrated significant reductions in total body weight with orforglipron 6, 12, and 36 mg vs placebo at 72 wk</a:t>
            </a:r>
            <a:r>
              <a:rPr lang="en-US" baseline="30000" dirty="0"/>
              <a:t>3</a:t>
            </a:r>
          </a:p>
          <a:p>
            <a:pPr lvl="2"/>
            <a:r>
              <a:rPr lang="en-US" dirty="0"/>
              <a:t>Orforglipron also associated with improved glycemic measures, such as A1C, fasting glucose, and fasting insulin</a:t>
            </a:r>
          </a:p>
          <a:p>
            <a:r>
              <a:rPr lang="en-US" dirty="0"/>
              <a:t>Current analysis evaluated changes in </a:t>
            </a:r>
            <a:r>
              <a:rPr lang="el-GR" dirty="0"/>
              <a:t>β</a:t>
            </a:r>
            <a:r>
              <a:rPr lang="en-US" dirty="0"/>
              <a:t>-cell function and insulin sensitivity with orforglipron according to patients’ prediabetes status</a:t>
            </a:r>
            <a:r>
              <a:rPr lang="en-US" baseline="30000" dirty="0"/>
              <a:t>4</a:t>
            </a:r>
          </a:p>
        </p:txBody>
      </p:sp>
      <p:sp>
        <p:nvSpPr>
          <p:cNvPr id="6" name="Content Placeholder 5">
            <a:extLst>
              <a:ext uri="{FF2B5EF4-FFF2-40B4-BE49-F238E27FC236}">
                <a16:creationId xmlns:a16="http://schemas.microsoft.com/office/drawing/2014/main" id="{4D9093F2-2AA2-A7F8-C531-268E1B9E0144}"/>
              </a:ext>
            </a:extLst>
          </p:cNvPr>
          <p:cNvSpPr>
            <a:spLocks noGrp="1"/>
          </p:cNvSpPr>
          <p:nvPr>
            <p:ph sz="quarter" idx="10"/>
          </p:nvPr>
        </p:nvSpPr>
        <p:spPr/>
        <p:txBody>
          <a:bodyPr/>
          <a:lstStyle/>
          <a:p>
            <a:pPr algn="ctr"/>
            <a:r>
              <a:rPr lang="en-US" dirty="0"/>
              <a:t>1. Klein. Cell Metab. 2022;34:11. 2. Orforglipron PI. 3. Wharton. NEJM. 2025;393:1796. 4. Wysham. ADA 2026. Abstr 1666-P.</a:t>
            </a:r>
          </a:p>
        </p:txBody>
      </p:sp>
    </p:spTree>
    <p:extLst>
      <p:ext uri="{BB962C8B-B14F-4D97-AF65-F5344CB8AC3E}">
        <p14:creationId xmlns:p14="http://schemas.microsoft.com/office/powerpoint/2010/main" val="2598687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 name="Content Placeholder 32">
            <a:extLst>
              <a:ext uri="{FF2B5EF4-FFF2-40B4-BE49-F238E27FC236}">
                <a16:creationId xmlns:a16="http://schemas.microsoft.com/office/drawing/2014/main" id="{39A8C3E8-41D5-87D0-0D59-BDDFB0AE3484}"/>
              </a:ext>
            </a:extLst>
          </p:cNvPr>
          <p:cNvSpPr>
            <a:spLocks noGrp="1"/>
          </p:cNvSpPr>
          <p:nvPr>
            <p:ph idx="1"/>
          </p:nvPr>
        </p:nvSpPr>
        <p:spPr/>
        <p:txBody>
          <a:bodyPr/>
          <a:lstStyle/>
          <a:p>
            <a:r>
              <a:rPr lang="en-US" sz="2000" dirty="0"/>
              <a:t>Multinational, double-blind, placebo-controlled, randomized phase III trial</a:t>
            </a:r>
          </a:p>
          <a:p>
            <a:endParaRPr lang="en-US" sz="2000" dirty="0"/>
          </a:p>
          <a:p>
            <a:endParaRPr lang="en-US" sz="2000" dirty="0"/>
          </a:p>
          <a:p>
            <a:endParaRPr lang="en-US" sz="2000" dirty="0"/>
          </a:p>
          <a:p>
            <a:endParaRPr lang="en-US" sz="2000" dirty="0"/>
          </a:p>
          <a:p>
            <a:pPr marL="0" indent="0">
              <a:buNone/>
            </a:pPr>
            <a:br>
              <a:rPr lang="en-US" sz="2000" dirty="0"/>
            </a:br>
            <a:br>
              <a:rPr lang="en-US" sz="2000" dirty="0"/>
            </a:br>
            <a:endParaRPr lang="en-US" sz="2000" dirty="0"/>
          </a:p>
          <a:p>
            <a:r>
              <a:rPr lang="en-US" sz="2000" b="1" dirty="0"/>
              <a:t>Primary endpoint: </a:t>
            </a:r>
            <a:r>
              <a:rPr lang="en-US" sz="2000" dirty="0"/>
              <a:t>mean change in total body weight at 72 wk</a:t>
            </a:r>
          </a:p>
          <a:p>
            <a:r>
              <a:rPr lang="en-US" sz="2000" b="1" dirty="0"/>
              <a:t>Key secondary endpoints: </a:t>
            </a:r>
            <a:r>
              <a:rPr lang="en-US" sz="2000" dirty="0"/>
              <a:t>change in cardiometabolic outcomes and safety at 72 wk</a:t>
            </a:r>
          </a:p>
          <a:p>
            <a:r>
              <a:rPr lang="en-US" sz="2000" b="1" dirty="0"/>
              <a:t>Current analysis: </a:t>
            </a:r>
            <a:r>
              <a:rPr lang="en-US" sz="2000" dirty="0"/>
              <a:t>post hoc analysis of ATTAIN-1 by prediabetes status</a:t>
            </a:r>
          </a:p>
        </p:txBody>
      </p:sp>
      <p:sp>
        <p:nvSpPr>
          <p:cNvPr id="32" name="Title 31">
            <a:extLst>
              <a:ext uri="{FF2B5EF4-FFF2-40B4-BE49-F238E27FC236}">
                <a16:creationId xmlns:a16="http://schemas.microsoft.com/office/drawing/2014/main" id="{93694E72-5B1B-381D-EC60-16C7FABC6E29}"/>
              </a:ext>
            </a:extLst>
          </p:cNvPr>
          <p:cNvSpPr>
            <a:spLocks noGrp="1"/>
          </p:cNvSpPr>
          <p:nvPr>
            <p:ph type="title"/>
          </p:nvPr>
        </p:nvSpPr>
        <p:spPr/>
        <p:txBody>
          <a:bodyPr/>
          <a:lstStyle/>
          <a:p>
            <a:r>
              <a:rPr lang="en-US" dirty="0"/>
              <a:t>ATTAIN-1: Study Design</a:t>
            </a:r>
          </a:p>
        </p:txBody>
      </p:sp>
      <p:sp>
        <p:nvSpPr>
          <p:cNvPr id="2" name="Shape 0"/>
          <p:cNvSpPr/>
          <p:nvPr/>
        </p:nvSpPr>
        <p:spPr>
          <a:xfrm>
            <a:off x="0" y="0"/>
            <a:ext cx="12191695" cy="146304"/>
          </a:xfrm>
          <a:prstGeom prst="rect">
            <a:avLst/>
          </a:prstGeom>
          <a:solidFill>
            <a:srgbClr val="E6E8EA"/>
          </a:solidFill>
          <a:ln w="12700">
            <a:solidFill>
              <a:srgbClr val="E6E8E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a:ea typeface="+mn-ea"/>
              <a:cs typeface="+mn-cs"/>
            </a:endParaRPr>
          </a:p>
        </p:txBody>
      </p:sp>
      <p:sp>
        <p:nvSpPr>
          <p:cNvPr id="34" name="Content Placeholder 33">
            <a:extLst>
              <a:ext uri="{FF2B5EF4-FFF2-40B4-BE49-F238E27FC236}">
                <a16:creationId xmlns:a16="http://schemas.microsoft.com/office/drawing/2014/main" id="{C3C748E2-E97A-477B-4CE0-4873325E816D}"/>
              </a:ext>
            </a:extLst>
          </p:cNvPr>
          <p:cNvSpPr>
            <a:spLocks noGrp="1"/>
          </p:cNvSpPr>
          <p:nvPr>
            <p:ph sz="quarter" idx="10"/>
          </p:nvPr>
        </p:nvSpPr>
        <p:spPr/>
        <p:txBody>
          <a:bodyPr/>
          <a:lstStyle/>
          <a:p>
            <a:pPr algn="ctr"/>
            <a:r>
              <a:rPr lang="en-US" dirty="0"/>
              <a:t>NCT05869903. Wharton. NEJM. 2025;393:1796. Wysham. ADA 2026. Abstr 1666-P.</a:t>
            </a:r>
          </a:p>
        </p:txBody>
      </p:sp>
      <p:sp>
        <p:nvSpPr>
          <p:cNvPr id="52" name="Text Box 45">
            <a:extLst>
              <a:ext uri="{FF2B5EF4-FFF2-40B4-BE49-F238E27FC236}">
                <a16:creationId xmlns:a16="http://schemas.microsoft.com/office/drawing/2014/main" id="{0A92A3D0-A44B-DF37-5B28-FAF75ECBFAF4}"/>
              </a:ext>
            </a:extLst>
          </p:cNvPr>
          <p:cNvSpPr txBox="1">
            <a:spLocks noChangeArrowheads="1"/>
          </p:cNvSpPr>
          <p:nvPr/>
        </p:nvSpPr>
        <p:spPr bwMode="auto">
          <a:xfrm>
            <a:off x="231077" y="1924222"/>
            <a:ext cx="3996751"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Adults with obesity </a:t>
            </a:r>
            <a:b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(BMI: ≥30 kg/m</a:t>
            </a:r>
            <a:r>
              <a:rPr kumimoji="0" lang="en-GB" altLang="en-US" sz="1600" b="0"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2</a:t>
            </a: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a:t>
            </a:r>
            <a:r>
              <a:rPr kumimoji="0" lang="en-GB" altLang="en-US" sz="16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or</a:t>
            </a: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overweight </a:t>
            </a:r>
            <a:b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(BMI: ≥27 kg/m</a:t>
            </a:r>
            <a:r>
              <a:rPr kumimoji="0" lang="en-GB" altLang="en-US" sz="1600" b="0"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2</a:t>
            </a: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 ≥1 weight-related comorbidity; self-reported history of ≥1 unsuccessful diet-based weight loss effort; no diabetes, prior/planned metabolic surgery, or weight change of &gt;5 kg within prior 90 days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3127)</a:t>
            </a:r>
            <a:endPar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54" name="Rectangle 46">
            <a:extLst>
              <a:ext uri="{FF2B5EF4-FFF2-40B4-BE49-F238E27FC236}">
                <a16:creationId xmlns:a16="http://schemas.microsoft.com/office/drawing/2014/main" id="{621DD930-EB5A-FC0D-FB0A-30AED8DF2E6E}"/>
              </a:ext>
            </a:extLst>
          </p:cNvPr>
          <p:cNvSpPr>
            <a:spLocks noChangeArrowheads="1"/>
          </p:cNvSpPr>
          <p:nvPr/>
        </p:nvSpPr>
        <p:spPr bwMode="auto">
          <a:xfrm>
            <a:off x="9710145" y="2110704"/>
            <a:ext cx="225077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2-wk, off-treatment safety follow-up for those with normoglycemia; </a:t>
            </a:r>
            <a:b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2-yr treatment continuation for those with prediabetes</a:t>
            </a:r>
          </a:p>
        </p:txBody>
      </p:sp>
      <p:sp>
        <p:nvSpPr>
          <p:cNvPr id="56" name="Rectangle 49">
            <a:extLst>
              <a:ext uri="{FF2B5EF4-FFF2-40B4-BE49-F238E27FC236}">
                <a16:creationId xmlns:a16="http://schemas.microsoft.com/office/drawing/2014/main" id="{A2082B59-CD3E-FE75-1F1A-6240C9A4245A}"/>
              </a:ext>
            </a:extLst>
          </p:cNvPr>
          <p:cNvSpPr>
            <a:spLocks noChangeArrowheads="1"/>
          </p:cNvSpPr>
          <p:nvPr/>
        </p:nvSpPr>
        <p:spPr bwMode="auto">
          <a:xfrm>
            <a:off x="5029706" y="1941060"/>
            <a:ext cx="3996752" cy="542814"/>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Orforglipron</a:t>
            </a: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6 mg PO QD for 72 wk</a:t>
            </a:r>
            <a:b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b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723)</a:t>
            </a:r>
          </a:p>
        </p:txBody>
      </p:sp>
      <p:sp>
        <p:nvSpPr>
          <p:cNvPr id="58" name="Line 51">
            <a:extLst>
              <a:ext uri="{FF2B5EF4-FFF2-40B4-BE49-F238E27FC236}">
                <a16:creationId xmlns:a16="http://schemas.microsoft.com/office/drawing/2014/main" id="{50E8605A-9551-669D-9476-B1C503CC52A1}"/>
              </a:ext>
            </a:extLst>
          </p:cNvPr>
          <p:cNvSpPr>
            <a:spLocks noChangeShapeType="1"/>
          </p:cNvSpPr>
          <p:nvPr/>
        </p:nvSpPr>
        <p:spPr bwMode="auto">
          <a:xfrm rot="16200000">
            <a:off x="9363581" y="2536212"/>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0" name="Line 52">
            <a:extLst>
              <a:ext uri="{FF2B5EF4-FFF2-40B4-BE49-F238E27FC236}">
                <a16:creationId xmlns:a16="http://schemas.microsoft.com/office/drawing/2014/main" id="{DFB5D57B-BF81-F139-432E-C8CBA932831B}"/>
              </a:ext>
            </a:extLst>
          </p:cNvPr>
          <p:cNvSpPr>
            <a:spLocks noChangeShapeType="1"/>
          </p:cNvSpPr>
          <p:nvPr/>
        </p:nvSpPr>
        <p:spPr bwMode="auto">
          <a:xfrm>
            <a:off x="9109581" y="2211166"/>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2" name="Line 53">
            <a:extLst>
              <a:ext uri="{FF2B5EF4-FFF2-40B4-BE49-F238E27FC236}">
                <a16:creationId xmlns:a16="http://schemas.microsoft.com/office/drawing/2014/main" id="{C1C81B71-2C04-B789-BBB7-84539D707F3E}"/>
              </a:ext>
            </a:extLst>
          </p:cNvPr>
          <p:cNvSpPr>
            <a:spLocks noChangeShapeType="1"/>
          </p:cNvSpPr>
          <p:nvPr/>
        </p:nvSpPr>
        <p:spPr bwMode="auto">
          <a:xfrm>
            <a:off x="4289217" y="3175977"/>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4" name="Line 54">
            <a:extLst>
              <a:ext uri="{FF2B5EF4-FFF2-40B4-BE49-F238E27FC236}">
                <a16:creationId xmlns:a16="http://schemas.microsoft.com/office/drawing/2014/main" id="{85E33EC7-D27B-8A19-0EB5-1713F09BD00B}"/>
              </a:ext>
            </a:extLst>
          </p:cNvPr>
          <p:cNvSpPr>
            <a:spLocks noChangeShapeType="1"/>
          </p:cNvSpPr>
          <p:nvPr/>
        </p:nvSpPr>
        <p:spPr bwMode="auto">
          <a:xfrm flipV="1">
            <a:off x="4289217" y="2790212"/>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6" name="Rectangle 28">
            <a:extLst>
              <a:ext uri="{FF2B5EF4-FFF2-40B4-BE49-F238E27FC236}">
                <a16:creationId xmlns:a16="http://schemas.microsoft.com/office/drawing/2014/main" id="{9146F4C7-EE7F-F546-2D41-34E03783CE5D}"/>
              </a:ext>
            </a:extLst>
          </p:cNvPr>
          <p:cNvSpPr>
            <a:spLocks noChangeArrowheads="1"/>
          </p:cNvSpPr>
          <p:nvPr/>
        </p:nvSpPr>
        <p:spPr bwMode="auto">
          <a:xfrm>
            <a:off x="5029706" y="3739921"/>
            <a:ext cx="3996752" cy="542812"/>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Placebo</a:t>
            </a:r>
            <a:r>
              <a:rPr kumimoji="0" 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PO QD for 72 wk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949)</a:t>
            </a:r>
          </a:p>
        </p:txBody>
      </p:sp>
      <p:sp>
        <p:nvSpPr>
          <p:cNvPr id="68" name="Rectangle 49">
            <a:extLst>
              <a:ext uri="{FF2B5EF4-FFF2-40B4-BE49-F238E27FC236}">
                <a16:creationId xmlns:a16="http://schemas.microsoft.com/office/drawing/2014/main" id="{339547D6-AA43-FAE4-8076-EB968C39F39E}"/>
              </a:ext>
            </a:extLst>
          </p:cNvPr>
          <p:cNvSpPr>
            <a:spLocks noChangeArrowheads="1"/>
          </p:cNvSpPr>
          <p:nvPr/>
        </p:nvSpPr>
        <p:spPr bwMode="auto">
          <a:xfrm>
            <a:off x="5029705" y="2538738"/>
            <a:ext cx="3996753" cy="542814"/>
          </a:xfrm>
          <a:prstGeom prst="rect">
            <a:avLst/>
          </a:prstGeom>
          <a:solidFill>
            <a:schemeClr val="accent1">
              <a:lumMod val="60000"/>
              <a:lumOff val="4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Orforglipron</a:t>
            </a: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12 mg PO QD* for 72 wk</a:t>
            </a:r>
            <a:b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b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725)</a:t>
            </a:r>
          </a:p>
        </p:txBody>
      </p:sp>
      <p:sp>
        <p:nvSpPr>
          <p:cNvPr id="70" name="Rectangle 49">
            <a:extLst>
              <a:ext uri="{FF2B5EF4-FFF2-40B4-BE49-F238E27FC236}">
                <a16:creationId xmlns:a16="http://schemas.microsoft.com/office/drawing/2014/main" id="{BFBBF810-54BA-17A6-FD34-41CCB94A82A7}"/>
              </a:ext>
            </a:extLst>
          </p:cNvPr>
          <p:cNvSpPr>
            <a:spLocks noChangeArrowheads="1"/>
          </p:cNvSpPr>
          <p:nvPr/>
        </p:nvSpPr>
        <p:spPr bwMode="auto">
          <a:xfrm>
            <a:off x="5029706" y="3142314"/>
            <a:ext cx="3996754" cy="542814"/>
          </a:xfrm>
          <a:prstGeom prst="rect">
            <a:avLst/>
          </a:prstGeom>
          <a:solidFill>
            <a:schemeClr val="accent1">
              <a:lumMod val="20000"/>
              <a:lumOff val="8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Orforglipron</a:t>
            </a: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36 mg PO QD* for 72 wk</a:t>
            </a:r>
            <a:b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730)</a:t>
            </a:r>
          </a:p>
        </p:txBody>
      </p:sp>
      <p:sp>
        <p:nvSpPr>
          <p:cNvPr id="72" name="Line 53">
            <a:extLst>
              <a:ext uri="{FF2B5EF4-FFF2-40B4-BE49-F238E27FC236}">
                <a16:creationId xmlns:a16="http://schemas.microsoft.com/office/drawing/2014/main" id="{42C1207D-2320-9BB2-0F01-4C89B0747673}"/>
              </a:ext>
            </a:extLst>
          </p:cNvPr>
          <p:cNvSpPr>
            <a:spLocks noChangeShapeType="1"/>
          </p:cNvSpPr>
          <p:nvPr/>
        </p:nvSpPr>
        <p:spPr bwMode="auto">
          <a:xfrm>
            <a:off x="4289217" y="3430292"/>
            <a:ext cx="622300" cy="56648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74" name="Line 54">
            <a:extLst>
              <a:ext uri="{FF2B5EF4-FFF2-40B4-BE49-F238E27FC236}">
                <a16:creationId xmlns:a16="http://schemas.microsoft.com/office/drawing/2014/main" id="{BA541B3E-307D-EB36-88AA-E0A9329C63B9}"/>
              </a:ext>
            </a:extLst>
          </p:cNvPr>
          <p:cNvSpPr>
            <a:spLocks noChangeShapeType="1"/>
          </p:cNvSpPr>
          <p:nvPr/>
        </p:nvSpPr>
        <p:spPr bwMode="auto">
          <a:xfrm flipV="1">
            <a:off x="4289217" y="2222731"/>
            <a:ext cx="622300" cy="52220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76" name="Line 51">
            <a:extLst>
              <a:ext uri="{FF2B5EF4-FFF2-40B4-BE49-F238E27FC236}">
                <a16:creationId xmlns:a16="http://schemas.microsoft.com/office/drawing/2014/main" id="{D80F0B74-C9A8-D9A7-1F4D-FD7E90839775}"/>
              </a:ext>
            </a:extLst>
          </p:cNvPr>
          <p:cNvSpPr>
            <a:spLocks noChangeShapeType="1"/>
          </p:cNvSpPr>
          <p:nvPr/>
        </p:nvSpPr>
        <p:spPr bwMode="auto">
          <a:xfrm rot="16200000">
            <a:off x="9363582" y="3742164"/>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78" name="Line 52">
            <a:extLst>
              <a:ext uri="{FF2B5EF4-FFF2-40B4-BE49-F238E27FC236}">
                <a16:creationId xmlns:a16="http://schemas.microsoft.com/office/drawing/2014/main" id="{303E038B-7C96-D6DA-AF97-6669D140999E}"/>
              </a:ext>
            </a:extLst>
          </p:cNvPr>
          <p:cNvSpPr>
            <a:spLocks noChangeShapeType="1"/>
          </p:cNvSpPr>
          <p:nvPr/>
        </p:nvSpPr>
        <p:spPr bwMode="auto">
          <a:xfrm>
            <a:off x="9109582" y="3398068"/>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79" name="TextBox 78">
            <a:extLst>
              <a:ext uri="{FF2B5EF4-FFF2-40B4-BE49-F238E27FC236}">
                <a16:creationId xmlns:a16="http://schemas.microsoft.com/office/drawing/2014/main" id="{ABC30210-6E22-095B-C3DE-C257190BDA85}"/>
              </a:ext>
            </a:extLst>
          </p:cNvPr>
          <p:cNvSpPr txBox="1"/>
          <p:nvPr/>
        </p:nvSpPr>
        <p:spPr>
          <a:xfrm>
            <a:off x="5029706" y="4319527"/>
            <a:ext cx="3996752" cy="237744"/>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*Adjunct to diet and physical activity.</a:t>
            </a:r>
          </a:p>
        </p:txBody>
      </p:sp>
      <p:sp>
        <p:nvSpPr>
          <p:cNvPr id="80" name="TextBox 79">
            <a:extLst>
              <a:ext uri="{FF2B5EF4-FFF2-40B4-BE49-F238E27FC236}">
                <a16:creationId xmlns:a16="http://schemas.microsoft.com/office/drawing/2014/main" id="{9F3E6FD9-6981-6EAA-1320-BFBB39913AFE}"/>
              </a:ext>
            </a:extLst>
          </p:cNvPr>
          <p:cNvSpPr txBox="1"/>
          <p:nvPr/>
        </p:nvSpPr>
        <p:spPr>
          <a:xfrm>
            <a:off x="2328860" y="1668169"/>
            <a:ext cx="4238625" cy="183133"/>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161616"/>
                </a:solidFill>
                <a:effectLst/>
                <a:uLnTx/>
                <a:uFillTx/>
                <a:latin typeface="Poppins"/>
                <a:ea typeface="+mn-ea"/>
                <a:cs typeface="+mn-cs"/>
              </a:rPr>
              <a:t>Stratified by sex, country, and prediabetes status</a:t>
            </a:r>
          </a:p>
        </p:txBody>
      </p:sp>
      <p:cxnSp>
        <p:nvCxnSpPr>
          <p:cNvPr id="82" name="Straight Arrow Connector 81">
            <a:extLst>
              <a:ext uri="{FF2B5EF4-FFF2-40B4-BE49-F238E27FC236}">
                <a16:creationId xmlns:a16="http://schemas.microsoft.com/office/drawing/2014/main" id="{9B250B0D-1383-639F-30E5-1D00EF85F326}"/>
              </a:ext>
            </a:extLst>
          </p:cNvPr>
          <p:cNvCxnSpPr>
            <a:cxnSpLocks/>
          </p:cNvCxnSpPr>
          <p:nvPr/>
        </p:nvCxnSpPr>
        <p:spPr>
          <a:xfrm>
            <a:off x="4448173" y="1924222"/>
            <a:ext cx="0" cy="487466"/>
          </a:xfrm>
          <a:prstGeom prst="straightConnector1">
            <a:avLst/>
          </a:prstGeom>
          <a:ln w="28575">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84" name="Rectangle 83">
            <a:extLst>
              <a:ext uri="{FF2B5EF4-FFF2-40B4-BE49-F238E27FC236}">
                <a16:creationId xmlns:a16="http://schemas.microsoft.com/office/drawing/2014/main" id="{F8C2FFE6-C846-2C10-B810-EAB70776A477}"/>
              </a:ext>
            </a:extLst>
          </p:cNvPr>
          <p:cNvSpPr/>
          <p:nvPr/>
        </p:nvSpPr>
        <p:spPr>
          <a:xfrm>
            <a:off x="95250" y="5679690"/>
            <a:ext cx="9493756" cy="51333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55E8438-9938-E98B-B8E5-16FCDC04EAE1}"/>
              </a:ext>
            </a:extLst>
          </p:cNvPr>
          <p:cNvSpPr>
            <a:spLocks noGrp="1"/>
          </p:cNvSpPr>
          <p:nvPr>
            <p:ph sz="quarter" idx="10"/>
          </p:nvPr>
        </p:nvSpPr>
        <p:spPr/>
        <p:txBody>
          <a:bodyPr/>
          <a:lstStyle/>
          <a:p>
            <a:pPr algn="ctr"/>
            <a:r>
              <a:rPr lang="en-US" dirty="0"/>
              <a:t>Wysham. ADA 2026. Abstr 1666-P.</a:t>
            </a:r>
          </a:p>
        </p:txBody>
      </p:sp>
      <p:sp>
        <p:nvSpPr>
          <p:cNvPr id="8" name="Title 7">
            <a:extLst>
              <a:ext uri="{FF2B5EF4-FFF2-40B4-BE49-F238E27FC236}">
                <a16:creationId xmlns:a16="http://schemas.microsoft.com/office/drawing/2014/main" id="{6B55E873-AFA8-4592-8F7C-8950246805E4}"/>
              </a:ext>
            </a:extLst>
          </p:cNvPr>
          <p:cNvSpPr>
            <a:spLocks noGrp="1"/>
          </p:cNvSpPr>
          <p:nvPr>
            <p:ph type="title"/>
          </p:nvPr>
        </p:nvSpPr>
        <p:spPr/>
        <p:txBody>
          <a:bodyPr/>
          <a:lstStyle/>
          <a:p>
            <a:r>
              <a:rPr lang="en-US" dirty="0"/>
              <a:t>ATTAIN-1 Post Hoc Analysis: Baseline Characteristics</a:t>
            </a:r>
          </a:p>
        </p:txBody>
      </p:sp>
      <p:graphicFrame>
        <p:nvGraphicFramePr>
          <p:cNvPr id="12" name="Content Placeholder 11">
            <a:extLst>
              <a:ext uri="{FF2B5EF4-FFF2-40B4-BE49-F238E27FC236}">
                <a16:creationId xmlns:a16="http://schemas.microsoft.com/office/drawing/2014/main" id="{41D1A56B-7AF9-B46D-5345-53236A0C10D7}"/>
              </a:ext>
            </a:extLst>
          </p:cNvPr>
          <p:cNvGraphicFramePr>
            <a:graphicFrameLocks noGrp="1"/>
          </p:cNvGraphicFramePr>
          <p:nvPr>
            <p:ph idx="1"/>
            <p:extLst>
              <p:ext uri="{D42A27DB-BD31-4B8C-83A1-F6EECF244321}">
                <p14:modId xmlns:p14="http://schemas.microsoft.com/office/powerpoint/2010/main" val="3002088073"/>
              </p:ext>
            </p:extLst>
          </p:nvPr>
        </p:nvGraphicFramePr>
        <p:xfrm>
          <a:off x="231078" y="1333500"/>
          <a:ext cx="11494197" cy="4450080"/>
        </p:xfrm>
        <a:graphic>
          <a:graphicData uri="http://schemas.openxmlformats.org/drawingml/2006/table">
            <a:tbl>
              <a:tblPr firstRow="1" bandRow="1">
                <a:tableStyleId>{6E25E649-3F16-4E02-A733-19D2CDBF48F0}</a:tableStyleId>
              </a:tblPr>
              <a:tblGrid>
                <a:gridCol w="4664772">
                  <a:extLst>
                    <a:ext uri="{9D8B030D-6E8A-4147-A177-3AD203B41FA5}">
                      <a16:colId xmlns:a16="http://schemas.microsoft.com/office/drawing/2014/main" val="799223519"/>
                    </a:ext>
                  </a:extLst>
                </a:gridCol>
                <a:gridCol w="3390900">
                  <a:extLst>
                    <a:ext uri="{9D8B030D-6E8A-4147-A177-3AD203B41FA5}">
                      <a16:colId xmlns:a16="http://schemas.microsoft.com/office/drawing/2014/main" val="1216087637"/>
                    </a:ext>
                  </a:extLst>
                </a:gridCol>
                <a:gridCol w="3438525">
                  <a:extLst>
                    <a:ext uri="{9D8B030D-6E8A-4147-A177-3AD203B41FA5}">
                      <a16:colId xmlns:a16="http://schemas.microsoft.com/office/drawing/2014/main" val="2338238552"/>
                    </a:ext>
                  </a:extLst>
                </a:gridCol>
              </a:tblGrid>
              <a:tr h="370840">
                <a:tc>
                  <a:txBody>
                    <a:bodyPr/>
                    <a:lstStyle/>
                    <a:p>
                      <a:r>
                        <a:rPr lang="en-US" sz="1600" dirty="0">
                          <a:solidFill>
                            <a:schemeClr val="bg2"/>
                          </a:solidFill>
                        </a:rPr>
                        <a:t>Characteristic</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Prediabetes (n = 1127)</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Normoglycemia (n = 2000)</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792212629"/>
                  </a:ext>
                </a:extLst>
              </a:tr>
              <a:tr h="370840">
                <a:tc>
                  <a:txBody>
                    <a:bodyPr/>
                    <a:lstStyle/>
                    <a:p>
                      <a:r>
                        <a:rPr lang="en-US" sz="1600" dirty="0"/>
                        <a:t>Mean age, yr (SD)</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49.1 (12.0)</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42.8 (11.6)</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282169771"/>
                  </a:ext>
                </a:extLst>
              </a:tr>
              <a:tr h="370840">
                <a:tc>
                  <a:txBody>
                    <a:bodyPr/>
                    <a:lstStyle/>
                    <a:p>
                      <a:r>
                        <a:rPr lang="en-US" sz="1600" dirty="0"/>
                        <a:t>Female sex, n (%)</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664.0 (58.9)</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1345.0 (67.3)</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9710659"/>
                  </a:ext>
                </a:extLst>
              </a:tr>
              <a:tr h="370840">
                <a:tc>
                  <a:txBody>
                    <a:bodyPr/>
                    <a:lstStyle/>
                    <a:p>
                      <a:r>
                        <a:rPr lang="en-US" sz="1600" dirty="0"/>
                        <a:t>Mean weight, kg (SD)</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104.5 (22.6) </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102.4 (21.8)</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04642677"/>
                  </a:ext>
                </a:extLst>
              </a:tr>
              <a:tr h="370840">
                <a:tc>
                  <a:txBody>
                    <a:bodyPr/>
                    <a:lstStyle/>
                    <a:p>
                      <a:r>
                        <a:rPr lang="en-US" sz="1600" dirty="0"/>
                        <a:t>Mean BMI, kg/m</a:t>
                      </a:r>
                      <a:r>
                        <a:rPr lang="en-US" sz="1600" baseline="30000" dirty="0"/>
                        <a:t>2</a:t>
                      </a:r>
                      <a:r>
                        <a:rPr lang="en-US" sz="1600" dirty="0"/>
                        <a:t> (SD)</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37.4 (6.6)</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36.7 (6.4)</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96755152"/>
                  </a:ext>
                </a:extLst>
              </a:tr>
              <a:tr h="370840">
                <a:tc>
                  <a:txBody>
                    <a:bodyPr/>
                    <a:lstStyle/>
                    <a:p>
                      <a:r>
                        <a:rPr lang="en-US" sz="1600" dirty="0"/>
                        <a:t>Mean waist circumference, cm (SD)</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114.5 (14.5)</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111.2 (14.4)</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270215890"/>
                  </a:ext>
                </a:extLst>
              </a:tr>
              <a:tr h="370840">
                <a:tc>
                  <a:txBody>
                    <a:bodyPr/>
                    <a:lstStyle/>
                    <a:p>
                      <a:r>
                        <a:rPr lang="en-US" sz="1600" dirty="0"/>
                        <a:t>Mean fasting insulin, mIU/L (SD)</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21.2 (13.9)</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17.6 (12.5)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32749953"/>
                  </a:ext>
                </a:extLst>
              </a:tr>
              <a:tr h="370840">
                <a:tc>
                  <a:txBody>
                    <a:bodyPr/>
                    <a:lstStyle/>
                    <a:p>
                      <a:r>
                        <a:rPr lang="en-US" sz="1600" dirty="0"/>
                        <a:t>Mean A1C, % (SD)</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5.9 (0.3)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5.5 (0.3)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67378005"/>
                  </a:ext>
                </a:extLst>
              </a:tr>
              <a:tr h="370840">
                <a:tc>
                  <a:txBody>
                    <a:bodyPr/>
                    <a:lstStyle/>
                    <a:p>
                      <a:r>
                        <a:rPr lang="en-US" sz="1600" dirty="0"/>
                        <a:t>Mean fasting glucose, mg/dL (SD)</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98.9 (10.3)</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88.9 (8.0)</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27138470"/>
                  </a:ext>
                </a:extLst>
              </a:tr>
              <a:tr h="370840">
                <a:tc>
                  <a:txBody>
                    <a:bodyPr/>
                    <a:lstStyle/>
                    <a:p>
                      <a:r>
                        <a:rPr lang="en-US" sz="1600" dirty="0"/>
                        <a:t>Mean Matsuda index score, (SD)</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2.3 (1.8)</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600" dirty="0"/>
                        <a:t>3.5 (4.1)</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41326752"/>
                  </a:ext>
                </a:extLst>
              </a:tr>
              <a:tr h="370840">
                <a:tc>
                  <a:txBody>
                    <a:bodyPr/>
                    <a:lstStyle/>
                    <a:p>
                      <a:r>
                        <a:rPr lang="en-US" sz="1600" dirty="0"/>
                        <a:t>Mean HOMA2-IR (insulin) score, (SD)</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2.6 (1.4)</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600" dirty="0"/>
                        <a:t>2.1 (1.1)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53686147"/>
                  </a:ext>
                </a:extLst>
              </a:tr>
              <a:tr h="370840">
                <a:tc>
                  <a:txBody>
                    <a:bodyPr/>
                    <a:lstStyle/>
                    <a:p>
                      <a:r>
                        <a:rPr lang="en-US" sz="1600" dirty="0"/>
                        <a:t>Mean HOMA2-B (C-peptide) score, (SD)</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r>
                        <a:rPr lang="en-US" sz="1600" dirty="0"/>
                        <a:t>157.5 (43.6)</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r>
                        <a:rPr lang="en-US" sz="1600" dirty="0"/>
                        <a:t>171.9 (50.9)</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43159526"/>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1473F375-C17A-D775-DB88-105BD6BC9907}"/>
              </a:ext>
            </a:extLst>
          </p:cNvPr>
          <p:cNvSpPr>
            <a:spLocks noGrp="1"/>
          </p:cNvSpPr>
          <p:nvPr>
            <p:ph type="title"/>
          </p:nvPr>
        </p:nvSpPr>
        <p:spPr/>
        <p:txBody>
          <a:bodyPr/>
          <a:lstStyle/>
          <a:p>
            <a:r>
              <a:rPr lang="en-US" dirty="0"/>
              <a:t>ATTAIN-1: Mean Change in Body Weight at 72 Wk </a:t>
            </a:r>
          </a:p>
        </p:txBody>
      </p:sp>
      <p:sp>
        <p:nvSpPr>
          <p:cNvPr id="18" name="Content Placeholder 17">
            <a:extLst>
              <a:ext uri="{FF2B5EF4-FFF2-40B4-BE49-F238E27FC236}">
                <a16:creationId xmlns:a16="http://schemas.microsoft.com/office/drawing/2014/main" id="{BB028C6E-4C1B-0F7D-8556-86005227374A}"/>
              </a:ext>
            </a:extLst>
          </p:cNvPr>
          <p:cNvSpPr>
            <a:spLocks noGrp="1"/>
          </p:cNvSpPr>
          <p:nvPr>
            <p:ph idx="1"/>
          </p:nvPr>
        </p:nvSpPr>
        <p:spPr/>
        <p:txBody>
          <a:bodyPr/>
          <a:lstStyle/>
          <a:p>
            <a:r>
              <a:rPr lang="en-US" sz="2000" dirty="0"/>
              <a:t>Dose-dependent reductions in total body weight across all orforglipron doses</a:t>
            </a:r>
          </a:p>
        </p:txBody>
      </p:sp>
      <p:sp>
        <p:nvSpPr>
          <p:cNvPr id="19" name="Content Placeholder 18">
            <a:extLst>
              <a:ext uri="{FF2B5EF4-FFF2-40B4-BE49-F238E27FC236}">
                <a16:creationId xmlns:a16="http://schemas.microsoft.com/office/drawing/2014/main" id="{9F6C5394-A8AB-0DB1-00C3-BADD678B53D1}"/>
              </a:ext>
            </a:extLst>
          </p:cNvPr>
          <p:cNvSpPr>
            <a:spLocks noGrp="1"/>
          </p:cNvSpPr>
          <p:nvPr>
            <p:ph sz="quarter" idx="10"/>
          </p:nvPr>
        </p:nvSpPr>
        <p:spPr/>
        <p:txBody>
          <a:bodyPr/>
          <a:lstStyle/>
          <a:p>
            <a:pPr algn="ctr"/>
            <a:r>
              <a:rPr lang="en-US" dirty="0"/>
              <a:t>Wharton. NEJM. 2025;393:1796</a:t>
            </a:r>
          </a:p>
        </p:txBody>
      </p:sp>
      <p:graphicFrame>
        <p:nvGraphicFramePr>
          <p:cNvPr id="8" name="Table 7"/>
          <p:cNvGraphicFramePr>
            <a:graphicFrameLocks noGrp="1"/>
          </p:cNvGraphicFramePr>
          <p:nvPr>
            <p:extLst>
              <p:ext uri="{D42A27DB-BD31-4B8C-83A1-F6EECF244321}">
                <p14:modId xmlns:p14="http://schemas.microsoft.com/office/powerpoint/2010/main" val="118289961"/>
              </p:ext>
            </p:extLst>
          </p:nvPr>
        </p:nvGraphicFramePr>
        <p:xfrm>
          <a:off x="263273" y="1909837"/>
          <a:ext cx="11665453" cy="2257231"/>
        </p:xfrm>
        <a:graphic>
          <a:graphicData uri="http://schemas.openxmlformats.org/drawingml/2006/table">
            <a:tbl>
              <a:tblPr firstRow="1" bandRow="1">
                <a:tableStyleId>{6E25E649-3F16-4E02-A733-19D2CDBF48F0}</a:tableStyleId>
              </a:tblPr>
              <a:tblGrid>
                <a:gridCol w="3412988">
                  <a:extLst>
                    <a:ext uri="{9D8B030D-6E8A-4147-A177-3AD203B41FA5}">
                      <a16:colId xmlns:a16="http://schemas.microsoft.com/office/drawing/2014/main" val="20000"/>
                    </a:ext>
                  </a:extLst>
                </a:gridCol>
                <a:gridCol w="2883159">
                  <a:extLst>
                    <a:ext uri="{9D8B030D-6E8A-4147-A177-3AD203B41FA5}">
                      <a16:colId xmlns:a16="http://schemas.microsoft.com/office/drawing/2014/main" val="20002"/>
                    </a:ext>
                  </a:extLst>
                </a:gridCol>
                <a:gridCol w="2995127">
                  <a:extLst>
                    <a:ext uri="{9D8B030D-6E8A-4147-A177-3AD203B41FA5}">
                      <a16:colId xmlns:a16="http://schemas.microsoft.com/office/drawing/2014/main" val="2227609553"/>
                    </a:ext>
                  </a:extLst>
                </a:gridCol>
                <a:gridCol w="2374179">
                  <a:extLst>
                    <a:ext uri="{9D8B030D-6E8A-4147-A177-3AD203B41FA5}">
                      <a16:colId xmlns:a16="http://schemas.microsoft.com/office/drawing/2014/main" val="20003"/>
                    </a:ext>
                  </a:extLst>
                </a:gridCol>
              </a:tblGrid>
              <a:tr h="419100">
                <a:tc>
                  <a:txBody>
                    <a:bodyPr/>
                    <a:lstStyle/>
                    <a:p>
                      <a:pPr algn="l"/>
                      <a:r>
                        <a:rPr lang="en-US" sz="1600" b="1" dirty="0">
                          <a:solidFill>
                            <a:schemeClr val="bg2"/>
                          </a:solidFill>
                          <a:latin typeface="+mn-lt"/>
                        </a:rPr>
                        <a:t>Treatment Regimen Estimand</a:t>
                      </a:r>
                    </a:p>
                  </a:txBody>
                  <a:tcPr marL="76200" marR="76200" marT="38100" marB="38100"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b="1" dirty="0">
                          <a:solidFill>
                            <a:schemeClr val="bg2"/>
                          </a:solidFill>
                        </a:rPr>
                        <a:t>Change in Body Weight, %</a:t>
                      </a:r>
                      <a:endParaRPr lang="en-US" sz="1600" b="1" dirty="0">
                        <a:solidFill>
                          <a:schemeClr val="bg2"/>
                        </a:solidFill>
                        <a:latin typeface="+mn-lt"/>
                      </a:endParaRPr>
                    </a:p>
                  </a:txBody>
                  <a:tcPr marL="76200" marR="76200" marT="38100" marB="38100"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b="1" dirty="0">
                          <a:solidFill>
                            <a:schemeClr val="bg2"/>
                          </a:solidFill>
                          <a:latin typeface="+mn-lt"/>
                        </a:rPr>
                        <a:t>ETD (95% CI)</a:t>
                      </a:r>
                      <a:endParaRPr sz="1600" b="1" dirty="0">
                        <a:solidFill>
                          <a:schemeClr val="bg2"/>
                        </a:solidFill>
                        <a:latin typeface="+mn-lt"/>
                      </a:endParaRPr>
                    </a:p>
                  </a:txBody>
                  <a:tcPr marL="76200" marR="76200" marT="38100" marB="38100"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sz="1600" b="1" i="1" dirty="0">
                          <a:solidFill>
                            <a:schemeClr val="bg2"/>
                          </a:solidFill>
                        </a:rPr>
                        <a:t>P</a:t>
                      </a:r>
                      <a:r>
                        <a:rPr sz="1600" b="1" dirty="0">
                          <a:solidFill>
                            <a:schemeClr val="bg2"/>
                          </a:solidFill>
                        </a:rPr>
                        <a:t> Value</a:t>
                      </a:r>
                      <a:endParaRPr sz="1600" b="1" dirty="0">
                        <a:solidFill>
                          <a:schemeClr val="bg2"/>
                        </a:solidFill>
                        <a:latin typeface="+mn-lt"/>
                      </a:endParaRPr>
                    </a:p>
                  </a:txBody>
                  <a:tcPr marL="76200" marR="76200" marT="38100" marB="38100"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19100">
                <a:tc>
                  <a:txBody>
                    <a:bodyPr/>
                    <a:lstStyle/>
                    <a:p>
                      <a:pPr algn="l">
                        <a:spcAft>
                          <a:spcPts val="0"/>
                        </a:spcAft>
                      </a:pPr>
                      <a:r>
                        <a:rPr sz="1600" dirty="0">
                          <a:solidFill>
                            <a:srgbClr val="000000"/>
                          </a:solidFill>
                        </a:rPr>
                        <a:t>Placebo</a:t>
                      </a:r>
                      <a:endParaRPr sz="1600" dirty="0">
                        <a:solidFill>
                          <a:srgbClr val="000000"/>
                        </a:solidFill>
                        <a:latin typeface="+mn-lt"/>
                      </a:endParaRPr>
                    </a:p>
                  </a:txBody>
                  <a:tcPr marL="76200" marR="76200" marT="38100" marB="38100"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spcAft>
                          <a:spcPts val="0"/>
                        </a:spcAft>
                      </a:pPr>
                      <a:r>
                        <a:rPr sz="1600" dirty="0">
                          <a:solidFill>
                            <a:srgbClr val="000000"/>
                          </a:solidFill>
                        </a:rPr>
                        <a:t>-2.1</a:t>
                      </a:r>
                      <a:endParaRPr sz="1600" dirty="0">
                        <a:solidFill>
                          <a:srgbClr val="000000"/>
                        </a:solidFill>
                        <a:latin typeface="+mn-lt"/>
                      </a:endParaRPr>
                    </a:p>
                  </a:txBody>
                  <a:tcPr marL="76200" marR="76200" marT="38100" marB="38100"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spcAft>
                          <a:spcPts val="0"/>
                        </a:spcAft>
                      </a:pPr>
                      <a:r>
                        <a:rPr lang="en-US" sz="1600" dirty="0">
                          <a:solidFill>
                            <a:srgbClr val="000000"/>
                          </a:solidFill>
                          <a:latin typeface="+mn-lt"/>
                        </a:rPr>
                        <a:t>-</a:t>
                      </a:r>
                      <a:endParaRPr sz="1600" dirty="0">
                        <a:solidFill>
                          <a:srgbClr val="000000"/>
                        </a:solidFill>
                        <a:latin typeface="+mn-lt"/>
                      </a:endParaRPr>
                    </a:p>
                  </a:txBody>
                  <a:tcPr marL="76200" marR="76200" marT="38100" marB="38100"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spcAft>
                          <a:spcPts val="0"/>
                        </a:spcAft>
                      </a:pPr>
                      <a:r>
                        <a:rPr lang="en-US" sz="1600" dirty="0">
                          <a:solidFill>
                            <a:srgbClr val="000000"/>
                          </a:solidFill>
                        </a:rPr>
                        <a:t>-</a:t>
                      </a:r>
                      <a:endParaRPr sz="1600" dirty="0">
                        <a:solidFill>
                          <a:srgbClr val="000000"/>
                        </a:solidFill>
                        <a:latin typeface="+mn-lt"/>
                      </a:endParaRPr>
                    </a:p>
                  </a:txBody>
                  <a:tcPr marL="76200" marR="76200" marT="38100" marB="38100"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457978">
                <a:tc>
                  <a:txBody>
                    <a:bodyPr/>
                    <a:lstStyle/>
                    <a:p>
                      <a:pPr algn="l">
                        <a:spcAft>
                          <a:spcPts val="0"/>
                        </a:spcAft>
                      </a:pPr>
                      <a:r>
                        <a:rPr sz="1600" b="0" dirty="0">
                          <a:solidFill>
                            <a:srgbClr val="000000"/>
                          </a:solidFill>
                        </a:rPr>
                        <a:t>Orforglipron</a:t>
                      </a:r>
                      <a:r>
                        <a:rPr lang="en-US" sz="1600" b="0" dirty="0">
                          <a:solidFill>
                            <a:srgbClr val="000000"/>
                          </a:solidFill>
                        </a:rPr>
                        <a:t> 6mg</a:t>
                      </a:r>
                      <a:endParaRPr sz="1600" b="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spcAft>
                          <a:spcPts val="0"/>
                        </a:spcAft>
                      </a:pPr>
                      <a:r>
                        <a:rPr sz="1600" b="0" dirty="0">
                          <a:solidFill>
                            <a:srgbClr val="000000"/>
                          </a:solidFill>
                        </a:rPr>
                        <a:t>-7.5</a:t>
                      </a:r>
                      <a:endParaRPr sz="1600" b="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spcAft>
                          <a:spcPts val="0"/>
                        </a:spcAft>
                      </a:pPr>
                      <a:r>
                        <a:rPr lang="en-US" sz="1600" dirty="0">
                          <a:solidFill>
                            <a:srgbClr val="000000"/>
                          </a:solidFill>
                          <a:latin typeface="+mn-lt"/>
                        </a:rPr>
                        <a:t>-5.5 (-6.5 to -4.5)</a:t>
                      </a:r>
                      <a:endParaRPr sz="160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spcAft>
                          <a:spcPts val="0"/>
                        </a:spcAft>
                      </a:pPr>
                      <a:r>
                        <a:rPr sz="1600" dirty="0">
                          <a:solidFill>
                            <a:srgbClr val="000000"/>
                          </a:solidFill>
                        </a:rPr>
                        <a:t>&lt;.001</a:t>
                      </a:r>
                      <a:endParaRPr sz="160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85192">
                <a:tc>
                  <a:txBody>
                    <a:bodyPr/>
                    <a:lstStyle/>
                    <a:p>
                      <a:pPr algn="l">
                        <a:spcAft>
                          <a:spcPts val="0"/>
                        </a:spcAft>
                      </a:pPr>
                      <a:r>
                        <a:rPr sz="1600" b="0" dirty="0">
                          <a:solidFill>
                            <a:srgbClr val="000000"/>
                          </a:solidFill>
                        </a:rPr>
                        <a:t>Orforglipron</a:t>
                      </a:r>
                      <a:r>
                        <a:rPr lang="en-US" sz="1600" b="0" dirty="0">
                          <a:solidFill>
                            <a:srgbClr val="000000"/>
                          </a:solidFill>
                        </a:rPr>
                        <a:t> 12 mg</a:t>
                      </a:r>
                      <a:endParaRPr sz="1600" b="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spcAft>
                          <a:spcPts val="0"/>
                        </a:spcAft>
                      </a:pPr>
                      <a:r>
                        <a:rPr sz="1600" b="0" dirty="0">
                          <a:solidFill>
                            <a:srgbClr val="000000"/>
                          </a:solidFill>
                        </a:rPr>
                        <a:t>-8.4</a:t>
                      </a:r>
                      <a:endParaRPr sz="1600" b="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spcAft>
                          <a:spcPts val="0"/>
                        </a:spcAft>
                      </a:pPr>
                      <a:r>
                        <a:rPr lang="en-US" sz="1600" dirty="0">
                          <a:solidFill>
                            <a:srgbClr val="000000"/>
                          </a:solidFill>
                          <a:latin typeface="+mn-lt"/>
                        </a:rPr>
                        <a:t>-6.3 (-7.3 to -5.4)</a:t>
                      </a:r>
                      <a:endParaRPr sz="160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spcAft>
                          <a:spcPts val="0"/>
                        </a:spcAft>
                      </a:pPr>
                      <a:r>
                        <a:rPr sz="1600" dirty="0">
                          <a:solidFill>
                            <a:srgbClr val="000000"/>
                          </a:solidFill>
                        </a:rPr>
                        <a:t>&lt;.001</a:t>
                      </a:r>
                      <a:endParaRPr sz="1600" dirty="0">
                        <a:solidFill>
                          <a:srgbClr val="000000"/>
                        </a:solidFill>
                        <a:latin typeface="+mn-lt"/>
                      </a:endParaRPr>
                    </a:p>
                  </a:txBody>
                  <a:tcPr marL="76200" marR="76200" marT="38100" marB="38100"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3"/>
                  </a:ext>
                </a:extLst>
              </a:tr>
              <a:tr h="475861">
                <a:tc>
                  <a:txBody>
                    <a:bodyPr/>
                    <a:lstStyle/>
                    <a:p>
                      <a:pPr algn="l">
                        <a:spcAft>
                          <a:spcPts val="0"/>
                        </a:spcAft>
                      </a:pPr>
                      <a:r>
                        <a:rPr sz="1600" b="0" dirty="0">
                          <a:solidFill>
                            <a:srgbClr val="000000"/>
                          </a:solidFill>
                        </a:rPr>
                        <a:t>Orforglipron</a:t>
                      </a:r>
                      <a:r>
                        <a:rPr lang="en-US" sz="1600" b="0" dirty="0">
                          <a:solidFill>
                            <a:srgbClr val="000000"/>
                          </a:solidFill>
                        </a:rPr>
                        <a:t> 36 mg</a:t>
                      </a:r>
                      <a:endParaRPr sz="1600" b="0" dirty="0">
                        <a:solidFill>
                          <a:srgbClr val="000000"/>
                        </a:solidFill>
                        <a:latin typeface="+mn-lt"/>
                      </a:endParaRPr>
                    </a:p>
                  </a:txBody>
                  <a:tcPr marL="76200" marR="76200" marT="38100" marB="38100"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sz="1600" b="0" dirty="0">
                          <a:solidFill>
                            <a:srgbClr val="000000"/>
                          </a:solidFill>
                        </a:rPr>
                        <a:t>-11.2</a:t>
                      </a:r>
                      <a:endParaRPr sz="1600" b="0" dirty="0">
                        <a:solidFill>
                          <a:srgbClr val="000000"/>
                        </a:solidFill>
                        <a:latin typeface="+mn-lt"/>
                      </a:endParaRPr>
                    </a:p>
                  </a:txBody>
                  <a:tcPr marL="76200" marR="76200" marT="38100" marB="38100"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US" sz="1600" dirty="0">
                          <a:solidFill>
                            <a:srgbClr val="000000"/>
                          </a:solidFill>
                          <a:latin typeface="+mn-lt"/>
                        </a:rPr>
                        <a:t>-9.1 (-10.1 to -8.1)</a:t>
                      </a:r>
                      <a:endParaRPr sz="1600" dirty="0">
                        <a:solidFill>
                          <a:srgbClr val="000000"/>
                        </a:solidFill>
                        <a:latin typeface="+mn-lt"/>
                      </a:endParaRPr>
                    </a:p>
                  </a:txBody>
                  <a:tcPr marL="76200" marR="76200" marT="38100" marB="38100"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sz="1600" dirty="0">
                          <a:solidFill>
                            <a:srgbClr val="000000"/>
                          </a:solidFill>
                        </a:rPr>
                        <a:t>&lt;.001</a:t>
                      </a:r>
                      <a:endParaRPr sz="1600" dirty="0">
                        <a:solidFill>
                          <a:srgbClr val="000000"/>
                        </a:solidFill>
                        <a:latin typeface="+mn-lt"/>
                      </a:endParaRPr>
                    </a:p>
                  </a:txBody>
                  <a:tcPr marL="76200" marR="76200" marT="38100" marB="38100"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88E24-6404-4431-AE16-0DE7C21F3B94}"/>
              </a:ext>
            </a:extLst>
          </p:cNvPr>
          <p:cNvSpPr>
            <a:spLocks noGrp="1"/>
          </p:cNvSpPr>
          <p:nvPr>
            <p:ph type="title"/>
          </p:nvPr>
        </p:nvSpPr>
        <p:spPr>
          <a:xfrm>
            <a:off x="231078" y="260163"/>
            <a:ext cx="11740260" cy="1044132"/>
          </a:xfrm>
        </p:spPr>
        <p:txBody>
          <a:bodyPr/>
          <a:lstStyle/>
          <a:p>
            <a:r>
              <a:rPr lang="en-US" dirty="0"/>
              <a:t>ATTAIN-1 Post Hoc Analysis: Insulin Sensitivity and β-Cell Function at Wk 72</a:t>
            </a:r>
          </a:p>
        </p:txBody>
      </p:sp>
      <p:sp>
        <p:nvSpPr>
          <p:cNvPr id="3" name="Content Placeholder 2">
            <a:extLst>
              <a:ext uri="{FF2B5EF4-FFF2-40B4-BE49-F238E27FC236}">
                <a16:creationId xmlns:a16="http://schemas.microsoft.com/office/drawing/2014/main" id="{5E0FA5CE-7906-9487-607D-BCB9F6771EAC}"/>
              </a:ext>
            </a:extLst>
          </p:cNvPr>
          <p:cNvSpPr>
            <a:spLocks noGrp="1"/>
          </p:cNvSpPr>
          <p:nvPr>
            <p:ph idx="1"/>
          </p:nvPr>
        </p:nvSpPr>
        <p:spPr/>
        <p:txBody>
          <a:bodyPr vert="horz" lIns="0" tIns="0" rIns="0" bIns="0" rtlCol="0" anchor="t">
            <a:noAutofit/>
          </a:bodyPr>
          <a:lstStyle/>
          <a:p>
            <a:r>
              <a:rPr lang="en-US" sz="2000" dirty="0"/>
              <a:t>Key Finding</a:t>
            </a:r>
          </a:p>
          <a:p>
            <a:pPr lvl="2"/>
            <a:r>
              <a:rPr lang="en-US" sz="1800" dirty="0">
                <a:latin typeface="Poppins"/>
                <a:cs typeface="Poppins"/>
              </a:rPr>
              <a:t>Orforglipron improved markers of insulin sensitivity and </a:t>
            </a:r>
            <a:r>
              <a:rPr lang="en-US" sz="1800" dirty="0"/>
              <a:t>β</a:t>
            </a:r>
            <a:r>
              <a:rPr lang="en-US" sz="1800" dirty="0">
                <a:latin typeface="Poppins"/>
                <a:cs typeface="Poppins"/>
              </a:rPr>
              <a:t>-cell function in adults with obesity, with or without prediabetes</a:t>
            </a:r>
          </a:p>
          <a:p>
            <a:r>
              <a:rPr lang="en-US" sz="2000" dirty="0">
                <a:latin typeface="Poppins"/>
                <a:cs typeface="Poppins"/>
              </a:rPr>
              <a:t>Selected Wk 72 changes vs placebo*</a:t>
            </a:r>
            <a:endParaRPr lang="en-US" sz="2000" dirty="0"/>
          </a:p>
          <a:p>
            <a:pPr lvl="2"/>
            <a:r>
              <a:rPr lang="en-US" sz="1800" b="1" dirty="0"/>
              <a:t>Matsuda Index:</a:t>
            </a:r>
            <a:r>
              <a:rPr lang="en-US" sz="1800" dirty="0"/>
              <a:t> ↑ up to </a:t>
            </a:r>
            <a:r>
              <a:rPr lang="en-US" sz="1800" b="1" dirty="0"/>
              <a:t>+1.3</a:t>
            </a:r>
            <a:r>
              <a:rPr lang="en-US" sz="1800" dirty="0"/>
              <a:t> in prediabetes (12 mg); </a:t>
            </a:r>
            <a:r>
              <a:rPr lang="en-US" sz="1800" b="1" dirty="0"/>
              <a:t>+1.2</a:t>
            </a:r>
            <a:r>
              <a:rPr lang="en-US" sz="1800" dirty="0"/>
              <a:t> in normoglycemia (36 mg)</a:t>
            </a:r>
          </a:p>
          <a:p>
            <a:pPr lvl="2"/>
            <a:r>
              <a:rPr lang="en-US" sz="1800" b="1" dirty="0"/>
              <a:t>HOMA2-IR:</a:t>
            </a:r>
            <a:r>
              <a:rPr lang="en-US" sz="1800" dirty="0"/>
              <a:t> ↓ up to </a:t>
            </a:r>
            <a:r>
              <a:rPr lang="en-US" sz="1800" b="1" dirty="0"/>
              <a:t>−31.8</a:t>
            </a:r>
            <a:r>
              <a:rPr lang="en-US" sz="1800" dirty="0"/>
              <a:t> in prediabetes (36 mg); </a:t>
            </a:r>
            <a:r>
              <a:rPr lang="en-US" sz="1800" b="1" dirty="0"/>
              <a:t>−31.2</a:t>
            </a:r>
            <a:r>
              <a:rPr lang="en-US" sz="1800" dirty="0"/>
              <a:t> in normoglycemia (36 mg)</a:t>
            </a:r>
          </a:p>
          <a:p>
            <a:pPr lvl="2"/>
            <a:r>
              <a:rPr lang="en-US" sz="1800" b="1" dirty="0"/>
              <a:t>HOMA2-B:</a:t>
            </a:r>
            <a:r>
              <a:rPr lang="en-US" sz="1800" dirty="0"/>
              <a:t> ↑ up to </a:t>
            </a:r>
            <a:r>
              <a:rPr lang="en-US" sz="1800" b="1" dirty="0"/>
              <a:t>+21.9</a:t>
            </a:r>
            <a:r>
              <a:rPr lang="en-US" sz="1800" dirty="0"/>
              <a:t> in prediabetes (6 mg); </a:t>
            </a:r>
            <a:r>
              <a:rPr lang="en-US" sz="1800" b="1" dirty="0"/>
              <a:t>+10.5</a:t>
            </a:r>
            <a:r>
              <a:rPr lang="en-US" sz="1800" dirty="0"/>
              <a:t> in normoglycemia (12 mg)</a:t>
            </a:r>
          </a:p>
          <a:p>
            <a:r>
              <a:rPr lang="en-US" sz="2000" dirty="0"/>
              <a:t>Clinical Interpretation</a:t>
            </a:r>
          </a:p>
          <a:p>
            <a:pPr lvl="2"/>
            <a:r>
              <a:rPr lang="en-US" sz="1800" dirty="0"/>
              <a:t>Benefits were seen across baseline glycemic groups</a:t>
            </a:r>
          </a:p>
          <a:p>
            <a:pPr lvl="2"/>
            <a:r>
              <a:rPr lang="en-US" sz="1800" dirty="0"/>
              <a:t>Findings suggest metabolic effects beyond weight reduction</a:t>
            </a:r>
          </a:p>
          <a:p>
            <a:pPr lvl="2"/>
            <a:r>
              <a:rPr lang="en-US" sz="1800" dirty="0"/>
              <a:t>Results are hypothesis generating due to post hoc design</a:t>
            </a:r>
          </a:p>
        </p:txBody>
      </p:sp>
      <p:sp>
        <p:nvSpPr>
          <p:cNvPr id="7" name="Content Placeholder 6">
            <a:extLst>
              <a:ext uri="{FF2B5EF4-FFF2-40B4-BE49-F238E27FC236}">
                <a16:creationId xmlns:a16="http://schemas.microsoft.com/office/drawing/2014/main" id="{CC4ED5A8-1200-6EEC-BBB1-F2D95B9F7BD4}"/>
              </a:ext>
            </a:extLst>
          </p:cNvPr>
          <p:cNvSpPr>
            <a:spLocks noGrp="1"/>
          </p:cNvSpPr>
          <p:nvPr>
            <p:ph sz="quarter" idx="10"/>
          </p:nvPr>
        </p:nvSpPr>
        <p:spPr/>
        <p:txBody>
          <a:bodyPr/>
          <a:lstStyle/>
          <a:p>
            <a:r>
              <a:rPr lang="en-US" dirty="0">
                <a:latin typeface="Poppins"/>
                <a:cs typeface="Poppins"/>
              </a:rPr>
              <a:t>*</a:t>
            </a:r>
            <a:r>
              <a:rPr lang="en-US" i="1" dirty="0">
                <a:latin typeface="Poppins"/>
                <a:cs typeface="Poppins"/>
              </a:rPr>
              <a:t>P </a:t>
            </a:r>
            <a:r>
              <a:rPr lang="en-US" dirty="0">
                <a:latin typeface="Poppins"/>
                <a:cs typeface="Poppins"/>
              </a:rPr>
              <a:t>&lt;.001 vs placebo.</a:t>
            </a:r>
            <a:endParaRPr lang="en-US" dirty="0"/>
          </a:p>
          <a:p>
            <a:pPr algn="ctr"/>
            <a:r>
              <a:rPr lang="en-US" dirty="0"/>
              <a:t>Wysham. ADA 2026. Abstr 1666-P</a:t>
            </a:r>
          </a:p>
        </p:txBody>
      </p:sp>
    </p:spTree>
    <p:extLst>
      <p:ext uri="{BB962C8B-B14F-4D97-AF65-F5344CB8AC3E}">
        <p14:creationId xmlns:p14="http://schemas.microsoft.com/office/powerpoint/2010/main" val="585074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F6527-0752-EBFC-0536-DD1A035C8E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7559D0-588B-FDD9-7AEF-AC6587C9F9C3}"/>
              </a:ext>
            </a:extLst>
          </p:cNvPr>
          <p:cNvSpPr>
            <a:spLocks noGrp="1"/>
          </p:cNvSpPr>
          <p:nvPr>
            <p:ph type="title"/>
          </p:nvPr>
        </p:nvSpPr>
        <p:spPr/>
        <p:txBody>
          <a:bodyPr/>
          <a:lstStyle/>
          <a:p>
            <a:r>
              <a:rPr lang="en-US" dirty="0"/>
              <a:t>ATTAIN-1: Safety</a:t>
            </a:r>
          </a:p>
        </p:txBody>
      </p:sp>
      <p:sp>
        <p:nvSpPr>
          <p:cNvPr id="3" name="Content Placeholder 2">
            <a:extLst>
              <a:ext uri="{FF2B5EF4-FFF2-40B4-BE49-F238E27FC236}">
                <a16:creationId xmlns:a16="http://schemas.microsoft.com/office/drawing/2014/main" id="{011F8FD6-CB33-47AA-B2B0-D591E7358521}"/>
              </a:ext>
            </a:extLst>
          </p:cNvPr>
          <p:cNvSpPr>
            <a:spLocks noGrp="1"/>
          </p:cNvSpPr>
          <p:nvPr>
            <p:ph idx="1"/>
          </p:nvPr>
        </p:nvSpPr>
        <p:spPr/>
        <p:txBody>
          <a:bodyPr/>
          <a:lstStyle/>
          <a:p>
            <a:r>
              <a:rPr lang="en-US" dirty="0"/>
              <a:t>Safety interpretation based on ATTAIN-1 primary results, not reported in current post hoc analysis</a:t>
            </a:r>
          </a:p>
          <a:p>
            <a:pPr lvl="2"/>
            <a:r>
              <a:rPr lang="en-US" dirty="0">
                <a:solidFill>
                  <a:srgbClr val="111111"/>
                </a:solidFill>
              </a:rPr>
              <a:t>No new safety conclusions can be drawn from the post hoc analysis</a:t>
            </a:r>
            <a:endParaRPr lang="en-US" dirty="0"/>
          </a:p>
          <a:p>
            <a:r>
              <a:rPr lang="en-US" dirty="0"/>
              <a:t>Orforglipron safety profile was consistent with other GLP-1 RAs</a:t>
            </a:r>
          </a:p>
          <a:p>
            <a:pPr lvl="2"/>
            <a:r>
              <a:rPr lang="en-US" dirty="0"/>
              <a:t>Most frequently reported AEs: nausea, diarrhea, constipation, vomiting, and dyspepsia </a:t>
            </a:r>
          </a:p>
          <a:p>
            <a:pPr lvl="2"/>
            <a:r>
              <a:rPr lang="en-US" dirty="0"/>
              <a:t>GI-related AEs were generally mild to moderate in severity</a:t>
            </a:r>
          </a:p>
        </p:txBody>
      </p:sp>
      <p:sp>
        <p:nvSpPr>
          <p:cNvPr id="7" name="Content Placeholder 6">
            <a:extLst>
              <a:ext uri="{FF2B5EF4-FFF2-40B4-BE49-F238E27FC236}">
                <a16:creationId xmlns:a16="http://schemas.microsoft.com/office/drawing/2014/main" id="{AE1F1B8E-A43C-18D8-B27A-ED29326779A3}"/>
              </a:ext>
            </a:extLst>
          </p:cNvPr>
          <p:cNvSpPr>
            <a:spLocks noGrp="1"/>
          </p:cNvSpPr>
          <p:nvPr>
            <p:ph sz="quarter" idx="10"/>
          </p:nvPr>
        </p:nvSpPr>
        <p:spPr/>
        <p:txBody>
          <a:bodyPr/>
          <a:lstStyle/>
          <a:p>
            <a:pPr algn="ctr"/>
            <a:r>
              <a:rPr lang="en-US" dirty="0"/>
              <a:t>Wharton. NEJM. 2025;393:1796</a:t>
            </a:r>
          </a:p>
        </p:txBody>
      </p:sp>
    </p:spTree>
    <p:extLst>
      <p:ext uri="{BB962C8B-B14F-4D97-AF65-F5344CB8AC3E}">
        <p14:creationId xmlns:p14="http://schemas.microsoft.com/office/powerpoint/2010/main" val="226544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F1AA1-5DED-403F-54F9-6A0EBCD383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37A9BC-DCE0-968F-84FA-8D64090B0491}"/>
              </a:ext>
            </a:extLst>
          </p:cNvPr>
          <p:cNvSpPr>
            <a:spLocks noGrp="1"/>
          </p:cNvSpPr>
          <p:nvPr>
            <p:ph idx="1"/>
          </p:nvPr>
        </p:nvSpPr>
        <p:spPr/>
        <p:txBody>
          <a:bodyPr/>
          <a:lstStyle/>
          <a:p>
            <a:pPr defTabSz="380985">
              <a:defRPr sz="2100">
                <a:solidFill>
                  <a:srgbClr val="000000"/>
                </a:solidFill>
                <a:latin typeface="Arial"/>
              </a:defRPr>
            </a:pPr>
            <a:r>
              <a:rPr lang="en-US" sz="2000" dirty="0">
                <a:latin typeface="+mn-lt"/>
              </a:rPr>
              <a:t>In this ATTAIN-1 post hoc analysis, orforglipron demonstrated significant improvements in </a:t>
            </a:r>
            <a:r>
              <a:rPr lang="en-US" sz="2000" dirty="0"/>
              <a:t>β</a:t>
            </a:r>
            <a:r>
              <a:rPr lang="en-US" sz="2000" dirty="0">
                <a:latin typeface="+mn-lt"/>
              </a:rPr>
              <a:t>-cell function and insulin sensitivity regardless of patients’ prediabetes status</a:t>
            </a:r>
          </a:p>
          <a:p>
            <a:pPr lvl="2" defTabSz="380985">
              <a:defRPr sz="2000">
                <a:solidFill>
                  <a:srgbClr val="000000"/>
                </a:solidFill>
                <a:latin typeface="Arial"/>
              </a:defRPr>
            </a:pPr>
            <a:r>
              <a:rPr lang="en-US" sz="1800" dirty="0">
                <a:latin typeface="+mn-lt"/>
              </a:rPr>
              <a:t>Trends suggest greater improvements among those with prediabetes at baseline</a:t>
            </a:r>
          </a:p>
          <a:p>
            <a:pPr lvl="2" defTabSz="380985">
              <a:defRPr sz="2000">
                <a:solidFill>
                  <a:srgbClr val="000000"/>
                </a:solidFill>
                <a:latin typeface="Arial"/>
              </a:defRPr>
            </a:pPr>
            <a:r>
              <a:rPr lang="en-US" sz="1800" dirty="0">
                <a:solidFill>
                  <a:srgbClr val="000000"/>
                </a:solidFill>
                <a:latin typeface="+mn-lt"/>
              </a:rPr>
              <a:t>Change in Matsuda Index scores at 72 wk: orforglipron (1.2-1.3) vs placebo (0.7; </a:t>
            </a:r>
            <a:r>
              <a:rPr lang="en-US" sz="1800" i="1" dirty="0">
                <a:solidFill>
                  <a:srgbClr val="000000"/>
                </a:solidFill>
                <a:latin typeface="+mn-lt"/>
              </a:rPr>
              <a:t>P</a:t>
            </a:r>
            <a:r>
              <a:rPr lang="en-US" sz="1800" dirty="0">
                <a:solidFill>
                  <a:srgbClr val="000000"/>
                </a:solidFill>
                <a:latin typeface="+mn-lt"/>
              </a:rPr>
              <a:t> &lt;.001) for prediabetes group; orforglipron (0.6-1.2) vs placebo (-0.3; </a:t>
            </a:r>
            <a:r>
              <a:rPr lang="en-US" sz="1800" i="1" dirty="0">
                <a:solidFill>
                  <a:srgbClr val="000000"/>
                </a:solidFill>
                <a:latin typeface="+mn-lt"/>
              </a:rPr>
              <a:t>P</a:t>
            </a:r>
            <a:r>
              <a:rPr lang="en-US" sz="1800" dirty="0">
                <a:solidFill>
                  <a:srgbClr val="000000"/>
                </a:solidFill>
                <a:latin typeface="+mn-lt"/>
              </a:rPr>
              <a:t> &lt;.001) for normoglycemia group</a:t>
            </a:r>
          </a:p>
          <a:p>
            <a:pPr lvl="2" defTabSz="380985">
              <a:defRPr sz="2000">
                <a:solidFill>
                  <a:srgbClr val="000000"/>
                </a:solidFill>
                <a:latin typeface="Arial"/>
              </a:defRPr>
            </a:pPr>
            <a:r>
              <a:rPr lang="en-US" sz="1800" dirty="0">
                <a:solidFill>
                  <a:srgbClr val="000000"/>
                </a:solidFill>
                <a:latin typeface="+mn-lt"/>
              </a:rPr>
              <a:t>HOMA2-IR and HOMA2-B scores also improved more with orforglipron vs placebo at 72 wk</a:t>
            </a:r>
          </a:p>
          <a:p>
            <a:pPr lvl="2" defTabSz="380985">
              <a:defRPr sz="2000">
                <a:solidFill>
                  <a:srgbClr val="000000"/>
                </a:solidFill>
                <a:latin typeface="Arial"/>
              </a:defRPr>
            </a:pPr>
            <a:r>
              <a:rPr lang="en-US" sz="1800" dirty="0">
                <a:solidFill>
                  <a:srgbClr val="000000"/>
                </a:solidFill>
                <a:latin typeface="+mn-lt"/>
              </a:rPr>
              <a:t>These results were consistent with ATTAIN-1 primary findings—showing significant reductions in total body weight and glycemic improvements with orforglipron vs placebo</a:t>
            </a:r>
          </a:p>
          <a:p>
            <a:pPr defTabSz="380985">
              <a:defRPr sz="2000">
                <a:solidFill>
                  <a:srgbClr val="000000"/>
                </a:solidFill>
                <a:latin typeface="Arial"/>
              </a:defRPr>
            </a:pPr>
            <a:r>
              <a:rPr lang="en-US" sz="2000" dirty="0">
                <a:solidFill>
                  <a:srgbClr val="000000"/>
                </a:solidFill>
                <a:latin typeface="+mn-lt"/>
              </a:rPr>
              <a:t>Orforglipron safety profile was consistent with other GLP-1 RAs</a:t>
            </a:r>
          </a:p>
          <a:p>
            <a:pPr defTabSz="380985">
              <a:defRPr sz="2000">
                <a:solidFill>
                  <a:srgbClr val="000000"/>
                </a:solidFill>
                <a:latin typeface="Arial"/>
              </a:defRPr>
            </a:pPr>
            <a:r>
              <a:rPr lang="en-US" sz="2000" dirty="0">
                <a:solidFill>
                  <a:srgbClr val="000000"/>
                </a:solidFill>
                <a:latin typeface="+mn-lt"/>
              </a:rPr>
              <a:t>Investigators conclude that these findings support orforglipron as a treatment option to improve key metabolic markers in patients with obesity </a:t>
            </a:r>
            <a:r>
              <a:rPr lang="en-US" sz="2000" i="1" dirty="0">
                <a:solidFill>
                  <a:srgbClr val="000000"/>
                </a:solidFill>
                <a:latin typeface="+mn-lt"/>
              </a:rPr>
              <a:t>or</a:t>
            </a:r>
            <a:r>
              <a:rPr lang="en-US" sz="2000" dirty="0">
                <a:solidFill>
                  <a:srgbClr val="000000"/>
                </a:solidFill>
                <a:latin typeface="+mn-lt"/>
              </a:rPr>
              <a:t> overweight and ≥1 weight-related comorbidity, especially for those with comorbid prediabetes</a:t>
            </a:r>
          </a:p>
          <a:p>
            <a:pPr lvl="2" defTabSz="380985">
              <a:defRPr sz="2000">
                <a:solidFill>
                  <a:srgbClr val="000000"/>
                </a:solidFill>
                <a:latin typeface="Arial"/>
              </a:defRPr>
            </a:pPr>
            <a:endParaRPr lang="en-US" sz="2000" dirty="0">
              <a:solidFill>
                <a:srgbClr val="000000"/>
              </a:solidFill>
              <a:latin typeface="+mn-lt"/>
            </a:endParaRPr>
          </a:p>
        </p:txBody>
      </p:sp>
      <p:sp>
        <p:nvSpPr>
          <p:cNvPr id="8" name="Title 7">
            <a:extLst>
              <a:ext uri="{FF2B5EF4-FFF2-40B4-BE49-F238E27FC236}">
                <a16:creationId xmlns:a16="http://schemas.microsoft.com/office/drawing/2014/main" id="{7C5BF583-1674-76A5-6DD4-06E9B04F3297}"/>
              </a:ext>
            </a:extLst>
          </p:cNvPr>
          <p:cNvSpPr>
            <a:spLocks noGrp="1"/>
          </p:cNvSpPr>
          <p:nvPr>
            <p:ph type="title"/>
          </p:nvPr>
        </p:nvSpPr>
        <p:spPr/>
        <p:txBody>
          <a:bodyPr/>
          <a:lstStyle/>
          <a:p>
            <a:r>
              <a:rPr lang="en-US" dirty="0"/>
              <a:t>ATTAIN-1 Post Hoc Analysis: Investigators’ Conclusions</a:t>
            </a:r>
          </a:p>
        </p:txBody>
      </p:sp>
      <p:sp>
        <p:nvSpPr>
          <p:cNvPr id="10" name="Content Placeholder 9">
            <a:extLst>
              <a:ext uri="{FF2B5EF4-FFF2-40B4-BE49-F238E27FC236}">
                <a16:creationId xmlns:a16="http://schemas.microsoft.com/office/drawing/2014/main" id="{590DBD3D-F9D2-56BB-5BDE-6FDECF01EE06}"/>
              </a:ext>
            </a:extLst>
          </p:cNvPr>
          <p:cNvSpPr>
            <a:spLocks noGrp="1"/>
          </p:cNvSpPr>
          <p:nvPr>
            <p:ph sz="quarter" idx="10"/>
          </p:nvPr>
        </p:nvSpPr>
        <p:spPr/>
        <p:txBody>
          <a:bodyPr/>
          <a:lstStyle/>
          <a:p>
            <a:pPr algn="ctr"/>
            <a:r>
              <a:rPr lang="en-US" dirty="0"/>
              <a:t>Wysham. ADA 2026. Abstr 1666-P.</a:t>
            </a:r>
          </a:p>
        </p:txBody>
      </p:sp>
    </p:spTree>
    <p:extLst>
      <p:ext uri="{BB962C8B-B14F-4D97-AF65-F5344CB8AC3E}">
        <p14:creationId xmlns:p14="http://schemas.microsoft.com/office/powerpoint/2010/main" val="3769072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2FF33-C1B2-1E30-920C-805D8B44F6DF}"/>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D302A024-B88E-95A6-3EA1-ACE0C664A266}"/>
              </a:ext>
            </a:extLst>
          </p:cNvPr>
          <p:cNvSpPr>
            <a:spLocks noGrp="1" noChangeArrowheads="1"/>
          </p:cNvSpPr>
          <p:nvPr>
            <p:ph type="ctrTitle"/>
          </p:nvPr>
        </p:nvSpPr>
        <p:spPr/>
        <p:txBody>
          <a:bodyPr>
            <a:normAutofit/>
          </a:bodyPr>
          <a:lstStyle/>
          <a:p>
            <a:r>
              <a:rPr lang="en-US" dirty="0"/>
              <a:t>OASIS 4 Post Hoc Analysis: Cardiometabolic Effects</a:t>
            </a:r>
            <a:br>
              <a:rPr lang="en-US" dirty="0"/>
            </a:br>
            <a:r>
              <a:rPr lang="en-US" dirty="0"/>
              <a:t>of Semaglutide in Adults With Obesity or Overweight</a:t>
            </a:r>
            <a:br>
              <a:rPr lang="en-US" dirty="0"/>
            </a:br>
            <a:r>
              <a:rPr lang="en-US" dirty="0"/>
              <a:t>by BMI Status </a:t>
            </a:r>
            <a:endParaRPr lang="en-US" altLang="en-US" dirty="0"/>
          </a:p>
        </p:txBody>
      </p:sp>
    </p:spTree>
    <p:extLst>
      <p:ext uri="{BB962C8B-B14F-4D97-AF65-F5344CB8AC3E}">
        <p14:creationId xmlns:p14="http://schemas.microsoft.com/office/powerpoint/2010/main" val="16914708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EC74E-EEFE-A63B-3AB1-5184A05C8E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28B9F7-2490-CD5D-161D-00E8E663D5C1}"/>
              </a:ext>
            </a:extLst>
          </p:cNvPr>
          <p:cNvSpPr>
            <a:spLocks noGrp="1"/>
          </p:cNvSpPr>
          <p:nvPr>
            <p:ph type="title"/>
          </p:nvPr>
        </p:nvSpPr>
        <p:spPr>
          <a:xfrm>
            <a:off x="231078" y="531006"/>
            <a:ext cx="11740260" cy="502445"/>
          </a:xfrm>
        </p:spPr>
        <p:txBody>
          <a:bodyPr/>
          <a:lstStyle/>
          <a:p>
            <a:r>
              <a:rPr lang="en-US" dirty="0"/>
              <a:t>OASIS 4 Post Hoc Analysis: Background</a:t>
            </a:r>
            <a:endParaRPr lang="en-US" sz="2400" dirty="0"/>
          </a:p>
        </p:txBody>
      </p:sp>
      <p:sp>
        <p:nvSpPr>
          <p:cNvPr id="4" name="Content Placeholder 3">
            <a:extLst>
              <a:ext uri="{FF2B5EF4-FFF2-40B4-BE49-F238E27FC236}">
                <a16:creationId xmlns:a16="http://schemas.microsoft.com/office/drawing/2014/main" id="{6F83ACD2-B885-6AA2-F903-1845D6964365}"/>
              </a:ext>
            </a:extLst>
          </p:cNvPr>
          <p:cNvSpPr>
            <a:spLocks noGrp="1"/>
          </p:cNvSpPr>
          <p:nvPr>
            <p:ph idx="1"/>
          </p:nvPr>
        </p:nvSpPr>
        <p:spPr/>
        <p:txBody>
          <a:bodyPr/>
          <a:lstStyle/>
          <a:p>
            <a:r>
              <a:rPr lang="en-US" sz="2200" dirty="0">
                <a:solidFill>
                  <a:srgbClr val="111111"/>
                </a:solidFill>
              </a:rPr>
              <a:t>Oral semaglutide—a GLP-1 RA taken once daily—is FDA approved to</a:t>
            </a:r>
            <a:r>
              <a:rPr lang="en-US" sz="2200" baseline="30000" dirty="0">
                <a:solidFill>
                  <a:srgbClr val="111111"/>
                </a:solidFill>
              </a:rPr>
              <a:t>1</a:t>
            </a:r>
            <a:r>
              <a:rPr lang="en-US" sz="2200" dirty="0">
                <a:solidFill>
                  <a:srgbClr val="111111"/>
                </a:solidFill>
              </a:rPr>
              <a:t>:</a:t>
            </a:r>
            <a:endParaRPr lang="en-US" sz="2200" baseline="30000" dirty="0">
              <a:solidFill>
                <a:srgbClr val="111111"/>
              </a:solidFill>
            </a:endParaRPr>
          </a:p>
          <a:p>
            <a:pPr lvl="2"/>
            <a:r>
              <a:rPr lang="en-US" sz="2000" dirty="0"/>
              <a:t>Reduce excess weight and maintain long-term weight loss in adults with obesity </a:t>
            </a:r>
            <a:r>
              <a:rPr lang="en-US" sz="2000" i="1" dirty="0"/>
              <a:t>or</a:t>
            </a:r>
            <a:r>
              <a:rPr lang="en-US" sz="2000" dirty="0"/>
              <a:t> overweight and ≥1 weight-related comorbidity</a:t>
            </a:r>
          </a:p>
          <a:p>
            <a:pPr lvl="2"/>
            <a:r>
              <a:rPr lang="en-US" sz="2000" dirty="0"/>
              <a:t>Reduce risk of MACE in adults with obesity or overweight and established CVD</a:t>
            </a:r>
          </a:p>
          <a:p>
            <a:r>
              <a:rPr lang="en-US" sz="2200" dirty="0">
                <a:solidFill>
                  <a:srgbClr val="111111"/>
                </a:solidFill>
              </a:rPr>
              <a:t>In phase III OASIS 4 trial, oral semaglutide demonstrated greater reductions in total body weight vs placebo (-13.6% vs -2.2%, respectively) at 64 wk</a:t>
            </a:r>
            <a:r>
              <a:rPr lang="en-US" sz="2200" baseline="30000" dirty="0">
                <a:solidFill>
                  <a:srgbClr val="111111"/>
                </a:solidFill>
              </a:rPr>
              <a:t>2</a:t>
            </a:r>
          </a:p>
          <a:p>
            <a:pPr lvl="2"/>
            <a:r>
              <a:rPr lang="en-US" sz="2000" dirty="0">
                <a:solidFill>
                  <a:srgbClr val="111111"/>
                </a:solidFill>
              </a:rPr>
              <a:t>Trial enrolled adults with obesity </a:t>
            </a:r>
            <a:r>
              <a:rPr lang="en-US" sz="2000" i="1" dirty="0">
                <a:solidFill>
                  <a:srgbClr val="111111"/>
                </a:solidFill>
              </a:rPr>
              <a:t>or</a:t>
            </a:r>
            <a:r>
              <a:rPr lang="en-US" sz="2000" dirty="0">
                <a:solidFill>
                  <a:srgbClr val="111111"/>
                </a:solidFill>
              </a:rPr>
              <a:t> overweight and ≥1 weight-related comorbidity</a:t>
            </a:r>
          </a:p>
          <a:p>
            <a:r>
              <a:rPr lang="en-US" sz="2200" dirty="0">
                <a:solidFill>
                  <a:srgbClr val="111111"/>
                </a:solidFill>
              </a:rPr>
              <a:t>Potential benefits with oral semaglutide in patients with overweight or obesity class I are less well characterized</a:t>
            </a:r>
            <a:r>
              <a:rPr lang="en-US" sz="2200" baseline="30000" dirty="0">
                <a:solidFill>
                  <a:srgbClr val="111111"/>
                </a:solidFill>
              </a:rPr>
              <a:t>3</a:t>
            </a:r>
          </a:p>
          <a:p>
            <a:r>
              <a:rPr lang="en-US" sz="2200" dirty="0">
                <a:solidFill>
                  <a:srgbClr val="111111"/>
                </a:solidFill>
              </a:rPr>
              <a:t>Current analysis evaluated weight loss and cardiometabolic outcomes with oral semaglutide according to patients’ BMI status</a:t>
            </a:r>
            <a:r>
              <a:rPr lang="en-US" sz="2200" baseline="30000" dirty="0">
                <a:solidFill>
                  <a:srgbClr val="111111"/>
                </a:solidFill>
              </a:rPr>
              <a:t>3</a:t>
            </a:r>
            <a:endParaRPr lang="en-US" sz="2000" baseline="30000" dirty="0"/>
          </a:p>
        </p:txBody>
      </p:sp>
      <p:sp>
        <p:nvSpPr>
          <p:cNvPr id="7" name="Content Placeholder 6">
            <a:extLst>
              <a:ext uri="{FF2B5EF4-FFF2-40B4-BE49-F238E27FC236}">
                <a16:creationId xmlns:a16="http://schemas.microsoft.com/office/drawing/2014/main" id="{34B6DFB2-8C2F-ABEA-6B15-17CEC0324660}"/>
              </a:ext>
            </a:extLst>
          </p:cNvPr>
          <p:cNvSpPr>
            <a:spLocks noGrp="1"/>
          </p:cNvSpPr>
          <p:nvPr>
            <p:ph sz="quarter" idx="10"/>
          </p:nvPr>
        </p:nvSpPr>
        <p:spPr/>
        <p:txBody>
          <a:bodyPr/>
          <a:lstStyle/>
          <a:p>
            <a:pPr algn="ctr"/>
            <a:r>
              <a:rPr lang="en-US" dirty="0"/>
              <a:t>1. Semaglutide PI. 2. Wharton. NEJM. 2025;393:1077. 3. Rubino. ADA 2026. Abstr 2838-LB.</a:t>
            </a:r>
          </a:p>
        </p:txBody>
      </p:sp>
    </p:spTree>
    <p:extLst>
      <p:ext uri="{BB962C8B-B14F-4D97-AF65-F5344CB8AC3E}">
        <p14:creationId xmlns:p14="http://schemas.microsoft.com/office/powerpoint/2010/main" val="2409038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98159-FD58-2C7C-F0D2-9D44496FA4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39447C-7EB3-59D5-CFFD-6B63ED8E2749}"/>
              </a:ext>
            </a:extLst>
          </p:cNvPr>
          <p:cNvSpPr>
            <a:spLocks noGrp="1"/>
          </p:cNvSpPr>
          <p:nvPr>
            <p:ph type="title"/>
          </p:nvPr>
        </p:nvSpPr>
        <p:spPr/>
        <p:txBody>
          <a:bodyPr/>
          <a:lstStyle/>
          <a:p>
            <a:r>
              <a:rPr lang="en-US" dirty="0"/>
              <a:t>OASIS 4: Study Design </a:t>
            </a:r>
            <a:endParaRPr lang="en-US" sz="2400" dirty="0"/>
          </a:p>
        </p:txBody>
      </p:sp>
      <p:sp>
        <p:nvSpPr>
          <p:cNvPr id="5" name="Content Placeholder 4">
            <a:extLst>
              <a:ext uri="{FF2B5EF4-FFF2-40B4-BE49-F238E27FC236}">
                <a16:creationId xmlns:a16="http://schemas.microsoft.com/office/drawing/2014/main" id="{AB7CBAA0-77D5-AFB8-1657-077E2B3946A8}"/>
              </a:ext>
            </a:extLst>
          </p:cNvPr>
          <p:cNvSpPr>
            <a:spLocks noGrp="1"/>
          </p:cNvSpPr>
          <p:nvPr>
            <p:ph idx="1"/>
          </p:nvPr>
        </p:nvSpPr>
        <p:spPr/>
        <p:txBody>
          <a:bodyPr/>
          <a:lstStyle/>
          <a:p>
            <a:r>
              <a:rPr lang="en-US" sz="2000" dirty="0"/>
              <a:t>Multicenter, double-blind, placebo-controlled, randomized phase III trial</a:t>
            </a:r>
          </a:p>
          <a:p>
            <a:endParaRPr lang="en-US" sz="2000" dirty="0"/>
          </a:p>
          <a:p>
            <a:endParaRPr lang="en-US" sz="2000" dirty="0"/>
          </a:p>
          <a:p>
            <a:endParaRPr lang="en-US" sz="2000" dirty="0"/>
          </a:p>
          <a:p>
            <a:pPr marL="0" indent="0">
              <a:buNone/>
            </a:pPr>
            <a:br>
              <a:rPr lang="en-US" sz="2000" dirty="0"/>
            </a:br>
            <a:endParaRPr lang="en-US" sz="2000" dirty="0"/>
          </a:p>
          <a:p>
            <a:r>
              <a:rPr lang="en-US" sz="2000" b="1" dirty="0"/>
              <a:t>Coprimary endpoints: </a:t>
            </a:r>
            <a:r>
              <a:rPr lang="en-US" sz="2000" dirty="0"/>
              <a:t>change in total body weight and patients who achieve ≥5% weight loss at 64 wk</a:t>
            </a:r>
          </a:p>
          <a:p>
            <a:r>
              <a:rPr lang="en-US" sz="2000" b="1" dirty="0"/>
              <a:t>Key secondary endpoints: </a:t>
            </a:r>
            <a:r>
              <a:rPr lang="en-US" sz="2000" dirty="0"/>
              <a:t>patients who achieve ≥10%, 15%, or 20% weight loss; change in body weight, BMI, and waist circumference; and safety at 64 wk</a:t>
            </a:r>
          </a:p>
          <a:p>
            <a:r>
              <a:rPr lang="en-US" sz="2000" b="1" dirty="0"/>
              <a:t>Current analysis: </a:t>
            </a:r>
            <a:r>
              <a:rPr lang="en-US" sz="2000" dirty="0"/>
              <a:t>post hoc analysis of OASIS 4 by BMI status (&lt;35 kg/m</a:t>
            </a:r>
            <a:r>
              <a:rPr lang="en-US" sz="2000" baseline="30000" dirty="0"/>
              <a:t>2</a:t>
            </a:r>
            <a:r>
              <a:rPr lang="en-US" sz="2000" dirty="0"/>
              <a:t> vs ≥35 kg/m</a:t>
            </a:r>
            <a:r>
              <a:rPr lang="en-US" sz="2000" baseline="30000" dirty="0"/>
              <a:t>2</a:t>
            </a:r>
            <a:r>
              <a:rPr lang="en-US" sz="2000" dirty="0"/>
              <a:t>)</a:t>
            </a:r>
          </a:p>
        </p:txBody>
      </p:sp>
      <p:sp>
        <p:nvSpPr>
          <p:cNvPr id="6" name="Content Placeholder 5">
            <a:extLst>
              <a:ext uri="{FF2B5EF4-FFF2-40B4-BE49-F238E27FC236}">
                <a16:creationId xmlns:a16="http://schemas.microsoft.com/office/drawing/2014/main" id="{E5729C75-0525-1A6D-5E05-D690B4C79B14}"/>
              </a:ext>
            </a:extLst>
          </p:cNvPr>
          <p:cNvSpPr>
            <a:spLocks noGrp="1"/>
          </p:cNvSpPr>
          <p:nvPr>
            <p:ph sz="quarter" idx="10"/>
          </p:nvPr>
        </p:nvSpPr>
        <p:spPr/>
        <p:txBody>
          <a:bodyPr/>
          <a:lstStyle/>
          <a:p>
            <a:pPr algn="ctr"/>
            <a:r>
              <a:rPr lang="en-US" dirty="0"/>
              <a:t>NCT05564117. Wharton. NEJM. 2025;393:1077.</a:t>
            </a:r>
          </a:p>
        </p:txBody>
      </p:sp>
      <p:sp>
        <p:nvSpPr>
          <p:cNvPr id="15" name="Text 12">
            <a:extLst>
              <a:ext uri="{FF2B5EF4-FFF2-40B4-BE49-F238E27FC236}">
                <a16:creationId xmlns:a16="http://schemas.microsoft.com/office/drawing/2014/main" id="{94E4E15A-D58D-F563-E2FA-8C5C7446522B}"/>
              </a:ext>
            </a:extLst>
          </p:cNvPr>
          <p:cNvSpPr/>
          <p:nvPr/>
        </p:nvSpPr>
        <p:spPr>
          <a:xfrm>
            <a:off x="4177145" y="2383072"/>
            <a:ext cx="2560320" cy="438912"/>
          </a:xfrm>
          <a:prstGeom prst="rect">
            <a:avLst/>
          </a:prstGeom>
          <a:noFill/>
          <a:ln/>
        </p:spPr>
        <p:txBody>
          <a:bodyPr wrap="square" lIns="0" tIns="0" rIns="0" bIns="0" rtlCol="0" anchor="ctr">
            <a:normAutofit fontScale="9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Obesity Class II/III</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BMI ≥35 kg/m²</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(n = 119)</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Box 45">
            <a:extLst>
              <a:ext uri="{FF2B5EF4-FFF2-40B4-BE49-F238E27FC236}">
                <a16:creationId xmlns:a16="http://schemas.microsoft.com/office/drawing/2014/main" id="{BE7F744D-99D5-1250-E9F4-3DE713BD4DDF}"/>
              </a:ext>
            </a:extLst>
          </p:cNvPr>
          <p:cNvSpPr txBox="1">
            <a:spLocks noChangeArrowheads="1"/>
          </p:cNvSpPr>
          <p:nvPr/>
        </p:nvSpPr>
        <p:spPr bwMode="auto">
          <a:xfrm>
            <a:off x="220662" y="1677804"/>
            <a:ext cx="3996751"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Adults with obesity </a:t>
            </a:r>
            <a:b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(BMI: ≥30 kg/m</a:t>
            </a:r>
            <a:r>
              <a:rPr kumimoji="0" lang="en-GB" altLang="en-US" sz="1600" b="0"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2</a:t>
            </a: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a:t>
            </a:r>
            <a:r>
              <a:rPr kumimoji="0" lang="en-GB" altLang="en-US" sz="16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or</a:t>
            </a: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overweight </a:t>
            </a:r>
            <a:b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(BMI: ≥27 kg/m</a:t>
            </a:r>
            <a:r>
              <a:rPr kumimoji="0" lang="en-GB" altLang="en-US" sz="1600" b="0"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2</a:t>
            </a: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 ≥1 weight-related comorbidity; self-reported history of ≥1 unsuccessful diet-based weight loss effort; no diabetes or weight change of &gt;5 kg within prior 90 days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307)</a:t>
            </a:r>
            <a:endPar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8" name="Rectangle 46">
            <a:extLst>
              <a:ext uri="{FF2B5EF4-FFF2-40B4-BE49-F238E27FC236}">
                <a16:creationId xmlns:a16="http://schemas.microsoft.com/office/drawing/2014/main" id="{21B0DBD2-AD42-0AA6-A6FA-3D2999199B87}"/>
              </a:ext>
            </a:extLst>
          </p:cNvPr>
          <p:cNvSpPr>
            <a:spLocks noChangeArrowheads="1"/>
          </p:cNvSpPr>
          <p:nvPr/>
        </p:nvSpPr>
        <p:spPr bwMode="auto">
          <a:xfrm>
            <a:off x="9699729" y="2413301"/>
            <a:ext cx="22507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7-wk follow-up period</a:t>
            </a:r>
          </a:p>
        </p:txBody>
      </p:sp>
      <p:sp>
        <p:nvSpPr>
          <p:cNvPr id="11" name="Rectangle 49">
            <a:extLst>
              <a:ext uri="{FF2B5EF4-FFF2-40B4-BE49-F238E27FC236}">
                <a16:creationId xmlns:a16="http://schemas.microsoft.com/office/drawing/2014/main" id="{0C419312-977B-D84A-F64B-C986ECFD2666}"/>
              </a:ext>
            </a:extLst>
          </p:cNvPr>
          <p:cNvSpPr>
            <a:spLocks noChangeArrowheads="1"/>
          </p:cNvSpPr>
          <p:nvPr/>
        </p:nvSpPr>
        <p:spPr bwMode="auto">
          <a:xfrm>
            <a:off x="5019290" y="1927562"/>
            <a:ext cx="3996752" cy="674966"/>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Semaglutide</a:t>
            </a: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25 mg PO QD* for 64 wk</a:t>
            </a:r>
            <a:b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b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205)</a:t>
            </a:r>
          </a:p>
        </p:txBody>
      </p:sp>
      <p:sp>
        <p:nvSpPr>
          <p:cNvPr id="21" name="Line 52">
            <a:extLst>
              <a:ext uri="{FF2B5EF4-FFF2-40B4-BE49-F238E27FC236}">
                <a16:creationId xmlns:a16="http://schemas.microsoft.com/office/drawing/2014/main" id="{88985846-A12E-1ECF-9EEC-8261C51CE91C}"/>
              </a:ext>
            </a:extLst>
          </p:cNvPr>
          <p:cNvSpPr>
            <a:spLocks noChangeShapeType="1"/>
          </p:cNvSpPr>
          <p:nvPr/>
        </p:nvSpPr>
        <p:spPr bwMode="auto">
          <a:xfrm>
            <a:off x="9099165" y="2445200"/>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2" name="Line 53">
            <a:extLst>
              <a:ext uri="{FF2B5EF4-FFF2-40B4-BE49-F238E27FC236}">
                <a16:creationId xmlns:a16="http://schemas.microsoft.com/office/drawing/2014/main" id="{997EDA9B-F4E9-889B-9A96-A6A3D7AC9237}"/>
              </a:ext>
            </a:extLst>
          </p:cNvPr>
          <p:cNvSpPr>
            <a:spLocks noChangeShapeType="1"/>
          </p:cNvSpPr>
          <p:nvPr/>
        </p:nvSpPr>
        <p:spPr bwMode="auto">
          <a:xfrm>
            <a:off x="4278801" y="2835847"/>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3" name="Line 54">
            <a:extLst>
              <a:ext uri="{FF2B5EF4-FFF2-40B4-BE49-F238E27FC236}">
                <a16:creationId xmlns:a16="http://schemas.microsoft.com/office/drawing/2014/main" id="{03D0B237-2070-ACB5-6CC5-791AC3F69CD1}"/>
              </a:ext>
            </a:extLst>
          </p:cNvPr>
          <p:cNvSpPr>
            <a:spLocks noChangeShapeType="1"/>
          </p:cNvSpPr>
          <p:nvPr/>
        </p:nvSpPr>
        <p:spPr bwMode="auto">
          <a:xfrm flipV="1">
            <a:off x="4278801" y="2296167"/>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4" name="Rectangle 28">
            <a:extLst>
              <a:ext uri="{FF2B5EF4-FFF2-40B4-BE49-F238E27FC236}">
                <a16:creationId xmlns:a16="http://schemas.microsoft.com/office/drawing/2014/main" id="{936B1781-8524-EBD4-7AD1-A040C15D01B6}"/>
              </a:ext>
            </a:extLst>
          </p:cNvPr>
          <p:cNvSpPr>
            <a:spLocks noChangeArrowheads="1"/>
          </p:cNvSpPr>
          <p:nvPr/>
        </p:nvSpPr>
        <p:spPr bwMode="auto">
          <a:xfrm>
            <a:off x="5019290" y="2751388"/>
            <a:ext cx="3996752" cy="674963"/>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Placebo</a:t>
            </a:r>
            <a:r>
              <a:rPr kumimoji="0" 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PO QD for 64 wk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102)</a:t>
            </a:r>
          </a:p>
        </p:txBody>
      </p:sp>
      <p:sp>
        <p:nvSpPr>
          <p:cNvPr id="25" name="Line 51">
            <a:extLst>
              <a:ext uri="{FF2B5EF4-FFF2-40B4-BE49-F238E27FC236}">
                <a16:creationId xmlns:a16="http://schemas.microsoft.com/office/drawing/2014/main" id="{C8FE4A6A-6EAB-C35C-FA1B-3364603AA238}"/>
              </a:ext>
            </a:extLst>
          </p:cNvPr>
          <p:cNvSpPr>
            <a:spLocks noChangeShapeType="1"/>
          </p:cNvSpPr>
          <p:nvPr/>
        </p:nvSpPr>
        <p:spPr bwMode="auto">
          <a:xfrm rot="16200000">
            <a:off x="9353166" y="2817243"/>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6" name="TextBox 25">
            <a:extLst>
              <a:ext uri="{FF2B5EF4-FFF2-40B4-BE49-F238E27FC236}">
                <a16:creationId xmlns:a16="http://schemas.microsoft.com/office/drawing/2014/main" id="{193252BB-C4C4-9E94-EEF6-B3D0E2CA3221}"/>
              </a:ext>
            </a:extLst>
          </p:cNvPr>
          <p:cNvSpPr txBox="1"/>
          <p:nvPr/>
        </p:nvSpPr>
        <p:spPr>
          <a:xfrm>
            <a:off x="5019290" y="3456339"/>
            <a:ext cx="3996752" cy="237744"/>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*Adjunct to diet and physical activity.</a:t>
            </a:r>
          </a:p>
        </p:txBody>
      </p:sp>
      <p:sp>
        <p:nvSpPr>
          <p:cNvPr id="31" name="Rectangle 30">
            <a:extLst>
              <a:ext uri="{FF2B5EF4-FFF2-40B4-BE49-F238E27FC236}">
                <a16:creationId xmlns:a16="http://schemas.microsoft.com/office/drawing/2014/main" id="{66745ECD-9C0A-32B4-BC31-7AF0AA018A00}"/>
              </a:ext>
            </a:extLst>
          </p:cNvPr>
          <p:cNvSpPr/>
          <p:nvPr/>
        </p:nvSpPr>
        <p:spPr>
          <a:xfrm>
            <a:off x="113410" y="5456764"/>
            <a:ext cx="11465446" cy="51333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Tree>
    <p:extLst>
      <p:ext uri="{BB962C8B-B14F-4D97-AF65-F5344CB8AC3E}">
        <p14:creationId xmlns:p14="http://schemas.microsoft.com/office/powerpoint/2010/main" val="2305460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75F14-F598-1A57-8754-71F7013B17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5041E2-6634-A51A-ED8D-306F3837D1AF}"/>
              </a:ext>
            </a:extLst>
          </p:cNvPr>
          <p:cNvSpPr>
            <a:spLocks noGrp="1"/>
          </p:cNvSpPr>
          <p:nvPr>
            <p:ph type="title"/>
          </p:nvPr>
        </p:nvSpPr>
        <p:spPr/>
        <p:txBody>
          <a:bodyPr/>
          <a:lstStyle/>
          <a:p>
            <a:r>
              <a:rPr lang="en-US" dirty="0"/>
              <a:t>OASIS 4 Post Hoc Analysis: Baseline Characteristics </a:t>
            </a:r>
            <a:endParaRPr lang="en-US" sz="2400" dirty="0"/>
          </a:p>
        </p:txBody>
      </p:sp>
      <p:graphicFrame>
        <p:nvGraphicFramePr>
          <p:cNvPr id="9" name="Content Placeholder 8">
            <a:extLst>
              <a:ext uri="{FF2B5EF4-FFF2-40B4-BE49-F238E27FC236}">
                <a16:creationId xmlns:a16="http://schemas.microsoft.com/office/drawing/2014/main" id="{B0E60D6F-4C3B-592E-F5C3-E4A801FCFC04}"/>
              </a:ext>
            </a:extLst>
          </p:cNvPr>
          <p:cNvGraphicFramePr>
            <a:graphicFrameLocks noGrp="1"/>
          </p:cNvGraphicFramePr>
          <p:nvPr>
            <p:ph idx="1"/>
            <p:extLst>
              <p:ext uri="{D42A27DB-BD31-4B8C-83A1-F6EECF244321}">
                <p14:modId xmlns:p14="http://schemas.microsoft.com/office/powerpoint/2010/main" val="3255064351"/>
              </p:ext>
            </p:extLst>
          </p:nvPr>
        </p:nvGraphicFramePr>
        <p:xfrm>
          <a:off x="231078" y="1333500"/>
          <a:ext cx="6030695" cy="3307080"/>
        </p:xfrm>
        <a:graphic>
          <a:graphicData uri="http://schemas.openxmlformats.org/drawingml/2006/table">
            <a:tbl>
              <a:tblPr firstRow="1" bandRow="1">
                <a:tableStyleId>{6E25E649-3F16-4E02-A733-19D2CDBF48F0}</a:tableStyleId>
              </a:tblPr>
              <a:tblGrid>
                <a:gridCol w="2734602">
                  <a:extLst>
                    <a:ext uri="{9D8B030D-6E8A-4147-A177-3AD203B41FA5}">
                      <a16:colId xmlns:a16="http://schemas.microsoft.com/office/drawing/2014/main" val="2085605093"/>
                    </a:ext>
                  </a:extLst>
                </a:gridCol>
                <a:gridCol w="1584251">
                  <a:extLst>
                    <a:ext uri="{9D8B030D-6E8A-4147-A177-3AD203B41FA5}">
                      <a16:colId xmlns:a16="http://schemas.microsoft.com/office/drawing/2014/main" val="4004988187"/>
                    </a:ext>
                  </a:extLst>
                </a:gridCol>
                <a:gridCol w="1711842">
                  <a:extLst>
                    <a:ext uri="{9D8B030D-6E8A-4147-A177-3AD203B41FA5}">
                      <a16:colId xmlns:a16="http://schemas.microsoft.com/office/drawing/2014/main" val="4116027845"/>
                    </a:ext>
                  </a:extLst>
                </a:gridCol>
              </a:tblGrid>
              <a:tr h="370840">
                <a:tc>
                  <a:txBody>
                    <a:bodyPr/>
                    <a:lstStyle/>
                    <a:p>
                      <a:r>
                        <a:rPr lang="en-US" sz="1800" dirty="0">
                          <a:solidFill>
                            <a:schemeClr val="bg2"/>
                          </a:solidFill>
                        </a:rPr>
                        <a:t>Characteristic (Mean)</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800" dirty="0">
                          <a:solidFill>
                            <a:schemeClr val="bg2"/>
                          </a:solidFill>
                        </a:rPr>
                        <a:t>BMI &lt;35 kg/m</a:t>
                      </a:r>
                      <a:r>
                        <a:rPr lang="en-US" sz="1800" baseline="30000" dirty="0">
                          <a:solidFill>
                            <a:schemeClr val="bg2"/>
                          </a:solidFill>
                        </a:rPr>
                        <a:t>2</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800" dirty="0">
                          <a:solidFill>
                            <a:schemeClr val="bg2"/>
                          </a:solidFill>
                        </a:rPr>
                        <a:t>BMI ≥35 kg/m</a:t>
                      </a:r>
                      <a:r>
                        <a:rPr lang="en-US" sz="1800" baseline="30000" dirty="0">
                          <a:solidFill>
                            <a:schemeClr val="bg2"/>
                          </a:solidFill>
                        </a:rPr>
                        <a:t>2</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168904435"/>
                  </a:ext>
                </a:extLst>
              </a:tr>
              <a:tr h="370840">
                <a:tc>
                  <a:txBody>
                    <a:bodyPr/>
                    <a:lstStyle/>
                    <a:p>
                      <a:r>
                        <a:rPr lang="en-US" sz="1800" dirty="0"/>
                        <a:t>Age, yr</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800" dirty="0"/>
                        <a:t>50.6</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800" dirty="0"/>
                        <a:t>45.7</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21009957"/>
                  </a:ext>
                </a:extLst>
              </a:tr>
              <a:tr h="370840">
                <a:tc>
                  <a:txBody>
                    <a:bodyPr/>
                    <a:lstStyle/>
                    <a:p>
                      <a:r>
                        <a:rPr lang="en-US" sz="1800" dirty="0"/>
                        <a:t>Body weight, kg</a:t>
                      </a:r>
                      <a:endParaRPr lang="en-US" sz="1800" baseline="30000" dirty="0"/>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89.9</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118.4</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31198813"/>
                  </a:ext>
                </a:extLst>
              </a:tr>
              <a:tr h="370840">
                <a:tc>
                  <a:txBody>
                    <a:bodyPr/>
                    <a:lstStyle/>
                    <a:p>
                      <a:r>
                        <a:rPr lang="en-US" sz="1800" dirty="0"/>
                        <a:t>BMI, kg/m</a:t>
                      </a:r>
                      <a:r>
                        <a:rPr lang="en-US" sz="1800" baseline="30000" dirty="0"/>
                        <a:t>2</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800" dirty="0"/>
                        <a:t>32.0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800" dirty="0"/>
                        <a:t>45.7</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00766320"/>
                  </a:ext>
                </a:extLst>
              </a:tr>
              <a:tr h="370840">
                <a:tc>
                  <a:txBody>
                    <a:bodyPr/>
                    <a:lstStyle/>
                    <a:p>
                      <a:r>
                        <a:rPr lang="en-US" sz="1800" dirty="0"/>
                        <a:t>Waist circumference, cm</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104.6</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120.7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6608051"/>
                  </a:ext>
                </a:extLst>
              </a:tr>
              <a:tr h="370840">
                <a:tc>
                  <a:txBody>
                    <a:bodyPr/>
                    <a:lstStyle/>
                    <a:p>
                      <a:r>
                        <a:rPr lang="en-US" sz="1800" dirty="0"/>
                        <a:t>NICE risk category, %</a:t>
                      </a:r>
                    </a:p>
                    <a:p>
                      <a:pPr marL="285750" indent="-285750">
                        <a:buFont typeface="Arial" panose="020B0604020202020204" pitchFamily="34" charset="0"/>
                        <a:buChar char="•"/>
                      </a:pPr>
                      <a:r>
                        <a:rPr lang="en-US" sz="1800" dirty="0"/>
                        <a:t>Increased risk</a:t>
                      </a:r>
                    </a:p>
                    <a:p>
                      <a:pPr marL="285750" indent="-285750">
                        <a:buFont typeface="Arial" panose="020B0604020202020204" pitchFamily="34" charset="0"/>
                        <a:buChar char="•"/>
                      </a:pPr>
                      <a:r>
                        <a:rPr lang="en-US" sz="1800" dirty="0"/>
                        <a:t>High risk</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800" dirty="0"/>
                      </a:br>
                      <a:r>
                        <a:rPr lang="en-US" sz="1800" dirty="0"/>
                        <a:t>27.3</a:t>
                      </a:r>
                      <a:br>
                        <a:rPr lang="en-US" sz="1800" dirty="0"/>
                      </a:br>
                      <a:r>
                        <a:rPr lang="en-US" sz="1800" dirty="0"/>
                        <a:t>72.7</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800" dirty="0"/>
                      </a:br>
                      <a:r>
                        <a:rPr lang="en-US" sz="1800" dirty="0"/>
                        <a:t>0.0</a:t>
                      </a:r>
                      <a:br>
                        <a:rPr lang="en-US" sz="1800" dirty="0"/>
                      </a:br>
                      <a:r>
                        <a:rPr lang="en-US" sz="1800" dirty="0"/>
                        <a:t>100.0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20830925"/>
                  </a:ext>
                </a:extLst>
              </a:tr>
            </a:tbl>
          </a:graphicData>
        </a:graphic>
      </p:graphicFrame>
      <p:sp>
        <p:nvSpPr>
          <p:cNvPr id="6" name="Content Placeholder 5">
            <a:extLst>
              <a:ext uri="{FF2B5EF4-FFF2-40B4-BE49-F238E27FC236}">
                <a16:creationId xmlns:a16="http://schemas.microsoft.com/office/drawing/2014/main" id="{728807A2-E3DA-402E-7582-E6E9EF800EAD}"/>
              </a:ext>
            </a:extLst>
          </p:cNvPr>
          <p:cNvSpPr>
            <a:spLocks noGrp="1"/>
          </p:cNvSpPr>
          <p:nvPr>
            <p:ph sz="quarter" idx="10"/>
          </p:nvPr>
        </p:nvSpPr>
        <p:spPr/>
        <p:txBody>
          <a:bodyPr/>
          <a:lstStyle/>
          <a:p>
            <a:pPr algn="ctr"/>
            <a:r>
              <a:rPr lang="en-US" dirty="0"/>
              <a:t>Rubino. ADA 2026. Abstr 2838-LB.</a:t>
            </a:r>
          </a:p>
        </p:txBody>
      </p:sp>
      <p:graphicFrame>
        <p:nvGraphicFramePr>
          <p:cNvPr id="11" name="Content Placeholder 8">
            <a:extLst>
              <a:ext uri="{FF2B5EF4-FFF2-40B4-BE49-F238E27FC236}">
                <a16:creationId xmlns:a16="http://schemas.microsoft.com/office/drawing/2014/main" id="{6E96368A-50C2-A132-D917-5D273EE545BB}"/>
              </a:ext>
            </a:extLst>
          </p:cNvPr>
          <p:cNvGraphicFramePr>
            <a:graphicFrameLocks/>
          </p:cNvGraphicFramePr>
          <p:nvPr>
            <p:extLst>
              <p:ext uri="{D42A27DB-BD31-4B8C-83A1-F6EECF244321}">
                <p14:modId xmlns:p14="http://schemas.microsoft.com/office/powerpoint/2010/main" val="4008401291"/>
              </p:ext>
            </p:extLst>
          </p:nvPr>
        </p:nvGraphicFramePr>
        <p:xfrm>
          <a:off x="6500304" y="1338602"/>
          <a:ext cx="5460618" cy="4399280"/>
        </p:xfrm>
        <a:graphic>
          <a:graphicData uri="http://schemas.openxmlformats.org/drawingml/2006/table">
            <a:tbl>
              <a:tblPr firstRow="1" bandRow="1">
                <a:tableStyleId>{6E25E649-3F16-4E02-A733-19D2CDBF48F0}</a:tableStyleId>
              </a:tblPr>
              <a:tblGrid>
                <a:gridCol w="2420412">
                  <a:extLst>
                    <a:ext uri="{9D8B030D-6E8A-4147-A177-3AD203B41FA5}">
                      <a16:colId xmlns:a16="http://schemas.microsoft.com/office/drawing/2014/main" val="2085605093"/>
                    </a:ext>
                  </a:extLst>
                </a:gridCol>
                <a:gridCol w="1530382">
                  <a:extLst>
                    <a:ext uri="{9D8B030D-6E8A-4147-A177-3AD203B41FA5}">
                      <a16:colId xmlns:a16="http://schemas.microsoft.com/office/drawing/2014/main" val="4004988187"/>
                    </a:ext>
                  </a:extLst>
                </a:gridCol>
                <a:gridCol w="1509824">
                  <a:extLst>
                    <a:ext uri="{9D8B030D-6E8A-4147-A177-3AD203B41FA5}">
                      <a16:colId xmlns:a16="http://schemas.microsoft.com/office/drawing/2014/main" val="4116027845"/>
                    </a:ext>
                  </a:extLst>
                </a:gridCol>
              </a:tblGrid>
              <a:tr h="370840">
                <a:tc>
                  <a:txBody>
                    <a:bodyPr/>
                    <a:lstStyle/>
                    <a:p>
                      <a:r>
                        <a:rPr lang="en-US" sz="1800" dirty="0">
                          <a:solidFill>
                            <a:schemeClr val="bg2"/>
                          </a:solidFill>
                        </a:rPr>
                        <a:t>Characteristic (Mean)</a:t>
                      </a:r>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800" dirty="0">
                          <a:solidFill>
                            <a:schemeClr val="bg2"/>
                          </a:solidFill>
                        </a:rPr>
                        <a:t>BMI &lt;35 kg/m</a:t>
                      </a:r>
                      <a:r>
                        <a:rPr lang="en-US" sz="1800" baseline="30000" dirty="0">
                          <a:solidFill>
                            <a:schemeClr val="bg2"/>
                          </a:solidFill>
                        </a:rPr>
                        <a:t>2</a:t>
                      </a:r>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800" dirty="0">
                          <a:solidFill>
                            <a:schemeClr val="bg2"/>
                          </a:solidFill>
                        </a:rPr>
                        <a:t>BMI ≥35 kg/m</a:t>
                      </a:r>
                      <a:r>
                        <a:rPr lang="en-US" sz="1800" baseline="30000" dirty="0">
                          <a:solidFill>
                            <a:schemeClr val="bg2"/>
                          </a:solidFill>
                        </a:rPr>
                        <a:t>2</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168904435"/>
                  </a:ext>
                </a:extLst>
              </a:tr>
              <a:tr h="370840">
                <a:tc>
                  <a:txBody>
                    <a:bodyPr/>
                    <a:lstStyle/>
                    <a:p>
                      <a:r>
                        <a:rPr lang="en-US" sz="1800" dirty="0"/>
                        <a:t>A1C, %</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800" dirty="0"/>
                        <a:t>5.6</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800" dirty="0"/>
                        <a:t>5.7</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20830925"/>
                  </a:ext>
                </a:extLst>
              </a:tr>
              <a:tr h="370840">
                <a:tc>
                  <a:txBody>
                    <a:bodyPr/>
                    <a:lstStyle/>
                    <a:p>
                      <a:r>
                        <a:rPr lang="en-US" sz="1800" dirty="0"/>
                        <a:t>Fasting glucose, mg/dL</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93.5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96.8</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39940094"/>
                  </a:ext>
                </a:extLst>
              </a:tr>
              <a:tr h="370840">
                <a:tc>
                  <a:txBody>
                    <a:bodyPr/>
                    <a:lstStyle/>
                    <a:p>
                      <a:r>
                        <a:rPr lang="en-US" sz="1800" dirty="0"/>
                        <a:t>Lipids, mg/dL</a:t>
                      </a:r>
                    </a:p>
                    <a:p>
                      <a:pPr marL="285750" indent="-285750">
                        <a:buFont typeface="Arial" panose="020B0604020202020204" pitchFamily="34" charset="0"/>
                        <a:buChar char="•"/>
                      </a:pPr>
                      <a:r>
                        <a:rPr lang="en-US" sz="1800" dirty="0"/>
                        <a:t>Serum HDL-C</a:t>
                      </a:r>
                    </a:p>
                    <a:p>
                      <a:pPr marL="285750" indent="-285750">
                        <a:buFont typeface="Arial" panose="020B0604020202020204" pitchFamily="34" charset="0"/>
                        <a:buChar char="•"/>
                      </a:pPr>
                      <a:r>
                        <a:rPr lang="en-US" sz="1800" dirty="0"/>
                        <a:t>Serum LDL-C</a:t>
                      </a:r>
                    </a:p>
                    <a:p>
                      <a:pPr marL="285750" indent="-285750">
                        <a:buFont typeface="Arial" panose="020B0604020202020204" pitchFamily="34" charset="0"/>
                        <a:buChar char="•"/>
                      </a:pPr>
                      <a:r>
                        <a:rPr lang="en-US" sz="1800" dirty="0"/>
                        <a:t>Triglycerides</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800" dirty="0"/>
                      </a:br>
                      <a:r>
                        <a:rPr lang="en-US" sz="1800" dirty="0"/>
                        <a:t>53.8</a:t>
                      </a:r>
                      <a:br>
                        <a:rPr lang="en-US" sz="1800" dirty="0"/>
                      </a:br>
                      <a:r>
                        <a:rPr lang="en-US" sz="1800" dirty="0"/>
                        <a:t>116.2</a:t>
                      </a:r>
                      <a:br>
                        <a:rPr lang="en-US" sz="1800" dirty="0"/>
                      </a:br>
                      <a:r>
                        <a:rPr lang="en-US" sz="1800" dirty="0"/>
                        <a:t>80.0</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800" dirty="0"/>
                      </a:br>
                      <a:r>
                        <a:rPr lang="en-US" sz="1800" dirty="0"/>
                        <a:t>49.4</a:t>
                      </a:r>
                      <a:br>
                        <a:rPr lang="en-US" sz="1800" dirty="0"/>
                      </a:br>
                      <a:r>
                        <a:rPr lang="en-US" sz="1800" dirty="0"/>
                        <a:t>119.8</a:t>
                      </a:r>
                      <a:br>
                        <a:rPr lang="en-US" sz="1800" dirty="0"/>
                      </a:br>
                      <a:r>
                        <a:rPr lang="en-US" sz="1800" dirty="0"/>
                        <a:t>116.6</a:t>
                      </a:r>
                    </a:p>
                  </a:txBody>
                  <a:tcP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852305325"/>
                  </a:ext>
                </a:extLst>
              </a:tr>
              <a:tr h="370840">
                <a:tc>
                  <a:txBody>
                    <a:bodyPr/>
                    <a:lstStyle/>
                    <a:p>
                      <a:r>
                        <a:rPr lang="en-US" sz="1800" dirty="0"/>
                        <a:t>hsCRP, mg/L</a:t>
                      </a:r>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3.6</a:t>
                      </a:r>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800" dirty="0"/>
                        <a:t>7.7</a:t>
                      </a:r>
                    </a:p>
                  </a:txBody>
                  <a:tcP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38489890"/>
                  </a:ext>
                </a:extLst>
              </a:tr>
              <a:tr h="370840">
                <a:tc>
                  <a:txBody>
                    <a:bodyPr/>
                    <a:lstStyle/>
                    <a:p>
                      <a:r>
                        <a:rPr lang="en-US" sz="1800" dirty="0"/>
                        <a:t>Blood pressure, mm Hg</a:t>
                      </a:r>
                    </a:p>
                    <a:p>
                      <a:pPr marL="285750" indent="-285750">
                        <a:buFont typeface="Arial" panose="020B0604020202020204" pitchFamily="34" charset="0"/>
                        <a:buChar char="•"/>
                      </a:pPr>
                      <a:r>
                        <a:rPr lang="en-US" sz="1800" dirty="0"/>
                        <a:t>SBP</a:t>
                      </a:r>
                    </a:p>
                    <a:p>
                      <a:pPr marL="285750" indent="-285750">
                        <a:buFont typeface="Arial" panose="020B0604020202020204" pitchFamily="34" charset="0"/>
                        <a:buChar char="•"/>
                      </a:pPr>
                      <a:r>
                        <a:rPr lang="en-US" sz="1800" dirty="0"/>
                        <a:t>DBP</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800" dirty="0"/>
                      </a:br>
                      <a:br>
                        <a:rPr lang="en-US" sz="1800" dirty="0"/>
                      </a:br>
                      <a:r>
                        <a:rPr lang="en-US" sz="1800" dirty="0"/>
                        <a:t>129.3</a:t>
                      </a:r>
                      <a:br>
                        <a:rPr lang="en-US" sz="1800" dirty="0"/>
                      </a:br>
                      <a:r>
                        <a:rPr lang="en-US" sz="1800" dirty="0"/>
                        <a:t>81.6</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sz="1800" dirty="0"/>
                      </a:br>
                      <a:br>
                        <a:rPr lang="en-US" sz="1800" dirty="0"/>
                      </a:br>
                      <a:r>
                        <a:rPr lang="en-US" sz="1800" dirty="0"/>
                        <a:t>132.5</a:t>
                      </a:r>
                      <a:br>
                        <a:rPr lang="en-US" sz="1800" dirty="0"/>
                      </a:br>
                      <a:r>
                        <a:rPr lang="en-US" sz="1800" dirty="0"/>
                        <a:t>84.1</a:t>
                      </a:r>
                    </a:p>
                  </a:txBody>
                  <a:tcP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54733531"/>
                  </a:ext>
                </a:extLst>
              </a:tr>
            </a:tbl>
          </a:graphicData>
        </a:graphic>
      </p:graphicFrame>
    </p:spTree>
    <p:extLst>
      <p:ext uri="{BB962C8B-B14F-4D97-AF65-F5344CB8AC3E}">
        <p14:creationId xmlns:p14="http://schemas.microsoft.com/office/powerpoint/2010/main" val="2102383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77C2F-1E40-AD78-CA00-E620C8A5B236}"/>
              </a:ext>
            </a:extLst>
          </p:cNvPr>
          <p:cNvSpPr>
            <a:spLocks noGrp="1"/>
          </p:cNvSpPr>
          <p:nvPr>
            <p:ph type="title"/>
          </p:nvPr>
        </p:nvSpPr>
        <p:spPr/>
        <p:txBody>
          <a:bodyPr/>
          <a:lstStyle/>
          <a:p>
            <a:r>
              <a:rPr lang="en-US" dirty="0"/>
              <a:t>OASIS 4 Post Hoc Analysis: Change in Total Body Weight at 64 Wk</a:t>
            </a:r>
          </a:p>
        </p:txBody>
      </p:sp>
      <p:sp>
        <p:nvSpPr>
          <p:cNvPr id="3" name="Content Placeholder 2">
            <a:extLst>
              <a:ext uri="{FF2B5EF4-FFF2-40B4-BE49-F238E27FC236}">
                <a16:creationId xmlns:a16="http://schemas.microsoft.com/office/drawing/2014/main" id="{4B5980F7-992C-5C1E-E4C5-2DD621178143}"/>
              </a:ext>
            </a:extLst>
          </p:cNvPr>
          <p:cNvSpPr>
            <a:spLocks noGrp="1"/>
          </p:cNvSpPr>
          <p:nvPr>
            <p:ph idx="1"/>
          </p:nvPr>
        </p:nvSpPr>
        <p:spPr>
          <a:xfrm>
            <a:off x="231078" y="1335023"/>
            <a:ext cx="10436922" cy="4754880"/>
          </a:xfrm>
        </p:spPr>
        <p:txBody>
          <a:bodyPr/>
          <a:lstStyle/>
          <a:p>
            <a:r>
              <a:rPr lang="en-US" sz="2200" dirty="0"/>
              <a:t>Oral semaglutide 25 mg produced similar weight loss across BMI groups at Wk 64:</a:t>
            </a:r>
          </a:p>
          <a:p>
            <a:pPr lvl="2"/>
            <a:r>
              <a:rPr lang="en-US" sz="2000" b="1" dirty="0"/>
              <a:t>BMI &lt;35 kg/m²:</a:t>
            </a:r>
            <a:r>
              <a:rPr lang="en-US" sz="2000" dirty="0"/>
              <a:t> −14.8%</a:t>
            </a:r>
          </a:p>
          <a:p>
            <a:pPr lvl="2"/>
            <a:r>
              <a:rPr lang="en-US" sz="2000" b="1" dirty="0"/>
              <a:t>BMI ≥35 kg/m²:</a:t>
            </a:r>
            <a:r>
              <a:rPr lang="en-US" sz="2000" dirty="0"/>
              <a:t> −14.1%</a:t>
            </a:r>
          </a:p>
          <a:p>
            <a:r>
              <a:rPr lang="en-US" sz="2200" dirty="0"/>
              <a:t>Cardiometabolic markers generally improved in both groups</a:t>
            </a:r>
          </a:p>
          <a:p>
            <a:r>
              <a:rPr lang="en-US" sz="2200" dirty="0"/>
              <a:t>Findings support oral semaglutide 25 mg across a broad BMI range</a:t>
            </a:r>
          </a:p>
        </p:txBody>
      </p:sp>
      <p:sp>
        <p:nvSpPr>
          <p:cNvPr id="4" name="Content Placeholder 3">
            <a:extLst>
              <a:ext uri="{FF2B5EF4-FFF2-40B4-BE49-F238E27FC236}">
                <a16:creationId xmlns:a16="http://schemas.microsoft.com/office/drawing/2014/main" id="{EEA6D7CF-0EFC-F688-6DAB-738323143312}"/>
              </a:ext>
            </a:extLst>
          </p:cNvPr>
          <p:cNvSpPr>
            <a:spLocks noGrp="1"/>
          </p:cNvSpPr>
          <p:nvPr>
            <p:ph sz="quarter" idx="10"/>
          </p:nvPr>
        </p:nvSpPr>
        <p:spPr/>
        <p:txBody>
          <a:bodyPr/>
          <a:lstStyle/>
          <a:p>
            <a:pPr algn="ctr"/>
            <a:r>
              <a:rPr lang="en-US" dirty="0"/>
              <a:t>Rubino. ADA 2026. Abstr 2838-LB</a:t>
            </a:r>
          </a:p>
        </p:txBody>
      </p:sp>
    </p:spTree>
    <p:extLst>
      <p:ext uri="{BB962C8B-B14F-4D97-AF65-F5344CB8AC3E}">
        <p14:creationId xmlns:p14="http://schemas.microsoft.com/office/powerpoint/2010/main" val="6727713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F4DBE-47B1-B0E9-A073-F6309935ACED}"/>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6E58313-B535-21B1-2534-ED6F6291DC51}"/>
              </a:ext>
            </a:extLst>
          </p:cNvPr>
          <p:cNvSpPr>
            <a:spLocks noGrp="1"/>
          </p:cNvSpPr>
          <p:nvPr>
            <p:ph idx="1"/>
          </p:nvPr>
        </p:nvSpPr>
        <p:spPr/>
        <p:txBody>
          <a:bodyPr/>
          <a:lstStyle/>
          <a:p>
            <a:endParaRPr lang="en-US" dirty="0">
              <a:solidFill>
                <a:srgbClr val="111111"/>
              </a:solidFill>
              <a:latin typeface="Aptos"/>
            </a:endParaRPr>
          </a:p>
          <a:p>
            <a:endParaRPr lang="en-US" dirty="0">
              <a:solidFill>
                <a:srgbClr val="111111"/>
              </a:solidFill>
              <a:latin typeface="Aptos"/>
            </a:endParaRPr>
          </a:p>
          <a:p>
            <a:endParaRPr lang="en-US" dirty="0">
              <a:solidFill>
                <a:srgbClr val="111111"/>
              </a:solidFill>
              <a:latin typeface="Aptos"/>
            </a:endParaRPr>
          </a:p>
          <a:p>
            <a:endParaRPr lang="en-US" dirty="0">
              <a:solidFill>
                <a:srgbClr val="111111"/>
              </a:solidFill>
              <a:latin typeface="Aptos"/>
            </a:endParaRPr>
          </a:p>
          <a:p>
            <a:pPr marL="0" indent="0">
              <a:buNone/>
            </a:pPr>
            <a:endParaRPr lang="en-US" dirty="0">
              <a:solidFill>
                <a:prstClr val="black"/>
              </a:solidFill>
              <a:latin typeface="Aptos"/>
            </a:endParaRPr>
          </a:p>
          <a:p>
            <a:endParaRPr lang="en-US" dirty="0"/>
          </a:p>
        </p:txBody>
      </p:sp>
      <p:sp>
        <p:nvSpPr>
          <p:cNvPr id="2" name="Title 1">
            <a:extLst>
              <a:ext uri="{FF2B5EF4-FFF2-40B4-BE49-F238E27FC236}">
                <a16:creationId xmlns:a16="http://schemas.microsoft.com/office/drawing/2014/main" id="{6F0198E5-258D-1B8A-AA78-FA6EEF15B9EE}"/>
              </a:ext>
            </a:extLst>
          </p:cNvPr>
          <p:cNvSpPr>
            <a:spLocks noGrp="1"/>
          </p:cNvSpPr>
          <p:nvPr>
            <p:ph type="title"/>
          </p:nvPr>
        </p:nvSpPr>
        <p:spPr>
          <a:xfrm>
            <a:off x="231078" y="531006"/>
            <a:ext cx="11740260" cy="502445"/>
          </a:xfrm>
        </p:spPr>
        <p:txBody>
          <a:bodyPr/>
          <a:lstStyle/>
          <a:p>
            <a:r>
              <a:rPr lang="en-US" dirty="0"/>
              <a:t>OASIS 4 Post Hoc Analysis: Other Cardiometabolic Outcomes</a:t>
            </a:r>
            <a:endParaRPr lang="en-US" sz="2400" dirty="0"/>
          </a:p>
        </p:txBody>
      </p:sp>
      <p:sp>
        <p:nvSpPr>
          <p:cNvPr id="6" name="Content Placeholder 5">
            <a:extLst>
              <a:ext uri="{FF2B5EF4-FFF2-40B4-BE49-F238E27FC236}">
                <a16:creationId xmlns:a16="http://schemas.microsoft.com/office/drawing/2014/main" id="{959889B7-5118-C0AC-4E82-6C2EEEC9D980}"/>
              </a:ext>
            </a:extLst>
          </p:cNvPr>
          <p:cNvSpPr>
            <a:spLocks noGrp="1"/>
          </p:cNvSpPr>
          <p:nvPr>
            <p:ph sz="quarter" idx="10"/>
          </p:nvPr>
        </p:nvSpPr>
        <p:spPr/>
        <p:txBody>
          <a:bodyPr/>
          <a:lstStyle/>
          <a:p>
            <a:pPr algn="ctr"/>
            <a:r>
              <a:rPr lang="en-US" dirty="0"/>
              <a:t>Rubino. ADA 2026. Abstr 2838-LB.</a:t>
            </a:r>
          </a:p>
        </p:txBody>
      </p:sp>
      <p:sp>
        <p:nvSpPr>
          <p:cNvPr id="15" name="Text 12">
            <a:extLst>
              <a:ext uri="{FF2B5EF4-FFF2-40B4-BE49-F238E27FC236}">
                <a16:creationId xmlns:a16="http://schemas.microsoft.com/office/drawing/2014/main" id="{47E075C1-22A4-4617-37C9-2524B375D057}"/>
              </a:ext>
            </a:extLst>
          </p:cNvPr>
          <p:cNvSpPr/>
          <p:nvPr/>
        </p:nvSpPr>
        <p:spPr>
          <a:xfrm>
            <a:off x="4177145" y="2383072"/>
            <a:ext cx="2560320" cy="438912"/>
          </a:xfrm>
          <a:prstGeom prst="rect">
            <a:avLst/>
          </a:prstGeom>
          <a:noFill/>
          <a:ln/>
        </p:spPr>
        <p:txBody>
          <a:bodyPr wrap="square" lIns="0" tIns="0" rIns="0" bIns="0" rtlCol="0" anchor="ctr">
            <a:normAutofit fontScale="9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Obesity Class II/III</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BMI ≥35 kg/m²</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(n = 119)</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graphicFrame>
        <p:nvGraphicFramePr>
          <p:cNvPr id="8" name="Table 7">
            <a:extLst>
              <a:ext uri="{FF2B5EF4-FFF2-40B4-BE49-F238E27FC236}">
                <a16:creationId xmlns:a16="http://schemas.microsoft.com/office/drawing/2014/main" id="{F9489DEE-A7A2-C83E-6C11-434727C2B6C0}"/>
              </a:ext>
            </a:extLst>
          </p:cNvPr>
          <p:cNvGraphicFramePr>
            <a:graphicFrameLocks noGrp="1"/>
          </p:cNvGraphicFramePr>
          <p:nvPr>
            <p:extLst>
              <p:ext uri="{D42A27DB-BD31-4B8C-83A1-F6EECF244321}">
                <p14:modId xmlns:p14="http://schemas.microsoft.com/office/powerpoint/2010/main" val="3358337485"/>
              </p:ext>
            </p:extLst>
          </p:nvPr>
        </p:nvGraphicFramePr>
        <p:xfrm>
          <a:off x="231636" y="1335810"/>
          <a:ext cx="5864364" cy="4342216"/>
        </p:xfrm>
        <a:graphic>
          <a:graphicData uri="http://schemas.openxmlformats.org/drawingml/2006/table">
            <a:tbl>
              <a:tblPr firstRow="1" bandRow="1">
                <a:tableStyleId>{6E25E649-3F16-4E02-A733-19D2CDBF48F0}</a:tableStyleId>
              </a:tblPr>
              <a:tblGrid>
                <a:gridCol w="2676118">
                  <a:extLst>
                    <a:ext uri="{9D8B030D-6E8A-4147-A177-3AD203B41FA5}">
                      <a16:colId xmlns:a16="http://schemas.microsoft.com/office/drawing/2014/main" val="1560379539"/>
                    </a:ext>
                  </a:extLst>
                </a:gridCol>
                <a:gridCol w="1579943">
                  <a:extLst>
                    <a:ext uri="{9D8B030D-6E8A-4147-A177-3AD203B41FA5}">
                      <a16:colId xmlns:a16="http://schemas.microsoft.com/office/drawing/2014/main" val="1157161074"/>
                    </a:ext>
                  </a:extLst>
                </a:gridCol>
                <a:gridCol w="1608303">
                  <a:extLst>
                    <a:ext uri="{9D8B030D-6E8A-4147-A177-3AD203B41FA5}">
                      <a16:colId xmlns:a16="http://schemas.microsoft.com/office/drawing/2014/main" val="447769642"/>
                    </a:ext>
                  </a:extLst>
                </a:gridCol>
              </a:tblGrid>
              <a:tr h="370840">
                <a:tc>
                  <a:txBody>
                    <a:bodyPr/>
                    <a:lstStyle/>
                    <a:p>
                      <a:pPr algn="l"/>
                      <a:r>
                        <a:rPr lang="en-US" sz="1600" dirty="0">
                          <a:solidFill>
                            <a:schemeClr val="bg2"/>
                          </a:solidFill>
                        </a:rPr>
                        <a:t>Mean change in outcome (SD) at 64 wk</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600" dirty="0">
                          <a:solidFill>
                            <a:schemeClr val="bg2"/>
                          </a:solidFill>
                        </a:rPr>
                        <a:t>BMI &lt;35 kg/m</a:t>
                      </a:r>
                      <a:r>
                        <a:rPr lang="en-US" sz="1600" baseline="30000" dirty="0">
                          <a:solidFill>
                            <a:schemeClr val="bg2"/>
                          </a:solidFill>
                        </a:rPr>
                        <a:t>2</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2"/>
                          </a:solidFill>
                        </a:rPr>
                        <a:t>BMI ≥35 kg/m</a:t>
                      </a:r>
                      <a:r>
                        <a:rPr lang="en-US" sz="1600" baseline="30000" dirty="0">
                          <a:solidFill>
                            <a:schemeClr val="bg2"/>
                          </a:solidFill>
                        </a:rPr>
                        <a:t>2</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39234218"/>
                  </a:ext>
                </a:extLst>
              </a:tr>
              <a:tr h="3397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Waist circumference, cm</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-13.9 (10.1)</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-12.2 (13.7)</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437638220"/>
                  </a:ext>
                </a:extLst>
              </a:tr>
              <a:tr h="3397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A1C, %</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-0.3 (0.2)</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-0.3 (0.3)</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7394764"/>
                  </a:ext>
                </a:extLst>
              </a:tr>
              <a:tr h="3397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Fasting glucose, mg/dL</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-9.0 (8.2)</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-5.3 (13.9)</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92469182"/>
                  </a:ext>
                </a:extLst>
              </a:tr>
              <a:tr h="3397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Lipids, mg/dL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111111"/>
                          </a:solidFill>
                        </a:rPr>
                        <a:t>Serum HDL-C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111111"/>
                          </a:solidFill>
                        </a:rPr>
                        <a:t>Serum LDL-C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111111"/>
                          </a:solidFill>
                        </a:rPr>
                        <a:t>Triglycerides</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lang="en-US" sz="1600" kern="1200" dirty="0">
                          <a:solidFill>
                            <a:srgbClr val="111111"/>
                          </a:solidFill>
                        </a:rPr>
                      </a:br>
                      <a:r>
                        <a:rPr lang="en-US" sz="1600" kern="1200" dirty="0">
                          <a:solidFill>
                            <a:srgbClr val="111111"/>
                          </a:solidFill>
                        </a:rPr>
                        <a:t>7.9 (18.4)</a:t>
                      </a:r>
                      <a:br>
                        <a:rPr lang="en-US" sz="1600" kern="1200" dirty="0">
                          <a:solidFill>
                            <a:srgbClr val="111111"/>
                          </a:solidFill>
                        </a:rPr>
                      </a:br>
                      <a:r>
                        <a:rPr lang="en-US" sz="1600" kern="1200" dirty="0">
                          <a:solidFill>
                            <a:srgbClr val="111111"/>
                          </a:solidFill>
                        </a:rPr>
                        <a:t>-5.4 (20.7)</a:t>
                      </a:r>
                      <a:br>
                        <a:rPr lang="en-US" sz="1600" kern="1200" dirty="0">
                          <a:solidFill>
                            <a:srgbClr val="111111"/>
                          </a:solidFill>
                        </a:rPr>
                      </a:br>
                      <a:r>
                        <a:rPr lang="en-US" sz="1600" kern="1200" dirty="0">
                          <a:solidFill>
                            <a:srgbClr val="111111"/>
                          </a:solidFill>
                        </a:rPr>
                        <a:t>-10.5 (49.3)</a:t>
                      </a:r>
                      <a:endParaRPr lang="en-US" sz="1600" kern="1200" dirty="0">
                        <a:solidFill>
                          <a:srgbClr val="111111"/>
                        </a:solidFill>
                        <a:latin typeface="+mn-lt"/>
                        <a:ea typeface="+mn-ea"/>
                        <a:cs typeface="+mn-cs"/>
                      </a:endParaRP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lang="en-US" sz="1600" kern="1200" dirty="0">
                          <a:solidFill>
                            <a:srgbClr val="111111"/>
                          </a:solidFill>
                        </a:rPr>
                      </a:br>
                      <a:r>
                        <a:rPr lang="en-US" sz="1600" kern="1200" dirty="0">
                          <a:solidFill>
                            <a:srgbClr val="111111"/>
                          </a:solidFill>
                        </a:rPr>
                        <a:t>3.0 (16.1)</a:t>
                      </a:r>
                      <a:br>
                        <a:rPr lang="en-US" sz="1600" kern="1200" dirty="0">
                          <a:solidFill>
                            <a:srgbClr val="111111"/>
                          </a:solidFill>
                        </a:rPr>
                      </a:br>
                      <a:r>
                        <a:rPr lang="en-US" sz="1600" kern="1200" dirty="0">
                          <a:solidFill>
                            <a:srgbClr val="111111"/>
                          </a:solidFill>
                        </a:rPr>
                        <a:t>1.2 (25.4)</a:t>
                      </a:r>
                      <a:endParaRPr lang="en-US" sz="1600" kern="1200" dirty="0">
                        <a:solidFill>
                          <a:srgbClr val="11111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111111"/>
                          </a:solidFill>
                        </a:rPr>
                        <a:t>-16.5 (50.4)</a:t>
                      </a:r>
                      <a:endParaRPr lang="en-US" sz="1600" kern="1200" dirty="0">
                        <a:solidFill>
                          <a:srgbClr val="111111"/>
                        </a:solidFill>
                        <a:latin typeface="+mn-lt"/>
                        <a:ea typeface="+mn-ea"/>
                        <a:cs typeface="+mn-cs"/>
                      </a:endParaRP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0167684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hsCRP, mg/dL</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-33.2 (64.7)</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-18.1 (91.1)</a:t>
                      </a:r>
                      <a:endParaRPr lang="en-US" sz="1600" dirty="0"/>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49833564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111111"/>
                          </a:solidFill>
                        </a:rPr>
                        <a:t>Blood pressure, </a:t>
                      </a:r>
                      <a:br>
                        <a:rPr lang="en-US" sz="1600" dirty="0">
                          <a:solidFill>
                            <a:srgbClr val="111111"/>
                          </a:solidFill>
                        </a:rPr>
                      </a:br>
                      <a:r>
                        <a:rPr lang="en-US" sz="1600" dirty="0">
                          <a:solidFill>
                            <a:srgbClr val="111111"/>
                          </a:solidFill>
                        </a:rPr>
                        <a:t>mm Hg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111111"/>
                          </a:solidFill>
                        </a:rPr>
                        <a:t>SBP</a:t>
                      </a:r>
                      <a:br>
                        <a:rPr lang="en-US" sz="1600" dirty="0">
                          <a:solidFill>
                            <a:srgbClr val="111111"/>
                          </a:solidFill>
                        </a:rPr>
                      </a:br>
                      <a:r>
                        <a:rPr lang="en-US" sz="1600" dirty="0">
                          <a:solidFill>
                            <a:srgbClr val="111111"/>
                          </a:solidFill>
                        </a:rPr>
                        <a:t>DBP</a:t>
                      </a:r>
                      <a:endParaRPr lang="en-US" sz="1600" dirty="0"/>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lang="en-US" sz="1600" dirty="0">
                          <a:solidFill>
                            <a:srgbClr val="111111"/>
                          </a:solidFill>
                        </a:rPr>
                      </a:br>
                      <a:br>
                        <a:rPr lang="en-US" sz="1600" dirty="0">
                          <a:solidFill>
                            <a:srgbClr val="111111"/>
                          </a:solidFill>
                        </a:rPr>
                      </a:br>
                      <a:r>
                        <a:rPr lang="en-US" sz="1600" dirty="0">
                          <a:solidFill>
                            <a:srgbClr val="111111"/>
                          </a:solidFill>
                        </a:rPr>
                        <a:t>-7.0 (14.2)</a:t>
                      </a:r>
                      <a:br>
                        <a:rPr lang="en-US" sz="1600" dirty="0">
                          <a:solidFill>
                            <a:srgbClr val="111111"/>
                          </a:solidFill>
                        </a:rPr>
                      </a:br>
                      <a:r>
                        <a:rPr lang="en-US" sz="1600" dirty="0">
                          <a:solidFill>
                            <a:srgbClr val="111111"/>
                          </a:solidFill>
                        </a:rPr>
                        <a:t>-3.2 (9.2)</a:t>
                      </a:r>
                      <a:endParaRPr lang="en-US" sz="1600" dirty="0"/>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lang="en-US" sz="1600" dirty="0">
                          <a:solidFill>
                            <a:srgbClr val="111111"/>
                          </a:solidFill>
                        </a:rPr>
                      </a:br>
                      <a:br>
                        <a:rPr lang="en-US" sz="1600" dirty="0">
                          <a:solidFill>
                            <a:srgbClr val="111111"/>
                          </a:solidFill>
                        </a:rPr>
                      </a:br>
                      <a:r>
                        <a:rPr lang="en-US" sz="1600" dirty="0">
                          <a:solidFill>
                            <a:srgbClr val="111111"/>
                          </a:solidFill>
                        </a:rPr>
                        <a:t>-7.2 (15.4)</a:t>
                      </a:r>
                      <a:br>
                        <a:rPr lang="en-US" sz="1600" dirty="0">
                          <a:solidFill>
                            <a:srgbClr val="111111"/>
                          </a:solidFill>
                        </a:rPr>
                      </a:br>
                      <a:r>
                        <a:rPr lang="en-US" sz="1600" dirty="0">
                          <a:solidFill>
                            <a:srgbClr val="111111"/>
                          </a:solidFill>
                        </a:rPr>
                        <a:t>-</a:t>
                      </a:r>
                      <a:r>
                        <a:rPr lang="en-US" sz="1600" kern="1200" dirty="0">
                          <a:solidFill>
                            <a:srgbClr val="111111"/>
                          </a:solidFill>
                          <a:latin typeface="+mn-lt"/>
                          <a:ea typeface="+mn-ea"/>
                          <a:cs typeface="+mn-cs"/>
                        </a:rPr>
                        <a:t>2.4 (9.2)</a:t>
                      </a:r>
                      <a:endParaRPr lang="en-US" sz="1600" dirty="0"/>
                    </a:p>
                  </a:txBody>
                  <a:tcPr anchor="ctr">
                    <a:lnL>
                      <a:noFill/>
                    </a:lnL>
                    <a:lnR>
                      <a:noFill/>
                    </a:lnR>
                    <a:lnT>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76387368"/>
                  </a:ext>
                </a:extLst>
              </a:tr>
            </a:tbl>
          </a:graphicData>
        </a:graphic>
      </p:graphicFrame>
      <p:sp>
        <p:nvSpPr>
          <p:cNvPr id="5" name="Content Placeholder 4">
            <a:extLst>
              <a:ext uri="{FF2B5EF4-FFF2-40B4-BE49-F238E27FC236}">
                <a16:creationId xmlns:a16="http://schemas.microsoft.com/office/drawing/2014/main" id="{3876FA18-1D6B-BD33-0D54-16C0DAF40ED0}"/>
              </a:ext>
            </a:extLst>
          </p:cNvPr>
          <p:cNvSpPr>
            <a:spLocks noGrp="1"/>
          </p:cNvSpPr>
          <p:nvPr>
            <p:ph idx="13"/>
          </p:nvPr>
        </p:nvSpPr>
        <p:spPr/>
        <p:txBody>
          <a:bodyPr/>
          <a:lstStyle/>
          <a:p>
            <a:r>
              <a:rPr lang="en-US" sz="2000" dirty="0"/>
              <a:t>Greater cardiometabolic improvements observed for several parameters in BMI &lt;35 kg/m</a:t>
            </a:r>
            <a:r>
              <a:rPr lang="en-US" sz="2000" baseline="30000" dirty="0"/>
              <a:t>2 </a:t>
            </a:r>
            <a:r>
              <a:rPr lang="en-US" sz="2000" dirty="0"/>
              <a:t>group despite lower baselines</a:t>
            </a:r>
          </a:p>
          <a:p>
            <a:r>
              <a:rPr lang="en-US" sz="2000" dirty="0"/>
              <a:t>80% of patients in BMI &lt;35 kg/m</a:t>
            </a:r>
            <a:r>
              <a:rPr lang="en-US" sz="2000" baseline="30000" dirty="0"/>
              <a:t>2</a:t>
            </a:r>
            <a:r>
              <a:rPr lang="en-US" sz="2000" dirty="0"/>
              <a:t> group achieved a BMI &lt;30 kg/m</a:t>
            </a:r>
            <a:r>
              <a:rPr lang="en-US" sz="2000" baseline="30000" dirty="0"/>
              <a:t>2</a:t>
            </a:r>
            <a:r>
              <a:rPr lang="en-US" sz="2000" dirty="0"/>
              <a:t> at 64 wk</a:t>
            </a:r>
          </a:p>
          <a:p>
            <a:r>
              <a:rPr lang="en-US" sz="2000" dirty="0"/>
              <a:t>80% of patients in BMI ≥35 kg/m</a:t>
            </a:r>
            <a:r>
              <a:rPr lang="en-US" sz="2000" baseline="30000" dirty="0"/>
              <a:t>2</a:t>
            </a:r>
            <a:r>
              <a:rPr lang="en-US" sz="2000" dirty="0"/>
              <a:t> group achieved a BMI &lt;40 kg/m</a:t>
            </a:r>
            <a:r>
              <a:rPr lang="en-US" sz="2000" baseline="30000" dirty="0"/>
              <a:t>2</a:t>
            </a:r>
            <a:r>
              <a:rPr lang="en-US" sz="2000" dirty="0"/>
              <a:t> at 64 wk</a:t>
            </a:r>
          </a:p>
          <a:p>
            <a:pPr lvl="2"/>
            <a:r>
              <a:rPr lang="en-US" sz="1800" dirty="0"/>
              <a:t>~50% achieved BMI &lt;35 kg/m</a:t>
            </a:r>
            <a:r>
              <a:rPr lang="en-US" sz="1800" baseline="30000" dirty="0"/>
              <a:t>2</a:t>
            </a:r>
          </a:p>
          <a:p>
            <a:r>
              <a:rPr lang="en-US" sz="2000" dirty="0"/>
              <a:t>23% of patients in BMI &lt;35 kg/m</a:t>
            </a:r>
            <a:r>
              <a:rPr lang="en-US" sz="2000" baseline="30000" dirty="0"/>
              <a:t>2</a:t>
            </a:r>
            <a:r>
              <a:rPr lang="en-US" sz="2000" dirty="0"/>
              <a:t> group moved to low-risk NICE category</a:t>
            </a:r>
          </a:p>
          <a:p>
            <a:r>
              <a:rPr lang="en-US" sz="2000" dirty="0"/>
              <a:t>30% of patients in BMI ≥35 kg/m</a:t>
            </a:r>
            <a:r>
              <a:rPr lang="en-US" sz="2000" baseline="30000" dirty="0"/>
              <a:t>2</a:t>
            </a:r>
            <a:r>
              <a:rPr lang="en-US" sz="2000" dirty="0"/>
              <a:t> group moved from high-risk to a lower-risk NICE category</a:t>
            </a:r>
          </a:p>
          <a:p>
            <a:endParaRPr lang="en-US" sz="2000" dirty="0"/>
          </a:p>
        </p:txBody>
      </p:sp>
    </p:spTree>
    <p:extLst>
      <p:ext uri="{BB962C8B-B14F-4D97-AF65-F5344CB8AC3E}">
        <p14:creationId xmlns:p14="http://schemas.microsoft.com/office/powerpoint/2010/main" val="5427347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15BD-E4EA-E0AC-9CCD-20DB63E0FF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8BF9F3-3056-3875-D8D9-70F4111DBA5E}"/>
              </a:ext>
            </a:extLst>
          </p:cNvPr>
          <p:cNvSpPr>
            <a:spLocks noGrp="1"/>
          </p:cNvSpPr>
          <p:nvPr>
            <p:ph type="title"/>
          </p:nvPr>
        </p:nvSpPr>
        <p:spPr>
          <a:xfrm>
            <a:off x="231078" y="322968"/>
            <a:ext cx="11740260" cy="918521"/>
          </a:xfrm>
        </p:spPr>
        <p:txBody>
          <a:bodyPr/>
          <a:lstStyle/>
          <a:p>
            <a:r>
              <a:rPr lang="en-US" dirty="0"/>
              <a:t>OASIS 4: Safety</a:t>
            </a:r>
            <a:br>
              <a:rPr lang="en-US" sz="2400" dirty="0"/>
            </a:br>
            <a:endParaRPr lang="en-US" sz="2400" dirty="0"/>
          </a:p>
        </p:txBody>
      </p:sp>
      <p:sp>
        <p:nvSpPr>
          <p:cNvPr id="4" name="Content Placeholder 3">
            <a:extLst>
              <a:ext uri="{FF2B5EF4-FFF2-40B4-BE49-F238E27FC236}">
                <a16:creationId xmlns:a16="http://schemas.microsoft.com/office/drawing/2014/main" id="{D2D6C7F8-1B7D-C8EB-8905-65ECE866AFBD}"/>
              </a:ext>
            </a:extLst>
          </p:cNvPr>
          <p:cNvSpPr>
            <a:spLocks noGrp="1"/>
          </p:cNvSpPr>
          <p:nvPr>
            <p:ph idx="1"/>
          </p:nvPr>
        </p:nvSpPr>
        <p:spPr/>
        <p:txBody>
          <a:bodyPr/>
          <a:lstStyle/>
          <a:p>
            <a:r>
              <a:rPr lang="en-US" dirty="0">
                <a:solidFill>
                  <a:srgbClr val="111111"/>
                </a:solidFill>
              </a:rPr>
              <a:t>Safety interpretation based on OASIS 4 primary results, not reported in current post hoc analysis</a:t>
            </a:r>
          </a:p>
          <a:p>
            <a:pPr lvl="2"/>
            <a:r>
              <a:rPr lang="en-US" dirty="0">
                <a:solidFill>
                  <a:srgbClr val="111111"/>
                </a:solidFill>
              </a:rPr>
              <a:t>No new safety conclusions can be drawn from the post hoc analysis</a:t>
            </a:r>
          </a:p>
          <a:p>
            <a:r>
              <a:rPr lang="en-US" dirty="0">
                <a:solidFill>
                  <a:srgbClr val="111111"/>
                </a:solidFill>
              </a:rPr>
              <a:t>Safety profile of oral semaglutide was as anticipated</a:t>
            </a:r>
          </a:p>
          <a:p>
            <a:pPr lvl="2"/>
            <a:r>
              <a:rPr lang="en-US" dirty="0">
                <a:solidFill>
                  <a:srgbClr val="111111"/>
                </a:solidFill>
              </a:rPr>
              <a:t>Most frequently reported AEs: nausea, vomiting, nasopharyngitis, constipation, dyspepsia, and diarrhea</a:t>
            </a:r>
          </a:p>
          <a:p>
            <a:pPr lvl="2"/>
            <a:r>
              <a:rPr lang="en-US" dirty="0">
                <a:solidFill>
                  <a:srgbClr val="111111"/>
                </a:solidFill>
              </a:rPr>
              <a:t>GI-related AEs were generally mild to moderate in severity and transient</a:t>
            </a:r>
          </a:p>
          <a:p>
            <a:pPr marL="0" indent="0">
              <a:buNone/>
            </a:pPr>
            <a:endParaRPr lang="en-US" dirty="0"/>
          </a:p>
          <a:p>
            <a:endParaRPr lang="en-US" dirty="0"/>
          </a:p>
        </p:txBody>
      </p:sp>
      <p:sp>
        <p:nvSpPr>
          <p:cNvPr id="6" name="Content Placeholder 5">
            <a:extLst>
              <a:ext uri="{FF2B5EF4-FFF2-40B4-BE49-F238E27FC236}">
                <a16:creationId xmlns:a16="http://schemas.microsoft.com/office/drawing/2014/main" id="{58265F5F-8858-9ADE-A439-25AD4732F1FD}"/>
              </a:ext>
            </a:extLst>
          </p:cNvPr>
          <p:cNvSpPr>
            <a:spLocks noGrp="1"/>
          </p:cNvSpPr>
          <p:nvPr>
            <p:ph sz="quarter" idx="10"/>
          </p:nvPr>
        </p:nvSpPr>
        <p:spPr/>
        <p:txBody>
          <a:bodyPr/>
          <a:lstStyle/>
          <a:p>
            <a:pPr algn="ctr"/>
            <a:r>
              <a:rPr lang="en-US" dirty="0"/>
              <a:t>Wharton. NEJM. 2025;393:1077.</a:t>
            </a:r>
          </a:p>
        </p:txBody>
      </p:sp>
    </p:spTree>
    <p:extLst>
      <p:ext uri="{BB962C8B-B14F-4D97-AF65-F5344CB8AC3E}">
        <p14:creationId xmlns:p14="http://schemas.microsoft.com/office/powerpoint/2010/main" val="1602079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223B5-306A-7C07-CE85-C6B2CAF2A0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F67960-FC7D-52B8-25FD-697B49C4838A}"/>
              </a:ext>
            </a:extLst>
          </p:cNvPr>
          <p:cNvSpPr>
            <a:spLocks noGrp="1"/>
          </p:cNvSpPr>
          <p:nvPr>
            <p:ph type="title"/>
          </p:nvPr>
        </p:nvSpPr>
        <p:spPr/>
        <p:txBody>
          <a:bodyPr/>
          <a:lstStyle/>
          <a:p>
            <a:r>
              <a:rPr lang="en-US" dirty="0"/>
              <a:t>OASIS 4 Post Hoc Analysis: Investigators' Conclusions</a:t>
            </a:r>
            <a:endParaRPr lang="en-US" sz="2400" dirty="0"/>
          </a:p>
        </p:txBody>
      </p:sp>
      <p:sp>
        <p:nvSpPr>
          <p:cNvPr id="3" name="Content Placeholder 2">
            <a:extLst>
              <a:ext uri="{FF2B5EF4-FFF2-40B4-BE49-F238E27FC236}">
                <a16:creationId xmlns:a16="http://schemas.microsoft.com/office/drawing/2014/main" id="{5D71C72E-580D-4E3F-5BF1-4315304024C1}"/>
              </a:ext>
            </a:extLst>
          </p:cNvPr>
          <p:cNvSpPr>
            <a:spLocks noGrp="1"/>
          </p:cNvSpPr>
          <p:nvPr>
            <p:ph idx="1"/>
          </p:nvPr>
        </p:nvSpPr>
        <p:spPr/>
        <p:txBody>
          <a:bodyPr/>
          <a:lstStyle/>
          <a:p>
            <a:r>
              <a:rPr lang="en-US" sz="2000" dirty="0"/>
              <a:t>In this OASIS 4 post hoc analysis, oral semaglutide demonstrated improvements in key cardiometabolic outcomes across both BMI groups (&lt;35 kg/m</a:t>
            </a:r>
            <a:r>
              <a:rPr lang="en-US" sz="2000" baseline="30000" dirty="0"/>
              <a:t>2</a:t>
            </a:r>
            <a:r>
              <a:rPr lang="en-US" sz="2000" dirty="0"/>
              <a:t> vs ≥35 kg/m</a:t>
            </a:r>
            <a:r>
              <a:rPr lang="en-US" sz="2000" baseline="30000" dirty="0"/>
              <a:t>2</a:t>
            </a:r>
            <a:r>
              <a:rPr lang="en-US" sz="2000" dirty="0"/>
              <a:t>)</a:t>
            </a:r>
          </a:p>
          <a:p>
            <a:pPr lvl="2"/>
            <a:r>
              <a:rPr lang="en-US" sz="1800" dirty="0"/>
              <a:t>Patients with BMI &lt;35 kg/m</a:t>
            </a:r>
            <a:r>
              <a:rPr lang="en-US" sz="1800" baseline="30000" dirty="0"/>
              <a:t>2</a:t>
            </a:r>
            <a:r>
              <a:rPr lang="en-US" sz="1800" dirty="0"/>
              <a:t> had greater improvements in certain outcomes (ie, change in waist circumference, hsCRP, DBP, and fasting glucose) vs those with BMI ≥35 kg/m</a:t>
            </a:r>
            <a:r>
              <a:rPr lang="en-US" sz="1800" baseline="30000" dirty="0"/>
              <a:t>2</a:t>
            </a:r>
            <a:endParaRPr lang="en-US" sz="1800" dirty="0"/>
          </a:p>
          <a:p>
            <a:pPr lvl="2"/>
            <a:r>
              <a:rPr lang="en-US" sz="1800" dirty="0"/>
              <a:t>Oral semaglutide produced comparable reductions in total body weight (-14.1% to -14.8%) across both BMI groups at 64 wk</a:t>
            </a:r>
          </a:p>
          <a:p>
            <a:r>
              <a:rPr lang="en-US" sz="2000" dirty="0"/>
              <a:t>Oral semaglutide safety profile was as anticipated with no new signals reported in post hoc analysis</a:t>
            </a:r>
          </a:p>
          <a:p>
            <a:r>
              <a:rPr lang="en-US" sz="2000" dirty="0"/>
              <a:t>Investigators conclude that the early initiation of oral semaglutide at lower baseline BMI may help prevent the worsening or development of obesity-related complications</a:t>
            </a:r>
          </a:p>
        </p:txBody>
      </p:sp>
      <p:sp>
        <p:nvSpPr>
          <p:cNvPr id="6" name="Content Placeholder 5">
            <a:extLst>
              <a:ext uri="{FF2B5EF4-FFF2-40B4-BE49-F238E27FC236}">
                <a16:creationId xmlns:a16="http://schemas.microsoft.com/office/drawing/2014/main" id="{22BB7CA6-101D-EE29-2C61-169B3E8BE494}"/>
              </a:ext>
            </a:extLst>
          </p:cNvPr>
          <p:cNvSpPr>
            <a:spLocks noGrp="1"/>
          </p:cNvSpPr>
          <p:nvPr>
            <p:ph sz="quarter" idx="10"/>
          </p:nvPr>
        </p:nvSpPr>
        <p:spPr/>
        <p:txBody>
          <a:bodyPr/>
          <a:lstStyle/>
          <a:p>
            <a:pPr algn="ctr"/>
            <a:r>
              <a:rPr lang="en-US" dirty="0"/>
              <a:t>Rubino. ADA 2026. Abstr 2838-LB.</a:t>
            </a:r>
          </a:p>
        </p:txBody>
      </p:sp>
    </p:spTree>
    <p:extLst>
      <p:ext uri="{BB962C8B-B14F-4D97-AF65-F5344CB8AC3E}">
        <p14:creationId xmlns:p14="http://schemas.microsoft.com/office/powerpoint/2010/main" val="3014134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F272A-3BCD-6B66-DEE7-C858C28F00FF}"/>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416ADC1F-6F41-E0BC-9A56-D97520936CE0}"/>
              </a:ext>
            </a:extLst>
          </p:cNvPr>
          <p:cNvSpPr>
            <a:spLocks noGrp="1" noChangeArrowheads="1"/>
          </p:cNvSpPr>
          <p:nvPr>
            <p:ph type="ctrTitle"/>
          </p:nvPr>
        </p:nvSpPr>
        <p:spPr>
          <a:xfrm>
            <a:off x="228600" y="1408551"/>
            <a:ext cx="11239500" cy="2387600"/>
          </a:xfrm>
        </p:spPr>
        <p:txBody>
          <a:bodyPr>
            <a:normAutofit/>
          </a:bodyPr>
          <a:lstStyle/>
          <a:p>
            <a:r>
              <a:rPr lang="en-US" dirty="0"/>
              <a:t>CagriSema and Appetite Signaling: Effects of Amylin Analogue + GLP-1 RA on Appetite and Brain Response in Patients With Overweight or Obesity</a:t>
            </a:r>
            <a:endParaRPr lang="en-US" altLang="en-US" sz="3600" spc="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73913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DE4AF-BB20-3889-EDFC-F67C465EE0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90E84-8521-D08C-80A5-5AEEA82740D8}"/>
              </a:ext>
            </a:extLst>
          </p:cNvPr>
          <p:cNvSpPr>
            <a:spLocks noGrp="1"/>
          </p:cNvSpPr>
          <p:nvPr>
            <p:ph type="title"/>
          </p:nvPr>
        </p:nvSpPr>
        <p:spPr/>
        <p:txBody>
          <a:bodyPr/>
          <a:lstStyle/>
          <a:p>
            <a:r>
              <a:rPr lang="en-US" dirty="0"/>
              <a:t>CagriSema and Appetite Signaling: Background</a:t>
            </a:r>
            <a:endParaRPr lang="en-US" sz="2400" dirty="0"/>
          </a:p>
        </p:txBody>
      </p:sp>
      <p:sp>
        <p:nvSpPr>
          <p:cNvPr id="4" name="Content Placeholder 3">
            <a:extLst>
              <a:ext uri="{FF2B5EF4-FFF2-40B4-BE49-F238E27FC236}">
                <a16:creationId xmlns:a16="http://schemas.microsoft.com/office/drawing/2014/main" id="{AA16738D-5BAE-43B2-E468-18D70C968DAA}"/>
              </a:ext>
            </a:extLst>
          </p:cNvPr>
          <p:cNvSpPr>
            <a:spLocks noGrp="1"/>
          </p:cNvSpPr>
          <p:nvPr>
            <p:ph idx="1"/>
          </p:nvPr>
        </p:nvSpPr>
        <p:spPr/>
        <p:txBody>
          <a:bodyPr/>
          <a:lstStyle/>
          <a:p>
            <a:r>
              <a:rPr lang="en-US" dirty="0">
                <a:solidFill>
                  <a:srgbClr val="111111"/>
                </a:solidFill>
              </a:rPr>
              <a:t>The brain is a central regulator of eating behavior</a:t>
            </a:r>
            <a:r>
              <a:rPr lang="en-US" baseline="30000" dirty="0">
                <a:solidFill>
                  <a:srgbClr val="111111"/>
                </a:solidFill>
              </a:rPr>
              <a:t>1</a:t>
            </a:r>
          </a:p>
          <a:p>
            <a:pPr lvl="2"/>
            <a:r>
              <a:rPr lang="en-US" dirty="0">
                <a:solidFill>
                  <a:srgbClr val="111111"/>
                </a:solidFill>
              </a:rPr>
              <a:t>Eating for pleasure vs in response to hunger; deciding if and when to eat</a:t>
            </a:r>
          </a:p>
          <a:p>
            <a:r>
              <a:rPr lang="en-US" dirty="0">
                <a:solidFill>
                  <a:srgbClr val="111111"/>
                </a:solidFill>
              </a:rPr>
              <a:t>CagriSema is a once-weekly, injectable, fixed-dose combination of cagrilintide (amylin analogue) and semaglutide (GLP-1 RA)</a:t>
            </a:r>
            <a:r>
              <a:rPr lang="en-US" baseline="30000" dirty="0">
                <a:solidFill>
                  <a:srgbClr val="111111"/>
                </a:solidFill>
              </a:rPr>
              <a:t>2</a:t>
            </a:r>
          </a:p>
          <a:p>
            <a:pPr lvl="2"/>
            <a:r>
              <a:rPr lang="en-US" dirty="0">
                <a:solidFill>
                  <a:srgbClr val="111111"/>
                </a:solidFill>
              </a:rPr>
              <a:t>These agents have direct and complementary impact on appetite regulation</a:t>
            </a:r>
          </a:p>
          <a:p>
            <a:pPr lvl="2"/>
            <a:r>
              <a:rPr lang="en-US" dirty="0">
                <a:solidFill>
                  <a:srgbClr val="111111"/>
                </a:solidFill>
              </a:rPr>
              <a:t>Phase III REDEFINE 1 trial demonstrated that CagriSema significantly reduced total body weight vs placebo in patients with overweight or obesity</a:t>
            </a:r>
          </a:p>
          <a:p>
            <a:r>
              <a:rPr lang="en-US" dirty="0">
                <a:solidFill>
                  <a:srgbClr val="111111"/>
                </a:solidFill>
              </a:rPr>
              <a:t>Current analysis evaluated CagriSema’s impact on self-reported appetite, brain responses, and eating behavior in adults with overweight or obesity</a:t>
            </a:r>
            <a:r>
              <a:rPr lang="en-US" baseline="30000" dirty="0">
                <a:solidFill>
                  <a:srgbClr val="111111"/>
                </a:solidFill>
              </a:rPr>
              <a:t>3</a:t>
            </a:r>
          </a:p>
          <a:p>
            <a:endParaRPr lang="en-US" dirty="0">
              <a:solidFill>
                <a:srgbClr val="111111"/>
              </a:solidFill>
            </a:endParaRPr>
          </a:p>
        </p:txBody>
      </p:sp>
      <p:sp>
        <p:nvSpPr>
          <p:cNvPr id="6" name="Content Placeholder 5">
            <a:extLst>
              <a:ext uri="{FF2B5EF4-FFF2-40B4-BE49-F238E27FC236}">
                <a16:creationId xmlns:a16="http://schemas.microsoft.com/office/drawing/2014/main" id="{E86EB377-8210-A774-F0FF-39D97519E24C}"/>
              </a:ext>
            </a:extLst>
          </p:cNvPr>
          <p:cNvSpPr>
            <a:spLocks noGrp="1"/>
          </p:cNvSpPr>
          <p:nvPr>
            <p:ph sz="quarter" idx="10"/>
          </p:nvPr>
        </p:nvSpPr>
        <p:spPr/>
        <p:txBody>
          <a:bodyPr/>
          <a:lstStyle/>
          <a:p>
            <a:pPr algn="ctr"/>
            <a:r>
              <a:rPr lang="en-US" dirty="0"/>
              <a:t>1. Farr. Metabolism. 2016;65:699. 2. Garvey. NEJM. 2025;393:635. 3. Bak. ADA 2026. Abstr 1035-OR.</a:t>
            </a:r>
          </a:p>
        </p:txBody>
      </p:sp>
    </p:spTree>
    <p:extLst>
      <p:ext uri="{BB962C8B-B14F-4D97-AF65-F5344CB8AC3E}">
        <p14:creationId xmlns:p14="http://schemas.microsoft.com/office/powerpoint/2010/main" val="3326112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2B86E-4A84-B87F-5297-81D646CE43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97B8A5-53B1-C7AA-36FF-222CADE08DAE}"/>
              </a:ext>
            </a:extLst>
          </p:cNvPr>
          <p:cNvSpPr>
            <a:spLocks noGrp="1"/>
          </p:cNvSpPr>
          <p:nvPr>
            <p:ph type="title"/>
          </p:nvPr>
        </p:nvSpPr>
        <p:spPr/>
        <p:txBody>
          <a:bodyPr/>
          <a:lstStyle/>
          <a:p>
            <a:r>
              <a:rPr lang="en-US" dirty="0"/>
              <a:t>CagriSema and Appetite Signaling: Study Design </a:t>
            </a:r>
            <a:endParaRPr lang="en-US" sz="2400" dirty="0"/>
          </a:p>
        </p:txBody>
      </p:sp>
      <p:sp>
        <p:nvSpPr>
          <p:cNvPr id="3" name="Content Placeholder 2">
            <a:extLst>
              <a:ext uri="{FF2B5EF4-FFF2-40B4-BE49-F238E27FC236}">
                <a16:creationId xmlns:a16="http://schemas.microsoft.com/office/drawing/2014/main" id="{EDFE02B4-A81F-B25F-FE05-32278A412CE0}"/>
              </a:ext>
            </a:extLst>
          </p:cNvPr>
          <p:cNvSpPr>
            <a:spLocks noGrp="1"/>
          </p:cNvSpPr>
          <p:nvPr>
            <p:ph idx="1"/>
          </p:nvPr>
        </p:nvSpPr>
        <p:spPr/>
        <p:txBody>
          <a:bodyPr/>
          <a:lstStyle/>
          <a:p>
            <a:r>
              <a:rPr lang="en-US" sz="2200" dirty="0"/>
              <a:t>Placebo-controlled, randomized mechanistic study</a:t>
            </a:r>
          </a:p>
          <a:p>
            <a:endParaRPr lang="en-US" sz="2200" dirty="0"/>
          </a:p>
          <a:p>
            <a:endParaRPr lang="en-US" sz="2200" dirty="0"/>
          </a:p>
          <a:p>
            <a:endParaRPr lang="en-US" sz="2200" dirty="0"/>
          </a:p>
          <a:p>
            <a:pPr marL="0" indent="0">
              <a:buNone/>
            </a:pPr>
            <a:br>
              <a:rPr lang="en-US" sz="2200" dirty="0"/>
            </a:br>
            <a:endParaRPr lang="en-US" sz="2200" dirty="0"/>
          </a:p>
          <a:p>
            <a:r>
              <a:rPr lang="en-US" sz="2200" b="1" dirty="0"/>
              <a:t>Primary endpoint: </a:t>
            </a:r>
            <a:r>
              <a:rPr lang="en-US" sz="2200" dirty="0"/>
              <a:t>change in postprandial appetite scores (VAS) at 22 wk</a:t>
            </a:r>
          </a:p>
          <a:p>
            <a:r>
              <a:rPr lang="en-US" sz="2200" b="1" dirty="0"/>
              <a:t>Key secondary outcomes: </a:t>
            </a:r>
            <a:r>
              <a:rPr lang="en-US" sz="2200" dirty="0"/>
              <a:t>change in energy intake throughout day; total body weight; CoEQ, PoF and DAILY EATS scores; and brain response to food cues per fMRI at 22 wk</a:t>
            </a:r>
          </a:p>
        </p:txBody>
      </p:sp>
      <p:sp>
        <p:nvSpPr>
          <p:cNvPr id="6" name="Content Placeholder 5">
            <a:extLst>
              <a:ext uri="{FF2B5EF4-FFF2-40B4-BE49-F238E27FC236}">
                <a16:creationId xmlns:a16="http://schemas.microsoft.com/office/drawing/2014/main" id="{27933C61-EF5C-EB9F-B5F8-469EEA7311A4}"/>
              </a:ext>
            </a:extLst>
          </p:cNvPr>
          <p:cNvSpPr>
            <a:spLocks noGrp="1"/>
          </p:cNvSpPr>
          <p:nvPr>
            <p:ph sz="quarter" idx="10"/>
          </p:nvPr>
        </p:nvSpPr>
        <p:spPr/>
        <p:txBody>
          <a:bodyPr/>
          <a:lstStyle/>
          <a:p>
            <a:pPr algn="ctr"/>
            <a:r>
              <a:rPr lang="en-US" dirty="0"/>
              <a:t>Bak. ADA 2026. Abstr 1035-OR.</a:t>
            </a:r>
          </a:p>
        </p:txBody>
      </p:sp>
      <p:sp>
        <p:nvSpPr>
          <p:cNvPr id="8" name="Text 1">
            <a:extLst>
              <a:ext uri="{FF2B5EF4-FFF2-40B4-BE49-F238E27FC236}">
                <a16:creationId xmlns:a16="http://schemas.microsoft.com/office/drawing/2014/main" id="{CD076342-6C8F-F792-18EB-29C746E75EB2}"/>
              </a:ext>
            </a:extLst>
          </p:cNvPr>
          <p:cNvSpPr/>
          <p:nvPr/>
        </p:nvSpPr>
        <p:spPr>
          <a:xfrm>
            <a:off x="521208" y="987552"/>
            <a:ext cx="10881360" cy="880408"/>
          </a:xfrm>
          <a:prstGeom prst="rect">
            <a:avLst/>
          </a:prstGeom>
          <a:noFill/>
          <a:ln/>
        </p:spPr>
        <p:txBody>
          <a:bodyPr wrap="square" rtlCol="0" anchor="ctr">
            <a:normAutofit/>
          </a:bodyPr>
          <a:lstStyle/>
          <a:p>
            <a:endParaRPr lang="en-US" sz="1450" dirty="0"/>
          </a:p>
        </p:txBody>
      </p:sp>
      <p:sp>
        <p:nvSpPr>
          <p:cNvPr id="21" name="TextBox 20">
            <a:extLst>
              <a:ext uri="{FF2B5EF4-FFF2-40B4-BE49-F238E27FC236}">
                <a16:creationId xmlns:a16="http://schemas.microsoft.com/office/drawing/2014/main" id="{0B7EB3C6-3C1B-1925-E211-75999D1F2B79}"/>
              </a:ext>
            </a:extLst>
          </p:cNvPr>
          <p:cNvSpPr txBox="1"/>
          <p:nvPr/>
        </p:nvSpPr>
        <p:spPr>
          <a:xfrm>
            <a:off x="1436914" y="4548249"/>
            <a:ext cx="6754625" cy="1446377"/>
          </a:xfrm>
          <a:prstGeom prst="rect">
            <a:avLst/>
          </a:prstGeom>
        </p:spPr>
        <p:txBody>
          <a:bodyPr vert="horz" wrap="square" lIns="0" tIns="0" rIns="0" bIns="0" rtlCol="0">
            <a:noAutofit/>
          </a:bodyPr>
          <a:lstStyle/>
          <a:p>
            <a:pPr algn="l"/>
            <a:endParaRPr lang="en-US" sz="1200" dirty="0"/>
          </a:p>
        </p:txBody>
      </p:sp>
      <p:sp>
        <p:nvSpPr>
          <p:cNvPr id="5" name="Text Box 45">
            <a:extLst>
              <a:ext uri="{FF2B5EF4-FFF2-40B4-BE49-F238E27FC236}">
                <a16:creationId xmlns:a16="http://schemas.microsoft.com/office/drawing/2014/main" id="{F080AC60-C0D2-83D2-53EF-F3321D964EDF}"/>
              </a:ext>
            </a:extLst>
          </p:cNvPr>
          <p:cNvSpPr txBox="1">
            <a:spLocks noChangeArrowheads="1"/>
          </p:cNvSpPr>
          <p:nvPr/>
        </p:nvSpPr>
        <p:spPr bwMode="auto">
          <a:xfrm>
            <a:off x="220662" y="2026478"/>
            <a:ext cx="359293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dirty="0">
                <a:solidFill>
                  <a:schemeClr val="tx1"/>
                </a:solidFill>
                <a:latin typeface="Poppins" pitchFamily="2" charset="77"/>
                <a:cs typeface="Poppins" pitchFamily="2" charset="77"/>
              </a:rPr>
              <a:t>Adults with overweight or obesity (BMI: ≥27 kg/m</a:t>
            </a:r>
            <a:r>
              <a:rPr lang="en-GB" altLang="en-US" sz="1800" baseline="30000" dirty="0">
                <a:solidFill>
                  <a:schemeClr val="tx1"/>
                </a:solidFill>
                <a:latin typeface="Poppins" pitchFamily="2" charset="77"/>
                <a:cs typeface="Poppins" pitchFamily="2" charset="77"/>
              </a:rPr>
              <a:t>2</a:t>
            </a:r>
            <a:r>
              <a:rPr lang="en-GB" altLang="en-US" sz="1800" dirty="0">
                <a:solidFill>
                  <a:schemeClr val="tx1"/>
                </a:solidFill>
                <a:latin typeface="Poppins" pitchFamily="2" charset="77"/>
                <a:cs typeface="Poppins" pitchFamily="2" charset="77"/>
              </a:rPr>
              <a:t>); TFEQ disinhibition score ≥8; no T2D or weight change of &gt;5 kg within prior 90 days  </a:t>
            </a:r>
          </a:p>
          <a:p>
            <a:pPr algn="ctr">
              <a:lnSpc>
                <a:spcPct val="100000"/>
              </a:lnSpc>
              <a:spcBef>
                <a:spcPct val="0"/>
              </a:spcBef>
              <a:spcAft>
                <a:spcPct val="0"/>
              </a:spcAft>
              <a:buClrTx/>
              <a:buFontTx/>
              <a:buNone/>
            </a:pPr>
            <a:r>
              <a:rPr lang="en-GB" altLang="en-US" sz="1800" dirty="0">
                <a:solidFill>
                  <a:schemeClr val="tx1"/>
                </a:solidFill>
                <a:latin typeface="Poppins" pitchFamily="2" charset="77"/>
                <a:cs typeface="Poppins" pitchFamily="2" charset="77"/>
              </a:rPr>
              <a:t>(N = 130)</a:t>
            </a:r>
            <a:endParaRPr lang="en-US" altLang="en-US" sz="1800" dirty="0">
              <a:solidFill>
                <a:schemeClr val="tx1"/>
              </a:solidFill>
              <a:latin typeface="Poppins" pitchFamily="2" charset="77"/>
              <a:cs typeface="Poppins" pitchFamily="2" charset="77"/>
            </a:endParaRPr>
          </a:p>
        </p:txBody>
      </p:sp>
      <p:sp>
        <p:nvSpPr>
          <p:cNvPr id="19" name="Rectangle 46">
            <a:extLst>
              <a:ext uri="{FF2B5EF4-FFF2-40B4-BE49-F238E27FC236}">
                <a16:creationId xmlns:a16="http://schemas.microsoft.com/office/drawing/2014/main" id="{E3AE56AB-2B3E-8C4F-3FBA-419F54210453}"/>
              </a:ext>
            </a:extLst>
          </p:cNvPr>
          <p:cNvSpPr>
            <a:spLocks noChangeArrowheads="1"/>
          </p:cNvSpPr>
          <p:nvPr/>
        </p:nvSpPr>
        <p:spPr bwMode="auto">
          <a:xfrm>
            <a:off x="9212094" y="2058123"/>
            <a:ext cx="274882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Poppins" pitchFamily="2" charset="77"/>
                <a:cs typeface="Poppins" pitchFamily="2" charset="77"/>
              </a:rPr>
              <a:t>Follow-up at Wk 24</a:t>
            </a:r>
            <a:br>
              <a:rPr lang="en-US" altLang="en-US" sz="1800" dirty="0">
                <a:solidFill>
                  <a:schemeClr val="tx1"/>
                </a:solidFill>
                <a:latin typeface="Poppins" pitchFamily="2" charset="77"/>
                <a:cs typeface="Poppins" pitchFamily="2" charset="77"/>
              </a:rPr>
            </a:br>
            <a:r>
              <a:rPr lang="en-US" altLang="en-US" sz="1800" dirty="0">
                <a:solidFill>
                  <a:schemeClr val="tx1"/>
                </a:solidFill>
                <a:latin typeface="Poppins" pitchFamily="2" charset="77"/>
                <a:cs typeface="Poppins" pitchFamily="2" charset="77"/>
              </a:rPr>
              <a:t>(treatment duration: 22 wk); treatment maintenance continued until Wk 54</a:t>
            </a:r>
          </a:p>
        </p:txBody>
      </p:sp>
      <p:sp>
        <p:nvSpPr>
          <p:cNvPr id="22" name="Rectangle 49">
            <a:extLst>
              <a:ext uri="{FF2B5EF4-FFF2-40B4-BE49-F238E27FC236}">
                <a16:creationId xmlns:a16="http://schemas.microsoft.com/office/drawing/2014/main" id="{A37AF782-F3BF-FF48-FDC8-FEAF601B613B}"/>
              </a:ext>
            </a:extLst>
          </p:cNvPr>
          <p:cNvSpPr>
            <a:spLocks noChangeArrowheads="1"/>
          </p:cNvSpPr>
          <p:nvPr/>
        </p:nvSpPr>
        <p:spPr bwMode="auto">
          <a:xfrm>
            <a:off x="4672274" y="1829128"/>
            <a:ext cx="3996752" cy="88040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bg2"/>
                </a:solidFill>
                <a:latin typeface="Poppins" pitchFamily="2" charset="77"/>
                <a:cs typeface="Poppins" pitchFamily="2" charset="77"/>
              </a:rPr>
              <a:t>CagriSema</a:t>
            </a:r>
            <a:r>
              <a:rPr lang="en-US" altLang="en-US" sz="1800" dirty="0">
                <a:solidFill>
                  <a:schemeClr val="bg2"/>
                </a:solidFill>
                <a:latin typeface="Poppins" pitchFamily="2" charset="77"/>
                <a:cs typeface="Poppins" pitchFamily="2" charset="77"/>
              </a:rPr>
              <a:t> 2.4 mg/2.4 mg </a:t>
            </a:r>
            <a:br>
              <a:rPr lang="en-US" altLang="en-US" sz="1800" dirty="0">
                <a:solidFill>
                  <a:schemeClr val="bg2"/>
                </a:solidFill>
                <a:latin typeface="Poppins" pitchFamily="2" charset="77"/>
                <a:cs typeface="Poppins" pitchFamily="2" charset="77"/>
              </a:rPr>
            </a:br>
            <a:r>
              <a:rPr lang="en-US" altLang="en-US" sz="1800" dirty="0">
                <a:solidFill>
                  <a:schemeClr val="bg2"/>
                </a:solidFill>
                <a:latin typeface="Poppins" pitchFamily="2" charset="77"/>
                <a:cs typeface="Poppins" pitchFamily="2" charset="77"/>
              </a:rPr>
              <a:t>SC QW for 54 wk</a:t>
            </a:r>
            <a:br>
              <a:rPr lang="en-US" altLang="en-US" sz="1800" dirty="0">
                <a:solidFill>
                  <a:schemeClr val="bg2"/>
                </a:solidFill>
                <a:latin typeface="Poppins" pitchFamily="2" charset="77"/>
                <a:cs typeface="Poppins" pitchFamily="2" charset="77"/>
              </a:rPr>
            </a:br>
            <a:r>
              <a:rPr lang="en-US" altLang="en-US" sz="1800" dirty="0">
                <a:solidFill>
                  <a:schemeClr val="bg2"/>
                </a:solidFill>
                <a:latin typeface="Poppins" pitchFamily="2" charset="77"/>
                <a:cs typeface="Poppins" pitchFamily="2" charset="77"/>
              </a:rPr>
              <a:t>(n = 66)</a:t>
            </a:r>
            <a:endParaRPr lang="en-US" altLang="en-US" sz="1800" b="0" dirty="0">
              <a:solidFill>
                <a:schemeClr val="bg2"/>
              </a:solidFill>
              <a:latin typeface="Poppins" pitchFamily="2" charset="77"/>
              <a:cs typeface="Poppins" pitchFamily="2" charset="77"/>
            </a:endParaRPr>
          </a:p>
        </p:txBody>
      </p:sp>
      <p:sp>
        <p:nvSpPr>
          <p:cNvPr id="25" name="Line 52">
            <a:extLst>
              <a:ext uri="{FF2B5EF4-FFF2-40B4-BE49-F238E27FC236}">
                <a16:creationId xmlns:a16="http://schemas.microsoft.com/office/drawing/2014/main" id="{60A6C8BC-AA55-0C00-49AB-62EBA28AB1FC}"/>
              </a:ext>
            </a:extLst>
          </p:cNvPr>
          <p:cNvSpPr>
            <a:spLocks noChangeShapeType="1"/>
          </p:cNvSpPr>
          <p:nvPr/>
        </p:nvSpPr>
        <p:spPr bwMode="auto">
          <a:xfrm>
            <a:off x="8752150" y="2258178"/>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27" name="Line 53">
            <a:extLst>
              <a:ext uri="{FF2B5EF4-FFF2-40B4-BE49-F238E27FC236}">
                <a16:creationId xmlns:a16="http://schemas.microsoft.com/office/drawing/2014/main" id="{95DC1AA8-D667-8CF6-FF17-FD16B97F7311}"/>
              </a:ext>
            </a:extLst>
          </p:cNvPr>
          <p:cNvSpPr>
            <a:spLocks noChangeShapeType="1"/>
          </p:cNvSpPr>
          <p:nvPr/>
        </p:nvSpPr>
        <p:spPr bwMode="auto">
          <a:xfrm>
            <a:off x="3931785" y="2942855"/>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29" name="Line 54">
            <a:extLst>
              <a:ext uri="{FF2B5EF4-FFF2-40B4-BE49-F238E27FC236}">
                <a16:creationId xmlns:a16="http://schemas.microsoft.com/office/drawing/2014/main" id="{1FEB7AA4-3D6B-E49A-22BA-2159A1B2DDA0}"/>
              </a:ext>
            </a:extLst>
          </p:cNvPr>
          <p:cNvSpPr>
            <a:spLocks noChangeShapeType="1"/>
          </p:cNvSpPr>
          <p:nvPr/>
        </p:nvSpPr>
        <p:spPr bwMode="auto">
          <a:xfrm flipV="1">
            <a:off x="3931785" y="2403175"/>
            <a:ext cx="622300" cy="23774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31" name="Rectangle 28">
            <a:extLst>
              <a:ext uri="{FF2B5EF4-FFF2-40B4-BE49-F238E27FC236}">
                <a16:creationId xmlns:a16="http://schemas.microsoft.com/office/drawing/2014/main" id="{4CE8B65D-9B75-1500-25D8-B82801FD433E}"/>
              </a:ext>
            </a:extLst>
          </p:cNvPr>
          <p:cNvSpPr>
            <a:spLocks noChangeArrowheads="1"/>
          </p:cNvSpPr>
          <p:nvPr/>
        </p:nvSpPr>
        <p:spPr bwMode="auto">
          <a:xfrm>
            <a:off x="4672274" y="2858396"/>
            <a:ext cx="3996752" cy="880407"/>
          </a:xfrm>
          <a:prstGeom prst="rect">
            <a:avLst/>
          </a:prstGeom>
          <a:solidFill>
            <a:schemeClr val="bg1">
              <a:lumMod val="50000"/>
            </a:schemeClr>
          </a:solidFill>
          <a:ln w="9525">
            <a:noFill/>
            <a:miter lim="800000"/>
            <a:headEnd/>
            <a:tailEnd/>
          </a:ln>
        </p:spPr>
        <p:txBody>
          <a:bodyPr wrap="none" anchor="ctr" anchorCtr="1"/>
          <a:lstStyle/>
          <a:p>
            <a:pPr algn="ctr">
              <a:defRPr/>
            </a:pPr>
            <a:r>
              <a:rPr lang="en-US" b="1" dirty="0">
                <a:solidFill>
                  <a:schemeClr val="bg2"/>
                </a:solidFill>
                <a:latin typeface="Poppins" pitchFamily="2" charset="77"/>
                <a:cs typeface="Poppins" pitchFamily="2" charset="77"/>
              </a:rPr>
              <a:t>Placebo </a:t>
            </a:r>
            <a:r>
              <a:rPr lang="en-US" dirty="0">
                <a:solidFill>
                  <a:schemeClr val="bg2"/>
                </a:solidFill>
                <a:latin typeface="Poppins" pitchFamily="2" charset="77"/>
                <a:cs typeface="Poppins" pitchFamily="2" charset="77"/>
              </a:rPr>
              <a:t>SC QW for 54 wk</a:t>
            </a:r>
          </a:p>
          <a:p>
            <a:pPr algn="ctr">
              <a:defRPr/>
            </a:pPr>
            <a:r>
              <a:rPr lang="en-US" b="0" dirty="0">
                <a:solidFill>
                  <a:schemeClr val="bg2"/>
                </a:solidFill>
                <a:latin typeface="Poppins" pitchFamily="2" charset="77"/>
                <a:cs typeface="Poppins" pitchFamily="2" charset="77"/>
              </a:rPr>
              <a:t>(n = </a:t>
            </a:r>
            <a:r>
              <a:rPr lang="en-US" dirty="0">
                <a:solidFill>
                  <a:schemeClr val="bg2"/>
                </a:solidFill>
                <a:latin typeface="Poppins" pitchFamily="2" charset="77"/>
                <a:cs typeface="Poppins" pitchFamily="2" charset="77"/>
              </a:rPr>
              <a:t>64</a:t>
            </a:r>
            <a:r>
              <a:rPr lang="en-US" b="0" dirty="0">
                <a:solidFill>
                  <a:schemeClr val="bg2"/>
                </a:solidFill>
                <a:latin typeface="Poppins" pitchFamily="2" charset="77"/>
                <a:cs typeface="Poppins" pitchFamily="2" charset="77"/>
              </a:rPr>
              <a:t>)</a:t>
            </a:r>
          </a:p>
        </p:txBody>
      </p:sp>
      <p:sp>
        <p:nvSpPr>
          <p:cNvPr id="33" name="Line 51">
            <a:extLst>
              <a:ext uri="{FF2B5EF4-FFF2-40B4-BE49-F238E27FC236}">
                <a16:creationId xmlns:a16="http://schemas.microsoft.com/office/drawing/2014/main" id="{521CB5F9-62FF-6476-0BF4-C4C8917DD7B5}"/>
              </a:ext>
            </a:extLst>
          </p:cNvPr>
          <p:cNvSpPr>
            <a:spLocks noChangeShapeType="1"/>
          </p:cNvSpPr>
          <p:nvPr/>
        </p:nvSpPr>
        <p:spPr bwMode="auto">
          <a:xfrm rot="16200000">
            <a:off x="8977576" y="3068975"/>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Tree>
    <p:extLst>
      <p:ext uri="{BB962C8B-B14F-4D97-AF65-F5344CB8AC3E}">
        <p14:creationId xmlns:p14="http://schemas.microsoft.com/office/powerpoint/2010/main" val="15677548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5FC44-6E38-7838-5619-8B1EB400DE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621B43-4227-C752-0BC9-F59FC39B510F}"/>
              </a:ext>
            </a:extLst>
          </p:cNvPr>
          <p:cNvSpPr>
            <a:spLocks noGrp="1"/>
          </p:cNvSpPr>
          <p:nvPr>
            <p:ph type="title"/>
          </p:nvPr>
        </p:nvSpPr>
        <p:spPr/>
        <p:txBody>
          <a:bodyPr/>
          <a:lstStyle/>
          <a:p>
            <a:r>
              <a:rPr lang="en-US" dirty="0"/>
              <a:t>CagriSema and Appetite Signaling: Baseline Characteristics </a:t>
            </a:r>
            <a:endParaRPr lang="en-US" sz="2400" dirty="0"/>
          </a:p>
        </p:txBody>
      </p:sp>
      <p:graphicFrame>
        <p:nvGraphicFramePr>
          <p:cNvPr id="5" name="Content Placeholder 4">
            <a:extLst>
              <a:ext uri="{FF2B5EF4-FFF2-40B4-BE49-F238E27FC236}">
                <a16:creationId xmlns:a16="http://schemas.microsoft.com/office/drawing/2014/main" id="{B1E3B3DD-4EEF-C714-DCE8-79B10BE96BDF}"/>
              </a:ext>
            </a:extLst>
          </p:cNvPr>
          <p:cNvGraphicFramePr>
            <a:graphicFrameLocks noGrp="1"/>
          </p:cNvGraphicFramePr>
          <p:nvPr>
            <p:ph idx="1"/>
            <p:extLst>
              <p:ext uri="{D42A27DB-BD31-4B8C-83A1-F6EECF244321}">
                <p14:modId xmlns:p14="http://schemas.microsoft.com/office/powerpoint/2010/main" val="2203167934"/>
              </p:ext>
            </p:extLst>
          </p:nvPr>
        </p:nvGraphicFramePr>
        <p:xfrm>
          <a:off x="231775" y="1335088"/>
          <a:ext cx="11739561" cy="2494280"/>
        </p:xfrm>
        <a:graphic>
          <a:graphicData uri="http://schemas.openxmlformats.org/drawingml/2006/table">
            <a:tbl>
              <a:tblPr firstRow="1" bandRow="1">
                <a:tableStyleId>{6E25E649-3F16-4E02-A733-19D2CDBF48F0}</a:tableStyleId>
              </a:tblPr>
              <a:tblGrid>
                <a:gridCol w="3913187">
                  <a:extLst>
                    <a:ext uri="{9D8B030D-6E8A-4147-A177-3AD203B41FA5}">
                      <a16:colId xmlns:a16="http://schemas.microsoft.com/office/drawing/2014/main" val="2760123901"/>
                    </a:ext>
                  </a:extLst>
                </a:gridCol>
                <a:gridCol w="3913187">
                  <a:extLst>
                    <a:ext uri="{9D8B030D-6E8A-4147-A177-3AD203B41FA5}">
                      <a16:colId xmlns:a16="http://schemas.microsoft.com/office/drawing/2014/main" val="2695848693"/>
                    </a:ext>
                  </a:extLst>
                </a:gridCol>
                <a:gridCol w="3913187">
                  <a:extLst>
                    <a:ext uri="{9D8B030D-6E8A-4147-A177-3AD203B41FA5}">
                      <a16:colId xmlns:a16="http://schemas.microsoft.com/office/drawing/2014/main" val="3318160513"/>
                    </a:ext>
                  </a:extLst>
                </a:gridCol>
              </a:tblGrid>
              <a:tr h="370840">
                <a:tc>
                  <a:txBody>
                    <a:bodyPr/>
                    <a:lstStyle/>
                    <a:p>
                      <a:r>
                        <a:rPr lang="en-US" dirty="0">
                          <a:solidFill>
                            <a:schemeClr val="bg2"/>
                          </a:solidFill>
                        </a:rPr>
                        <a:t>Characteristic (Mean)</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solidFill>
                            <a:schemeClr val="bg2"/>
                          </a:solidFill>
                        </a:rPr>
                        <a:t>CagriSema</a:t>
                      </a:r>
                      <a:br>
                        <a:rPr lang="en-US" dirty="0">
                          <a:solidFill>
                            <a:schemeClr val="bg2"/>
                          </a:solidFill>
                        </a:rPr>
                      </a:br>
                      <a:r>
                        <a:rPr lang="en-US" dirty="0">
                          <a:solidFill>
                            <a:schemeClr val="bg2"/>
                          </a:solidFill>
                        </a:rPr>
                        <a:t>(n = 66)</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solidFill>
                            <a:schemeClr val="bg2"/>
                          </a:solidFill>
                        </a:rPr>
                        <a:t>Placebo</a:t>
                      </a:r>
                      <a:br>
                        <a:rPr lang="en-US" dirty="0">
                          <a:solidFill>
                            <a:schemeClr val="bg2"/>
                          </a:solidFill>
                        </a:rPr>
                      </a:br>
                      <a:r>
                        <a:rPr lang="en-US" dirty="0">
                          <a:solidFill>
                            <a:schemeClr val="bg2"/>
                          </a:solidFill>
                        </a:rPr>
                        <a:t>(n = 64)</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11625580"/>
                  </a:ext>
                </a:extLst>
              </a:tr>
              <a:tr h="370840">
                <a:tc>
                  <a:txBody>
                    <a:bodyPr/>
                    <a:lstStyle/>
                    <a:p>
                      <a:r>
                        <a:rPr lang="en-US" dirty="0"/>
                        <a:t>Age, yr (SD)</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dirty="0"/>
                        <a:t>38.0 (9.6)</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dirty="0"/>
                        <a:t>38.0 (10.3)</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21550657"/>
                  </a:ext>
                </a:extLst>
              </a:tr>
              <a:tr h="370840">
                <a:tc>
                  <a:txBody>
                    <a:bodyPr/>
                    <a:lstStyle/>
                    <a:p>
                      <a:r>
                        <a:rPr lang="en-US" dirty="0"/>
                        <a:t>Female sex, %</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53.0</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57.8</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04972075"/>
                  </a:ext>
                </a:extLst>
              </a:tr>
              <a:tr h="370840">
                <a:tc>
                  <a:txBody>
                    <a:bodyPr/>
                    <a:lstStyle/>
                    <a:p>
                      <a:r>
                        <a:rPr lang="en-US" dirty="0"/>
                        <a:t>Body weight, kg (SD)</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dirty="0"/>
                        <a:t>98.9 (13.3)</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dirty="0"/>
                        <a:t>99.7 (13.6)</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515655349"/>
                  </a:ext>
                </a:extLst>
              </a:tr>
              <a:tr h="370840">
                <a:tc>
                  <a:txBody>
                    <a:bodyPr/>
                    <a:lstStyle/>
                    <a:p>
                      <a:r>
                        <a:rPr lang="en-US" dirty="0"/>
                        <a:t>BMI, kg/m</a:t>
                      </a:r>
                      <a:r>
                        <a:rPr lang="en-US" baseline="30000" dirty="0"/>
                        <a:t>2</a:t>
                      </a:r>
                      <a:r>
                        <a:rPr lang="en-US" dirty="0"/>
                        <a:t> (SD)</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33.6 (3.7)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33.6 (3.7)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44606202"/>
                  </a:ext>
                </a:extLst>
              </a:tr>
              <a:tr h="370840">
                <a:tc>
                  <a:txBody>
                    <a:bodyPr/>
                    <a:lstStyle/>
                    <a:p>
                      <a:r>
                        <a:rPr lang="en-US" dirty="0"/>
                        <a:t>A1C, % (SD)</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r>
                        <a:rPr lang="en-US" dirty="0"/>
                        <a:t>5.26 (0.32)</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r>
                        <a:rPr lang="en-US" dirty="0"/>
                        <a:t>5.28 (0.29)</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61979713"/>
                  </a:ext>
                </a:extLst>
              </a:tr>
            </a:tbl>
          </a:graphicData>
        </a:graphic>
      </p:graphicFrame>
      <p:sp>
        <p:nvSpPr>
          <p:cNvPr id="6" name="Content Placeholder 5">
            <a:extLst>
              <a:ext uri="{FF2B5EF4-FFF2-40B4-BE49-F238E27FC236}">
                <a16:creationId xmlns:a16="http://schemas.microsoft.com/office/drawing/2014/main" id="{99D1AFD2-6E0F-CDC5-6CBC-FCC05EC34E85}"/>
              </a:ext>
            </a:extLst>
          </p:cNvPr>
          <p:cNvSpPr>
            <a:spLocks noGrp="1"/>
          </p:cNvSpPr>
          <p:nvPr>
            <p:ph sz="quarter" idx="10"/>
          </p:nvPr>
        </p:nvSpPr>
        <p:spPr/>
        <p:txBody>
          <a:bodyPr/>
          <a:lstStyle/>
          <a:p>
            <a:pPr algn="ctr"/>
            <a:r>
              <a:rPr lang="en-US" dirty="0"/>
              <a:t>Bak. ADA 2026. Abstr 1035-OR.</a:t>
            </a:r>
          </a:p>
        </p:txBody>
      </p:sp>
    </p:spTree>
    <p:extLst>
      <p:ext uri="{BB962C8B-B14F-4D97-AF65-F5344CB8AC3E}">
        <p14:creationId xmlns:p14="http://schemas.microsoft.com/office/powerpoint/2010/main" val="24954665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D609F-93FB-D678-C995-62BA656F946F}"/>
            </a:ext>
          </a:extLst>
        </p:cNvPr>
        <p:cNvGrpSpPr/>
        <p:nvPr/>
      </p:nvGrpSpPr>
      <p:grpSpPr>
        <a:xfrm>
          <a:off x="0" y="0"/>
          <a:ext cx="0" cy="0"/>
          <a:chOff x="0" y="0"/>
          <a:chExt cx="0" cy="0"/>
        </a:xfrm>
      </p:grpSpPr>
      <p:sp>
        <p:nvSpPr>
          <p:cNvPr id="27" name="Content Placeholder 26">
            <a:extLst>
              <a:ext uri="{FF2B5EF4-FFF2-40B4-BE49-F238E27FC236}">
                <a16:creationId xmlns:a16="http://schemas.microsoft.com/office/drawing/2014/main" id="{F122467E-0BF4-E5AA-803F-793303C232EA}"/>
              </a:ext>
            </a:extLst>
          </p:cNvPr>
          <p:cNvSpPr>
            <a:spLocks noGrp="1"/>
          </p:cNvSpPr>
          <p:nvPr>
            <p:ph idx="13"/>
          </p:nvPr>
        </p:nvSpPr>
        <p:spPr/>
        <p:txBody>
          <a:bodyPr/>
          <a:lstStyle/>
          <a:p>
            <a:r>
              <a:rPr lang="en-US" sz="1800" dirty="0"/>
              <a:t>Appetite assessed starting a standardized breakfast meal, throughout day</a:t>
            </a:r>
          </a:p>
          <a:p>
            <a:r>
              <a:rPr lang="en-US" sz="1800" dirty="0"/>
              <a:t>Score based on hunger, prospective food consumption, satiety, and fullness</a:t>
            </a:r>
          </a:p>
          <a:p>
            <a:endParaRPr lang="en-US" sz="1800" dirty="0"/>
          </a:p>
          <a:p>
            <a:endParaRPr lang="en-US" sz="1800" dirty="0"/>
          </a:p>
          <a:p>
            <a:endParaRPr lang="en-US" sz="1800" dirty="0"/>
          </a:p>
          <a:p>
            <a:endParaRPr lang="en-US" sz="1800" dirty="0"/>
          </a:p>
          <a:p>
            <a:pPr marL="0" indent="0">
              <a:buNone/>
            </a:pPr>
            <a:endParaRPr lang="en-US" sz="1800" dirty="0"/>
          </a:p>
          <a:p>
            <a:r>
              <a:rPr lang="en-US" sz="1800" dirty="0"/>
              <a:t>These findings support the sustained effect of CagriSema on meal-related appetite regulation</a:t>
            </a:r>
          </a:p>
          <a:p>
            <a:pPr marL="0" indent="0">
              <a:buNone/>
            </a:pPr>
            <a:endParaRPr lang="en-US" sz="1800" dirty="0"/>
          </a:p>
        </p:txBody>
      </p:sp>
      <p:sp>
        <p:nvSpPr>
          <p:cNvPr id="28" name="Rectangle 27">
            <a:extLst>
              <a:ext uri="{FF2B5EF4-FFF2-40B4-BE49-F238E27FC236}">
                <a16:creationId xmlns:a16="http://schemas.microsoft.com/office/drawing/2014/main" id="{BA77F466-786E-EC54-D530-6A34F040FE7B}"/>
              </a:ext>
            </a:extLst>
          </p:cNvPr>
          <p:cNvSpPr/>
          <p:nvPr/>
        </p:nvSpPr>
        <p:spPr>
          <a:xfrm>
            <a:off x="6327216" y="2923529"/>
            <a:ext cx="1753307" cy="2052064"/>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t"/>
          <a:lstStyle/>
          <a:p>
            <a:pPr algn="ctr"/>
            <a:r>
              <a:rPr lang="en-US" sz="1600" b="1" dirty="0">
                <a:solidFill>
                  <a:schemeClr val="bg2"/>
                </a:solidFill>
              </a:rPr>
              <a:t>Baseline</a:t>
            </a:r>
          </a:p>
          <a:p>
            <a:pPr algn="ctr"/>
            <a:endParaRPr lang="en-US" sz="1600" dirty="0">
              <a:solidFill>
                <a:schemeClr val="bg2"/>
              </a:solidFill>
            </a:endParaRPr>
          </a:p>
          <a:p>
            <a:pPr algn="ctr"/>
            <a:r>
              <a:rPr lang="en-US" sz="1600" dirty="0">
                <a:solidFill>
                  <a:schemeClr val="bg2"/>
                </a:solidFill>
              </a:rPr>
              <a:t>Comparable meal-response curves before treatment</a:t>
            </a:r>
          </a:p>
          <a:p>
            <a:pPr algn="ctr"/>
            <a:endParaRPr lang="en-US" sz="1600" dirty="0">
              <a:solidFill>
                <a:schemeClr val="bg2"/>
              </a:solidFill>
            </a:endParaRPr>
          </a:p>
        </p:txBody>
      </p:sp>
      <p:sp>
        <p:nvSpPr>
          <p:cNvPr id="2" name="Title 1">
            <a:extLst>
              <a:ext uri="{FF2B5EF4-FFF2-40B4-BE49-F238E27FC236}">
                <a16:creationId xmlns:a16="http://schemas.microsoft.com/office/drawing/2014/main" id="{3A1B905B-4E72-38BF-7F34-4FE1C8E54C45}"/>
              </a:ext>
            </a:extLst>
          </p:cNvPr>
          <p:cNvSpPr>
            <a:spLocks noGrp="1"/>
          </p:cNvSpPr>
          <p:nvPr>
            <p:ph type="title"/>
          </p:nvPr>
        </p:nvSpPr>
        <p:spPr/>
        <p:txBody>
          <a:bodyPr/>
          <a:lstStyle/>
          <a:p>
            <a:r>
              <a:rPr lang="en-US" dirty="0"/>
              <a:t>CagriSema and Appetite Signaling: Change in Postprandial Appetite Scores (VAS) at 22 Wk</a:t>
            </a:r>
            <a:endParaRPr lang="en-US" sz="2400" dirty="0"/>
          </a:p>
        </p:txBody>
      </p:sp>
      <p:sp>
        <p:nvSpPr>
          <p:cNvPr id="6" name="Content Placeholder 5">
            <a:extLst>
              <a:ext uri="{FF2B5EF4-FFF2-40B4-BE49-F238E27FC236}">
                <a16:creationId xmlns:a16="http://schemas.microsoft.com/office/drawing/2014/main" id="{20EB5B10-C264-061A-96AA-6E26F64490F0}"/>
              </a:ext>
            </a:extLst>
          </p:cNvPr>
          <p:cNvSpPr>
            <a:spLocks noGrp="1"/>
          </p:cNvSpPr>
          <p:nvPr>
            <p:ph sz="quarter" idx="10"/>
          </p:nvPr>
        </p:nvSpPr>
        <p:spPr/>
        <p:txBody>
          <a:bodyPr/>
          <a:lstStyle/>
          <a:p>
            <a:pPr algn="ctr"/>
            <a:r>
              <a:rPr lang="en-US" dirty="0"/>
              <a:t>Bak. ADA 2026. Abstr 1035-OR. Reproduced with permission.</a:t>
            </a:r>
          </a:p>
        </p:txBody>
      </p:sp>
      <p:sp>
        <p:nvSpPr>
          <p:cNvPr id="16" name="TextBox 15">
            <a:extLst>
              <a:ext uri="{FF2B5EF4-FFF2-40B4-BE49-F238E27FC236}">
                <a16:creationId xmlns:a16="http://schemas.microsoft.com/office/drawing/2014/main" id="{AF1B5BED-347C-F92A-7BF3-6683F56ACEEC}"/>
              </a:ext>
            </a:extLst>
          </p:cNvPr>
          <p:cNvSpPr txBox="1"/>
          <p:nvPr/>
        </p:nvSpPr>
        <p:spPr>
          <a:xfrm>
            <a:off x="6391197" y="2937524"/>
            <a:ext cx="1460665" cy="982951"/>
          </a:xfrm>
          <a:prstGeom prst="rect">
            <a:avLst/>
          </a:prstGeom>
        </p:spPr>
        <p:txBody>
          <a:bodyPr vert="horz" wrap="square" lIns="0" tIns="0" rIns="0" bIns="0" rtlCol="0">
            <a:noAutofit/>
          </a:bodyPr>
          <a:lstStyle/>
          <a:p>
            <a:pPr algn="l"/>
            <a:endParaRPr lang="en-US" sz="1200" dirty="0"/>
          </a:p>
        </p:txBody>
      </p:sp>
      <p:sp>
        <p:nvSpPr>
          <p:cNvPr id="30" name="Rectangle 29">
            <a:extLst>
              <a:ext uri="{FF2B5EF4-FFF2-40B4-BE49-F238E27FC236}">
                <a16:creationId xmlns:a16="http://schemas.microsoft.com/office/drawing/2014/main" id="{F719E2CE-EA7C-7659-98DD-CCE2AA344924}"/>
              </a:ext>
            </a:extLst>
          </p:cNvPr>
          <p:cNvSpPr/>
          <p:nvPr/>
        </p:nvSpPr>
        <p:spPr>
          <a:xfrm>
            <a:off x="10218032" y="2922826"/>
            <a:ext cx="1753307" cy="2052767"/>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1600" b="1" dirty="0">
                <a:solidFill>
                  <a:schemeClr val="bg2"/>
                </a:solidFill>
              </a:rPr>
              <a:t>Interpretation</a:t>
            </a:r>
          </a:p>
          <a:p>
            <a:pPr algn="ctr"/>
            <a:endParaRPr lang="en-US" sz="1600" b="1" dirty="0">
              <a:solidFill>
                <a:schemeClr val="bg2"/>
              </a:solidFill>
            </a:endParaRPr>
          </a:p>
          <a:p>
            <a:pPr algn="ctr"/>
            <a:r>
              <a:rPr lang="en-US" sz="1600" dirty="0">
                <a:solidFill>
                  <a:schemeClr val="bg2"/>
                </a:solidFill>
              </a:rPr>
              <a:t>CagriSema reduced hunger and increased fullness/satiety vs placebo</a:t>
            </a:r>
          </a:p>
        </p:txBody>
      </p:sp>
      <p:sp>
        <p:nvSpPr>
          <p:cNvPr id="32" name="Rectangle 31">
            <a:extLst>
              <a:ext uri="{FF2B5EF4-FFF2-40B4-BE49-F238E27FC236}">
                <a16:creationId xmlns:a16="http://schemas.microsoft.com/office/drawing/2014/main" id="{B812A06F-5701-9896-5DCD-63BD88DFEF72}"/>
              </a:ext>
            </a:extLst>
          </p:cNvPr>
          <p:cNvSpPr/>
          <p:nvPr/>
        </p:nvSpPr>
        <p:spPr>
          <a:xfrm>
            <a:off x="8272624" y="2923529"/>
            <a:ext cx="1753307" cy="2052767"/>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t"/>
          <a:lstStyle/>
          <a:p>
            <a:pPr algn="ctr"/>
            <a:r>
              <a:rPr lang="en-US" sz="1600" b="1" dirty="0">
                <a:solidFill>
                  <a:schemeClr val="bg2"/>
                </a:solidFill>
              </a:rPr>
              <a:t>Wk 22</a:t>
            </a:r>
          </a:p>
          <a:p>
            <a:pPr algn="ctr"/>
            <a:endParaRPr lang="en-US" sz="1600" b="1" dirty="0">
              <a:solidFill>
                <a:schemeClr val="bg2"/>
              </a:solidFill>
            </a:endParaRPr>
          </a:p>
          <a:p>
            <a:pPr algn="ctr"/>
            <a:r>
              <a:rPr lang="en-US" sz="1600" dirty="0">
                <a:solidFill>
                  <a:schemeClr val="bg2"/>
                </a:solidFill>
              </a:rPr>
              <a:t>Greater separation of  meal-response curves after treatment</a:t>
            </a:r>
          </a:p>
        </p:txBody>
      </p:sp>
      <p:sp>
        <p:nvSpPr>
          <p:cNvPr id="3" name="Content Placeholder 26">
            <a:extLst>
              <a:ext uri="{FF2B5EF4-FFF2-40B4-BE49-F238E27FC236}">
                <a16:creationId xmlns:a16="http://schemas.microsoft.com/office/drawing/2014/main" id="{64B8BD9E-C7F3-9F70-0182-55A0C42A6449}"/>
              </a:ext>
            </a:extLst>
          </p:cNvPr>
          <p:cNvSpPr txBox="1">
            <a:spLocks/>
          </p:cNvSpPr>
          <p:nvPr/>
        </p:nvSpPr>
        <p:spPr>
          <a:xfrm>
            <a:off x="231078" y="1441653"/>
            <a:ext cx="5644122" cy="4754880"/>
          </a:xfrm>
          <a:prstGeom prst="rect">
            <a:avLst/>
          </a:prstGeom>
        </p:spPr>
        <p:txBody>
          <a:bodyPr vert="horz" lIns="0" tIns="0" rIns="0" bIns="0" rtlCol="0">
            <a:noAutofit/>
          </a:bodyPr>
          <a:lstStyle>
            <a:lvl1pPr marL="342900" indent="-342900" algn="l" defTabSz="914400" rtl="0" eaLnBrk="1" latinLnBrk="0" hangingPunct="1">
              <a:lnSpc>
                <a:spcPct val="10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0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0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10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Baseline appetite scores were generally comparable between groups</a:t>
            </a:r>
          </a:p>
          <a:p>
            <a:r>
              <a:rPr lang="en-US" sz="1800" dirty="0"/>
              <a:t>CagriSema reduced VAS appetite score by −24.19 mm, compared with −7.29 mm for placebo</a:t>
            </a:r>
          </a:p>
          <a:p>
            <a:r>
              <a:rPr lang="en-US" sz="1800" dirty="0"/>
              <a:t>This represented a 47% reduction with CagriSema vs 8% with placebo</a:t>
            </a:r>
          </a:p>
          <a:p>
            <a:r>
              <a:rPr lang="en-US" sz="1800" b="1" dirty="0"/>
              <a:t>Treatment difference: −16.91 mm; 95% CI: −22.92 to −10.89; p&lt;0.0001</a:t>
            </a:r>
          </a:p>
          <a:p>
            <a:r>
              <a:rPr lang="en-US" sz="1800" dirty="0"/>
              <a:t>Findings indicate significantly greater appetite reduction with CagriSema vs placebo</a:t>
            </a:r>
          </a:p>
          <a:p>
            <a:endParaRPr lang="en-US" sz="1800" dirty="0"/>
          </a:p>
        </p:txBody>
      </p:sp>
    </p:spTree>
    <p:extLst>
      <p:ext uri="{BB962C8B-B14F-4D97-AF65-F5344CB8AC3E}">
        <p14:creationId xmlns:p14="http://schemas.microsoft.com/office/powerpoint/2010/main" val="6596810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997D1-2438-8247-DE43-1A0629A3F2EA}"/>
              </a:ext>
            </a:extLst>
          </p:cNvPr>
          <p:cNvSpPr>
            <a:spLocks noGrp="1"/>
          </p:cNvSpPr>
          <p:nvPr>
            <p:ph type="title"/>
          </p:nvPr>
        </p:nvSpPr>
        <p:spPr/>
        <p:txBody>
          <a:bodyPr/>
          <a:lstStyle/>
          <a:p>
            <a:r>
              <a:rPr lang="en-US" dirty="0"/>
              <a:t>CagriSema and Appetite Signaling: Key Secondary Endpoints </a:t>
            </a:r>
          </a:p>
        </p:txBody>
      </p:sp>
      <p:sp>
        <p:nvSpPr>
          <p:cNvPr id="3" name="Content Placeholder 2">
            <a:extLst>
              <a:ext uri="{FF2B5EF4-FFF2-40B4-BE49-F238E27FC236}">
                <a16:creationId xmlns:a16="http://schemas.microsoft.com/office/drawing/2014/main" id="{EB6AD01C-BD24-337D-A715-05A04755E57A}"/>
              </a:ext>
            </a:extLst>
          </p:cNvPr>
          <p:cNvSpPr>
            <a:spLocks noGrp="1"/>
          </p:cNvSpPr>
          <p:nvPr>
            <p:ph idx="1"/>
          </p:nvPr>
        </p:nvSpPr>
        <p:spPr>
          <a:xfrm>
            <a:off x="244986" y="2020823"/>
            <a:ext cx="3412614" cy="3643437"/>
          </a:xfrm>
          <a:solidFill>
            <a:schemeClr val="accent1"/>
          </a:solidFill>
        </p:spPr>
        <p:txBody>
          <a:bodyPr lIns="91440" tIns="91440" rIns="91440"/>
          <a:lstStyle/>
          <a:p>
            <a:pPr marL="0" indent="0" algn="ctr">
              <a:buNone/>
            </a:pPr>
            <a:r>
              <a:rPr lang="en-US" sz="1800" b="1" u="sng" dirty="0">
                <a:solidFill>
                  <a:schemeClr val="bg2"/>
                </a:solidFill>
              </a:rPr>
              <a:t>Total Energy Intake</a:t>
            </a:r>
          </a:p>
          <a:p>
            <a:pPr lvl="1"/>
            <a:r>
              <a:rPr lang="en-US" sz="1600" dirty="0">
                <a:solidFill>
                  <a:schemeClr val="bg2"/>
                </a:solidFill>
              </a:rPr>
              <a:t>Baseline intake was similar between groups: 10,495 kJ with CagriSema and 10,924 kJ with placebo</a:t>
            </a:r>
          </a:p>
          <a:p>
            <a:pPr lvl="1"/>
            <a:r>
              <a:rPr lang="en-US" sz="1600" dirty="0">
                <a:solidFill>
                  <a:schemeClr val="bg2"/>
                </a:solidFill>
              </a:rPr>
              <a:t>Change at Wk 22:</a:t>
            </a:r>
          </a:p>
          <a:p>
            <a:pPr lvl="2"/>
            <a:r>
              <a:rPr lang="en-US" sz="1400" dirty="0">
                <a:solidFill>
                  <a:schemeClr val="bg2"/>
                </a:solidFill>
              </a:rPr>
              <a:t>CagriSema: −5650 kJ, −51%</a:t>
            </a:r>
          </a:p>
          <a:p>
            <a:pPr lvl="2"/>
            <a:r>
              <a:rPr lang="en-US" sz="1400" dirty="0">
                <a:solidFill>
                  <a:schemeClr val="bg2"/>
                </a:solidFill>
              </a:rPr>
              <a:t>Placebo: −1438 kJ, −12%</a:t>
            </a:r>
          </a:p>
          <a:p>
            <a:pPr lvl="1"/>
            <a:r>
              <a:rPr lang="en-US" sz="1600" b="1" dirty="0">
                <a:solidFill>
                  <a:schemeClr val="bg2"/>
                </a:solidFill>
              </a:rPr>
              <a:t>Treatment difference: −4212 kJ; 95% CI: −5123 to −3302; </a:t>
            </a:r>
            <a:br>
              <a:rPr lang="en-US" sz="1600" b="1" dirty="0">
                <a:solidFill>
                  <a:schemeClr val="bg2"/>
                </a:solidFill>
              </a:rPr>
            </a:br>
            <a:r>
              <a:rPr lang="en-US" sz="1600" b="1" i="1" dirty="0">
                <a:solidFill>
                  <a:schemeClr val="bg2"/>
                </a:solidFill>
              </a:rPr>
              <a:t>P</a:t>
            </a:r>
            <a:r>
              <a:rPr lang="en-US" sz="1600" b="1" dirty="0">
                <a:solidFill>
                  <a:schemeClr val="bg2"/>
                </a:solidFill>
              </a:rPr>
              <a:t> &lt;.0001</a:t>
            </a:r>
          </a:p>
        </p:txBody>
      </p:sp>
      <p:sp>
        <p:nvSpPr>
          <p:cNvPr id="4" name="Content Placeholder 3">
            <a:extLst>
              <a:ext uri="{FF2B5EF4-FFF2-40B4-BE49-F238E27FC236}">
                <a16:creationId xmlns:a16="http://schemas.microsoft.com/office/drawing/2014/main" id="{880D6B94-12DA-61A1-E078-A9CAA900A30A}"/>
              </a:ext>
            </a:extLst>
          </p:cNvPr>
          <p:cNvSpPr>
            <a:spLocks noGrp="1"/>
          </p:cNvSpPr>
          <p:nvPr>
            <p:ph sz="quarter" idx="10"/>
          </p:nvPr>
        </p:nvSpPr>
        <p:spPr/>
        <p:txBody>
          <a:bodyPr/>
          <a:lstStyle/>
          <a:p>
            <a:pPr algn="ctr"/>
            <a:r>
              <a:rPr lang="en-US" dirty="0"/>
              <a:t>Bak. ADA 2026. Abstr 1035-OR.</a:t>
            </a:r>
          </a:p>
        </p:txBody>
      </p:sp>
      <p:sp>
        <p:nvSpPr>
          <p:cNvPr id="5" name="Content Placeholder 3">
            <a:extLst>
              <a:ext uri="{FF2B5EF4-FFF2-40B4-BE49-F238E27FC236}">
                <a16:creationId xmlns:a16="http://schemas.microsoft.com/office/drawing/2014/main" id="{C2FC843F-AFCE-8CF7-9412-3B53C530B5E6}"/>
              </a:ext>
            </a:extLst>
          </p:cNvPr>
          <p:cNvSpPr txBox="1">
            <a:spLocks/>
          </p:cNvSpPr>
          <p:nvPr/>
        </p:nvSpPr>
        <p:spPr>
          <a:xfrm>
            <a:off x="225870" y="1343844"/>
            <a:ext cx="11740260" cy="530676"/>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CagriSema reduced total energy and high-fat sweets intake and body weight at 22 wk</a:t>
            </a:r>
          </a:p>
        </p:txBody>
      </p:sp>
      <p:pic>
        <p:nvPicPr>
          <p:cNvPr id="7" name="Picture 6">
            <a:extLst>
              <a:ext uri="{FF2B5EF4-FFF2-40B4-BE49-F238E27FC236}">
                <a16:creationId xmlns:a16="http://schemas.microsoft.com/office/drawing/2014/main" id="{11D540FE-B62F-8B7A-4A47-66A7BF4FE670}"/>
              </a:ext>
            </a:extLst>
          </p:cNvPr>
          <p:cNvPicPr>
            <a:picLocks noChangeAspect="1"/>
          </p:cNvPicPr>
          <p:nvPr/>
        </p:nvPicPr>
        <p:blipFill>
          <a:blip r:embed="rId3"/>
          <a:stretch>
            <a:fillRect/>
          </a:stretch>
        </p:blipFill>
        <p:spPr>
          <a:xfrm>
            <a:off x="3871720" y="1961386"/>
            <a:ext cx="2761727" cy="3645724"/>
          </a:xfrm>
          <a:prstGeom prst="rect">
            <a:avLst/>
          </a:prstGeom>
        </p:spPr>
      </p:pic>
      <p:sp>
        <p:nvSpPr>
          <p:cNvPr id="9" name="Content Placeholder 2">
            <a:extLst>
              <a:ext uri="{FF2B5EF4-FFF2-40B4-BE49-F238E27FC236}">
                <a16:creationId xmlns:a16="http://schemas.microsoft.com/office/drawing/2014/main" id="{8E7146D1-A263-96BE-C073-261D41D09D23}"/>
              </a:ext>
            </a:extLst>
          </p:cNvPr>
          <p:cNvSpPr txBox="1">
            <a:spLocks/>
          </p:cNvSpPr>
          <p:nvPr/>
        </p:nvSpPr>
        <p:spPr>
          <a:xfrm>
            <a:off x="4399251" y="2020823"/>
            <a:ext cx="3412614" cy="3643437"/>
          </a:xfrm>
          <a:prstGeom prst="rect">
            <a:avLst/>
          </a:prstGeom>
          <a:solidFill>
            <a:schemeClr val="accent6"/>
          </a:solidFill>
        </p:spPr>
        <p:txBody>
          <a:bodyPr vert="horz" lIns="91440" tIns="91440" rIns="9144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Tx/>
              <a:buNone/>
            </a:pPr>
            <a:r>
              <a:rPr lang="en-US" sz="1800" b="1" u="sng" dirty="0">
                <a:solidFill>
                  <a:schemeClr val="bg2"/>
                </a:solidFill>
              </a:rPr>
              <a:t>High-Fat Sweets Intake</a:t>
            </a:r>
          </a:p>
          <a:p>
            <a:pPr lvl="1"/>
            <a:r>
              <a:rPr lang="en-US" sz="1600" dirty="0">
                <a:solidFill>
                  <a:schemeClr val="bg2"/>
                </a:solidFill>
              </a:rPr>
              <a:t>Baseline intake: 1714 kJ with CagriSema and 1988 kJ with placebo</a:t>
            </a:r>
          </a:p>
          <a:p>
            <a:pPr lvl="1"/>
            <a:r>
              <a:rPr lang="en-US" sz="1600" dirty="0">
                <a:solidFill>
                  <a:schemeClr val="bg2"/>
                </a:solidFill>
              </a:rPr>
              <a:t>Change at Wk 22:</a:t>
            </a:r>
          </a:p>
          <a:p>
            <a:pPr lvl="2"/>
            <a:r>
              <a:rPr lang="en-US" sz="1400" dirty="0">
                <a:solidFill>
                  <a:schemeClr val="bg2"/>
                </a:solidFill>
              </a:rPr>
              <a:t>CagriSema: −1270 kJ</a:t>
            </a:r>
          </a:p>
          <a:p>
            <a:pPr lvl="2"/>
            <a:r>
              <a:rPr lang="en-US" sz="1400" dirty="0">
                <a:solidFill>
                  <a:schemeClr val="bg2"/>
                </a:solidFill>
              </a:rPr>
              <a:t>Placebo: −237 kJ</a:t>
            </a:r>
          </a:p>
          <a:p>
            <a:pPr lvl="1"/>
            <a:r>
              <a:rPr lang="en-US" sz="1600" b="1" dirty="0">
                <a:solidFill>
                  <a:schemeClr val="bg2"/>
                </a:solidFill>
              </a:rPr>
              <a:t>Treatment difference: −1033 kJ; 95% CI: −1636 to −430; </a:t>
            </a:r>
            <a:br>
              <a:rPr lang="en-US" sz="1600" b="1" dirty="0">
                <a:solidFill>
                  <a:schemeClr val="bg2"/>
                </a:solidFill>
              </a:rPr>
            </a:br>
            <a:r>
              <a:rPr lang="en-US" sz="1600" b="1" i="1" dirty="0">
                <a:solidFill>
                  <a:schemeClr val="bg2"/>
                </a:solidFill>
              </a:rPr>
              <a:t>P </a:t>
            </a:r>
            <a:r>
              <a:rPr lang="en-US" sz="1600" b="1" dirty="0">
                <a:solidFill>
                  <a:schemeClr val="bg2"/>
                </a:solidFill>
              </a:rPr>
              <a:t>&lt;.0010</a:t>
            </a:r>
          </a:p>
        </p:txBody>
      </p:sp>
      <p:sp>
        <p:nvSpPr>
          <p:cNvPr id="10" name="Content Placeholder 2">
            <a:extLst>
              <a:ext uri="{FF2B5EF4-FFF2-40B4-BE49-F238E27FC236}">
                <a16:creationId xmlns:a16="http://schemas.microsoft.com/office/drawing/2014/main" id="{B5816650-82B0-C9DC-5948-98768FE4C49C}"/>
              </a:ext>
            </a:extLst>
          </p:cNvPr>
          <p:cNvSpPr txBox="1">
            <a:spLocks/>
          </p:cNvSpPr>
          <p:nvPr/>
        </p:nvSpPr>
        <p:spPr>
          <a:xfrm>
            <a:off x="8339396" y="1981959"/>
            <a:ext cx="3412614" cy="3643437"/>
          </a:xfrm>
          <a:prstGeom prst="rect">
            <a:avLst/>
          </a:prstGeom>
          <a:solidFill>
            <a:schemeClr val="accent2"/>
          </a:solidFill>
        </p:spPr>
        <p:txBody>
          <a:bodyPr vert="horz" lIns="91440" tIns="91440" rIns="9144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Tx/>
              <a:buNone/>
            </a:pPr>
            <a:r>
              <a:rPr lang="en-US" sz="1800" b="1" u="sng" dirty="0">
                <a:solidFill>
                  <a:schemeClr val="bg2"/>
                </a:solidFill>
              </a:rPr>
              <a:t>Body Weight</a:t>
            </a:r>
          </a:p>
          <a:p>
            <a:pPr lvl="1"/>
            <a:r>
              <a:rPr lang="en-US" sz="1600" dirty="0">
                <a:solidFill>
                  <a:schemeClr val="bg2"/>
                </a:solidFill>
              </a:rPr>
              <a:t>Baseline body weight was similar between groups: 98.89 kg with CagriSema and 99.65 kg with placebo</a:t>
            </a:r>
          </a:p>
          <a:p>
            <a:pPr lvl="1"/>
            <a:r>
              <a:rPr lang="en-US" sz="1600" dirty="0">
                <a:solidFill>
                  <a:schemeClr val="bg2"/>
                </a:solidFill>
              </a:rPr>
              <a:t>Change at Wk 22:</a:t>
            </a:r>
          </a:p>
          <a:p>
            <a:pPr lvl="2"/>
            <a:r>
              <a:rPr lang="en-US" sz="1400" dirty="0">
                <a:solidFill>
                  <a:schemeClr val="bg2"/>
                </a:solidFill>
              </a:rPr>
              <a:t>CagriSema: −16.39%</a:t>
            </a:r>
          </a:p>
          <a:p>
            <a:pPr lvl="2"/>
            <a:r>
              <a:rPr lang="en-US" sz="1400" dirty="0">
                <a:solidFill>
                  <a:schemeClr val="bg2"/>
                </a:solidFill>
              </a:rPr>
              <a:t>Placebo: −0.95%</a:t>
            </a:r>
          </a:p>
          <a:p>
            <a:pPr lvl="1"/>
            <a:r>
              <a:rPr lang="en-US" sz="1600" b="1" dirty="0">
                <a:solidFill>
                  <a:schemeClr val="bg2"/>
                </a:solidFill>
              </a:rPr>
              <a:t>Treatment difference: −15.45%; 95% CI: −17.22 to −13.67; </a:t>
            </a:r>
            <a:r>
              <a:rPr lang="en-US" sz="1600" b="1" i="1" dirty="0">
                <a:solidFill>
                  <a:schemeClr val="bg2"/>
                </a:solidFill>
              </a:rPr>
              <a:t>P</a:t>
            </a:r>
            <a:r>
              <a:rPr lang="en-US" sz="1600" b="1" dirty="0">
                <a:solidFill>
                  <a:schemeClr val="bg2"/>
                </a:solidFill>
              </a:rPr>
              <a:t> &lt;.0001</a:t>
            </a:r>
          </a:p>
        </p:txBody>
      </p:sp>
    </p:spTree>
    <p:extLst>
      <p:ext uri="{BB962C8B-B14F-4D97-AF65-F5344CB8AC3E}">
        <p14:creationId xmlns:p14="http://schemas.microsoft.com/office/powerpoint/2010/main" val="1712782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643DF-711F-BB1A-80AE-A6FDAE1C6B9E}"/>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365D8BC-C2F6-5461-3858-E714A46D03EE}"/>
              </a:ext>
            </a:extLst>
          </p:cNvPr>
          <p:cNvSpPr>
            <a:spLocks noGrp="1"/>
          </p:cNvSpPr>
          <p:nvPr>
            <p:ph sz="quarter" idx="10"/>
          </p:nvPr>
        </p:nvSpPr>
        <p:spPr/>
        <p:txBody>
          <a:bodyPr/>
          <a:lstStyle/>
          <a:p>
            <a:pPr algn="ctr"/>
            <a:r>
              <a:rPr lang="en-US" dirty="0"/>
              <a:t>Bak. ADA 2026. Abstr 1035-OR.</a:t>
            </a:r>
          </a:p>
        </p:txBody>
      </p:sp>
      <p:sp>
        <p:nvSpPr>
          <p:cNvPr id="2" name="Title 1">
            <a:extLst>
              <a:ext uri="{FF2B5EF4-FFF2-40B4-BE49-F238E27FC236}">
                <a16:creationId xmlns:a16="http://schemas.microsoft.com/office/drawing/2014/main" id="{D63AB650-2284-3A18-C799-AC19F3E7F083}"/>
              </a:ext>
            </a:extLst>
          </p:cNvPr>
          <p:cNvSpPr>
            <a:spLocks noGrp="1"/>
          </p:cNvSpPr>
          <p:nvPr>
            <p:ph type="title"/>
          </p:nvPr>
        </p:nvSpPr>
        <p:spPr>
          <a:xfrm>
            <a:off x="231078" y="531006"/>
            <a:ext cx="11740260" cy="502445"/>
          </a:xfrm>
        </p:spPr>
        <p:txBody>
          <a:bodyPr/>
          <a:lstStyle/>
          <a:p>
            <a:r>
              <a:rPr lang="en-US" dirty="0"/>
              <a:t>CagriSema and Appetite Signaling: PROs and fMRI Outcomes</a:t>
            </a:r>
            <a:endParaRPr lang="en-US" sz="2400" dirty="0"/>
          </a:p>
        </p:txBody>
      </p:sp>
      <p:sp>
        <p:nvSpPr>
          <p:cNvPr id="5" name="Content Placeholder 1">
            <a:extLst>
              <a:ext uri="{FF2B5EF4-FFF2-40B4-BE49-F238E27FC236}">
                <a16:creationId xmlns:a16="http://schemas.microsoft.com/office/drawing/2014/main" id="{E0493B83-CDF4-372A-FA0F-D2F46F1C8AE2}"/>
              </a:ext>
            </a:extLst>
          </p:cNvPr>
          <p:cNvSpPr txBox="1">
            <a:spLocks/>
          </p:cNvSpPr>
          <p:nvPr/>
        </p:nvSpPr>
        <p:spPr>
          <a:xfrm>
            <a:off x="231078" y="1335810"/>
            <a:ext cx="5644122" cy="3673935"/>
          </a:xfrm>
          <a:prstGeom prst="rect">
            <a:avLst/>
          </a:prstGeom>
          <a:solidFill>
            <a:schemeClr val="accent1">
              <a:lumMod val="20000"/>
              <a:lumOff val="80000"/>
            </a:schemeClr>
          </a:solidFill>
        </p:spPr>
        <p:txBody>
          <a:bodyPr vert="horz" lIns="91440" tIns="91440" rIns="91440" bIns="0" rtlCol="0" anchor="ctr">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chemeClr val="accent1"/>
                </a:solidFill>
              </a:rPr>
              <a:t>PROs: CoEQ, PoF, and DAILY EATS</a:t>
            </a:r>
          </a:p>
          <a:p>
            <a:r>
              <a:rPr lang="en-US" sz="2000" dirty="0"/>
              <a:t>Reduced cravings (eg, sweets and  savory foods), EDI composite, hunger, and appetite</a:t>
            </a:r>
          </a:p>
          <a:p>
            <a:r>
              <a:rPr lang="en-US" sz="2000" dirty="0"/>
              <a:t>Improved craving control and positive mood</a:t>
            </a:r>
          </a:p>
          <a:p>
            <a:r>
              <a:rPr lang="en-US" sz="2000" dirty="0"/>
              <a:t>Decreased food noise (thoughts, feelings, and motivations)</a:t>
            </a:r>
          </a:p>
          <a:p>
            <a:r>
              <a:rPr lang="en-US" sz="2000" dirty="0"/>
              <a:t>Increased satiety after meals</a:t>
            </a:r>
          </a:p>
        </p:txBody>
      </p:sp>
      <p:sp>
        <p:nvSpPr>
          <p:cNvPr id="9" name="Content Placeholder 2">
            <a:extLst>
              <a:ext uri="{FF2B5EF4-FFF2-40B4-BE49-F238E27FC236}">
                <a16:creationId xmlns:a16="http://schemas.microsoft.com/office/drawing/2014/main" id="{7C79D892-CA68-0CDA-90DF-B37DDBE9A690}"/>
              </a:ext>
            </a:extLst>
          </p:cNvPr>
          <p:cNvSpPr txBox="1">
            <a:spLocks/>
          </p:cNvSpPr>
          <p:nvPr/>
        </p:nvSpPr>
        <p:spPr>
          <a:xfrm>
            <a:off x="6327216" y="1335810"/>
            <a:ext cx="5644122" cy="3673935"/>
          </a:xfrm>
          <a:prstGeom prst="rect">
            <a:avLst/>
          </a:prstGeom>
          <a:solidFill>
            <a:schemeClr val="accent6">
              <a:lumMod val="20000"/>
              <a:lumOff val="80000"/>
            </a:schemeClr>
          </a:solidFill>
        </p:spPr>
        <p:txBody>
          <a:bodyPr tIns="91440"/>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chemeClr val="accent6"/>
                </a:solidFill>
              </a:rPr>
              <a:t>fMRI</a:t>
            </a:r>
          </a:p>
          <a:p>
            <a:r>
              <a:rPr lang="en-US" sz="2000" dirty="0"/>
              <a:t>Changes observed in responses by brain to high-calorie food cues</a:t>
            </a:r>
          </a:p>
          <a:p>
            <a:pPr lvl="2"/>
            <a:r>
              <a:rPr lang="en-US" sz="1800" dirty="0"/>
              <a:t>Modulated in postcentral gyrus, putamen, and thalamus</a:t>
            </a:r>
          </a:p>
          <a:p>
            <a:pPr lvl="2"/>
            <a:r>
              <a:rPr lang="en-US" sz="1800" dirty="0"/>
              <a:t>Findings support dual gut–brain mechanism regarding appetite and satiety</a:t>
            </a:r>
          </a:p>
          <a:p>
            <a:endParaRPr lang="en-US" sz="2000" dirty="0"/>
          </a:p>
        </p:txBody>
      </p:sp>
      <p:sp>
        <p:nvSpPr>
          <p:cNvPr id="12" name="Rectangle 11">
            <a:extLst>
              <a:ext uri="{FF2B5EF4-FFF2-40B4-BE49-F238E27FC236}">
                <a16:creationId xmlns:a16="http://schemas.microsoft.com/office/drawing/2014/main" id="{23ED168A-D81F-1BEB-96E3-F9282727DEDB}"/>
              </a:ext>
            </a:extLst>
          </p:cNvPr>
          <p:cNvSpPr/>
          <p:nvPr/>
        </p:nvSpPr>
        <p:spPr>
          <a:xfrm>
            <a:off x="231078" y="5184843"/>
            <a:ext cx="11740260" cy="911157"/>
          </a:xfrm>
          <a:prstGeom prst="rect">
            <a:avLst/>
          </a:prstGeom>
          <a:solidFill>
            <a:schemeClr val="accent2"/>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b="1" dirty="0">
                <a:solidFill>
                  <a:schemeClr val="bg2"/>
                </a:solidFill>
              </a:rPr>
              <a:t>These findings suggest CagriSema modulates appetite related to high-calorie food cues in areas of the brain that involve satiety, hunger, and reward pathways</a:t>
            </a:r>
          </a:p>
        </p:txBody>
      </p:sp>
    </p:spTree>
    <p:extLst>
      <p:ext uri="{BB962C8B-B14F-4D97-AF65-F5344CB8AC3E}">
        <p14:creationId xmlns:p14="http://schemas.microsoft.com/office/powerpoint/2010/main" val="29773988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372D6-462F-C6BE-EDC7-0215D473D9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7F9516-2C79-7125-86E8-88788CCD3F1D}"/>
              </a:ext>
            </a:extLst>
          </p:cNvPr>
          <p:cNvSpPr>
            <a:spLocks noGrp="1"/>
          </p:cNvSpPr>
          <p:nvPr>
            <p:ph type="title"/>
          </p:nvPr>
        </p:nvSpPr>
        <p:spPr>
          <a:xfrm>
            <a:off x="231078" y="531006"/>
            <a:ext cx="11740260" cy="502445"/>
          </a:xfrm>
        </p:spPr>
        <p:txBody>
          <a:bodyPr/>
          <a:lstStyle/>
          <a:p>
            <a:r>
              <a:rPr lang="en-US" dirty="0"/>
              <a:t>CagriSema and Appetite Signaling: Safety</a:t>
            </a:r>
            <a:endParaRPr lang="en-US" sz="2400" dirty="0"/>
          </a:p>
        </p:txBody>
      </p:sp>
      <p:sp>
        <p:nvSpPr>
          <p:cNvPr id="6" name="Content Placeholder 5">
            <a:extLst>
              <a:ext uri="{FF2B5EF4-FFF2-40B4-BE49-F238E27FC236}">
                <a16:creationId xmlns:a16="http://schemas.microsoft.com/office/drawing/2014/main" id="{6DFB3349-4AD3-C00D-FBD5-965CBDBF2493}"/>
              </a:ext>
            </a:extLst>
          </p:cNvPr>
          <p:cNvSpPr>
            <a:spLocks noGrp="1"/>
          </p:cNvSpPr>
          <p:nvPr>
            <p:ph sz="quarter" idx="10"/>
          </p:nvPr>
        </p:nvSpPr>
        <p:spPr/>
        <p:txBody>
          <a:bodyPr/>
          <a:lstStyle/>
          <a:p>
            <a:pPr algn="ctr"/>
            <a:r>
              <a:rPr lang="en-US" dirty="0"/>
              <a:t>Bak. ADA 2026. Abstr 1035-OR.</a:t>
            </a:r>
          </a:p>
        </p:txBody>
      </p:sp>
      <p:graphicFrame>
        <p:nvGraphicFramePr>
          <p:cNvPr id="4" name="Content Placeholder 4">
            <a:extLst>
              <a:ext uri="{FF2B5EF4-FFF2-40B4-BE49-F238E27FC236}">
                <a16:creationId xmlns:a16="http://schemas.microsoft.com/office/drawing/2014/main" id="{CE397FCF-518C-A4BF-E404-074663F28853}"/>
              </a:ext>
            </a:extLst>
          </p:cNvPr>
          <p:cNvGraphicFramePr>
            <a:graphicFrameLocks/>
          </p:cNvGraphicFramePr>
          <p:nvPr>
            <p:extLst>
              <p:ext uri="{D42A27DB-BD31-4B8C-83A1-F6EECF244321}">
                <p14:modId xmlns:p14="http://schemas.microsoft.com/office/powerpoint/2010/main" val="431158869"/>
              </p:ext>
            </p:extLst>
          </p:nvPr>
        </p:nvGraphicFramePr>
        <p:xfrm>
          <a:off x="231775" y="1335088"/>
          <a:ext cx="11739561" cy="3307080"/>
        </p:xfrm>
        <a:graphic>
          <a:graphicData uri="http://schemas.openxmlformats.org/drawingml/2006/table">
            <a:tbl>
              <a:tblPr firstRow="1" bandRow="1">
                <a:tableStyleId>{6E25E649-3F16-4E02-A733-19D2CDBF48F0}</a:tableStyleId>
              </a:tblPr>
              <a:tblGrid>
                <a:gridCol w="3913187">
                  <a:extLst>
                    <a:ext uri="{9D8B030D-6E8A-4147-A177-3AD203B41FA5}">
                      <a16:colId xmlns:a16="http://schemas.microsoft.com/office/drawing/2014/main" val="2760123901"/>
                    </a:ext>
                  </a:extLst>
                </a:gridCol>
                <a:gridCol w="3913187">
                  <a:extLst>
                    <a:ext uri="{9D8B030D-6E8A-4147-A177-3AD203B41FA5}">
                      <a16:colId xmlns:a16="http://schemas.microsoft.com/office/drawing/2014/main" val="2695848693"/>
                    </a:ext>
                  </a:extLst>
                </a:gridCol>
                <a:gridCol w="3913187">
                  <a:extLst>
                    <a:ext uri="{9D8B030D-6E8A-4147-A177-3AD203B41FA5}">
                      <a16:colId xmlns:a16="http://schemas.microsoft.com/office/drawing/2014/main" val="3318160513"/>
                    </a:ext>
                  </a:extLst>
                </a:gridCol>
              </a:tblGrid>
              <a:tr h="370840">
                <a:tc>
                  <a:txBody>
                    <a:bodyPr/>
                    <a:lstStyle/>
                    <a:p>
                      <a:r>
                        <a:rPr lang="en-US" dirty="0">
                          <a:solidFill>
                            <a:schemeClr val="bg2"/>
                          </a:solidFill>
                        </a:rPr>
                        <a:t>Adverse Events, n (%)</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solidFill>
                            <a:schemeClr val="bg2"/>
                          </a:solidFill>
                        </a:rPr>
                        <a:t>CagriSema</a:t>
                      </a:r>
                      <a:br>
                        <a:rPr lang="en-US" dirty="0">
                          <a:solidFill>
                            <a:schemeClr val="bg2"/>
                          </a:solidFill>
                        </a:rPr>
                      </a:br>
                      <a:r>
                        <a:rPr lang="en-US" dirty="0">
                          <a:solidFill>
                            <a:schemeClr val="bg2"/>
                          </a:solidFill>
                        </a:rPr>
                        <a:t>(n = 66)</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solidFill>
                            <a:schemeClr val="bg2"/>
                          </a:solidFill>
                        </a:rPr>
                        <a:t>Placebo</a:t>
                      </a:r>
                      <a:br>
                        <a:rPr lang="en-US" dirty="0">
                          <a:solidFill>
                            <a:schemeClr val="bg2"/>
                          </a:solidFill>
                        </a:rPr>
                      </a:br>
                      <a:r>
                        <a:rPr lang="en-US" dirty="0">
                          <a:solidFill>
                            <a:schemeClr val="bg2"/>
                          </a:solidFill>
                        </a:rPr>
                        <a:t>(n = 64)</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11625580"/>
                  </a:ext>
                </a:extLst>
              </a:tr>
              <a:tr h="370840">
                <a:tc>
                  <a:txBody>
                    <a:bodyPr/>
                    <a:lstStyle/>
                    <a:p>
                      <a:r>
                        <a:rPr lang="en-US" dirty="0"/>
                        <a:t>Any AE</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dirty="0"/>
                        <a:t>65 (98.5)</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dirty="0"/>
                        <a:t>50 (78.1)</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21550657"/>
                  </a:ext>
                </a:extLst>
              </a:tr>
              <a:tr h="370840">
                <a:tc>
                  <a:txBody>
                    <a:bodyPr/>
                    <a:lstStyle/>
                    <a:p>
                      <a:r>
                        <a:rPr lang="en-US" dirty="0"/>
                        <a:t>GI-related AE</a:t>
                      </a:r>
                    </a:p>
                    <a:p>
                      <a:pPr marL="285750" indent="-285750">
                        <a:buFont typeface="Arial" panose="020B0604020202020204" pitchFamily="34" charset="0"/>
                        <a:buChar char="•"/>
                      </a:pPr>
                      <a:r>
                        <a:rPr lang="en-US" dirty="0"/>
                        <a:t>Decreased appetite</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59 (89.4)</a:t>
                      </a:r>
                      <a:br>
                        <a:rPr lang="en-US" dirty="0"/>
                      </a:br>
                      <a:r>
                        <a:rPr lang="en-US" dirty="0"/>
                        <a:t>59 (89.4)</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25 (39.1)</a:t>
                      </a:r>
                      <a:br>
                        <a:rPr lang="en-US" dirty="0"/>
                      </a:br>
                      <a:r>
                        <a:rPr lang="en-US" dirty="0"/>
                        <a:t>23 (35.9)</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04972075"/>
                  </a:ext>
                </a:extLst>
              </a:tr>
              <a:tr h="370840">
                <a:tc>
                  <a:txBody>
                    <a:bodyPr/>
                    <a:lstStyle/>
                    <a:p>
                      <a:r>
                        <a:rPr lang="en-US" dirty="0"/>
                        <a:t>AE severity</a:t>
                      </a:r>
                    </a:p>
                    <a:p>
                      <a:pPr marL="285750" indent="-285750">
                        <a:buFont typeface="Arial" panose="020B0604020202020204" pitchFamily="34" charset="0"/>
                        <a:buChar char="•"/>
                      </a:pPr>
                      <a:r>
                        <a:rPr lang="en-US" dirty="0"/>
                        <a:t>Mild</a:t>
                      </a:r>
                    </a:p>
                    <a:p>
                      <a:pPr marL="285750" indent="-285750">
                        <a:buFont typeface="Arial" panose="020B0604020202020204" pitchFamily="34" charset="0"/>
                        <a:buChar char="•"/>
                      </a:pPr>
                      <a:r>
                        <a:rPr lang="en-US" dirty="0"/>
                        <a:t>Moderate</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dirty="0"/>
                      </a:br>
                      <a:r>
                        <a:rPr lang="en-US" dirty="0"/>
                        <a:t>64 (97.0)</a:t>
                      </a:r>
                      <a:br>
                        <a:rPr lang="en-US" dirty="0"/>
                      </a:br>
                      <a:r>
                        <a:rPr lang="en-US" dirty="0"/>
                        <a:t>27 (40.9)</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br>
                        <a:rPr lang="en-US" dirty="0"/>
                      </a:br>
                      <a:r>
                        <a:rPr lang="en-US" dirty="0"/>
                        <a:t>49 (76.6)</a:t>
                      </a:r>
                      <a:br>
                        <a:rPr lang="en-US" dirty="0"/>
                      </a:br>
                      <a:r>
                        <a:rPr lang="en-US" dirty="0"/>
                        <a:t>27 (42.2)</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515655349"/>
                  </a:ext>
                </a:extLst>
              </a:tr>
              <a:tr h="370840">
                <a:tc>
                  <a:txBody>
                    <a:bodyPr/>
                    <a:lstStyle/>
                    <a:p>
                      <a:r>
                        <a:rPr lang="en-US" dirty="0"/>
                        <a:t>Serious AEs</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dirty="0"/>
                        <a:t>2 (3.0)</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2 (3.1)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44606202"/>
                  </a:ext>
                </a:extLst>
              </a:tr>
              <a:tr h="370840">
                <a:tc>
                  <a:txBody>
                    <a:bodyPr/>
                    <a:lstStyle/>
                    <a:p>
                      <a:r>
                        <a:rPr lang="en-US" dirty="0"/>
                        <a:t>AE led to study withdrawal</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r>
                        <a:rPr lang="en-US" dirty="0"/>
                        <a:t>11 (16.7)</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tc>
                  <a:txBody>
                    <a:bodyPr/>
                    <a:lstStyle/>
                    <a:p>
                      <a:pPr algn="ctr"/>
                      <a:r>
                        <a:rPr lang="en-US" dirty="0"/>
                        <a:t>1 (1.6)</a:t>
                      </a:r>
                    </a:p>
                  </a:txBody>
                  <a:tcPr anchor="ctr">
                    <a:lnL>
                      <a:noFill/>
                    </a:lnL>
                    <a:lnR>
                      <a:noFill/>
                    </a:lnR>
                    <a:lnT>
                      <a:noFill/>
                    </a:lnT>
                    <a:lnB w="254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61979713"/>
                  </a:ext>
                </a:extLst>
              </a:tr>
            </a:tbl>
          </a:graphicData>
        </a:graphic>
      </p:graphicFrame>
      <p:sp>
        <p:nvSpPr>
          <p:cNvPr id="7" name="Content Placeholder 3">
            <a:extLst>
              <a:ext uri="{FF2B5EF4-FFF2-40B4-BE49-F238E27FC236}">
                <a16:creationId xmlns:a16="http://schemas.microsoft.com/office/drawing/2014/main" id="{55A2D5B3-5942-4670-327E-27A7F06DEA44}"/>
              </a:ext>
            </a:extLst>
          </p:cNvPr>
          <p:cNvSpPr txBox="1">
            <a:spLocks/>
          </p:cNvSpPr>
          <p:nvPr/>
        </p:nvSpPr>
        <p:spPr>
          <a:xfrm>
            <a:off x="231078" y="4870767"/>
            <a:ext cx="11740260" cy="1219135"/>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rgbClr val="111111"/>
                </a:solidFill>
              </a:rPr>
              <a:t>No severe AEs reported</a:t>
            </a:r>
          </a:p>
          <a:p>
            <a:r>
              <a:rPr lang="en-US" sz="2000" dirty="0">
                <a:solidFill>
                  <a:srgbClr val="111111"/>
                </a:solidFill>
              </a:rPr>
              <a:t>Most common AEs that led to study withdrawal: nausea and vomiting; other AEs were reported</a:t>
            </a:r>
          </a:p>
          <a:p>
            <a:endParaRPr lang="en-US" sz="2000" dirty="0">
              <a:solidFill>
                <a:srgbClr val="111111"/>
              </a:solidFill>
            </a:endParaRPr>
          </a:p>
        </p:txBody>
      </p:sp>
    </p:spTree>
    <p:extLst>
      <p:ext uri="{BB962C8B-B14F-4D97-AF65-F5344CB8AC3E}">
        <p14:creationId xmlns:p14="http://schemas.microsoft.com/office/powerpoint/2010/main" val="18399754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512CE-B4CD-D3A2-35EC-0D2CD4285D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5AA63F-CC2E-E91F-8959-5578ACEF269B}"/>
              </a:ext>
            </a:extLst>
          </p:cNvPr>
          <p:cNvSpPr>
            <a:spLocks noGrp="1"/>
          </p:cNvSpPr>
          <p:nvPr>
            <p:ph type="title"/>
          </p:nvPr>
        </p:nvSpPr>
        <p:spPr>
          <a:xfrm>
            <a:off x="231078" y="531006"/>
            <a:ext cx="11740260" cy="502445"/>
          </a:xfrm>
        </p:spPr>
        <p:txBody>
          <a:bodyPr/>
          <a:lstStyle/>
          <a:p>
            <a:r>
              <a:rPr lang="en-US" dirty="0"/>
              <a:t>CagriSema and Appetite Signaling: Investigators’ Conclusions</a:t>
            </a:r>
            <a:endParaRPr lang="en-US" sz="2400" dirty="0"/>
          </a:p>
        </p:txBody>
      </p:sp>
      <p:sp>
        <p:nvSpPr>
          <p:cNvPr id="4" name="Content Placeholder 3">
            <a:extLst>
              <a:ext uri="{FF2B5EF4-FFF2-40B4-BE49-F238E27FC236}">
                <a16:creationId xmlns:a16="http://schemas.microsoft.com/office/drawing/2014/main" id="{32C293B7-E379-2A11-9786-79F45489589D}"/>
              </a:ext>
            </a:extLst>
          </p:cNvPr>
          <p:cNvSpPr>
            <a:spLocks noGrp="1"/>
          </p:cNvSpPr>
          <p:nvPr>
            <p:ph idx="1"/>
          </p:nvPr>
        </p:nvSpPr>
        <p:spPr/>
        <p:txBody>
          <a:bodyPr/>
          <a:lstStyle/>
          <a:p>
            <a:r>
              <a:rPr lang="en-US" sz="2200" dirty="0"/>
              <a:t>In this mechanistic trial, CagriSema improved eating behaviors and modulated neural drivers that involve satiety, hunger, and reward vs placebo in adults with overweight or obesity</a:t>
            </a:r>
          </a:p>
          <a:p>
            <a:pPr lvl="2"/>
            <a:r>
              <a:rPr lang="en-US" sz="2000" dirty="0"/>
              <a:t>Mean change in postprandial appetite score at 22 wk: -47% with CagriSema vs -8% with placebo (</a:t>
            </a:r>
            <a:r>
              <a:rPr lang="en-US" sz="2000" i="1" dirty="0"/>
              <a:t>P</a:t>
            </a:r>
            <a:r>
              <a:rPr lang="en-US" sz="2000" dirty="0"/>
              <a:t> &lt;.0001)</a:t>
            </a:r>
          </a:p>
          <a:p>
            <a:pPr lvl="2"/>
            <a:r>
              <a:rPr lang="en-US" sz="2000" dirty="0"/>
              <a:t>CagriSema also reduced total energy intake and body weight as well as improved craving control and brain responses at 22 wk vs placebo</a:t>
            </a:r>
          </a:p>
          <a:p>
            <a:r>
              <a:rPr lang="en-US" sz="2200" dirty="0"/>
              <a:t>No unexpected safety findings reported, and GI-related AEs like decreased appetite were common</a:t>
            </a:r>
          </a:p>
          <a:p>
            <a:r>
              <a:rPr lang="en-US" sz="2200" dirty="0"/>
              <a:t>Investigators conclude that these findings support CagriSema in its role to address the biologic drivers of obesity that make long-term weight loss difficult</a:t>
            </a:r>
          </a:p>
          <a:p>
            <a:pPr lvl="2"/>
            <a:r>
              <a:rPr lang="en-US" sz="2000" dirty="0"/>
              <a:t>This includes cravings, hunger, and food noise that often undermine long-term weight loss maintenance, not just calories</a:t>
            </a:r>
          </a:p>
        </p:txBody>
      </p:sp>
      <p:sp>
        <p:nvSpPr>
          <p:cNvPr id="6" name="Content Placeholder 5">
            <a:extLst>
              <a:ext uri="{FF2B5EF4-FFF2-40B4-BE49-F238E27FC236}">
                <a16:creationId xmlns:a16="http://schemas.microsoft.com/office/drawing/2014/main" id="{02D9A953-55D3-3922-5C46-BDB60FB8459C}"/>
              </a:ext>
            </a:extLst>
          </p:cNvPr>
          <p:cNvSpPr>
            <a:spLocks noGrp="1"/>
          </p:cNvSpPr>
          <p:nvPr>
            <p:ph sz="quarter" idx="10"/>
          </p:nvPr>
        </p:nvSpPr>
        <p:spPr/>
        <p:txBody>
          <a:bodyPr/>
          <a:lstStyle/>
          <a:p>
            <a:pPr algn="ctr"/>
            <a:r>
              <a:rPr lang="en-US" dirty="0"/>
              <a:t>Bak. ADA 2026. Abstr 1035-OR.</a:t>
            </a:r>
          </a:p>
        </p:txBody>
      </p:sp>
      <p:sp>
        <p:nvSpPr>
          <p:cNvPr id="3" name="TextBox 2">
            <a:extLst>
              <a:ext uri="{FF2B5EF4-FFF2-40B4-BE49-F238E27FC236}">
                <a16:creationId xmlns:a16="http://schemas.microsoft.com/office/drawing/2014/main" id="{6AFBC14C-E9C5-EF9A-1201-D2E1091A41C1}"/>
              </a:ext>
            </a:extLst>
          </p:cNvPr>
          <p:cNvSpPr txBox="1"/>
          <p:nvPr/>
        </p:nvSpPr>
        <p:spPr>
          <a:xfrm>
            <a:off x="5189517" y="6302375"/>
            <a:ext cx="914400" cy="914400"/>
          </a:xfrm>
          <a:prstGeom prst="rect">
            <a:avLst/>
          </a:prstGeom>
        </p:spPr>
        <p:txBody>
          <a:bodyPr vert="horz" wrap="none" lIns="0" tIns="0" rIns="0" bIns="0" rtlCol="0">
            <a:noAutofit/>
          </a:bodyPr>
          <a:lstStyle/>
          <a:p>
            <a:pPr algn="l"/>
            <a:endParaRPr lang="en-US" sz="1200" dirty="0"/>
          </a:p>
        </p:txBody>
      </p:sp>
    </p:spTree>
    <p:extLst>
      <p:ext uri="{BB962C8B-B14F-4D97-AF65-F5344CB8AC3E}">
        <p14:creationId xmlns:p14="http://schemas.microsoft.com/office/powerpoint/2010/main" val="35538989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485152"/>
            <a:ext cx="11740260" cy="1887696"/>
          </a:xfrm>
        </p:spPr>
        <p:txBody>
          <a:bodyPr/>
          <a:lstStyle/>
          <a:p>
            <a:r>
              <a:rPr lang="en-US" dirty="0"/>
              <a:t>ClincalThought Expert Commentaries </a:t>
            </a:r>
          </a:p>
          <a:p>
            <a:r>
              <a:rPr lang="en-US" dirty="0"/>
              <a:t>Text Modules</a:t>
            </a:r>
          </a:p>
          <a:p>
            <a:r>
              <a:rPr lang="en-US" dirty="0"/>
              <a:t>Additional CME/CE-certified slideset on obesity with expert faculty commentary on all the key studies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743202"/>
            <a:ext cx="11740260" cy="521168"/>
          </a:xfrm>
        </p:spPr>
        <p:txBody>
          <a:bodyPr/>
          <a:lstStyle/>
          <a:p>
            <a:r>
              <a:rPr lang="en-US" altLang="en-US" dirty="0"/>
              <a:t>Go Online for More Coverage of Obesity!</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492031"/>
            <a:ext cx="11740260" cy="369332"/>
          </a:xfrm>
        </p:spPr>
        <p:txBody>
          <a:bodyPr/>
          <a:lstStyle/>
          <a:p>
            <a:r>
              <a:rPr lang="en-US" dirty="0">
                <a:hlinkClick r:id="rId3"/>
              </a:rPr>
              <a:t>https://deceraclinical.com/education/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heme/theme1.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beddeea-859a-4019-a43c-ca719d329d37">
      <Terms xmlns="http://schemas.microsoft.com/office/infopath/2007/PartnerControls"/>
    </lcf76f155ced4ddcb4097134ff3c332f>
    <TaxCatchAll xmlns="22fd6914-46d4-4c7e-bbad-46e82841b69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5458DAFBFD052429077A29B49F39C33" ma:contentTypeVersion="11" ma:contentTypeDescription="Create a new document." ma:contentTypeScope="" ma:versionID="0e6e3cbd5f681be39554b0c0b7cf9bc0">
  <xsd:schema xmlns:xsd="http://www.w3.org/2001/XMLSchema" xmlns:xs="http://www.w3.org/2001/XMLSchema" xmlns:p="http://schemas.microsoft.com/office/2006/metadata/properties" xmlns:ns2="6beddeea-859a-4019-a43c-ca719d329d37" xmlns:ns3="22fd6914-46d4-4c7e-bbad-46e82841b69d" targetNamespace="http://schemas.microsoft.com/office/2006/metadata/properties" ma:root="true" ma:fieldsID="e4491579682d0faeea61d9f52f923e98" ns2:_="" ns3:_="">
    <xsd:import namespace="6beddeea-859a-4019-a43c-ca719d329d37"/>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eddeea-859a-4019-a43c-ca719d329d3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0A32BC-8972-4892-8D70-AD9F473B3730}">
  <ds:schemaRefs>
    <ds:schemaRef ds:uri="http://schemas.microsoft.com/sharepoint/v3/contenttype/forms"/>
  </ds:schemaRefs>
</ds:datastoreItem>
</file>

<file path=customXml/itemProps2.xml><?xml version="1.0" encoding="utf-8"?>
<ds:datastoreItem xmlns:ds="http://schemas.openxmlformats.org/officeDocument/2006/customXml" ds:itemID="{C92BF528-79E7-49C7-8398-55B164A86230}">
  <ds:schemaRefs>
    <ds:schemaRef ds:uri="http://purl.org/dc/dcmitype/"/>
    <ds:schemaRef ds:uri="http://schemas.microsoft.com/office/infopath/2007/PartnerControls"/>
    <ds:schemaRef ds:uri="6beddeea-859a-4019-a43c-ca719d329d37"/>
    <ds:schemaRef ds:uri="http://purl.org/dc/terms/"/>
    <ds:schemaRef ds:uri="http://www.w3.org/XML/1998/namespace"/>
    <ds:schemaRef ds:uri="http://schemas.microsoft.com/office/2006/documentManagement/types"/>
    <ds:schemaRef ds:uri="http://purl.org/dc/elements/1.1/"/>
    <ds:schemaRef ds:uri="http://schemas.openxmlformats.org/package/2006/metadata/core-properties"/>
    <ds:schemaRef ds:uri="22fd6914-46d4-4c7e-bbad-46e82841b69d"/>
    <ds:schemaRef ds:uri="http://schemas.microsoft.com/office/2006/metadata/properties"/>
  </ds:schemaRefs>
</ds:datastoreItem>
</file>

<file path=customXml/itemProps3.xml><?xml version="1.0" encoding="utf-8"?>
<ds:datastoreItem xmlns:ds="http://schemas.openxmlformats.org/officeDocument/2006/customXml" ds:itemID="{863EC55C-5BD0-4144-94AA-0A3418784A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eddeea-859a-4019-a43c-ca719d329d37"/>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Template>
  <TotalTime>5596</TotalTime>
  <Words>5986</Words>
  <Application>Microsoft Office PowerPoint</Application>
  <PresentationFormat>Widescreen</PresentationFormat>
  <Paragraphs>710</Paragraphs>
  <Slides>38</Slides>
  <Notes>33</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38</vt:i4>
      </vt:variant>
    </vt:vector>
  </HeadingPairs>
  <TitlesOfParts>
    <vt:vector size="50" baseType="lpstr">
      <vt:lpstr>Aptos</vt:lpstr>
      <vt:lpstr>Arial</vt:lpstr>
      <vt:lpstr>Calibri</vt:lpstr>
      <vt:lpstr>Newsreader ExtraBold</vt:lpstr>
      <vt:lpstr>Poppins</vt:lpstr>
      <vt:lpstr>Poppins Light</vt:lpstr>
      <vt:lpstr>Poppins Medium</vt:lpstr>
      <vt:lpstr>Times</vt:lpstr>
      <vt:lpstr>Times New Roman</vt:lpstr>
      <vt:lpstr>3_Office</vt:lpstr>
      <vt:lpstr>4_Office</vt:lpstr>
      <vt:lpstr>2_Office</vt:lpstr>
      <vt:lpstr>Translating Emerging Evidence Into Clinical Action—A Conference-to-Clinic Obesity Curriculum</vt:lpstr>
      <vt:lpstr>About These Slides</vt:lpstr>
      <vt:lpstr>TRIUMPH-1: Phase III Trial of Retatrutide in Adults With Overweight or Obesity</vt:lpstr>
      <vt:lpstr>TRIUMPH-1: Background</vt:lpstr>
      <vt:lpstr>TRIUMPH-1: Study Design</vt:lpstr>
      <vt:lpstr>TRIUMPH-1: Baseline Characteristics</vt:lpstr>
      <vt:lpstr>TRIUMPH-1: Anthropometric Measures</vt:lpstr>
      <vt:lpstr>TRIUMPH-1: Change in Total Body Weight at 80 Wk</vt:lpstr>
      <vt:lpstr>TRIUMPH-1: Key Secondary Outcomes at 80 Wk</vt:lpstr>
      <vt:lpstr>TRIUMPH-1 Extension: Change in Total Body Weight at 104 Wk</vt:lpstr>
      <vt:lpstr>TRIUMPH-1: Safety</vt:lpstr>
      <vt:lpstr>TRIUMPH-1: Investigator’s Conclusions</vt:lpstr>
      <vt:lpstr>ATTAIN-1 Post Hoc Analysis: β-Cell Function and Insulin Sensitivity With Orforglipron in Adults With Obesity or Overweight by Prediabetes Status</vt:lpstr>
      <vt:lpstr>ATTAIN-1 Post Hoc Analysis: Background</vt:lpstr>
      <vt:lpstr>ATTAIN-1: Study Design</vt:lpstr>
      <vt:lpstr>ATTAIN-1 Post Hoc Analysis: Baseline Characteristics</vt:lpstr>
      <vt:lpstr>ATTAIN-1: Mean Change in Body Weight at 72 Wk </vt:lpstr>
      <vt:lpstr>ATTAIN-1 Post Hoc Analysis: Insulin Sensitivity and β-Cell Function at Wk 72</vt:lpstr>
      <vt:lpstr>ATTAIN-1: Safety</vt:lpstr>
      <vt:lpstr>ATTAIN-1 Post Hoc Analysis: Investigators’ Conclusions</vt:lpstr>
      <vt:lpstr>OASIS 4 Post Hoc Analysis: Cardiometabolic Effects of Semaglutide in Adults With Obesity or Overweight by BMI Status </vt:lpstr>
      <vt:lpstr>OASIS 4 Post Hoc Analysis: Background</vt:lpstr>
      <vt:lpstr>OASIS 4: Study Design </vt:lpstr>
      <vt:lpstr>OASIS 4 Post Hoc Analysis: Baseline Characteristics </vt:lpstr>
      <vt:lpstr>OASIS 4 Post Hoc Analysis: Change in Total Body Weight at 64 Wk</vt:lpstr>
      <vt:lpstr>OASIS 4 Post Hoc Analysis: Other Cardiometabolic Outcomes</vt:lpstr>
      <vt:lpstr>OASIS 4: Safety </vt:lpstr>
      <vt:lpstr>OASIS 4 Post Hoc Analysis: Investigators' Conclusions</vt:lpstr>
      <vt:lpstr>CagriSema and Appetite Signaling: Effects of Amylin Analogue + GLP-1 RA on Appetite and Brain Response in Patients With Overweight or Obesity</vt:lpstr>
      <vt:lpstr>CagriSema and Appetite Signaling: Background</vt:lpstr>
      <vt:lpstr>CagriSema and Appetite Signaling: Study Design </vt:lpstr>
      <vt:lpstr>CagriSema and Appetite Signaling: Baseline Characteristics </vt:lpstr>
      <vt:lpstr>CagriSema and Appetite Signaling: Change in Postprandial Appetite Scores (VAS) at 22 Wk</vt:lpstr>
      <vt:lpstr>CagriSema and Appetite Signaling: Key Secondary Endpoints </vt:lpstr>
      <vt:lpstr>CagriSema and Appetite Signaling: PROs and fMRI Outcomes</vt:lpstr>
      <vt:lpstr>CagriSema and Appetite Signaling: Safety</vt:lpstr>
      <vt:lpstr>CagriSema and Appetite Signaling: Investigators’ Conclusions</vt:lpstr>
      <vt:lpstr>Go Online for More Coverage of Obesity!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Translating Emerging Evidence Into Clinical Action—A Conference-to-Clinic Obesity Curriculum</dc:title>
  <dc:creator>Davidson, El (NYC-FUB)</dc:creator>
  <cp:lastModifiedBy>Valerie Wenzel</cp:lastModifiedBy>
  <cp:revision>6</cp:revision>
  <dcterms:created xsi:type="dcterms:W3CDTF">2025-10-10T13:11:02Z</dcterms:created>
  <dcterms:modified xsi:type="dcterms:W3CDTF">2026-06-16T15:30:10Z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0x01010075458DAFBFD052429077A29B49F39C33</vt:lpwstr>
  </property>
  <property fmtid="{D5CDD505-2E9C-101B-9397-08002B2CF9AE}" pid="3" name="MediaServiceImageTags">
    <vt:lpwstr/>
  </property>
</Properties>
</file>