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5" r:id="rId5"/>
  </p:sldMasterIdLst>
  <p:notesMasterIdLst>
    <p:notesMasterId r:id="rId31"/>
  </p:notesMasterIdLst>
  <p:handoutMasterIdLst>
    <p:handoutMasterId r:id="rId32"/>
  </p:handoutMasterIdLst>
  <p:sldIdLst>
    <p:sldId id="321" r:id="rId6"/>
    <p:sldId id="308" r:id="rId7"/>
    <p:sldId id="2147474703" r:id="rId8"/>
    <p:sldId id="2141411998" r:id="rId9"/>
    <p:sldId id="563" r:id="rId10"/>
    <p:sldId id="565" r:id="rId11"/>
    <p:sldId id="2147474802" r:id="rId12"/>
    <p:sldId id="2147474799" r:id="rId13"/>
    <p:sldId id="372" r:id="rId14"/>
    <p:sldId id="376" r:id="rId15"/>
    <p:sldId id="378" r:id="rId16"/>
    <p:sldId id="383" r:id="rId17"/>
    <p:sldId id="2147474716" r:id="rId18"/>
    <p:sldId id="387" r:id="rId19"/>
    <p:sldId id="391" r:id="rId20"/>
    <p:sldId id="2147474800" r:id="rId21"/>
    <p:sldId id="392" r:id="rId22"/>
    <p:sldId id="2147474778" r:id="rId23"/>
    <p:sldId id="2147474792" r:id="rId24"/>
    <p:sldId id="2147474793" r:id="rId25"/>
    <p:sldId id="2147474794" r:id="rId26"/>
    <p:sldId id="2147474801" r:id="rId27"/>
    <p:sldId id="2147474760" r:id="rId28"/>
    <p:sldId id="2147474780" r:id="rId29"/>
    <p:sldId id="318" r:id="rId30"/>
  </p:sldIdLst>
  <p:sldSz cx="12192000" cy="6858000"/>
  <p:notesSz cx="7315200" cy="9601200"/>
  <p:custDataLst>
    <p:tags r:id="rId3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mcartwright@clinicaloptions.com" initials="m" lastIdx="39" clrIdx="28">
    <p:extLst>
      <p:ext uri="{19B8F6BF-5375-455C-9EA6-DF929625EA0E}">
        <p15:presenceInfo xmlns:p15="http://schemas.microsoft.com/office/powerpoint/2012/main" userId="mcartwright@clinicaloptions.com" providerId="None"/>
      </p:ext>
    </p:extLst>
  </p:cmAuthor>
  <p:cmAuthor id="1" name="Taryn Gross" initials="TG" lastIdx="2" clrIdx="6"/>
  <p:cmAuthor id="30" name="clinicaloptions\randrie" initials="c" lastIdx="50" clrIdx="29">
    <p:extLst>
      <p:ext uri="{19B8F6BF-5375-455C-9EA6-DF929625EA0E}">
        <p15:presenceInfo xmlns:p15="http://schemas.microsoft.com/office/powerpoint/2012/main" userId="clinicaloptions\randrie" providerId="None"/>
      </p:ext>
    </p:extLst>
  </p:cmAuthor>
  <p:cmAuthor id="2" name="Melanie Couton" initials="MAC" lastIdx="4" clrIdx="3"/>
  <p:cmAuthor id="31" name="Christy Seals" initials="CS" lastIdx="4" clrIdx="30">
    <p:extLst>
      <p:ext uri="{19B8F6BF-5375-455C-9EA6-DF929625EA0E}">
        <p15:presenceInfo xmlns:p15="http://schemas.microsoft.com/office/powerpoint/2012/main" userId="S::cseals@clinicaloptions.com::0852e532-1f9e-4bbf-9b56-be19a9543a31" providerId="AD"/>
      </p:ext>
    </p:extLst>
  </p:cmAuthor>
  <p:cmAuthor id="3" name="ralfieri" initials="ra" lastIdx="2" clrIdx="8"/>
  <p:cmAuthor id="32" name="Kelly Brandt" initials="KB" lastIdx="41" clrIdx="31">
    <p:extLst>
      <p:ext uri="{19B8F6BF-5375-455C-9EA6-DF929625EA0E}">
        <p15:presenceInfo xmlns:p15="http://schemas.microsoft.com/office/powerpoint/2012/main" userId="S::kbrandt@clinicaloptions.com::c2ce0454-3868-4af6-8edb-27f1a98afcf2" providerId="AD"/>
      </p:ext>
    </p:extLst>
  </p:cmAuthor>
  <p:cmAuthor id="4" name="Megan Capel" initials="MC" lastIdx="14" clrIdx="0"/>
  <p:cmAuthor id="33" name="Maddelynne Parker" initials="MP" lastIdx="15" clrIdx="32">
    <p:extLst>
      <p:ext uri="{19B8F6BF-5375-455C-9EA6-DF929625EA0E}">
        <p15:presenceInfo xmlns:p15="http://schemas.microsoft.com/office/powerpoint/2012/main" userId="Maddelynne Parker" providerId="None"/>
      </p:ext>
    </p:extLst>
  </p:cmAuthor>
  <p:cmAuthor id="5" name="Andrew Bowser" initials="AB" lastIdx="9" clrIdx="2"/>
  <p:cmAuthor id="34" name="Timothy Quill" initials="TQ" lastIdx="1" clrIdx="33">
    <p:extLst>
      <p:ext uri="{19B8F6BF-5375-455C-9EA6-DF929625EA0E}">
        <p15:presenceInfo xmlns:p15="http://schemas.microsoft.com/office/powerpoint/2012/main" userId="S::tquill@clinicaloptions.com::b1dc6efb-2995-45e7-a306-57a2c67aa886" providerId="AD"/>
      </p:ext>
    </p:extLst>
  </p:cmAuthor>
  <p:cmAuthor id="6" name="mcalloway" initials="mc" lastIdx="1" clrIdx="4"/>
  <p:cmAuthor id="35" name="Andrea Boecler" initials="AB" lastIdx="6" clrIdx="34">
    <p:extLst>
      <p:ext uri="{19B8F6BF-5375-455C-9EA6-DF929625EA0E}">
        <p15:presenceInfo xmlns:p15="http://schemas.microsoft.com/office/powerpoint/2012/main" userId="S::aboecler@clinicaloptions.com::28e82037-1239-4052-943b-ae184e0bc2af" providerId="AD"/>
      </p:ext>
    </p:extLst>
  </p:cmAuthor>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8" clrIdx="14">
    <p:extLst>
      <p:ext uri="{19B8F6BF-5375-455C-9EA6-DF929625EA0E}">
        <p15:presenceInfo xmlns:p15="http://schemas.microsoft.com/office/powerpoint/2012/main" userId="S::jeimers@clinicaloptions.com::e496f3f7-6a48-4339-9b0c-9f426a43f948" providerId="AD"/>
      </p:ext>
    </p:extLst>
  </p:cmAuthor>
  <p:cmAuthor id="16" name="Nicole Mitchell" initials="NM" lastIdx="1" clrIdx="15">
    <p:extLst>
      <p:ext uri="{19B8F6BF-5375-455C-9EA6-DF929625EA0E}">
        <p15:presenceInfo xmlns:p15="http://schemas.microsoft.com/office/powerpoint/2012/main" userId="S::nmitchell@practicingclinicians.com::e6112baa-5d07-499c-8da8-7bdc6749eb49" providerId="AD"/>
      </p:ext>
    </p:extLst>
  </p:cmAuthor>
  <p:cmAuthor id="17" name="Hillary Tunggal" initials="HT" lastIdx="52" clrIdx="16">
    <p:extLst>
      <p:ext uri="{19B8F6BF-5375-455C-9EA6-DF929625EA0E}">
        <p15:presenceInfo xmlns:p15="http://schemas.microsoft.com/office/powerpoint/2012/main" userId="S::htunggal@cealliance.com::ad64bda3-5530-4833-84b4-5d3ed1bf5c1c" providerId="AD"/>
      </p:ext>
    </p:extLst>
  </p:cmAuthor>
  <p:cmAuthor id="18" name="nhanson" initials="n" lastIdx="45" clrIdx="17">
    <p:extLst>
      <p:ext uri="{19B8F6BF-5375-455C-9EA6-DF929625EA0E}">
        <p15:presenceInfo xmlns:p15="http://schemas.microsoft.com/office/powerpoint/2012/main" userId="nhanson" providerId="None"/>
      </p:ext>
    </p:extLst>
  </p:cmAuthor>
  <p:cmAuthor id="19" name="Dussadee Royal" initials="DR" lastIdx="5" clrIdx="18">
    <p:extLst>
      <p:ext uri="{19B8F6BF-5375-455C-9EA6-DF929625EA0E}">
        <p15:presenceInfo xmlns:p15="http://schemas.microsoft.com/office/powerpoint/2012/main" userId="S::droyal@clinicaloptions.com::51beead8-6fa0-4b98-aeba-37044af35e17" providerId="AD"/>
      </p:ext>
    </p:extLst>
  </p:cmAuthor>
  <p:cmAuthor id="20" name="Kristen Rosenthal" initials="KR" lastIdx="20" clrIdx="19">
    <p:extLst>
      <p:ext uri="{19B8F6BF-5375-455C-9EA6-DF929625EA0E}">
        <p15:presenceInfo xmlns:p15="http://schemas.microsoft.com/office/powerpoint/2012/main" userId="S::krosenthal@clinicaloptions.com::67a58a6d-22ff-4b03-8f01-10ea3f44af52" providerId="AD"/>
      </p:ext>
    </p:extLst>
  </p:cmAuthor>
  <p:cmAuthor id="21" name="CLINICALOPTIONS\tquill" initials="C" lastIdx="25" clrIdx="20">
    <p:extLst>
      <p:ext uri="{19B8F6BF-5375-455C-9EA6-DF929625EA0E}">
        <p15:presenceInfo xmlns:p15="http://schemas.microsoft.com/office/powerpoint/2012/main" userId="CLINICALOPTIONS\tquill" providerId="None"/>
      </p:ext>
    </p:extLst>
  </p:cmAuthor>
  <p:cmAuthor id="22" name="Marie Becker" initials="MB" lastIdx="1" clrIdx="21">
    <p:extLst>
      <p:ext uri="{19B8F6BF-5375-455C-9EA6-DF929625EA0E}">
        <p15:presenceInfo xmlns:p15="http://schemas.microsoft.com/office/powerpoint/2012/main" userId="S::mbecker@clinicaloptions.com::a16991b8-7bb5-4da5-98af-c360d036dd20" providerId="AD"/>
      </p:ext>
    </p:extLst>
  </p:cmAuthor>
  <p:cmAuthor id="23" name="CLINICALOPTIONS\krosenthal" initials="C" lastIdx="14" clrIdx="22">
    <p:extLst>
      <p:ext uri="{19B8F6BF-5375-455C-9EA6-DF929625EA0E}">
        <p15:presenceInfo xmlns:p15="http://schemas.microsoft.com/office/powerpoint/2012/main" userId="CLINICALOPTIONS\krosenthal" providerId="None"/>
      </p:ext>
    </p:extLst>
  </p:cmAuthor>
  <p:cmAuthor id="24" name="aboecler@clinicaloptions.com" initials="a" lastIdx="2" clrIdx="23">
    <p:extLst>
      <p:ext uri="{19B8F6BF-5375-455C-9EA6-DF929625EA0E}">
        <p15:presenceInfo xmlns:p15="http://schemas.microsoft.com/office/powerpoint/2012/main" userId="aboecler@clinicaloptions.com" providerId="None"/>
      </p:ext>
    </p:extLst>
  </p:cmAuthor>
  <p:cmAuthor id="25" name="Megan Cartwright" initials="MC" lastIdx="149" clrIdx="24">
    <p:extLst>
      <p:ext uri="{19B8F6BF-5375-455C-9EA6-DF929625EA0E}">
        <p15:presenceInfo xmlns:p15="http://schemas.microsoft.com/office/powerpoint/2012/main" userId="S::mcartwright@clinicaloptions.com::aaeaf566-570c-41b1-9c90-11c8d9ac162b" providerId="AD"/>
      </p:ext>
    </p:extLst>
  </p:cmAuthor>
  <p:cmAuthor id="26" name="Melanie Couton" initials="" lastIdx="3" clrIdx="25">
    <p:extLst>
      <p:ext uri="{19B8F6BF-5375-455C-9EA6-DF929625EA0E}">
        <p15:presenceInfo xmlns:p15="http://schemas.microsoft.com/office/powerpoint/2012/main" userId="S::mcouton@clinicaloptions.com::b5a8fb1e-a716-46a0-9a38-0d707f5e2bfc" providerId="AD"/>
      </p:ext>
    </p:extLst>
  </p:cmAuthor>
  <p:cmAuthor id="27" name="Heist, Rebecca S.,MD, MPH" initials="HRSM" lastIdx="11" clrIdx="26">
    <p:extLst>
      <p:ext uri="{19B8F6BF-5375-455C-9EA6-DF929625EA0E}">
        <p15:presenceInfo xmlns:p15="http://schemas.microsoft.com/office/powerpoint/2012/main" userId="S::rheist@partners.org::9990de2d-c7db-44c2-a14d-67a56f7ef733" providerId="AD"/>
      </p:ext>
    </p:extLst>
  </p:cmAuthor>
  <p:cmAuthor id="28" name="Stephen Liu" initials="SL" lastIdx="3" clrIdx="27">
    <p:extLst>
      <p:ext uri="{19B8F6BF-5375-455C-9EA6-DF929625EA0E}">
        <p15:presenceInfo xmlns:p15="http://schemas.microsoft.com/office/powerpoint/2012/main" userId="3fec9a32ed7d54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6C1C4F"/>
    <a:srgbClr val="97A0C6"/>
    <a:srgbClr val="FFFFFF"/>
    <a:srgbClr val="377A8F"/>
    <a:srgbClr val="BFE0CE"/>
    <a:srgbClr val="00823B"/>
    <a:srgbClr val="65DD8D"/>
    <a:srgbClr val="93AF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C70BD1-50E4-4429-8C14-149F9A0EDBDE}" v="502" dt="2024-07-01T11:01:14.96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54" autoAdjust="0"/>
    <p:restoredTop sz="84926" autoAdjust="0"/>
  </p:normalViewPr>
  <p:slideViewPr>
    <p:cSldViewPr snapToGrid="0">
      <p:cViewPr varScale="1">
        <p:scale>
          <a:sx n="84" d="100"/>
          <a:sy n="84" d="100"/>
        </p:scale>
        <p:origin x="274" y="67"/>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795186793818889E-2"/>
          <c:y val="2.9987955446098207E-2"/>
          <c:w val="0.89011620347250242"/>
          <c:h val="0.85903814867199735"/>
        </c:manualLayout>
      </c:layout>
      <c:barChart>
        <c:barDir val="bar"/>
        <c:grouping val="stacked"/>
        <c:varyColors val="0"/>
        <c:ser>
          <c:idx val="0"/>
          <c:order val="0"/>
          <c:tx>
            <c:strRef>
              <c:f>Sheet1!$B$1</c:f>
              <c:strCache>
                <c:ptCount val="1"/>
                <c:pt idx="0">
                  <c:v>Series 1</c:v>
                </c:pt>
              </c:strCache>
            </c:strRef>
          </c:tx>
          <c:spPr>
            <a:solidFill>
              <a:schemeClr val="accent3"/>
            </a:solidFill>
            <a:ln>
              <a:noFill/>
            </a:ln>
            <a:effectLst/>
          </c:spPr>
          <c:invertIfNegative val="0"/>
          <c:dLbls>
            <c:dLbl>
              <c:idx val="1"/>
              <c:layout>
                <c:manualLayout>
                  <c:x val="-4.7543569750909245E-2"/>
                  <c:y val="2.1342321021496014E-7"/>
                </c:manualLayout>
              </c:layout>
              <c:tx>
                <c:rich>
                  <a:bodyPr/>
                  <a:lstStyle/>
                  <a:p>
                    <a:r>
                      <a:rPr lang="en-US" dirty="0">
                        <a:solidFill>
                          <a:schemeClr val="bg1"/>
                        </a:solidFill>
                      </a:rPr>
                      <a:t>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25D9-45A9-AE37-604923522428}"/>
                </c:ext>
              </c:extLst>
            </c:dLbl>
            <c:dLbl>
              <c:idx val="2"/>
              <c:layout>
                <c:manualLayout>
                  <c:x val="-9.5087139501817096E-3"/>
                  <c:y val="0"/>
                </c:manualLayout>
              </c:layout>
              <c:tx>
                <c:rich>
                  <a:bodyPr/>
                  <a:lstStyle/>
                  <a:p>
                    <a:r>
                      <a:rPr lang="en-US"/>
                      <a:t>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25D9-45A9-AE37-604923522428}"/>
                </c:ext>
              </c:extLst>
            </c:dLbl>
            <c:dLbl>
              <c:idx val="3"/>
              <c:tx>
                <c:rich>
                  <a:bodyPr/>
                  <a:lstStyle/>
                  <a:p>
                    <a:r>
                      <a:rPr lang="en-US"/>
                      <a:t>10%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25D9-45A9-AE37-604923522428}"/>
                </c:ext>
              </c:extLst>
            </c:dLbl>
            <c:dLbl>
              <c:idx val="4"/>
              <c:tx>
                <c:rich>
                  <a:bodyPr/>
                  <a:lstStyle/>
                  <a:p>
                    <a:r>
                      <a:rPr lang="en-US"/>
                      <a:t>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25D9-45A9-AE37-604923522428}"/>
                </c:ext>
              </c:extLst>
            </c:dLbl>
            <c:dLbl>
              <c:idx val="5"/>
              <c:tx>
                <c:rich>
                  <a:bodyPr/>
                  <a:lstStyle/>
                  <a:p>
                    <a:r>
                      <a:rPr lang="en-US"/>
                      <a:t>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25D9-45A9-AE37-604923522428}"/>
                </c:ext>
              </c:extLst>
            </c:dLbl>
            <c:dLbl>
              <c:idx val="7"/>
              <c:tx>
                <c:rich>
                  <a:bodyPr/>
                  <a:lstStyle/>
                  <a:p>
                    <a:r>
                      <a:rPr lang="en-US"/>
                      <a:t>24%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25D9-45A9-AE37-604923522428}"/>
                </c:ext>
              </c:extLst>
            </c:dLbl>
            <c:dLbl>
              <c:idx val="8"/>
              <c:tx>
                <c:rich>
                  <a:bodyPr/>
                  <a:lstStyle/>
                  <a:p>
                    <a:r>
                      <a:rPr lang="en-US"/>
                      <a:t>12%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25D9-45A9-AE37-604923522428}"/>
                </c:ext>
              </c:extLst>
            </c:dLbl>
            <c:dLbl>
              <c:idx val="9"/>
              <c:tx>
                <c:rich>
                  <a:bodyPr/>
                  <a:lstStyle/>
                  <a:p>
                    <a:r>
                      <a:rPr lang="en-US"/>
                      <a:t>31%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25D9-45A9-AE37-604923522428}"/>
                </c:ext>
              </c:extLst>
            </c:dLbl>
            <c:dLbl>
              <c:idx val="10"/>
              <c:tx>
                <c:rich>
                  <a:bodyPr/>
                  <a:lstStyle/>
                  <a:p>
                    <a:r>
                      <a:rPr lang="en-US"/>
                      <a:t>26%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25D9-45A9-AE37-604923522428}"/>
                </c:ext>
              </c:extLst>
            </c:dLbl>
            <c:dLbl>
              <c:idx val="11"/>
              <c:tx>
                <c:rich>
                  <a:bodyPr/>
                  <a:lstStyle/>
                  <a:p>
                    <a:r>
                      <a:rPr lang="en-US"/>
                      <a:t>21%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25D9-45A9-AE37-604923522428}"/>
                </c:ext>
              </c:extLst>
            </c:dLbl>
            <c:dLbl>
              <c:idx val="12"/>
              <c:layout>
                <c:manualLayout>
                  <c:x val="6.3391426334544346E-3"/>
                  <c:y val="4.9691463381884901E-17"/>
                </c:manualLayout>
              </c:layout>
              <c:tx>
                <c:rich>
                  <a:bodyPr/>
                  <a:lstStyle/>
                  <a:p>
                    <a:r>
                      <a:rPr lang="en-US" dirty="0"/>
                      <a:t>10%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25D9-45A9-AE37-604923522428}"/>
                </c:ext>
              </c:extLst>
            </c:dLbl>
            <c:dLbl>
              <c:idx val="13"/>
              <c:tx>
                <c:rich>
                  <a:bodyPr/>
                  <a:lstStyle/>
                  <a:p>
                    <a:r>
                      <a:rPr lang="en-US"/>
                      <a:t>17%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25D9-45A9-AE37-604923522428}"/>
                </c:ext>
              </c:extLst>
            </c:dLbl>
            <c:dLbl>
              <c:idx val="14"/>
              <c:tx>
                <c:rich>
                  <a:bodyPr/>
                  <a:lstStyle/>
                  <a:p>
                    <a:r>
                      <a:rPr lang="en-US"/>
                      <a:t>19%</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25D9-45A9-AE37-604923522428}"/>
                </c:ext>
              </c:extLst>
            </c:dLbl>
            <c:dLbl>
              <c:idx val="15"/>
              <c:tx>
                <c:rich>
                  <a:bodyPr/>
                  <a:lstStyle/>
                  <a:p>
                    <a:r>
                      <a:rPr lang="en-US"/>
                      <a:t>10%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25D9-45A9-AE37-604923522428}"/>
                </c:ext>
              </c:extLst>
            </c:dLbl>
            <c:dLbl>
              <c:idx val="16"/>
              <c:tx>
                <c:rich>
                  <a:bodyPr/>
                  <a:lstStyle/>
                  <a:p>
                    <a:r>
                      <a:rPr lang="en-US"/>
                      <a:t>24%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25D9-45A9-AE37-604923522428}"/>
                </c:ext>
              </c:extLst>
            </c:dLbl>
            <c:dLbl>
              <c:idx val="17"/>
              <c:tx>
                <c:rich>
                  <a:bodyPr/>
                  <a:lstStyle/>
                  <a:p>
                    <a:r>
                      <a:rPr lang="en-US"/>
                      <a:t>29%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25D9-45A9-AE37-604923522428}"/>
                </c:ext>
              </c:extLst>
            </c:dLbl>
            <c:dLbl>
              <c:idx val="18"/>
              <c:tx>
                <c:rich>
                  <a:bodyPr/>
                  <a:lstStyle/>
                  <a:p>
                    <a:r>
                      <a:rPr lang="en-US"/>
                      <a:t>36%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25D9-45A9-AE37-604923522428}"/>
                </c:ext>
              </c:extLst>
            </c:dLbl>
            <c:dLbl>
              <c:idx val="19"/>
              <c:tx>
                <c:rich>
                  <a:bodyPr/>
                  <a:lstStyle/>
                  <a:p>
                    <a:r>
                      <a:rPr lang="en-US"/>
                      <a:t>17%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5D9-45A9-AE37-604923522428}"/>
                </c:ext>
              </c:extLst>
            </c:dLbl>
            <c:dLbl>
              <c:idx val="20"/>
              <c:tx>
                <c:rich>
                  <a:bodyPr/>
                  <a:lstStyle/>
                  <a:p>
                    <a:r>
                      <a:rPr lang="en-US"/>
                      <a:t>38%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5D9-45A9-AE37-604923522428}"/>
                </c:ext>
              </c:extLst>
            </c:dLbl>
            <c:dLbl>
              <c:idx val="21"/>
              <c:tx>
                <c:rich>
                  <a:bodyPr/>
                  <a:lstStyle/>
                  <a:p>
                    <a:r>
                      <a:rPr lang="en-US"/>
                      <a:t>52%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5D9-45A9-AE37-6049235224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Sheet1!$A$2:$A$23</c:f>
              <c:numCache>
                <c:formatCode>General</c:formatCode>
                <c:ptCount val="22"/>
              </c:numCache>
            </c:numRef>
          </c:cat>
          <c:val>
            <c:numRef>
              <c:f>Sheet1!$B$2:$B$23</c:f>
              <c:numCache>
                <c:formatCode>General</c:formatCode>
                <c:ptCount val="22"/>
                <c:pt idx="1">
                  <c:v>-2</c:v>
                </c:pt>
                <c:pt idx="2">
                  <c:v>-7</c:v>
                </c:pt>
                <c:pt idx="3">
                  <c:v>-10</c:v>
                </c:pt>
                <c:pt idx="4">
                  <c:v>-14</c:v>
                </c:pt>
                <c:pt idx="5">
                  <c:v>-7</c:v>
                </c:pt>
                <c:pt idx="7">
                  <c:v>-24</c:v>
                </c:pt>
                <c:pt idx="8">
                  <c:v>-12</c:v>
                </c:pt>
                <c:pt idx="9">
                  <c:v>-31</c:v>
                </c:pt>
                <c:pt idx="10">
                  <c:v>-26</c:v>
                </c:pt>
                <c:pt idx="11">
                  <c:v>-21</c:v>
                </c:pt>
                <c:pt idx="12">
                  <c:v>-10</c:v>
                </c:pt>
                <c:pt idx="13">
                  <c:v>-17</c:v>
                </c:pt>
                <c:pt idx="14">
                  <c:v>-19</c:v>
                </c:pt>
                <c:pt idx="15">
                  <c:v>-10</c:v>
                </c:pt>
                <c:pt idx="16">
                  <c:v>-24</c:v>
                </c:pt>
                <c:pt idx="17">
                  <c:v>-29</c:v>
                </c:pt>
                <c:pt idx="18">
                  <c:v>-36</c:v>
                </c:pt>
                <c:pt idx="19">
                  <c:v>-17</c:v>
                </c:pt>
                <c:pt idx="20">
                  <c:v>-38</c:v>
                </c:pt>
                <c:pt idx="21">
                  <c:v>-52</c:v>
                </c:pt>
              </c:numCache>
            </c:numRef>
          </c:val>
          <c:extLst>
            <c:ext xmlns:c16="http://schemas.microsoft.com/office/drawing/2014/chart" uri="{C3380CC4-5D6E-409C-BE32-E72D297353CC}">
              <c16:uniqueId val="{00000000-07E2-4481-98B9-E310E3FC2282}"/>
            </c:ext>
          </c:extLst>
        </c:ser>
        <c:ser>
          <c:idx val="1"/>
          <c:order val="1"/>
          <c:tx>
            <c:strRef>
              <c:f>Sheet1!$C$1</c:f>
              <c:strCache>
                <c:ptCount val="1"/>
                <c:pt idx="0">
                  <c:v>Series 2</c:v>
                </c:pt>
              </c:strCache>
            </c:strRef>
          </c:tx>
          <c:spPr>
            <a:solidFill>
              <a:schemeClr val="accent3">
                <a:lumMod val="60000"/>
                <a:lumOff val="40000"/>
              </a:schemeClr>
            </a:solidFill>
            <a:ln>
              <a:noFill/>
            </a:ln>
            <a:effectLst/>
          </c:spPr>
          <c:invertIfNegative val="0"/>
          <c:dLbls>
            <c:dLbl>
              <c:idx val="3"/>
              <c:layout>
                <c:manualLayout>
                  <c:x val="-4.9128105836728261E-2"/>
                  <c:y val="-1.3550239610237997E-3"/>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solidFill>
                          <a:schemeClr val="bg1"/>
                        </a:solidFill>
                      </a:rPr>
                      <a:t>2%</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9.7052273718189169E-2"/>
                      <c:h val="4.2310511135782831E-2"/>
                    </c:manualLayout>
                  </c15:layout>
                  <c15:showDataLabelsRange val="0"/>
                </c:ext>
                <c:ext xmlns:c16="http://schemas.microsoft.com/office/drawing/2014/chart" uri="{C3380CC4-5D6E-409C-BE32-E72D297353CC}">
                  <c16:uniqueId val="{00000017-25D9-45A9-AE37-604923522428}"/>
                </c:ext>
              </c:extLst>
            </c:dLbl>
            <c:dLbl>
              <c:idx val="4"/>
              <c:delete val="1"/>
              <c:extLst>
                <c:ext xmlns:c15="http://schemas.microsoft.com/office/drawing/2012/chart" uri="{CE6537A1-D6FC-4f65-9D91-7224C49458BB}"/>
                <c:ext xmlns:c16="http://schemas.microsoft.com/office/drawing/2014/chart" uri="{C3380CC4-5D6E-409C-BE32-E72D297353CC}">
                  <c16:uniqueId val="{0000000B-07E2-4481-98B9-E310E3FC2282}"/>
                </c:ext>
              </c:extLst>
            </c:dLbl>
            <c:dLbl>
              <c:idx val="5"/>
              <c:tx>
                <c:rich>
                  <a:bodyPr/>
                  <a:lstStyle/>
                  <a:p>
                    <a:r>
                      <a:rPr lang="en-US"/>
                      <a:t>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25D9-45A9-AE37-604923522428}"/>
                </c:ext>
              </c:extLst>
            </c:dLbl>
            <c:dLbl>
              <c:idx val="7"/>
              <c:delete val="1"/>
              <c:extLst>
                <c:ext xmlns:c15="http://schemas.microsoft.com/office/drawing/2012/chart" uri="{CE6537A1-D6FC-4f65-9D91-7224C49458BB}"/>
                <c:ext xmlns:c16="http://schemas.microsoft.com/office/drawing/2014/chart" uri="{C3380CC4-5D6E-409C-BE32-E72D297353CC}">
                  <c16:uniqueId val="{0000000A-07E2-4481-98B9-E310E3FC2282}"/>
                </c:ext>
              </c:extLst>
            </c:dLbl>
            <c:dLbl>
              <c:idx val="8"/>
              <c:delete val="1"/>
              <c:extLst>
                <c:ext xmlns:c15="http://schemas.microsoft.com/office/drawing/2012/chart" uri="{CE6537A1-D6FC-4f65-9D91-7224C49458BB}"/>
                <c:ext xmlns:c16="http://schemas.microsoft.com/office/drawing/2014/chart" uri="{C3380CC4-5D6E-409C-BE32-E72D297353CC}">
                  <c16:uniqueId val="{00000009-07E2-4481-98B9-E310E3FC2282}"/>
                </c:ext>
              </c:extLst>
            </c:dLbl>
            <c:dLbl>
              <c:idx val="9"/>
              <c:delete val="1"/>
              <c:extLst>
                <c:ext xmlns:c15="http://schemas.microsoft.com/office/drawing/2012/chart" uri="{CE6537A1-D6FC-4f65-9D91-7224C49458BB}"/>
                <c:ext xmlns:c16="http://schemas.microsoft.com/office/drawing/2014/chart" uri="{C3380CC4-5D6E-409C-BE32-E72D297353CC}">
                  <c16:uniqueId val="{00000008-07E2-4481-98B9-E310E3FC2282}"/>
                </c:ext>
              </c:extLst>
            </c:dLbl>
            <c:dLbl>
              <c:idx val="10"/>
              <c:delete val="1"/>
              <c:extLst>
                <c:ext xmlns:c15="http://schemas.microsoft.com/office/drawing/2012/chart" uri="{CE6537A1-D6FC-4f65-9D91-7224C49458BB}"/>
                <c:ext xmlns:c16="http://schemas.microsoft.com/office/drawing/2014/chart" uri="{C3380CC4-5D6E-409C-BE32-E72D297353CC}">
                  <c16:uniqueId val="{00000007-07E2-4481-98B9-E310E3FC2282}"/>
                </c:ext>
              </c:extLst>
            </c:dLbl>
            <c:dLbl>
              <c:idx val="11"/>
              <c:delete val="1"/>
              <c:extLst>
                <c:ext xmlns:c15="http://schemas.microsoft.com/office/drawing/2012/chart" uri="{CE6537A1-D6FC-4f65-9D91-7224C49458BB}"/>
                <c:ext xmlns:c16="http://schemas.microsoft.com/office/drawing/2014/chart" uri="{C3380CC4-5D6E-409C-BE32-E72D297353CC}">
                  <c16:uniqueId val="{00000006-07E2-4481-98B9-E310E3FC2282}"/>
                </c:ext>
              </c:extLst>
            </c:dLbl>
            <c:dLbl>
              <c:idx val="12"/>
              <c:tx>
                <c:rich>
                  <a:bodyPr/>
                  <a:lstStyle/>
                  <a:p>
                    <a:r>
                      <a:rPr lang="en-US"/>
                      <a:t>12%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25D9-45A9-AE37-604923522428}"/>
                </c:ext>
              </c:extLst>
            </c:dLbl>
            <c:dLbl>
              <c:idx val="14"/>
              <c:delete val="1"/>
              <c:extLst>
                <c:ext xmlns:c15="http://schemas.microsoft.com/office/drawing/2012/chart" uri="{CE6537A1-D6FC-4f65-9D91-7224C49458BB}"/>
                <c:ext xmlns:c16="http://schemas.microsoft.com/office/drawing/2014/chart" uri="{C3380CC4-5D6E-409C-BE32-E72D297353CC}">
                  <c16:uniqueId val="{00000005-07E2-4481-98B9-E310E3FC2282}"/>
                </c:ext>
              </c:extLst>
            </c:dLbl>
            <c:dLbl>
              <c:idx val="16"/>
              <c:tx>
                <c:rich>
                  <a:bodyPr/>
                  <a:lstStyle/>
                  <a:p>
                    <a:r>
                      <a:rPr lang="en-US"/>
                      <a:t>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25D9-45A9-AE37-604923522428}"/>
                </c:ext>
              </c:extLst>
            </c:dLbl>
            <c:dLbl>
              <c:idx val="17"/>
              <c:delete val="1"/>
              <c:extLst>
                <c:ext xmlns:c15="http://schemas.microsoft.com/office/drawing/2012/chart" uri="{CE6537A1-D6FC-4f65-9D91-7224C49458BB}"/>
                <c:ext xmlns:c16="http://schemas.microsoft.com/office/drawing/2014/chart" uri="{C3380CC4-5D6E-409C-BE32-E72D297353CC}">
                  <c16:uniqueId val="{00000003-07E2-4481-98B9-E310E3FC2282}"/>
                </c:ext>
              </c:extLst>
            </c:dLbl>
            <c:dLbl>
              <c:idx val="18"/>
              <c:delete val="1"/>
              <c:extLst>
                <c:ext xmlns:c15="http://schemas.microsoft.com/office/drawing/2012/chart" uri="{CE6537A1-D6FC-4f65-9D91-7224C49458BB}"/>
                <c:ext xmlns:c16="http://schemas.microsoft.com/office/drawing/2014/chart" uri="{C3380CC4-5D6E-409C-BE32-E72D297353CC}">
                  <c16:uniqueId val="{00000004-07E2-4481-98B9-E310E3FC2282}"/>
                </c:ext>
              </c:extLst>
            </c:dLbl>
            <c:dLbl>
              <c:idx val="19"/>
              <c:layout>
                <c:manualLayout>
                  <c:x val="-4.1204427117454583E-2"/>
                  <c:y val="0"/>
                </c:manualLayout>
              </c:layout>
              <c:tx>
                <c:rich>
                  <a:bodyPr/>
                  <a:lstStyle/>
                  <a:p>
                    <a:r>
                      <a:rPr lang="en-US">
                        <a:solidFill>
                          <a:schemeClr val="bg1"/>
                        </a:solidFill>
                      </a:rPr>
                      <a:t>2%</a:t>
                    </a:r>
                    <a:endParaRPr lang="en-US" dirty="0">
                      <a:solidFill>
                        <a:schemeClr val="bg1"/>
                      </a:solidFill>
                    </a:endParaRP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25D9-45A9-AE37-604923522428}"/>
                </c:ext>
              </c:extLst>
            </c:dLbl>
            <c:dLbl>
              <c:idx val="20"/>
              <c:layout>
                <c:manualLayout>
                  <c:x val="-3.8034855800727303E-2"/>
                  <c:y val="4.2684642024357727E-7"/>
                </c:manualLayout>
              </c:layout>
              <c:tx>
                <c:rich>
                  <a:bodyPr/>
                  <a:lstStyle/>
                  <a:p>
                    <a:r>
                      <a:rPr lang="en-US">
                        <a:solidFill>
                          <a:schemeClr val="bg1"/>
                        </a:solidFill>
                      </a:rPr>
                      <a:t>2%</a:t>
                    </a:r>
                    <a:endParaRPr lang="en-US" dirty="0">
                      <a:solidFill>
                        <a:schemeClr val="bg1"/>
                      </a:solidFill>
                    </a:endParaRP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5D9-45A9-AE37-604923522428}"/>
                </c:ext>
              </c:extLst>
            </c:dLbl>
            <c:dLbl>
              <c:idx val="21"/>
              <c:tx>
                <c:rich>
                  <a:bodyPr/>
                  <a:lstStyle/>
                  <a:p>
                    <a:r>
                      <a:rPr lang="en-US"/>
                      <a:t>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5D9-45A9-AE37-60492352242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Sheet1!$A$2:$A$23</c:f>
              <c:numCache>
                <c:formatCode>General</c:formatCode>
                <c:ptCount val="22"/>
              </c:numCache>
            </c:numRef>
          </c:cat>
          <c:val>
            <c:numRef>
              <c:f>Sheet1!$C$2:$C$23</c:f>
              <c:numCache>
                <c:formatCode>General</c:formatCode>
                <c:ptCount val="22"/>
                <c:pt idx="3">
                  <c:v>-2</c:v>
                </c:pt>
                <c:pt idx="5">
                  <c:v>-5</c:v>
                </c:pt>
                <c:pt idx="12">
                  <c:v>-12</c:v>
                </c:pt>
                <c:pt idx="14">
                  <c:v>-2</c:v>
                </c:pt>
                <c:pt idx="16">
                  <c:v>-5</c:v>
                </c:pt>
                <c:pt idx="17">
                  <c:v>-5</c:v>
                </c:pt>
                <c:pt idx="19">
                  <c:v>-2</c:v>
                </c:pt>
                <c:pt idx="20">
                  <c:v>-2</c:v>
                </c:pt>
                <c:pt idx="21">
                  <c:v>-5</c:v>
                </c:pt>
              </c:numCache>
            </c:numRef>
          </c:val>
          <c:extLst>
            <c:ext xmlns:c16="http://schemas.microsoft.com/office/drawing/2014/chart" uri="{C3380CC4-5D6E-409C-BE32-E72D297353CC}">
              <c16:uniqueId val="{00000001-07E2-4481-98B9-E310E3FC2282}"/>
            </c:ext>
          </c:extLst>
        </c:ser>
        <c:dLbls>
          <c:showLegendKey val="0"/>
          <c:showVal val="0"/>
          <c:showCatName val="0"/>
          <c:showSerName val="0"/>
          <c:showPercent val="0"/>
          <c:showBubbleSize val="0"/>
        </c:dLbls>
        <c:gapWidth val="32"/>
        <c:overlap val="100"/>
        <c:axId val="1755156352"/>
        <c:axId val="1755174592"/>
      </c:barChart>
      <c:catAx>
        <c:axId val="1755156352"/>
        <c:scaling>
          <c:orientation val="minMax"/>
        </c:scaling>
        <c:delete val="1"/>
        <c:axPos val="l"/>
        <c:numFmt formatCode="General" sourceLinked="1"/>
        <c:majorTickMark val="none"/>
        <c:minorTickMark val="none"/>
        <c:tickLblPos val="nextTo"/>
        <c:crossAx val="1755174592"/>
        <c:crosses val="autoZero"/>
        <c:auto val="1"/>
        <c:lblAlgn val="ctr"/>
        <c:lblOffset val="100"/>
        <c:noMultiLvlLbl val="0"/>
      </c:catAx>
      <c:valAx>
        <c:axId val="175517459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755156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795186793818889E-2"/>
          <c:y val="2.9987955446098207E-2"/>
          <c:w val="0.89011620347250242"/>
          <c:h val="0.85903814867199735"/>
        </c:manualLayout>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dLbls>
            <c:dLbl>
              <c:idx val="0"/>
              <c:tx>
                <c:rich>
                  <a:bodyPr/>
                  <a:lstStyle/>
                  <a:p>
                    <a:fld id="{99D4E9FA-5D8A-488D-87BB-31B61A8BCE8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D-07E2-4481-98B9-E310E3FC2282}"/>
                </c:ext>
              </c:extLst>
            </c:dLbl>
            <c:dLbl>
              <c:idx val="1"/>
              <c:tx>
                <c:rich>
                  <a:bodyPr/>
                  <a:lstStyle/>
                  <a:p>
                    <a:fld id="{ABFF9EA6-4F1E-4FEE-AD07-4E2740938786}"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B-07E2-4481-98B9-E310E3FC2282}"/>
                </c:ext>
              </c:extLst>
            </c:dLbl>
            <c:dLbl>
              <c:idx val="2"/>
              <c:tx>
                <c:rich>
                  <a:bodyPr/>
                  <a:lstStyle/>
                  <a:p>
                    <a:fld id="{292B9E25-8020-436D-877A-99003B694F6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9-07E2-4481-98B9-E310E3FC2282}"/>
                </c:ext>
              </c:extLst>
            </c:dLbl>
            <c:dLbl>
              <c:idx val="3"/>
              <c:tx>
                <c:rich>
                  <a:bodyPr/>
                  <a:lstStyle/>
                  <a:p>
                    <a:fld id="{E295E0ED-6B28-4019-88ED-F1CF31EE6F22}"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7-07E2-4481-98B9-E310E3FC2282}"/>
                </c:ext>
              </c:extLst>
            </c:dLbl>
            <c:dLbl>
              <c:idx val="4"/>
              <c:tx>
                <c:rich>
                  <a:bodyPr/>
                  <a:lstStyle/>
                  <a:p>
                    <a:fld id="{A9163C4D-6B98-4148-9EE5-DC2E9F6274A3}"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6-07E2-4481-98B9-E310E3FC2282}"/>
                </c:ext>
              </c:extLst>
            </c:dLbl>
            <c:dLbl>
              <c:idx val="5"/>
              <c:tx>
                <c:rich>
                  <a:bodyPr/>
                  <a:lstStyle/>
                  <a:p>
                    <a:fld id="{B46B7966-0C2C-41AB-93A2-31C894B8D99F}"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4-07E2-4481-98B9-E310E3FC2282}"/>
                </c:ext>
              </c:extLst>
            </c:dLbl>
            <c:dLbl>
              <c:idx val="6"/>
              <c:tx>
                <c:rich>
                  <a:bodyPr/>
                  <a:lstStyle/>
                  <a:p>
                    <a:fld id="{C044567A-999F-4E9B-9A93-B5621F897490}"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2-07E2-4481-98B9-E310E3FC2282}"/>
                </c:ext>
              </c:extLst>
            </c:dLbl>
            <c:dLbl>
              <c:idx val="7"/>
              <c:tx>
                <c:rich>
                  <a:bodyPr/>
                  <a:lstStyle/>
                  <a:p>
                    <a:fld id="{698EA04E-E7AF-4E8E-BA72-0C18E06ED933}"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1-07E2-4481-98B9-E310E3FC2282}"/>
                </c:ext>
              </c:extLst>
            </c:dLbl>
            <c:dLbl>
              <c:idx val="8"/>
              <c:tx>
                <c:rich>
                  <a:bodyPr/>
                  <a:lstStyle/>
                  <a:p>
                    <a:fld id="{23430AA7-F895-45EA-BEC2-078388B0231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0-07E2-4481-98B9-E310E3FC2282}"/>
                </c:ext>
              </c:extLst>
            </c:dLbl>
            <c:dLbl>
              <c:idx val="9"/>
              <c:tx>
                <c:rich>
                  <a:bodyPr/>
                  <a:lstStyle/>
                  <a:p>
                    <a:fld id="{8CB4939B-2601-4298-88F5-AB56EBD74C8F}"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07E2-4481-98B9-E310E3FC2282}"/>
                </c:ext>
              </c:extLst>
            </c:dLbl>
            <c:dLbl>
              <c:idx val="10"/>
              <c:tx>
                <c:rich>
                  <a:bodyPr/>
                  <a:lstStyle/>
                  <a:p>
                    <a:fld id="{7F3A8ED9-1245-4A4B-A96B-E840C8B60601}"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E-07E2-4481-98B9-E310E3FC2282}"/>
                </c:ext>
              </c:extLst>
            </c:dLbl>
            <c:dLbl>
              <c:idx val="11"/>
              <c:tx>
                <c:rich>
                  <a:bodyPr/>
                  <a:lstStyle/>
                  <a:p>
                    <a:fld id="{51CFF0FA-D128-49D5-AF80-3C5218C81D39}"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D-07E2-4481-98B9-E310E3FC2282}"/>
                </c:ext>
              </c:extLst>
            </c:dLbl>
            <c:dLbl>
              <c:idx val="12"/>
              <c:tx>
                <c:rich>
                  <a:bodyPr/>
                  <a:lstStyle/>
                  <a:p>
                    <a:fld id="{92A52680-64A5-4C53-9495-212E9A0A1CB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B-07E2-4481-98B9-E310E3FC2282}"/>
                </c:ext>
              </c:extLst>
            </c:dLbl>
            <c:dLbl>
              <c:idx val="13"/>
              <c:tx>
                <c:rich>
                  <a:bodyPr/>
                  <a:lstStyle/>
                  <a:p>
                    <a:fld id="{0F7B6FAB-7039-43CC-B870-2D97EE833EF0}"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07E2-4481-98B9-E310E3FC2282}"/>
                </c:ext>
              </c:extLst>
            </c:dLbl>
            <c:dLbl>
              <c:idx val="14"/>
              <c:tx>
                <c:rich>
                  <a:bodyPr/>
                  <a:lstStyle/>
                  <a:p>
                    <a:fld id="{36EF848C-3511-4D77-BC93-7BD3210184D0}"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07E2-4481-98B9-E310E3FC2282}"/>
                </c:ext>
              </c:extLst>
            </c:dLbl>
            <c:dLbl>
              <c:idx val="15"/>
              <c:tx>
                <c:rich>
                  <a:bodyPr/>
                  <a:lstStyle/>
                  <a:p>
                    <a:fld id="{3E9DEFC9-C067-4EBA-A1CC-A9A7A44F421F}"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07E2-4481-98B9-E310E3FC2282}"/>
                </c:ext>
              </c:extLst>
            </c:dLbl>
            <c:dLbl>
              <c:idx val="16"/>
              <c:tx>
                <c:rich>
                  <a:bodyPr/>
                  <a:lstStyle/>
                  <a:p>
                    <a:fld id="{562F5199-21A2-4001-AD2F-3014765D069A}"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07E2-4481-98B9-E310E3FC2282}"/>
                </c:ext>
              </c:extLst>
            </c:dLbl>
            <c:dLbl>
              <c:idx val="17"/>
              <c:tx>
                <c:rich>
                  <a:bodyPr/>
                  <a:lstStyle/>
                  <a:p>
                    <a:fld id="{16027CCD-5FE7-4FAD-8065-5B342FC252B1}"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07E2-4481-98B9-E310E3FC2282}"/>
                </c:ext>
              </c:extLst>
            </c:dLbl>
            <c:dLbl>
              <c:idx val="18"/>
              <c:tx>
                <c:rich>
                  <a:bodyPr/>
                  <a:lstStyle/>
                  <a:p>
                    <a:fld id="{5905FE38-4E18-4A30-B6FC-8E309402B7EF}"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07E2-4481-98B9-E310E3FC2282}"/>
                </c:ext>
              </c:extLst>
            </c:dLbl>
            <c:dLbl>
              <c:idx val="19"/>
              <c:tx>
                <c:rich>
                  <a:bodyPr/>
                  <a:lstStyle/>
                  <a:p>
                    <a:fld id="{ABD7A27F-B440-4FC3-885D-0CA1122507D1}"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07E2-4481-98B9-E310E3FC2282}"/>
                </c:ext>
              </c:extLst>
            </c:dLbl>
            <c:dLbl>
              <c:idx val="20"/>
              <c:tx>
                <c:rich>
                  <a:bodyPr/>
                  <a:lstStyle/>
                  <a:p>
                    <a:fld id="{619C5FF4-D834-4EEF-8CD4-C87DA226910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07E2-4481-98B9-E310E3FC2282}"/>
                </c:ext>
              </c:extLst>
            </c:dLbl>
            <c:dLbl>
              <c:idx val="21"/>
              <c:tx>
                <c:rich>
                  <a:bodyPr/>
                  <a:lstStyle/>
                  <a:p>
                    <a:fld id="{A85A74CB-C3EA-4F51-B951-778884DC224E}"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07E2-4481-98B9-E310E3FC228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Sheet1!$A$2:$A$23</c:f>
              <c:numCache>
                <c:formatCode>General</c:formatCode>
                <c:ptCount val="22"/>
              </c:numCache>
            </c:numRef>
          </c:cat>
          <c:val>
            <c:numRef>
              <c:f>Sheet1!$B$2:$B$23</c:f>
              <c:numCache>
                <c:formatCode>General</c:formatCode>
                <c:ptCount val="22"/>
                <c:pt idx="0">
                  <c:v>15</c:v>
                </c:pt>
                <c:pt idx="1">
                  <c:v>13</c:v>
                </c:pt>
                <c:pt idx="2">
                  <c:v>24</c:v>
                </c:pt>
                <c:pt idx="3">
                  <c:v>20</c:v>
                </c:pt>
                <c:pt idx="4">
                  <c:v>22</c:v>
                </c:pt>
                <c:pt idx="5">
                  <c:v>19</c:v>
                </c:pt>
                <c:pt idx="6">
                  <c:v>30</c:v>
                </c:pt>
                <c:pt idx="7">
                  <c:v>15</c:v>
                </c:pt>
                <c:pt idx="8">
                  <c:v>24</c:v>
                </c:pt>
                <c:pt idx="9">
                  <c:v>13</c:v>
                </c:pt>
                <c:pt idx="10">
                  <c:v>17</c:v>
                </c:pt>
                <c:pt idx="11">
                  <c:v>20</c:v>
                </c:pt>
                <c:pt idx="12">
                  <c:v>13</c:v>
                </c:pt>
                <c:pt idx="13">
                  <c:v>22</c:v>
                </c:pt>
                <c:pt idx="14">
                  <c:v>24</c:v>
                </c:pt>
                <c:pt idx="15">
                  <c:v>32</c:v>
                </c:pt>
                <c:pt idx="16">
                  <c:v>24</c:v>
                </c:pt>
                <c:pt idx="17">
                  <c:v>33</c:v>
                </c:pt>
                <c:pt idx="18">
                  <c:v>35</c:v>
                </c:pt>
                <c:pt idx="19">
                  <c:v>37</c:v>
                </c:pt>
                <c:pt idx="20">
                  <c:v>41</c:v>
                </c:pt>
                <c:pt idx="21">
                  <c:v>32</c:v>
                </c:pt>
              </c:numCache>
            </c:numRef>
          </c:val>
          <c:extLst>
            <c:ext xmlns:c16="http://schemas.microsoft.com/office/drawing/2014/chart" uri="{C3380CC4-5D6E-409C-BE32-E72D297353CC}">
              <c16:uniqueId val="{00000000-07E2-4481-98B9-E310E3FC2282}"/>
            </c:ext>
          </c:extLst>
        </c:ser>
        <c:ser>
          <c:idx val="1"/>
          <c:order val="1"/>
          <c:tx>
            <c:strRef>
              <c:f>Sheet1!$C$1</c:f>
              <c:strCache>
                <c:ptCount val="1"/>
                <c:pt idx="0">
                  <c:v>Series 2</c:v>
                </c:pt>
              </c:strCache>
            </c:strRef>
          </c:tx>
          <c:spPr>
            <a:solidFill>
              <a:schemeClr val="accent2"/>
            </a:solidFill>
            <a:ln>
              <a:noFill/>
            </a:ln>
            <a:effectLst/>
          </c:spPr>
          <c:invertIfNegative val="0"/>
          <c:dLbls>
            <c:dLbl>
              <c:idx val="0"/>
              <c:tx>
                <c:rich>
                  <a:bodyPr/>
                  <a:lstStyle/>
                  <a:p>
                    <a:fld id="{A1C1D17B-320C-4484-9588-C445F95E74A0}"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E-07E2-4481-98B9-E310E3FC2282}"/>
                </c:ext>
              </c:extLst>
            </c:dLbl>
            <c:dLbl>
              <c:idx val="1"/>
              <c:tx>
                <c:rich>
                  <a:bodyPr/>
                  <a:lstStyle/>
                  <a:p>
                    <a:fld id="{C7C87E4B-2359-415A-8C04-CFE20DD9BF9C}"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C-07E2-4481-98B9-E310E3FC2282}"/>
                </c:ext>
              </c:extLst>
            </c:dLbl>
            <c:dLbl>
              <c:idx val="2"/>
              <c:layout>
                <c:manualLayout>
                  <c:x val="4.7543569750909127E-2"/>
                  <c:y val="0"/>
                </c:manualLayout>
              </c:layout>
              <c:tx>
                <c:rich>
                  <a:bodyPr/>
                  <a:lstStyle/>
                  <a:p>
                    <a:fld id="{2ACC34AC-573B-46BB-84BC-C2DA78E06670}" type="VALUE">
                      <a:rPr lang="en-US" smtClean="0">
                        <a:solidFill>
                          <a:schemeClr val="bg1"/>
                        </a:solidFill>
                      </a:rPr>
                      <a:pPr/>
                      <a:t>[VALUE]</a:t>
                    </a:fld>
                    <a:r>
                      <a:rPr lang="en-US">
                        <a:solidFill>
                          <a:schemeClr val="bg1"/>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A-07E2-4481-98B9-E310E3FC2282}"/>
                </c:ext>
              </c:extLst>
            </c:dLbl>
            <c:dLbl>
              <c:idx val="3"/>
              <c:layout>
                <c:manualLayout>
                  <c:x val="4.4373998434181855E-2"/>
                  <c:y val="-9.9382926763769802E-17"/>
                </c:manualLayout>
              </c:layout>
              <c:tx>
                <c:rich>
                  <a:bodyPr/>
                  <a:lstStyle/>
                  <a:p>
                    <a:fld id="{0B04D58D-A627-49E1-ACEB-1CA1405B0039}" type="VALUE">
                      <a:rPr lang="en-US" smtClean="0">
                        <a:solidFill>
                          <a:schemeClr val="bg1"/>
                        </a:solidFill>
                      </a:rPr>
                      <a:pPr/>
                      <a:t>[VALUE]</a:t>
                    </a:fld>
                    <a:r>
                      <a:rPr lang="en-US">
                        <a:solidFill>
                          <a:schemeClr val="bg1"/>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8-07E2-4481-98B9-E310E3FC2282}"/>
                </c:ext>
              </c:extLst>
            </c:dLbl>
            <c:dLbl>
              <c:idx val="4"/>
              <c:delete val="1"/>
              <c:extLst>
                <c:ext xmlns:c15="http://schemas.microsoft.com/office/drawing/2012/chart" uri="{CE6537A1-D6FC-4f65-9D91-7224C49458BB}"/>
                <c:ext xmlns:c16="http://schemas.microsoft.com/office/drawing/2014/chart" uri="{C3380CC4-5D6E-409C-BE32-E72D297353CC}">
                  <c16:uniqueId val="{0000000B-07E2-4481-98B9-E310E3FC2282}"/>
                </c:ext>
              </c:extLst>
            </c:dLbl>
            <c:dLbl>
              <c:idx val="5"/>
              <c:tx>
                <c:rich>
                  <a:bodyPr/>
                  <a:lstStyle/>
                  <a:p>
                    <a:fld id="{D85822B0-1D3E-4AFE-830F-6CD507129639}"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5-07E2-4481-98B9-E310E3FC2282}"/>
                </c:ext>
              </c:extLst>
            </c:dLbl>
            <c:dLbl>
              <c:idx val="6"/>
              <c:tx>
                <c:rich>
                  <a:bodyPr/>
                  <a:lstStyle/>
                  <a:p>
                    <a:fld id="{F223E288-1545-465F-AEBB-E6BA9F624277}"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3-07E2-4481-98B9-E310E3FC2282}"/>
                </c:ext>
              </c:extLst>
            </c:dLbl>
            <c:dLbl>
              <c:idx val="7"/>
              <c:delete val="1"/>
              <c:extLst>
                <c:ext xmlns:c15="http://schemas.microsoft.com/office/drawing/2012/chart" uri="{CE6537A1-D6FC-4f65-9D91-7224C49458BB}"/>
                <c:ext xmlns:c16="http://schemas.microsoft.com/office/drawing/2014/chart" uri="{C3380CC4-5D6E-409C-BE32-E72D297353CC}">
                  <c16:uniqueId val="{0000000A-07E2-4481-98B9-E310E3FC2282}"/>
                </c:ext>
              </c:extLst>
            </c:dLbl>
            <c:dLbl>
              <c:idx val="8"/>
              <c:delete val="1"/>
              <c:extLst>
                <c:ext xmlns:c15="http://schemas.microsoft.com/office/drawing/2012/chart" uri="{CE6537A1-D6FC-4f65-9D91-7224C49458BB}"/>
                <c:ext xmlns:c16="http://schemas.microsoft.com/office/drawing/2014/chart" uri="{C3380CC4-5D6E-409C-BE32-E72D297353CC}">
                  <c16:uniqueId val="{00000009-07E2-4481-98B9-E310E3FC2282}"/>
                </c:ext>
              </c:extLst>
            </c:dLbl>
            <c:dLbl>
              <c:idx val="9"/>
              <c:delete val="1"/>
              <c:extLst>
                <c:ext xmlns:c15="http://schemas.microsoft.com/office/drawing/2012/chart" uri="{CE6537A1-D6FC-4f65-9D91-7224C49458BB}"/>
                <c:ext xmlns:c16="http://schemas.microsoft.com/office/drawing/2014/chart" uri="{C3380CC4-5D6E-409C-BE32-E72D297353CC}">
                  <c16:uniqueId val="{00000008-07E2-4481-98B9-E310E3FC2282}"/>
                </c:ext>
              </c:extLst>
            </c:dLbl>
            <c:dLbl>
              <c:idx val="10"/>
              <c:delete val="1"/>
              <c:extLst>
                <c:ext xmlns:c15="http://schemas.microsoft.com/office/drawing/2012/chart" uri="{CE6537A1-D6FC-4f65-9D91-7224C49458BB}"/>
                <c:ext xmlns:c16="http://schemas.microsoft.com/office/drawing/2014/chart" uri="{C3380CC4-5D6E-409C-BE32-E72D297353CC}">
                  <c16:uniqueId val="{00000007-07E2-4481-98B9-E310E3FC2282}"/>
                </c:ext>
              </c:extLst>
            </c:dLbl>
            <c:dLbl>
              <c:idx val="11"/>
              <c:delete val="1"/>
              <c:extLst>
                <c:ext xmlns:c15="http://schemas.microsoft.com/office/drawing/2012/chart" uri="{CE6537A1-D6FC-4f65-9D91-7224C49458BB}"/>
                <c:ext xmlns:c16="http://schemas.microsoft.com/office/drawing/2014/chart" uri="{C3380CC4-5D6E-409C-BE32-E72D297353CC}">
                  <c16:uniqueId val="{00000006-07E2-4481-98B9-E310E3FC2282}"/>
                </c:ext>
              </c:extLst>
            </c:dLbl>
            <c:dLbl>
              <c:idx val="12"/>
              <c:tx>
                <c:rich>
                  <a:bodyPr/>
                  <a:lstStyle/>
                  <a:p>
                    <a:fld id="{809A73DB-3CEB-4489-B07D-CBC2781C248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C-07E2-4481-98B9-E310E3FC2282}"/>
                </c:ext>
              </c:extLst>
            </c:dLbl>
            <c:dLbl>
              <c:idx val="13"/>
              <c:tx>
                <c:rich>
                  <a:bodyPr/>
                  <a:lstStyle/>
                  <a:p>
                    <a:fld id="{39E59D14-8339-4D76-8436-7C22AF9086C3}"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A-07E2-4481-98B9-E310E3FC2282}"/>
                </c:ext>
              </c:extLst>
            </c:dLbl>
            <c:dLbl>
              <c:idx val="14"/>
              <c:delete val="1"/>
              <c:extLst>
                <c:ext xmlns:c15="http://schemas.microsoft.com/office/drawing/2012/chart" uri="{CE6537A1-D6FC-4f65-9D91-7224C49458BB}"/>
                <c:ext xmlns:c16="http://schemas.microsoft.com/office/drawing/2014/chart" uri="{C3380CC4-5D6E-409C-BE32-E72D297353CC}">
                  <c16:uniqueId val="{00000005-07E2-4481-98B9-E310E3FC2282}"/>
                </c:ext>
              </c:extLst>
            </c:dLbl>
            <c:dLbl>
              <c:idx val="15"/>
              <c:layout>
                <c:manualLayout>
                  <c:x val="4.4373998434181855E-2"/>
                  <c:y val="0"/>
                </c:manualLayout>
              </c:layout>
              <c:tx>
                <c:rich>
                  <a:bodyPr/>
                  <a:lstStyle/>
                  <a:p>
                    <a:fld id="{1198AE6B-9D46-4FCC-9B2C-62A436C4DAB0}" type="VALUE">
                      <a:rPr lang="en-US" smtClean="0">
                        <a:solidFill>
                          <a:schemeClr val="bg1"/>
                        </a:solidFill>
                      </a:rPr>
                      <a:pPr/>
                      <a:t>[VALUE]</a:t>
                    </a:fld>
                    <a:r>
                      <a:rPr lang="en-US">
                        <a:solidFill>
                          <a:schemeClr val="bg1"/>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07E2-4481-98B9-E310E3FC2282}"/>
                </c:ext>
              </c:extLst>
            </c:dLbl>
            <c:dLbl>
              <c:idx val="16"/>
              <c:tx>
                <c:rich>
                  <a:bodyPr/>
                  <a:lstStyle/>
                  <a:p>
                    <a:fld id="{629546BF-29FF-42C5-8136-204613E948E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07E2-4481-98B9-E310E3FC2282}"/>
                </c:ext>
              </c:extLst>
            </c:dLbl>
            <c:dLbl>
              <c:idx val="17"/>
              <c:delete val="1"/>
              <c:extLst>
                <c:ext xmlns:c15="http://schemas.microsoft.com/office/drawing/2012/chart" uri="{CE6537A1-D6FC-4f65-9D91-7224C49458BB}"/>
                <c:ext xmlns:c16="http://schemas.microsoft.com/office/drawing/2014/chart" uri="{C3380CC4-5D6E-409C-BE32-E72D297353CC}">
                  <c16:uniqueId val="{00000003-07E2-4481-98B9-E310E3FC2282}"/>
                </c:ext>
              </c:extLst>
            </c:dLbl>
            <c:dLbl>
              <c:idx val="18"/>
              <c:delete val="1"/>
              <c:extLst>
                <c:ext xmlns:c15="http://schemas.microsoft.com/office/drawing/2012/chart" uri="{CE6537A1-D6FC-4f65-9D91-7224C49458BB}"/>
                <c:ext xmlns:c16="http://schemas.microsoft.com/office/drawing/2014/chart" uri="{C3380CC4-5D6E-409C-BE32-E72D297353CC}">
                  <c16:uniqueId val="{00000004-07E2-4481-98B9-E310E3FC2282}"/>
                </c:ext>
              </c:extLst>
            </c:dLbl>
            <c:dLbl>
              <c:idx val="19"/>
              <c:tx>
                <c:rich>
                  <a:bodyPr/>
                  <a:lstStyle/>
                  <a:p>
                    <a:fld id="{4928D055-60E5-4D81-9378-F5D3CA7F9C8D}"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07E2-4481-98B9-E310E3FC2282}"/>
                </c:ext>
              </c:extLst>
            </c:dLbl>
            <c:dLbl>
              <c:idx val="20"/>
              <c:tx>
                <c:rich>
                  <a:bodyPr/>
                  <a:lstStyle/>
                  <a:p>
                    <a:fld id="{989D800F-4A87-46C4-A2D7-AC31D378965B}"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07E2-4481-98B9-E310E3FC2282}"/>
                </c:ext>
              </c:extLst>
            </c:dLbl>
            <c:dLbl>
              <c:idx val="21"/>
              <c:layout>
                <c:manualLayout>
                  <c:x val="4.7543569750909127E-2"/>
                  <c:y val="-2.7951448152310255E-17"/>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fld id="{FDA7138A-FA71-4CF8-8354-22F9095BF923}" type="VALUE">
                      <a:rPr lang="en-US" smtClean="0">
                        <a:solidFill>
                          <a:schemeClr val="bg1"/>
                        </a:solidFill>
                      </a:rPr>
                      <a:pPr>
                        <a:defRPr>
                          <a:solidFill>
                            <a:schemeClr val="bg1"/>
                          </a:solidFill>
                        </a:defRPr>
                      </a:pPr>
                      <a:t>[VALUE]</a:t>
                    </a:fld>
                    <a:r>
                      <a:rPr lang="en-US">
                        <a:solidFill>
                          <a:schemeClr val="bg1"/>
                        </a:solidFill>
                      </a:rPr>
                      <a:t>%</a:t>
                    </a:r>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07E2-4481-98B9-E310E3FC228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Sheet1!$A$2:$A$23</c:f>
              <c:numCache>
                <c:formatCode>General</c:formatCode>
                <c:ptCount val="22"/>
              </c:numCache>
            </c:numRef>
          </c:cat>
          <c:val>
            <c:numRef>
              <c:f>Sheet1!$C$2:$C$23</c:f>
              <c:numCache>
                <c:formatCode>General</c:formatCode>
                <c:ptCount val="22"/>
                <c:pt idx="0">
                  <c:v>13</c:v>
                </c:pt>
                <c:pt idx="1">
                  <c:v>13</c:v>
                </c:pt>
                <c:pt idx="2">
                  <c:v>2</c:v>
                </c:pt>
                <c:pt idx="3">
                  <c:v>2</c:v>
                </c:pt>
                <c:pt idx="4">
                  <c:v>0</c:v>
                </c:pt>
                <c:pt idx="5">
                  <c:v>6</c:v>
                </c:pt>
                <c:pt idx="6">
                  <c:v>4</c:v>
                </c:pt>
                <c:pt idx="7">
                  <c:v>0</c:v>
                </c:pt>
                <c:pt idx="8">
                  <c:v>0</c:v>
                </c:pt>
                <c:pt idx="9">
                  <c:v>0</c:v>
                </c:pt>
                <c:pt idx="10">
                  <c:v>0</c:v>
                </c:pt>
                <c:pt idx="11">
                  <c:v>0</c:v>
                </c:pt>
                <c:pt idx="12">
                  <c:v>9</c:v>
                </c:pt>
                <c:pt idx="13">
                  <c:v>4</c:v>
                </c:pt>
                <c:pt idx="14">
                  <c:v>0</c:v>
                </c:pt>
                <c:pt idx="15">
                  <c:v>2</c:v>
                </c:pt>
                <c:pt idx="16">
                  <c:v>7</c:v>
                </c:pt>
                <c:pt idx="17">
                  <c:v>0</c:v>
                </c:pt>
                <c:pt idx="18">
                  <c:v>0</c:v>
                </c:pt>
                <c:pt idx="19">
                  <c:v>17</c:v>
                </c:pt>
                <c:pt idx="20">
                  <c:v>6</c:v>
                </c:pt>
                <c:pt idx="21">
                  <c:v>2</c:v>
                </c:pt>
              </c:numCache>
            </c:numRef>
          </c:val>
          <c:extLst>
            <c:ext xmlns:c16="http://schemas.microsoft.com/office/drawing/2014/chart" uri="{C3380CC4-5D6E-409C-BE32-E72D297353CC}">
              <c16:uniqueId val="{00000001-07E2-4481-98B9-E310E3FC2282}"/>
            </c:ext>
          </c:extLst>
        </c:ser>
        <c:dLbls>
          <c:showLegendKey val="0"/>
          <c:showVal val="0"/>
          <c:showCatName val="0"/>
          <c:showSerName val="0"/>
          <c:showPercent val="0"/>
          <c:showBubbleSize val="0"/>
        </c:dLbls>
        <c:gapWidth val="32"/>
        <c:overlap val="100"/>
        <c:axId val="1755156352"/>
        <c:axId val="1755174592"/>
      </c:barChart>
      <c:catAx>
        <c:axId val="1755156352"/>
        <c:scaling>
          <c:orientation val="minMax"/>
        </c:scaling>
        <c:delete val="0"/>
        <c:axPos val="l"/>
        <c:numFmt formatCode="General" sourceLinked="1"/>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5174592"/>
        <c:crosses val="autoZero"/>
        <c:auto val="1"/>
        <c:lblAlgn val="ctr"/>
        <c:lblOffset val="100"/>
        <c:noMultiLvlLbl val="0"/>
      </c:catAx>
      <c:valAx>
        <c:axId val="175517459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755156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488004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11797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389023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AUC, area under the curve; CT, chemotherapy; Dato-DXd, datopotamab deruxtecan; NSCLC, non-small-cell lung cancer; Plt, platinum.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98512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BL, baseline; Dato-</a:t>
            </a:r>
            <a:r>
              <a:rPr lang="en-US" i="1" dirty="0"/>
              <a:t>DXd</a:t>
            </a:r>
            <a:r>
              <a:rPr lang="en-US" i="1"/>
              <a:t>, datopotamab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059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a:t>
            </a:r>
            <a:r>
              <a:rPr lang="en-US" i="1"/>
              <a:t>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6448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1L, first line; AGA, actionable genomic alteration; CT, chemotherapy; </a:t>
            </a:r>
            <a:r>
              <a:rPr lang="en-US" i="1" dirty="0"/>
              <a:t>Dato-DXd, datopotamab deruxtecan; NE, not estimable; NSCLC, non-small-cell lung cancer;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23025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30462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AGA, </a:t>
            </a:r>
            <a:r>
              <a:rPr kumimoji="0" lang="en-GB" alt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actionable genomic alteration; </a:t>
            </a:r>
            <a:r>
              <a:rPr lang="en-US" i="1"/>
              <a:t>AUC, area under the curve; CT, chemotherapy; Dato-DXd, datopotamab deruxtecan; DCR, disease control rate; </a:t>
            </a:r>
            <a:r>
              <a:rPr lang="en-US" b="0" i="1"/>
              <a:t>ECOG, Eastern Cooperative Oncology Group; </a:t>
            </a:r>
            <a:r>
              <a:rPr lang="en-US" i="1"/>
              <a:t>ICI, immune checkpoint inhibitor; mTPI-2, modified toxicity probability interval-2; NSCLC, non-small-cell lung cancer; ORR, objective response rate; PS, performance score; plt, platinum; RECIST, Response Evaluation Criteria in Solid Tumors; tx,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4374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ORR, overall response rate; TPS, tumor proportion score.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52578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latin typeface="Arial" panose="020B0604020202020204" pitchFamily="34" charset="0"/>
                <a:cs typeface="Arial" panose="020B0604020202020204" pitchFamily="34" charset="0"/>
              </a:rPr>
              <a:t>1L, first-line; AGA, actionable genomic alteration; adv, advanced; BICR, blinded independent central review; CT, chemotherapy; </a:t>
            </a:r>
            <a:r>
              <a:rPr lang="en-US" sz="1200" i="1" kern="100">
                <a:effectLst/>
                <a:latin typeface="Arial" panose="020B0604020202020204" pitchFamily="34" charset="0"/>
                <a:ea typeface="Calibri" panose="020F0502020204030204" pitchFamily="34" charset="0"/>
                <a:cs typeface="Arial" panose="020B0604020202020204" pitchFamily="34" charset="0"/>
              </a:rPr>
              <a:t>Dato-DXd, datopotamab deruxtecan; </a:t>
            </a:r>
            <a:r>
              <a:rPr lang="en-US" sz="1200" i="1">
                <a:latin typeface="Arial" panose="020B0604020202020204" pitchFamily="34" charset="0"/>
                <a:cs typeface="Arial" panose="020B0604020202020204" pitchFamily="34" charset="0"/>
              </a:rPr>
              <a:t>NSCLC, non-small-cell lung cancer; OS, overall survival; PFS,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2570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00">
                <a:effectLst/>
                <a:latin typeface="Arial" panose="020B0604020202020204" pitchFamily="34" charset="0"/>
                <a:ea typeface="Calibri" panose="020F0502020204030204" pitchFamily="34" charset="0"/>
                <a:cs typeface="Arial" panose="020B0604020202020204" pitchFamily="34" charset="0"/>
              </a:rPr>
              <a:t>AGA, actionable genomic alteration; </a:t>
            </a:r>
            <a:r>
              <a:rPr lang="en-US" sz="1200" i="1" kern="100" dirty="0">
                <a:effectLst/>
                <a:latin typeface="Arial" panose="020B0604020202020204" pitchFamily="34" charset="0"/>
                <a:ea typeface="Calibri" panose="020F0502020204030204" pitchFamily="34" charset="0"/>
                <a:cs typeface="Arial" panose="020B0604020202020204" pitchFamily="34" charset="0"/>
              </a:rPr>
              <a:t>Carbo, carboplatin; </a:t>
            </a:r>
            <a:r>
              <a:rPr lang="en-US" b="0" i="1"/>
              <a:t>DCR, disease control rate; DoR, duration of response; ECOG, </a:t>
            </a:r>
            <a:r>
              <a:rPr kumimoji="0" lang="en-US" altLang="en-US" b="0" i="1" u="none" strike="noStrike" kern="1200" cap="none" spc="0" normalizeH="0" baseline="0" noProof="0">
                <a:ln>
                  <a:noFill/>
                </a:ln>
                <a:solidFill>
                  <a:srgbClr val="000000"/>
                </a:solidFill>
                <a:effectLst/>
                <a:uLnTx/>
                <a:uFillTx/>
                <a:ea typeface="+mn-ea"/>
                <a:cs typeface="+mn-cs"/>
              </a:rPr>
              <a:t>Eastern Cooperative Oncology Group; f/u, follow-up; nonsq, nonsquamous; mNSCLC, metastatic non-small-cell lung cancer; </a:t>
            </a:r>
            <a:r>
              <a:rPr lang="en-US" b="0" i="1"/>
              <a:t>NSCLC, non-small-cell lung cancer; ORR, objective response rate; OS, overall survival; PD, progressive disease; PFS, progression-free survival; PS, performance status; RECIST, Response Evaluation Criteria in Solid Tumors; RP2D, recommended phase II dose; sq, squamous; TPS, tumor proportion score;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809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DCR, disease control rate; DoR, duration of response; f/u, follow-up; NR, not reached; ORR, objective response rate; PD, progressive disease; PR, partial response; SD, stable disease; TPS, tumor proportion score.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9296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f/u, follow-up; PD, progressive disease; PR, partial response; SD, stable disease; TPS, tumor proportion score.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4022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27751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00" dirty="0">
                <a:effectLst/>
                <a:latin typeface="Arial" panose="020B0604020202020204" pitchFamily="34" charset="0"/>
                <a:ea typeface="Calibri" panose="020F0502020204030204" pitchFamily="34" charset="0"/>
                <a:cs typeface="Arial" panose="020B0604020202020204" pitchFamily="34" charset="0"/>
              </a:rPr>
              <a:t>1L, first line; AGA, actionable genomic alteration; </a:t>
            </a:r>
            <a:r>
              <a:rPr lang="en-US" b="0" i="1" dirty="0"/>
              <a:t>CR</a:t>
            </a:r>
            <a:r>
              <a:rPr lang="en-US" b="0" i="1"/>
              <a:t>, </a:t>
            </a:r>
            <a:r>
              <a:rPr lang="en-US" b="0" i="1" dirty="0"/>
              <a:t>complete </a:t>
            </a:r>
            <a:r>
              <a:rPr lang="en-US" b="0" i="1"/>
              <a:t>response</a:t>
            </a:r>
            <a:r>
              <a:rPr kumimoji="0" lang="en-US" altLang="en-US" b="0" i="1" u="none" strike="noStrike" kern="1200" cap="none" spc="0" normalizeH="0" baseline="0" noProof="0" dirty="0">
                <a:ln>
                  <a:noFill/>
                </a:ln>
                <a:solidFill>
                  <a:srgbClr val="000000"/>
                </a:solidFill>
                <a:effectLst/>
                <a:uLnTx/>
                <a:uFillTx/>
                <a:ea typeface="+mn-ea"/>
                <a:cs typeface="+mn-cs"/>
              </a:rPr>
              <a:t>; </a:t>
            </a:r>
            <a:r>
              <a:rPr kumimoji="0" lang="en-US" altLang="en-US" b="0" i="1" u="none" strike="noStrike" kern="1200" cap="none" spc="0" normalizeH="0" baseline="0" noProof="0">
                <a:ln>
                  <a:noFill/>
                </a:ln>
                <a:solidFill>
                  <a:srgbClr val="000000"/>
                </a:solidFill>
                <a:effectLst/>
                <a:uLnTx/>
                <a:uFillTx/>
                <a:ea typeface="+mn-ea"/>
                <a:cs typeface="+mn-cs"/>
              </a:rPr>
              <a:t>mNSCLC, metastatic non-small-cell lung cancer;</a:t>
            </a:r>
            <a:r>
              <a:rPr lang="en-US" b="0" i="1" dirty="0"/>
              <a:t> NR</a:t>
            </a:r>
            <a:r>
              <a:rPr lang="en-US" b="0" i="1"/>
              <a:t>, </a:t>
            </a:r>
            <a:r>
              <a:rPr lang="en-US" b="0" i="1" dirty="0"/>
              <a:t>not reached</a:t>
            </a:r>
            <a:r>
              <a:rPr lang="en-US" b="0" i="1"/>
              <a:t>; PD, progressive disease; PFS, progression-free survival; </a:t>
            </a:r>
            <a:r>
              <a:rPr lang="en-US" b="0" i="1" dirty="0"/>
              <a:t>PR</a:t>
            </a:r>
            <a:r>
              <a:rPr lang="en-US" b="0" i="1"/>
              <a:t>, </a:t>
            </a:r>
            <a:r>
              <a:rPr lang="en-US" b="0" i="1" dirty="0"/>
              <a:t>partial response</a:t>
            </a:r>
            <a:r>
              <a:rPr lang="en-US" b="0" i="1"/>
              <a:t>; </a:t>
            </a:r>
            <a:r>
              <a:rPr lang="en-US" b="0" i="1" dirty="0"/>
              <a:t>SD</a:t>
            </a:r>
            <a:r>
              <a:rPr lang="en-US" b="0" i="1"/>
              <a:t>, </a:t>
            </a:r>
            <a:r>
              <a:rPr lang="en-US" b="0" i="1" dirty="0"/>
              <a:t>stable disease</a:t>
            </a:r>
            <a:r>
              <a:rPr lang="en-US" b="0" i="1"/>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0328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00">
                <a:effectLst/>
                <a:latin typeface="Arial" panose="020B0604020202020204" pitchFamily="34" charset="0"/>
                <a:ea typeface="Calibri" panose="020F0502020204030204" pitchFamily="34" charset="0"/>
                <a:cs typeface="Arial" panose="020B0604020202020204" pitchFamily="34" charset="0"/>
              </a:rPr>
              <a:t>AGA, actionable genomic alteration; </a:t>
            </a:r>
            <a:r>
              <a:rPr lang="en-US" altLang="en-US" sz="1200" b="0" i="1">
                <a:latin typeface="Arial" panose="020B0604020202020204" pitchFamily="34" charset="0"/>
                <a:ea typeface="Aktiv Grotesk Trial" charset="0"/>
                <a:cs typeface="Arial" panose="020B0604020202020204" pitchFamily="34" charset="0"/>
              </a:rPr>
              <a:t>NSCLC, non-small-cell lung cancer; OS, overall survival; PFS, progression-free survival.</a:t>
            </a:r>
            <a:endParaRPr lang="en-US" sz="12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3700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B12E7C3-CCE1-4CDA-8FF3-80E59A80E892}"/>
              </a:ext>
            </a:extLst>
          </p:cNvPr>
          <p:cNvSpPr>
            <a:spLocks noGrp="1" noRot="1" noChangeAspect="1" noChangeArrowheads="1" noTextEdit="1"/>
          </p:cNvSpPr>
          <p:nvPr>
            <p:ph type="sldImg"/>
          </p:nvPr>
        </p:nvSpPr>
        <p:spPr/>
      </p:sp>
      <p:sp>
        <p:nvSpPr>
          <p:cNvPr id="74755" name="Notes Placeholder 2">
            <a:extLst>
              <a:ext uri="{FF2B5EF4-FFF2-40B4-BE49-F238E27FC236}">
                <a16:creationId xmlns:a16="http://schemas.microsoft.com/office/drawing/2014/main" id="{D56DD30C-1580-4381-9898-B848CFD4B2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ADC, antibody‒drug conjugate; DAR, drug‒antibody ratio; SG, </a:t>
            </a:r>
            <a:r>
              <a:rPr kumimoji="0" lang="en-US" sz="1200" b="0" i="1" u="none" strike="noStrike" kern="0" cap="none" spc="0" normalizeH="0" baseline="0" noProof="0">
                <a:ln>
                  <a:noFill/>
                </a:ln>
                <a:solidFill>
                  <a:srgbClr val="000000"/>
                </a:solidFill>
                <a:effectLst/>
                <a:uLnTx/>
                <a:uFillTx/>
                <a:latin typeface="Calibri"/>
                <a:ea typeface="+mn-ea"/>
                <a:cs typeface="Arial" panose="020B0604020202020204" pitchFamily="34" charset="0"/>
              </a:rPr>
              <a:t>sacituzumab </a:t>
            </a:r>
            <a:r>
              <a:rPr kumimoji="0" lang="en-US" sz="1200" b="0" i="1" u="none" strike="noStrike" kern="0" cap="none" spc="0" normalizeH="0" baseline="0" noProof="0" dirty="0">
                <a:ln>
                  <a:noFill/>
                </a:ln>
                <a:solidFill>
                  <a:srgbClr val="000000"/>
                </a:solidFill>
                <a:effectLst/>
                <a:uLnTx/>
                <a:uFillTx/>
                <a:latin typeface="Calibri"/>
                <a:ea typeface="+mn-ea"/>
                <a:cs typeface="Arial" panose="020B0604020202020204" pitchFamily="34" charset="0"/>
              </a:rPr>
              <a:t>govitecan</a:t>
            </a:r>
            <a:r>
              <a:rPr kumimoji="0" lang="en-US" sz="1200" b="0" i="1" u="none" strike="noStrike" kern="0" cap="none" spc="0" normalizeH="0" baseline="0" noProof="0">
                <a:ln>
                  <a:noFill/>
                </a:ln>
                <a:solidFill>
                  <a:srgbClr val="000000"/>
                </a:solidFill>
                <a:effectLst/>
                <a:uLnTx/>
                <a:uFillTx/>
                <a:latin typeface="Calibri"/>
                <a:ea typeface="+mn-ea"/>
                <a:cs typeface="Arial" panose="020B0604020202020204" pitchFamily="34" charset="0"/>
              </a:rPr>
              <a:t>.</a:t>
            </a:r>
            <a:endParaRPr lang="en-US" i="1"/>
          </a:p>
        </p:txBody>
      </p:sp>
    </p:spTree>
    <p:extLst>
      <p:ext uri="{BB962C8B-B14F-4D97-AF65-F5344CB8AC3E}">
        <p14:creationId xmlns:p14="http://schemas.microsoft.com/office/powerpoint/2010/main" val="4245659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a:t>
            </a:r>
            <a:r>
              <a:rPr lang="en-US" i="1"/>
              <a:t>, </a:t>
            </a:r>
            <a:r>
              <a:rPr lang="en-US" i="1" dirty="0"/>
              <a:t>first line</a:t>
            </a:r>
            <a:r>
              <a:rPr lang="en-US" i="1"/>
              <a:t>; </a:t>
            </a:r>
            <a:r>
              <a:rPr lang="en-US" i="1" dirty="0"/>
              <a:t>DCR</a:t>
            </a:r>
            <a:r>
              <a:rPr lang="en-US" i="1"/>
              <a:t>, </a:t>
            </a:r>
            <a:r>
              <a:rPr lang="en-US" i="1" dirty="0"/>
              <a:t>disease control rate</a:t>
            </a:r>
            <a:r>
              <a:rPr lang="en-US" i="1"/>
              <a:t>; </a:t>
            </a:r>
            <a:r>
              <a:rPr lang="en-US" i="1" dirty="0"/>
              <a:t>DoR</a:t>
            </a:r>
            <a:r>
              <a:rPr lang="en-US" i="1"/>
              <a:t>, duration of response; NSCLC, non-small-cell lung cancer; </a:t>
            </a:r>
            <a:r>
              <a:rPr lang="en-US" i="1" dirty="0"/>
              <a:t>OS, overall survival; PD</a:t>
            </a:r>
            <a:r>
              <a:rPr lang="en-US" i="1"/>
              <a:t>, </a:t>
            </a:r>
            <a:r>
              <a:rPr lang="en-US" i="1" dirty="0"/>
              <a:t>progressive disease</a:t>
            </a:r>
            <a:r>
              <a:rPr lang="en-US" i="1"/>
              <a:t>; </a:t>
            </a:r>
            <a:r>
              <a:rPr lang="en-US" i="1" dirty="0"/>
              <a:t>PFS</a:t>
            </a:r>
            <a:r>
              <a:rPr lang="en-US" i="1"/>
              <a:t>, </a:t>
            </a:r>
            <a:r>
              <a:rPr lang="en-US" i="1" dirty="0"/>
              <a:t>progression-free survival</a:t>
            </a:r>
            <a:r>
              <a:rPr lang="en-US" i="1"/>
              <a:t>; PS, performance status; </a:t>
            </a:r>
            <a:r>
              <a:rPr lang="en-US" i="1" dirty="0"/>
              <a:t>Sac-TMT</a:t>
            </a:r>
            <a:r>
              <a:rPr lang="en-US" i="1"/>
              <a:t>, </a:t>
            </a:r>
            <a:r>
              <a:rPr lang="en-US" i="1" dirty="0"/>
              <a:t>sacituzumab tirumotecan</a:t>
            </a:r>
            <a:r>
              <a:rPr lang="en-US" i="1"/>
              <a:t>; </a:t>
            </a:r>
            <a:r>
              <a:rPr lang="en-US" i="1" dirty="0"/>
              <a:t>Tx</a:t>
            </a:r>
            <a:r>
              <a:rPr lang="en-US" i="1"/>
              <a:t>, </a:t>
            </a:r>
            <a:r>
              <a:rPr lang="en-US" i="1" dirty="0"/>
              <a:t>treatment</a:t>
            </a:r>
            <a:r>
              <a:rPr lang="en-US" i="1"/>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1249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a:t>
            </a:r>
            <a:r>
              <a:rPr lang="en-US" i="1"/>
              <a:t>, </a:t>
            </a:r>
            <a:r>
              <a:rPr lang="en-US" i="1" dirty="0"/>
              <a:t>disease control rate</a:t>
            </a:r>
            <a:r>
              <a:rPr lang="en-US" i="1"/>
              <a:t>; </a:t>
            </a:r>
            <a:r>
              <a:rPr lang="en-US" i="1" dirty="0"/>
              <a:t>DoR</a:t>
            </a:r>
            <a:r>
              <a:rPr lang="en-US" i="1"/>
              <a:t>, duration of response; </a:t>
            </a:r>
            <a:r>
              <a:rPr lang="en-US" i="1" dirty="0"/>
              <a:t>NE</a:t>
            </a:r>
            <a:r>
              <a:rPr lang="en-US" i="1"/>
              <a:t>, </a:t>
            </a:r>
            <a:r>
              <a:rPr lang="en-US" i="1" dirty="0"/>
              <a:t>not estimable</a:t>
            </a:r>
            <a:r>
              <a:rPr lang="en-US" i="1"/>
              <a:t>; </a:t>
            </a:r>
            <a:r>
              <a:rPr lang="en-US" i="1" dirty="0"/>
              <a:t>NR</a:t>
            </a:r>
            <a:r>
              <a:rPr lang="en-US" i="1"/>
              <a:t>, </a:t>
            </a:r>
            <a:r>
              <a:rPr lang="en-US" i="1" dirty="0"/>
              <a:t>not reached</a:t>
            </a:r>
            <a:r>
              <a:rPr lang="en-US" i="1"/>
              <a:t>; ORR, </a:t>
            </a:r>
            <a:r>
              <a:rPr lang="en-US" i="1" dirty="0"/>
              <a:t>overall </a:t>
            </a:r>
            <a:r>
              <a:rPr lang="en-US" i="1"/>
              <a:t>response rate; </a:t>
            </a:r>
            <a:r>
              <a:rPr lang="en-US" i="1" dirty="0"/>
              <a:t>PD, progressive disease; PFS</a:t>
            </a:r>
            <a:r>
              <a:rPr lang="en-US" i="1"/>
              <a:t>, </a:t>
            </a:r>
            <a:r>
              <a:rPr lang="en-US" i="1" dirty="0"/>
              <a:t>progression-free survival</a:t>
            </a:r>
            <a:r>
              <a:rPr lang="en-US" i="1"/>
              <a:t>; </a:t>
            </a:r>
            <a:r>
              <a:rPr lang="en-US" i="1" dirty="0"/>
              <a:t>PR</a:t>
            </a:r>
            <a:r>
              <a:rPr lang="en-US" i="1"/>
              <a:t>, </a:t>
            </a:r>
            <a:r>
              <a:rPr lang="en-US" i="1" dirty="0"/>
              <a:t>partial response</a:t>
            </a:r>
            <a:r>
              <a:rPr lang="en-US" i="1"/>
              <a:t>; </a:t>
            </a:r>
            <a:r>
              <a:rPr lang="en-US" i="1" dirty="0"/>
              <a:t>Sac-TMT</a:t>
            </a:r>
            <a:r>
              <a:rPr lang="en-US" i="1"/>
              <a:t>, </a:t>
            </a:r>
            <a:r>
              <a:rPr lang="en-US" i="1" dirty="0"/>
              <a:t>sacituzumab tirumotecan</a:t>
            </a:r>
            <a:r>
              <a:rPr lang="en-US" i="1"/>
              <a:t>; </a:t>
            </a:r>
            <a:r>
              <a:rPr lang="en-US" i="1" dirty="0"/>
              <a:t>SD</a:t>
            </a:r>
            <a:r>
              <a:rPr lang="en-US" i="1"/>
              <a:t>, </a:t>
            </a:r>
            <a:r>
              <a:rPr lang="en-US" i="1" dirty="0"/>
              <a:t>stable disease</a:t>
            </a: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1337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a:t>
            </a:r>
            <a:r>
              <a:rPr lang="en-US" i="1"/>
              <a:t>, </a:t>
            </a:r>
            <a:r>
              <a:rPr lang="en-US" i="1" dirty="0"/>
              <a:t>disease control rate</a:t>
            </a:r>
            <a:r>
              <a:rPr lang="en-US" i="1"/>
              <a:t>; ORR, </a:t>
            </a:r>
            <a:r>
              <a:rPr lang="en-US" i="1" dirty="0"/>
              <a:t>overall </a:t>
            </a:r>
            <a:r>
              <a:rPr lang="en-US" i="1"/>
              <a:t>response rate; </a:t>
            </a:r>
            <a:r>
              <a:rPr lang="en-US" i="1" dirty="0"/>
              <a:t>PFS</a:t>
            </a:r>
            <a:r>
              <a:rPr lang="en-US" i="1"/>
              <a:t>, </a:t>
            </a:r>
            <a:r>
              <a:rPr lang="en-US" i="1" dirty="0"/>
              <a:t>progression-free survival</a:t>
            </a:r>
            <a:r>
              <a:rPr lang="en-US" i="1"/>
              <a:t>; TPS, tumor proportion score.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0039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 adverse event; ALT, alanine aminotransferase; AST, aspartate aminotransferase; ILD, interstitial lung disease; NEUT, neutrophil; PLT, platelet; </a:t>
            </a:r>
            <a:r>
              <a:rPr lang="en-US" i="1" dirty="0"/>
              <a:t>Sac-TMT, sacituzumab tirumotecan; </a:t>
            </a:r>
            <a:r>
              <a:rPr lang="en-US" dirty="0"/>
              <a:t>TRAE, treatment-related adverse event;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355151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ADA, antidrug antibodies; ADC, antibody–drug conjugate; </a:t>
            </a:r>
            <a:r>
              <a:rPr lang="en-US" i="1" dirty="0"/>
              <a:t>DoR</a:t>
            </a:r>
            <a:r>
              <a:rPr lang="en-US" i="1"/>
              <a:t>, duration of response; ECOG, Eastern Cooperative Oncology Group; IHC, immunohistochemistry; NSCLC, non-small-cell lung cancer; ORR, objective response rate; PK, pharmacokinetics; PS, performance status; TKI, tyrosine kinase inhibitor; TPS, tumor proportion score.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0563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ILD, interstitial lung disease; IO, immuno-oncology; NSCLC, non-small-cell lung cancer.</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2324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25</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28495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A94DB756-D2F1-6878-8235-33FB343EE9A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DBB1449-1535-8814-C429-FDA5F33E2C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6E0CF03-C615-C128-E15F-BFFAA3B96D8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F423997-3E26-14C1-78CB-C9D3E3D458D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DFF21567-7DFD-0194-3D0A-F5D99226B1AF}"/>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F6599445-A4C0-6D83-691D-EE16603B75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01BE712-7943-A904-B00D-C344F88ECF6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70D0DED2-B1D5-B488-C9DF-56CB28386B5E}"/>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AC0B568-D0BC-EBED-6C07-9BA6B1D840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4310A61-B437-4072-AB70-30348BA55F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F5AA74DF-E248-2A02-2B84-8DEB39A99566}"/>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85890D00-617E-53F8-E0E5-5D502F4E14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696BFAC-5FDF-0DAB-0716-7ADE56FE95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6384484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9628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238768"/>
      </p:ext>
    </p:extLst>
  </p:cSld>
  <p:clrMap bg1="dk2" tx1="lt1" bg2="dk1" tx2="lt2" accent1="accent1" accent2="accent2" accent3="accent3" accent4="accent4" accent5="accent5" accent6="accent6" hlink="hlink" folHlink="folHlink"/>
  <p:sldLayoutIdLst>
    <p:sldLayoutId id="2147484746"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7" r:id="rId11"/>
    <p:sldLayoutId id="2147484747"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Novel Combinatorial Approaches With TROP-2-Targeted Therapy in Advanced NSCLC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396104" y="636675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Supported by educational grants from AstraZeneca and Daiichi Sankyo,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2978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Presenting Faculty</a:t>
            </a:r>
          </a:p>
        </p:txBody>
      </p:sp>
      <p:sp>
        <p:nvSpPr>
          <p:cNvPr id="2" name="Content Placeholder 1">
            <a:extLst>
              <a:ext uri="{FF2B5EF4-FFF2-40B4-BE49-F238E27FC236}">
                <a16:creationId xmlns:a16="http://schemas.microsoft.com/office/drawing/2014/main" id="{C558FC95-885D-0459-CC52-0F638ED479F8}"/>
              </a:ext>
            </a:extLst>
          </p:cNvPr>
          <p:cNvSpPr txBox="1">
            <a:spLocks/>
          </p:cNvSpPr>
          <p:nvPr/>
        </p:nvSpPr>
        <p:spPr bwMode="auto">
          <a:xfrm>
            <a:off x="616757" y="1520509"/>
            <a:ext cx="10872443" cy="4679462"/>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8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Matthew Gubens, MD, MS, FASCO</a:t>
            </a:r>
            <a:br>
              <a:rPr kumimoji="0" lang="en-US" sz="28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br>
            <a:r>
              <a:rPr lang="en-US" sz="2600" b="0" i="0">
                <a:effectLst/>
                <a:latin typeface="+mn-lt"/>
              </a:rPr>
              <a:t>Professor of Medicine</a:t>
            </a:r>
            <a:br>
              <a:rPr lang="en-US" sz="2600">
                <a:latin typeface="+mn-lt"/>
              </a:rPr>
            </a:br>
            <a:r>
              <a:rPr lang="en-US" sz="2600" b="0" i="0">
                <a:effectLst/>
                <a:latin typeface="+mn-lt"/>
              </a:rPr>
              <a:t>Medical Director, Thoracic Medical Oncology</a:t>
            </a:r>
            <a:br>
              <a:rPr lang="en-US" sz="2600">
                <a:latin typeface="+mn-lt"/>
              </a:rPr>
            </a:br>
            <a:r>
              <a:rPr lang="en-US" sz="2600" b="0" i="0">
                <a:effectLst/>
                <a:latin typeface="+mn-lt"/>
              </a:rPr>
              <a:t>University of California, San Francisco</a:t>
            </a:r>
            <a:br>
              <a:rPr lang="en-US" sz="2600">
                <a:latin typeface="+mn-lt"/>
              </a:rPr>
            </a:br>
            <a:r>
              <a:rPr lang="en-US" sz="2600" b="0" i="0">
                <a:effectLst/>
                <a:latin typeface="+mn-lt"/>
              </a:rPr>
              <a:t>San Francisco, California</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600" b="1" i="0" u="none" strike="noStrike" kern="0" cap="none" spc="0" normalizeH="0" baseline="0" noProof="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Matthew Gubens, MD, MS, FASCO: </a:t>
            </a:r>
            <a:r>
              <a:rPr kumimoji="0" lang="en-US" sz="2600" b="0" i="1" u="none" strike="noStrike" kern="0" cap="none" spc="0" normalizeH="0" baseline="0" noProof="0">
                <a:ln>
                  <a:noFill/>
                </a:ln>
                <a:solidFill>
                  <a:srgbClr val="000000"/>
                </a:solidFill>
                <a:effectLst/>
                <a:uLnTx/>
                <a:uFillTx/>
                <a:latin typeface="+mn-lt"/>
                <a:ea typeface="Calibri" panose="020F0502020204030204" pitchFamily="34" charset="0"/>
                <a:cs typeface="Calibri" panose="020F0502020204030204" pitchFamily="34" charset="0"/>
              </a:rPr>
              <a:t>consultant/advisor/speaker: </a:t>
            </a:r>
            <a:r>
              <a:rPr lang="en-US" sz="2600" b="0" i="0">
                <a:solidFill>
                  <a:srgbClr val="181818"/>
                </a:solidFill>
                <a:effectLst/>
                <a:latin typeface="+mn-lt"/>
              </a:rPr>
              <a:t>AnHeart, AstraZeneca, Atreca, </a:t>
            </a:r>
            <a:r>
              <a:rPr lang="en-US" sz="2600" b="0" i="0" dirty="0">
                <a:solidFill>
                  <a:srgbClr val="181818"/>
                </a:solidFill>
                <a:effectLst/>
                <a:latin typeface="+mn-lt"/>
              </a:rPr>
              <a:t>Bristol Myers</a:t>
            </a:r>
            <a:r>
              <a:rPr lang="en-US" sz="2600" b="0" i="0">
                <a:solidFill>
                  <a:srgbClr val="181818"/>
                </a:solidFill>
                <a:effectLst/>
                <a:latin typeface="+mn-lt"/>
              </a:rPr>
              <a:t> Squibb, Cardinal Health, Genentech/Roche, Genzyme, Gilead, Guardant, Invitae, iTeos, Merus, Sanofi, Summit, Surface</a:t>
            </a:r>
            <a:r>
              <a:rPr kumimoji="0" lang="en-US" sz="2600" b="0" i="0" u="none" strike="noStrike" kern="0" cap="none" spc="0" normalizeH="0" baseline="0" noProof="0">
                <a:ln>
                  <a:noFill/>
                </a:ln>
                <a:solidFill>
                  <a:srgbClr val="000000"/>
                </a:solidFill>
                <a:effectLst/>
                <a:uLnTx/>
                <a:uFillTx/>
                <a:latin typeface="+mn-lt"/>
                <a:ea typeface="Calibri" panose="020F0502020204030204" pitchFamily="34" charset="0"/>
                <a:cs typeface="Calibri" panose="020F0502020204030204" pitchFamily="34" charset="0"/>
              </a:rPr>
              <a:t>; </a:t>
            </a:r>
            <a:r>
              <a:rPr kumimoji="0" lang="en-US" sz="2600" b="0" i="1" u="none" strike="noStrike" kern="0" cap="none" spc="0" normalizeH="0" baseline="0" noProof="0">
                <a:ln>
                  <a:noFill/>
                </a:ln>
                <a:solidFill>
                  <a:srgbClr val="000000"/>
                </a:solidFill>
                <a:effectLst/>
                <a:uLnTx/>
                <a:uFillTx/>
                <a:latin typeface="+mn-lt"/>
                <a:ea typeface="Calibri" panose="020F0502020204030204" pitchFamily="34" charset="0"/>
                <a:cs typeface="Calibri" panose="020F0502020204030204" pitchFamily="34" charset="0"/>
              </a:rPr>
              <a:t>researcher (paid to institution): </a:t>
            </a:r>
            <a:r>
              <a:rPr lang="en-US" sz="2600" b="0" i="0">
                <a:solidFill>
                  <a:srgbClr val="181818"/>
                </a:solidFill>
                <a:effectLst/>
                <a:latin typeface="+mn-lt"/>
              </a:rPr>
              <a:t>Amgen, Johnson &amp; Johnson, Merck, Trizell.</a:t>
            </a:r>
            <a:endParaRPr kumimoji="0" lang="en-US" sz="2600" b="0" i="0" u="none" strike="noStrike" kern="1200" cap="none" spc="0" normalizeH="0" baseline="0" noProof="0">
              <a:ln>
                <a:noFill/>
              </a:ln>
              <a:solidFill>
                <a:srgbClr val="000000"/>
              </a:solidFill>
              <a:effectLst/>
              <a:uLnTx/>
              <a:uFillTx/>
              <a:latin typeface="+mn-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0578679"/>
      </p:ext>
    </p:extLst>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t>TROPION-Lung02: </a:t>
            </a:r>
            <a:r>
              <a:rPr lang="en-US" dirty="0"/>
              <a:t>Datopotamab</a:t>
            </a:r>
            <a:r>
              <a:rPr lang="en-US"/>
              <a:t> </a:t>
            </a:r>
            <a:r>
              <a:rPr lang="en-US" dirty="0"/>
              <a:t>Deruxtecan</a:t>
            </a:r>
            <a:r>
              <a:rPr lang="en-US"/>
              <a:t> + Pembrolizumab ± Platinum CT in Advanced NSCLC</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9759" y="1494684"/>
            <a:ext cx="4521802" cy="634128"/>
          </a:xfrm>
        </p:spPr>
        <p:txBody>
          <a:bodyPr/>
          <a:lstStyle/>
          <a:p>
            <a:r>
              <a:rPr lang="en-US" sz="1800"/>
              <a:t>Multicenter, open-label phase Ib study </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Goto. ASCO 2023. Abstr 9004. NCT04526691.</a:t>
            </a: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344507" y="2001906"/>
            <a:ext cx="3675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with advanced or metastatic NSCLC without actionable genomic alterations*; ≤2 prior line of therapy (dose escalation cohort) or ≤1 line of plt-based CT (dose expansion cohorts 1 and 2) or treatment naive (dose expansion cohort 2 [enrolled after June 30, 2022] and 3-6)</a:t>
            </a:r>
          </a:p>
        </p:txBody>
      </p:sp>
      <p:sp>
        <p:nvSpPr>
          <p:cNvPr id="10" name="Rectangle 46">
            <a:extLst>
              <a:ext uri="{FF2B5EF4-FFF2-40B4-BE49-F238E27FC236}">
                <a16:creationId xmlns:a16="http://schemas.microsoft.com/office/drawing/2014/main" id="{066E7140-0752-4092-9C77-AD90611927E3}"/>
              </a:ext>
            </a:extLst>
          </p:cNvPr>
          <p:cNvSpPr>
            <a:spLocks noChangeArrowheads="1"/>
          </p:cNvSpPr>
          <p:nvPr/>
        </p:nvSpPr>
        <p:spPr bwMode="auto">
          <a:xfrm>
            <a:off x="4554890" y="1817240"/>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1 (n = 20)</a:t>
            </a: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6294724" y="1727586"/>
            <a:ext cx="3108960" cy="548640"/>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200 mg IV Q3W</a:t>
            </a:r>
          </a:p>
        </p:txBody>
      </p:sp>
      <p:sp>
        <p:nvSpPr>
          <p:cNvPr id="7" name="Rectangle 46">
            <a:extLst>
              <a:ext uri="{FF2B5EF4-FFF2-40B4-BE49-F238E27FC236}">
                <a16:creationId xmlns:a16="http://schemas.microsoft.com/office/drawing/2014/main" id="{5D2E27D0-1230-929F-4B04-91A4D206D57A}"/>
              </a:ext>
            </a:extLst>
          </p:cNvPr>
          <p:cNvSpPr>
            <a:spLocks noChangeArrowheads="1"/>
          </p:cNvSpPr>
          <p:nvPr/>
        </p:nvSpPr>
        <p:spPr bwMode="auto">
          <a:xfrm>
            <a:off x="4554890" y="2369702"/>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2 (n = 44)</a:t>
            </a:r>
          </a:p>
        </p:txBody>
      </p:sp>
      <p:sp>
        <p:nvSpPr>
          <p:cNvPr id="22" name="Rectangle 46">
            <a:extLst>
              <a:ext uri="{FF2B5EF4-FFF2-40B4-BE49-F238E27FC236}">
                <a16:creationId xmlns:a16="http://schemas.microsoft.com/office/drawing/2014/main" id="{5A5A56F5-5FD7-9B35-03A4-B5BB69F241C3}"/>
              </a:ext>
            </a:extLst>
          </p:cNvPr>
          <p:cNvSpPr>
            <a:spLocks noChangeArrowheads="1"/>
          </p:cNvSpPr>
          <p:nvPr/>
        </p:nvSpPr>
        <p:spPr bwMode="auto">
          <a:xfrm>
            <a:off x="4554890" y="3096273"/>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3 (n = 20)</a:t>
            </a:r>
          </a:p>
        </p:txBody>
      </p:sp>
      <p:sp>
        <p:nvSpPr>
          <p:cNvPr id="24" name="Rectangle 49">
            <a:extLst>
              <a:ext uri="{FF2B5EF4-FFF2-40B4-BE49-F238E27FC236}">
                <a16:creationId xmlns:a16="http://schemas.microsoft.com/office/drawing/2014/main" id="{06AD29A9-5744-3312-188F-D2AA85859A4B}"/>
              </a:ext>
            </a:extLst>
          </p:cNvPr>
          <p:cNvSpPr>
            <a:spLocks noChangeArrowheads="1"/>
          </p:cNvSpPr>
          <p:nvPr/>
        </p:nvSpPr>
        <p:spPr bwMode="auto">
          <a:xfrm>
            <a:off x="6294724" y="2325768"/>
            <a:ext cx="3108960" cy="481752"/>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200 mg IV Q3W</a:t>
            </a:r>
          </a:p>
        </p:txBody>
      </p:sp>
      <p:sp>
        <p:nvSpPr>
          <p:cNvPr id="25" name="Rectangle 49">
            <a:extLst>
              <a:ext uri="{FF2B5EF4-FFF2-40B4-BE49-F238E27FC236}">
                <a16:creationId xmlns:a16="http://schemas.microsoft.com/office/drawing/2014/main" id="{D36C0D0C-79C2-EA56-27E5-AB6BA152D88D}"/>
              </a:ext>
            </a:extLst>
          </p:cNvPr>
          <p:cNvSpPr>
            <a:spLocks noChangeArrowheads="1"/>
          </p:cNvSpPr>
          <p:nvPr/>
        </p:nvSpPr>
        <p:spPr bwMode="auto">
          <a:xfrm>
            <a:off x="6294724" y="2915179"/>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Carboplatin</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AUC 5</a:t>
            </a:r>
          </a:p>
        </p:txBody>
      </p:sp>
      <p:sp>
        <p:nvSpPr>
          <p:cNvPr id="26" name="Rectangle 46">
            <a:extLst>
              <a:ext uri="{FF2B5EF4-FFF2-40B4-BE49-F238E27FC236}">
                <a16:creationId xmlns:a16="http://schemas.microsoft.com/office/drawing/2014/main" id="{6267DB12-B44F-129A-F9AF-09B397ABAF2E}"/>
              </a:ext>
            </a:extLst>
          </p:cNvPr>
          <p:cNvSpPr>
            <a:spLocks noChangeArrowheads="1"/>
          </p:cNvSpPr>
          <p:nvPr/>
        </p:nvSpPr>
        <p:spPr bwMode="auto">
          <a:xfrm>
            <a:off x="4554890" y="3884577"/>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4 (n = 30)</a:t>
            </a:r>
          </a:p>
        </p:txBody>
      </p:sp>
      <p:sp>
        <p:nvSpPr>
          <p:cNvPr id="27" name="Rectangle 49">
            <a:extLst>
              <a:ext uri="{FF2B5EF4-FFF2-40B4-BE49-F238E27FC236}">
                <a16:creationId xmlns:a16="http://schemas.microsoft.com/office/drawing/2014/main" id="{2D9DEE42-F92B-A0F5-6AAC-747802DA6CF2}"/>
              </a:ext>
            </a:extLst>
          </p:cNvPr>
          <p:cNvSpPr>
            <a:spLocks noChangeArrowheads="1"/>
          </p:cNvSpPr>
          <p:nvPr/>
        </p:nvSpPr>
        <p:spPr bwMode="auto">
          <a:xfrm>
            <a:off x="6294724" y="3703483"/>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Carboplatin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AUC 5</a:t>
            </a:r>
          </a:p>
        </p:txBody>
      </p:sp>
      <p:sp>
        <p:nvSpPr>
          <p:cNvPr id="28" name="Rectangle 46">
            <a:extLst>
              <a:ext uri="{FF2B5EF4-FFF2-40B4-BE49-F238E27FC236}">
                <a16:creationId xmlns:a16="http://schemas.microsoft.com/office/drawing/2014/main" id="{2F255150-8B9C-2C00-E486-978A92BA3533}"/>
              </a:ext>
            </a:extLst>
          </p:cNvPr>
          <p:cNvSpPr>
            <a:spLocks noChangeArrowheads="1"/>
          </p:cNvSpPr>
          <p:nvPr/>
        </p:nvSpPr>
        <p:spPr bwMode="auto">
          <a:xfrm>
            <a:off x="4554890" y="4682138"/>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5 (n = 12)</a:t>
            </a:r>
          </a:p>
        </p:txBody>
      </p:sp>
      <p:sp>
        <p:nvSpPr>
          <p:cNvPr id="29" name="Rectangle 49">
            <a:extLst>
              <a:ext uri="{FF2B5EF4-FFF2-40B4-BE49-F238E27FC236}">
                <a16:creationId xmlns:a16="http://schemas.microsoft.com/office/drawing/2014/main" id="{1AF5CFEF-927D-0BC8-99A5-7AFDA7E8C269}"/>
              </a:ext>
            </a:extLst>
          </p:cNvPr>
          <p:cNvSpPr>
            <a:spLocks noChangeArrowheads="1"/>
          </p:cNvSpPr>
          <p:nvPr/>
        </p:nvSpPr>
        <p:spPr bwMode="auto">
          <a:xfrm>
            <a:off x="6294724" y="4501044"/>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Cisplatin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1600" b="0"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30" name="Rectangle 46">
            <a:extLst>
              <a:ext uri="{FF2B5EF4-FFF2-40B4-BE49-F238E27FC236}">
                <a16:creationId xmlns:a16="http://schemas.microsoft.com/office/drawing/2014/main" id="{3A214769-B859-E1C9-E998-06D65854441A}"/>
              </a:ext>
            </a:extLst>
          </p:cNvPr>
          <p:cNvSpPr>
            <a:spLocks noChangeArrowheads="1"/>
          </p:cNvSpPr>
          <p:nvPr/>
        </p:nvSpPr>
        <p:spPr bwMode="auto">
          <a:xfrm>
            <a:off x="4554890" y="5488289"/>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6 (n = 10)</a:t>
            </a:r>
          </a:p>
        </p:txBody>
      </p:sp>
      <p:sp>
        <p:nvSpPr>
          <p:cNvPr id="31" name="Rectangle 49">
            <a:extLst>
              <a:ext uri="{FF2B5EF4-FFF2-40B4-BE49-F238E27FC236}">
                <a16:creationId xmlns:a16="http://schemas.microsoft.com/office/drawing/2014/main" id="{966CBD30-7395-4EDD-19B0-81BA37ECF180}"/>
              </a:ext>
            </a:extLst>
          </p:cNvPr>
          <p:cNvSpPr>
            <a:spLocks noChangeArrowheads="1"/>
          </p:cNvSpPr>
          <p:nvPr/>
        </p:nvSpPr>
        <p:spPr bwMode="auto">
          <a:xfrm>
            <a:off x="6294724" y="5307195"/>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Cisplatin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1600" b="0"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33" name="TextBox 32">
            <a:extLst>
              <a:ext uri="{FF2B5EF4-FFF2-40B4-BE49-F238E27FC236}">
                <a16:creationId xmlns:a16="http://schemas.microsoft.com/office/drawing/2014/main" id="{25A99BCE-8C3E-A7AE-F3C9-4FF7971843E0}"/>
              </a:ext>
            </a:extLst>
          </p:cNvPr>
          <p:cNvSpPr txBox="1"/>
          <p:nvPr/>
        </p:nvSpPr>
        <p:spPr bwMode="auto">
          <a:xfrm>
            <a:off x="9788509" y="4826569"/>
            <a:ext cx="22606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Safety of doublet regimens established prior to evaluation of triplets and of Dato-DXd 4 mg/kg prior to 6 mg/kg</a:t>
            </a:r>
          </a:p>
        </p:txBody>
      </p:sp>
      <p:sp>
        <p:nvSpPr>
          <p:cNvPr id="5" name="Left Brace 4">
            <a:extLst>
              <a:ext uri="{FF2B5EF4-FFF2-40B4-BE49-F238E27FC236}">
                <a16:creationId xmlns:a16="http://schemas.microsoft.com/office/drawing/2014/main" id="{892D8B70-B942-507A-43AF-528B88224F82}"/>
              </a:ext>
            </a:extLst>
          </p:cNvPr>
          <p:cNvSpPr/>
          <p:nvPr/>
        </p:nvSpPr>
        <p:spPr bwMode="auto">
          <a:xfrm>
            <a:off x="4351304" y="1836382"/>
            <a:ext cx="245537" cy="4029200"/>
          </a:xfrm>
          <a:prstGeom prst="leftBrace">
            <a:avLst>
              <a:gd name="adj1" fmla="val 8333"/>
              <a:gd name="adj2" fmla="val 32608"/>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7A3141FD-43A8-D455-826D-372DB3ABC696}"/>
              </a:ext>
            </a:extLst>
          </p:cNvPr>
          <p:cNvCxnSpPr/>
          <p:nvPr/>
        </p:nvCxnSpPr>
        <p:spPr bwMode="auto">
          <a:xfrm>
            <a:off x="3939960" y="3156068"/>
            <a:ext cx="264495" cy="0"/>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F5C45493-B0D0-F43C-3C44-AD32C2F685B1}"/>
              </a:ext>
            </a:extLst>
          </p:cNvPr>
          <p:cNvSpPr txBox="1"/>
          <p:nvPr/>
        </p:nvSpPr>
        <p:spPr bwMode="auto">
          <a:xfrm>
            <a:off x="446410" y="4291907"/>
            <a:ext cx="3493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EGFR, ALK, ROS1, NTRK, BRAF, RET,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MET.</a:t>
            </a:r>
          </a:p>
        </p:txBody>
      </p:sp>
      <p:sp>
        <p:nvSpPr>
          <p:cNvPr id="11" name="Content Placeholder 2">
            <a:extLst>
              <a:ext uri="{FF2B5EF4-FFF2-40B4-BE49-F238E27FC236}">
                <a16:creationId xmlns:a16="http://schemas.microsoft.com/office/drawing/2014/main" id="{7CC2AD92-C55C-CDCB-22BC-091A897EA0F1}"/>
              </a:ext>
            </a:extLst>
          </p:cNvPr>
          <p:cNvSpPr txBox="1">
            <a:spLocks/>
          </p:cNvSpPr>
          <p:nvPr/>
        </p:nvSpPr>
        <p:spPr bwMode="auto">
          <a:xfrm>
            <a:off x="608213" y="5156197"/>
            <a:ext cx="4188646" cy="6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3600"/>
              </a:spcBef>
              <a:spcAft>
                <a:spcPts val="0"/>
              </a:spcAft>
              <a:buClr>
                <a:srgbClr val="000000"/>
              </a:buClr>
              <a:buSzTx/>
              <a:buFont typeface="Wingdings" panose="05000000000000000000" pitchFamily="2" charset="2"/>
              <a:buChar char="§"/>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objectives:</a:t>
            </a: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 safety and tolerability</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objectives:</a:t>
            </a: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 efficacy, pharmacokinetics, antidrug antibodies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endPar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A0BE5386-CD40-2405-A91F-7984322C9556}"/>
              </a:ext>
            </a:extLst>
          </p:cNvPr>
          <p:cNvSpPr txBox="1"/>
          <p:nvPr/>
        </p:nvSpPr>
        <p:spPr bwMode="auto">
          <a:xfrm>
            <a:off x="5290556" y="6357385"/>
            <a:ext cx="2558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Data cutoff: April 7, 2023.</a:t>
            </a:r>
          </a:p>
        </p:txBody>
      </p:sp>
      <p:sp>
        <p:nvSpPr>
          <p:cNvPr id="15" name="Right Brace 14">
            <a:extLst>
              <a:ext uri="{FF2B5EF4-FFF2-40B4-BE49-F238E27FC236}">
                <a16:creationId xmlns:a16="http://schemas.microsoft.com/office/drawing/2014/main" id="{4C0B39D4-BDCE-133B-9AD3-BC299B447603}"/>
              </a:ext>
            </a:extLst>
          </p:cNvPr>
          <p:cNvSpPr/>
          <p:nvPr/>
        </p:nvSpPr>
        <p:spPr bwMode="auto">
          <a:xfrm>
            <a:off x="9473628" y="1730174"/>
            <a:ext cx="243840" cy="109728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F2875294-15FA-DCBF-A200-4F90B4CD30A5}"/>
              </a:ext>
            </a:extLst>
          </p:cNvPr>
          <p:cNvSpPr txBox="1"/>
          <p:nvPr/>
        </p:nvSpPr>
        <p:spPr bwMode="auto">
          <a:xfrm>
            <a:off x="9760260" y="2092661"/>
            <a:ext cx="1898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Doublet (n = 64)</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 name="Right Brace 16">
            <a:extLst>
              <a:ext uri="{FF2B5EF4-FFF2-40B4-BE49-F238E27FC236}">
                <a16:creationId xmlns:a16="http://schemas.microsoft.com/office/drawing/2014/main" id="{89B35B5D-9E5F-F3E9-138D-413AE62CC7F3}"/>
              </a:ext>
            </a:extLst>
          </p:cNvPr>
          <p:cNvSpPr/>
          <p:nvPr/>
        </p:nvSpPr>
        <p:spPr bwMode="auto">
          <a:xfrm>
            <a:off x="9485403" y="2945944"/>
            <a:ext cx="247770" cy="310896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35BD8CF1-9528-B2FF-00E7-4A8CA232CD12}"/>
              </a:ext>
            </a:extLst>
          </p:cNvPr>
          <p:cNvSpPr txBox="1"/>
          <p:nvPr/>
        </p:nvSpPr>
        <p:spPr bwMode="auto">
          <a:xfrm>
            <a:off x="9723267" y="4303698"/>
            <a:ext cx="1780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Triplet (n = 72)</a:t>
            </a:r>
            <a:endPar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13026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8" name="Group 237">
            <a:extLst>
              <a:ext uri="{FF2B5EF4-FFF2-40B4-BE49-F238E27FC236}">
                <a16:creationId xmlns:a16="http://schemas.microsoft.com/office/drawing/2014/main" id="{3597DF8C-CADE-B570-78DA-2B8D6681193D}"/>
              </a:ext>
            </a:extLst>
          </p:cNvPr>
          <p:cNvGrpSpPr/>
          <p:nvPr/>
        </p:nvGrpSpPr>
        <p:grpSpPr>
          <a:xfrm>
            <a:off x="1231591" y="2750160"/>
            <a:ext cx="4892326" cy="2644236"/>
            <a:chOff x="1231591" y="3158227"/>
            <a:chExt cx="4892326" cy="2644236"/>
          </a:xfrm>
        </p:grpSpPr>
        <p:sp>
          <p:nvSpPr>
            <p:cNvPr id="188" name="TextBox 187">
              <a:extLst>
                <a:ext uri="{FF2B5EF4-FFF2-40B4-BE49-F238E27FC236}">
                  <a16:creationId xmlns:a16="http://schemas.microsoft.com/office/drawing/2014/main" id="{47E00568-8156-4B88-8B36-0EAB12B82726}"/>
                </a:ext>
              </a:extLst>
            </p:cNvPr>
            <p:cNvSpPr txBox="1"/>
            <p:nvPr/>
          </p:nvSpPr>
          <p:spPr bwMode="auto">
            <a:xfrm>
              <a:off x="1231591" y="315822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89" name="TextBox 188">
              <a:extLst>
                <a:ext uri="{FF2B5EF4-FFF2-40B4-BE49-F238E27FC236}">
                  <a16:creationId xmlns:a16="http://schemas.microsoft.com/office/drawing/2014/main" id="{80D25FD5-9D8B-5D41-AF5E-08334E075D18}"/>
                </a:ext>
              </a:extLst>
            </p:cNvPr>
            <p:cNvSpPr txBox="1"/>
            <p:nvPr/>
          </p:nvSpPr>
          <p:spPr bwMode="auto">
            <a:xfrm>
              <a:off x="1266676" y="317622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0" name="TextBox 189">
              <a:extLst>
                <a:ext uri="{FF2B5EF4-FFF2-40B4-BE49-F238E27FC236}">
                  <a16:creationId xmlns:a16="http://schemas.microsoft.com/office/drawing/2014/main" id="{EA37274C-7A23-2715-275E-FF81CC142532}"/>
                </a:ext>
              </a:extLst>
            </p:cNvPr>
            <p:cNvSpPr txBox="1"/>
            <p:nvPr/>
          </p:nvSpPr>
          <p:spPr bwMode="auto">
            <a:xfrm>
              <a:off x="1751308" y="362223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1" name="TextBox 190">
              <a:extLst>
                <a:ext uri="{FF2B5EF4-FFF2-40B4-BE49-F238E27FC236}">
                  <a16:creationId xmlns:a16="http://schemas.microsoft.com/office/drawing/2014/main" id="{2AAEDA2A-7BD7-5D3D-2517-AFFD3852BF9C}"/>
                </a:ext>
              </a:extLst>
            </p:cNvPr>
            <p:cNvSpPr txBox="1"/>
            <p:nvPr/>
          </p:nvSpPr>
          <p:spPr bwMode="auto">
            <a:xfrm>
              <a:off x="1868134" y="367239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0EE09D24-FC6D-A02A-24CD-996698CA5B57}"/>
                </a:ext>
              </a:extLst>
            </p:cNvPr>
            <p:cNvSpPr txBox="1"/>
            <p:nvPr/>
          </p:nvSpPr>
          <p:spPr bwMode="auto">
            <a:xfrm>
              <a:off x="1913309" y="371470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FD7BB8CB-0A5C-59D8-375B-365FE45903D7}"/>
                </a:ext>
              </a:extLst>
            </p:cNvPr>
            <p:cNvSpPr txBox="1"/>
            <p:nvPr/>
          </p:nvSpPr>
          <p:spPr bwMode="auto">
            <a:xfrm>
              <a:off x="1995854" y="371470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BAC7A90E-2093-42D8-2DB9-A55F41F349DF}"/>
                </a:ext>
              </a:extLst>
            </p:cNvPr>
            <p:cNvSpPr txBox="1"/>
            <p:nvPr/>
          </p:nvSpPr>
          <p:spPr bwMode="auto">
            <a:xfrm>
              <a:off x="2197325" y="38064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5" name="TextBox 194">
              <a:extLst>
                <a:ext uri="{FF2B5EF4-FFF2-40B4-BE49-F238E27FC236}">
                  <a16:creationId xmlns:a16="http://schemas.microsoft.com/office/drawing/2014/main" id="{F7B7C2C9-793E-06D1-33FD-7F40B8443D74}"/>
                </a:ext>
              </a:extLst>
            </p:cNvPr>
            <p:cNvSpPr txBox="1"/>
            <p:nvPr/>
          </p:nvSpPr>
          <p:spPr bwMode="auto">
            <a:xfrm>
              <a:off x="2322727" y="383370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61DBD3A4-CF6B-3DD1-6807-8EC95A98CCEF}"/>
                </a:ext>
              </a:extLst>
            </p:cNvPr>
            <p:cNvSpPr txBox="1"/>
            <p:nvPr/>
          </p:nvSpPr>
          <p:spPr bwMode="auto">
            <a:xfrm>
              <a:off x="2440275" y="385539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11926990-AE84-2A80-1601-7C3CCA47BC50}"/>
                </a:ext>
              </a:extLst>
            </p:cNvPr>
            <p:cNvSpPr txBox="1"/>
            <p:nvPr/>
          </p:nvSpPr>
          <p:spPr bwMode="auto">
            <a:xfrm>
              <a:off x="2558551" y="388072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8092D9E4-D2FF-D364-B779-91C9251F925A}"/>
                </a:ext>
              </a:extLst>
            </p:cNvPr>
            <p:cNvSpPr txBox="1"/>
            <p:nvPr/>
          </p:nvSpPr>
          <p:spPr bwMode="auto">
            <a:xfrm>
              <a:off x="2599835" y="389196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3DE076ED-7007-5E26-5C22-20684B71755D}"/>
                </a:ext>
              </a:extLst>
            </p:cNvPr>
            <p:cNvSpPr txBox="1"/>
            <p:nvPr/>
          </p:nvSpPr>
          <p:spPr bwMode="auto">
            <a:xfrm>
              <a:off x="3084966" y="405712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A413CCA9-5B62-9E82-ADE3-A26437C18CA2}"/>
                </a:ext>
              </a:extLst>
            </p:cNvPr>
            <p:cNvSpPr txBox="1"/>
            <p:nvPr/>
          </p:nvSpPr>
          <p:spPr bwMode="auto">
            <a:xfrm>
              <a:off x="3040394" y="405712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36C8F350-F787-9DAA-7D62-1EDC070362B1}"/>
                </a:ext>
              </a:extLst>
            </p:cNvPr>
            <p:cNvSpPr txBox="1"/>
            <p:nvPr/>
          </p:nvSpPr>
          <p:spPr bwMode="auto">
            <a:xfrm>
              <a:off x="3326660" y="411070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8EF7C05F-6149-7794-7176-A7CC8116E656}"/>
                </a:ext>
              </a:extLst>
            </p:cNvPr>
            <p:cNvSpPr txBox="1"/>
            <p:nvPr/>
          </p:nvSpPr>
          <p:spPr bwMode="auto">
            <a:xfrm>
              <a:off x="3481937" y="419486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3" name="TextBox 202">
              <a:extLst>
                <a:ext uri="{FF2B5EF4-FFF2-40B4-BE49-F238E27FC236}">
                  <a16:creationId xmlns:a16="http://schemas.microsoft.com/office/drawing/2014/main" id="{604B5074-A88F-672C-798E-061BDE0F4852}"/>
                </a:ext>
              </a:extLst>
            </p:cNvPr>
            <p:cNvSpPr txBox="1"/>
            <p:nvPr/>
          </p:nvSpPr>
          <p:spPr bwMode="auto">
            <a:xfrm>
              <a:off x="3564974" y="420139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93AC6F6A-0A30-6544-6473-7862424A4219}"/>
                </a:ext>
              </a:extLst>
            </p:cNvPr>
            <p:cNvSpPr txBox="1"/>
            <p:nvPr/>
          </p:nvSpPr>
          <p:spPr bwMode="auto">
            <a:xfrm>
              <a:off x="3605000" y="423476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23E27212-4105-E54D-ECBA-8F8782E6A6B7}"/>
                </a:ext>
              </a:extLst>
            </p:cNvPr>
            <p:cNvSpPr txBox="1"/>
            <p:nvPr/>
          </p:nvSpPr>
          <p:spPr bwMode="auto">
            <a:xfrm>
              <a:off x="3682591" y="42792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F53E6494-0503-53E7-0BEF-9ED3AB2CD219}"/>
                </a:ext>
              </a:extLst>
            </p:cNvPr>
            <p:cNvSpPr txBox="1"/>
            <p:nvPr/>
          </p:nvSpPr>
          <p:spPr bwMode="auto">
            <a:xfrm>
              <a:off x="3799999" y="429875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1EABE8E5-C7DA-794D-2D97-4C1301D0D54C}"/>
                </a:ext>
              </a:extLst>
            </p:cNvPr>
            <p:cNvSpPr txBox="1"/>
            <p:nvPr/>
          </p:nvSpPr>
          <p:spPr bwMode="auto">
            <a:xfrm>
              <a:off x="3923177" y="433989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AAF69579-43D6-A688-2763-244CDC0C9406}"/>
                </a:ext>
              </a:extLst>
            </p:cNvPr>
            <p:cNvSpPr txBox="1"/>
            <p:nvPr/>
          </p:nvSpPr>
          <p:spPr bwMode="auto">
            <a:xfrm>
              <a:off x="4004198" y="43517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5F97535F-D1CA-22DA-6E1F-40985B6F31C4}"/>
                </a:ext>
              </a:extLst>
            </p:cNvPr>
            <p:cNvSpPr txBox="1"/>
            <p:nvPr/>
          </p:nvSpPr>
          <p:spPr bwMode="auto">
            <a:xfrm>
              <a:off x="4127686" y="439671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F7BE6B3C-75B6-FE66-26A4-3BC1D5C66B0A}"/>
                </a:ext>
              </a:extLst>
            </p:cNvPr>
            <p:cNvSpPr txBox="1"/>
            <p:nvPr/>
          </p:nvSpPr>
          <p:spPr bwMode="auto">
            <a:xfrm>
              <a:off x="4242024" y="447838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9174888F-0E38-153C-E7B7-E0A691CEB637}"/>
                </a:ext>
              </a:extLst>
            </p:cNvPr>
            <p:cNvSpPr txBox="1"/>
            <p:nvPr/>
          </p:nvSpPr>
          <p:spPr bwMode="auto">
            <a:xfrm>
              <a:off x="4450320" y="46041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B4E5952C-EB90-DCBC-463A-89060A92A27B}"/>
                </a:ext>
              </a:extLst>
            </p:cNvPr>
            <p:cNvSpPr txBox="1"/>
            <p:nvPr/>
          </p:nvSpPr>
          <p:spPr bwMode="auto">
            <a:xfrm>
              <a:off x="4526680" y="468506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BEEFBE00-8776-E53A-9236-549A352CBB47}"/>
                </a:ext>
              </a:extLst>
            </p:cNvPr>
            <p:cNvSpPr txBox="1"/>
            <p:nvPr/>
          </p:nvSpPr>
          <p:spPr bwMode="auto">
            <a:xfrm>
              <a:off x="4611339" y="47045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09C8876A-1DF0-A9E7-7D21-AAFE2799CC48}"/>
                </a:ext>
              </a:extLst>
            </p:cNvPr>
            <p:cNvSpPr txBox="1"/>
            <p:nvPr/>
          </p:nvSpPr>
          <p:spPr bwMode="auto">
            <a:xfrm>
              <a:off x="4648378" y="47045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1C50199B-C203-D5BF-A9B7-86A9E8EB4BD6}"/>
                </a:ext>
              </a:extLst>
            </p:cNvPr>
            <p:cNvSpPr txBox="1"/>
            <p:nvPr/>
          </p:nvSpPr>
          <p:spPr bwMode="auto">
            <a:xfrm>
              <a:off x="4763266" y="474814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6" name="TextBox 215">
              <a:extLst>
                <a:ext uri="{FF2B5EF4-FFF2-40B4-BE49-F238E27FC236}">
                  <a16:creationId xmlns:a16="http://schemas.microsoft.com/office/drawing/2014/main" id="{B6F90C8F-EAF2-D83B-1AAD-5A0C2ED9EF20}"/>
                </a:ext>
              </a:extLst>
            </p:cNvPr>
            <p:cNvSpPr txBox="1"/>
            <p:nvPr/>
          </p:nvSpPr>
          <p:spPr bwMode="auto">
            <a:xfrm>
              <a:off x="4816865" y="476140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C9A31947-D094-5E53-4CDB-DEF924670755}"/>
                </a:ext>
              </a:extLst>
            </p:cNvPr>
            <p:cNvSpPr txBox="1"/>
            <p:nvPr/>
          </p:nvSpPr>
          <p:spPr bwMode="auto">
            <a:xfrm>
              <a:off x="4887906" y="476882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8" name="TextBox 217">
              <a:extLst>
                <a:ext uri="{FF2B5EF4-FFF2-40B4-BE49-F238E27FC236}">
                  <a16:creationId xmlns:a16="http://schemas.microsoft.com/office/drawing/2014/main" id="{4FEAE451-46E0-0A91-6E62-BE1CD4EB73D0}"/>
                </a:ext>
              </a:extLst>
            </p:cNvPr>
            <p:cNvSpPr txBox="1"/>
            <p:nvPr/>
          </p:nvSpPr>
          <p:spPr bwMode="auto">
            <a:xfrm>
              <a:off x="4934784" y="483945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9" name="TextBox 218">
              <a:extLst>
                <a:ext uri="{FF2B5EF4-FFF2-40B4-BE49-F238E27FC236}">
                  <a16:creationId xmlns:a16="http://schemas.microsoft.com/office/drawing/2014/main" id="{1F14A32C-DB70-F2EA-2352-8D428A988F4C}"/>
                </a:ext>
              </a:extLst>
            </p:cNvPr>
            <p:cNvSpPr txBox="1"/>
            <p:nvPr/>
          </p:nvSpPr>
          <p:spPr bwMode="auto">
            <a:xfrm>
              <a:off x="4977241" y="484381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0" name="TextBox 219">
              <a:extLst>
                <a:ext uri="{FF2B5EF4-FFF2-40B4-BE49-F238E27FC236}">
                  <a16:creationId xmlns:a16="http://schemas.microsoft.com/office/drawing/2014/main" id="{73AB7A52-94E2-02E2-F342-121B97B2F8F8}"/>
                </a:ext>
              </a:extLst>
            </p:cNvPr>
            <p:cNvSpPr txBox="1"/>
            <p:nvPr/>
          </p:nvSpPr>
          <p:spPr bwMode="auto">
            <a:xfrm>
              <a:off x="5008409" y="48999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1" name="TextBox 220">
              <a:extLst>
                <a:ext uri="{FF2B5EF4-FFF2-40B4-BE49-F238E27FC236}">
                  <a16:creationId xmlns:a16="http://schemas.microsoft.com/office/drawing/2014/main" id="{EE887971-9805-FE21-DA47-FD4986E8861A}"/>
                </a:ext>
              </a:extLst>
            </p:cNvPr>
            <p:cNvSpPr txBox="1"/>
            <p:nvPr/>
          </p:nvSpPr>
          <p:spPr bwMode="auto">
            <a:xfrm>
              <a:off x="5045998" y="48999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2" name="TextBox 221">
              <a:extLst>
                <a:ext uri="{FF2B5EF4-FFF2-40B4-BE49-F238E27FC236}">
                  <a16:creationId xmlns:a16="http://schemas.microsoft.com/office/drawing/2014/main" id="{107FFB5A-CD69-D47A-BA07-CE7A25022271}"/>
                </a:ext>
              </a:extLst>
            </p:cNvPr>
            <p:cNvSpPr txBox="1"/>
            <p:nvPr/>
          </p:nvSpPr>
          <p:spPr bwMode="auto">
            <a:xfrm>
              <a:off x="5095917" y="48999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3" name="TextBox 222">
              <a:extLst>
                <a:ext uri="{FF2B5EF4-FFF2-40B4-BE49-F238E27FC236}">
                  <a16:creationId xmlns:a16="http://schemas.microsoft.com/office/drawing/2014/main" id="{702D0A26-FAA1-EFA3-4A26-0A7CA5237125}"/>
                </a:ext>
              </a:extLst>
            </p:cNvPr>
            <p:cNvSpPr txBox="1"/>
            <p:nvPr/>
          </p:nvSpPr>
          <p:spPr bwMode="auto">
            <a:xfrm>
              <a:off x="5128567" y="49343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4" name="TextBox 223">
              <a:extLst>
                <a:ext uri="{FF2B5EF4-FFF2-40B4-BE49-F238E27FC236}">
                  <a16:creationId xmlns:a16="http://schemas.microsoft.com/office/drawing/2014/main" id="{6CC23839-F700-F29D-DD1E-E2D019812035}"/>
                </a:ext>
              </a:extLst>
            </p:cNvPr>
            <p:cNvSpPr txBox="1"/>
            <p:nvPr/>
          </p:nvSpPr>
          <p:spPr bwMode="auto">
            <a:xfrm>
              <a:off x="5170004" y="493866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5" name="TextBox 224">
              <a:extLst>
                <a:ext uri="{FF2B5EF4-FFF2-40B4-BE49-F238E27FC236}">
                  <a16:creationId xmlns:a16="http://schemas.microsoft.com/office/drawing/2014/main" id="{271E6DBF-D7CB-9BF0-3399-798C983234B4}"/>
                </a:ext>
              </a:extLst>
            </p:cNvPr>
            <p:cNvSpPr txBox="1"/>
            <p:nvPr/>
          </p:nvSpPr>
          <p:spPr bwMode="auto">
            <a:xfrm>
              <a:off x="5207662" y="495034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F4EE334C-0EBF-5A31-2FD6-3333BB7982C9}"/>
                </a:ext>
              </a:extLst>
            </p:cNvPr>
            <p:cNvSpPr txBox="1"/>
            <p:nvPr/>
          </p:nvSpPr>
          <p:spPr bwMode="auto">
            <a:xfrm>
              <a:off x="5245320" y="49620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7" name="TextBox 226">
              <a:extLst>
                <a:ext uri="{FF2B5EF4-FFF2-40B4-BE49-F238E27FC236}">
                  <a16:creationId xmlns:a16="http://schemas.microsoft.com/office/drawing/2014/main" id="{ECD6845C-F436-D733-9880-1AF8DB99A6CA}"/>
                </a:ext>
              </a:extLst>
            </p:cNvPr>
            <p:cNvSpPr txBox="1"/>
            <p:nvPr/>
          </p:nvSpPr>
          <p:spPr bwMode="auto">
            <a:xfrm>
              <a:off x="5292022" y="500093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8" name="TextBox 227">
              <a:extLst>
                <a:ext uri="{FF2B5EF4-FFF2-40B4-BE49-F238E27FC236}">
                  <a16:creationId xmlns:a16="http://schemas.microsoft.com/office/drawing/2014/main" id="{9F265813-A449-0EBA-F862-D4DE7A3B2ECA}"/>
                </a:ext>
              </a:extLst>
            </p:cNvPr>
            <p:cNvSpPr txBox="1"/>
            <p:nvPr/>
          </p:nvSpPr>
          <p:spPr bwMode="auto">
            <a:xfrm>
              <a:off x="5365896" y="503705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AFF183E6-125B-178E-C1E8-6B536BA4A532}"/>
                </a:ext>
              </a:extLst>
            </p:cNvPr>
            <p:cNvSpPr txBox="1"/>
            <p:nvPr/>
          </p:nvSpPr>
          <p:spPr bwMode="auto">
            <a:xfrm>
              <a:off x="5449981" y="509416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E8518D4C-FAB6-00B3-FF2B-4859F438940C}"/>
                </a:ext>
              </a:extLst>
            </p:cNvPr>
            <p:cNvSpPr txBox="1"/>
            <p:nvPr/>
          </p:nvSpPr>
          <p:spPr bwMode="auto">
            <a:xfrm>
              <a:off x="5493741" y="513667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1" name="TextBox 230">
              <a:extLst>
                <a:ext uri="{FF2B5EF4-FFF2-40B4-BE49-F238E27FC236}">
                  <a16:creationId xmlns:a16="http://schemas.microsoft.com/office/drawing/2014/main" id="{1A7D35CD-8720-1284-3B1F-03867AE310F9}"/>
                </a:ext>
              </a:extLst>
            </p:cNvPr>
            <p:cNvSpPr txBox="1"/>
            <p:nvPr/>
          </p:nvSpPr>
          <p:spPr bwMode="auto">
            <a:xfrm>
              <a:off x="5540461" y="51772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2" name="TextBox 231">
              <a:extLst>
                <a:ext uri="{FF2B5EF4-FFF2-40B4-BE49-F238E27FC236}">
                  <a16:creationId xmlns:a16="http://schemas.microsoft.com/office/drawing/2014/main" id="{732D4BB7-5540-46F5-FDC9-A65DE292E48D}"/>
                </a:ext>
              </a:extLst>
            </p:cNvPr>
            <p:cNvSpPr txBox="1"/>
            <p:nvPr/>
          </p:nvSpPr>
          <p:spPr bwMode="auto">
            <a:xfrm>
              <a:off x="5610068" y="520959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3" name="TextBox 232">
              <a:extLst>
                <a:ext uri="{FF2B5EF4-FFF2-40B4-BE49-F238E27FC236}">
                  <a16:creationId xmlns:a16="http://schemas.microsoft.com/office/drawing/2014/main" id="{E0F83F5D-8A3E-B6A2-7C0B-9619FF96DCF1}"/>
                </a:ext>
              </a:extLst>
            </p:cNvPr>
            <p:cNvSpPr txBox="1"/>
            <p:nvPr/>
          </p:nvSpPr>
          <p:spPr bwMode="auto">
            <a:xfrm>
              <a:off x="5659470" y="524846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4" name="TextBox 233">
              <a:extLst>
                <a:ext uri="{FF2B5EF4-FFF2-40B4-BE49-F238E27FC236}">
                  <a16:creationId xmlns:a16="http://schemas.microsoft.com/office/drawing/2014/main" id="{1DAAD15B-0879-D9F7-5539-1C52223995C8}"/>
                </a:ext>
              </a:extLst>
            </p:cNvPr>
            <p:cNvSpPr txBox="1"/>
            <p:nvPr/>
          </p:nvSpPr>
          <p:spPr bwMode="auto">
            <a:xfrm>
              <a:off x="5690417" y="52438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5" name="TextBox 234">
              <a:extLst>
                <a:ext uri="{FF2B5EF4-FFF2-40B4-BE49-F238E27FC236}">
                  <a16:creationId xmlns:a16="http://schemas.microsoft.com/office/drawing/2014/main" id="{FEF69005-B420-724A-9749-FB72C2D5EA4F}"/>
                </a:ext>
              </a:extLst>
            </p:cNvPr>
            <p:cNvSpPr txBox="1"/>
            <p:nvPr/>
          </p:nvSpPr>
          <p:spPr bwMode="auto">
            <a:xfrm>
              <a:off x="5772587" y="52780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6" name="TextBox 235">
              <a:extLst>
                <a:ext uri="{FF2B5EF4-FFF2-40B4-BE49-F238E27FC236}">
                  <a16:creationId xmlns:a16="http://schemas.microsoft.com/office/drawing/2014/main" id="{08D5ADBA-B005-4A40-6CF5-2A9CF5125507}"/>
                </a:ext>
              </a:extLst>
            </p:cNvPr>
            <p:cNvSpPr txBox="1"/>
            <p:nvPr/>
          </p:nvSpPr>
          <p:spPr bwMode="auto">
            <a:xfrm>
              <a:off x="5815025" y="531221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7" name="TextBox 236">
              <a:extLst>
                <a:ext uri="{FF2B5EF4-FFF2-40B4-BE49-F238E27FC236}">
                  <a16:creationId xmlns:a16="http://schemas.microsoft.com/office/drawing/2014/main" id="{B582C99C-0C8F-76BA-6A95-A9E9F91BC3D1}"/>
                </a:ext>
              </a:extLst>
            </p:cNvPr>
            <p:cNvSpPr txBox="1"/>
            <p:nvPr/>
          </p:nvSpPr>
          <p:spPr bwMode="auto">
            <a:xfrm>
              <a:off x="5862307" y="552546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360" name="Group 359">
            <a:extLst>
              <a:ext uri="{FF2B5EF4-FFF2-40B4-BE49-F238E27FC236}">
                <a16:creationId xmlns:a16="http://schemas.microsoft.com/office/drawing/2014/main" id="{F2A7A73C-00BB-9442-8F98-D54195BC07A4}"/>
              </a:ext>
            </a:extLst>
          </p:cNvPr>
          <p:cNvGrpSpPr/>
          <p:nvPr/>
        </p:nvGrpSpPr>
        <p:grpSpPr>
          <a:xfrm>
            <a:off x="7082945" y="2773473"/>
            <a:ext cx="4956655" cy="2616179"/>
            <a:chOff x="6832016" y="3181540"/>
            <a:chExt cx="4956655" cy="2616179"/>
          </a:xfrm>
        </p:grpSpPr>
        <p:sp>
          <p:nvSpPr>
            <p:cNvPr id="311" name="TextBox 310">
              <a:extLst>
                <a:ext uri="{FF2B5EF4-FFF2-40B4-BE49-F238E27FC236}">
                  <a16:creationId xmlns:a16="http://schemas.microsoft.com/office/drawing/2014/main" id="{ACB3D404-6B34-64BC-492D-C40C58BD0CE5}"/>
                </a:ext>
              </a:extLst>
            </p:cNvPr>
            <p:cNvSpPr txBox="1"/>
            <p:nvPr/>
          </p:nvSpPr>
          <p:spPr bwMode="auto">
            <a:xfrm>
              <a:off x="7374170" y="367849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9" name="TextBox 238">
              <a:extLst>
                <a:ext uri="{FF2B5EF4-FFF2-40B4-BE49-F238E27FC236}">
                  <a16:creationId xmlns:a16="http://schemas.microsoft.com/office/drawing/2014/main" id="{C4C88A51-2A1F-B44F-152B-5342BFB3F097}"/>
                </a:ext>
              </a:extLst>
            </p:cNvPr>
            <p:cNvSpPr txBox="1"/>
            <p:nvPr/>
          </p:nvSpPr>
          <p:spPr bwMode="auto">
            <a:xfrm>
              <a:off x="6832016" y="318154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0" name="TextBox 309">
              <a:extLst>
                <a:ext uri="{FF2B5EF4-FFF2-40B4-BE49-F238E27FC236}">
                  <a16:creationId xmlns:a16="http://schemas.microsoft.com/office/drawing/2014/main" id="{6B47664F-33F1-43BE-2442-A25656BE2639}"/>
                </a:ext>
              </a:extLst>
            </p:cNvPr>
            <p:cNvSpPr txBox="1"/>
            <p:nvPr/>
          </p:nvSpPr>
          <p:spPr bwMode="auto">
            <a:xfrm>
              <a:off x="7188604" y="360996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2" name="TextBox 311">
              <a:extLst>
                <a:ext uri="{FF2B5EF4-FFF2-40B4-BE49-F238E27FC236}">
                  <a16:creationId xmlns:a16="http://schemas.microsoft.com/office/drawing/2014/main" id="{9F4018C2-8B58-D479-6775-11408FDB72F9}"/>
                </a:ext>
              </a:extLst>
            </p:cNvPr>
            <p:cNvSpPr txBox="1"/>
            <p:nvPr/>
          </p:nvSpPr>
          <p:spPr bwMode="auto">
            <a:xfrm>
              <a:off x="7431271" y="370181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3" name="TextBox 312">
              <a:extLst>
                <a:ext uri="{FF2B5EF4-FFF2-40B4-BE49-F238E27FC236}">
                  <a16:creationId xmlns:a16="http://schemas.microsoft.com/office/drawing/2014/main" id="{CE0B7C3C-C4A5-C807-BE0E-368A1B0306FC}"/>
                </a:ext>
              </a:extLst>
            </p:cNvPr>
            <p:cNvSpPr txBox="1"/>
            <p:nvPr/>
          </p:nvSpPr>
          <p:spPr bwMode="auto">
            <a:xfrm>
              <a:off x="7484014" y="371380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4" name="TextBox 313">
              <a:extLst>
                <a:ext uri="{FF2B5EF4-FFF2-40B4-BE49-F238E27FC236}">
                  <a16:creationId xmlns:a16="http://schemas.microsoft.com/office/drawing/2014/main" id="{3EFEC6D0-8A2E-4C45-F3AE-BEB93B1BA3A7}"/>
                </a:ext>
              </a:extLst>
            </p:cNvPr>
            <p:cNvSpPr txBox="1"/>
            <p:nvPr/>
          </p:nvSpPr>
          <p:spPr bwMode="auto">
            <a:xfrm>
              <a:off x="7602779" y="38064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5" name="TextBox 314">
              <a:extLst>
                <a:ext uri="{FF2B5EF4-FFF2-40B4-BE49-F238E27FC236}">
                  <a16:creationId xmlns:a16="http://schemas.microsoft.com/office/drawing/2014/main" id="{54C5A45D-00EF-B4E2-307C-36178BCFA032}"/>
                </a:ext>
              </a:extLst>
            </p:cNvPr>
            <p:cNvSpPr txBox="1"/>
            <p:nvPr/>
          </p:nvSpPr>
          <p:spPr bwMode="auto">
            <a:xfrm>
              <a:off x="7663045" y="38309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6" name="TextBox 315">
              <a:extLst>
                <a:ext uri="{FF2B5EF4-FFF2-40B4-BE49-F238E27FC236}">
                  <a16:creationId xmlns:a16="http://schemas.microsoft.com/office/drawing/2014/main" id="{9873A320-5BC5-6E79-FACA-9BA49493762F}"/>
                </a:ext>
              </a:extLst>
            </p:cNvPr>
            <p:cNvSpPr txBox="1"/>
            <p:nvPr/>
          </p:nvSpPr>
          <p:spPr bwMode="auto">
            <a:xfrm>
              <a:off x="7909281" y="389511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7" name="TextBox 316">
              <a:extLst>
                <a:ext uri="{FF2B5EF4-FFF2-40B4-BE49-F238E27FC236}">
                  <a16:creationId xmlns:a16="http://schemas.microsoft.com/office/drawing/2014/main" id="{44F817ED-4FDA-D041-BD0C-38AE7C80A513}"/>
                </a:ext>
              </a:extLst>
            </p:cNvPr>
            <p:cNvSpPr txBox="1"/>
            <p:nvPr/>
          </p:nvSpPr>
          <p:spPr bwMode="auto">
            <a:xfrm>
              <a:off x="8260979" y="405636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8" name="TextBox 317">
              <a:extLst>
                <a:ext uri="{FF2B5EF4-FFF2-40B4-BE49-F238E27FC236}">
                  <a16:creationId xmlns:a16="http://schemas.microsoft.com/office/drawing/2014/main" id="{04F6FA52-015A-BDB0-B4F8-174EE7F29949}"/>
                </a:ext>
              </a:extLst>
            </p:cNvPr>
            <p:cNvSpPr txBox="1"/>
            <p:nvPr/>
          </p:nvSpPr>
          <p:spPr bwMode="auto">
            <a:xfrm>
              <a:off x="8317222" y="405995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19" name="TextBox 318">
              <a:extLst>
                <a:ext uri="{FF2B5EF4-FFF2-40B4-BE49-F238E27FC236}">
                  <a16:creationId xmlns:a16="http://schemas.microsoft.com/office/drawing/2014/main" id="{93E8F407-F3DF-4626-B229-7470CAA86EA5}"/>
                </a:ext>
              </a:extLst>
            </p:cNvPr>
            <p:cNvSpPr txBox="1"/>
            <p:nvPr/>
          </p:nvSpPr>
          <p:spPr bwMode="auto">
            <a:xfrm>
              <a:off x="8493472" y="409234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0" name="TextBox 319">
              <a:extLst>
                <a:ext uri="{FF2B5EF4-FFF2-40B4-BE49-F238E27FC236}">
                  <a16:creationId xmlns:a16="http://schemas.microsoft.com/office/drawing/2014/main" id="{D7145A30-1883-0B16-BE4F-89684EDE8839}"/>
                </a:ext>
              </a:extLst>
            </p:cNvPr>
            <p:cNvSpPr txBox="1"/>
            <p:nvPr/>
          </p:nvSpPr>
          <p:spPr bwMode="auto">
            <a:xfrm>
              <a:off x="8613516" y="419486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1" name="TextBox 320">
              <a:extLst>
                <a:ext uri="{FF2B5EF4-FFF2-40B4-BE49-F238E27FC236}">
                  <a16:creationId xmlns:a16="http://schemas.microsoft.com/office/drawing/2014/main" id="{A987F913-D3B6-D868-AB06-D323DB8529E4}"/>
                </a:ext>
              </a:extLst>
            </p:cNvPr>
            <p:cNvSpPr txBox="1"/>
            <p:nvPr/>
          </p:nvSpPr>
          <p:spPr bwMode="auto">
            <a:xfrm>
              <a:off x="8680520" y="420139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2" name="TextBox 321">
              <a:extLst>
                <a:ext uri="{FF2B5EF4-FFF2-40B4-BE49-F238E27FC236}">
                  <a16:creationId xmlns:a16="http://schemas.microsoft.com/office/drawing/2014/main" id="{B1B5D6BB-BBF1-F2B5-768B-EFC7F8DF8F47}"/>
                </a:ext>
              </a:extLst>
            </p:cNvPr>
            <p:cNvSpPr txBox="1"/>
            <p:nvPr/>
          </p:nvSpPr>
          <p:spPr bwMode="auto">
            <a:xfrm>
              <a:off x="8747524" y="423410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3" name="TextBox 322">
              <a:extLst>
                <a:ext uri="{FF2B5EF4-FFF2-40B4-BE49-F238E27FC236}">
                  <a16:creationId xmlns:a16="http://schemas.microsoft.com/office/drawing/2014/main" id="{F2E2C1B0-2683-DF5B-3D7F-A9153AE26251}"/>
                </a:ext>
              </a:extLst>
            </p:cNvPr>
            <p:cNvSpPr txBox="1"/>
            <p:nvPr/>
          </p:nvSpPr>
          <p:spPr bwMode="auto">
            <a:xfrm>
              <a:off x="8854620" y="428284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4" name="TextBox 323">
              <a:extLst>
                <a:ext uri="{FF2B5EF4-FFF2-40B4-BE49-F238E27FC236}">
                  <a16:creationId xmlns:a16="http://schemas.microsoft.com/office/drawing/2014/main" id="{82D17B02-D9F0-F98B-7606-23515C486F66}"/>
                </a:ext>
              </a:extLst>
            </p:cNvPr>
            <p:cNvSpPr txBox="1"/>
            <p:nvPr/>
          </p:nvSpPr>
          <p:spPr bwMode="auto">
            <a:xfrm>
              <a:off x="9030694" y="429875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5" name="TextBox 324">
              <a:extLst>
                <a:ext uri="{FF2B5EF4-FFF2-40B4-BE49-F238E27FC236}">
                  <a16:creationId xmlns:a16="http://schemas.microsoft.com/office/drawing/2014/main" id="{E083BF61-A08D-9AAF-CF8E-43A2232BAD07}"/>
                </a:ext>
              </a:extLst>
            </p:cNvPr>
            <p:cNvSpPr txBox="1"/>
            <p:nvPr/>
          </p:nvSpPr>
          <p:spPr bwMode="auto">
            <a:xfrm>
              <a:off x="9206768" y="433487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6" name="TextBox 325">
              <a:extLst>
                <a:ext uri="{FF2B5EF4-FFF2-40B4-BE49-F238E27FC236}">
                  <a16:creationId xmlns:a16="http://schemas.microsoft.com/office/drawing/2014/main" id="{5755A60B-50AD-7276-E154-BBAA8D0CC4DE}"/>
                </a:ext>
              </a:extLst>
            </p:cNvPr>
            <p:cNvSpPr txBox="1"/>
            <p:nvPr/>
          </p:nvSpPr>
          <p:spPr bwMode="auto">
            <a:xfrm>
              <a:off x="9327326" y="435354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7" name="TextBox 326">
              <a:extLst>
                <a:ext uri="{FF2B5EF4-FFF2-40B4-BE49-F238E27FC236}">
                  <a16:creationId xmlns:a16="http://schemas.microsoft.com/office/drawing/2014/main" id="{A964DB0E-EFF9-0330-1042-C47A0C645C3E}"/>
                </a:ext>
              </a:extLst>
            </p:cNvPr>
            <p:cNvSpPr txBox="1"/>
            <p:nvPr/>
          </p:nvSpPr>
          <p:spPr bwMode="auto">
            <a:xfrm>
              <a:off x="9454785" y="43924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8" name="TextBox 327">
              <a:extLst>
                <a:ext uri="{FF2B5EF4-FFF2-40B4-BE49-F238E27FC236}">
                  <a16:creationId xmlns:a16="http://schemas.microsoft.com/office/drawing/2014/main" id="{ED90F763-8B59-70C6-ABE5-E8D2E528A300}"/>
                </a:ext>
              </a:extLst>
            </p:cNvPr>
            <p:cNvSpPr txBox="1"/>
            <p:nvPr/>
          </p:nvSpPr>
          <p:spPr bwMode="auto">
            <a:xfrm>
              <a:off x="9622696" y="44733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29" name="TextBox 328">
              <a:extLst>
                <a:ext uri="{FF2B5EF4-FFF2-40B4-BE49-F238E27FC236}">
                  <a16:creationId xmlns:a16="http://schemas.microsoft.com/office/drawing/2014/main" id="{ECCC8D1D-65E6-E867-2507-36A1A8645A3F}"/>
                </a:ext>
              </a:extLst>
            </p:cNvPr>
            <p:cNvSpPr txBox="1"/>
            <p:nvPr/>
          </p:nvSpPr>
          <p:spPr bwMode="auto">
            <a:xfrm>
              <a:off x="9861595" y="46041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0" name="TextBox 329">
              <a:extLst>
                <a:ext uri="{FF2B5EF4-FFF2-40B4-BE49-F238E27FC236}">
                  <a16:creationId xmlns:a16="http://schemas.microsoft.com/office/drawing/2014/main" id="{258154DF-991E-B39C-7E2D-5BBA3E20930A}"/>
                </a:ext>
              </a:extLst>
            </p:cNvPr>
            <p:cNvSpPr txBox="1"/>
            <p:nvPr/>
          </p:nvSpPr>
          <p:spPr bwMode="auto">
            <a:xfrm>
              <a:off x="9976987" y="467473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1" name="TextBox 330">
              <a:extLst>
                <a:ext uri="{FF2B5EF4-FFF2-40B4-BE49-F238E27FC236}">
                  <a16:creationId xmlns:a16="http://schemas.microsoft.com/office/drawing/2014/main" id="{6B2A4CF2-7DEF-A454-D86B-DF092BE93A37}"/>
                </a:ext>
              </a:extLst>
            </p:cNvPr>
            <p:cNvSpPr txBox="1"/>
            <p:nvPr/>
          </p:nvSpPr>
          <p:spPr bwMode="auto">
            <a:xfrm>
              <a:off x="10043053" y="47045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2" name="TextBox 331">
              <a:extLst>
                <a:ext uri="{FF2B5EF4-FFF2-40B4-BE49-F238E27FC236}">
                  <a16:creationId xmlns:a16="http://schemas.microsoft.com/office/drawing/2014/main" id="{9F287277-A3BF-C9A8-8AA1-6F693004AABF}"/>
                </a:ext>
              </a:extLst>
            </p:cNvPr>
            <p:cNvSpPr txBox="1"/>
            <p:nvPr/>
          </p:nvSpPr>
          <p:spPr bwMode="auto">
            <a:xfrm>
              <a:off x="10158154" y="474773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3" name="TextBox 332">
              <a:extLst>
                <a:ext uri="{FF2B5EF4-FFF2-40B4-BE49-F238E27FC236}">
                  <a16:creationId xmlns:a16="http://schemas.microsoft.com/office/drawing/2014/main" id="{D56E79F7-5D7C-05D7-644A-71F2D4B9DC51}"/>
                </a:ext>
              </a:extLst>
            </p:cNvPr>
            <p:cNvSpPr txBox="1"/>
            <p:nvPr/>
          </p:nvSpPr>
          <p:spPr bwMode="auto">
            <a:xfrm>
              <a:off x="10222821" y="47582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4" name="TextBox 333">
              <a:extLst>
                <a:ext uri="{FF2B5EF4-FFF2-40B4-BE49-F238E27FC236}">
                  <a16:creationId xmlns:a16="http://schemas.microsoft.com/office/drawing/2014/main" id="{CA4AB24C-896F-8EF2-96A3-7EE064712D19}"/>
                </a:ext>
              </a:extLst>
            </p:cNvPr>
            <p:cNvSpPr txBox="1"/>
            <p:nvPr/>
          </p:nvSpPr>
          <p:spPr bwMode="auto">
            <a:xfrm>
              <a:off x="10331278" y="47614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5" name="TextBox 334">
              <a:extLst>
                <a:ext uri="{FF2B5EF4-FFF2-40B4-BE49-F238E27FC236}">
                  <a16:creationId xmlns:a16="http://schemas.microsoft.com/office/drawing/2014/main" id="{BC378128-C3D2-4AC4-2273-2C1B3A2EF626}"/>
                </a:ext>
              </a:extLst>
            </p:cNvPr>
            <p:cNvSpPr txBox="1"/>
            <p:nvPr/>
          </p:nvSpPr>
          <p:spPr bwMode="auto">
            <a:xfrm>
              <a:off x="10394332" y="483209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6" name="TextBox 335">
              <a:extLst>
                <a:ext uri="{FF2B5EF4-FFF2-40B4-BE49-F238E27FC236}">
                  <a16:creationId xmlns:a16="http://schemas.microsoft.com/office/drawing/2014/main" id="{388E995C-2EC1-299C-5D99-E2B913F2BA7B}"/>
                </a:ext>
              </a:extLst>
            </p:cNvPr>
            <p:cNvSpPr txBox="1"/>
            <p:nvPr/>
          </p:nvSpPr>
          <p:spPr bwMode="auto">
            <a:xfrm>
              <a:off x="10457386" y="483498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7" name="TextBox 336">
              <a:extLst>
                <a:ext uri="{FF2B5EF4-FFF2-40B4-BE49-F238E27FC236}">
                  <a16:creationId xmlns:a16="http://schemas.microsoft.com/office/drawing/2014/main" id="{AC8D6F2B-D7C1-C67F-5A14-22710891E2EE}"/>
                </a:ext>
              </a:extLst>
            </p:cNvPr>
            <p:cNvSpPr txBox="1"/>
            <p:nvPr/>
          </p:nvSpPr>
          <p:spPr bwMode="auto">
            <a:xfrm>
              <a:off x="10511046" y="489672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8" name="TextBox 337">
              <a:extLst>
                <a:ext uri="{FF2B5EF4-FFF2-40B4-BE49-F238E27FC236}">
                  <a16:creationId xmlns:a16="http://schemas.microsoft.com/office/drawing/2014/main" id="{12FAC05E-5657-52D0-7A0C-85E276989838}"/>
                </a:ext>
              </a:extLst>
            </p:cNvPr>
            <p:cNvSpPr txBox="1"/>
            <p:nvPr/>
          </p:nvSpPr>
          <p:spPr bwMode="auto">
            <a:xfrm>
              <a:off x="10581184" y="490707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39" name="TextBox 338">
              <a:extLst>
                <a:ext uri="{FF2B5EF4-FFF2-40B4-BE49-F238E27FC236}">
                  <a16:creationId xmlns:a16="http://schemas.microsoft.com/office/drawing/2014/main" id="{E67CB5EB-30EF-31EB-6F98-E9952EBA4789}"/>
                </a:ext>
              </a:extLst>
            </p:cNvPr>
            <p:cNvSpPr txBox="1"/>
            <p:nvPr/>
          </p:nvSpPr>
          <p:spPr bwMode="auto">
            <a:xfrm>
              <a:off x="10638921" y="491989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0" name="TextBox 339">
              <a:extLst>
                <a:ext uri="{FF2B5EF4-FFF2-40B4-BE49-F238E27FC236}">
                  <a16:creationId xmlns:a16="http://schemas.microsoft.com/office/drawing/2014/main" id="{6DBD4EA6-D995-C0AC-674E-E7E1BA8F495F}"/>
                </a:ext>
              </a:extLst>
            </p:cNvPr>
            <p:cNvSpPr txBox="1"/>
            <p:nvPr/>
          </p:nvSpPr>
          <p:spPr bwMode="auto">
            <a:xfrm>
              <a:off x="10694190" y="494043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1" name="TextBox 340">
              <a:extLst>
                <a:ext uri="{FF2B5EF4-FFF2-40B4-BE49-F238E27FC236}">
                  <a16:creationId xmlns:a16="http://schemas.microsoft.com/office/drawing/2014/main" id="{19B9D5C2-2A28-3F18-BE02-53A64B6BB010}"/>
                </a:ext>
              </a:extLst>
            </p:cNvPr>
            <p:cNvSpPr txBox="1"/>
            <p:nvPr/>
          </p:nvSpPr>
          <p:spPr bwMode="auto">
            <a:xfrm>
              <a:off x="10755033" y="495034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2" name="TextBox 341">
              <a:extLst>
                <a:ext uri="{FF2B5EF4-FFF2-40B4-BE49-F238E27FC236}">
                  <a16:creationId xmlns:a16="http://schemas.microsoft.com/office/drawing/2014/main" id="{2DA4E805-BB48-2276-A13C-6CEC131864F6}"/>
                </a:ext>
              </a:extLst>
            </p:cNvPr>
            <p:cNvSpPr txBox="1"/>
            <p:nvPr/>
          </p:nvSpPr>
          <p:spPr bwMode="auto">
            <a:xfrm>
              <a:off x="10818689" y="49620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3" name="TextBox 342">
              <a:extLst>
                <a:ext uri="{FF2B5EF4-FFF2-40B4-BE49-F238E27FC236}">
                  <a16:creationId xmlns:a16="http://schemas.microsoft.com/office/drawing/2014/main" id="{5CE5C50D-1974-5B29-603C-CBBAC2A10E6F}"/>
                </a:ext>
              </a:extLst>
            </p:cNvPr>
            <p:cNvSpPr txBox="1"/>
            <p:nvPr/>
          </p:nvSpPr>
          <p:spPr bwMode="auto">
            <a:xfrm>
              <a:off x="10880264" y="500125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4" name="TextBox 343">
              <a:extLst>
                <a:ext uri="{FF2B5EF4-FFF2-40B4-BE49-F238E27FC236}">
                  <a16:creationId xmlns:a16="http://schemas.microsoft.com/office/drawing/2014/main" id="{D5AA0F7B-B6A2-6D2A-A0F4-73C4E8569F78}"/>
                </a:ext>
              </a:extLst>
            </p:cNvPr>
            <p:cNvSpPr txBox="1"/>
            <p:nvPr/>
          </p:nvSpPr>
          <p:spPr bwMode="auto">
            <a:xfrm>
              <a:off x="10932598" y="503117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5" name="TextBox 344">
              <a:extLst>
                <a:ext uri="{FF2B5EF4-FFF2-40B4-BE49-F238E27FC236}">
                  <a16:creationId xmlns:a16="http://schemas.microsoft.com/office/drawing/2014/main" id="{9CA7FC18-194E-D50B-3CD6-31CDF28E6583}"/>
                </a:ext>
              </a:extLst>
            </p:cNvPr>
            <p:cNvSpPr txBox="1"/>
            <p:nvPr/>
          </p:nvSpPr>
          <p:spPr bwMode="auto">
            <a:xfrm>
              <a:off x="11056756" y="508884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6" name="TextBox 345">
              <a:extLst>
                <a:ext uri="{FF2B5EF4-FFF2-40B4-BE49-F238E27FC236}">
                  <a16:creationId xmlns:a16="http://schemas.microsoft.com/office/drawing/2014/main" id="{933B3C3F-B944-3F50-F834-6FB6984545B0}"/>
                </a:ext>
              </a:extLst>
            </p:cNvPr>
            <p:cNvSpPr txBox="1"/>
            <p:nvPr/>
          </p:nvSpPr>
          <p:spPr bwMode="auto">
            <a:xfrm>
              <a:off x="11107198" y="51418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7" name="TextBox 346">
              <a:extLst>
                <a:ext uri="{FF2B5EF4-FFF2-40B4-BE49-F238E27FC236}">
                  <a16:creationId xmlns:a16="http://schemas.microsoft.com/office/drawing/2014/main" id="{D406DDBB-C1FD-AF9B-DEBD-A23215E34F90}"/>
                </a:ext>
              </a:extLst>
            </p:cNvPr>
            <p:cNvSpPr txBox="1"/>
            <p:nvPr/>
          </p:nvSpPr>
          <p:spPr bwMode="auto">
            <a:xfrm>
              <a:off x="11177741" y="518069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8" name="TextBox 347">
              <a:extLst>
                <a:ext uri="{FF2B5EF4-FFF2-40B4-BE49-F238E27FC236}">
                  <a16:creationId xmlns:a16="http://schemas.microsoft.com/office/drawing/2014/main" id="{A2827200-F193-57C2-08D1-EE79D0E5F8C2}"/>
                </a:ext>
              </a:extLst>
            </p:cNvPr>
            <p:cNvSpPr txBox="1"/>
            <p:nvPr/>
          </p:nvSpPr>
          <p:spPr bwMode="auto">
            <a:xfrm>
              <a:off x="11288445" y="52416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49" name="TextBox 348">
              <a:extLst>
                <a:ext uri="{FF2B5EF4-FFF2-40B4-BE49-F238E27FC236}">
                  <a16:creationId xmlns:a16="http://schemas.microsoft.com/office/drawing/2014/main" id="{149956CD-5732-47E7-44F7-0485772C0D8C}"/>
                </a:ext>
              </a:extLst>
            </p:cNvPr>
            <p:cNvSpPr txBox="1"/>
            <p:nvPr/>
          </p:nvSpPr>
          <p:spPr bwMode="auto">
            <a:xfrm>
              <a:off x="11402783" y="52780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0" name="TextBox 349">
              <a:extLst>
                <a:ext uri="{FF2B5EF4-FFF2-40B4-BE49-F238E27FC236}">
                  <a16:creationId xmlns:a16="http://schemas.microsoft.com/office/drawing/2014/main" id="{9CD3AC29-3C4E-53CD-489F-AC0462496EC9}"/>
                </a:ext>
              </a:extLst>
            </p:cNvPr>
            <p:cNvSpPr txBox="1"/>
            <p:nvPr/>
          </p:nvSpPr>
          <p:spPr bwMode="auto">
            <a:xfrm>
              <a:off x="11464532" y="531571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51" name="TextBox 350">
              <a:extLst>
                <a:ext uri="{FF2B5EF4-FFF2-40B4-BE49-F238E27FC236}">
                  <a16:creationId xmlns:a16="http://schemas.microsoft.com/office/drawing/2014/main" id="{CD0EDCC1-634B-7138-E370-911B06A1F0FD}"/>
                </a:ext>
              </a:extLst>
            </p:cNvPr>
            <p:cNvSpPr txBox="1"/>
            <p:nvPr/>
          </p:nvSpPr>
          <p:spPr bwMode="auto">
            <a:xfrm>
              <a:off x="11527061" y="552072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309" name="Group 308">
            <a:extLst>
              <a:ext uri="{FF2B5EF4-FFF2-40B4-BE49-F238E27FC236}">
                <a16:creationId xmlns:a16="http://schemas.microsoft.com/office/drawing/2014/main" id="{25B87538-F9DB-29E9-4286-00EA8065854C}"/>
              </a:ext>
            </a:extLst>
          </p:cNvPr>
          <p:cNvGrpSpPr/>
          <p:nvPr/>
        </p:nvGrpSpPr>
        <p:grpSpPr>
          <a:xfrm>
            <a:off x="6843344" y="3024590"/>
            <a:ext cx="5068166" cy="390303"/>
            <a:chOff x="6592415" y="3432657"/>
            <a:chExt cx="5068166" cy="390303"/>
          </a:xfrm>
        </p:grpSpPr>
        <p:sp>
          <p:nvSpPr>
            <p:cNvPr id="172" name="TextBox 171">
              <a:extLst>
                <a:ext uri="{FF2B5EF4-FFF2-40B4-BE49-F238E27FC236}">
                  <a16:creationId xmlns:a16="http://schemas.microsoft.com/office/drawing/2014/main" id="{3A59C4E9-AB23-0938-F891-B4D06FDA7051}"/>
                </a:ext>
              </a:extLst>
            </p:cNvPr>
            <p:cNvSpPr txBox="1"/>
            <p:nvPr/>
          </p:nvSpPr>
          <p:spPr bwMode="auto">
            <a:xfrm>
              <a:off x="7784144" y="34326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73" name="Group 172">
              <a:extLst>
                <a:ext uri="{FF2B5EF4-FFF2-40B4-BE49-F238E27FC236}">
                  <a16:creationId xmlns:a16="http://schemas.microsoft.com/office/drawing/2014/main" id="{7C5A4830-715F-3CC1-F20E-F0AE90B1A53C}"/>
                </a:ext>
              </a:extLst>
            </p:cNvPr>
            <p:cNvGrpSpPr/>
            <p:nvPr/>
          </p:nvGrpSpPr>
          <p:grpSpPr>
            <a:xfrm>
              <a:off x="7425117" y="3435739"/>
              <a:ext cx="443267" cy="276999"/>
              <a:chOff x="1747638" y="3437706"/>
              <a:chExt cx="443267" cy="276999"/>
            </a:xfrm>
          </p:grpSpPr>
          <p:sp>
            <p:nvSpPr>
              <p:cNvPr id="174" name="TextBox 173">
                <a:extLst>
                  <a:ext uri="{FF2B5EF4-FFF2-40B4-BE49-F238E27FC236}">
                    <a16:creationId xmlns:a16="http://schemas.microsoft.com/office/drawing/2014/main" id="{F47B6432-0C11-42E1-59C9-57DFC0A06D10}"/>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75" name="TextBox 174">
                <a:extLst>
                  <a:ext uri="{FF2B5EF4-FFF2-40B4-BE49-F238E27FC236}">
                    <a16:creationId xmlns:a16="http://schemas.microsoft.com/office/drawing/2014/main" id="{B65DED53-0685-47F4-6E9C-A14B195115A4}"/>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76" name="TextBox 175">
                <a:extLst>
                  <a:ext uri="{FF2B5EF4-FFF2-40B4-BE49-F238E27FC236}">
                    <a16:creationId xmlns:a16="http://schemas.microsoft.com/office/drawing/2014/main" id="{B0E4F0A3-0A51-F35B-3F68-6C91B03ED810}"/>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77" name="TextBox 176">
                <a:extLst>
                  <a:ext uri="{FF2B5EF4-FFF2-40B4-BE49-F238E27FC236}">
                    <a16:creationId xmlns:a16="http://schemas.microsoft.com/office/drawing/2014/main" id="{B3AD9FB6-0F74-4D5A-8997-A304B7346F28}"/>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78" name="Group 177">
              <a:extLst>
                <a:ext uri="{FF2B5EF4-FFF2-40B4-BE49-F238E27FC236}">
                  <a16:creationId xmlns:a16="http://schemas.microsoft.com/office/drawing/2014/main" id="{934F913F-063E-4AAE-D3FF-9C28E1FB6CFC}"/>
                </a:ext>
              </a:extLst>
            </p:cNvPr>
            <p:cNvGrpSpPr/>
            <p:nvPr/>
          </p:nvGrpSpPr>
          <p:grpSpPr>
            <a:xfrm>
              <a:off x="6592415" y="3545961"/>
              <a:ext cx="738403" cy="276999"/>
              <a:chOff x="1747638" y="3437706"/>
              <a:chExt cx="738403" cy="276999"/>
            </a:xfrm>
          </p:grpSpPr>
          <p:sp>
            <p:nvSpPr>
              <p:cNvPr id="179" name="TextBox 178">
                <a:extLst>
                  <a:ext uri="{FF2B5EF4-FFF2-40B4-BE49-F238E27FC236}">
                    <a16:creationId xmlns:a16="http://schemas.microsoft.com/office/drawing/2014/main" id="{F0F3074A-56C2-EE06-45FB-0677AAEF6B5C}"/>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80" name="TextBox 179">
                <a:extLst>
                  <a:ext uri="{FF2B5EF4-FFF2-40B4-BE49-F238E27FC236}">
                    <a16:creationId xmlns:a16="http://schemas.microsoft.com/office/drawing/2014/main" id="{A70A8CE4-436A-C08D-FD16-2BDD7D236F84}"/>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81" name="TextBox 180">
                <a:extLst>
                  <a:ext uri="{FF2B5EF4-FFF2-40B4-BE49-F238E27FC236}">
                    <a16:creationId xmlns:a16="http://schemas.microsoft.com/office/drawing/2014/main" id="{7D374C14-8D6B-0F52-6994-5080BE5ACA7D}"/>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82" name="TextBox 181">
                <a:extLst>
                  <a:ext uri="{FF2B5EF4-FFF2-40B4-BE49-F238E27FC236}">
                    <a16:creationId xmlns:a16="http://schemas.microsoft.com/office/drawing/2014/main" id="{F80196AE-0A09-5A70-CA87-3A0EA03AB1B8}"/>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83" name="TextBox 182">
                <a:extLst>
                  <a:ext uri="{FF2B5EF4-FFF2-40B4-BE49-F238E27FC236}">
                    <a16:creationId xmlns:a16="http://schemas.microsoft.com/office/drawing/2014/main" id="{A2CD32BC-9159-F8F4-A4D8-A0528C04A187}"/>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FF1E891A-A004-CBF5-03CE-4FDDB1CD1AE9}"/>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1E14DD53-5573-BA66-08FE-EAF879143949}"/>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65A0B78C-95F6-A614-8788-7B0E27B92210}"/>
                  </a:ext>
                </a:extLst>
              </p:cNvPr>
              <p:cNvSpPr txBox="1"/>
              <p:nvPr/>
            </p:nvSpPr>
            <p:spPr bwMode="auto">
              <a:xfrm>
                <a:off x="210514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9DD5B883-EE75-FDC2-80E4-DE323F6DEEDA}"/>
                  </a:ext>
                </a:extLst>
              </p:cNvPr>
              <p:cNvSpPr txBox="1"/>
              <p:nvPr/>
            </p:nvSpPr>
            <p:spPr bwMode="auto">
              <a:xfrm>
                <a:off x="216332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C0861D5D-E6BD-FA55-6924-C2AB2943EC6C}"/>
                  </a:ext>
                </a:extLst>
              </p:cNvPr>
              <p:cNvSpPr txBox="1"/>
              <p:nvPr/>
            </p:nvSpPr>
            <p:spPr bwMode="auto">
              <a:xfrm>
                <a:off x="222443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84" name="Group 183">
              <a:extLst>
                <a:ext uri="{FF2B5EF4-FFF2-40B4-BE49-F238E27FC236}">
                  <a16:creationId xmlns:a16="http://schemas.microsoft.com/office/drawing/2014/main" id="{D1FB4928-A107-5C3F-797B-130203E2822E}"/>
                </a:ext>
              </a:extLst>
            </p:cNvPr>
            <p:cNvGrpSpPr/>
            <p:nvPr/>
          </p:nvGrpSpPr>
          <p:grpSpPr>
            <a:xfrm>
              <a:off x="7198760" y="3435740"/>
              <a:ext cx="308763" cy="276999"/>
              <a:chOff x="1747638" y="3437706"/>
              <a:chExt cx="308763" cy="276999"/>
            </a:xfrm>
          </p:grpSpPr>
          <p:sp>
            <p:nvSpPr>
              <p:cNvPr id="185" name="TextBox 184">
                <a:extLst>
                  <a:ext uri="{FF2B5EF4-FFF2-40B4-BE49-F238E27FC236}">
                    <a16:creationId xmlns:a16="http://schemas.microsoft.com/office/drawing/2014/main" id="{579BE5FD-1B7C-5EDC-E291-DA8A6B6071C8}"/>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86" name="TextBox 185">
                <a:extLst>
                  <a:ext uri="{FF2B5EF4-FFF2-40B4-BE49-F238E27FC236}">
                    <a16:creationId xmlns:a16="http://schemas.microsoft.com/office/drawing/2014/main" id="{CA68F8F3-2D5A-4653-9ED5-2A4743CB1635}"/>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245" name="Group 244">
              <a:extLst>
                <a:ext uri="{FF2B5EF4-FFF2-40B4-BE49-F238E27FC236}">
                  <a16:creationId xmlns:a16="http://schemas.microsoft.com/office/drawing/2014/main" id="{7058FB4E-1547-79FD-FB1F-EF2D7A3FE613}"/>
                </a:ext>
              </a:extLst>
            </p:cNvPr>
            <p:cNvGrpSpPr/>
            <p:nvPr/>
          </p:nvGrpSpPr>
          <p:grpSpPr>
            <a:xfrm>
              <a:off x="7903469" y="3436803"/>
              <a:ext cx="619120" cy="276999"/>
              <a:chOff x="1747638" y="3437706"/>
              <a:chExt cx="619120" cy="276999"/>
            </a:xfrm>
          </p:grpSpPr>
          <p:sp>
            <p:nvSpPr>
              <p:cNvPr id="246" name="TextBox 245">
                <a:extLst>
                  <a:ext uri="{FF2B5EF4-FFF2-40B4-BE49-F238E27FC236}">
                    <a16:creationId xmlns:a16="http://schemas.microsoft.com/office/drawing/2014/main" id="{A3AD2195-571B-E549-0334-652CB9AB1E2E}"/>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6399D917-733A-0D12-4315-B05F80F0B110}"/>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2388B683-AF31-F2C1-D979-4DEBEAB9AB9E}"/>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BBE00062-1DD3-9DEF-4CCB-05E3947FECDF}"/>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8C426DC3-558E-7554-3C48-A70AFB4407B4}"/>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0A602AE7-A708-FDB9-F431-DFA4C156A138}"/>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00F72B09-B66C-E628-820F-15FAC28220B5}"/>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018B0324-11EC-C00A-686F-BBF242258112}"/>
                  </a:ext>
                </a:extLst>
              </p:cNvPr>
              <p:cNvSpPr txBox="1"/>
              <p:nvPr/>
            </p:nvSpPr>
            <p:spPr bwMode="auto">
              <a:xfrm>
                <a:off x="210514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256" name="Group 255">
              <a:extLst>
                <a:ext uri="{FF2B5EF4-FFF2-40B4-BE49-F238E27FC236}">
                  <a16:creationId xmlns:a16="http://schemas.microsoft.com/office/drawing/2014/main" id="{F7158723-E051-3D0D-D336-D3F8C1B9CC25}"/>
                </a:ext>
              </a:extLst>
            </p:cNvPr>
            <p:cNvGrpSpPr/>
            <p:nvPr/>
          </p:nvGrpSpPr>
          <p:grpSpPr>
            <a:xfrm>
              <a:off x="8382221" y="3435739"/>
              <a:ext cx="502807" cy="276999"/>
              <a:chOff x="1747638" y="3437706"/>
              <a:chExt cx="502807" cy="276999"/>
            </a:xfrm>
          </p:grpSpPr>
          <p:sp>
            <p:nvSpPr>
              <p:cNvPr id="257" name="TextBox 256">
                <a:extLst>
                  <a:ext uri="{FF2B5EF4-FFF2-40B4-BE49-F238E27FC236}">
                    <a16:creationId xmlns:a16="http://schemas.microsoft.com/office/drawing/2014/main" id="{A68090E1-03D7-F0DD-1D2B-124DB6C43EB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1DC5BCFA-2886-B038-FA40-9FB472A1A793}"/>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7E41BA8D-4780-4817-C60B-7C2D2CF7C240}"/>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EC0046DC-6554-1597-E28F-717EF3C509C4}"/>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1" name="TextBox 260">
                <a:extLst>
                  <a:ext uri="{FF2B5EF4-FFF2-40B4-BE49-F238E27FC236}">
                    <a16:creationId xmlns:a16="http://schemas.microsoft.com/office/drawing/2014/main" id="{A16ED155-1931-B0D4-86FE-3EC26062FF96}"/>
                  </a:ext>
                </a:extLst>
              </p:cNvPr>
              <p:cNvSpPr txBox="1"/>
              <p:nvPr/>
            </p:nvSpPr>
            <p:spPr bwMode="auto">
              <a:xfrm>
                <a:off x="198883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262" name="Group 261">
              <a:extLst>
                <a:ext uri="{FF2B5EF4-FFF2-40B4-BE49-F238E27FC236}">
                  <a16:creationId xmlns:a16="http://schemas.microsoft.com/office/drawing/2014/main" id="{C18FA7E0-7803-2ADF-9AB0-7DD0E01A1FBE}"/>
                </a:ext>
              </a:extLst>
            </p:cNvPr>
            <p:cNvGrpSpPr/>
            <p:nvPr/>
          </p:nvGrpSpPr>
          <p:grpSpPr>
            <a:xfrm>
              <a:off x="8738887" y="3436803"/>
              <a:ext cx="619120" cy="276999"/>
              <a:chOff x="1747638" y="3437706"/>
              <a:chExt cx="619120" cy="276999"/>
            </a:xfrm>
          </p:grpSpPr>
          <p:sp>
            <p:nvSpPr>
              <p:cNvPr id="263" name="TextBox 262">
                <a:extLst>
                  <a:ext uri="{FF2B5EF4-FFF2-40B4-BE49-F238E27FC236}">
                    <a16:creationId xmlns:a16="http://schemas.microsoft.com/office/drawing/2014/main" id="{890D3096-F6AC-47C0-1A58-C01B078D5161}"/>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4" name="TextBox 263">
                <a:extLst>
                  <a:ext uri="{FF2B5EF4-FFF2-40B4-BE49-F238E27FC236}">
                    <a16:creationId xmlns:a16="http://schemas.microsoft.com/office/drawing/2014/main" id="{5F77DB09-F159-856B-201B-C6525D2E8C2A}"/>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5" name="TextBox 264">
                <a:extLst>
                  <a:ext uri="{FF2B5EF4-FFF2-40B4-BE49-F238E27FC236}">
                    <a16:creationId xmlns:a16="http://schemas.microsoft.com/office/drawing/2014/main" id="{90D68993-8A04-8FF4-8420-F7BC2A30CAD5}"/>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6" name="TextBox 265">
                <a:extLst>
                  <a:ext uri="{FF2B5EF4-FFF2-40B4-BE49-F238E27FC236}">
                    <a16:creationId xmlns:a16="http://schemas.microsoft.com/office/drawing/2014/main" id="{D29057C8-147D-DA12-9E1F-040832B40013}"/>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7" name="TextBox 266">
                <a:extLst>
                  <a:ext uri="{FF2B5EF4-FFF2-40B4-BE49-F238E27FC236}">
                    <a16:creationId xmlns:a16="http://schemas.microsoft.com/office/drawing/2014/main" id="{A00EAAB6-B474-D2C8-3C5D-9836D9388CC3}"/>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8" name="TextBox 267">
                <a:extLst>
                  <a:ext uri="{FF2B5EF4-FFF2-40B4-BE49-F238E27FC236}">
                    <a16:creationId xmlns:a16="http://schemas.microsoft.com/office/drawing/2014/main" id="{4E071549-58BC-C92A-3746-7424E9D1AB0E}"/>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9" name="TextBox 268">
                <a:extLst>
                  <a:ext uri="{FF2B5EF4-FFF2-40B4-BE49-F238E27FC236}">
                    <a16:creationId xmlns:a16="http://schemas.microsoft.com/office/drawing/2014/main" id="{4689526B-E8F2-EE86-7040-D433E06A4A82}"/>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0" name="TextBox 269">
                <a:extLst>
                  <a:ext uri="{FF2B5EF4-FFF2-40B4-BE49-F238E27FC236}">
                    <a16:creationId xmlns:a16="http://schemas.microsoft.com/office/drawing/2014/main" id="{4939680F-C5B9-20D1-53FE-A36A875DDBD5}"/>
                  </a:ext>
                </a:extLst>
              </p:cNvPr>
              <p:cNvSpPr txBox="1"/>
              <p:nvPr/>
            </p:nvSpPr>
            <p:spPr bwMode="auto">
              <a:xfrm>
                <a:off x="210514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271" name="Group 270">
              <a:extLst>
                <a:ext uri="{FF2B5EF4-FFF2-40B4-BE49-F238E27FC236}">
                  <a16:creationId xmlns:a16="http://schemas.microsoft.com/office/drawing/2014/main" id="{6E00C56E-DA9C-D596-D0E2-BA90F82068E9}"/>
                </a:ext>
              </a:extLst>
            </p:cNvPr>
            <p:cNvGrpSpPr/>
            <p:nvPr/>
          </p:nvGrpSpPr>
          <p:grpSpPr>
            <a:xfrm>
              <a:off x="9155246" y="3436803"/>
              <a:ext cx="560984" cy="276999"/>
              <a:chOff x="1747638" y="3437706"/>
              <a:chExt cx="560984" cy="276999"/>
            </a:xfrm>
          </p:grpSpPr>
          <p:sp>
            <p:nvSpPr>
              <p:cNvPr id="272" name="TextBox 271">
                <a:extLst>
                  <a:ext uri="{FF2B5EF4-FFF2-40B4-BE49-F238E27FC236}">
                    <a16:creationId xmlns:a16="http://schemas.microsoft.com/office/drawing/2014/main" id="{C0C3FB2A-4A0C-9DDC-1808-648E94EEC697}"/>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3" name="TextBox 272">
                <a:extLst>
                  <a:ext uri="{FF2B5EF4-FFF2-40B4-BE49-F238E27FC236}">
                    <a16:creationId xmlns:a16="http://schemas.microsoft.com/office/drawing/2014/main" id="{76D694B4-5C5C-C2AA-7384-AA89D9337F7C}"/>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4" name="TextBox 273">
                <a:extLst>
                  <a:ext uri="{FF2B5EF4-FFF2-40B4-BE49-F238E27FC236}">
                    <a16:creationId xmlns:a16="http://schemas.microsoft.com/office/drawing/2014/main" id="{0FC048A0-A4F9-AF2C-2BA8-7F7337374CBE}"/>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5" name="TextBox 274">
                <a:extLst>
                  <a:ext uri="{FF2B5EF4-FFF2-40B4-BE49-F238E27FC236}">
                    <a16:creationId xmlns:a16="http://schemas.microsoft.com/office/drawing/2014/main" id="{270F5774-7172-151F-E351-D3D16EBFAE62}"/>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6" name="TextBox 275">
                <a:extLst>
                  <a:ext uri="{FF2B5EF4-FFF2-40B4-BE49-F238E27FC236}">
                    <a16:creationId xmlns:a16="http://schemas.microsoft.com/office/drawing/2014/main" id="{387157A7-350B-D146-977E-23D7D1D52B52}"/>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7" name="TextBox 276">
                <a:extLst>
                  <a:ext uri="{FF2B5EF4-FFF2-40B4-BE49-F238E27FC236}">
                    <a16:creationId xmlns:a16="http://schemas.microsoft.com/office/drawing/2014/main" id="{B3F488C3-99F8-756F-9238-3D40053B5051}"/>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78" name="TextBox 277">
                <a:extLst>
                  <a:ext uri="{FF2B5EF4-FFF2-40B4-BE49-F238E27FC236}">
                    <a16:creationId xmlns:a16="http://schemas.microsoft.com/office/drawing/2014/main" id="{3563E593-22C6-76B2-3619-09B5271457F6}"/>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280" name="Group 279">
              <a:extLst>
                <a:ext uri="{FF2B5EF4-FFF2-40B4-BE49-F238E27FC236}">
                  <a16:creationId xmlns:a16="http://schemas.microsoft.com/office/drawing/2014/main" id="{B419ED1F-C6F3-4D2C-261D-5AA1009BA103}"/>
                </a:ext>
              </a:extLst>
            </p:cNvPr>
            <p:cNvGrpSpPr/>
            <p:nvPr/>
          </p:nvGrpSpPr>
          <p:grpSpPr>
            <a:xfrm>
              <a:off x="9570612" y="3436803"/>
              <a:ext cx="622800" cy="276999"/>
              <a:chOff x="1747638" y="3437706"/>
              <a:chExt cx="622800" cy="276999"/>
            </a:xfrm>
          </p:grpSpPr>
          <p:sp>
            <p:nvSpPr>
              <p:cNvPr id="281" name="TextBox 280">
                <a:extLst>
                  <a:ext uri="{FF2B5EF4-FFF2-40B4-BE49-F238E27FC236}">
                    <a16:creationId xmlns:a16="http://schemas.microsoft.com/office/drawing/2014/main" id="{770CAFCD-9101-6262-5A43-BB06C6AD73A9}"/>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2" name="TextBox 281">
                <a:extLst>
                  <a:ext uri="{FF2B5EF4-FFF2-40B4-BE49-F238E27FC236}">
                    <a16:creationId xmlns:a16="http://schemas.microsoft.com/office/drawing/2014/main" id="{F07CFE00-6BC4-A91A-2192-4A9FE6D227A0}"/>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3" name="TextBox 282">
                <a:extLst>
                  <a:ext uri="{FF2B5EF4-FFF2-40B4-BE49-F238E27FC236}">
                    <a16:creationId xmlns:a16="http://schemas.microsoft.com/office/drawing/2014/main" id="{1EF98E94-9DF4-7B00-804A-8E7F93D0E1D1}"/>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4" name="TextBox 283">
                <a:extLst>
                  <a:ext uri="{FF2B5EF4-FFF2-40B4-BE49-F238E27FC236}">
                    <a16:creationId xmlns:a16="http://schemas.microsoft.com/office/drawing/2014/main" id="{D479C693-7E0C-F2FC-429F-72ACA769A835}"/>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5" name="TextBox 284">
                <a:extLst>
                  <a:ext uri="{FF2B5EF4-FFF2-40B4-BE49-F238E27FC236}">
                    <a16:creationId xmlns:a16="http://schemas.microsoft.com/office/drawing/2014/main" id="{FB3AC381-B7BF-3DCD-DAF8-FA8668DD1C9E}"/>
                  </a:ext>
                </a:extLst>
              </p:cNvPr>
              <p:cNvSpPr txBox="1"/>
              <p:nvPr/>
            </p:nvSpPr>
            <p:spPr bwMode="auto">
              <a:xfrm>
                <a:off x="19230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6" name="TextBox 285">
                <a:extLst>
                  <a:ext uri="{FF2B5EF4-FFF2-40B4-BE49-F238E27FC236}">
                    <a16:creationId xmlns:a16="http://schemas.microsoft.com/office/drawing/2014/main" id="{81968918-6759-AB69-BC2F-FD0CA89CD799}"/>
                  </a:ext>
                </a:extLst>
              </p:cNvPr>
              <p:cNvSpPr txBox="1"/>
              <p:nvPr/>
            </p:nvSpPr>
            <p:spPr bwMode="auto">
              <a:xfrm>
                <a:off x="197808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7" name="TextBox 286">
                <a:extLst>
                  <a:ext uri="{FF2B5EF4-FFF2-40B4-BE49-F238E27FC236}">
                    <a16:creationId xmlns:a16="http://schemas.microsoft.com/office/drawing/2014/main" id="{2576391A-DE75-A3AB-918F-829EE3FB05D1}"/>
                  </a:ext>
                </a:extLst>
              </p:cNvPr>
              <p:cNvSpPr txBox="1"/>
              <p:nvPr/>
            </p:nvSpPr>
            <p:spPr bwMode="auto">
              <a:xfrm>
                <a:off x="204701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88" name="TextBox 287">
                <a:extLst>
                  <a:ext uri="{FF2B5EF4-FFF2-40B4-BE49-F238E27FC236}">
                    <a16:creationId xmlns:a16="http://schemas.microsoft.com/office/drawing/2014/main" id="{B77A75EE-C2FB-F28D-6277-5937A4930510}"/>
                  </a:ext>
                </a:extLst>
              </p:cNvPr>
              <p:cNvSpPr txBox="1"/>
              <p:nvPr/>
            </p:nvSpPr>
            <p:spPr bwMode="auto">
              <a:xfrm>
                <a:off x="210882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289" name="Group 288">
              <a:extLst>
                <a:ext uri="{FF2B5EF4-FFF2-40B4-BE49-F238E27FC236}">
                  <a16:creationId xmlns:a16="http://schemas.microsoft.com/office/drawing/2014/main" id="{2B2F9E5E-15AB-D115-EFAF-724B891231EB}"/>
                </a:ext>
              </a:extLst>
            </p:cNvPr>
            <p:cNvGrpSpPr/>
            <p:nvPr/>
          </p:nvGrpSpPr>
          <p:grpSpPr>
            <a:xfrm>
              <a:off x="10047648" y="3435740"/>
              <a:ext cx="308763" cy="276999"/>
              <a:chOff x="1747638" y="3437706"/>
              <a:chExt cx="308763" cy="276999"/>
            </a:xfrm>
          </p:grpSpPr>
          <p:sp>
            <p:nvSpPr>
              <p:cNvPr id="290" name="TextBox 289">
                <a:extLst>
                  <a:ext uri="{FF2B5EF4-FFF2-40B4-BE49-F238E27FC236}">
                    <a16:creationId xmlns:a16="http://schemas.microsoft.com/office/drawing/2014/main" id="{2CCECEC9-3B07-7C07-46C2-478E2FA2CAC7}"/>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1" name="TextBox 290">
                <a:extLst>
                  <a:ext uri="{FF2B5EF4-FFF2-40B4-BE49-F238E27FC236}">
                    <a16:creationId xmlns:a16="http://schemas.microsoft.com/office/drawing/2014/main" id="{A4F432CE-2CAD-3E73-BDDA-2FC9923C68EF}"/>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sp>
          <p:nvSpPr>
            <p:cNvPr id="292" name="TextBox 291">
              <a:extLst>
                <a:ext uri="{FF2B5EF4-FFF2-40B4-BE49-F238E27FC236}">
                  <a16:creationId xmlns:a16="http://schemas.microsoft.com/office/drawing/2014/main" id="{737C5BF2-05B5-A6D9-9A69-4C24A1027CAF}"/>
                </a:ext>
              </a:extLst>
            </p:cNvPr>
            <p:cNvSpPr txBox="1"/>
            <p:nvPr/>
          </p:nvSpPr>
          <p:spPr bwMode="auto">
            <a:xfrm>
              <a:off x="10215869" y="34326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293" name="Group 292">
              <a:extLst>
                <a:ext uri="{FF2B5EF4-FFF2-40B4-BE49-F238E27FC236}">
                  <a16:creationId xmlns:a16="http://schemas.microsoft.com/office/drawing/2014/main" id="{1DF8B64A-7266-7C97-FE95-98BE8E547630}"/>
                </a:ext>
              </a:extLst>
            </p:cNvPr>
            <p:cNvGrpSpPr/>
            <p:nvPr/>
          </p:nvGrpSpPr>
          <p:grpSpPr>
            <a:xfrm>
              <a:off x="10582576" y="3435739"/>
              <a:ext cx="552711" cy="276999"/>
              <a:chOff x="1747638" y="3437706"/>
              <a:chExt cx="552711" cy="276999"/>
            </a:xfrm>
          </p:grpSpPr>
          <p:sp>
            <p:nvSpPr>
              <p:cNvPr id="294" name="TextBox 293">
                <a:extLst>
                  <a:ext uri="{FF2B5EF4-FFF2-40B4-BE49-F238E27FC236}">
                    <a16:creationId xmlns:a16="http://schemas.microsoft.com/office/drawing/2014/main" id="{912AC891-3096-FAF7-AF63-75F6A3C2425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5" name="TextBox 294">
                <a:extLst>
                  <a:ext uri="{FF2B5EF4-FFF2-40B4-BE49-F238E27FC236}">
                    <a16:creationId xmlns:a16="http://schemas.microsoft.com/office/drawing/2014/main" id="{093C7ED3-4819-FC53-8613-43A6767DAE7F}"/>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6" name="TextBox 295">
                <a:extLst>
                  <a:ext uri="{FF2B5EF4-FFF2-40B4-BE49-F238E27FC236}">
                    <a16:creationId xmlns:a16="http://schemas.microsoft.com/office/drawing/2014/main" id="{F1A1445A-EAAE-374F-A876-B686C5466483}"/>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7" name="TextBox 296">
                <a:extLst>
                  <a:ext uri="{FF2B5EF4-FFF2-40B4-BE49-F238E27FC236}">
                    <a16:creationId xmlns:a16="http://schemas.microsoft.com/office/drawing/2014/main" id="{6FDF6632-E20C-FBCB-7230-4A1DC6BF17C7}"/>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8" name="TextBox 297">
                <a:extLst>
                  <a:ext uri="{FF2B5EF4-FFF2-40B4-BE49-F238E27FC236}">
                    <a16:creationId xmlns:a16="http://schemas.microsoft.com/office/drawing/2014/main" id="{F6573236-9300-3F8C-3453-B3C179BB9058}"/>
                  </a:ext>
                </a:extLst>
              </p:cNvPr>
              <p:cNvSpPr txBox="1"/>
              <p:nvPr/>
            </p:nvSpPr>
            <p:spPr bwMode="auto">
              <a:xfrm>
                <a:off x="198883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9" name="TextBox 298">
                <a:extLst>
                  <a:ext uri="{FF2B5EF4-FFF2-40B4-BE49-F238E27FC236}">
                    <a16:creationId xmlns:a16="http://schemas.microsoft.com/office/drawing/2014/main" id="{7F8BFD68-3D7A-9A25-F5A0-FB5F40C0412E}"/>
                  </a:ext>
                </a:extLst>
              </p:cNvPr>
              <p:cNvSpPr txBox="1"/>
              <p:nvPr/>
            </p:nvSpPr>
            <p:spPr bwMode="auto">
              <a:xfrm>
                <a:off x="203873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300" name="Group 299">
              <a:extLst>
                <a:ext uri="{FF2B5EF4-FFF2-40B4-BE49-F238E27FC236}">
                  <a16:creationId xmlns:a16="http://schemas.microsoft.com/office/drawing/2014/main" id="{C671DC03-9240-9934-320C-B35BAA93CE0A}"/>
                </a:ext>
              </a:extLst>
            </p:cNvPr>
            <p:cNvGrpSpPr/>
            <p:nvPr/>
          </p:nvGrpSpPr>
          <p:grpSpPr>
            <a:xfrm>
              <a:off x="10988449" y="3435739"/>
              <a:ext cx="502807" cy="276999"/>
              <a:chOff x="1747638" y="3437706"/>
              <a:chExt cx="502807" cy="276999"/>
            </a:xfrm>
          </p:grpSpPr>
          <p:sp>
            <p:nvSpPr>
              <p:cNvPr id="301" name="TextBox 300">
                <a:extLst>
                  <a:ext uri="{FF2B5EF4-FFF2-40B4-BE49-F238E27FC236}">
                    <a16:creationId xmlns:a16="http://schemas.microsoft.com/office/drawing/2014/main" id="{F4061741-0C8F-320E-AFD8-A1B3FFFB6A6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02" name="TextBox 301">
                <a:extLst>
                  <a:ext uri="{FF2B5EF4-FFF2-40B4-BE49-F238E27FC236}">
                    <a16:creationId xmlns:a16="http://schemas.microsoft.com/office/drawing/2014/main" id="{A1A5D709-D183-98CD-1934-6261FDFDFA15}"/>
                  </a:ext>
                </a:extLst>
              </p:cNvPr>
              <p:cNvSpPr txBox="1"/>
              <p:nvPr/>
            </p:nvSpPr>
            <p:spPr bwMode="auto">
              <a:xfrm>
                <a:off x="181344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03" name="TextBox 302">
                <a:extLst>
                  <a:ext uri="{FF2B5EF4-FFF2-40B4-BE49-F238E27FC236}">
                    <a16:creationId xmlns:a16="http://schemas.microsoft.com/office/drawing/2014/main" id="{28CF4031-0F29-851C-8FF9-B96B50C71456}"/>
                  </a:ext>
                </a:extLst>
              </p:cNvPr>
              <p:cNvSpPr txBox="1"/>
              <p:nvPr/>
            </p:nvSpPr>
            <p:spPr bwMode="auto">
              <a:xfrm>
                <a:off x="186261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04" name="TextBox 303">
                <a:extLst>
                  <a:ext uri="{FF2B5EF4-FFF2-40B4-BE49-F238E27FC236}">
                    <a16:creationId xmlns:a16="http://schemas.microsoft.com/office/drawing/2014/main" id="{AF07D5D8-1AEE-7A91-54A1-72D31F5190FB}"/>
                  </a:ext>
                </a:extLst>
              </p:cNvPr>
              <p:cNvSpPr txBox="1"/>
              <p:nvPr/>
            </p:nvSpPr>
            <p:spPr bwMode="auto">
              <a:xfrm>
                <a:off x="192929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05" name="TextBox 304">
                <a:extLst>
                  <a:ext uri="{FF2B5EF4-FFF2-40B4-BE49-F238E27FC236}">
                    <a16:creationId xmlns:a16="http://schemas.microsoft.com/office/drawing/2014/main" id="{F80469EB-DB00-D9BA-9584-D7DE695B5098}"/>
                  </a:ext>
                </a:extLst>
              </p:cNvPr>
              <p:cNvSpPr txBox="1"/>
              <p:nvPr/>
            </p:nvSpPr>
            <p:spPr bwMode="auto">
              <a:xfrm>
                <a:off x="198883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306" name="Group 305">
              <a:extLst>
                <a:ext uri="{FF2B5EF4-FFF2-40B4-BE49-F238E27FC236}">
                  <a16:creationId xmlns:a16="http://schemas.microsoft.com/office/drawing/2014/main" id="{BB720762-6669-8576-A514-2327B885050B}"/>
                </a:ext>
              </a:extLst>
            </p:cNvPr>
            <p:cNvGrpSpPr/>
            <p:nvPr/>
          </p:nvGrpSpPr>
          <p:grpSpPr>
            <a:xfrm>
              <a:off x="11351818" y="3435740"/>
              <a:ext cx="308763" cy="276999"/>
              <a:chOff x="1747638" y="3437706"/>
              <a:chExt cx="308763" cy="276999"/>
            </a:xfrm>
          </p:grpSpPr>
          <p:sp>
            <p:nvSpPr>
              <p:cNvPr id="307" name="TextBox 306">
                <a:extLst>
                  <a:ext uri="{FF2B5EF4-FFF2-40B4-BE49-F238E27FC236}">
                    <a16:creationId xmlns:a16="http://schemas.microsoft.com/office/drawing/2014/main" id="{154BBE25-2ED9-3870-E990-1806B1CB43FD}"/>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08" name="TextBox 307">
                <a:extLst>
                  <a:ext uri="{FF2B5EF4-FFF2-40B4-BE49-F238E27FC236}">
                    <a16:creationId xmlns:a16="http://schemas.microsoft.com/office/drawing/2014/main" id="{C207CC44-2062-AC98-1DA3-A864CF87C1F4}"/>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grpSp>
        <p:nvGrpSpPr>
          <p:cNvPr id="187" name="Group 186">
            <a:extLst>
              <a:ext uri="{FF2B5EF4-FFF2-40B4-BE49-F238E27FC236}">
                <a16:creationId xmlns:a16="http://schemas.microsoft.com/office/drawing/2014/main" id="{EF961E36-2B20-1094-2966-7E21042592CA}"/>
              </a:ext>
            </a:extLst>
          </p:cNvPr>
          <p:cNvGrpSpPr/>
          <p:nvPr/>
        </p:nvGrpSpPr>
        <p:grpSpPr>
          <a:xfrm>
            <a:off x="946149" y="3029639"/>
            <a:ext cx="5100312" cy="386543"/>
            <a:chOff x="946149" y="3437706"/>
            <a:chExt cx="5100312" cy="386543"/>
          </a:xfrm>
        </p:grpSpPr>
        <p:sp>
          <p:nvSpPr>
            <p:cNvPr id="71" name="TextBox 70">
              <a:extLst>
                <a:ext uri="{FF2B5EF4-FFF2-40B4-BE49-F238E27FC236}">
                  <a16:creationId xmlns:a16="http://schemas.microsoft.com/office/drawing/2014/main" id="{F40E07AD-461F-F74F-1260-F43B5C50211D}"/>
                </a:ext>
              </a:extLst>
            </p:cNvPr>
            <p:cNvSpPr txBox="1"/>
            <p:nvPr/>
          </p:nvSpPr>
          <p:spPr bwMode="auto">
            <a:xfrm>
              <a:off x="946149"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2" name="TextBox 71">
              <a:extLst>
                <a:ext uri="{FF2B5EF4-FFF2-40B4-BE49-F238E27FC236}">
                  <a16:creationId xmlns:a16="http://schemas.microsoft.com/office/drawing/2014/main" id="{DD8938D5-25E9-14EF-AC35-D8BFAEEFFA24}"/>
                </a:ext>
              </a:extLst>
            </p:cNvPr>
            <p:cNvSpPr txBox="1"/>
            <p:nvPr/>
          </p:nvSpPr>
          <p:spPr bwMode="auto">
            <a:xfrm>
              <a:off x="992534"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B5318C8B-8551-0C61-2723-3563FCF4FD37}"/>
                </a:ext>
              </a:extLst>
            </p:cNvPr>
            <p:cNvSpPr txBox="1"/>
            <p:nvPr/>
          </p:nvSpPr>
          <p:spPr bwMode="auto">
            <a:xfrm>
              <a:off x="1034415"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2432219A-B92B-5E59-37EC-41F5B67B153A}"/>
                </a:ext>
              </a:extLst>
            </p:cNvPr>
            <p:cNvSpPr txBox="1"/>
            <p:nvPr/>
          </p:nvSpPr>
          <p:spPr bwMode="auto">
            <a:xfrm>
              <a:off x="1069709"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2CB853DD-3522-21D3-CAA9-81430A03B453}"/>
                </a:ext>
              </a:extLst>
            </p:cNvPr>
            <p:cNvSpPr txBox="1"/>
            <p:nvPr/>
          </p:nvSpPr>
          <p:spPr bwMode="auto">
            <a:xfrm>
              <a:off x="1116862"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E6E990F5-5B70-7AB4-495C-4E4A3BD9E657}"/>
                </a:ext>
              </a:extLst>
            </p:cNvPr>
            <p:cNvSpPr txBox="1"/>
            <p:nvPr/>
          </p:nvSpPr>
          <p:spPr bwMode="auto">
            <a:xfrm>
              <a:off x="1161232"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20BB20BF-5BCA-E543-EC2D-7270B134F405}"/>
                </a:ext>
              </a:extLst>
            </p:cNvPr>
            <p:cNvSpPr txBox="1"/>
            <p:nvPr/>
          </p:nvSpPr>
          <p:spPr bwMode="auto">
            <a:xfrm>
              <a:off x="1272345"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8" name="TextBox 77">
              <a:extLst>
                <a:ext uri="{FF2B5EF4-FFF2-40B4-BE49-F238E27FC236}">
                  <a16:creationId xmlns:a16="http://schemas.microsoft.com/office/drawing/2014/main" id="{D182A3C1-ED36-5410-A43D-1C103FAD8573}"/>
                </a:ext>
              </a:extLst>
            </p:cNvPr>
            <p:cNvSpPr txBox="1"/>
            <p:nvPr/>
          </p:nvSpPr>
          <p:spPr bwMode="auto">
            <a:xfrm>
              <a:off x="1306607"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1" name="TextBox 80">
              <a:extLst>
                <a:ext uri="{FF2B5EF4-FFF2-40B4-BE49-F238E27FC236}">
                  <a16:creationId xmlns:a16="http://schemas.microsoft.com/office/drawing/2014/main" id="{ED4BB2EC-ECA7-9641-4B28-91A33103E0E7}"/>
                </a:ext>
              </a:extLst>
            </p:cNvPr>
            <p:cNvSpPr txBox="1"/>
            <p:nvPr/>
          </p:nvSpPr>
          <p:spPr bwMode="auto">
            <a:xfrm>
              <a:off x="1350431"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2" name="TextBox 81">
              <a:extLst>
                <a:ext uri="{FF2B5EF4-FFF2-40B4-BE49-F238E27FC236}">
                  <a16:creationId xmlns:a16="http://schemas.microsoft.com/office/drawing/2014/main" id="{81EC3826-596B-C2B8-7520-E15ECEF50E46}"/>
                </a:ext>
              </a:extLst>
            </p:cNvPr>
            <p:cNvSpPr txBox="1"/>
            <p:nvPr/>
          </p:nvSpPr>
          <p:spPr bwMode="auto">
            <a:xfrm>
              <a:off x="1394044"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3" name="TextBox 82">
              <a:extLst>
                <a:ext uri="{FF2B5EF4-FFF2-40B4-BE49-F238E27FC236}">
                  <a16:creationId xmlns:a16="http://schemas.microsoft.com/office/drawing/2014/main" id="{0AFA54BD-22C5-6AAD-1C46-B81EE41913A8}"/>
                </a:ext>
              </a:extLst>
            </p:cNvPr>
            <p:cNvSpPr txBox="1"/>
            <p:nvPr/>
          </p:nvSpPr>
          <p:spPr bwMode="auto">
            <a:xfrm>
              <a:off x="1505720"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4" name="TextBox 83">
              <a:extLst>
                <a:ext uri="{FF2B5EF4-FFF2-40B4-BE49-F238E27FC236}">
                  <a16:creationId xmlns:a16="http://schemas.microsoft.com/office/drawing/2014/main" id="{F9A57FEA-EAB3-0224-7D99-527059BBE3F0}"/>
                </a:ext>
              </a:extLst>
            </p:cNvPr>
            <p:cNvSpPr txBox="1"/>
            <p:nvPr/>
          </p:nvSpPr>
          <p:spPr bwMode="auto">
            <a:xfrm>
              <a:off x="1553315"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88C1541F-44A4-7F6E-D49C-F0C51E55A08E}"/>
                </a:ext>
              </a:extLst>
            </p:cNvPr>
            <p:cNvSpPr txBox="1"/>
            <p:nvPr/>
          </p:nvSpPr>
          <p:spPr bwMode="auto">
            <a:xfrm>
              <a:off x="1586418" y="35472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92" name="Group 91">
              <a:extLst>
                <a:ext uri="{FF2B5EF4-FFF2-40B4-BE49-F238E27FC236}">
                  <a16:creationId xmlns:a16="http://schemas.microsoft.com/office/drawing/2014/main" id="{C557B63A-094B-8C5A-2475-16C6B7CA4907}"/>
                </a:ext>
              </a:extLst>
            </p:cNvPr>
            <p:cNvGrpSpPr/>
            <p:nvPr/>
          </p:nvGrpSpPr>
          <p:grpSpPr>
            <a:xfrm>
              <a:off x="1747638" y="3437706"/>
              <a:ext cx="308763" cy="276999"/>
              <a:chOff x="1747638" y="3437706"/>
              <a:chExt cx="308763" cy="276999"/>
            </a:xfrm>
          </p:grpSpPr>
          <p:sp>
            <p:nvSpPr>
              <p:cNvPr id="86" name="TextBox 85">
                <a:extLst>
                  <a:ext uri="{FF2B5EF4-FFF2-40B4-BE49-F238E27FC236}">
                    <a16:creationId xmlns:a16="http://schemas.microsoft.com/office/drawing/2014/main" id="{8F393FDA-53EE-6919-E617-88C5956E8D91}"/>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7" name="TextBox 86">
                <a:extLst>
                  <a:ext uri="{FF2B5EF4-FFF2-40B4-BE49-F238E27FC236}">
                    <a16:creationId xmlns:a16="http://schemas.microsoft.com/office/drawing/2014/main" id="{2977AB77-461D-2B58-D98F-A062E9C01F96}"/>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sp>
          <p:nvSpPr>
            <p:cNvPr id="88" name="TextBox 87">
              <a:extLst>
                <a:ext uri="{FF2B5EF4-FFF2-40B4-BE49-F238E27FC236}">
                  <a16:creationId xmlns:a16="http://schemas.microsoft.com/office/drawing/2014/main" id="{2FACB8CF-4D42-8B18-E4AB-29024E99F156}"/>
                </a:ext>
              </a:extLst>
            </p:cNvPr>
            <p:cNvSpPr txBox="1"/>
            <p:nvPr/>
          </p:nvSpPr>
          <p:spPr bwMode="auto">
            <a:xfrm>
              <a:off x="191528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9" name="TextBox 88">
              <a:extLst>
                <a:ext uri="{FF2B5EF4-FFF2-40B4-BE49-F238E27FC236}">
                  <a16:creationId xmlns:a16="http://schemas.microsoft.com/office/drawing/2014/main" id="{84E88DA5-ED56-9ED8-3E75-860946D0F237}"/>
                </a:ext>
              </a:extLst>
            </p:cNvPr>
            <p:cNvSpPr txBox="1"/>
            <p:nvPr/>
          </p:nvSpPr>
          <p:spPr bwMode="auto">
            <a:xfrm>
              <a:off x="194838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0" name="TextBox 89">
              <a:extLst>
                <a:ext uri="{FF2B5EF4-FFF2-40B4-BE49-F238E27FC236}">
                  <a16:creationId xmlns:a16="http://schemas.microsoft.com/office/drawing/2014/main" id="{35A4A778-0233-CBD6-F3BE-ED3337504BC0}"/>
                </a:ext>
              </a:extLst>
            </p:cNvPr>
            <p:cNvSpPr txBox="1"/>
            <p:nvPr/>
          </p:nvSpPr>
          <p:spPr bwMode="auto">
            <a:xfrm>
              <a:off x="19843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D98D06C0-C635-90B2-875A-3DD5DDD17B6A}"/>
                </a:ext>
              </a:extLst>
            </p:cNvPr>
            <p:cNvSpPr txBox="1"/>
            <p:nvPr/>
          </p:nvSpPr>
          <p:spPr bwMode="auto">
            <a:xfrm>
              <a:off x="203966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94" name="Group 93">
              <a:extLst>
                <a:ext uri="{FF2B5EF4-FFF2-40B4-BE49-F238E27FC236}">
                  <a16:creationId xmlns:a16="http://schemas.microsoft.com/office/drawing/2014/main" id="{8150A754-935C-986F-D978-AA76D375C0E4}"/>
                </a:ext>
              </a:extLst>
            </p:cNvPr>
            <p:cNvGrpSpPr/>
            <p:nvPr/>
          </p:nvGrpSpPr>
          <p:grpSpPr>
            <a:xfrm>
              <a:off x="2101554" y="3437706"/>
              <a:ext cx="352572" cy="276999"/>
              <a:chOff x="1747638" y="3437706"/>
              <a:chExt cx="352572" cy="276999"/>
            </a:xfrm>
          </p:grpSpPr>
          <p:sp>
            <p:nvSpPr>
              <p:cNvPr id="95" name="TextBox 94">
                <a:extLst>
                  <a:ext uri="{FF2B5EF4-FFF2-40B4-BE49-F238E27FC236}">
                    <a16:creationId xmlns:a16="http://schemas.microsoft.com/office/drawing/2014/main" id="{6B0E412E-3BC8-612A-5314-41E36AD51F93}"/>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6" name="TextBox 95">
                <a:extLst>
                  <a:ext uri="{FF2B5EF4-FFF2-40B4-BE49-F238E27FC236}">
                    <a16:creationId xmlns:a16="http://schemas.microsoft.com/office/drawing/2014/main" id="{D46269E9-C52F-55DC-6471-D3E4E5C347AD}"/>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7" name="TextBox 96">
                <a:extLst>
                  <a:ext uri="{FF2B5EF4-FFF2-40B4-BE49-F238E27FC236}">
                    <a16:creationId xmlns:a16="http://schemas.microsoft.com/office/drawing/2014/main" id="{AF383655-B092-BE83-7DBD-702E12D618E7}"/>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sp>
          <p:nvSpPr>
            <p:cNvPr id="98" name="TextBox 97">
              <a:extLst>
                <a:ext uri="{FF2B5EF4-FFF2-40B4-BE49-F238E27FC236}">
                  <a16:creationId xmlns:a16="http://schemas.microsoft.com/office/drawing/2014/main" id="{520FFE73-493B-D1FE-4C4C-23C25D281395}"/>
                </a:ext>
              </a:extLst>
            </p:cNvPr>
            <p:cNvSpPr txBox="1"/>
            <p:nvPr/>
          </p:nvSpPr>
          <p:spPr bwMode="auto">
            <a:xfrm>
              <a:off x="2276416"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9" name="TextBox 98">
              <a:extLst>
                <a:ext uri="{FF2B5EF4-FFF2-40B4-BE49-F238E27FC236}">
                  <a16:creationId xmlns:a16="http://schemas.microsoft.com/office/drawing/2014/main" id="{7DF522E9-A610-44A9-C233-96CE9B92B744}"/>
                </a:ext>
              </a:extLst>
            </p:cNvPr>
            <p:cNvSpPr txBox="1"/>
            <p:nvPr/>
          </p:nvSpPr>
          <p:spPr bwMode="auto">
            <a:xfrm>
              <a:off x="239395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0" name="TextBox 99">
              <a:extLst>
                <a:ext uri="{FF2B5EF4-FFF2-40B4-BE49-F238E27FC236}">
                  <a16:creationId xmlns:a16="http://schemas.microsoft.com/office/drawing/2014/main" id="{BE75D6EA-91EF-DA2A-B3B0-C05F02039D05}"/>
                </a:ext>
              </a:extLst>
            </p:cNvPr>
            <p:cNvSpPr txBox="1"/>
            <p:nvPr/>
          </p:nvSpPr>
          <p:spPr bwMode="auto">
            <a:xfrm>
              <a:off x="247716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01" name="Group 100">
              <a:extLst>
                <a:ext uri="{FF2B5EF4-FFF2-40B4-BE49-F238E27FC236}">
                  <a16:creationId xmlns:a16="http://schemas.microsoft.com/office/drawing/2014/main" id="{CA2A12D4-A0EC-BC04-3143-7EA60A88CF4B}"/>
                </a:ext>
              </a:extLst>
            </p:cNvPr>
            <p:cNvGrpSpPr/>
            <p:nvPr/>
          </p:nvGrpSpPr>
          <p:grpSpPr>
            <a:xfrm>
              <a:off x="2545885" y="3437706"/>
              <a:ext cx="397525" cy="276999"/>
              <a:chOff x="1747638" y="3437706"/>
              <a:chExt cx="397525" cy="276999"/>
            </a:xfrm>
          </p:grpSpPr>
          <p:sp>
            <p:nvSpPr>
              <p:cNvPr id="102" name="TextBox 101">
                <a:extLst>
                  <a:ext uri="{FF2B5EF4-FFF2-40B4-BE49-F238E27FC236}">
                    <a16:creationId xmlns:a16="http://schemas.microsoft.com/office/drawing/2014/main" id="{A975BB58-9D43-6190-7F10-C1CB8365DC26}"/>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3" name="TextBox 102">
                <a:extLst>
                  <a:ext uri="{FF2B5EF4-FFF2-40B4-BE49-F238E27FC236}">
                    <a16:creationId xmlns:a16="http://schemas.microsoft.com/office/drawing/2014/main" id="{CFB37276-4F4F-4FCC-52F2-0F13700E9D8F}"/>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4" name="TextBox 103">
                <a:extLst>
                  <a:ext uri="{FF2B5EF4-FFF2-40B4-BE49-F238E27FC236}">
                    <a16:creationId xmlns:a16="http://schemas.microsoft.com/office/drawing/2014/main" id="{034F18A7-30E8-4DD3-9013-28F8E774491F}"/>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5" name="TextBox 104">
                <a:extLst>
                  <a:ext uri="{FF2B5EF4-FFF2-40B4-BE49-F238E27FC236}">
                    <a16:creationId xmlns:a16="http://schemas.microsoft.com/office/drawing/2014/main" id="{B2FF3AF3-8C84-3965-DD6E-35DAA104109E}"/>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06" name="Group 105">
              <a:extLst>
                <a:ext uri="{FF2B5EF4-FFF2-40B4-BE49-F238E27FC236}">
                  <a16:creationId xmlns:a16="http://schemas.microsoft.com/office/drawing/2014/main" id="{B7741C80-E3ED-81B4-F19A-A47CA37345A1}"/>
                </a:ext>
              </a:extLst>
            </p:cNvPr>
            <p:cNvGrpSpPr/>
            <p:nvPr/>
          </p:nvGrpSpPr>
          <p:grpSpPr>
            <a:xfrm>
              <a:off x="2745076" y="3437706"/>
              <a:ext cx="308763" cy="276999"/>
              <a:chOff x="1747638" y="3437706"/>
              <a:chExt cx="308763" cy="276999"/>
            </a:xfrm>
          </p:grpSpPr>
          <p:sp>
            <p:nvSpPr>
              <p:cNvPr id="107" name="TextBox 106">
                <a:extLst>
                  <a:ext uri="{FF2B5EF4-FFF2-40B4-BE49-F238E27FC236}">
                    <a16:creationId xmlns:a16="http://schemas.microsoft.com/office/drawing/2014/main" id="{6B2F203A-2FA2-917B-65C4-593C5DEAB3D1}"/>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6C1E1670-E716-427C-CADD-0C537ED9273D}"/>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09" name="Group 108">
              <a:extLst>
                <a:ext uri="{FF2B5EF4-FFF2-40B4-BE49-F238E27FC236}">
                  <a16:creationId xmlns:a16="http://schemas.microsoft.com/office/drawing/2014/main" id="{936ED05C-6E34-6434-CB02-D990D029FFB4}"/>
                </a:ext>
              </a:extLst>
            </p:cNvPr>
            <p:cNvGrpSpPr/>
            <p:nvPr/>
          </p:nvGrpSpPr>
          <p:grpSpPr>
            <a:xfrm>
              <a:off x="2864498" y="3437706"/>
              <a:ext cx="308763" cy="276999"/>
              <a:chOff x="1747638" y="3437706"/>
              <a:chExt cx="308763" cy="276999"/>
            </a:xfrm>
          </p:grpSpPr>
          <p:sp>
            <p:nvSpPr>
              <p:cNvPr id="110" name="TextBox 109">
                <a:extLst>
                  <a:ext uri="{FF2B5EF4-FFF2-40B4-BE49-F238E27FC236}">
                    <a16:creationId xmlns:a16="http://schemas.microsoft.com/office/drawing/2014/main" id="{B38D78C5-67E7-548A-C7D9-97C40A238B09}"/>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DEB5C158-ABB7-E743-B36D-7F9E03FE8E56}"/>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12" name="Group 111">
              <a:extLst>
                <a:ext uri="{FF2B5EF4-FFF2-40B4-BE49-F238E27FC236}">
                  <a16:creationId xmlns:a16="http://schemas.microsoft.com/office/drawing/2014/main" id="{09DD7658-0AC8-981E-286C-3199A8204359}"/>
                </a:ext>
              </a:extLst>
            </p:cNvPr>
            <p:cNvGrpSpPr/>
            <p:nvPr/>
          </p:nvGrpSpPr>
          <p:grpSpPr>
            <a:xfrm>
              <a:off x="2998194" y="3437706"/>
              <a:ext cx="308763" cy="276999"/>
              <a:chOff x="1747638" y="3437706"/>
              <a:chExt cx="308763" cy="276999"/>
            </a:xfrm>
          </p:grpSpPr>
          <p:sp>
            <p:nvSpPr>
              <p:cNvPr id="113" name="TextBox 112">
                <a:extLst>
                  <a:ext uri="{FF2B5EF4-FFF2-40B4-BE49-F238E27FC236}">
                    <a16:creationId xmlns:a16="http://schemas.microsoft.com/office/drawing/2014/main" id="{92C822F3-2D3A-6D02-7CEE-FF1D44063D4F}"/>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4" name="TextBox 113">
                <a:extLst>
                  <a:ext uri="{FF2B5EF4-FFF2-40B4-BE49-F238E27FC236}">
                    <a16:creationId xmlns:a16="http://schemas.microsoft.com/office/drawing/2014/main" id="{BE7055CF-EA11-4233-26F2-166E3EC98430}"/>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sp>
          <p:nvSpPr>
            <p:cNvPr id="115" name="TextBox 114">
              <a:extLst>
                <a:ext uri="{FF2B5EF4-FFF2-40B4-BE49-F238E27FC236}">
                  <a16:creationId xmlns:a16="http://schemas.microsoft.com/office/drawing/2014/main" id="{57B5F8D2-B1B1-8FDD-E68C-BB3401ACCCD1}"/>
                </a:ext>
              </a:extLst>
            </p:cNvPr>
            <p:cNvSpPr txBox="1"/>
            <p:nvPr/>
          </p:nvSpPr>
          <p:spPr bwMode="auto">
            <a:xfrm>
              <a:off x="315679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4A498A3D-1CAA-980E-581F-9BDC8278AFDE}"/>
                </a:ext>
              </a:extLst>
            </p:cNvPr>
            <p:cNvSpPr txBox="1"/>
            <p:nvPr/>
          </p:nvSpPr>
          <p:spPr bwMode="auto">
            <a:xfrm>
              <a:off x="324013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240AE52A-509C-8E48-35CE-78B101BEC112}"/>
                </a:ext>
              </a:extLst>
            </p:cNvPr>
            <p:cNvSpPr txBox="1"/>
            <p:nvPr/>
          </p:nvSpPr>
          <p:spPr bwMode="auto">
            <a:xfrm>
              <a:off x="3325109"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BCDA5AE2-53E9-1DA4-4F75-C531DF093DD1}"/>
                </a:ext>
              </a:extLst>
            </p:cNvPr>
            <p:cNvSpPr txBox="1"/>
            <p:nvPr/>
          </p:nvSpPr>
          <p:spPr bwMode="auto">
            <a:xfrm>
              <a:off x="339845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19" name="Group 118">
              <a:extLst>
                <a:ext uri="{FF2B5EF4-FFF2-40B4-BE49-F238E27FC236}">
                  <a16:creationId xmlns:a16="http://schemas.microsoft.com/office/drawing/2014/main" id="{104B15AC-A0F8-D433-C8E3-C9D2D2FBC125}"/>
                </a:ext>
              </a:extLst>
            </p:cNvPr>
            <p:cNvGrpSpPr/>
            <p:nvPr/>
          </p:nvGrpSpPr>
          <p:grpSpPr>
            <a:xfrm>
              <a:off x="3473532" y="3437706"/>
              <a:ext cx="308763" cy="276999"/>
              <a:chOff x="1747638" y="3437706"/>
              <a:chExt cx="308763" cy="276999"/>
            </a:xfrm>
          </p:grpSpPr>
          <p:sp>
            <p:nvSpPr>
              <p:cNvPr id="120" name="TextBox 119">
                <a:extLst>
                  <a:ext uri="{FF2B5EF4-FFF2-40B4-BE49-F238E27FC236}">
                    <a16:creationId xmlns:a16="http://schemas.microsoft.com/office/drawing/2014/main" id="{FAE6A4FE-895C-3049-A16F-95F86BFF24CE}"/>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21" name="TextBox 120">
                <a:extLst>
                  <a:ext uri="{FF2B5EF4-FFF2-40B4-BE49-F238E27FC236}">
                    <a16:creationId xmlns:a16="http://schemas.microsoft.com/office/drawing/2014/main" id="{C41EB623-752E-EED9-1A03-A9360CF35D6F}"/>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22" name="Group 121">
              <a:extLst>
                <a:ext uri="{FF2B5EF4-FFF2-40B4-BE49-F238E27FC236}">
                  <a16:creationId xmlns:a16="http://schemas.microsoft.com/office/drawing/2014/main" id="{0F5DE0A6-2049-8908-9315-E96E700D8D81}"/>
                </a:ext>
              </a:extLst>
            </p:cNvPr>
            <p:cNvGrpSpPr/>
            <p:nvPr/>
          </p:nvGrpSpPr>
          <p:grpSpPr>
            <a:xfrm>
              <a:off x="3604292" y="3437706"/>
              <a:ext cx="399906" cy="276999"/>
              <a:chOff x="1747638" y="3437706"/>
              <a:chExt cx="399906" cy="276999"/>
            </a:xfrm>
          </p:grpSpPr>
          <p:sp>
            <p:nvSpPr>
              <p:cNvPr id="123" name="TextBox 122">
                <a:extLst>
                  <a:ext uri="{FF2B5EF4-FFF2-40B4-BE49-F238E27FC236}">
                    <a16:creationId xmlns:a16="http://schemas.microsoft.com/office/drawing/2014/main" id="{D66B8277-819A-92C0-5446-0062A4A2095F}"/>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8C9D614C-038E-0A74-8328-3904B7383484}"/>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25" name="TextBox 124">
                <a:extLst>
                  <a:ext uri="{FF2B5EF4-FFF2-40B4-BE49-F238E27FC236}">
                    <a16:creationId xmlns:a16="http://schemas.microsoft.com/office/drawing/2014/main" id="{9EDF3CFA-84B2-97BE-A0E3-94A79122332C}"/>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B9FCC2A1-A593-381F-25C8-FCFB8946A288}"/>
                  </a:ext>
                </a:extLst>
              </p:cNvPr>
              <p:cNvSpPr txBox="1"/>
              <p:nvPr/>
            </p:nvSpPr>
            <p:spPr bwMode="auto">
              <a:xfrm>
                <a:off x="1885934"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27" name="Group 126">
              <a:extLst>
                <a:ext uri="{FF2B5EF4-FFF2-40B4-BE49-F238E27FC236}">
                  <a16:creationId xmlns:a16="http://schemas.microsoft.com/office/drawing/2014/main" id="{71CD2803-0143-F675-D0FB-7BD36FAD3665}"/>
                </a:ext>
              </a:extLst>
            </p:cNvPr>
            <p:cNvGrpSpPr/>
            <p:nvPr/>
          </p:nvGrpSpPr>
          <p:grpSpPr>
            <a:xfrm>
              <a:off x="3796686" y="3437706"/>
              <a:ext cx="477728" cy="276999"/>
              <a:chOff x="1745257" y="3437706"/>
              <a:chExt cx="477728" cy="276999"/>
            </a:xfrm>
          </p:grpSpPr>
          <p:sp>
            <p:nvSpPr>
              <p:cNvPr id="128" name="TextBox 127">
                <a:extLst>
                  <a:ext uri="{FF2B5EF4-FFF2-40B4-BE49-F238E27FC236}">
                    <a16:creationId xmlns:a16="http://schemas.microsoft.com/office/drawing/2014/main" id="{10FFC438-A62E-243B-58DE-458C2A3ED263}"/>
                  </a:ext>
                </a:extLst>
              </p:cNvPr>
              <p:cNvSpPr txBox="1"/>
              <p:nvPr/>
            </p:nvSpPr>
            <p:spPr bwMode="auto">
              <a:xfrm>
                <a:off x="174525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29" name="TextBox 128">
                <a:extLst>
                  <a:ext uri="{FF2B5EF4-FFF2-40B4-BE49-F238E27FC236}">
                    <a16:creationId xmlns:a16="http://schemas.microsoft.com/office/drawing/2014/main" id="{38E91C84-2B81-6DC8-F5CC-03609C900D1A}"/>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4CD6A4FE-31E7-170D-445C-AC6E27D14E48}"/>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1" name="TextBox 130">
                <a:extLst>
                  <a:ext uri="{FF2B5EF4-FFF2-40B4-BE49-F238E27FC236}">
                    <a16:creationId xmlns:a16="http://schemas.microsoft.com/office/drawing/2014/main" id="{942B2AB2-C4F5-C0A7-1A73-141F9AEA815C}"/>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F4BD57E7-F736-281F-6287-31991048DF1C}"/>
                  </a:ext>
                </a:extLst>
              </p:cNvPr>
              <p:cNvSpPr txBox="1"/>
              <p:nvPr/>
            </p:nvSpPr>
            <p:spPr bwMode="auto">
              <a:xfrm>
                <a:off x="1925596"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3" name="TextBox 132">
                <a:extLst>
                  <a:ext uri="{FF2B5EF4-FFF2-40B4-BE49-F238E27FC236}">
                    <a16:creationId xmlns:a16="http://schemas.microsoft.com/office/drawing/2014/main" id="{09077452-71C5-3905-D13E-E6B839F76B03}"/>
                  </a:ext>
                </a:extLst>
              </p:cNvPr>
              <p:cNvSpPr txBox="1"/>
              <p:nvPr/>
            </p:nvSpPr>
            <p:spPr bwMode="auto">
              <a:xfrm>
                <a:off x="1961375"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34" name="Group 133">
              <a:extLst>
                <a:ext uri="{FF2B5EF4-FFF2-40B4-BE49-F238E27FC236}">
                  <a16:creationId xmlns:a16="http://schemas.microsoft.com/office/drawing/2014/main" id="{139111B8-8D54-1B40-C07D-10A7BF286279}"/>
                </a:ext>
              </a:extLst>
            </p:cNvPr>
            <p:cNvGrpSpPr/>
            <p:nvPr/>
          </p:nvGrpSpPr>
          <p:grpSpPr>
            <a:xfrm>
              <a:off x="4080533" y="3437706"/>
              <a:ext cx="308763" cy="276999"/>
              <a:chOff x="1747638" y="3437706"/>
              <a:chExt cx="308763" cy="276999"/>
            </a:xfrm>
          </p:grpSpPr>
          <p:sp>
            <p:nvSpPr>
              <p:cNvPr id="135" name="TextBox 134">
                <a:extLst>
                  <a:ext uri="{FF2B5EF4-FFF2-40B4-BE49-F238E27FC236}">
                    <a16:creationId xmlns:a16="http://schemas.microsoft.com/office/drawing/2014/main" id="{1A971F2A-56B5-8235-2B00-CF180827B14B}"/>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C1C94A31-9CA6-D327-F042-7FFEAADDCD0C}"/>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37" name="Group 136">
              <a:extLst>
                <a:ext uri="{FF2B5EF4-FFF2-40B4-BE49-F238E27FC236}">
                  <a16:creationId xmlns:a16="http://schemas.microsoft.com/office/drawing/2014/main" id="{59AF1E99-24CF-EAAD-5E43-7B0148B56CCA}"/>
                </a:ext>
              </a:extLst>
            </p:cNvPr>
            <p:cNvGrpSpPr/>
            <p:nvPr/>
          </p:nvGrpSpPr>
          <p:grpSpPr>
            <a:xfrm>
              <a:off x="4200278" y="3437706"/>
              <a:ext cx="397525" cy="276999"/>
              <a:chOff x="1747638" y="3437706"/>
              <a:chExt cx="397525" cy="276999"/>
            </a:xfrm>
          </p:grpSpPr>
          <p:sp>
            <p:nvSpPr>
              <p:cNvPr id="138" name="TextBox 137">
                <a:extLst>
                  <a:ext uri="{FF2B5EF4-FFF2-40B4-BE49-F238E27FC236}">
                    <a16:creationId xmlns:a16="http://schemas.microsoft.com/office/drawing/2014/main" id="{A01CB997-38A6-516A-04F3-59EEA96A5BB8}"/>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912B5C93-DDE2-B2F1-1395-B37BDD149AC1}"/>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EA26F6AA-4436-6FA2-560C-5C2E8E71BE39}"/>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48BD420E-6BE9-E637-DC0E-BB6DE2FECB01}"/>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42" name="Group 141">
              <a:extLst>
                <a:ext uri="{FF2B5EF4-FFF2-40B4-BE49-F238E27FC236}">
                  <a16:creationId xmlns:a16="http://schemas.microsoft.com/office/drawing/2014/main" id="{C7723751-AFA8-EE2B-F2A3-2254C819C786}"/>
                </a:ext>
              </a:extLst>
            </p:cNvPr>
            <p:cNvGrpSpPr/>
            <p:nvPr/>
          </p:nvGrpSpPr>
          <p:grpSpPr>
            <a:xfrm>
              <a:off x="4356746" y="3437706"/>
              <a:ext cx="397525" cy="276999"/>
              <a:chOff x="1747638" y="3437706"/>
              <a:chExt cx="397525" cy="276999"/>
            </a:xfrm>
          </p:grpSpPr>
          <p:sp>
            <p:nvSpPr>
              <p:cNvPr id="143" name="TextBox 142">
                <a:extLst>
                  <a:ext uri="{FF2B5EF4-FFF2-40B4-BE49-F238E27FC236}">
                    <a16:creationId xmlns:a16="http://schemas.microsoft.com/office/drawing/2014/main" id="{3D657CB5-C9FB-4752-E142-0E54288AD24C}"/>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323C0EE5-BA27-6BA1-59E2-E64B606544AE}"/>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5" name="TextBox 144">
                <a:extLst>
                  <a:ext uri="{FF2B5EF4-FFF2-40B4-BE49-F238E27FC236}">
                    <a16:creationId xmlns:a16="http://schemas.microsoft.com/office/drawing/2014/main" id="{BC019792-3AD1-B9E4-2CB8-48587CDCC0EC}"/>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B20F146C-12CB-050C-4C69-37E73A67A82F}"/>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sp>
          <p:nvSpPr>
            <p:cNvPr id="147" name="TextBox 146">
              <a:extLst>
                <a:ext uri="{FF2B5EF4-FFF2-40B4-BE49-F238E27FC236}">
                  <a16:creationId xmlns:a16="http://schemas.microsoft.com/office/drawing/2014/main" id="{6F5E0DFA-0B74-B9D9-C58A-43F10AA56A79}"/>
                </a:ext>
              </a:extLst>
            </p:cNvPr>
            <p:cNvSpPr txBox="1"/>
            <p:nvPr/>
          </p:nvSpPr>
          <p:spPr bwMode="auto">
            <a:xfrm>
              <a:off x="45624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48" name="Group 147">
              <a:extLst>
                <a:ext uri="{FF2B5EF4-FFF2-40B4-BE49-F238E27FC236}">
                  <a16:creationId xmlns:a16="http://schemas.microsoft.com/office/drawing/2014/main" id="{1D179743-7B19-6025-7265-452A2D362194}"/>
                </a:ext>
              </a:extLst>
            </p:cNvPr>
            <p:cNvGrpSpPr/>
            <p:nvPr/>
          </p:nvGrpSpPr>
          <p:grpSpPr>
            <a:xfrm>
              <a:off x="4654765" y="3437706"/>
              <a:ext cx="420704" cy="276999"/>
              <a:chOff x="1747638" y="3437706"/>
              <a:chExt cx="420704" cy="276999"/>
            </a:xfrm>
          </p:grpSpPr>
          <p:sp>
            <p:nvSpPr>
              <p:cNvPr id="149" name="TextBox 148">
                <a:extLst>
                  <a:ext uri="{FF2B5EF4-FFF2-40B4-BE49-F238E27FC236}">
                    <a16:creationId xmlns:a16="http://schemas.microsoft.com/office/drawing/2014/main" id="{10599460-D8FD-C6A9-E99C-5E80B01D39E3}"/>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F2B139DB-BC9A-E3FB-F5CA-A5D0984FA6D1}"/>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1" name="TextBox 150">
                <a:extLst>
                  <a:ext uri="{FF2B5EF4-FFF2-40B4-BE49-F238E27FC236}">
                    <a16:creationId xmlns:a16="http://schemas.microsoft.com/office/drawing/2014/main" id="{9C0C4CF8-7219-302D-9710-92AF4B835423}"/>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2" name="TextBox 151">
                <a:extLst>
                  <a:ext uri="{FF2B5EF4-FFF2-40B4-BE49-F238E27FC236}">
                    <a16:creationId xmlns:a16="http://schemas.microsoft.com/office/drawing/2014/main" id="{E1E2428F-BFB3-AF1A-E9E5-8AA4A2D74AF6}"/>
                  </a:ext>
                </a:extLst>
              </p:cNvPr>
              <p:cNvSpPr txBox="1"/>
              <p:nvPr/>
            </p:nvSpPr>
            <p:spPr bwMode="auto">
              <a:xfrm>
                <a:off x="190673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53" name="Group 152">
              <a:extLst>
                <a:ext uri="{FF2B5EF4-FFF2-40B4-BE49-F238E27FC236}">
                  <a16:creationId xmlns:a16="http://schemas.microsoft.com/office/drawing/2014/main" id="{09E3E6DE-FE9B-C6A7-60D9-FB7BAFCC87EA}"/>
                </a:ext>
              </a:extLst>
            </p:cNvPr>
            <p:cNvGrpSpPr/>
            <p:nvPr/>
          </p:nvGrpSpPr>
          <p:grpSpPr>
            <a:xfrm>
              <a:off x="5086691" y="3437706"/>
              <a:ext cx="511692" cy="276999"/>
              <a:chOff x="1747638" y="3437706"/>
              <a:chExt cx="511692" cy="276999"/>
            </a:xfrm>
          </p:grpSpPr>
          <p:sp>
            <p:nvSpPr>
              <p:cNvPr id="154" name="TextBox 153">
                <a:extLst>
                  <a:ext uri="{FF2B5EF4-FFF2-40B4-BE49-F238E27FC236}">
                    <a16:creationId xmlns:a16="http://schemas.microsoft.com/office/drawing/2014/main" id="{B7DC6301-B46A-44B3-0EC9-B9DA3BDBD9B4}"/>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C0C1C6FF-0B4F-CF51-A804-9903142AB813}"/>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6" name="TextBox 155">
                <a:extLst>
                  <a:ext uri="{FF2B5EF4-FFF2-40B4-BE49-F238E27FC236}">
                    <a16:creationId xmlns:a16="http://schemas.microsoft.com/office/drawing/2014/main" id="{506F48F1-5E18-B4EB-5325-737F07A03D00}"/>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7" name="TextBox 156">
                <a:extLst>
                  <a:ext uri="{FF2B5EF4-FFF2-40B4-BE49-F238E27FC236}">
                    <a16:creationId xmlns:a16="http://schemas.microsoft.com/office/drawing/2014/main" id="{1572436D-FD7D-F50D-BA42-BE12E9FCE3A5}"/>
                  </a:ext>
                </a:extLst>
              </p:cNvPr>
              <p:cNvSpPr txBox="1"/>
              <p:nvPr/>
            </p:nvSpPr>
            <p:spPr bwMode="auto">
              <a:xfrm>
                <a:off x="1883553"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8" name="TextBox 157">
                <a:extLst>
                  <a:ext uri="{FF2B5EF4-FFF2-40B4-BE49-F238E27FC236}">
                    <a16:creationId xmlns:a16="http://schemas.microsoft.com/office/drawing/2014/main" id="{ED8BBFD0-EC4B-18B3-8D34-9EA5BD999D83}"/>
                  </a:ext>
                </a:extLst>
              </p:cNvPr>
              <p:cNvSpPr txBox="1"/>
              <p:nvPr/>
            </p:nvSpPr>
            <p:spPr bwMode="auto">
              <a:xfrm>
                <a:off x="191559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9" name="TextBox 158">
                <a:extLst>
                  <a:ext uri="{FF2B5EF4-FFF2-40B4-BE49-F238E27FC236}">
                    <a16:creationId xmlns:a16="http://schemas.microsoft.com/office/drawing/2014/main" id="{32A5D397-FEC9-B25D-5D4E-FB06D0BDBF9A}"/>
                  </a:ext>
                </a:extLst>
              </p:cNvPr>
              <p:cNvSpPr txBox="1"/>
              <p:nvPr/>
            </p:nvSpPr>
            <p:spPr bwMode="auto">
              <a:xfrm>
                <a:off x="1956167"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0" name="TextBox 159">
                <a:extLst>
                  <a:ext uri="{FF2B5EF4-FFF2-40B4-BE49-F238E27FC236}">
                    <a16:creationId xmlns:a16="http://schemas.microsoft.com/office/drawing/2014/main" id="{6257BECB-F8DD-F9A2-91F0-95BED5259077}"/>
                  </a:ext>
                </a:extLst>
              </p:cNvPr>
              <p:cNvSpPr txBox="1"/>
              <p:nvPr/>
            </p:nvSpPr>
            <p:spPr bwMode="auto">
              <a:xfrm>
                <a:off x="199772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61" name="Group 160">
              <a:extLst>
                <a:ext uri="{FF2B5EF4-FFF2-40B4-BE49-F238E27FC236}">
                  <a16:creationId xmlns:a16="http://schemas.microsoft.com/office/drawing/2014/main" id="{CDD2B9C9-375C-AE30-97EE-82C2A96222B0}"/>
                </a:ext>
              </a:extLst>
            </p:cNvPr>
            <p:cNvGrpSpPr/>
            <p:nvPr/>
          </p:nvGrpSpPr>
          <p:grpSpPr>
            <a:xfrm>
              <a:off x="5409848" y="3437706"/>
              <a:ext cx="429564" cy="276999"/>
              <a:chOff x="1747638" y="3437706"/>
              <a:chExt cx="429564" cy="276999"/>
            </a:xfrm>
          </p:grpSpPr>
          <p:sp>
            <p:nvSpPr>
              <p:cNvPr id="162" name="TextBox 161">
                <a:extLst>
                  <a:ext uri="{FF2B5EF4-FFF2-40B4-BE49-F238E27FC236}">
                    <a16:creationId xmlns:a16="http://schemas.microsoft.com/office/drawing/2014/main" id="{3151E8F5-AF87-E023-1C58-DF0C22A500DF}"/>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3" name="TextBox 162">
                <a:extLst>
                  <a:ext uri="{FF2B5EF4-FFF2-40B4-BE49-F238E27FC236}">
                    <a16:creationId xmlns:a16="http://schemas.microsoft.com/office/drawing/2014/main" id="{2CF29E7E-F2FB-A2A0-1799-F5BB759A2D77}"/>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4" name="TextBox 163">
                <a:extLst>
                  <a:ext uri="{FF2B5EF4-FFF2-40B4-BE49-F238E27FC236}">
                    <a16:creationId xmlns:a16="http://schemas.microsoft.com/office/drawing/2014/main" id="{2B6762FD-95B3-6688-27A0-C03C73626FEF}"/>
                  </a:ext>
                </a:extLst>
              </p:cNvPr>
              <p:cNvSpPr txBox="1"/>
              <p:nvPr/>
            </p:nvSpPr>
            <p:spPr bwMode="auto">
              <a:xfrm>
                <a:off x="1838600"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5" name="TextBox 164">
                <a:extLst>
                  <a:ext uri="{FF2B5EF4-FFF2-40B4-BE49-F238E27FC236}">
                    <a16:creationId xmlns:a16="http://schemas.microsoft.com/office/drawing/2014/main" id="{D3CE6127-A430-1478-2540-1A1C05FF226F}"/>
                  </a:ext>
                </a:extLst>
              </p:cNvPr>
              <p:cNvSpPr txBox="1"/>
              <p:nvPr/>
            </p:nvSpPr>
            <p:spPr bwMode="auto">
              <a:xfrm>
                <a:off x="1878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6" name="TextBox 165">
                <a:extLst>
                  <a:ext uri="{FF2B5EF4-FFF2-40B4-BE49-F238E27FC236}">
                    <a16:creationId xmlns:a16="http://schemas.microsoft.com/office/drawing/2014/main" id="{67C810CA-4BFC-C27E-25DD-86A2E6838B03}"/>
                  </a:ext>
                </a:extLst>
              </p:cNvPr>
              <p:cNvSpPr txBox="1"/>
              <p:nvPr/>
            </p:nvSpPr>
            <p:spPr bwMode="auto">
              <a:xfrm>
                <a:off x="1915592"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69" name="Group 168">
              <a:extLst>
                <a:ext uri="{FF2B5EF4-FFF2-40B4-BE49-F238E27FC236}">
                  <a16:creationId xmlns:a16="http://schemas.microsoft.com/office/drawing/2014/main" id="{52007FF0-120C-6A58-8A99-CEF6DD45C57E}"/>
                </a:ext>
              </a:extLst>
            </p:cNvPr>
            <p:cNvGrpSpPr/>
            <p:nvPr/>
          </p:nvGrpSpPr>
          <p:grpSpPr>
            <a:xfrm>
              <a:off x="5737698" y="3437706"/>
              <a:ext cx="308763" cy="276999"/>
              <a:chOff x="1747638" y="3437706"/>
              <a:chExt cx="308763" cy="276999"/>
            </a:xfrm>
          </p:grpSpPr>
          <p:sp>
            <p:nvSpPr>
              <p:cNvPr id="170" name="TextBox 169">
                <a:extLst>
                  <a:ext uri="{FF2B5EF4-FFF2-40B4-BE49-F238E27FC236}">
                    <a16:creationId xmlns:a16="http://schemas.microsoft.com/office/drawing/2014/main" id="{FF75DAC2-76EE-BE79-2737-60D7DDDD9FD5}"/>
                  </a:ext>
                </a:extLst>
              </p:cNvPr>
              <p:cNvSpPr txBox="1"/>
              <p:nvPr/>
            </p:nvSpPr>
            <p:spPr bwMode="auto">
              <a:xfrm>
                <a:off x="1747638"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71" name="TextBox 170">
                <a:extLst>
                  <a:ext uri="{FF2B5EF4-FFF2-40B4-BE49-F238E27FC236}">
                    <a16:creationId xmlns:a16="http://schemas.microsoft.com/office/drawing/2014/main" id="{DED7D6D0-0447-0A80-0044-FA0F85C28F7E}"/>
                  </a:ext>
                </a:extLst>
              </p:cNvPr>
              <p:cNvSpPr txBox="1"/>
              <p:nvPr/>
            </p:nvSpPr>
            <p:spPr bwMode="auto">
              <a:xfrm>
                <a:off x="1794791" y="34377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t>TROPION-Lung02: Best Overall Tumor Change From BL</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7006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Goto. ASCO 2023. Abstr 9004.</a:t>
            </a:r>
          </a:p>
        </p:txBody>
      </p:sp>
      <p:sp>
        <p:nvSpPr>
          <p:cNvPr id="3" name="TextBox 2">
            <a:extLst>
              <a:ext uri="{FF2B5EF4-FFF2-40B4-BE49-F238E27FC236}">
                <a16:creationId xmlns:a16="http://schemas.microsoft.com/office/drawing/2014/main" id="{8E274C27-8C3B-B085-7A1F-F442D1B939B3}"/>
              </a:ext>
            </a:extLst>
          </p:cNvPr>
          <p:cNvSpPr txBox="1"/>
          <p:nvPr/>
        </p:nvSpPr>
        <p:spPr bwMode="auto">
          <a:xfrm>
            <a:off x="2237362" y="1116623"/>
            <a:ext cx="2441642"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All Patients (N = 124)</a:t>
            </a:r>
          </a:p>
        </p:txBody>
      </p:sp>
      <p:sp>
        <p:nvSpPr>
          <p:cNvPr id="6" name="TextBox 5">
            <a:extLst>
              <a:ext uri="{FF2B5EF4-FFF2-40B4-BE49-F238E27FC236}">
                <a16:creationId xmlns:a16="http://schemas.microsoft.com/office/drawing/2014/main" id="{E57967CD-447F-A9A7-CC53-2717E2801CBE}"/>
              </a:ext>
            </a:extLst>
          </p:cNvPr>
          <p:cNvSpPr txBox="1"/>
          <p:nvPr/>
        </p:nvSpPr>
        <p:spPr bwMode="auto">
          <a:xfrm>
            <a:off x="7654544" y="1116623"/>
            <a:ext cx="3574809"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First Line (n = 84)</a:t>
            </a:r>
          </a:p>
        </p:txBody>
      </p:sp>
      <p:grpSp>
        <p:nvGrpSpPr>
          <p:cNvPr id="21" name="Group 20">
            <a:extLst>
              <a:ext uri="{FF2B5EF4-FFF2-40B4-BE49-F238E27FC236}">
                <a16:creationId xmlns:a16="http://schemas.microsoft.com/office/drawing/2014/main" id="{E9820452-4924-0ACA-B220-AEF2F80D97C5}"/>
              </a:ext>
            </a:extLst>
          </p:cNvPr>
          <p:cNvGrpSpPr/>
          <p:nvPr/>
        </p:nvGrpSpPr>
        <p:grpSpPr>
          <a:xfrm rot="5400000">
            <a:off x="-827209" y="3362131"/>
            <a:ext cx="3616567" cy="69850"/>
            <a:chOff x="4010466" y="5139451"/>
            <a:chExt cx="8059786" cy="960121"/>
          </a:xfrm>
        </p:grpSpPr>
        <p:cxnSp>
          <p:nvCxnSpPr>
            <p:cNvPr id="22" name="Straight Connector 21">
              <a:extLst>
                <a:ext uri="{FF2B5EF4-FFF2-40B4-BE49-F238E27FC236}">
                  <a16:creationId xmlns:a16="http://schemas.microsoft.com/office/drawing/2014/main" id="{CECF0F1D-9717-F16B-2BA9-6E8FF6DC1801}"/>
                </a:ext>
              </a:extLst>
            </p:cNvPr>
            <p:cNvCxnSpPr>
              <a:cxnSpLocks/>
            </p:cNvCxnSpPr>
            <p:nvPr/>
          </p:nvCxnSpPr>
          <p:spPr bwMode="auto">
            <a:xfrm>
              <a:off x="40104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A84014F-2C87-CCD0-89FE-0A34F6A11351}"/>
                </a:ext>
              </a:extLst>
            </p:cNvPr>
            <p:cNvCxnSpPr>
              <a:cxnSpLocks/>
            </p:cNvCxnSpPr>
            <p:nvPr/>
          </p:nvCxnSpPr>
          <p:spPr bwMode="auto">
            <a:xfrm>
              <a:off x="4909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DD984DB-B6AE-B289-DC49-BC11A911AD18}"/>
                </a:ext>
              </a:extLst>
            </p:cNvPr>
            <p:cNvCxnSpPr>
              <a:cxnSpLocks/>
            </p:cNvCxnSpPr>
            <p:nvPr/>
          </p:nvCxnSpPr>
          <p:spPr bwMode="auto">
            <a:xfrm>
              <a:off x="579354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8BAD625-01CF-59F6-25F3-3A88D99A835F}"/>
                </a:ext>
              </a:extLst>
            </p:cNvPr>
            <p:cNvCxnSpPr>
              <a:cxnSpLocks/>
            </p:cNvCxnSpPr>
            <p:nvPr/>
          </p:nvCxnSpPr>
          <p:spPr bwMode="auto">
            <a:xfrm>
              <a:off x="6692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D4415F1-97F6-6FB7-E11E-66023D5C222B}"/>
                </a:ext>
              </a:extLst>
            </p:cNvPr>
            <p:cNvCxnSpPr>
              <a:cxnSpLocks/>
            </p:cNvCxnSpPr>
            <p:nvPr/>
          </p:nvCxnSpPr>
          <p:spPr bwMode="auto">
            <a:xfrm>
              <a:off x="7576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5912909-C153-02E8-7156-C7AE23F412A8}"/>
                </a:ext>
              </a:extLst>
            </p:cNvPr>
            <p:cNvCxnSpPr>
              <a:cxnSpLocks/>
            </p:cNvCxnSpPr>
            <p:nvPr/>
          </p:nvCxnSpPr>
          <p:spPr bwMode="auto">
            <a:xfrm>
              <a:off x="847578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728A218-5C93-4210-6E03-808983C80A30}"/>
                </a:ext>
              </a:extLst>
            </p:cNvPr>
            <p:cNvCxnSpPr>
              <a:cxnSpLocks/>
            </p:cNvCxnSpPr>
            <p:nvPr/>
          </p:nvCxnSpPr>
          <p:spPr bwMode="auto">
            <a:xfrm>
              <a:off x="9359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2E27B72-DE83-E770-E695-D3111AF25FE3}"/>
                </a:ext>
              </a:extLst>
            </p:cNvPr>
            <p:cNvCxnSpPr>
              <a:cxnSpLocks/>
            </p:cNvCxnSpPr>
            <p:nvPr/>
          </p:nvCxnSpPr>
          <p:spPr bwMode="auto">
            <a:xfrm>
              <a:off x="102588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A57861C-A188-B10B-404C-627EF78017A7}"/>
                </a:ext>
              </a:extLst>
            </p:cNvPr>
            <p:cNvCxnSpPr>
              <a:cxnSpLocks/>
            </p:cNvCxnSpPr>
            <p:nvPr/>
          </p:nvCxnSpPr>
          <p:spPr bwMode="auto">
            <a:xfrm>
              <a:off x="11171090"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2E57001-358A-0BE2-73B7-B652006F8DD5}"/>
                </a:ext>
              </a:extLst>
            </p:cNvPr>
            <p:cNvCxnSpPr>
              <a:cxnSpLocks/>
            </p:cNvCxnSpPr>
            <p:nvPr/>
          </p:nvCxnSpPr>
          <p:spPr bwMode="auto">
            <a:xfrm>
              <a:off x="12070252" y="5139451"/>
              <a:ext cx="0" cy="960120"/>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21185948-BD4B-5169-F28C-1D6E790723BD}"/>
              </a:ext>
            </a:extLst>
          </p:cNvPr>
          <p:cNvSpPr txBox="1"/>
          <p:nvPr/>
        </p:nvSpPr>
        <p:spPr bwMode="auto">
          <a:xfrm rot="16200000">
            <a:off x="-1511653" y="3180563"/>
            <a:ext cx="4031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Best Change in Sum of Diameters From BL (%)</a:t>
            </a:r>
          </a:p>
        </p:txBody>
      </p:sp>
      <p:grpSp>
        <p:nvGrpSpPr>
          <p:cNvPr id="33" name="Group 32">
            <a:extLst>
              <a:ext uri="{FF2B5EF4-FFF2-40B4-BE49-F238E27FC236}">
                <a16:creationId xmlns:a16="http://schemas.microsoft.com/office/drawing/2014/main" id="{3161E059-1881-C31B-AF0D-A986288B46F8}"/>
              </a:ext>
            </a:extLst>
          </p:cNvPr>
          <p:cNvGrpSpPr/>
          <p:nvPr/>
        </p:nvGrpSpPr>
        <p:grpSpPr>
          <a:xfrm>
            <a:off x="525637" y="1430399"/>
            <a:ext cx="513282" cy="3923924"/>
            <a:chOff x="589137" y="1838466"/>
            <a:chExt cx="513282" cy="3923924"/>
          </a:xfrm>
        </p:grpSpPr>
        <p:sp>
          <p:nvSpPr>
            <p:cNvPr id="12" name="TextBox 11">
              <a:extLst>
                <a:ext uri="{FF2B5EF4-FFF2-40B4-BE49-F238E27FC236}">
                  <a16:creationId xmlns:a16="http://schemas.microsoft.com/office/drawing/2014/main" id="{489A6C71-F4D5-734F-2051-B3CD87605957}"/>
                </a:ext>
              </a:extLst>
            </p:cNvPr>
            <p:cNvSpPr txBox="1"/>
            <p:nvPr/>
          </p:nvSpPr>
          <p:spPr bwMode="auto">
            <a:xfrm>
              <a:off x="735011" y="1838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3" name="TextBox 12">
              <a:extLst>
                <a:ext uri="{FF2B5EF4-FFF2-40B4-BE49-F238E27FC236}">
                  <a16:creationId xmlns:a16="http://schemas.microsoft.com/office/drawing/2014/main" id="{41EC04E6-340C-3C08-5EDE-B9D5BCBA88B1}"/>
                </a:ext>
              </a:extLst>
            </p:cNvPr>
            <p:cNvSpPr txBox="1"/>
            <p:nvPr/>
          </p:nvSpPr>
          <p:spPr bwMode="auto">
            <a:xfrm>
              <a:off x="735011" y="22394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4" name="TextBox 13">
              <a:extLst>
                <a:ext uri="{FF2B5EF4-FFF2-40B4-BE49-F238E27FC236}">
                  <a16:creationId xmlns:a16="http://schemas.microsoft.com/office/drawing/2014/main" id="{27162800-6879-4B6D-973C-E49469A3B869}"/>
                </a:ext>
              </a:extLst>
            </p:cNvPr>
            <p:cNvSpPr txBox="1"/>
            <p:nvPr/>
          </p:nvSpPr>
          <p:spPr bwMode="auto">
            <a:xfrm>
              <a:off x="680508" y="384250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 name="TextBox 14">
              <a:extLst>
                <a:ext uri="{FF2B5EF4-FFF2-40B4-BE49-F238E27FC236}">
                  <a16:creationId xmlns:a16="http://schemas.microsoft.com/office/drawing/2014/main" id="{0568968A-B3A8-5499-9229-8F3807428C2E}"/>
                </a:ext>
              </a:extLst>
            </p:cNvPr>
            <p:cNvSpPr txBox="1"/>
            <p:nvPr/>
          </p:nvSpPr>
          <p:spPr bwMode="auto">
            <a:xfrm>
              <a:off x="680508" y="424283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6" name="TextBox 15">
              <a:extLst>
                <a:ext uri="{FF2B5EF4-FFF2-40B4-BE49-F238E27FC236}">
                  <a16:creationId xmlns:a16="http://schemas.microsoft.com/office/drawing/2014/main" id="{D6067F6B-B4B9-ABA9-D29A-13771F069265}"/>
                </a:ext>
              </a:extLst>
            </p:cNvPr>
            <p:cNvSpPr txBox="1"/>
            <p:nvPr/>
          </p:nvSpPr>
          <p:spPr bwMode="auto">
            <a:xfrm>
              <a:off x="680508" y="464464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 name="TextBox 16">
              <a:extLst>
                <a:ext uri="{FF2B5EF4-FFF2-40B4-BE49-F238E27FC236}">
                  <a16:creationId xmlns:a16="http://schemas.microsoft.com/office/drawing/2014/main" id="{2396D272-1DB7-8754-F623-C251ED75039C}"/>
                </a:ext>
              </a:extLst>
            </p:cNvPr>
            <p:cNvSpPr txBox="1"/>
            <p:nvPr/>
          </p:nvSpPr>
          <p:spPr bwMode="auto">
            <a:xfrm>
              <a:off x="735011" y="30403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 name="TextBox 17">
              <a:extLst>
                <a:ext uri="{FF2B5EF4-FFF2-40B4-BE49-F238E27FC236}">
                  <a16:creationId xmlns:a16="http://schemas.microsoft.com/office/drawing/2014/main" id="{006A4CBB-536A-C89E-2609-19C7A5A2D43A}"/>
                </a:ext>
              </a:extLst>
            </p:cNvPr>
            <p:cNvSpPr txBox="1"/>
            <p:nvPr/>
          </p:nvSpPr>
          <p:spPr bwMode="auto">
            <a:xfrm>
              <a:off x="735011" y="26349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9" name="TextBox 18">
              <a:extLst>
                <a:ext uri="{FF2B5EF4-FFF2-40B4-BE49-F238E27FC236}">
                  <a16:creationId xmlns:a16="http://schemas.microsoft.com/office/drawing/2014/main" id="{B8CF040E-CD21-D095-121D-A60EA181841C}"/>
                </a:ext>
              </a:extLst>
            </p:cNvPr>
            <p:cNvSpPr txBox="1"/>
            <p:nvPr/>
          </p:nvSpPr>
          <p:spPr bwMode="auto">
            <a:xfrm>
              <a:off x="826381" y="34406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 name="TextBox 30">
              <a:extLst>
                <a:ext uri="{FF2B5EF4-FFF2-40B4-BE49-F238E27FC236}">
                  <a16:creationId xmlns:a16="http://schemas.microsoft.com/office/drawing/2014/main" id="{091C0CE2-9722-9EB4-C7F1-F7BC1566B7BA}"/>
                </a:ext>
              </a:extLst>
            </p:cNvPr>
            <p:cNvSpPr txBox="1"/>
            <p:nvPr/>
          </p:nvSpPr>
          <p:spPr bwMode="auto">
            <a:xfrm>
              <a:off x="680508" y="5052802"/>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2" name="TextBox 31">
              <a:extLst>
                <a:ext uri="{FF2B5EF4-FFF2-40B4-BE49-F238E27FC236}">
                  <a16:creationId xmlns:a16="http://schemas.microsoft.com/office/drawing/2014/main" id="{802451F6-1871-EED4-EE1F-7A9AAAE1427B}"/>
                </a:ext>
              </a:extLst>
            </p:cNvPr>
            <p:cNvSpPr txBox="1"/>
            <p:nvPr/>
          </p:nvSpPr>
          <p:spPr bwMode="auto">
            <a:xfrm>
              <a:off x="589137" y="5454613"/>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cxnSp>
        <p:nvCxnSpPr>
          <p:cNvPr id="37" name="Straight Connector 36">
            <a:extLst>
              <a:ext uri="{FF2B5EF4-FFF2-40B4-BE49-F238E27FC236}">
                <a16:creationId xmlns:a16="http://schemas.microsoft.com/office/drawing/2014/main" id="{26CF1297-8657-8E13-DD2E-4CFA56724065}"/>
              </a:ext>
            </a:extLst>
          </p:cNvPr>
          <p:cNvCxnSpPr>
            <a:cxnSpLocks/>
          </p:cNvCxnSpPr>
          <p:nvPr/>
        </p:nvCxnSpPr>
        <p:spPr bwMode="auto">
          <a:xfrm>
            <a:off x="1015999" y="1485955"/>
            <a:ext cx="0" cy="382416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41B2C24-5B8C-7DDA-362B-9ADA68A82F59}"/>
              </a:ext>
            </a:extLst>
          </p:cNvPr>
          <p:cNvCxnSpPr/>
          <p:nvPr/>
        </p:nvCxnSpPr>
        <p:spPr bwMode="auto">
          <a:xfrm flipH="1">
            <a:off x="1026219" y="3188971"/>
            <a:ext cx="505708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59C2389-B2EB-C20D-652F-4D79C6E2BBC2}"/>
              </a:ext>
            </a:extLst>
          </p:cNvPr>
          <p:cNvCxnSpPr/>
          <p:nvPr/>
        </p:nvCxnSpPr>
        <p:spPr bwMode="auto">
          <a:xfrm flipH="1">
            <a:off x="1026219" y="3796663"/>
            <a:ext cx="5057081" cy="0"/>
          </a:xfrm>
          <a:prstGeom prst="line">
            <a:avLst/>
          </a:prstGeom>
          <a:noFill/>
          <a:ln w="28575" cap="flat" cmpd="sng" algn="ctr">
            <a:solidFill>
              <a:schemeClr val="tx2">
                <a:lumMod val="90000"/>
              </a:schemeClr>
            </a:solidFill>
            <a:prstDash val="sysDot"/>
            <a:round/>
            <a:headEnd type="none" w="med" len="med"/>
            <a:tailEnd type="none" w="med" len="med"/>
          </a:ln>
          <a:effectLst/>
        </p:spPr>
      </p:cxnSp>
      <p:grpSp>
        <p:nvGrpSpPr>
          <p:cNvPr id="44" name="Group 43">
            <a:extLst>
              <a:ext uri="{FF2B5EF4-FFF2-40B4-BE49-F238E27FC236}">
                <a16:creationId xmlns:a16="http://schemas.microsoft.com/office/drawing/2014/main" id="{35D593A8-3EC7-FF9D-4ADE-0322BA56A23A}"/>
              </a:ext>
            </a:extLst>
          </p:cNvPr>
          <p:cNvGrpSpPr/>
          <p:nvPr/>
        </p:nvGrpSpPr>
        <p:grpSpPr>
          <a:xfrm>
            <a:off x="3920406" y="1485955"/>
            <a:ext cx="2062985" cy="1139318"/>
            <a:chOff x="1753104" y="5007667"/>
            <a:chExt cx="2062985" cy="1139318"/>
          </a:xfrm>
        </p:grpSpPr>
        <p:sp>
          <p:nvSpPr>
            <p:cNvPr id="8" name="TextBox 7">
              <a:extLst>
                <a:ext uri="{FF2B5EF4-FFF2-40B4-BE49-F238E27FC236}">
                  <a16:creationId xmlns:a16="http://schemas.microsoft.com/office/drawing/2014/main" id="{1B43E429-635B-9EAD-2AD7-6DC0CDC2F792}"/>
                </a:ext>
              </a:extLst>
            </p:cNvPr>
            <p:cNvSpPr txBox="1"/>
            <p:nvPr/>
          </p:nvSpPr>
          <p:spPr bwMode="auto">
            <a:xfrm>
              <a:off x="1950770" y="5007667"/>
              <a:ext cx="18653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Doublet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Triplet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Treatment ongoing</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Dato-DXd 6.0 mg/kg</a:t>
              </a:r>
            </a:p>
          </p:txBody>
        </p:sp>
        <p:sp>
          <p:nvSpPr>
            <p:cNvPr id="9" name="Rectangle 8">
              <a:extLst>
                <a:ext uri="{FF2B5EF4-FFF2-40B4-BE49-F238E27FC236}">
                  <a16:creationId xmlns:a16="http://schemas.microsoft.com/office/drawing/2014/main" id="{4E112F36-2C0B-7378-3140-BD2104B5C1CE}"/>
                </a:ext>
              </a:extLst>
            </p:cNvPr>
            <p:cNvSpPr/>
            <p:nvPr/>
          </p:nvSpPr>
          <p:spPr bwMode="auto">
            <a:xfrm>
              <a:off x="1825040" y="5117174"/>
              <a:ext cx="156210" cy="1562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62CBC149-93AC-3E5A-D612-BF268C62E201}"/>
                </a:ext>
              </a:extLst>
            </p:cNvPr>
            <p:cNvSpPr/>
            <p:nvPr/>
          </p:nvSpPr>
          <p:spPr bwMode="auto">
            <a:xfrm>
              <a:off x="1825040" y="5347730"/>
              <a:ext cx="156210" cy="15621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62CC7413-7E0F-BAB0-6EE0-3CD9FB133E95}"/>
                </a:ext>
              </a:extLst>
            </p:cNvPr>
            <p:cNvSpPr txBox="1"/>
            <p:nvPr/>
          </p:nvSpPr>
          <p:spPr bwMode="auto">
            <a:xfrm>
              <a:off x="1753104" y="546186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3" name="TextBox 42">
              <a:extLst>
                <a:ext uri="{FF2B5EF4-FFF2-40B4-BE49-F238E27FC236}">
                  <a16:creationId xmlns:a16="http://schemas.microsoft.com/office/drawing/2014/main" id="{9142F926-04EE-235A-789B-DBB35FFC34EE}"/>
                </a:ext>
              </a:extLst>
            </p:cNvPr>
            <p:cNvSpPr txBox="1"/>
            <p:nvPr/>
          </p:nvSpPr>
          <p:spPr bwMode="auto">
            <a:xfrm>
              <a:off x="1753104" y="577765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45" name="Group 44">
            <a:extLst>
              <a:ext uri="{FF2B5EF4-FFF2-40B4-BE49-F238E27FC236}">
                <a16:creationId xmlns:a16="http://schemas.microsoft.com/office/drawing/2014/main" id="{5956FC0C-4532-0DB4-7D75-AA61124A6043}"/>
              </a:ext>
            </a:extLst>
          </p:cNvPr>
          <p:cNvGrpSpPr/>
          <p:nvPr/>
        </p:nvGrpSpPr>
        <p:grpSpPr>
          <a:xfrm rot="5400000">
            <a:off x="5066413" y="3362131"/>
            <a:ext cx="3616567" cy="69850"/>
            <a:chOff x="4010466" y="5139451"/>
            <a:chExt cx="8059786" cy="960121"/>
          </a:xfrm>
        </p:grpSpPr>
        <p:cxnSp>
          <p:nvCxnSpPr>
            <p:cNvPr id="46" name="Straight Connector 45">
              <a:extLst>
                <a:ext uri="{FF2B5EF4-FFF2-40B4-BE49-F238E27FC236}">
                  <a16:creationId xmlns:a16="http://schemas.microsoft.com/office/drawing/2014/main" id="{AD2FB748-77D0-17CB-4C9F-2628AA04533F}"/>
                </a:ext>
              </a:extLst>
            </p:cNvPr>
            <p:cNvCxnSpPr>
              <a:cxnSpLocks/>
            </p:cNvCxnSpPr>
            <p:nvPr/>
          </p:nvCxnSpPr>
          <p:spPr bwMode="auto">
            <a:xfrm>
              <a:off x="40104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3726BE3-6478-ECD9-2493-D32F50085FAF}"/>
                </a:ext>
              </a:extLst>
            </p:cNvPr>
            <p:cNvCxnSpPr>
              <a:cxnSpLocks/>
            </p:cNvCxnSpPr>
            <p:nvPr/>
          </p:nvCxnSpPr>
          <p:spPr bwMode="auto">
            <a:xfrm>
              <a:off x="4909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3940111-514F-A3EC-43E8-383D5693BBC3}"/>
                </a:ext>
              </a:extLst>
            </p:cNvPr>
            <p:cNvCxnSpPr>
              <a:cxnSpLocks/>
            </p:cNvCxnSpPr>
            <p:nvPr/>
          </p:nvCxnSpPr>
          <p:spPr bwMode="auto">
            <a:xfrm>
              <a:off x="579354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237F2CD-D0CF-85C0-DDB3-619D17EA53AB}"/>
                </a:ext>
              </a:extLst>
            </p:cNvPr>
            <p:cNvCxnSpPr>
              <a:cxnSpLocks/>
            </p:cNvCxnSpPr>
            <p:nvPr/>
          </p:nvCxnSpPr>
          <p:spPr bwMode="auto">
            <a:xfrm>
              <a:off x="6692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49E0620-C921-D3CE-C436-6887423B8547}"/>
                </a:ext>
              </a:extLst>
            </p:cNvPr>
            <p:cNvCxnSpPr>
              <a:cxnSpLocks/>
            </p:cNvCxnSpPr>
            <p:nvPr/>
          </p:nvCxnSpPr>
          <p:spPr bwMode="auto">
            <a:xfrm>
              <a:off x="7576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1918568-3D48-92A6-E046-2B3FE7CFAAF3}"/>
                </a:ext>
              </a:extLst>
            </p:cNvPr>
            <p:cNvCxnSpPr>
              <a:cxnSpLocks/>
            </p:cNvCxnSpPr>
            <p:nvPr/>
          </p:nvCxnSpPr>
          <p:spPr bwMode="auto">
            <a:xfrm>
              <a:off x="847578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F9D0DA9-C980-8466-F7E4-E75C053FFA71}"/>
                </a:ext>
              </a:extLst>
            </p:cNvPr>
            <p:cNvCxnSpPr>
              <a:cxnSpLocks/>
            </p:cNvCxnSpPr>
            <p:nvPr/>
          </p:nvCxnSpPr>
          <p:spPr bwMode="auto">
            <a:xfrm>
              <a:off x="9359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8AF783E-6BDC-E2F7-BD8A-DAF7D2D57C9C}"/>
                </a:ext>
              </a:extLst>
            </p:cNvPr>
            <p:cNvCxnSpPr>
              <a:cxnSpLocks/>
            </p:cNvCxnSpPr>
            <p:nvPr/>
          </p:nvCxnSpPr>
          <p:spPr bwMode="auto">
            <a:xfrm>
              <a:off x="102588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4F2B2B7-2879-664F-41C5-2C39F130EDDC}"/>
                </a:ext>
              </a:extLst>
            </p:cNvPr>
            <p:cNvCxnSpPr>
              <a:cxnSpLocks/>
            </p:cNvCxnSpPr>
            <p:nvPr/>
          </p:nvCxnSpPr>
          <p:spPr bwMode="auto">
            <a:xfrm>
              <a:off x="11171090"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219040B-682A-5882-6D9E-DFB18FA43CA4}"/>
                </a:ext>
              </a:extLst>
            </p:cNvPr>
            <p:cNvCxnSpPr>
              <a:cxnSpLocks/>
            </p:cNvCxnSpPr>
            <p:nvPr/>
          </p:nvCxnSpPr>
          <p:spPr bwMode="auto">
            <a:xfrm>
              <a:off x="12070252" y="5139451"/>
              <a:ext cx="0" cy="96012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C158CD4C-FFC8-7152-6439-4B2ED22AC9C7}"/>
              </a:ext>
            </a:extLst>
          </p:cNvPr>
          <p:cNvGrpSpPr/>
          <p:nvPr/>
        </p:nvGrpSpPr>
        <p:grpSpPr>
          <a:xfrm>
            <a:off x="6419259" y="1430399"/>
            <a:ext cx="513282" cy="3923924"/>
            <a:chOff x="589137" y="1838466"/>
            <a:chExt cx="513282" cy="3923924"/>
          </a:xfrm>
        </p:grpSpPr>
        <p:sp>
          <p:nvSpPr>
            <p:cNvPr id="58" name="TextBox 57">
              <a:extLst>
                <a:ext uri="{FF2B5EF4-FFF2-40B4-BE49-F238E27FC236}">
                  <a16:creationId xmlns:a16="http://schemas.microsoft.com/office/drawing/2014/main" id="{9131C6B3-2155-24C0-8C81-6EE88F7B0719}"/>
                </a:ext>
              </a:extLst>
            </p:cNvPr>
            <p:cNvSpPr txBox="1"/>
            <p:nvPr/>
          </p:nvSpPr>
          <p:spPr bwMode="auto">
            <a:xfrm>
              <a:off x="735011" y="1838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9" name="TextBox 58">
              <a:extLst>
                <a:ext uri="{FF2B5EF4-FFF2-40B4-BE49-F238E27FC236}">
                  <a16:creationId xmlns:a16="http://schemas.microsoft.com/office/drawing/2014/main" id="{FE9DB75F-FF48-BB42-827C-0CADA58F3328}"/>
                </a:ext>
              </a:extLst>
            </p:cNvPr>
            <p:cNvSpPr txBox="1"/>
            <p:nvPr/>
          </p:nvSpPr>
          <p:spPr bwMode="auto">
            <a:xfrm>
              <a:off x="735011" y="22394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0" name="TextBox 59">
              <a:extLst>
                <a:ext uri="{FF2B5EF4-FFF2-40B4-BE49-F238E27FC236}">
                  <a16:creationId xmlns:a16="http://schemas.microsoft.com/office/drawing/2014/main" id="{1CD91780-C79C-EC8B-C99A-C0D206C48310}"/>
                </a:ext>
              </a:extLst>
            </p:cNvPr>
            <p:cNvSpPr txBox="1"/>
            <p:nvPr/>
          </p:nvSpPr>
          <p:spPr bwMode="auto">
            <a:xfrm>
              <a:off x="680508" y="384250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1" name="TextBox 60">
              <a:extLst>
                <a:ext uri="{FF2B5EF4-FFF2-40B4-BE49-F238E27FC236}">
                  <a16:creationId xmlns:a16="http://schemas.microsoft.com/office/drawing/2014/main" id="{3022413C-DCA3-FC70-5FD5-CABB777B977B}"/>
                </a:ext>
              </a:extLst>
            </p:cNvPr>
            <p:cNvSpPr txBox="1"/>
            <p:nvPr/>
          </p:nvSpPr>
          <p:spPr bwMode="auto">
            <a:xfrm>
              <a:off x="680508" y="424283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2" name="TextBox 61">
              <a:extLst>
                <a:ext uri="{FF2B5EF4-FFF2-40B4-BE49-F238E27FC236}">
                  <a16:creationId xmlns:a16="http://schemas.microsoft.com/office/drawing/2014/main" id="{9F91DAD7-04C8-45A3-F935-C9C3BB37D2C0}"/>
                </a:ext>
              </a:extLst>
            </p:cNvPr>
            <p:cNvSpPr txBox="1"/>
            <p:nvPr/>
          </p:nvSpPr>
          <p:spPr bwMode="auto">
            <a:xfrm>
              <a:off x="680508" y="464464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3" name="TextBox 62">
              <a:extLst>
                <a:ext uri="{FF2B5EF4-FFF2-40B4-BE49-F238E27FC236}">
                  <a16:creationId xmlns:a16="http://schemas.microsoft.com/office/drawing/2014/main" id="{128F96CE-45EF-F190-3359-2F74A664B221}"/>
                </a:ext>
              </a:extLst>
            </p:cNvPr>
            <p:cNvSpPr txBox="1"/>
            <p:nvPr/>
          </p:nvSpPr>
          <p:spPr bwMode="auto">
            <a:xfrm>
              <a:off x="735011" y="30403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4" name="TextBox 63">
              <a:extLst>
                <a:ext uri="{FF2B5EF4-FFF2-40B4-BE49-F238E27FC236}">
                  <a16:creationId xmlns:a16="http://schemas.microsoft.com/office/drawing/2014/main" id="{D7DD2AAE-2D73-976D-2027-51E129250E92}"/>
                </a:ext>
              </a:extLst>
            </p:cNvPr>
            <p:cNvSpPr txBox="1"/>
            <p:nvPr/>
          </p:nvSpPr>
          <p:spPr bwMode="auto">
            <a:xfrm>
              <a:off x="735011" y="26349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5" name="TextBox 64">
              <a:extLst>
                <a:ext uri="{FF2B5EF4-FFF2-40B4-BE49-F238E27FC236}">
                  <a16:creationId xmlns:a16="http://schemas.microsoft.com/office/drawing/2014/main" id="{657E6556-67ED-25CF-06BD-6FD3E86213FD}"/>
                </a:ext>
              </a:extLst>
            </p:cNvPr>
            <p:cNvSpPr txBox="1"/>
            <p:nvPr/>
          </p:nvSpPr>
          <p:spPr bwMode="auto">
            <a:xfrm>
              <a:off x="826381" y="34406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6" name="TextBox 65">
              <a:extLst>
                <a:ext uri="{FF2B5EF4-FFF2-40B4-BE49-F238E27FC236}">
                  <a16:creationId xmlns:a16="http://schemas.microsoft.com/office/drawing/2014/main" id="{F2819AAB-2988-12AB-A27B-63AF63CC4285}"/>
                </a:ext>
              </a:extLst>
            </p:cNvPr>
            <p:cNvSpPr txBox="1"/>
            <p:nvPr/>
          </p:nvSpPr>
          <p:spPr bwMode="auto">
            <a:xfrm>
              <a:off x="680508" y="5052802"/>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7" name="TextBox 66">
              <a:extLst>
                <a:ext uri="{FF2B5EF4-FFF2-40B4-BE49-F238E27FC236}">
                  <a16:creationId xmlns:a16="http://schemas.microsoft.com/office/drawing/2014/main" id="{0B5E4C35-1337-F48A-6E99-D96F04E49046}"/>
                </a:ext>
              </a:extLst>
            </p:cNvPr>
            <p:cNvSpPr txBox="1"/>
            <p:nvPr/>
          </p:nvSpPr>
          <p:spPr bwMode="auto">
            <a:xfrm>
              <a:off x="589137" y="5454613"/>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cxnSp>
        <p:nvCxnSpPr>
          <p:cNvPr id="68" name="Straight Connector 67">
            <a:extLst>
              <a:ext uri="{FF2B5EF4-FFF2-40B4-BE49-F238E27FC236}">
                <a16:creationId xmlns:a16="http://schemas.microsoft.com/office/drawing/2014/main" id="{4B70BA0B-E6CD-7ABF-ABB9-E294AD9E20C9}"/>
              </a:ext>
            </a:extLst>
          </p:cNvPr>
          <p:cNvCxnSpPr>
            <a:cxnSpLocks/>
          </p:cNvCxnSpPr>
          <p:nvPr/>
        </p:nvCxnSpPr>
        <p:spPr bwMode="auto">
          <a:xfrm>
            <a:off x="6909621" y="1485955"/>
            <a:ext cx="0" cy="382416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FBE98AF-4C3C-EA32-0BA5-BF7FDEFF481A}"/>
              </a:ext>
            </a:extLst>
          </p:cNvPr>
          <p:cNvCxnSpPr/>
          <p:nvPr/>
        </p:nvCxnSpPr>
        <p:spPr bwMode="auto">
          <a:xfrm flipH="1">
            <a:off x="6919841" y="3188971"/>
            <a:ext cx="5057081"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D3CA5F9-0823-BDC0-4DDA-FEDC5914D566}"/>
              </a:ext>
            </a:extLst>
          </p:cNvPr>
          <p:cNvCxnSpPr/>
          <p:nvPr/>
        </p:nvCxnSpPr>
        <p:spPr bwMode="auto">
          <a:xfrm flipH="1">
            <a:off x="6919841" y="3796663"/>
            <a:ext cx="5057081" cy="0"/>
          </a:xfrm>
          <a:prstGeom prst="line">
            <a:avLst/>
          </a:prstGeom>
          <a:noFill/>
          <a:ln w="28575" cap="flat" cmpd="sng" algn="ctr">
            <a:solidFill>
              <a:schemeClr val="tx2">
                <a:lumMod val="90000"/>
              </a:schemeClr>
            </a:solidFill>
            <a:prstDash val="sysDot"/>
            <a:round/>
            <a:headEnd type="none" w="med" len="med"/>
            <a:tailEnd type="none" w="med" len="med"/>
          </a:ln>
          <a:effectLst/>
        </p:spPr>
      </p:cxnSp>
      <p:cxnSp>
        <p:nvCxnSpPr>
          <p:cNvPr id="354" name="Straight Connector 353">
            <a:extLst>
              <a:ext uri="{FF2B5EF4-FFF2-40B4-BE49-F238E27FC236}">
                <a16:creationId xmlns:a16="http://schemas.microsoft.com/office/drawing/2014/main" id="{95EBA9A0-1FEF-5D36-9684-509BE4858082}"/>
              </a:ext>
            </a:extLst>
          </p:cNvPr>
          <p:cNvCxnSpPr>
            <a:cxnSpLocks/>
          </p:cNvCxnSpPr>
          <p:nvPr/>
        </p:nvCxnSpPr>
        <p:spPr bwMode="auto">
          <a:xfrm>
            <a:off x="6976530" y="1849358"/>
            <a:ext cx="0" cy="1331089"/>
          </a:xfrm>
          <a:prstGeom prst="line">
            <a:avLst/>
          </a:prstGeom>
          <a:noFill/>
          <a:ln w="381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149766A9-84B9-EFE2-A113-F93EFEF6BF4A}"/>
              </a:ext>
            </a:extLst>
          </p:cNvPr>
          <p:cNvCxnSpPr>
            <a:cxnSpLocks/>
          </p:cNvCxnSpPr>
          <p:nvPr/>
        </p:nvCxnSpPr>
        <p:spPr bwMode="auto">
          <a:xfrm>
            <a:off x="7036335" y="2704227"/>
            <a:ext cx="0" cy="476220"/>
          </a:xfrm>
          <a:prstGeom prst="line">
            <a:avLst/>
          </a:prstGeom>
          <a:noFill/>
          <a:ln w="38100"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679A6902-2925-7543-4E92-EFC86C7C4C7B}"/>
              </a:ext>
            </a:extLst>
          </p:cNvPr>
          <p:cNvCxnSpPr>
            <a:cxnSpLocks/>
          </p:cNvCxnSpPr>
          <p:nvPr/>
        </p:nvCxnSpPr>
        <p:spPr bwMode="auto">
          <a:xfrm>
            <a:off x="7100838" y="2830433"/>
            <a:ext cx="0" cy="350014"/>
          </a:xfrm>
          <a:prstGeom prst="line">
            <a:avLst/>
          </a:prstGeom>
          <a:noFill/>
          <a:ln w="38100"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745AD203-C279-0F8A-1F1C-5AC7CC12824D}"/>
              </a:ext>
            </a:extLst>
          </p:cNvPr>
          <p:cNvCxnSpPr>
            <a:cxnSpLocks/>
          </p:cNvCxnSpPr>
          <p:nvPr/>
        </p:nvCxnSpPr>
        <p:spPr bwMode="auto">
          <a:xfrm>
            <a:off x="7155715" y="2940075"/>
            <a:ext cx="0" cy="240372"/>
          </a:xfrm>
          <a:prstGeom prst="line">
            <a:avLst/>
          </a:prstGeom>
          <a:noFill/>
          <a:ln w="3810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ED0A28EC-BAFD-DF7C-9C27-35145ECB3BA1}"/>
              </a:ext>
            </a:extLst>
          </p:cNvPr>
          <p:cNvCxnSpPr>
            <a:cxnSpLocks/>
          </p:cNvCxnSpPr>
          <p:nvPr/>
        </p:nvCxnSpPr>
        <p:spPr bwMode="auto">
          <a:xfrm>
            <a:off x="7210530" y="3020933"/>
            <a:ext cx="0" cy="159514"/>
          </a:xfrm>
          <a:prstGeom prst="line">
            <a:avLst/>
          </a:prstGeom>
          <a:noFill/>
          <a:ln w="3810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DB73B2A-A1DA-C953-0B39-8B84B8309281}"/>
              </a:ext>
            </a:extLst>
          </p:cNvPr>
          <p:cNvCxnSpPr>
            <a:cxnSpLocks/>
          </p:cNvCxnSpPr>
          <p:nvPr/>
        </p:nvCxnSpPr>
        <p:spPr bwMode="auto">
          <a:xfrm>
            <a:off x="7270349" y="3060261"/>
            <a:ext cx="0" cy="120186"/>
          </a:xfrm>
          <a:prstGeom prst="line">
            <a:avLst/>
          </a:prstGeom>
          <a:noFill/>
          <a:ln w="3810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96D7A0CE-8D25-B1D5-91C4-5EED2C6F4666}"/>
              </a:ext>
            </a:extLst>
          </p:cNvPr>
          <p:cNvCxnSpPr>
            <a:cxnSpLocks/>
          </p:cNvCxnSpPr>
          <p:nvPr/>
        </p:nvCxnSpPr>
        <p:spPr bwMode="auto">
          <a:xfrm>
            <a:off x="7335916" y="3060261"/>
            <a:ext cx="0" cy="120186"/>
          </a:xfrm>
          <a:prstGeom prst="line">
            <a:avLst/>
          </a:prstGeom>
          <a:noFill/>
          <a:ln w="3810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FC49158-6B21-25FE-DC99-001DC8715527}"/>
              </a:ext>
            </a:extLst>
          </p:cNvPr>
          <p:cNvCxnSpPr>
            <a:cxnSpLocks/>
          </p:cNvCxnSpPr>
          <p:nvPr/>
        </p:nvCxnSpPr>
        <p:spPr bwMode="auto">
          <a:xfrm>
            <a:off x="7400334" y="3078083"/>
            <a:ext cx="0" cy="102364"/>
          </a:xfrm>
          <a:prstGeom prst="line">
            <a:avLst/>
          </a:prstGeom>
          <a:noFill/>
          <a:ln w="3810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623E03C4-7A0A-4099-D502-53C42A23A9E9}"/>
              </a:ext>
            </a:extLst>
          </p:cNvPr>
          <p:cNvCxnSpPr>
            <a:cxnSpLocks/>
          </p:cNvCxnSpPr>
          <p:nvPr/>
        </p:nvCxnSpPr>
        <p:spPr bwMode="auto">
          <a:xfrm>
            <a:off x="7568849" y="3199225"/>
            <a:ext cx="0" cy="51182"/>
          </a:xfrm>
          <a:prstGeom prst="line">
            <a:avLst/>
          </a:prstGeom>
          <a:noFill/>
          <a:ln w="3810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1D0BF511-EC50-7B59-7B7B-D4C4CCE87B5F}"/>
              </a:ext>
            </a:extLst>
          </p:cNvPr>
          <p:cNvCxnSpPr>
            <a:cxnSpLocks/>
          </p:cNvCxnSpPr>
          <p:nvPr/>
        </p:nvCxnSpPr>
        <p:spPr bwMode="auto">
          <a:xfrm>
            <a:off x="7691619" y="3199225"/>
            <a:ext cx="0" cy="77168"/>
          </a:xfrm>
          <a:prstGeom prst="line">
            <a:avLst/>
          </a:prstGeom>
          <a:noFill/>
          <a:ln w="3810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B74A4607-6011-0C09-72B3-5D9C854FDB7C}"/>
              </a:ext>
            </a:extLst>
          </p:cNvPr>
          <p:cNvCxnSpPr>
            <a:cxnSpLocks/>
          </p:cNvCxnSpPr>
          <p:nvPr/>
        </p:nvCxnSpPr>
        <p:spPr bwMode="auto">
          <a:xfrm>
            <a:off x="7625099" y="3199225"/>
            <a:ext cx="0" cy="69358"/>
          </a:xfrm>
          <a:prstGeom prst="line">
            <a:avLst/>
          </a:prstGeom>
          <a:noFill/>
          <a:ln w="3810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44FC1071-650E-95D4-35D4-9B8EF65DA328}"/>
              </a:ext>
            </a:extLst>
          </p:cNvPr>
          <p:cNvCxnSpPr>
            <a:cxnSpLocks/>
          </p:cNvCxnSpPr>
          <p:nvPr/>
        </p:nvCxnSpPr>
        <p:spPr bwMode="auto">
          <a:xfrm>
            <a:off x="7751142" y="3199225"/>
            <a:ext cx="0" cy="102364"/>
          </a:xfrm>
          <a:prstGeom prst="line">
            <a:avLst/>
          </a:prstGeom>
          <a:noFill/>
          <a:ln w="3810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D925AD5B-1705-19BF-38E7-7E690AF37DC1}"/>
              </a:ext>
            </a:extLst>
          </p:cNvPr>
          <p:cNvCxnSpPr>
            <a:cxnSpLocks/>
          </p:cNvCxnSpPr>
          <p:nvPr/>
        </p:nvCxnSpPr>
        <p:spPr bwMode="auto">
          <a:xfrm>
            <a:off x="7808508" y="3199225"/>
            <a:ext cx="0" cy="141176"/>
          </a:xfrm>
          <a:prstGeom prst="line">
            <a:avLst/>
          </a:prstGeom>
          <a:noFill/>
          <a:ln w="3810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C44E3E12-35BE-994D-F67B-6F94254E5AD2}"/>
              </a:ext>
            </a:extLst>
          </p:cNvPr>
          <p:cNvCxnSpPr>
            <a:cxnSpLocks/>
          </p:cNvCxnSpPr>
          <p:nvPr/>
        </p:nvCxnSpPr>
        <p:spPr bwMode="auto">
          <a:xfrm>
            <a:off x="7872657" y="3199225"/>
            <a:ext cx="0" cy="153441"/>
          </a:xfrm>
          <a:prstGeom prst="line">
            <a:avLst/>
          </a:prstGeom>
          <a:noFill/>
          <a:ln w="3810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0B7EF28C-B8CF-0E87-CEC1-DBF23967B898}"/>
              </a:ext>
            </a:extLst>
          </p:cNvPr>
          <p:cNvCxnSpPr>
            <a:cxnSpLocks/>
          </p:cNvCxnSpPr>
          <p:nvPr/>
        </p:nvCxnSpPr>
        <p:spPr bwMode="auto">
          <a:xfrm>
            <a:off x="7925227" y="3199225"/>
            <a:ext cx="0" cy="216957"/>
          </a:xfrm>
          <a:prstGeom prst="line">
            <a:avLst/>
          </a:prstGeom>
          <a:noFill/>
          <a:ln w="381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0A4D82BD-D571-C545-DEF7-86D04A167BCE}"/>
              </a:ext>
            </a:extLst>
          </p:cNvPr>
          <p:cNvCxnSpPr>
            <a:cxnSpLocks/>
          </p:cNvCxnSpPr>
          <p:nvPr/>
        </p:nvCxnSpPr>
        <p:spPr bwMode="auto">
          <a:xfrm>
            <a:off x="7991003" y="3199225"/>
            <a:ext cx="0" cy="245009"/>
          </a:xfrm>
          <a:prstGeom prst="line">
            <a:avLst/>
          </a:prstGeom>
          <a:noFill/>
          <a:ln w="3810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3D719292-4C44-E55D-905F-782C7AF0D521}"/>
              </a:ext>
            </a:extLst>
          </p:cNvPr>
          <p:cNvCxnSpPr>
            <a:cxnSpLocks/>
          </p:cNvCxnSpPr>
          <p:nvPr/>
        </p:nvCxnSpPr>
        <p:spPr bwMode="auto">
          <a:xfrm>
            <a:off x="8046501" y="3199225"/>
            <a:ext cx="0" cy="273428"/>
          </a:xfrm>
          <a:prstGeom prst="line">
            <a:avLst/>
          </a:prstGeom>
          <a:noFill/>
          <a:ln w="3810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457C1C37-D487-FD5A-1DD8-F72D5A62309D}"/>
              </a:ext>
            </a:extLst>
          </p:cNvPr>
          <p:cNvCxnSpPr>
            <a:cxnSpLocks/>
          </p:cNvCxnSpPr>
          <p:nvPr/>
        </p:nvCxnSpPr>
        <p:spPr bwMode="auto">
          <a:xfrm>
            <a:off x="8107534" y="3199225"/>
            <a:ext cx="0" cy="273428"/>
          </a:xfrm>
          <a:prstGeom prst="line">
            <a:avLst/>
          </a:prstGeom>
          <a:noFill/>
          <a:ln w="3810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C43935C-15DC-9F3D-083F-368BB7E7F49F}"/>
              </a:ext>
            </a:extLst>
          </p:cNvPr>
          <p:cNvCxnSpPr>
            <a:cxnSpLocks/>
          </p:cNvCxnSpPr>
          <p:nvPr/>
        </p:nvCxnSpPr>
        <p:spPr bwMode="auto">
          <a:xfrm>
            <a:off x="8175584" y="3199225"/>
            <a:ext cx="0" cy="291941"/>
          </a:xfrm>
          <a:prstGeom prst="line">
            <a:avLst/>
          </a:prstGeom>
          <a:noFill/>
          <a:ln w="3810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B45FB05C-A420-7D39-7440-02072DA70388}"/>
              </a:ext>
            </a:extLst>
          </p:cNvPr>
          <p:cNvCxnSpPr>
            <a:cxnSpLocks/>
          </p:cNvCxnSpPr>
          <p:nvPr/>
        </p:nvCxnSpPr>
        <p:spPr bwMode="auto">
          <a:xfrm>
            <a:off x="8235690" y="3199225"/>
            <a:ext cx="0" cy="317008"/>
          </a:xfrm>
          <a:prstGeom prst="line">
            <a:avLst/>
          </a:prstGeom>
          <a:noFill/>
          <a:ln w="3810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38D6908A-7B1C-2710-D68A-F6F2ABE3F9C5}"/>
              </a:ext>
            </a:extLst>
          </p:cNvPr>
          <p:cNvCxnSpPr>
            <a:cxnSpLocks/>
          </p:cNvCxnSpPr>
          <p:nvPr/>
        </p:nvCxnSpPr>
        <p:spPr bwMode="auto">
          <a:xfrm>
            <a:off x="8289540" y="3199225"/>
            <a:ext cx="0" cy="324152"/>
          </a:xfrm>
          <a:prstGeom prst="line">
            <a:avLst/>
          </a:prstGeom>
          <a:noFill/>
          <a:ln w="3810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36DD5E5D-7DD0-DC5D-5D3C-A91CF225FD31}"/>
              </a:ext>
            </a:extLst>
          </p:cNvPr>
          <p:cNvCxnSpPr>
            <a:cxnSpLocks/>
          </p:cNvCxnSpPr>
          <p:nvPr/>
        </p:nvCxnSpPr>
        <p:spPr bwMode="auto">
          <a:xfrm>
            <a:off x="8349071" y="3199225"/>
            <a:ext cx="0" cy="362113"/>
          </a:xfrm>
          <a:prstGeom prst="line">
            <a:avLst/>
          </a:prstGeom>
          <a:noFill/>
          <a:ln w="3810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C4CC93A7-3E2B-E497-4CA6-481AEA4A773C}"/>
              </a:ext>
            </a:extLst>
          </p:cNvPr>
          <p:cNvCxnSpPr>
            <a:cxnSpLocks/>
          </p:cNvCxnSpPr>
          <p:nvPr/>
        </p:nvCxnSpPr>
        <p:spPr bwMode="auto">
          <a:xfrm>
            <a:off x="8399563" y="3199225"/>
            <a:ext cx="0" cy="383509"/>
          </a:xfrm>
          <a:prstGeom prst="line">
            <a:avLst/>
          </a:prstGeom>
          <a:noFill/>
          <a:ln w="3810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41AA75AB-1CA3-6D86-7109-2949166CE73A}"/>
              </a:ext>
            </a:extLst>
          </p:cNvPr>
          <p:cNvCxnSpPr>
            <a:cxnSpLocks/>
          </p:cNvCxnSpPr>
          <p:nvPr/>
        </p:nvCxnSpPr>
        <p:spPr bwMode="auto">
          <a:xfrm>
            <a:off x="8453772" y="3199225"/>
            <a:ext cx="0" cy="423173"/>
          </a:xfrm>
          <a:prstGeom prst="line">
            <a:avLst/>
          </a:prstGeom>
          <a:noFill/>
          <a:ln w="3810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192A1893-7EC3-C216-3DAE-64A3C5D37854}"/>
              </a:ext>
            </a:extLst>
          </p:cNvPr>
          <p:cNvCxnSpPr>
            <a:cxnSpLocks/>
          </p:cNvCxnSpPr>
          <p:nvPr/>
        </p:nvCxnSpPr>
        <p:spPr bwMode="auto">
          <a:xfrm>
            <a:off x="8707642" y="3199225"/>
            <a:ext cx="0" cy="485055"/>
          </a:xfrm>
          <a:prstGeom prst="line">
            <a:avLst/>
          </a:prstGeom>
          <a:noFill/>
          <a:ln w="3810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342F7BA5-070A-D455-8DDB-7FD574377616}"/>
              </a:ext>
            </a:extLst>
          </p:cNvPr>
          <p:cNvCxnSpPr>
            <a:cxnSpLocks/>
          </p:cNvCxnSpPr>
          <p:nvPr/>
        </p:nvCxnSpPr>
        <p:spPr bwMode="auto">
          <a:xfrm>
            <a:off x="8519925" y="3199225"/>
            <a:ext cx="5848" cy="443214"/>
          </a:xfrm>
          <a:prstGeom prst="line">
            <a:avLst/>
          </a:prstGeom>
          <a:noFill/>
          <a:ln w="3810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819620F0-5E3D-EA29-AF8A-56B8045B0D50}"/>
              </a:ext>
            </a:extLst>
          </p:cNvPr>
          <p:cNvCxnSpPr>
            <a:cxnSpLocks/>
          </p:cNvCxnSpPr>
          <p:nvPr/>
        </p:nvCxnSpPr>
        <p:spPr bwMode="auto">
          <a:xfrm>
            <a:off x="8583150" y="3199225"/>
            <a:ext cx="0" cy="449074"/>
          </a:xfrm>
          <a:prstGeom prst="line">
            <a:avLst/>
          </a:prstGeom>
          <a:noFill/>
          <a:ln w="3810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18CCD1E6-B42A-CC81-2B2A-6457242D5F35}"/>
              </a:ext>
            </a:extLst>
          </p:cNvPr>
          <p:cNvCxnSpPr>
            <a:cxnSpLocks/>
          </p:cNvCxnSpPr>
          <p:nvPr/>
        </p:nvCxnSpPr>
        <p:spPr bwMode="auto">
          <a:xfrm>
            <a:off x="8642713" y="3199225"/>
            <a:ext cx="2122" cy="486077"/>
          </a:xfrm>
          <a:prstGeom prst="line">
            <a:avLst/>
          </a:prstGeom>
          <a:noFill/>
          <a:ln w="381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0154F842-FD20-BDD1-CA90-32A2F006E3B4}"/>
              </a:ext>
            </a:extLst>
          </p:cNvPr>
          <p:cNvCxnSpPr>
            <a:cxnSpLocks/>
          </p:cNvCxnSpPr>
          <p:nvPr/>
        </p:nvCxnSpPr>
        <p:spPr bwMode="auto">
          <a:xfrm>
            <a:off x="8756099" y="3199225"/>
            <a:ext cx="2122" cy="486077"/>
          </a:xfrm>
          <a:prstGeom prst="line">
            <a:avLst/>
          </a:prstGeom>
          <a:noFill/>
          <a:ln w="3810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8A533188-D957-A332-37CA-AD2CDD889109}"/>
              </a:ext>
            </a:extLst>
          </p:cNvPr>
          <p:cNvCxnSpPr>
            <a:cxnSpLocks/>
          </p:cNvCxnSpPr>
          <p:nvPr/>
        </p:nvCxnSpPr>
        <p:spPr bwMode="auto">
          <a:xfrm>
            <a:off x="8815701" y="3199225"/>
            <a:ext cx="0" cy="525098"/>
          </a:xfrm>
          <a:prstGeom prst="line">
            <a:avLst/>
          </a:prstGeom>
          <a:noFill/>
          <a:ln w="3810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F6EBF4DB-CE09-6071-796E-B12BDDA8A443}"/>
              </a:ext>
            </a:extLst>
          </p:cNvPr>
          <p:cNvCxnSpPr>
            <a:cxnSpLocks/>
          </p:cNvCxnSpPr>
          <p:nvPr/>
        </p:nvCxnSpPr>
        <p:spPr bwMode="auto">
          <a:xfrm>
            <a:off x="8879109" y="3199225"/>
            <a:ext cx="0" cy="525098"/>
          </a:xfrm>
          <a:prstGeom prst="line">
            <a:avLst/>
          </a:prstGeom>
          <a:noFill/>
          <a:ln w="3810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80DBBCA1-BF9A-9102-BAD7-B791F797570A}"/>
              </a:ext>
            </a:extLst>
          </p:cNvPr>
          <p:cNvCxnSpPr>
            <a:cxnSpLocks/>
          </p:cNvCxnSpPr>
          <p:nvPr/>
        </p:nvCxnSpPr>
        <p:spPr bwMode="auto">
          <a:xfrm>
            <a:off x="8943263" y="3199225"/>
            <a:ext cx="4612" cy="581048"/>
          </a:xfrm>
          <a:prstGeom prst="line">
            <a:avLst/>
          </a:prstGeom>
          <a:noFill/>
          <a:ln w="3810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018F355A-F100-6509-AB5C-7384D514132A}"/>
              </a:ext>
            </a:extLst>
          </p:cNvPr>
          <p:cNvCxnSpPr>
            <a:cxnSpLocks/>
          </p:cNvCxnSpPr>
          <p:nvPr/>
        </p:nvCxnSpPr>
        <p:spPr bwMode="auto">
          <a:xfrm>
            <a:off x="8995077" y="3199225"/>
            <a:ext cx="0" cy="635498"/>
          </a:xfrm>
          <a:prstGeom prst="line">
            <a:avLst/>
          </a:prstGeom>
          <a:noFill/>
          <a:ln w="3810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B78F43D1-EB73-3059-1B70-090411FA0309}"/>
              </a:ext>
            </a:extLst>
          </p:cNvPr>
          <p:cNvCxnSpPr>
            <a:cxnSpLocks/>
          </p:cNvCxnSpPr>
          <p:nvPr/>
        </p:nvCxnSpPr>
        <p:spPr bwMode="auto">
          <a:xfrm>
            <a:off x="9057492" y="3199225"/>
            <a:ext cx="0" cy="635498"/>
          </a:xfrm>
          <a:prstGeom prst="line">
            <a:avLst/>
          </a:prstGeom>
          <a:noFill/>
          <a:ln w="3810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106FF133-5250-D6AF-0139-76C99136BA58}"/>
              </a:ext>
            </a:extLst>
          </p:cNvPr>
          <p:cNvCxnSpPr>
            <a:cxnSpLocks/>
          </p:cNvCxnSpPr>
          <p:nvPr/>
        </p:nvCxnSpPr>
        <p:spPr bwMode="auto">
          <a:xfrm>
            <a:off x="9108128" y="3199225"/>
            <a:ext cx="0" cy="671965"/>
          </a:xfrm>
          <a:prstGeom prst="line">
            <a:avLst/>
          </a:prstGeom>
          <a:noFill/>
          <a:ln w="3810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9D07EAB3-9D72-551B-389E-709BC383C75E}"/>
              </a:ext>
            </a:extLst>
          </p:cNvPr>
          <p:cNvCxnSpPr>
            <a:cxnSpLocks/>
          </p:cNvCxnSpPr>
          <p:nvPr/>
        </p:nvCxnSpPr>
        <p:spPr bwMode="auto">
          <a:xfrm>
            <a:off x="9178960" y="3199225"/>
            <a:ext cx="0" cy="686102"/>
          </a:xfrm>
          <a:prstGeom prst="line">
            <a:avLst/>
          </a:prstGeom>
          <a:noFill/>
          <a:ln w="3810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CDBCE830-A462-D27D-37AD-03A57564CD59}"/>
              </a:ext>
            </a:extLst>
          </p:cNvPr>
          <p:cNvCxnSpPr>
            <a:cxnSpLocks/>
          </p:cNvCxnSpPr>
          <p:nvPr/>
        </p:nvCxnSpPr>
        <p:spPr bwMode="auto">
          <a:xfrm>
            <a:off x="9229934" y="3199225"/>
            <a:ext cx="0" cy="709914"/>
          </a:xfrm>
          <a:prstGeom prst="line">
            <a:avLst/>
          </a:prstGeom>
          <a:noFill/>
          <a:ln w="3810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9CFCFAF3-8FF9-B4B8-4FA0-C306A4F1B6A8}"/>
              </a:ext>
            </a:extLst>
          </p:cNvPr>
          <p:cNvCxnSpPr>
            <a:cxnSpLocks/>
          </p:cNvCxnSpPr>
          <p:nvPr/>
        </p:nvCxnSpPr>
        <p:spPr bwMode="auto">
          <a:xfrm>
            <a:off x="9289190" y="3199225"/>
            <a:ext cx="0" cy="721821"/>
          </a:xfrm>
          <a:prstGeom prst="line">
            <a:avLst/>
          </a:prstGeom>
          <a:noFill/>
          <a:ln w="38100"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C63E5CF0-A58E-75FD-AA5A-B5449395D070}"/>
              </a:ext>
            </a:extLst>
          </p:cNvPr>
          <p:cNvCxnSpPr>
            <a:cxnSpLocks/>
          </p:cNvCxnSpPr>
          <p:nvPr/>
        </p:nvCxnSpPr>
        <p:spPr bwMode="auto">
          <a:xfrm>
            <a:off x="9351070" y="3199225"/>
            <a:ext cx="0" cy="721821"/>
          </a:xfrm>
          <a:prstGeom prst="line">
            <a:avLst/>
          </a:prstGeom>
          <a:noFill/>
          <a:ln w="38100"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81179A60-D2B6-A2B4-0E98-6A8E8B007D10}"/>
              </a:ext>
            </a:extLst>
          </p:cNvPr>
          <p:cNvCxnSpPr>
            <a:cxnSpLocks/>
          </p:cNvCxnSpPr>
          <p:nvPr/>
        </p:nvCxnSpPr>
        <p:spPr bwMode="auto">
          <a:xfrm>
            <a:off x="9409941" y="3199225"/>
            <a:ext cx="0" cy="721821"/>
          </a:xfrm>
          <a:prstGeom prst="line">
            <a:avLst/>
          </a:prstGeom>
          <a:noFill/>
          <a:ln w="38100"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1144C85B-A82B-0880-A836-CE83801749D2}"/>
              </a:ext>
            </a:extLst>
          </p:cNvPr>
          <p:cNvCxnSpPr>
            <a:cxnSpLocks/>
          </p:cNvCxnSpPr>
          <p:nvPr/>
        </p:nvCxnSpPr>
        <p:spPr bwMode="auto">
          <a:xfrm>
            <a:off x="9475061" y="3199225"/>
            <a:ext cx="0" cy="743252"/>
          </a:xfrm>
          <a:prstGeom prst="line">
            <a:avLst/>
          </a:prstGeom>
          <a:noFill/>
          <a:ln w="3810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D96CE16-79FD-77F6-830B-E1C6F4DA014B}"/>
              </a:ext>
            </a:extLst>
          </p:cNvPr>
          <p:cNvCxnSpPr>
            <a:cxnSpLocks/>
          </p:cNvCxnSpPr>
          <p:nvPr/>
        </p:nvCxnSpPr>
        <p:spPr bwMode="auto">
          <a:xfrm>
            <a:off x="9532218" y="3199225"/>
            <a:ext cx="0" cy="771827"/>
          </a:xfrm>
          <a:prstGeom prst="line">
            <a:avLst/>
          </a:prstGeom>
          <a:noFill/>
          <a:ln w="381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E430CE2C-6D67-4D1A-60F7-AB2BC9EB2A4D}"/>
              </a:ext>
            </a:extLst>
          </p:cNvPr>
          <p:cNvCxnSpPr>
            <a:cxnSpLocks/>
          </p:cNvCxnSpPr>
          <p:nvPr/>
        </p:nvCxnSpPr>
        <p:spPr bwMode="auto">
          <a:xfrm>
            <a:off x="9589338" y="3199225"/>
            <a:ext cx="0" cy="771827"/>
          </a:xfrm>
          <a:prstGeom prst="line">
            <a:avLst/>
          </a:prstGeom>
          <a:noFill/>
          <a:ln w="38100"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5A2FD81-1EB2-EDDC-B818-FE3D2F734A3C}"/>
              </a:ext>
            </a:extLst>
          </p:cNvPr>
          <p:cNvCxnSpPr>
            <a:cxnSpLocks/>
          </p:cNvCxnSpPr>
          <p:nvPr/>
        </p:nvCxnSpPr>
        <p:spPr bwMode="auto">
          <a:xfrm>
            <a:off x="9653291" y="3199225"/>
            <a:ext cx="0" cy="771827"/>
          </a:xfrm>
          <a:prstGeom prst="line">
            <a:avLst/>
          </a:prstGeom>
          <a:noFill/>
          <a:ln w="38100"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3156E75C-5593-E66E-1B3A-2BB09097CE0C}"/>
              </a:ext>
            </a:extLst>
          </p:cNvPr>
          <p:cNvCxnSpPr>
            <a:cxnSpLocks/>
          </p:cNvCxnSpPr>
          <p:nvPr/>
        </p:nvCxnSpPr>
        <p:spPr bwMode="auto">
          <a:xfrm>
            <a:off x="9719013" y="3199225"/>
            <a:ext cx="0" cy="778971"/>
          </a:xfrm>
          <a:prstGeom prst="line">
            <a:avLst/>
          </a:prstGeom>
          <a:noFill/>
          <a:ln w="3810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CFD66AC5-3D4D-3F56-E359-7A04439CE995}"/>
              </a:ext>
            </a:extLst>
          </p:cNvPr>
          <p:cNvCxnSpPr>
            <a:cxnSpLocks/>
          </p:cNvCxnSpPr>
          <p:nvPr/>
        </p:nvCxnSpPr>
        <p:spPr bwMode="auto">
          <a:xfrm>
            <a:off x="9774572" y="3199225"/>
            <a:ext cx="0" cy="783733"/>
          </a:xfrm>
          <a:prstGeom prst="line">
            <a:avLst/>
          </a:prstGeom>
          <a:noFill/>
          <a:ln w="381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D16D531B-330C-7B83-113B-0D3DFCD686B7}"/>
              </a:ext>
            </a:extLst>
          </p:cNvPr>
          <p:cNvCxnSpPr>
            <a:cxnSpLocks/>
          </p:cNvCxnSpPr>
          <p:nvPr/>
        </p:nvCxnSpPr>
        <p:spPr bwMode="auto">
          <a:xfrm>
            <a:off x="9831065" y="3199225"/>
            <a:ext cx="0" cy="829960"/>
          </a:xfrm>
          <a:prstGeom prst="line">
            <a:avLst/>
          </a:prstGeom>
          <a:noFill/>
          <a:ln w="38100"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90FC796-DBB4-22C9-479F-92F163EDC488}"/>
              </a:ext>
            </a:extLst>
          </p:cNvPr>
          <p:cNvCxnSpPr>
            <a:cxnSpLocks/>
          </p:cNvCxnSpPr>
          <p:nvPr/>
        </p:nvCxnSpPr>
        <p:spPr bwMode="auto">
          <a:xfrm>
            <a:off x="9891091" y="3199225"/>
            <a:ext cx="0" cy="898033"/>
          </a:xfrm>
          <a:prstGeom prst="line">
            <a:avLst/>
          </a:prstGeom>
          <a:noFill/>
          <a:ln w="3810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9B6A4D60-D557-CF89-9AFF-885A2B37DED5}"/>
              </a:ext>
            </a:extLst>
          </p:cNvPr>
          <p:cNvCxnSpPr>
            <a:cxnSpLocks/>
          </p:cNvCxnSpPr>
          <p:nvPr/>
        </p:nvCxnSpPr>
        <p:spPr bwMode="auto">
          <a:xfrm>
            <a:off x="9946063" y="3199225"/>
            <a:ext cx="0" cy="914702"/>
          </a:xfrm>
          <a:prstGeom prst="line">
            <a:avLst/>
          </a:prstGeom>
          <a:noFill/>
          <a:ln w="3810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41130738-79E2-4422-2D84-7BE8A3ED9D9B}"/>
              </a:ext>
            </a:extLst>
          </p:cNvPr>
          <p:cNvCxnSpPr>
            <a:cxnSpLocks/>
          </p:cNvCxnSpPr>
          <p:nvPr/>
        </p:nvCxnSpPr>
        <p:spPr bwMode="auto">
          <a:xfrm>
            <a:off x="10006436" y="3199225"/>
            <a:ext cx="0" cy="914702"/>
          </a:xfrm>
          <a:prstGeom prst="line">
            <a:avLst/>
          </a:prstGeom>
          <a:noFill/>
          <a:ln w="3810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13C13797-426D-2A2A-E170-D01EFBDCFA61}"/>
              </a:ext>
            </a:extLst>
          </p:cNvPr>
          <p:cNvCxnSpPr>
            <a:cxnSpLocks/>
          </p:cNvCxnSpPr>
          <p:nvPr/>
        </p:nvCxnSpPr>
        <p:spPr bwMode="auto">
          <a:xfrm>
            <a:off x="10076008" y="3199225"/>
            <a:ext cx="0" cy="914702"/>
          </a:xfrm>
          <a:prstGeom prst="line">
            <a:avLst/>
          </a:prstGeom>
          <a:noFill/>
          <a:ln w="38100"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7DF66CB8-5F4B-AB67-5A63-F1F490CEDB6A}"/>
              </a:ext>
            </a:extLst>
          </p:cNvPr>
          <p:cNvCxnSpPr>
            <a:cxnSpLocks/>
          </p:cNvCxnSpPr>
          <p:nvPr/>
        </p:nvCxnSpPr>
        <p:spPr bwMode="auto">
          <a:xfrm>
            <a:off x="10135235" y="3199225"/>
            <a:ext cx="0" cy="914702"/>
          </a:xfrm>
          <a:prstGeom prst="line">
            <a:avLst/>
          </a:prstGeom>
          <a:noFill/>
          <a:ln w="3810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96760B2D-75C3-E66F-F250-604EDDE75D66}"/>
              </a:ext>
            </a:extLst>
          </p:cNvPr>
          <p:cNvCxnSpPr>
            <a:cxnSpLocks/>
          </p:cNvCxnSpPr>
          <p:nvPr/>
        </p:nvCxnSpPr>
        <p:spPr bwMode="auto">
          <a:xfrm>
            <a:off x="10184848" y="3199225"/>
            <a:ext cx="0" cy="1033764"/>
          </a:xfrm>
          <a:prstGeom prst="line">
            <a:avLst/>
          </a:prstGeom>
          <a:noFill/>
          <a:ln w="38100"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8D7D4310-6275-371D-164A-E5DD72DCFE0A}"/>
              </a:ext>
            </a:extLst>
          </p:cNvPr>
          <p:cNvCxnSpPr>
            <a:cxnSpLocks/>
          </p:cNvCxnSpPr>
          <p:nvPr/>
        </p:nvCxnSpPr>
        <p:spPr bwMode="auto">
          <a:xfrm>
            <a:off x="10251720" y="3199225"/>
            <a:ext cx="0" cy="1033764"/>
          </a:xfrm>
          <a:prstGeom prst="line">
            <a:avLst/>
          </a:prstGeom>
          <a:noFill/>
          <a:ln w="38100"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E23C72BC-0E31-DF06-3F9B-E5A5F9EC3CA3}"/>
              </a:ext>
            </a:extLst>
          </p:cNvPr>
          <p:cNvCxnSpPr>
            <a:cxnSpLocks/>
          </p:cNvCxnSpPr>
          <p:nvPr/>
        </p:nvCxnSpPr>
        <p:spPr bwMode="auto">
          <a:xfrm>
            <a:off x="10308870" y="3199225"/>
            <a:ext cx="0" cy="1105202"/>
          </a:xfrm>
          <a:prstGeom prst="line">
            <a:avLst/>
          </a:prstGeom>
          <a:noFill/>
          <a:ln w="3810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067E097-345E-1689-DD5C-B551714A9E37}"/>
              </a:ext>
            </a:extLst>
          </p:cNvPr>
          <p:cNvCxnSpPr>
            <a:cxnSpLocks/>
          </p:cNvCxnSpPr>
          <p:nvPr/>
        </p:nvCxnSpPr>
        <p:spPr bwMode="auto">
          <a:xfrm>
            <a:off x="10363639" y="3199225"/>
            <a:ext cx="0" cy="1105202"/>
          </a:xfrm>
          <a:prstGeom prst="line">
            <a:avLst/>
          </a:prstGeom>
          <a:noFill/>
          <a:ln w="3810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37022079-015E-DE69-1E71-9D744DCBF378}"/>
              </a:ext>
            </a:extLst>
          </p:cNvPr>
          <p:cNvCxnSpPr>
            <a:cxnSpLocks/>
          </p:cNvCxnSpPr>
          <p:nvPr/>
        </p:nvCxnSpPr>
        <p:spPr bwMode="auto">
          <a:xfrm>
            <a:off x="10423170" y="3199225"/>
            <a:ext cx="0" cy="1143302"/>
          </a:xfrm>
          <a:prstGeom prst="line">
            <a:avLst/>
          </a:prstGeom>
          <a:noFill/>
          <a:ln w="3810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0CE658C0-9320-5944-129B-CE1A6FBE8D77}"/>
              </a:ext>
            </a:extLst>
          </p:cNvPr>
          <p:cNvCxnSpPr>
            <a:cxnSpLocks/>
          </p:cNvCxnSpPr>
          <p:nvPr/>
        </p:nvCxnSpPr>
        <p:spPr bwMode="auto">
          <a:xfrm>
            <a:off x="10477939" y="3199225"/>
            <a:ext cx="0" cy="1155208"/>
          </a:xfrm>
          <a:prstGeom prst="line">
            <a:avLst/>
          </a:prstGeom>
          <a:noFill/>
          <a:ln w="3810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6355C762-377E-86E6-5C8A-381423DDC5D9}"/>
              </a:ext>
            </a:extLst>
          </p:cNvPr>
          <p:cNvCxnSpPr>
            <a:cxnSpLocks/>
          </p:cNvCxnSpPr>
          <p:nvPr/>
        </p:nvCxnSpPr>
        <p:spPr bwMode="auto">
          <a:xfrm>
            <a:off x="10542233" y="3199225"/>
            <a:ext cx="0" cy="1179021"/>
          </a:xfrm>
          <a:prstGeom prst="line">
            <a:avLst/>
          </a:prstGeom>
          <a:noFill/>
          <a:ln w="3810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84FB4E0C-A8AA-6BDB-9B3B-EBF740546159}"/>
              </a:ext>
            </a:extLst>
          </p:cNvPr>
          <p:cNvCxnSpPr>
            <a:cxnSpLocks/>
          </p:cNvCxnSpPr>
          <p:nvPr/>
        </p:nvCxnSpPr>
        <p:spPr bwMode="auto">
          <a:xfrm>
            <a:off x="10601764" y="3199225"/>
            <a:ext cx="0" cy="1193308"/>
          </a:xfrm>
          <a:prstGeom prst="line">
            <a:avLst/>
          </a:prstGeom>
          <a:noFill/>
          <a:ln w="38100"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38441538-2BC2-E345-F123-5258503EDF44}"/>
              </a:ext>
            </a:extLst>
          </p:cNvPr>
          <p:cNvCxnSpPr>
            <a:cxnSpLocks/>
          </p:cNvCxnSpPr>
          <p:nvPr/>
        </p:nvCxnSpPr>
        <p:spPr bwMode="auto">
          <a:xfrm>
            <a:off x="10661296" y="3199225"/>
            <a:ext cx="0" cy="1205214"/>
          </a:xfrm>
          <a:prstGeom prst="line">
            <a:avLst/>
          </a:prstGeom>
          <a:noFill/>
          <a:ln w="3810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8DB72356-B080-2D38-07E2-0EAFA40841B7}"/>
              </a:ext>
            </a:extLst>
          </p:cNvPr>
          <p:cNvCxnSpPr>
            <a:cxnSpLocks/>
          </p:cNvCxnSpPr>
          <p:nvPr/>
        </p:nvCxnSpPr>
        <p:spPr bwMode="auto">
          <a:xfrm>
            <a:off x="10723208" y="3199225"/>
            <a:ext cx="0" cy="1205214"/>
          </a:xfrm>
          <a:prstGeom prst="line">
            <a:avLst/>
          </a:prstGeom>
          <a:noFill/>
          <a:ln w="3810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FB0AAE14-3F03-99B7-FD35-3A9855C4D3D3}"/>
              </a:ext>
            </a:extLst>
          </p:cNvPr>
          <p:cNvCxnSpPr>
            <a:cxnSpLocks/>
          </p:cNvCxnSpPr>
          <p:nvPr/>
        </p:nvCxnSpPr>
        <p:spPr bwMode="auto">
          <a:xfrm>
            <a:off x="10780358" y="3199225"/>
            <a:ext cx="0" cy="1262364"/>
          </a:xfrm>
          <a:prstGeom prst="line">
            <a:avLst/>
          </a:prstGeom>
          <a:noFill/>
          <a:ln w="3810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B6FD14FD-531C-5973-27D0-2E5758079CCB}"/>
              </a:ext>
            </a:extLst>
          </p:cNvPr>
          <p:cNvCxnSpPr>
            <a:cxnSpLocks/>
          </p:cNvCxnSpPr>
          <p:nvPr/>
        </p:nvCxnSpPr>
        <p:spPr bwMode="auto">
          <a:xfrm>
            <a:off x="10839890" y="3199225"/>
            <a:ext cx="0" cy="1271889"/>
          </a:xfrm>
          <a:prstGeom prst="line">
            <a:avLst/>
          </a:prstGeom>
          <a:noFill/>
          <a:ln w="3810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89439F6F-5D73-A327-45BC-6D7E77A90339}"/>
              </a:ext>
            </a:extLst>
          </p:cNvPr>
          <p:cNvCxnSpPr>
            <a:cxnSpLocks/>
          </p:cNvCxnSpPr>
          <p:nvPr/>
        </p:nvCxnSpPr>
        <p:spPr bwMode="auto">
          <a:xfrm>
            <a:off x="10889896" y="3199225"/>
            <a:ext cx="0" cy="1331421"/>
          </a:xfrm>
          <a:prstGeom prst="line">
            <a:avLst/>
          </a:prstGeom>
          <a:noFill/>
          <a:ln w="3810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C9CD6198-5D3E-62D9-7152-DB0E81AF15C3}"/>
              </a:ext>
            </a:extLst>
          </p:cNvPr>
          <p:cNvCxnSpPr>
            <a:cxnSpLocks/>
          </p:cNvCxnSpPr>
          <p:nvPr/>
        </p:nvCxnSpPr>
        <p:spPr bwMode="auto">
          <a:xfrm>
            <a:off x="10951809" y="3199225"/>
            <a:ext cx="0" cy="1340946"/>
          </a:xfrm>
          <a:prstGeom prst="line">
            <a:avLst/>
          </a:prstGeom>
          <a:noFill/>
          <a:ln w="38100"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EEA4448C-7C8C-B4EC-FEB7-18664C3B7A29}"/>
              </a:ext>
            </a:extLst>
          </p:cNvPr>
          <p:cNvCxnSpPr>
            <a:cxnSpLocks/>
          </p:cNvCxnSpPr>
          <p:nvPr/>
        </p:nvCxnSpPr>
        <p:spPr bwMode="auto">
          <a:xfrm>
            <a:off x="11023585" y="3199225"/>
            <a:ext cx="0" cy="1359996"/>
          </a:xfrm>
          <a:prstGeom prst="line">
            <a:avLst/>
          </a:prstGeom>
          <a:noFill/>
          <a:ln w="3810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8FB20411-85F9-7857-DC21-FE4F2F0BC87C}"/>
              </a:ext>
            </a:extLst>
          </p:cNvPr>
          <p:cNvCxnSpPr>
            <a:cxnSpLocks/>
          </p:cNvCxnSpPr>
          <p:nvPr/>
        </p:nvCxnSpPr>
        <p:spPr bwMode="auto">
          <a:xfrm>
            <a:off x="11073591" y="3199225"/>
            <a:ext cx="0" cy="1371902"/>
          </a:xfrm>
          <a:prstGeom prst="line">
            <a:avLst/>
          </a:prstGeom>
          <a:noFill/>
          <a:ln w="38100"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AE2F1339-0225-F8E3-9B9A-C28A5DD80EAB}"/>
              </a:ext>
            </a:extLst>
          </p:cNvPr>
          <p:cNvCxnSpPr>
            <a:cxnSpLocks/>
          </p:cNvCxnSpPr>
          <p:nvPr/>
        </p:nvCxnSpPr>
        <p:spPr bwMode="auto">
          <a:xfrm>
            <a:off x="11135164" y="3199225"/>
            <a:ext cx="0" cy="1405239"/>
          </a:xfrm>
          <a:prstGeom prst="line">
            <a:avLst/>
          </a:prstGeom>
          <a:noFill/>
          <a:ln w="3810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0F43DAE3-01E9-10BC-4624-FBDCED4AC082}"/>
              </a:ext>
            </a:extLst>
          </p:cNvPr>
          <p:cNvCxnSpPr>
            <a:cxnSpLocks/>
          </p:cNvCxnSpPr>
          <p:nvPr/>
        </p:nvCxnSpPr>
        <p:spPr bwMode="auto">
          <a:xfrm>
            <a:off x="11197077" y="3199225"/>
            <a:ext cx="0" cy="1405239"/>
          </a:xfrm>
          <a:prstGeom prst="line">
            <a:avLst/>
          </a:prstGeom>
          <a:noFill/>
          <a:ln w="38100"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37C73245-4DFE-C9C5-02CD-18F0A2ECECC5}"/>
              </a:ext>
            </a:extLst>
          </p:cNvPr>
          <p:cNvCxnSpPr>
            <a:cxnSpLocks/>
          </p:cNvCxnSpPr>
          <p:nvPr/>
        </p:nvCxnSpPr>
        <p:spPr bwMode="auto">
          <a:xfrm>
            <a:off x="11252185" y="3199225"/>
            <a:ext cx="0" cy="1423878"/>
          </a:xfrm>
          <a:prstGeom prst="line">
            <a:avLst/>
          </a:prstGeom>
          <a:noFill/>
          <a:ln w="38100"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E5D061F3-3236-DDA5-4705-8961D79E5E5D}"/>
              </a:ext>
            </a:extLst>
          </p:cNvPr>
          <p:cNvCxnSpPr>
            <a:cxnSpLocks/>
          </p:cNvCxnSpPr>
          <p:nvPr/>
        </p:nvCxnSpPr>
        <p:spPr bwMode="auto">
          <a:xfrm>
            <a:off x="11314213" y="3199225"/>
            <a:ext cx="0" cy="1465602"/>
          </a:xfrm>
          <a:prstGeom prst="line">
            <a:avLst/>
          </a:prstGeom>
          <a:noFill/>
          <a:ln w="3810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E9950C41-DBA8-B2A9-CB19-C34712E9C366}"/>
              </a:ext>
            </a:extLst>
          </p:cNvPr>
          <p:cNvCxnSpPr>
            <a:cxnSpLocks/>
          </p:cNvCxnSpPr>
          <p:nvPr/>
        </p:nvCxnSpPr>
        <p:spPr bwMode="auto">
          <a:xfrm>
            <a:off x="11370183" y="3199225"/>
            <a:ext cx="0" cy="1493274"/>
          </a:xfrm>
          <a:prstGeom prst="line">
            <a:avLst/>
          </a:prstGeom>
          <a:noFill/>
          <a:ln w="3810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8278C501-8CDF-2D8C-AFA7-70E7E3C461FA}"/>
              </a:ext>
            </a:extLst>
          </p:cNvPr>
          <p:cNvCxnSpPr>
            <a:cxnSpLocks/>
          </p:cNvCxnSpPr>
          <p:nvPr/>
        </p:nvCxnSpPr>
        <p:spPr bwMode="auto">
          <a:xfrm>
            <a:off x="11428670" y="3199225"/>
            <a:ext cx="0" cy="1526683"/>
          </a:xfrm>
          <a:prstGeom prst="line">
            <a:avLst/>
          </a:prstGeom>
          <a:noFill/>
          <a:ln w="38100"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096FFACE-869B-F841-B821-B2D71F41C9EB}"/>
              </a:ext>
            </a:extLst>
          </p:cNvPr>
          <p:cNvCxnSpPr>
            <a:cxnSpLocks/>
          </p:cNvCxnSpPr>
          <p:nvPr/>
        </p:nvCxnSpPr>
        <p:spPr bwMode="auto">
          <a:xfrm>
            <a:off x="11488201" y="3199225"/>
            <a:ext cx="0" cy="1574308"/>
          </a:xfrm>
          <a:prstGeom prst="line">
            <a:avLst/>
          </a:prstGeom>
          <a:noFill/>
          <a:ln w="3810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7FFABA9E-E9B6-9606-FE0D-6D0418EF2A23}"/>
              </a:ext>
            </a:extLst>
          </p:cNvPr>
          <p:cNvCxnSpPr>
            <a:cxnSpLocks/>
          </p:cNvCxnSpPr>
          <p:nvPr/>
        </p:nvCxnSpPr>
        <p:spPr bwMode="auto">
          <a:xfrm>
            <a:off x="11553540" y="3199225"/>
            <a:ext cx="0" cy="1598121"/>
          </a:xfrm>
          <a:prstGeom prst="line">
            <a:avLst/>
          </a:prstGeom>
          <a:noFill/>
          <a:ln w="3810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B650CDCD-4A9D-67DE-5936-5B93F393C582}"/>
              </a:ext>
            </a:extLst>
          </p:cNvPr>
          <p:cNvCxnSpPr>
            <a:cxnSpLocks/>
          </p:cNvCxnSpPr>
          <p:nvPr/>
        </p:nvCxnSpPr>
        <p:spPr bwMode="auto">
          <a:xfrm>
            <a:off x="11612594" y="3199225"/>
            <a:ext cx="0" cy="1641173"/>
          </a:xfrm>
          <a:prstGeom prst="line">
            <a:avLst/>
          </a:prstGeom>
          <a:noFill/>
          <a:ln w="38100"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B23E9661-2950-30CC-A7DA-A68D4C75F64B}"/>
              </a:ext>
            </a:extLst>
          </p:cNvPr>
          <p:cNvCxnSpPr>
            <a:cxnSpLocks/>
          </p:cNvCxnSpPr>
          <p:nvPr/>
        </p:nvCxnSpPr>
        <p:spPr bwMode="auto">
          <a:xfrm>
            <a:off x="11670179" y="3199225"/>
            <a:ext cx="0" cy="1681464"/>
          </a:xfrm>
          <a:prstGeom prst="line">
            <a:avLst/>
          </a:prstGeom>
          <a:noFill/>
          <a:ln w="3810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495FC516-5BB2-B1D9-DF46-DD5A1BDC0966}"/>
              </a:ext>
            </a:extLst>
          </p:cNvPr>
          <p:cNvCxnSpPr>
            <a:cxnSpLocks/>
          </p:cNvCxnSpPr>
          <p:nvPr/>
        </p:nvCxnSpPr>
        <p:spPr bwMode="auto">
          <a:xfrm>
            <a:off x="11724947" y="3199225"/>
            <a:ext cx="0" cy="1700514"/>
          </a:xfrm>
          <a:prstGeom prst="line">
            <a:avLst/>
          </a:prstGeom>
          <a:noFill/>
          <a:ln w="3810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31838ED3-AED3-9EF7-AEF0-8F0974C1E589}"/>
              </a:ext>
            </a:extLst>
          </p:cNvPr>
          <p:cNvCxnSpPr>
            <a:cxnSpLocks/>
          </p:cNvCxnSpPr>
          <p:nvPr/>
        </p:nvCxnSpPr>
        <p:spPr bwMode="auto">
          <a:xfrm>
            <a:off x="11787619" y="3199225"/>
            <a:ext cx="0" cy="1707658"/>
          </a:xfrm>
          <a:prstGeom prst="line">
            <a:avLst/>
          </a:prstGeom>
          <a:noFill/>
          <a:ln w="38100"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A9A20FAA-3CAD-45C5-227C-DB13B034B3BC}"/>
              </a:ext>
            </a:extLst>
          </p:cNvPr>
          <p:cNvCxnSpPr>
            <a:cxnSpLocks/>
          </p:cNvCxnSpPr>
          <p:nvPr/>
        </p:nvCxnSpPr>
        <p:spPr bwMode="auto">
          <a:xfrm>
            <a:off x="11846266" y="3199225"/>
            <a:ext cx="0" cy="1745758"/>
          </a:xfrm>
          <a:prstGeom prst="line">
            <a:avLst/>
          </a:prstGeom>
          <a:noFill/>
          <a:ln w="3810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09D1F8B7-D25D-7087-9993-438EB6B487D5}"/>
              </a:ext>
            </a:extLst>
          </p:cNvPr>
          <p:cNvCxnSpPr>
            <a:cxnSpLocks/>
          </p:cNvCxnSpPr>
          <p:nvPr/>
        </p:nvCxnSpPr>
        <p:spPr bwMode="auto">
          <a:xfrm>
            <a:off x="11912941" y="3199225"/>
            <a:ext cx="0" cy="2001209"/>
          </a:xfrm>
          <a:prstGeom prst="line">
            <a:avLst/>
          </a:prstGeom>
          <a:noFill/>
          <a:ln w="38100" cap="flat" cmpd="sng" algn="ctr">
            <a:solidFill>
              <a:schemeClr val="accent3"/>
            </a:solidFill>
            <a:prstDash val="solid"/>
            <a:round/>
            <a:headEnd type="none" w="med" len="med"/>
            <a:tailEnd type="none" w="med" len="med"/>
          </a:ln>
          <a:effectLst/>
        </p:spPr>
      </p:cxnSp>
      <p:grpSp>
        <p:nvGrpSpPr>
          <p:cNvPr id="530" name="Group 529">
            <a:extLst>
              <a:ext uri="{FF2B5EF4-FFF2-40B4-BE49-F238E27FC236}">
                <a16:creationId xmlns:a16="http://schemas.microsoft.com/office/drawing/2014/main" id="{3E144FB0-DBCD-BC68-C5C4-078A3B223817}"/>
              </a:ext>
            </a:extLst>
          </p:cNvPr>
          <p:cNvGrpSpPr/>
          <p:nvPr/>
        </p:nvGrpSpPr>
        <p:grpSpPr>
          <a:xfrm>
            <a:off x="1079494" y="1849358"/>
            <a:ext cx="558856" cy="1331089"/>
            <a:chOff x="2085686" y="2257425"/>
            <a:chExt cx="558856" cy="1331089"/>
          </a:xfrm>
        </p:grpSpPr>
        <p:cxnSp>
          <p:nvCxnSpPr>
            <p:cNvPr id="522" name="Straight Connector 521">
              <a:extLst>
                <a:ext uri="{FF2B5EF4-FFF2-40B4-BE49-F238E27FC236}">
                  <a16:creationId xmlns:a16="http://schemas.microsoft.com/office/drawing/2014/main" id="{5925B191-B2CA-1ED2-A395-D673F1F70785}"/>
                </a:ext>
              </a:extLst>
            </p:cNvPr>
            <p:cNvCxnSpPr>
              <a:cxnSpLocks/>
            </p:cNvCxnSpPr>
            <p:nvPr/>
          </p:nvCxnSpPr>
          <p:spPr bwMode="auto">
            <a:xfrm>
              <a:off x="2085686" y="2257425"/>
              <a:ext cx="0" cy="1331089"/>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DE539F0C-58D4-48BD-7DEF-01B215C2CDCB}"/>
                </a:ext>
              </a:extLst>
            </p:cNvPr>
            <p:cNvCxnSpPr>
              <a:cxnSpLocks/>
            </p:cNvCxnSpPr>
            <p:nvPr/>
          </p:nvCxnSpPr>
          <p:spPr bwMode="auto">
            <a:xfrm>
              <a:off x="2124769" y="3112294"/>
              <a:ext cx="0" cy="476220"/>
            </a:xfrm>
            <a:prstGeom prst="line">
              <a:avLst/>
            </a:prstGeom>
            <a:noFill/>
            <a:ln w="28575"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1F747CDD-BE52-A4C3-44AD-6C4F5CCDC1B9}"/>
                </a:ext>
              </a:extLst>
            </p:cNvPr>
            <p:cNvCxnSpPr>
              <a:cxnSpLocks/>
            </p:cNvCxnSpPr>
            <p:nvPr/>
          </p:nvCxnSpPr>
          <p:spPr bwMode="auto">
            <a:xfrm>
              <a:off x="2209994" y="3238500"/>
              <a:ext cx="0" cy="350014"/>
            </a:xfrm>
            <a:prstGeom prst="line">
              <a:avLst/>
            </a:prstGeom>
            <a:noFill/>
            <a:ln w="28575"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B6FD316D-61F2-41B8-97CC-6246694554F2}"/>
                </a:ext>
              </a:extLst>
            </p:cNvPr>
            <p:cNvCxnSpPr>
              <a:cxnSpLocks/>
            </p:cNvCxnSpPr>
            <p:nvPr/>
          </p:nvCxnSpPr>
          <p:spPr bwMode="auto">
            <a:xfrm>
              <a:off x="2255238" y="3348142"/>
              <a:ext cx="0" cy="240372"/>
            </a:xfrm>
            <a:prstGeom prst="line">
              <a:avLst/>
            </a:prstGeom>
            <a:noFill/>
            <a:ln w="28575"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2EE9E61F-A3DE-4861-4DD4-10AC9E1AD5F2}"/>
                </a:ext>
              </a:extLst>
            </p:cNvPr>
            <p:cNvCxnSpPr>
              <a:cxnSpLocks/>
            </p:cNvCxnSpPr>
            <p:nvPr/>
          </p:nvCxnSpPr>
          <p:spPr bwMode="auto">
            <a:xfrm>
              <a:off x="2168376" y="3112294"/>
              <a:ext cx="0" cy="476220"/>
            </a:xfrm>
            <a:prstGeom prst="line">
              <a:avLst/>
            </a:prstGeom>
            <a:noFill/>
            <a:ln w="28575"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AF29BB75-CA8E-1A0F-1EA4-44F3F8B47BA0}"/>
                </a:ext>
              </a:extLst>
            </p:cNvPr>
            <p:cNvCxnSpPr>
              <a:cxnSpLocks/>
            </p:cNvCxnSpPr>
            <p:nvPr/>
          </p:nvCxnSpPr>
          <p:spPr bwMode="auto">
            <a:xfrm>
              <a:off x="2297119" y="3348142"/>
              <a:ext cx="0" cy="240372"/>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A3370798-2B4B-BA52-4597-D3C5FF30CD60}"/>
                </a:ext>
              </a:extLst>
            </p:cNvPr>
            <p:cNvCxnSpPr>
              <a:cxnSpLocks/>
            </p:cNvCxnSpPr>
            <p:nvPr/>
          </p:nvCxnSpPr>
          <p:spPr bwMode="auto">
            <a:xfrm>
              <a:off x="2330368" y="3405188"/>
              <a:ext cx="0" cy="183326"/>
            </a:xfrm>
            <a:prstGeom prst="line">
              <a:avLst/>
            </a:prstGeom>
            <a:noFill/>
            <a:ln w="28575"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A7F11AB4-F4CD-04EB-52C9-F3388F9FB360}"/>
                </a:ext>
              </a:extLst>
            </p:cNvPr>
            <p:cNvCxnSpPr>
              <a:cxnSpLocks/>
            </p:cNvCxnSpPr>
            <p:nvPr/>
          </p:nvCxnSpPr>
          <p:spPr bwMode="auto">
            <a:xfrm>
              <a:off x="2366348" y="3405188"/>
              <a:ext cx="0" cy="183326"/>
            </a:xfrm>
            <a:prstGeom prst="line">
              <a:avLst/>
            </a:prstGeom>
            <a:noFill/>
            <a:ln w="28575"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8B2A48E9-86E6-8DCA-91B9-639E318CD9E1}"/>
                </a:ext>
              </a:extLst>
            </p:cNvPr>
            <p:cNvCxnSpPr>
              <a:cxnSpLocks/>
            </p:cNvCxnSpPr>
            <p:nvPr/>
          </p:nvCxnSpPr>
          <p:spPr bwMode="auto">
            <a:xfrm>
              <a:off x="2409342" y="3436144"/>
              <a:ext cx="0" cy="152370"/>
            </a:xfrm>
            <a:prstGeom prst="line">
              <a:avLst/>
            </a:prstGeom>
            <a:noFill/>
            <a:ln w="28575"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F38BF087-2B75-82C4-FD2F-9DD54B82B36F}"/>
                </a:ext>
              </a:extLst>
            </p:cNvPr>
            <p:cNvCxnSpPr>
              <a:cxnSpLocks/>
            </p:cNvCxnSpPr>
            <p:nvPr/>
          </p:nvCxnSpPr>
          <p:spPr bwMode="auto">
            <a:xfrm>
              <a:off x="2444198" y="3459956"/>
              <a:ext cx="0" cy="128558"/>
            </a:xfrm>
            <a:prstGeom prst="line">
              <a:avLst/>
            </a:prstGeom>
            <a:noFill/>
            <a:ln w="28575"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426C05AC-60F0-9A04-965A-37AD9CE9A6C2}"/>
                </a:ext>
              </a:extLst>
            </p:cNvPr>
            <p:cNvCxnSpPr>
              <a:cxnSpLocks/>
            </p:cNvCxnSpPr>
            <p:nvPr/>
          </p:nvCxnSpPr>
          <p:spPr bwMode="auto">
            <a:xfrm>
              <a:off x="2484778" y="3481388"/>
              <a:ext cx="0" cy="107126"/>
            </a:xfrm>
            <a:prstGeom prst="line">
              <a:avLst/>
            </a:prstGeom>
            <a:noFill/>
            <a:ln w="28575"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A0DC35D1-9F22-FAE2-6B36-71A5466C2AC7}"/>
                </a:ext>
              </a:extLst>
            </p:cNvPr>
            <p:cNvCxnSpPr>
              <a:cxnSpLocks/>
            </p:cNvCxnSpPr>
            <p:nvPr/>
          </p:nvCxnSpPr>
          <p:spPr bwMode="auto">
            <a:xfrm>
              <a:off x="2530772" y="3479006"/>
              <a:ext cx="0" cy="109508"/>
            </a:xfrm>
            <a:prstGeom prst="line">
              <a:avLst/>
            </a:prstGeom>
            <a:noFill/>
            <a:ln w="28575"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4BF1E013-2569-4589-736A-6DB320B1590A}"/>
                </a:ext>
              </a:extLst>
            </p:cNvPr>
            <p:cNvCxnSpPr>
              <a:cxnSpLocks/>
            </p:cNvCxnSpPr>
            <p:nvPr/>
          </p:nvCxnSpPr>
          <p:spPr bwMode="auto">
            <a:xfrm>
              <a:off x="2567231" y="3490913"/>
              <a:ext cx="0" cy="97601"/>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4D3EC0B4-CABE-A122-53D2-AEF1ABC29125}"/>
                </a:ext>
              </a:extLst>
            </p:cNvPr>
            <p:cNvCxnSpPr>
              <a:cxnSpLocks/>
            </p:cNvCxnSpPr>
            <p:nvPr/>
          </p:nvCxnSpPr>
          <p:spPr bwMode="auto">
            <a:xfrm>
              <a:off x="2605836" y="3490913"/>
              <a:ext cx="0" cy="97601"/>
            </a:xfrm>
            <a:prstGeom prst="line">
              <a:avLst/>
            </a:prstGeom>
            <a:noFill/>
            <a:ln w="28575"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B8D91F78-F8C8-6E73-DC35-E4F7138018AB}"/>
                </a:ext>
              </a:extLst>
            </p:cNvPr>
            <p:cNvCxnSpPr>
              <a:cxnSpLocks/>
            </p:cNvCxnSpPr>
            <p:nvPr/>
          </p:nvCxnSpPr>
          <p:spPr bwMode="auto">
            <a:xfrm>
              <a:off x="2644542" y="3571156"/>
              <a:ext cx="0" cy="17358"/>
            </a:xfrm>
            <a:prstGeom prst="line">
              <a:avLst/>
            </a:prstGeom>
            <a:noFill/>
            <a:ln w="28575" cap="flat" cmpd="sng" algn="ctr">
              <a:solidFill>
                <a:schemeClr val="accent3"/>
              </a:solidFill>
              <a:prstDash val="solid"/>
              <a:round/>
              <a:headEnd type="none" w="med" len="med"/>
              <a:tailEnd type="none" w="med" len="med"/>
            </a:ln>
            <a:effectLst/>
          </p:spPr>
        </p:cxnSp>
      </p:grpSp>
      <p:cxnSp>
        <p:nvCxnSpPr>
          <p:cNvPr id="553" name="Straight Connector 552">
            <a:extLst>
              <a:ext uri="{FF2B5EF4-FFF2-40B4-BE49-F238E27FC236}">
                <a16:creationId xmlns:a16="http://schemas.microsoft.com/office/drawing/2014/main" id="{E03FB64A-020F-DDB2-C785-FC9E4F9A9408}"/>
              </a:ext>
            </a:extLst>
          </p:cNvPr>
          <p:cNvCxnSpPr>
            <a:cxnSpLocks/>
          </p:cNvCxnSpPr>
          <p:nvPr/>
        </p:nvCxnSpPr>
        <p:spPr bwMode="auto">
          <a:xfrm>
            <a:off x="1878443" y="3204289"/>
            <a:ext cx="0" cy="35719"/>
          </a:xfrm>
          <a:prstGeom prst="line">
            <a:avLst/>
          </a:prstGeom>
          <a:noFill/>
          <a:ln w="28575"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B3CF5911-B974-DDD3-2728-80C02ED429F2}"/>
              </a:ext>
            </a:extLst>
          </p:cNvPr>
          <p:cNvCxnSpPr>
            <a:cxnSpLocks/>
          </p:cNvCxnSpPr>
          <p:nvPr/>
        </p:nvCxnSpPr>
        <p:spPr bwMode="auto">
          <a:xfrm>
            <a:off x="1838504" y="3202528"/>
            <a:ext cx="0" cy="32801"/>
          </a:xfrm>
          <a:prstGeom prst="line">
            <a:avLst/>
          </a:prstGeom>
          <a:noFill/>
          <a:ln w="28575"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7AE5C466-5AFF-F313-C8A4-73B2EC366FC1}"/>
              </a:ext>
            </a:extLst>
          </p:cNvPr>
          <p:cNvCxnSpPr>
            <a:cxnSpLocks/>
          </p:cNvCxnSpPr>
          <p:nvPr/>
        </p:nvCxnSpPr>
        <p:spPr bwMode="auto">
          <a:xfrm>
            <a:off x="1918250" y="3202528"/>
            <a:ext cx="0" cy="70818"/>
          </a:xfrm>
          <a:prstGeom prst="line">
            <a:avLst/>
          </a:prstGeom>
          <a:noFill/>
          <a:ln w="28575"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C0CBCC7C-D0A9-72CB-5EBC-C865BE914A2D}"/>
              </a:ext>
            </a:extLst>
          </p:cNvPr>
          <p:cNvCxnSpPr>
            <a:cxnSpLocks/>
          </p:cNvCxnSpPr>
          <p:nvPr/>
        </p:nvCxnSpPr>
        <p:spPr bwMode="auto">
          <a:xfrm>
            <a:off x="1959926" y="3204289"/>
            <a:ext cx="0" cy="83344"/>
          </a:xfrm>
          <a:prstGeom prst="line">
            <a:avLst/>
          </a:prstGeom>
          <a:noFill/>
          <a:ln w="28575"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43AA9033-C9DC-C998-2B0E-CC793B6D152A}"/>
              </a:ext>
            </a:extLst>
          </p:cNvPr>
          <p:cNvCxnSpPr>
            <a:cxnSpLocks/>
          </p:cNvCxnSpPr>
          <p:nvPr/>
        </p:nvCxnSpPr>
        <p:spPr bwMode="auto">
          <a:xfrm>
            <a:off x="1999579" y="3202528"/>
            <a:ext cx="0" cy="108918"/>
          </a:xfrm>
          <a:prstGeom prst="line">
            <a:avLst/>
          </a:prstGeom>
          <a:noFill/>
          <a:ln w="28575"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AA0B81DF-C9AA-A9A0-2C51-CFDF514FA550}"/>
              </a:ext>
            </a:extLst>
          </p:cNvPr>
          <p:cNvCxnSpPr>
            <a:cxnSpLocks/>
          </p:cNvCxnSpPr>
          <p:nvPr/>
        </p:nvCxnSpPr>
        <p:spPr bwMode="auto">
          <a:xfrm>
            <a:off x="2042441" y="3202528"/>
            <a:ext cx="0" cy="142255"/>
          </a:xfrm>
          <a:prstGeom prst="line">
            <a:avLst/>
          </a:prstGeom>
          <a:noFill/>
          <a:ln w="28575"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98890004-685D-CBDE-BCAD-CACCE2F227E1}"/>
              </a:ext>
            </a:extLst>
          </p:cNvPr>
          <p:cNvCxnSpPr>
            <a:cxnSpLocks/>
          </p:cNvCxnSpPr>
          <p:nvPr/>
        </p:nvCxnSpPr>
        <p:spPr bwMode="auto">
          <a:xfrm>
            <a:off x="2126659" y="3202528"/>
            <a:ext cx="0" cy="142255"/>
          </a:xfrm>
          <a:prstGeom prst="line">
            <a:avLst/>
          </a:prstGeom>
          <a:noFill/>
          <a:ln w="28575"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F5C135C9-7E29-F778-13D9-1E42F490B3FD}"/>
              </a:ext>
            </a:extLst>
          </p:cNvPr>
          <p:cNvCxnSpPr>
            <a:cxnSpLocks/>
          </p:cNvCxnSpPr>
          <p:nvPr/>
        </p:nvCxnSpPr>
        <p:spPr bwMode="auto">
          <a:xfrm>
            <a:off x="2239705" y="3202528"/>
            <a:ext cx="0" cy="194643"/>
          </a:xfrm>
          <a:prstGeom prst="line">
            <a:avLst/>
          </a:prstGeom>
          <a:noFill/>
          <a:ln w="28575"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79671958-EE35-C634-F581-6A36BE932129}"/>
              </a:ext>
            </a:extLst>
          </p:cNvPr>
          <p:cNvCxnSpPr>
            <a:cxnSpLocks/>
          </p:cNvCxnSpPr>
          <p:nvPr/>
        </p:nvCxnSpPr>
        <p:spPr bwMode="auto">
          <a:xfrm>
            <a:off x="2322727" y="3202528"/>
            <a:ext cx="0" cy="242268"/>
          </a:xfrm>
          <a:prstGeom prst="line">
            <a:avLst/>
          </a:prstGeom>
          <a:noFill/>
          <a:ln w="28575"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8CF9287F-A1BB-239F-7D7E-17F41BDF851E}"/>
              </a:ext>
            </a:extLst>
          </p:cNvPr>
          <p:cNvCxnSpPr>
            <a:cxnSpLocks/>
          </p:cNvCxnSpPr>
          <p:nvPr/>
        </p:nvCxnSpPr>
        <p:spPr bwMode="auto">
          <a:xfrm>
            <a:off x="2451315" y="3202528"/>
            <a:ext cx="0" cy="266080"/>
          </a:xfrm>
          <a:prstGeom prst="line">
            <a:avLst/>
          </a:prstGeom>
          <a:noFill/>
          <a:ln w="28575"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2CA8D601-0698-B4A8-05D9-3F2AC922A54A}"/>
              </a:ext>
            </a:extLst>
          </p:cNvPr>
          <p:cNvCxnSpPr>
            <a:cxnSpLocks/>
          </p:cNvCxnSpPr>
          <p:nvPr/>
        </p:nvCxnSpPr>
        <p:spPr bwMode="auto">
          <a:xfrm>
            <a:off x="2484653" y="3202528"/>
            <a:ext cx="0" cy="273224"/>
          </a:xfrm>
          <a:prstGeom prst="line">
            <a:avLst/>
          </a:prstGeom>
          <a:noFill/>
          <a:ln w="28575"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98581D43-FB89-31C0-A996-643CC1C83C78}"/>
              </a:ext>
            </a:extLst>
          </p:cNvPr>
          <p:cNvCxnSpPr>
            <a:cxnSpLocks/>
          </p:cNvCxnSpPr>
          <p:nvPr/>
        </p:nvCxnSpPr>
        <p:spPr bwMode="auto">
          <a:xfrm>
            <a:off x="2520371" y="3202528"/>
            <a:ext cx="0" cy="282749"/>
          </a:xfrm>
          <a:prstGeom prst="line">
            <a:avLst/>
          </a:prstGeom>
          <a:noFill/>
          <a:ln w="28575"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9987603E-5DAB-EACE-EFF4-3A4262600FC9}"/>
              </a:ext>
            </a:extLst>
          </p:cNvPr>
          <p:cNvCxnSpPr>
            <a:cxnSpLocks/>
          </p:cNvCxnSpPr>
          <p:nvPr/>
        </p:nvCxnSpPr>
        <p:spPr bwMode="auto">
          <a:xfrm>
            <a:off x="2613240" y="3202528"/>
            <a:ext cx="0" cy="282749"/>
          </a:xfrm>
          <a:prstGeom prst="line">
            <a:avLst/>
          </a:prstGeom>
          <a:noFill/>
          <a:ln w="28575"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32D65E75-6DF5-9534-3A2E-4C23E05ECD31}"/>
              </a:ext>
            </a:extLst>
          </p:cNvPr>
          <p:cNvCxnSpPr>
            <a:cxnSpLocks/>
          </p:cNvCxnSpPr>
          <p:nvPr/>
        </p:nvCxnSpPr>
        <p:spPr bwMode="auto">
          <a:xfrm>
            <a:off x="2651340" y="3202528"/>
            <a:ext cx="0" cy="313705"/>
          </a:xfrm>
          <a:prstGeom prst="line">
            <a:avLst/>
          </a:prstGeom>
          <a:noFill/>
          <a:ln w="28575"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9F1C9F75-CD89-E80F-2FDA-9E7F6E82B86F}"/>
              </a:ext>
            </a:extLst>
          </p:cNvPr>
          <p:cNvCxnSpPr>
            <a:cxnSpLocks/>
          </p:cNvCxnSpPr>
          <p:nvPr/>
        </p:nvCxnSpPr>
        <p:spPr bwMode="auto">
          <a:xfrm>
            <a:off x="2687059" y="3202528"/>
            <a:ext cx="0" cy="306561"/>
          </a:xfrm>
          <a:prstGeom prst="line">
            <a:avLst/>
          </a:prstGeom>
          <a:noFill/>
          <a:ln w="28575"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B81D3374-C72C-D9E3-B340-95B68F38799E}"/>
              </a:ext>
            </a:extLst>
          </p:cNvPr>
          <p:cNvCxnSpPr>
            <a:cxnSpLocks/>
          </p:cNvCxnSpPr>
          <p:nvPr/>
        </p:nvCxnSpPr>
        <p:spPr bwMode="auto">
          <a:xfrm>
            <a:off x="2844222" y="3202528"/>
            <a:ext cx="0" cy="366093"/>
          </a:xfrm>
          <a:prstGeom prst="line">
            <a:avLst/>
          </a:prstGeom>
          <a:noFill/>
          <a:ln w="28575"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970D4201-DB53-CFD3-2661-3082086E8E47}"/>
              </a:ext>
            </a:extLst>
          </p:cNvPr>
          <p:cNvCxnSpPr>
            <a:cxnSpLocks/>
          </p:cNvCxnSpPr>
          <p:nvPr/>
        </p:nvCxnSpPr>
        <p:spPr bwMode="auto">
          <a:xfrm>
            <a:off x="2882322" y="3202528"/>
            <a:ext cx="0" cy="385143"/>
          </a:xfrm>
          <a:prstGeom prst="line">
            <a:avLst/>
          </a:prstGeom>
          <a:noFill/>
          <a:ln w="28575"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DAA19926-5E50-5252-4476-65F5CDEFEBA5}"/>
              </a:ext>
            </a:extLst>
          </p:cNvPr>
          <p:cNvCxnSpPr>
            <a:cxnSpLocks/>
          </p:cNvCxnSpPr>
          <p:nvPr/>
        </p:nvCxnSpPr>
        <p:spPr bwMode="auto">
          <a:xfrm>
            <a:off x="3091873" y="3202528"/>
            <a:ext cx="0" cy="456580"/>
          </a:xfrm>
          <a:prstGeom prst="line">
            <a:avLst/>
          </a:prstGeom>
          <a:noFill/>
          <a:ln w="28575"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16F90E5B-8845-87FA-703A-0539A05DBE67}"/>
              </a:ext>
            </a:extLst>
          </p:cNvPr>
          <p:cNvCxnSpPr>
            <a:cxnSpLocks/>
          </p:cNvCxnSpPr>
          <p:nvPr/>
        </p:nvCxnSpPr>
        <p:spPr bwMode="auto">
          <a:xfrm>
            <a:off x="3129973" y="3202528"/>
            <a:ext cx="0" cy="485155"/>
          </a:xfrm>
          <a:prstGeom prst="line">
            <a:avLst/>
          </a:prstGeom>
          <a:noFill/>
          <a:ln w="28575"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5EC6F330-45A0-9769-E480-CE16627DECB4}"/>
              </a:ext>
            </a:extLst>
          </p:cNvPr>
          <p:cNvCxnSpPr>
            <a:cxnSpLocks/>
          </p:cNvCxnSpPr>
          <p:nvPr/>
        </p:nvCxnSpPr>
        <p:spPr bwMode="auto">
          <a:xfrm>
            <a:off x="3213316" y="3202528"/>
            <a:ext cx="0" cy="485155"/>
          </a:xfrm>
          <a:prstGeom prst="line">
            <a:avLst/>
          </a:prstGeom>
          <a:noFill/>
          <a:ln w="28575"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E1EF7051-64B6-4B31-7FCA-D72551B15226}"/>
              </a:ext>
            </a:extLst>
          </p:cNvPr>
          <p:cNvCxnSpPr>
            <a:cxnSpLocks/>
          </p:cNvCxnSpPr>
          <p:nvPr/>
        </p:nvCxnSpPr>
        <p:spPr bwMode="auto">
          <a:xfrm>
            <a:off x="3377622" y="3202528"/>
            <a:ext cx="0" cy="520874"/>
          </a:xfrm>
          <a:prstGeom prst="line">
            <a:avLst/>
          </a:prstGeom>
          <a:noFill/>
          <a:ln w="28575"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2043FE5A-8735-E2FE-CC36-094244B5FE78}"/>
              </a:ext>
            </a:extLst>
          </p:cNvPr>
          <p:cNvCxnSpPr>
            <a:cxnSpLocks/>
          </p:cNvCxnSpPr>
          <p:nvPr/>
        </p:nvCxnSpPr>
        <p:spPr bwMode="auto">
          <a:xfrm>
            <a:off x="2926425" y="3202528"/>
            <a:ext cx="0" cy="411336"/>
          </a:xfrm>
          <a:prstGeom prst="line">
            <a:avLst/>
          </a:prstGeom>
          <a:noFill/>
          <a:ln w="28575"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4DFE455F-DDF6-3615-DEFF-CA0C475EBDF2}"/>
              </a:ext>
            </a:extLst>
          </p:cNvPr>
          <p:cNvCxnSpPr>
            <a:cxnSpLocks/>
          </p:cNvCxnSpPr>
          <p:nvPr/>
        </p:nvCxnSpPr>
        <p:spPr bwMode="auto">
          <a:xfrm>
            <a:off x="3418104" y="3202528"/>
            <a:ext cx="0" cy="520874"/>
          </a:xfrm>
          <a:prstGeom prst="line">
            <a:avLst/>
          </a:prstGeom>
          <a:noFill/>
          <a:ln w="28575"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044C4577-926F-D067-0FE5-691422F4EED8}"/>
              </a:ext>
            </a:extLst>
          </p:cNvPr>
          <p:cNvCxnSpPr>
            <a:cxnSpLocks/>
          </p:cNvCxnSpPr>
          <p:nvPr/>
        </p:nvCxnSpPr>
        <p:spPr bwMode="auto">
          <a:xfrm>
            <a:off x="3532404" y="3202528"/>
            <a:ext cx="0" cy="575643"/>
          </a:xfrm>
          <a:prstGeom prst="line">
            <a:avLst/>
          </a:prstGeom>
          <a:noFill/>
          <a:ln w="28575"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2AA84F23-6366-0B48-41DA-C5775666D9AB}"/>
              </a:ext>
            </a:extLst>
          </p:cNvPr>
          <p:cNvCxnSpPr>
            <a:cxnSpLocks/>
          </p:cNvCxnSpPr>
          <p:nvPr/>
        </p:nvCxnSpPr>
        <p:spPr bwMode="auto">
          <a:xfrm>
            <a:off x="3696709" y="3202528"/>
            <a:ext cx="0" cy="625649"/>
          </a:xfrm>
          <a:prstGeom prst="line">
            <a:avLst/>
          </a:prstGeom>
          <a:noFill/>
          <a:ln w="28575"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B53D8A37-90AC-86E5-09B6-E62CBB7B59F6}"/>
              </a:ext>
            </a:extLst>
          </p:cNvPr>
          <p:cNvCxnSpPr>
            <a:cxnSpLocks/>
          </p:cNvCxnSpPr>
          <p:nvPr/>
        </p:nvCxnSpPr>
        <p:spPr bwMode="auto">
          <a:xfrm>
            <a:off x="3856253" y="3202528"/>
            <a:ext cx="0" cy="713755"/>
          </a:xfrm>
          <a:prstGeom prst="line">
            <a:avLst/>
          </a:prstGeom>
          <a:noFill/>
          <a:ln w="28575"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0FCA12B2-9AD0-5344-1FC8-F19CC2100DE1}"/>
              </a:ext>
            </a:extLst>
          </p:cNvPr>
          <p:cNvCxnSpPr>
            <a:cxnSpLocks/>
          </p:cNvCxnSpPr>
          <p:nvPr/>
        </p:nvCxnSpPr>
        <p:spPr bwMode="auto">
          <a:xfrm>
            <a:off x="3894353" y="3202528"/>
            <a:ext cx="0" cy="723280"/>
          </a:xfrm>
          <a:prstGeom prst="line">
            <a:avLst/>
          </a:prstGeom>
          <a:noFill/>
          <a:ln w="28575"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0B760CA7-A86B-D311-7D64-D4964DCD52A4}"/>
              </a:ext>
            </a:extLst>
          </p:cNvPr>
          <p:cNvCxnSpPr>
            <a:cxnSpLocks/>
          </p:cNvCxnSpPr>
          <p:nvPr/>
        </p:nvCxnSpPr>
        <p:spPr bwMode="auto">
          <a:xfrm>
            <a:off x="3934834" y="3202528"/>
            <a:ext cx="0" cy="723280"/>
          </a:xfrm>
          <a:prstGeom prst="line">
            <a:avLst/>
          </a:prstGeom>
          <a:noFill/>
          <a:ln w="28575"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66CD1959-BAEC-D505-9853-AA4BC3547510}"/>
              </a:ext>
            </a:extLst>
          </p:cNvPr>
          <p:cNvCxnSpPr>
            <a:cxnSpLocks/>
          </p:cNvCxnSpPr>
          <p:nvPr/>
        </p:nvCxnSpPr>
        <p:spPr bwMode="auto">
          <a:xfrm>
            <a:off x="4058659" y="3202528"/>
            <a:ext cx="0" cy="766143"/>
          </a:xfrm>
          <a:prstGeom prst="line">
            <a:avLst/>
          </a:prstGeom>
          <a:noFill/>
          <a:ln w="28575"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DDD54596-C2B9-4682-57C5-BF0D51B3CBF2}"/>
              </a:ext>
            </a:extLst>
          </p:cNvPr>
          <p:cNvCxnSpPr>
            <a:cxnSpLocks/>
          </p:cNvCxnSpPr>
          <p:nvPr/>
        </p:nvCxnSpPr>
        <p:spPr bwMode="auto">
          <a:xfrm>
            <a:off x="4089615" y="3202528"/>
            <a:ext cx="0" cy="778049"/>
          </a:xfrm>
          <a:prstGeom prst="line">
            <a:avLst/>
          </a:prstGeom>
          <a:noFill/>
          <a:ln w="28575"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1A9DE053-061D-2A7A-CCF2-3651F9E46AB1}"/>
              </a:ext>
            </a:extLst>
          </p:cNvPr>
          <p:cNvCxnSpPr>
            <a:cxnSpLocks/>
          </p:cNvCxnSpPr>
          <p:nvPr/>
        </p:nvCxnSpPr>
        <p:spPr bwMode="auto">
          <a:xfrm>
            <a:off x="4251540" y="3202528"/>
            <a:ext cx="0" cy="828055"/>
          </a:xfrm>
          <a:prstGeom prst="line">
            <a:avLst/>
          </a:prstGeom>
          <a:noFill/>
          <a:ln w="28575"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B5A3BD12-7E73-1E89-9750-347215FFCACF}"/>
              </a:ext>
            </a:extLst>
          </p:cNvPr>
          <p:cNvCxnSpPr>
            <a:cxnSpLocks/>
          </p:cNvCxnSpPr>
          <p:nvPr/>
        </p:nvCxnSpPr>
        <p:spPr bwMode="auto">
          <a:xfrm>
            <a:off x="4375365" y="3202528"/>
            <a:ext cx="0" cy="906636"/>
          </a:xfrm>
          <a:prstGeom prst="line">
            <a:avLst/>
          </a:prstGeom>
          <a:noFill/>
          <a:ln w="28575"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F3644B3E-C4E8-45A9-C212-8AB607273D3E}"/>
              </a:ext>
            </a:extLst>
          </p:cNvPr>
          <p:cNvCxnSpPr>
            <a:cxnSpLocks/>
          </p:cNvCxnSpPr>
          <p:nvPr/>
        </p:nvCxnSpPr>
        <p:spPr bwMode="auto">
          <a:xfrm>
            <a:off x="4415846" y="3202528"/>
            <a:ext cx="0" cy="906636"/>
          </a:xfrm>
          <a:prstGeom prst="line">
            <a:avLst/>
          </a:prstGeom>
          <a:noFill/>
          <a:ln w="28575"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39152626-6D27-F14C-3121-7F48CDA7EA46}"/>
              </a:ext>
            </a:extLst>
          </p:cNvPr>
          <p:cNvCxnSpPr>
            <a:cxnSpLocks/>
          </p:cNvCxnSpPr>
          <p:nvPr/>
        </p:nvCxnSpPr>
        <p:spPr bwMode="auto">
          <a:xfrm>
            <a:off x="4458708" y="3202528"/>
            <a:ext cx="0" cy="906636"/>
          </a:xfrm>
          <a:prstGeom prst="line">
            <a:avLst/>
          </a:prstGeom>
          <a:noFill/>
          <a:ln w="28575"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EF9FC092-0A09-8F85-1E6B-382B5B00B3D8}"/>
              </a:ext>
            </a:extLst>
          </p:cNvPr>
          <p:cNvCxnSpPr>
            <a:cxnSpLocks/>
          </p:cNvCxnSpPr>
          <p:nvPr/>
        </p:nvCxnSpPr>
        <p:spPr bwMode="auto">
          <a:xfrm>
            <a:off x="4527764" y="3202528"/>
            <a:ext cx="0" cy="1030461"/>
          </a:xfrm>
          <a:prstGeom prst="line">
            <a:avLst/>
          </a:prstGeom>
          <a:noFill/>
          <a:ln w="28575"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A9208843-B750-08A3-75B5-16A25A89241A}"/>
              </a:ext>
            </a:extLst>
          </p:cNvPr>
          <p:cNvCxnSpPr>
            <a:cxnSpLocks/>
          </p:cNvCxnSpPr>
          <p:nvPr/>
        </p:nvCxnSpPr>
        <p:spPr bwMode="auto">
          <a:xfrm>
            <a:off x="4577770" y="3202528"/>
            <a:ext cx="0" cy="1030461"/>
          </a:xfrm>
          <a:prstGeom prst="line">
            <a:avLst/>
          </a:prstGeom>
          <a:noFill/>
          <a:ln w="28575"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4D704841-3434-591D-2D17-DB0F1A758955}"/>
              </a:ext>
            </a:extLst>
          </p:cNvPr>
          <p:cNvCxnSpPr>
            <a:cxnSpLocks/>
          </p:cNvCxnSpPr>
          <p:nvPr/>
        </p:nvCxnSpPr>
        <p:spPr bwMode="auto">
          <a:xfrm>
            <a:off x="4615870" y="3202528"/>
            <a:ext cx="0" cy="1099518"/>
          </a:xfrm>
          <a:prstGeom prst="line">
            <a:avLst/>
          </a:prstGeom>
          <a:noFill/>
          <a:ln w="28575"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10E5322F-8C95-E0F9-1BB9-53D5C2FF7307}"/>
              </a:ext>
            </a:extLst>
          </p:cNvPr>
          <p:cNvCxnSpPr>
            <a:cxnSpLocks/>
          </p:cNvCxnSpPr>
          <p:nvPr/>
        </p:nvCxnSpPr>
        <p:spPr bwMode="auto">
          <a:xfrm>
            <a:off x="4658733" y="3202528"/>
            <a:ext cx="0" cy="1109043"/>
          </a:xfrm>
          <a:prstGeom prst="line">
            <a:avLst/>
          </a:prstGeom>
          <a:noFill/>
          <a:ln w="28575" cap="flat" cmpd="sng" algn="ctr">
            <a:solidFill>
              <a:schemeClr val="accent3"/>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9AFEAE4D-8400-5604-6618-8F3800D615AD}"/>
              </a:ext>
            </a:extLst>
          </p:cNvPr>
          <p:cNvCxnSpPr>
            <a:cxnSpLocks/>
          </p:cNvCxnSpPr>
          <p:nvPr/>
        </p:nvCxnSpPr>
        <p:spPr bwMode="auto">
          <a:xfrm>
            <a:off x="4696833" y="3202528"/>
            <a:ext cx="0" cy="1132855"/>
          </a:xfrm>
          <a:prstGeom prst="line">
            <a:avLst/>
          </a:prstGeom>
          <a:noFill/>
          <a:ln w="28575"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08836830-EE2D-82C6-6049-F65D5684F4EC}"/>
              </a:ext>
            </a:extLst>
          </p:cNvPr>
          <p:cNvCxnSpPr>
            <a:cxnSpLocks/>
          </p:cNvCxnSpPr>
          <p:nvPr/>
        </p:nvCxnSpPr>
        <p:spPr bwMode="auto">
          <a:xfrm>
            <a:off x="4734933" y="3202528"/>
            <a:ext cx="0" cy="1144761"/>
          </a:xfrm>
          <a:prstGeom prst="line">
            <a:avLst/>
          </a:prstGeom>
          <a:noFill/>
          <a:ln w="28575"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7EE933C9-51DA-FA1D-F819-0FE1EEB2BFF5}"/>
              </a:ext>
            </a:extLst>
          </p:cNvPr>
          <p:cNvCxnSpPr>
            <a:cxnSpLocks/>
          </p:cNvCxnSpPr>
          <p:nvPr/>
        </p:nvCxnSpPr>
        <p:spPr bwMode="auto">
          <a:xfrm>
            <a:off x="4773033" y="3202528"/>
            <a:ext cx="0" cy="1144761"/>
          </a:xfrm>
          <a:prstGeom prst="line">
            <a:avLst/>
          </a:prstGeom>
          <a:noFill/>
          <a:ln w="28575"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DD09FD53-5248-6FA6-B8E5-F5CBF782831B}"/>
              </a:ext>
            </a:extLst>
          </p:cNvPr>
          <p:cNvCxnSpPr>
            <a:cxnSpLocks/>
          </p:cNvCxnSpPr>
          <p:nvPr/>
        </p:nvCxnSpPr>
        <p:spPr bwMode="auto">
          <a:xfrm>
            <a:off x="4858758" y="3202528"/>
            <a:ext cx="0" cy="1144761"/>
          </a:xfrm>
          <a:prstGeom prst="line">
            <a:avLst/>
          </a:prstGeom>
          <a:noFill/>
          <a:ln w="28575"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71027F4A-291D-8D33-83AC-2BE71789828D}"/>
              </a:ext>
            </a:extLst>
          </p:cNvPr>
          <p:cNvCxnSpPr>
            <a:cxnSpLocks/>
          </p:cNvCxnSpPr>
          <p:nvPr/>
        </p:nvCxnSpPr>
        <p:spPr bwMode="auto">
          <a:xfrm>
            <a:off x="4896858" y="3202528"/>
            <a:ext cx="0" cy="1175718"/>
          </a:xfrm>
          <a:prstGeom prst="line">
            <a:avLst/>
          </a:prstGeom>
          <a:noFill/>
          <a:ln w="28575"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A0D81444-3A64-6FB9-F9D4-BDE7C0972E65}"/>
              </a:ext>
            </a:extLst>
          </p:cNvPr>
          <p:cNvCxnSpPr>
            <a:cxnSpLocks/>
          </p:cNvCxnSpPr>
          <p:nvPr/>
        </p:nvCxnSpPr>
        <p:spPr bwMode="auto">
          <a:xfrm>
            <a:off x="4982583" y="3202528"/>
            <a:ext cx="0" cy="1199530"/>
          </a:xfrm>
          <a:prstGeom prst="line">
            <a:avLst/>
          </a:prstGeom>
          <a:noFill/>
          <a:ln w="28575"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6006CC9E-326E-2C48-93C5-CF441688FD6B}"/>
              </a:ext>
            </a:extLst>
          </p:cNvPr>
          <p:cNvCxnSpPr>
            <a:cxnSpLocks/>
          </p:cNvCxnSpPr>
          <p:nvPr/>
        </p:nvCxnSpPr>
        <p:spPr bwMode="auto">
          <a:xfrm>
            <a:off x="5020683" y="3202528"/>
            <a:ext cx="0" cy="1199530"/>
          </a:xfrm>
          <a:prstGeom prst="line">
            <a:avLst/>
          </a:prstGeom>
          <a:noFill/>
          <a:ln w="28575"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0AFC2767-CF0F-81DE-E7E8-3D8395C20FAE}"/>
              </a:ext>
            </a:extLst>
          </p:cNvPr>
          <p:cNvCxnSpPr>
            <a:cxnSpLocks/>
          </p:cNvCxnSpPr>
          <p:nvPr/>
        </p:nvCxnSpPr>
        <p:spPr bwMode="auto">
          <a:xfrm>
            <a:off x="5058783" y="3202528"/>
            <a:ext cx="0" cy="1270968"/>
          </a:xfrm>
          <a:prstGeom prst="line">
            <a:avLst/>
          </a:prstGeom>
          <a:noFill/>
          <a:ln w="28575"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07D39BAC-F87E-3225-E845-53C35F89307F}"/>
              </a:ext>
            </a:extLst>
          </p:cNvPr>
          <p:cNvCxnSpPr>
            <a:cxnSpLocks/>
          </p:cNvCxnSpPr>
          <p:nvPr/>
        </p:nvCxnSpPr>
        <p:spPr bwMode="auto">
          <a:xfrm>
            <a:off x="5101646" y="3202528"/>
            <a:ext cx="0" cy="1270968"/>
          </a:xfrm>
          <a:prstGeom prst="line">
            <a:avLst/>
          </a:prstGeom>
          <a:noFill/>
          <a:ln w="28575"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9775A45F-C41F-4595-473D-BFEF12EF4E6B}"/>
              </a:ext>
            </a:extLst>
          </p:cNvPr>
          <p:cNvCxnSpPr>
            <a:cxnSpLocks/>
          </p:cNvCxnSpPr>
          <p:nvPr/>
        </p:nvCxnSpPr>
        <p:spPr bwMode="auto">
          <a:xfrm>
            <a:off x="5137365" y="3202528"/>
            <a:ext cx="0" cy="1330499"/>
          </a:xfrm>
          <a:prstGeom prst="line">
            <a:avLst/>
          </a:prstGeom>
          <a:noFill/>
          <a:ln w="28575"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1AA5D6AF-2CD6-96A9-6447-B3DFB61125CF}"/>
              </a:ext>
            </a:extLst>
          </p:cNvPr>
          <p:cNvCxnSpPr>
            <a:cxnSpLocks/>
          </p:cNvCxnSpPr>
          <p:nvPr/>
        </p:nvCxnSpPr>
        <p:spPr bwMode="auto">
          <a:xfrm>
            <a:off x="5342152" y="3202528"/>
            <a:ext cx="0" cy="1387649"/>
          </a:xfrm>
          <a:prstGeom prst="line">
            <a:avLst/>
          </a:prstGeom>
          <a:noFill/>
          <a:ln w="28575"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CA89FDE7-43C2-3DB0-6BBB-1C1FF854D053}"/>
              </a:ext>
            </a:extLst>
          </p:cNvPr>
          <p:cNvCxnSpPr>
            <a:cxnSpLocks/>
          </p:cNvCxnSpPr>
          <p:nvPr/>
        </p:nvCxnSpPr>
        <p:spPr bwMode="auto">
          <a:xfrm>
            <a:off x="5376125" y="3202528"/>
            <a:ext cx="0" cy="1394793"/>
          </a:xfrm>
          <a:prstGeom prst="line">
            <a:avLst/>
          </a:prstGeom>
          <a:noFill/>
          <a:ln w="28575"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59397431-0948-81AF-A8A5-1C2E8BDC8FBA}"/>
              </a:ext>
            </a:extLst>
          </p:cNvPr>
          <p:cNvCxnSpPr>
            <a:cxnSpLocks/>
          </p:cNvCxnSpPr>
          <p:nvPr/>
        </p:nvCxnSpPr>
        <p:spPr bwMode="auto">
          <a:xfrm>
            <a:off x="5457087" y="3202528"/>
            <a:ext cx="0" cy="1430511"/>
          </a:xfrm>
          <a:prstGeom prst="line">
            <a:avLst/>
          </a:prstGeom>
          <a:noFill/>
          <a:ln w="28575"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A5ECA4B6-A0EB-0136-C323-F14A860366DE}"/>
              </a:ext>
            </a:extLst>
          </p:cNvPr>
          <p:cNvCxnSpPr>
            <a:cxnSpLocks/>
          </p:cNvCxnSpPr>
          <p:nvPr/>
        </p:nvCxnSpPr>
        <p:spPr bwMode="auto">
          <a:xfrm>
            <a:off x="5499950" y="3202528"/>
            <a:ext cx="0" cy="1466230"/>
          </a:xfrm>
          <a:prstGeom prst="line">
            <a:avLst/>
          </a:prstGeom>
          <a:noFill/>
          <a:ln w="28575"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A2A0E3A1-71A0-C3BF-816A-1AFA7985B542}"/>
              </a:ext>
            </a:extLst>
          </p:cNvPr>
          <p:cNvCxnSpPr>
            <a:cxnSpLocks/>
          </p:cNvCxnSpPr>
          <p:nvPr/>
        </p:nvCxnSpPr>
        <p:spPr bwMode="auto">
          <a:xfrm>
            <a:off x="5540431" y="3202528"/>
            <a:ext cx="0" cy="1478136"/>
          </a:xfrm>
          <a:prstGeom prst="line">
            <a:avLst/>
          </a:prstGeom>
          <a:noFill/>
          <a:ln w="28575"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BF1B3FDA-ED24-15DE-D862-44B07133C797}"/>
              </a:ext>
            </a:extLst>
          </p:cNvPr>
          <p:cNvCxnSpPr>
            <a:cxnSpLocks/>
          </p:cNvCxnSpPr>
          <p:nvPr/>
        </p:nvCxnSpPr>
        <p:spPr bwMode="auto">
          <a:xfrm>
            <a:off x="5659470" y="3202528"/>
            <a:ext cx="0" cy="1609105"/>
          </a:xfrm>
          <a:prstGeom prst="line">
            <a:avLst/>
          </a:prstGeom>
          <a:noFill/>
          <a:ln w="28575"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21B46E9B-5A69-3B24-EBA6-1FC864784DDE}"/>
              </a:ext>
            </a:extLst>
          </p:cNvPr>
          <p:cNvCxnSpPr>
            <a:cxnSpLocks/>
          </p:cNvCxnSpPr>
          <p:nvPr/>
        </p:nvCxnSpPr>
        <p:spPr bwMode="auto">
          <a:xfrm>
            <a:off x="5740432" y="3202528"/>
            <a:ext cx="0" cy="1635299"/>
          </a:xfrm>
          <a:prstGeom prst="line">
            <a:avLst/>
          </a:prstGeom>
          <a:noFill/>
          <a:ln w="28575"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01734BD6-4984-ABC2-81B6-03969CAB5878}"/>
              </a:ext>
            </a:extLst>
          </p:cNvPr>
          <p:cNvCxnSpPr>
            <a:cxnSpLocks/>
          </p:cNvCxnSpPr>
          <p:nvPr/>
        </p:nvCxnSpPr>
        <p:spPr bwMode="auto">
          <a:xfrm>
            <a:off x="5788057" y="3202528"/>
            <a:ext cx="0" cy="1678161"/>
          </a:xfrm>
          <a:prstGeom prst="line">
            <a:avLst/>
          </a:prstGeom>
          <a:noFill/>
          <a:ln w="28575"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D5CC2DEE-9E01-68BD-B97D-9E0053032835}"/>
              </a:ext>
            </a:extLst>
          </p:cNvPr>
          <p:cNvCxnSpPr>
            <a:cxnSpLocks/>
          </p:cNvCxnSpPr>
          <p:nvPr/>
        </p:nvCxnSpPr>
        <p:spPr bwMode="auto">
          <a:xfrm>
            <a:off x="5823776" y="3202528"/>
            <a:ext cx="0" cy="1682924"/>
          </a:xfrm>
          <a:prstGeom prst="line">
            <a:avLst/>
          </a:prstGeom>
          <a:noFill/>
          <a:ln w="28575"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F789DC32-13D5-936C-313B-4AD910E69147}"/>
              </a:ext>
            </a:extLst>
          </p:cNvPr>
          <p:cNvCxnSpPr>
            <a:cxnSpLocks/>
          </p:cNvCxnSpPr>
          <p:nvPr/>
        </p:nvCxnSpPr>
        <p:spPr bwMode="auto">
          <a:xfrm>
            <a:off x="5862307" y="3202528"/>
            <a:ext cx="0" cy="1694830"/>
          </a:xfrm>
          <a:prstGeom prst="line">
            <a:avLst/>
          </a:prstGeom>
          <a:noFill/>
          <a:ln w="28575"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D5D67D2D-F62C-E333-F45E-979D531F8D32}"/>
              </a:ext>
            </a:extLst>
          </p:cNvPr>
          <p:cNvCxnSpPr>
            <a:cxnSpLocks/>
          </p:cNvCxnSpPr>
          <p:nvPr/>
        </p:nvCxnSpPr>
        <p:spPr bwMode="auto">
          <a:xfrm>
            <a:off x="5945499" y="3202528"/>
            <a:ext cx="0" cy="1744836"/>
          </a:xfrm>
          <a:prstGeom prst="line">
            <a:avLst/>
          </a:prstGeom>
          <a:noFill/>
          <a:ln w="28575"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9B1A6D46-94A1-89B7-9EA5-C6D34C41A753}"/>
              </a:ext>
            </a:extLst>
          </p:cNvPr>
          <p:cNvCxnSpPr>
            <a:cxnSpLocks/>
          </p:cNvCxnSpPr>
          <p:nvPr/>
        </p:nvCxnSpPr>
        <p:spPr bwMode="auto">
          <a:xfrm>
            <a:off x="5983599" y="3202528"/>
            <a:ext cx="0" cy="1999630"/>
          </a:xfrm>
          <a:prstGeom prst="line">
            <a:avLst/>
          </a:prstGeom>
          <a:noFill/>
          <a:ln w="28575"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6D424D60-6063-D764-C438-F50843C64627}"/>
              </a:ext>
            </a:extLst>
          </p:cNvPr>
          <p:cNvCxnSpPr>
            <a:cxnSpLocks/>
          </p:cNvCxnSpPr>
          <p:nvPr/>
        </p:nvCxnSpPr>
        <p:spPr bwMode="auto">
          <a:xfrm>
            <a:off x="6024080" y="3202528"/>
            <a:ext cx="0" cy="1999630"/>
          </a:xfrm>
          <a:prstGeom prst="line">
            <a:avLst/>
          </a:prstGeom>
          <a:noFill/>
          <a:ln w="28575" cap="flat" cmpd="sng" algn="ctr">
            <a:solidFill>
              <a:schemeClr val="accent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988363C0-9802-492D-85AD-6D0956781AAD}"/>
              </a:ext>
            </a:extLst>
          </p:cNvPr>
          <p:cNvCxnSpPr>
            <a:cxnSpLocks/>
          </p:cNvCxnSpPr>
          <p:nvPr/>
        </p:nvCxnSpPr>
        <p:spPr bwMode="auto">
          <a:xfrm>
            <a:off x="5903061" y="3202528"/>
            <a:ext cx="0" cy="1706736"/>
          </a:xfrm>
          <a:prstGeom prst="line">
            <a:avLst/>
          </a:prstGeom>
          <a:noFill/>
          <a:ln w="28575" cap="flat" cmpd="sng" algn="ctr">
            <a:solidFill>
              <a:schemeClr val="accent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FEF807F7-DE64-A425-9E4E-CB1FAFF8B5F7}"/>
              </a:ext>
            </a:extLst>
          </p:cNvPr>
          <p:cNvCxnSpPr>
            <a:cxnSpLocks/>
          </p:cNvCxnSpPr>
          <p:nvPr/>
        </p:nvCxnSpPr>
        <p:spPr bwMode="auto">
          <a:xfrm>
            <a:off x="5703942" y="3202528"/>
            <a:ext cx="0" cy="1635299"/>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9BFE6DFE-1AA6-D491-EA66-E2271908FA33}"/>
              </a:ext>
            </a:extLst>
          </p:cNvPr>
          <p:cNvCxnSpPr>
            <a:cxnSpLocks/>
          </p:cNvCxnSpPr>
          <p:nvPr/>
        </p:nvCxnSpPr>
        <p:spPr bwMode="auto">
          <a:xfrm>
            <a:off x="5624546" y="3202528"/>
            <a:ext cx="0" cy="1571005"/>
          </a:xfrm>
          <a:prstGeom prst="line">
            <a:avLst/>
          </a:prstGeom>
          <a:noFill/>
          <a:ln w="28575" cap="flat" cmpd="sng" algn="ctr">
            <a:solidFill>
              <a:schemeClr val="accent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80914429-6662-2C56-6482-53033E1D89FD}"/>
              </a:ext>
            </a:extLst>
          </p:cNvPr>
          <p:cNvCxnSpPr>
            <a:cxnSpLocks/>
          </p:cNvCxnSpPr>
          <p:nvPr/>
        </p:nvCxnSpPr>
        <p:spPr bwMode="auto">
          <a:xfrm>
            <a:off x="5577802" y="3202528"/>
            <a:ext cx="0" cy="1530524"/>
          </a:xfrm>
          <a:prstGeom prst="line">
            <a:avLst/>
          </a:prstGeom>
          <a:noFill/>
          <a:ln w="28575"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5A7B1599-2B1F-A73B-5E14-50C0190B6738}"/>
              </a:ext>
            </a:extLst>
          </p:cNvPr>
          <p:cNvCxnSpPr>
            <a:cxnSpLocks/>
          </p:cNvCxnSpPr>
          <p:nvPr/>
        </p:nvCxnSpPr>
        <p:spPr bwMode="auto">
          <a:xfrm>
            <a:off x="5421753" y="3202528"/>
            <a:ext cx="0" cy="1430511"/>
          </a:xfrm>
          <a:prstGeom prst="line">
            <a:avLst/>
          </a:prstGeom>
          <a:noFill/>
          <a:ln w="28575" cap="flat" cmpd="sng" algn="ctr">
            <a:solidFill>
              <a:schemeClr val="accent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62F81A9B-ED93-A2EF-8010-61FCA64CB297}"/>
              </a:ext>
            </a:extLst>
          </p:cNvPr>
          <p:cNvCxnSpPr>
            <a:cxnSpLocks/>
          </p:cNvCxnSpPr>
          <p:nvPr/>
        </p:nvCxnSpPr>
        <p:spPr bwMode="auto">
          <a:xfrm>
            <a:off x="5300809" y="3202528"/>
            <a:ext cx="0" cy="1363836"/>
          </a:xfrm>
          <a:prstGeom prst="line">
            <a:avLst/>
          </a:prstGeom>
          <a:noFill/>
          <a:ln w="28575"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72824C39-C52E-0114-CC0A-5458A8058C35}"/>
              </a:ext>
            </a:extLst>
          </p:cNvPr>
          <p:cNvCxnSpPr>
            <a:cxnSpLocks/>
          </p:cNvCxnSpPr>
          <p:nvPr/>
        </p:nvCxnSpPr>
        <p:spPr bwMode="auto">
          <a:xfrm>
            <a:off x="5254791" y="3202528"/>
            <a:ext cx="0" cy="1363836"/>
          </a:xfrm>
          <a:prstGeom prst="line">
            <a:avLst/>
          </a:prstGeom>
          <a:noFill/>
          <a:ln w="28575" cap="flat" cmpd="sng" algn="ctr">
            <a:solidFill>
              <a:schemeClr val="accent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BBBEBE1E-9F18-26CF-B5D4-8F3126FE0C00}"/>
              </a:ext>
            </a:extLst>
          </p:cNvPr>
          <p:cNvCxnSpPr>
            <a:cxnSpLocks/>
          </p:cNvCxnSpPr>
          <p:nvPr/>
        </p:nvCxnSpPr>
        <p:spPr bwMode="auto">
          <a:xfrm>
            <a:off x="5221631" y="3202528"/>
            <a:ext cx="0" cy="1340024"/>
          </a:xfrm>
          <a:prstGeom prst="line">
            <a:avLst/>
          </a:prstGeom>
          <a:noFill/>
          <a:ln w="28575"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01166F7F-B23B-A0B2-A70D-387210564AE9}"/>
              </a:ext>
            </a:extLst>
          </p:cNvPr>
          <p:cNvCxnSpPr>
            <a:cxnSpLocks/>
          </p:cNvCxnSpPr>
          <p:nvPr/>
        </p:nvCxnSpPr>
        <p:spPr bwMode="auto">
          <a:xfrm>
            <a:off x="5181150" y="3202528"/>
            <a:ext cx="0" cy="1323355"/>
          </a:xfrm>
          <a:prstGeom prst="line">
            <a:avLst/>
          </a:prstGeom>
          <a:noFill/>
          <a:ln w="28575"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4A3CF54F-3E7D-D30A-64C3-0304F31695A7}"/>
              </a:ext>
            </a:extLst>
          </p:cNvPr>
          <p:cNvCxnSpPr>
            <a:cxnSpLocks/>
          </p:cNvCxnSpPr>
          <p:nvPr/>
        </p:nvCxnSpPr>
        <p:spPr bwMode="auto">
          <a:xfrm>
            <a:off x="4941927" y="3202528"/>
            <a:ext cx="0" cy="1199530"/>
          </a:xfrm>
          <a:prstGeom prst="line">
            <a:avLst/>
          </a:prstGeom>
          <a:noFill/>
          <a:ln w="28575"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20878AEC-1E6E-2600-2D50-81174AB211CA}"/>
              </a:ext>
            </a:extLst>
          </p:cNvPr>
          <p:cNvCxnSpPr>
            <a:cxnSpLocks/>
          </p:cNvCxnSpPr>
          <p:nvPr/>
        </p:nvCxnSpPr>
        <p:spPr bwMode="auto">
          <a:xfrm>
            <a:off x="4813859" y="3202528"/>
            <a:ext cx="0" cy="1144761"/>
          </a:xfrm>
          <a:prstGeom prst="line">
            <a:avLst/>
          </a:prstGeom>
          <a:noFill/>
          <a:ln w="28575" cap="flat" cmpd="sng" algn="ctr">
            <a:solidFill>
              <a:schemeClr val="accent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31A93E58-5E56-08F6-334A-00DC58F60998}"/>
              </a:ext>
            </a:extLst>
          </p:cNvPr>
          <p:cNvCxnSpPr>
            <a:cxnSpLocks/>
          </p:cNvCxnSpPr>
          <p:nvPr/>
        </p:nvCxnSpPr>
        <p:spPr bwMode="auto">
          <a:xfrm>
            <a:off x="4492313" y="3202528"/>
            <a:ext cx="0" cy="906636"/>
          </a:xfrm>
          <a:prstGeom prst="line">
            <a:avLst/>
          </a:prstGeom>
          <a:noFill/>
          <a:ln w="28575" cap="flat" cmpd="sng" algn="ctr">
            <a:solidFill>
              <a:schemeClr val="accent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00D425FF-62B9-E07F-66CC-6981F4E5C45B}"/>
              </a:ext>
            </a:extLst>
          </p:cNvPr>
          <p:cNvCxnSpPr>
            <a:cxnSpLocks/>
          </p:cNvCxnSpPr>
          <p:nvPr/>
        </p:nvCxnSpPr>
        <p:spPr bwMode="auto">
          <a:xfrm>
            <a:off x="4339432" y="3202528"/>
            <a:ext cx="0" cy="906636"/>
          </a:xfrm>
          <a:prstGeom prst="line">
            <a:avLst/>
          </a:prstGeom>
          <a:noFill/>
          <a:ln w="28575"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BDB14C9C-E2F7-B8DB-EF5B-9D105E37C0B5}"/>
              </a:ext>
            </a:extLst>
          </p:cNvPr>
          <p:cNvCxnSpPr>
            <a:cxnSpLocks/>
          </p:cNvCxnSpPr>
          <p:nvPr/>
        </p:nvCxnSpPr>
        <p:spPr bwMode="auto">
          <a:xfrm>
            <a:off x="4292034" y="3202528"/>
            <a:ext cx="0" cy="897111"/>
          </a:xfrm>
          <a:prstGeom prst="line">
            <a:avLst/>
          </a:prstGeom>
          <a:noFill/>
          <a:ln w="28575"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B713DC8B-032E-5636-3972-4F94D57C7895}"/>
              </a:ext>
            </a:extLst>
          </p:cNvPr>
          <p:cNvCxnSpPr>
            <a:cxnSpLocks/>
          </p:cNvCxnSpPr>
          <p:nvPr/>
        </p:nvCxnSpPr>
        <p:spPr bwMode="auto">
          <a:xfrm>
            <a:off x="4127686" y="3202528"/>
            <a:ext cx="0" cy="778049"/>
          </a:xfrm>
          <a:prstGeom prst="line">
            <a:avLst/>
          </a:prstGeom>
          <a:noFill/>
          <a:ln w="28575"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68D1787B-3F64-AFEA-C222-689CCDE91A2D}"/>
              </a:ext>
            </a:extLst>
          </p:cNvPr>
          <p:cNvCxnSpPr>
            <a:cxnSpLocks/>
          </p:cNvCxnSpPr>
          <p:nvPr/>
        </p:nvCxnSpPr>
        <p:spPr bwMode="auto">
          <a:xfrm>
            <a:off x="4166905" y="3202528"/>
            <a:ext cx="0" cy="787574"/>
          </a:xfrm>
          <a:prstGeom prst="line">
            <a:avLst/>
          </a:prstGeom>
          <a:noFill/>
          <a:ln w="28575"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B17A86BB-73B5-54A9-D78F-79D57635D924}"/>
              </a:ext>
            </a:extLst>
          </p:cNvPr>
          <p:cNvCxnSpPr>
            <a:cxnSpLocks/>
          </p:cNvCxnSpPr>
          <p:nvPr/>
        </p:nvCxnSpPr>
        <p:spPr bwMode="auto">
          <a:xfrm>
            <a:off x="4209768" y="3202528"/>
            <a:ext cx="0" cy="787574"/>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7B141115-5963-A60E-775E-E91B8E23F25C}"/>
              </a:ext>
            </a:extLst>
          </p:cNvPr>
          <p:cNvCxnSpPr>
            <a:cxnSpLocks/>
          </p:cNvCxnSpPr>
          <p:nvPr/>
        </p:nvCxnSpPr>
        <p:spPr bwMode="auto">
          <a:xfrm>
            <a:off x="4012804" y="3202528"/>
            <a:ext cx="0" cy="768524"/>
          </a:xfrm>
          <a:prstGeom prst="line">
            <a:avLst/>
          </a:prstGeom>
          <a:noFill/>
          <a:ln w="28575"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1209A903-942C-3297-49C3-751DDFCF1FBB}"/>
              </a:ext>
            </a:extLst>
          </p:cNvPr>
          <p:cNvCxnSpPr>
            <a:cxnSpLocks/>
          </p:cNvCxnSpPr>
          <p:nvPr/>
        </p:nvCxnSpPr>
        <p:spPr bwMode="auto">
          <a:xfrm>
            <a:off x="3977025" y="3202528"/>
            <a:ext cx="0" cy="739949"/>
          </a:xfrm>
          <a:prstGeom prst="line">
            <a:avLst/>
          </a:prstGeom>
          <a:noFill/>
          <a:ln w="28575" cap="flat" cmpd="sng" algn="ctr">
            <a:solidFill>
              <a:schemeClr val="accent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3C586F15-324E-FB47-0ADE-E5B8593F0025}"/>
              </a:ext>
            </a:extLst>
          </p:cNvPr>
          <p:cNvCxnSpPr>
            <a:cxnSpLocks/>
          </p:cNvCxnSpPr>
          <p:nvPr/>
        </p:nvCxnSpPr>
        <p:spPr bwMode="auto">
          <a:xfrm>
            <a:off x="3813396" y="3202528"/>
            <a:ext cx="0" cy="713755"/>
          </a:xfrm>
          <a:prstGeom prst="line">
            <a:avLst/>
          </a:prstGeom>
          <a:noFill/>
          <a:ln w="28575"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6531B890-8414-6C1E-8D5A-0553799BEE40}"/>
              </a:ext>
            </a:extLst>
          </p:cNvPr>
          <p:cNvCxnSpPr>
            <a:cxnSpLocks/>
          </p:cNvCxnSpPr>
          <p:nvPr/>
        </p:nvCxnSpPr>
        <p:spPr bwMode="auto">
          <a:xfrm>
            <a:off x="3651445" y="3202528"/>
            <a:ext cx="0" cy="625649"/>
          </a:xfrm>
          <a:prstGeom prst="line">
            <a:avLst/>
          </a:prstGeom>
          <a:noFill/>
          <a:ln w="28575"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110EB651-B57B-CD79-B889-1938D31CF0CA}"/>
              </a:ext>
            </a:extLst>
          </p:cNvPr>
          <p:cNvCxnSpPr>
            <a:cxnSpLocks/>
          </p:cNvCxnSpPr>
          <p:nvPr/>
        </p:nvCxnSpPr>
        <p:spPr bwMode="auto">
          <a:xfrm>
            <a:off x="3607663" y="3202528"/>
            <a:ext cx="0" cy="625649"/>
          </a:xfrm>
          <a:prstGeom prst="line">
            <a:avLst/>
          </a:prstGeom>
          <a:noFill/>
          <a:ln w="28575" cap="flat" cmpd="sng" algn="ctr">
            <a:solidFill>
              <a:schemeClr val="accent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7BB4E1BB-9DFA-923F-A305-CA43E3DA8048}"/>
              </a:ext>
            </a:extLst>
          </p:cNvPr>
          <p:cNvCxnSpPr>
            <a:cxnSpLocks/>
          </p:cNvCxnSpPr>
          <p:nvPr/>
        </p:nvCxnSpPr>
        <p:spPr bwMode="auto">
          <a:xfrm>
            <a:off x="3735097" y="3202528"/>
            <a:ext cx="0" cy="663749"/>
          </a:xfrm>
          <a:prstGeom prst="line">
            <a:avLst/>
          </a:prstGeom>
          <a:noFill/>
          <a:ln w="28575"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EEB07760-D2E6-1A00-CD80-800B3523A856}"/>
              </a:ext>
            </a:extLst>
          </p:cNvPr>
          <p:cNvCxnSpPr>
            <a:cxnSpLocks/>
          </p:cNvCxnSpPr>
          <p:nvPr/>
        </p:nvCxnSpPr>
        <p:spPr bwMode="auto">
          <a:xfrm>
            <a:off x="3778784" y="3202528"/>
            <a:ext cx="0" cy="680418"/>
          </a:xfrm>
          <a:prstGeom prst="line">
            <a:avLst/>
          </a:prstGeom>
          <a:noFill/>
          <a:ln w="28575"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909AC5A0-F749-7846-3BFE-0A80EE69B8DA}"/>
              </a:ext>
            </a:extLst>
          </p:cNvPr>
          <p:cNvCxnSpPr>
            <a:cxnSpLocks/>
          </p:cNvCxnSpPr>
          <p:nvPr/>
        </p:nvCxnSpPr>
        <p:spPr bwMode="auto">
          <a:xfrm>
            <a:off x="3568366" y="3202528"/>
            <a:ext cx="0" cy="575643"/>
          </a:xfrm>
          <a:prstGeom prst="line">
            <a:avLst/>
          </a:prstGeom>
          <a:noFill/>
          <a:ln w="28575"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2799DD8C-6DF6-4AD3-2495-6D7D59EA0436}"/>
              </a:ext>
            </a:extLst>
          </p:cNvPr>
          <p:cNvCxnSpPr>
            <a:cxnSpLocks/>
          </p:cNvCxnSpPr>
          <p:nvPr/>
        </p:nvCxnSpPr>
        <p:spPr bwMode="auto">
          <a:xfrm>
            <a:off x="3455914" y="3202528"/>
            <a:ext cx="0" cy="530399"/>
          </a:xfrm>
          <a:prstGeom prst="line">
            <a:avLst/>
          </a:prstGeom>
          <a:noFill/>
          <a:ln w="28575"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72356B59-7FDA-8024-491C-D2F938E580EB}"/>
              </a:ext>
            </a:extLst>
          </p:cNvPr>
          <p:cNvCxnSpPr>
            <a:cxnSpLocks/>
          </p:cNvCxnSpPr>
          <p:nvPr/>
        </p:nvCxnSpPr>
        <p:spPr bwMode="auto">
          <a:xfrm>
            <a:off x="3490557" y="3202528"/>
            <a:ext cx="0" cy="547068"/>
          </a:xfrm>
          <a:prstGeom prst="line">
            <a:avLst/>
          </a:prstGeom>
          <a:noFill/>
          <a:ln w="28575" cap="flat" cmpd="sng" algn="ctr">
            <a:solidFill>
              <a:schemeClr val="accent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7FF877A2-3E93-E235-D2F7-8E1D694A5751}"/>
              </a:ext>
            </a:extLst>
          </p:cNvPr>
          <p:cNvCxnSpPr>
            <a:cxnSpLocks/>
          </p:cNvCxnSpPr>
          <p:nvPr/>
        </p:nvCxnSpPr>
        <p:spPr bwMode="auto">
          <a:xfrm>
            <a:off x="3326118" y="3202528"/>
            <a:ext cx="0" cy="506586"/>
          </a:xfrm>
          <a:prstGeom prst="line">
            <a:avLst/>
          </a:prstGeom>
          <a:noFill/>
          <a:ln w="28575" cap="flat" cmpd="sng" algn="ctr">
            <a:solidFill>
              <a:schemeClr val="accent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BB08A9B4-2C45-BF57-ECF2-FAA06890E8AB}"/>
              </a:ext>
            </a:extLst>
          </p:cNvPr>
          <p:cNvCxnSpPr>
            <a:cxnSpLocks/>
          </p:cNvCxnSpPr>
          <p:nvPr/>
        </p:nvCxnSpPr>
        <p:spPr bwMode="auto">
          <a:xfrm>
            <a:off x="3253047" y="3202528"/>
            <a:ext cx="0" cy="485155"/>
          </a:xfrm>
          <a:prstGeom prst="line">
            <a:avLst/>
          </a:prstGeom>
          <a:noFill/>
          <a:ln w="28575" cap="flat" cmpd="sng" algn="ctr">
            <a:solidFill>
              <a:schemeClr val="accent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8FC53A58-2486-419C-21C3-8F14076579B4}"/>
              </a:ext>
            </a:extLst>
          </p:cNvPr>
          <p:cNvCxnSpPr>
            <a:cxnSpLocks/>
          </p:cNvCxnSpPr>
          <p:nvPr/>
        </p:nvCxnSpPr>
        <p:spPr bwMode="auto">
          <a:xfrm>
            <a:off x="3287599" y="3202528"/>
            <a:ext cx="0" cy="485155"/>
          </a:xfrm>
          <a:prstGeom prst="line">
            <a:avLst/>
          </a:prstGeom>
          <a:noFill/>
          <a:ln w="28575"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0AC0CF98-60F2-8F8C-5B44-4653D1DBD9B9}"/>
              </a:ext>
            </a:extLst>
          </p:cNvPr>
          <p:cNvCxnSpPr>
            <a:cxnSpLocks/>
          </p:cNvCxnSpPr>
          <p:nvPr/>
        </p:nvCxnSpPr>
        <p:spPr bwMode="auto">
          <a:xfrm>
            <a:off x="3171459" y="3202528"/>
            <a:ext cx="0" cy="485155"/>
          </a:xfrm>
          <a:prstGeom prst="line">
            <a:avLst/>
          </a:prstGeom>
          <a:noFill/>
          <a:ln w="28575" cap="flat" cmpd="sng" algn="ctr">
            <a:solidFill>
              <a:schemeClr val="accent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E115B099-DB7C-738D-C7FA-A295E8DD33D3}"/>
              </a:ext>
            </a:extLst>
          </p:cNvPr>
          <p:cNvCxnSpPr>
            <a:cxnSpLocks/>
          </p:cNvCxnSpPr>
          <p:nvPr/>
        </p:nvCxnSpPr>
        <p:spPr bwMode="auto">
          <a:xfrm>
            <a:off x="3049918" y="3202528"/>
            <a:ext cx="0" cy="449436"/>
          </a:xfrm>
          <a:prstGeom prst="line">
            <a:avLst/>
          </a:prstGeom>
          <a:noFill/>
          <a:ln w="28575"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BA90E728-3FB1-955F-6E9E-851090879728}"/>
              </a:ext>
            </a:extLst>
          </p:cNvPr>
          <p:cNvCxnSpPr>
            <a:cxnSpLocks/>
          </p:cNvCxnSpPr>
          <p:nvPr/>
        </p:nvCxnSpPr>
        <p:spPr bwMode="auto">
          <a:xfrm>
            <a:off x="3003842" y="3202528"/>
            <a:ext cx="0" cy="432768"/>
          </a:xfrm>
          <a:prstGeom prst="line">
            <a:avLst/>
          </a:prstGeom>
          <a:noFill/>
          <a:ln w="28575" cap="flat" cmpd="sng" algn="ctr">
            <a:solidFill>
              <a:schemeClr val="accent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A929CA7F-FA20-97CB-2FF0-4BE37D603308}"/>
              </a:ext>
            </a:extLst>
          </p:cNvPr>
          <p:cNvCxnSpPr>
            <a:cxnSpLocks/>
          </p:cNvCxnSpPr>
          <p:nvPr/>
        </p:nvCxnSpPr>
        <p:spPr bwMode="auto">
          <a:xfrm>
            <a:off x="2965742" y="3202528"/>
            <a:ext cx="0" cy="432768"/>
          </a:xfrm>
          <a:prstGeom prst="line">
            <a:avLst/>
          </a:prstGeom>
          <a:noFill/>
          <a:ln w="28575"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4834A513-29C2-0C6A-D5AE-3B4729B010F0}"/>
              </a:ext>
            </a:extLst>
          </p:cNvPr>
          <p:cNvCxnSpPr>
            <a:cxnSpLocks/>
          </p:cNvCxnSpPr>
          <p:nvPr/>
        </p:nvCxnSpPr>
        <p:spPr bwMode="auto">
          <a:xfrm>
            <a:off x="2807495" y="3202528"/>
            <a:ext cx="0" cy="361330"/>
          </a:xfrm>
          <a:prstGeom prst="line">
            <a:avLst/>
          </a:prstGeom>
          <a:noFill/>
          <a:ln w="28575"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7BD85727-D3A6-104F-0BD3-602621D99F47}"/>
              </a:ext>
            </a:extLst>
          </p:cNvPr>
          <p:cNvCxnSpPr>
            <a:cxnSpLocks/>
          </p:cNvCxnSpPr>
          <p:nvPr/>
        </p:nvCxnSpPr>
        <p:spPr bwMode="auto">
          <a:xfrm>
            <a:off x="2769395" y="3202528"/>
            <a:ext cx="0" cy="323230"/>
          </a:xfrm>
          <a:prstGeom prst="line">
            <a:avLst/>
          </a:prstGeom>
          <a:noFill/>
          <a:ln w="28575" cap="flat" cmpd="sng" algn="ctr">
            <a:solidFill>
              <a:schemeClr val="accent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0381861B-3BAD-142B-D8E6-295242A92834}"/>
              </a:ext>
            </a:extLst>
          </p:cNvPr>
          <p:cNvCxnSpPr>
            <a:cxnSpLocks/>
          </p:cNvCxnSpPr>
          <p:nvPr/>
        </p:nvCxnSpPr>
        <p:spPr bwMode="auto">
          <a:xfrm>
            <a:off x="2725878" y="3202528"/>
            <a:ext cx="0" cy="323230"/>
          </a:xfrm>
          <a:prstGeom prst="line">
            <a:avLst/>
          </a:prstGeom>
          <a:noFill/>
          <a:ln w="28575"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9986894F-6C4A-60FD-CDE7-881819600C2C}"/>
              </a:ext>
            </a:extLst>
          </p:cNvPr>
          <p:cNvCxnSpPr>
            <a:cxnSpLocks/>
          </p:cNvCxnSpPr>
          <p:nvPr/>
        </p:nvCxnSpPr>
        <p:spPr bwMode="auto">
          <a:xfrm>
            <a:off x="2567326" y="3202528"/>
            <a:ext cx="0" cy="282749"/>
          </a:xfrm>
          <a:prstGeom prst="line">
            <a:avLst/>
          </a:prstGeom>
          <a:noFill/>
          <a:ln w="28575"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A8F6D097-60B4-2B90-C3E6-940DE8CC27E6}"/>
              </a:ext>
            </a:extLst>
          </p:cNvPr>
          <p:cNvCxnSpPr>
            <a:cxnSpLocks/>
          </p:cNvCxnSpPr>
          <p:nvPr/>
        </p:nvCxnSpPr>
        <p:spPr bwMode="auto">
          <a:xfrm>
            <a:off x="2363164" y="3202528"/>
            <a:ext cx="0" cy="242268"/>
          </a:xfrm>
          <a:prstGeom prst="line">
            <a:avLst/>
          </a:prstGeom>
          <a:noFill/>
          <a:ln w="28575"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9B79743D-EC89-1476-627D-86CE20637BF0}"/>
              </a:ext>
            </a:extLst>
          </p:cNvPr>
          <p:cNvCxnSpPr>
            <a:cxnSpLocks/>
          </p:cNvCxnSpPr>
          <p:nvPr/>
        </p:nvCxnSpPr>
        <p:spPr bwMode="auto">
          <a:xfrm>
            <a:off x="2407221" y="3202528"/>
            <a:ext cx="0" cy="256555"/>
          </a:xfrm>
          <a:prstGeom prst="line">
            <a:avLst/>
          </a:prstGeom>
          <a:noFill/>
          <a:ln w="28575"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065DFE8-73B2-6FE0-DB85-E2E983EC6546}"/>
              </a:ext>
            </a:extLst>
          </p:cNvPr>
          <p:cNvCxnSpPr>
            <a:cxnSpLocks/>
          </p:cNvCxnSpPr>
          <p:nvPr/>
        </p:nvCxnSpPr>
        <p:spPr bwMode="auto">
          <a:xfrm>
            <a:off x="2284524" y="3202528"/>
            <a:ext cx="0" cy="216074"/>
          </a:xfrm>
          <a:prstGeom prst="line">
            <a:avLst/>
          </a:prstGeom>
          <a:noFill/>
          <a:ln w="28575"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999511F6-ADD2-3F9A-7DE7-8AC818C8E997}"/>
              </a:ext>
            </a:extLst>
          </p:cNvPr>
          <p:cNvCxnSpPr>
            <a:cxnSpLocks/>
          </p:cNvCxnSpPr>
          <p:nvPr/>
        </p:nvCxnSpPr>
        <p:spPr bwMode="auto">
          <a:xfrm>
            <a:off x="2200989" y="3202528"/>
            <a:ext cx="0" cy="194643"/>
          </a:xfrm>
          <a:prstGeom prst="line">
            <a:avLst/>
          </a:prstGeom>
          <a:noFill/>
          <a:ln w="28575"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CDCDBBFF-20E0-4C56-52C2-CC0FCFA98876}"/>
              </a:ext>
            </a:extLst>
          </p:cNvPr>
          <p:cNvCxnSpPr>
            <a:cxnSpLocks/>
          </p:cNvCxnSpPr>
          <p:nvPr/>
        </p:nvCxnSpPr>
        <p:spPr bwMode="auto">
          <a:xfrm>
            <a:off x="2163325" y="3202528"/>
            <a:ext cx="0" cy="161305"/>
          </a:xfrm>
          <a:prstGeom prst="line">
            <a:avLst/>
          </a:prstGeom>
          <a:noFill/>
          <a:ln w="28575" cap="flat" cmpd="sng" algn="ctr">
            <a:solidFill>
              <a:schemeClr val="accent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152BE7B7-04AC-CD3C-E3D1-A54641863DBF}"/>
              </a:ext>
            </a:extLst>
          </p:cNvPr>
          <p:cNvCxnSpPr>
            <a:cxnSpLocks/>
          </p:cNvCxnSpPr>
          <p:nvPr/>
        </p:nvCxnSpPr>
        <p:spPr bwMode="auto">
          <a:xfrm>
            <a:off x="2083280" y="3202528"/>
            <a:ext cx="0" cy="142255"/>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11" name="Group 32">
            <a:extLst>
              <a:ext uri="{FF2B5EF4-FFF2-40B4-BE49-F238E27FC236}">
                <a16:creationId xmlns:a16="http://schemas.microsoft.com/office/drawing/2014/main" id="{491CF81F-C241-C2CB-8783-BA9AD2B55A48}"/>
              </a:ext>
            </a:extLst>
          </p:cNvPr>
          <p:cNvGraphicFramePr>
            <a:graphicFrameLocks noGrp="1"/>
          </p:cNvGraphicFramePr>
          <p:nvPr/>
        </p:nvGraphicFramePr>
        <p:xfrm>
          <a:off x="1066800" y="5364774"/>
          <a:ext cx="4937760" cy="914448"/>
        </p:xfrm>
        <a:graphic>
          <a:graphicData uri="http://schemas.openxmlformats.org/drawingml/2006/table">
            <a:tbl>
              <a:tblPr/>
              <a:tblGrid>
                <a:gridCol w="210312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2450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Inv-Assessed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Doublet (n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Triplet (n =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00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ORR,* n (%) [95% CI]</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 (38) [26-51]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 (49) [37-61]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33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NE (8.8-NE)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NE (5.8-NE)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7390523"/>
                  </a:ext>
                </a:extLst>
              </a:tr>
            </a:tbl>
          </a:graphicData>
        </a:graphic>
      </p:graphicFrame>
      <p:graphicFrame>
        <p:nvGraphicFramePr>
          <p:cNvPr id="20" name="Group 32">
            <a:extLst>
              <a:ext uri="{FF2B5EF4-FFF2-40B4-BE49-F238E27FC236}">
                <a16:creationId xmlns:a16="http://schemas.microsoft.com/office/drawing/2014/main" id="{F140221D-3BDD-77F1-96B8-1F25A361B743}"/>
              </a:ext>
            </a:extLst>
          </p:cNvPr>
          <p:cNvGraphicFramePr>
            <a:graphicFrameLocks noGrp="1"/>
          </p:cNvGraphicFramePr>
          <p:nvPr/>
        </p:nvGraphicFramePr>
        <p:xfrm>
          <a:off x="7020685" y="5364774"/>
          <a:ext cx="4937760" cy="914448"/>
        </p:xfrm>
        <a:graphic>
          <a:graphicData uri="http://schemas.openxmlformats.org/drawingml/2006/table">
            <a:tbl>
              <a:tblPr/>
              <a:tblGrid>
                <a:gridCol w="210312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2450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Inv-Assessed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Doublet (n =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Triplet (n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00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ORR,* n (%) [95% CI]</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 (50) [32-68]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 (57) [42-70]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33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NE (5.5-NE)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NE (5.7-NE)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7390523"/>
                  </a:ext>
                </a:extLst>
              </a:tr>
            </a:tbl>
          </a:graphicData>
        </a:graphic>
      </p:graphicFrame>
      <p:sp>
        <p:nvSpPr>
          <p:cNvPr id="36" name="TextBox 35">
            <a:extLst>
              <a:ext uri="{FF2B5EF4-FFF2-40B4-BE49-F238E27FC236}">
                <a16:creationId xmlns:a16="http://schemas.microsoft.com/office/drawing/2014/main" id="{204B8F5B-040F-16B0-6DC7-BCC26B4E813F}"/>
              </a:ext>
            </a:extLst>
          </p:cNvPr>
          <p:cNvSpPr txBox="1"/>
          <p:nvPr/>
        </p:nvSpPr>
        <p:spPr bwMode="auto">
          <a:xfrm>
            <a:off x="5290556" y="6388915"/>
            <a:ext cx="25586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*Confirmed + pending.</a:t>
            </a:r>
          </a:p>
        </p:txBody>
      </p:sp>
      <p:sp>
        <p:nvSpPr>
          <p:cNvPr id="38" name="TextBox 37">
            <a:extLst>
              <a:ext uri="{FF2B5EF4-FFF2-40B4-BE49-F238E27FC236}">
                <a16:creationId xmlns:a16="http://schemas.microsoft.com/office/drawing/2014/main" id="{D5A4A659-DDD2-59AB-D36B-6B8F68C3AEE3}"/>
              </a:ext>
            </a:extLst>
          </p:cNvPr>
          <p:cNvSpPr txBox="1"/>
          <p:nvPr/>
        </p:nvSpPr>
        <p:spPr bwMode="auto">
          <a:xfrm rot="16200000">
            <a:off x="4402029" y="3180563"/>
            <a:ext cx="4031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Best Change in Sum of Diameters From BL (%)</a:t>
            </a:r>
          </a:p>
        </p:txBody>
      </p:sp>
    </p:spTree>
    <p:extLst>
      <p:ext uri="{BB962C8B-B14F-4D97-AF65-F5344CB8AC3E}">
        <p14:creationId xmlns:p14="http://schemas.microsoft.com/office/powerpoint/2010/main" val="1199961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a:t>TROPION-Lung02: Safety</a:t>
            </a:r>
          </a:p>
        </p:txBody>
      </p:sp>
      <p:sp>
        <p:nvSpPr>
          <p:cNvPr id="5" name="Content Placeholder 4">
            <a:extLst>
              <a:ext uri="{FF2B5EF4-FFF2-40B4-BE49-F238E27FC236}">
                <a16:creationId xmlns:a16="http://schemas.microsoft.com/office/drawing/2014/main" id="{4F5B9C44-FB87-C6BA-BBD2-AFAF5BB7C358}"/>
              </a:ext>
            </a:extLst>
          </p:cNvPr>
          <p:cNvSpPr>
            <a:spLocks noGrp="1"/>
          </p:cNvSpPr>
          <p:nvPr>
            <p:ph idx="1"/>
          </p:nvPr>
        </p:nvSpPr>
        <p:spPr>
          <a:xfrm>
            <a:off x="8153400" y="1513047"/>
            <a:ext cx="3557059" cy="4650687"/>
          </a:xfrm>
        </p:spPr>
        <p:txBody>
          <a:bodyPr/>
          <a:lstStyle/>
          <a:p>
            <a:r>
              <a:rPr lang="en-US" sz="2000" b="1"/>
              <a:t>Oral mucositis/stomatitis</a:t>
            </a:r>
          </a:p>
          <a:p>
            <a:pPr lvl="1"/>
            <a:r>
              <a:rPr lang="en-US" sz="1800"/>
              <a:t>Doublet: any, 58%; G3+, 8%</a:t>
            </a:r>
          </a:p>
          <a:p>
            <a:pPr lvl="1"/>
            <a:r>
              <a:rPr lang="en-US" sz="1800"/>
              <a:t>Triplet: any, 43%; G3+, 6%</a:t>
            </a:r>
          </a:p>
          <a:p>
            <a:r>
              <a:rPr lang="en-US" sz="2000" b="1"/>
              <a:t>Adjudicated drug-related ILD/pneumonitis</a:t>
            </a:r>
          </a:p>
          <a:p>
            <a:pPr lvl="1"/>
            <a:r>
              <a:rPr lang="en-US" sz="1800"/>
              <a:t>Doublet: any, 17%; G3+, 3%</a:t>
            </a:r>
          </a:p>
          <a:p>
            <a:pPr lvl="1"/>
            <a:r>
              <a:rPr lang="en-US" sz="1800"/>
              <a:t>Triplet: any, 22%; G3+, 3%</a:t>
            </a:r>
          </a:p>
          <a:p>
            <a:r>
              <a:rPr lang="en-US" sz="2000" b="1"/>
              <a:t>Ocular surface toxicity</a:t>
            </a:r>
          </a:p>
          <a:p>
            <a:pPr lvl="1"/>
            <a:r>
              <a:rPr lang="en-US" sz="1800"/>
              <a:t>Doublet: any, 16%; G3+, 2%</a:t>
            </a:r>
          </a:p>
          <a:p>
            <a:pPr lvl="1"/>
            <a:r>
              <a:rPr lang="en-US" sz="1800"/>
              <a:t>Triplet: any, 24%; G3+, 3%</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Goto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ASCO 2023.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9004.</a:t>
            </a:r>
          </a:p>
        </p:txBody>
      </p:sp>
      <p:sp>
        <p:nvSpPr>
          <p:cNvPr id="3" name="TextBox 2">
            <a:extLst>
              <a:ext uri="{FF2B5EF4-FFF2-40B4-BE49-F238E27FC236}">
                <a16:creationId xmlns:a16="http://schemas.microsoft.com/office/drawing/2014/main" id="{0C2A794C-0AB1-B45D-77CB-6F18DD970804}"/>
              </a:ext>
            </a:extLst>
          </p:cNvPr>
          <p:cNvSpPr txBox="1"/>
          <p:nvPr/>
        </p:nvSpPr>
        <p:spPr bwMode="auto">
          <a:xfrm>
            <a:off x="381000" y="1790700"/>
            <a:ext cx="1630959" cy="418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Stomatitis</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Anemia</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Fatigue</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ppetite ↓</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Constipation</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Vomiting</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Cough</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Platelet count ↓</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Amylase ↑</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Alopecia</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Diarrhea</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Neutrophil count ↓</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Pruritus</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Rash</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Weight ↓</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Blood creatinine ↑</a:t>
            </a:r>
          </a:p>
          <a:p>
            <a:pPr marL="0" marR="0" lvl="0" indent="0" algn="r" defTabSz="914400" rtl="0" eaLnBrk="0" fontAlgn="base" latinLnBrk="0" hangingPunct="0">
              <a:lnSpc>
                <a:spcPct val="100000"/>
              </a:lnSpc>
              <a:spcBef>
                <a:spcPts val="0"/>
              </a:spcBef>
              <a:spcAft>
                <a:spcPts val="1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Neutropenia</a:t>
            </a:r>
          </a:p>
        </p:txBody>
      </p:sp>
      <p:grpSp>
        <p:nvGrpSpPr>
          <p:cNvPr id="14" name="Group 13">
            <a:extLst>
              <a:ext uri="{FF2B5EF4-FFF2-40B4-BE49-F238E27FC236}">
                <a16:creationId xmlns:a16="http://schemas.microsoft.com/office/drawing/2014/main" id="{3D9C8B23-6E25-A6EE-6B8F-D3C8110DCF49}"/>
              </a:ext>
            </a:extLst>
          </p:cNvPr>
          <p:cNvGrpSpPr/>
          <p:nvPr/>
        </p:nvGrpSpPr>
        <p:grpSpPr>
          <a:xfrm>
            <a:off x="1721981" y="5953155"/>
            <a:ext cx="6784729" cy="338554"/>
            <a:chOff x="3740200" y="5953155"/>
            <a:chExt cx="6784729" cy="338554"/>
          </a:xfrm>
        </p:grpSpPr>
        <p:sp>
          <p:nvSpPr>
            <p:cNvPr id="6" name="TextBox 5">
              <a:extLst>
                <a:ext uri="{FF2B5EF4-FFF2-40B4-BE49-F238E27FC236}">
                  <a16:creationId xmlns:a16="http://schemas.microsoft.com/office/drawing/2014/main" id="{D51C7BBD-7C2D-958E-B05D-BBF731DE36D6}"/>
                </a:ext>
              </a:extLst>
            </p:cNvPr>
            <p:cNvSpPr txBox="1"/>
            <p:nvPr/>
          </p:nvSpPr>
          <p:spPr bwMode="auto">
            <a:xfrm>
              <a:off x="3740200"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 name="TextBox 6">
              <a:extLst>
                <a:ext uri="{FF2B5EF4-FFF2-40B4-BE49-F238E27FC236}">
                  <a16:creationId xmlns:a16="http://schemas.microsoft.com/office/drawing/2014/main" id="{C0F67A19-31BF-9F12-35F9-4FFA419406D6}"/>
                </a:ext>
              </a:extLst>
            </p:cNvPr>
            <p:cNvSpPr txBox="1"/>
            <p:nvPr/>
          </p:nvSpPr>
          <p:spPr bwMode="auto">
            <a:xfrm>
              <a:off x="4624120"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 name="TextBox 7">
              <a:extLst>
                <a:ext uri="{FF2B5EF4-FFF2-40B4-BE49-F238E27FC236}">
                  <a16:creationId xmlns:a16="http://schemas.microsoft.com/office/drawing/2014/main" id="{33ECCDE3-E938-939D-0928-A1D2BFDE112A}"/>
                </a:ext>
              </a:extLst>
            </p:cNvPr>
            <p:cNvSpPr txBox="1"/>
            <p:nvPr/>
          </p:nvSpPr>
          <p:spPr bwMode="auto">
            <a:xfrm>
              <a:off x="8193696"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 name="TextBox 8">
              <a:extLst>
                <a:ext uri="{FF2B5EF4-FFF2-40B4-BE49-F238E27FC236}">
                  <a16:creationId xmlns:a16="http://schemas.microsoft.com/office/drawing/2014/main" id="{38678C33-D6B3-7B40-53A4-8736FCB261AE}"/>
                </a:ext>
              </a:extLst>
            </p:cNvPr>
            <p:cNvSpPr txBox="1"/>
            <p:nvPr/>
          </p:nvSpPr>
          <p:spPr bwMode="auto">
            <a:xfrm>
              <a:off x="9077616"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 name="TextBox 9">
              <a:extLst>
                <a:ext uri="{FF2B5EF4-FFF2-40B4-BE49-F238E27FC236}">
                  <a16:creationId xmlns:a16="http://schemas.microsoft.com/office/drawing/2014/main" id="{99915F74-6BBE-2F7D-C3AD-9253CF93AC1A}"/>
                </a:ext>
              </a:extLst>
            </p:cNvPr>
            <p:cNvSpPr txBox="1"/>
            <p:nvPr/>
          </p:nvSpPr>
          <p:spPr bwMode="auto">
            <a:xfrm>
              <a:off x="9984396"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 name="TextBox 10">
              <a:extLst>
                <a:ext uri="{FF2B5EF4-FFF2-40B4-BE49-F238E27FC236}">
                  <a16:creationId xmlns:a16="http://schemas.microsoft.com/office/drawing/2014/main" id="{FDDB341B-A3A4-842C-FC07-22368F9BE166}"/>
                </a:ext>
              </a:extLst>
            </p:cNvPr>
            <p:cNvSpPr txBox="1"/>
            <p:nvPr/>
          </p:nvSpPr>
          <p:spPr bwMode="auto">
            <a:xfrm>
              <a:off x="6408908"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 name="TextBox 11">
              <a:extLst>
                <a:ext uri="{FF2B5EF4-FFF2-40B4-BE49-F238E27FC236}">
                  <a16:creationId xmlns:a16="http://schemas.microsoft.com/office/drawing/2014/main" id="{1EB03D6B-207A-AAD0-FC5B-ED66B3818A44}"/>
                </a:ext>
              </a:extLst>
            </p:cNvPr>
            <p:cNvSpPr txBox="1"/>
            <p:nvPr/>
          </p:nvSpPr>
          <p:spPr bwMode="auto">
            <a:xfrm>
              <a:off x="5525559" y="595315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3" name="TextBox 12">
              <a:extLst>
                <a:ext uri="{FF2B5EF4-FFF2-40B4-BE49-F238E27FC236}">
                  <a16:creationId xmlns:a16="http://schemas.microsoft.com/office/drawing/2014/main" id="{03EC0677-82F5-E84B-B5CA-870D9B51A221}"/>
                </a:ext>
              </a:extLst>
            </p:cNvPr>
            <p:cNvSpPr txBox="1"/>
            <p:nvPr/>
          </p:nvSpPr>
          <p:spPr bwMode="auto">
            <a:xfrm>
              <a:off x="7427137" y="595315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0" name="Group 19">
            <a:extLst>
              <a:ext uri="{FF2B5EF4-FFF2-40B4-BE49-F238E27FC236}">
                <a16:creationId xmlns:a16="http://schemas.microsoft.com/office/drawing/2014/main" id="{FFC36011-7379-5A1B-924A-2DECDF0964AC}"/>
              </a:ext>
            </a:extLst>
          </p:cNvPr>
          <p:cNvGrpSpPr/>
          <p:nvPr/>
        </p:nvGrpSpPr>
        <p:grpSpPr>
          <a:xfrm>
            <a:off x="2480171" y="5320242"/>
            <a:ext cx="1149344" cy="584775"/>
            <a:chOff x="4498390" y="5320242"/>
            <a:chExt cx="1149344" cy="584775"/>
          </a:xfrm>
        </p:grpSpPr>
        <p:sp>
          <p:nvSpPr>
            <p:cNvPr id="17" name="TextBox 16">
              <a:extLst>
                <a:ext uri="{FF2B5EF4-FFF2-40B4-BE49-F238E27FC236}">
                  <a16:creationId xmlns:a16="http://schemas.microsoft.com/office/drawing/2014/main" id="{0481D935-C049-D010-05E3-2B8898D8EED8}"/>
                </a:ext>
              </a:extLst>
            </p:cNvPr>
            <p:cNvSpPr txBox="1"/>
            <p:nvPr/>
          </p:nvSpPr>
          <p:spPr bwMode="auto">
            <a:xfrm>
              <a:off x="4624120" y="5320242"/>
              <a:ext cx="10236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Grade 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Grade ≥3</a:t>
              </a:r>
            </a:p>
          </p:txBody>
        </p:sp>
        <p:sp>
          <p:nvSpPr>
            <p:cNvPr id="18" name="Rectangle 17">
              <a:extLst>
                <a:ext uri="{FF2B5EF4-FFF2-40B4-BE49-F238E27FC236}">
                  <a16:creationId xmlns:a16="http://schemas.microsoft.com/office/drawing/2014/main" id="{BE5FB799-14A0-0EF7-C6B3-7FDB7425E002}"/>
                </a:ext>
              </a:extLst>
            </p:cNvPr>
            <p:cNvSpPr/>
            <p:nvPr/>
          </p:nvSpPr>
          <p:spPr bwMode="auto">
            <a:xfrm>
              <a:off x="4498390" y="5429749"/>
              <a:ext cx="156210" cy="1562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9" name="Rectangle 18">
              <a:extLst>
                <a:ext uri="{FF2B5EF4-FFF2-40B4-BE49-F238E27FC236}">
                  <a16:creationId xmlns:a16="http://schemas.microsoft.com/office/drawing/2014/main" id="{5ACD64DD-C417-28C5-407B-253B82AA7267}"/>
                </a:ext>
              </a:extLst>
            </p:cNvPr>
            <p:cNvSpPr/>
            <p:nvPr/>
          </p:nvSpPr>
          <p:spPr bwMode="auto">
            <a:xfrm>
              <a:off x="4498390" y="5660305"/>
              <a:ext cx="156210" cy="156210"/>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AB47F986-F3CD-8DE8-FB02-C33BFE0048E3}"/>
              </a:ext>
            </a:extLst>
          </p:cNvPr>
          <p:cNvGrpSpPr/>
          <p:nvPr/>
        </p:nvGrpSpPr>
        <p:grpSpPr>
          <a:xfrm>
            <a:off x="2257237" y="5429749"/>
            <a:ext cx="156210" cy="386766"/>
            <a:chOff x="4498390" y="5429749"/>
            <a:chExt cx="156210" cy="386766"/>
          </a:xfrm>
        </p:grpSpPr>
        <p:sp>
          <p:nvSpPr>
            <p:cNvPr id="23" name="Rectangle 22">
              <a:extLst>
                <a:ext uri="{FF2B5EF4-FFF2-40B4-BE49-F238E27FC236}">
                  <a16:creationId xmlns:a16="http://schemas.microsoft.com/office/drawing/2014/main" id="{2D477F20-7B8D-98AD-8DBE-719C1606D6B3}"/>
                </a:ext>
              </a:extLst>
            </p:cNvPr>
            <p:cNvSpPr/>
            <p:nvPr/>
          </p:nvSpPr>
          <p:spPr bwMode="auto">
            <a:xfrm>
              <a:off x="4498390" y="5429749"/>
              <a:ext cx="156210" cy="15621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849AA7CE-63E0-6D0D-0121-0E5E63DA578C}"/>
                </a:ext>
              </a:extLst>
            </p:cNvPr>
            <p:cNvSpPr/>
            <p:nvPr/>
          </p:nvSpPr>
          <p:spPr bwMode="auto">
            <a:xfrm>
              <a:off x="4498390" y="5660305"/>
              <a:ext cx="156210" cy="156210"/>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5" name="TextBox 24">
            <a:extLst>
              <a:ext uri="{FF2B5EF4-FFF2-40B4-BE49-F238E27FC236}">
                <a16:creationId xmlns:a16="http://schemas.microsoft.com/office/drawing/2014/main" id="{A5FC0B18-2756-65AE-FE86-B7700A5C77B2}"/>
              </a:ext>
            </a:extLst>
          </p:cNvPr>
          <p:cNvSpPr txBox="1"/>
          <p:nvPr/>
        </p:nvSpPr>
        <p:spPr bwMode="auto">
          <a:xfrm>
            <a:off x="3104746" y="1512132"/>
            <a:ext cx="2520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Doublet therapy (n = 64)</a:t>
            </a:r>
          </a:p>
        </p:txBody>
      </p:sp>
      <p:sp>
        <p:nvSpPr>
          <p:cNvPr id="26" name="TextBox 25">
            <a:extLst>
              <a:ext uri="{FF2B5EF4-FFF2-40B4-BE49-F238E27FC236}">
                <a16:creationId xmlns:a16="http://schemas.microsoft.com/office/drawing/2014/main" id="{75829025-1EC1-38FA-6382-89D76743B85C}"/>
              </a:ext>
            </a:extLst>
          </p:cNvPr>
          <p:cNvSpPr txBox="1"/>
          <p:nvPr/>
        </p:nvSpPr>
        <p:spPr bwMode="auto">
          <a:xfrm>
            <a:off x="5633557" y="1512132"/>
            <a:ext cx="2367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Triplet therapy (n = 72)</a:t>
            </a:r>
          </a:p>
        </p:txBody>
      </p:sp>
      <p:sp>
        <p:nvSpPr>
          <p:cNvPr id="27" name="Freeform: Shape 26">
            <a:extLst>
              <a:ext uri="{FF2B5EF4-FFF2-40B4-BE49-F238E27FC236}">
                <a16:creationId xmlns:a16="http://schemas.microsoft.com/office/drawing/2014/main" id="{7043E0CB-CD81-6B18-C79C-CCA9C7692BA5}"/>
              </a:ext>
            </a:extLst>
          </p:cNvPr>
          <p:cNvSpPr/>
          <p:nvPr/>
        </p:nvSpPr>
        <p:spPr bwMode="auto">
          <a:xfrm>
            <a:off x="1992247" y="1708638"/>
            <a:ext cx="6238434" cy="4234962"/>
          </a:xfrm>
          <a:custGeom>
            <a:avLst/>
            <a:gdLst>
              <a:gd name="connsiteX0" fmla="*/ 0 w 6278880"/>
              <a:gd name="connsiteY0" fmla="*/ 0 h 4053840"/>
              <a:gd name="connsiteX1" fmla="*/ 0 w 6278880"/>
              <a:gd name="connsiteY1" fmla="*/ 4053840 h 4053840"/>
              <a:gd name="connsiteX2" fmla="*/ 6278880 w 6278880"/>
              <a:gd name="connsiteY2" fmla="*/ 4053840 h 4053840"/>
            </a:gdLst>
            <a:ahLst/>
            <a:cxnLst>
              <a:cxn ang="0">
                <a:pos x="connsiteX0" y="connsiteY0"/>
              </a:cxn>
              <a:cxn ang="0">
                <a:pos x="connsiteX1" y="connsiteY1"/>
              </a:cxn>
              <a:cxn ang="0">
                <a:pos x="connsiteX2" y="connsiteY2"/>
              </a:cxn>
            </a:cxnLst>
            <a:rect l="l" t="t" r="r" b="b"/>
            <a:pathLst>
              <a:path w="6278880" h="4053840">
                <a:moveTo>
                  <a:pt x="0" y="0"/>
                </a:moveTo>
                <a:lnTo>
                  <a:pt x="0" y="4053840"/>
                </a:lnTo>
                <a:lnTo>
                  <a:pt x="6278880" y="40538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E9D51CA3-49A4-25EC-81A6-7908441C4A0E}"/>
              </a:ext>
            </a:extLst>
          </p:cNvPr>
          <p:cNvGrpSpPr/>
          <p:nvPr/>
        </p:nvGrpSpPr>
        <p:grpSpPr>
          <a:xfrm>
            <a:off x="1992247" y="5939864"/>
            <a:ext cx="6237353" cy="79936"/>
            <a:chOff x="4010466" y="4969327"/>
            <a:chExt cx="6237353" cy="1130245"/>
          </a:xfrm>
        </p:grpSpPr>
        <p:cxnSp>
          <p:nvCxnSpPr>
            <p:cNvPr id="29" name="Straight Connector 28">
              <a:extLst>
                <a:ext uri="{FF2B5EF4-FFF2-40B4-BE49-F238E27FC236}">
                  <a16:creationId xmlns:a16="http://schemas.microsoft.com/office/drawing/2014/main" id="{10C248E4-B9C8-0E6E-F7AA-7E424D291F5B}"/>
                </a:ext>
              </a:extLst>
            </p:cNvPr>
            <p:cNvCxnSpPr>
              <a:cxnSpLocks/>
            </p:cNvCxnSpPr>
            <p:nvPr/>
          </p:nvCxnSpPr>
          <p:spPr bwMode="auto">
            <a:xfrm>
              <a:off x="401046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C74C6E0-7409-ACDA-B661-44034A59F3FA}"/>
                </a:ext>
              </a:extLst>
            </p:cNvPr>
            <p:cNvCxnSpPr>
              <a:cxnSpLocks/>
            </p:cNvCxnSpPr>
            <p:nvPr/>
          </p:nvCxnSpPr>
          <p:spPr bwMode="auto">
            <a:xfrm>
              <a:off x="4909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1B9F52C-3336-8889-0E0B-885281C7A327}"/>
                </a:ext>
              </a:extLst>
            </p:cNvPr>
            <p:cNvCxnSpPr>
              <a:cxnSpLocks/>
            </p:cNvCxnSpPr>
            <p:nvPr/>
          </p:nvCxnSpPr>
          <p:spPr bwMode="auto">
            <a:xfrm>
              <a:off x="579354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03F8C57-6356-1446-712F-7AABD438A768}"/>
                </a:ext>
              </a:extLst>
            </p:cNvPr>
            <p:cNvCxnSpPr>
              <a:cxnSpLocks/>
            </p:cNvCxnSpPr>
            <p:nvPr/>
          </p:nvCxnSpPr>
          <p:spPr bwMode="auto">
            <a:xfrm>
              <a:off x="6692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9E28A12-50FC-4DB7-84AB-943110430731}"/>
                </a:ext>
              </a:extLst>
            </p:cNvPr>
            <p:cNvCxnSpPr>
              <a:cxnSpLocks/>
            </p:cNvCxnSpPr>
            <p:nvPr/>
          </p:nvCxnSpPr>
          <p:spPr bwMode="auto">
            <a:xfrm>
              <a:off x="757662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5A5A258-D1A2-D7ED-1FCC-08AB86D85CB6}"/>
                </a:ext>
              </a:extLst>
            </p:cNvPr>
            <p:cNvCxnSpPr>
              <a:cxnSpLocks/>
            </p:cNvCxnSpPr>
            <p:nvPr/>
          </p:nvCxnSpPr>
          <p:spPr bwMode="auto">
            <a:xfrm>
              <a:off x="847578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8E90B39-FD9D-0700-A6B7-B817AA06A5B1}"/>
                </a:ext>
              </a:extLst>
            </p:cNvPr>
            <p:cNvCxnSpPr>
              <a:cxnSpLocks/>
            </p:cNvCxnSpPr>
            <p:nvPr/>
          </p:nvCxnSpPr>
          <p:spPr bwMode="auto">
            <a:xfrm>
              <a:off x="9359706" y="5139452"/>
              <a:ext cx="0" cy="96012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2051FF1-B510-4F84-9C28-61A51D418F19}"/>
                </a:ext>
              </a:extLst>
            </p:cNvPr>
            <p:cNvCxnSpPr>
              <a:cxnSpLocks/>
            </p:cNvCxnSpPr>
            <p:nvPr/>
          </p:nvCxnSpPr>
          <p:spPr bwMode="auto">
            <a:xfrm>
              <a:off x="10247819" y="4969327"/>
              <a:ext cx="0" cy="960120"/>
            </a:xfrm>
            <a:prstGeom prst="line">
              <a:avLst/>
            </a:prstGeom>
            <a:noFill/>
            <a:ln w="28575" cap="flat" cmpd="sng" algn="ctr">
              <a:solidFill>
                <a:schemeClr val="bg1"/>
              </a:solidFill>
              <a:prstDash val="solid"/>
              <a:round/>
              <a:headEnd type="none" w="med" len="med"/>
              <a:tailEnd type="none" w="med" len="med"/>
            </a:ln>
            <a:effectLst/>
          </p:spPr>
        </p:cxnSp>
      </p:grpSp>
      <p:sp>
        <p:nvSpPr>
          <p:cNvPr id="41" name="Rectangle 40">
            <a:extLst>
              <a:ext uri="{FF2B5EF4-FFF2-40B4-BE49-F238E27FC236}">
                <a16:creationId xmlns:a16="http://schemas.microsoft.com/office/drawing/2014/main" id="{62707633-6B2F-941A-3A25-16087BDAD595}"/>
              </a:ext>
            </a:extLst>
          </p:cNvPr>
          <p:cNvSpPr/>
          <p:nvPr/>
        </p:nvSpPr>
        <p:spPr bwMode="auto">
          <a:xfrm>
            <a:off x="3398332" y="1841500"/>
            <a:ext cx="2155824"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48%</a:t>
            </a:r>
          </a:p>
        </p:txBody>
      </p:sp>
      <p:sp>
        <p:nvSpPr>
          <p:cNvPr id="42" name="Rectangle 41">
            <a:extLst>
              <a:ext uri="{FF2B5EF4-FFF2-40B4-BE49-F238E27FC236}">
                <a16:creationId xmlns:a16="http://schemas.microsoft.com/office/drawing/2014/main" id="{2458E324-F3B9-EC7A-3BC0-F2C49A3348E6}"/>
              </a:ext>
            </a:extLst>
          </p:cNvPr>
          <p:cNvSpPr/>
          <p:nvPr/>
        </p:nvSpPr>
        <p:spPr bwMode="auto">
          <a:xfrm>
            <a:off x="3051224" y="1841500"/>
            <a:ext cx="343932" cy="149225"/>
          </a:xfrm>
          <a:prstGeom prst="rect">
            <a:avLst/>
          </a:prstGeom>
          <a:solidFill>
            <a:schemeClr val="accent2"/>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43" name="Rectangle 42">
            <a:extLst>
              <a:ext uri="{FF2B5EF4-FFF2-40B4-BE49-F238E27FC236}">
                <a16:creationId xmlns:a16="http://schemas.microsoft.com/office/drawing/2014/main" id="{29D2FD14-0E30-928B-2B68-321195F7F23B}"/>
              </a:ext>
            </a:extLst>
          </p:cNvPr>
          <p:cNvSpPr/>
          <p:nvPr/>
        </p:nvSpPr>
        <p:spPr bwMode="auto">
          <a:xfrm>
            <a:off x="5554157" y="1841500"/>
            <a:ext cx="1355724"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31%</a:t>
            </a:r>
          </a:p>
        </p:txBody>
      </p:sp>
      <p:sp>
        <p:nvSpPr>
          <p:cNvPr id="44" name="Rectangle 43">
            <a:extLst>
              <a:ext uri="{FF2B5EF4-FFF2-40B4-BE49-F238E27FC236}">
                <a16:creationId xmlns:a16="http://schemas.microsoft.com/office/drawing/2014/main" id="{2BBAD696-A1CD-C84A-7826-F1010B868A1B}"/>
              </a:ext>
            </a:extLst>
          </p:cNvPr>
          <p:cNvSpPr/>
          <p:nvPr/>
        </p:nvSpPr>
        <p:spPr bwMode="auto">
          <a:xfrm>
            <a:off x="6909124" y="1841500"/>
            <a:ext cx="188082"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A6769BC0-83C2-E85F-7AFD-5E91E00F0DAC}"/>
              </a:ext>
            </a:extLst>
          </p:cNvPr>
          <p:cNvSpPr/>
          <p:nvPr/>
        </p:nvSpPr>
        <p:spPr bwMode="auto">
          <a:xfrm>
            <a:off x="3811080" y="2065071"/>
            <a:ext cx="1743075"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39%</a:t>
            </a:r>
          </a:p>
        </p:txBody>
      </p:sp>
      <p:sp>
        <p:nvSpPr>
          <p:cNvPr id="46" name="Rectangle 45">
            <a:extLst>
              <a:ext uri="{FF2B5EF4-FFF2-40B4-BE49-F238E27FC236}">
                <a16:creationId xmlns:a16="http://schemas.microsoft.com/office/drawing/2014/main" id="{14AD4A27-64CB-5188-B278-7E8C6DE36136}"/>
              </a:ext>
            </a:extLst>
          </p:cNvPr>
          <p:cNvSpPr/>
          <p:nvPr/>
        </p:nvSpPr>
        <p:spPr bwMode="auto">
          <a:xfrm>
            <a:off x="3734881" y="2065071"/>
            <a:ext cx="75246" cy="149225"/>
          </a:xfrm>
          <a:prstGeom prst="rect">
            <a:avLst/>
          </a:prstGeom>
          <a:solidFill>
            <a:schemeClr val="accent2"/>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EA3CB787-DA8E-E87E-DDBF-4FFE452F95F5}"/>
              </a:ext>
            </a:extLst>
          </p:cNvPr>
          <p:cNvSpPr/>
          <p:nvPr/>
        </p:nvSpPr>
        <p:spPr bwMode="auto">
          <a:xfrm>
            <a:off x="5554156" y="2065071"/>
            <a:ext cx="1911349"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43%</a:t>
            </a:r>
          </a:p>
        </p:txBody>
      </p:sp>
      <p:sp>
        <p:nvSpPr>
          <p:cNvPr id="48" name="Rectangle 47">
            <a:extLst>
              <a:ext uri="{FF2B5EF4-FFF2-40B4-BE49-F238E27FC236}">
                <a16:creationId xmlns:a16="http://schemas.microsoft.com/office/drawing/2014/main" id="{CEC79D39-74BD-5667-7F7D-1AD62D843E9E}"/>
              </a:ext>
            </a:extLst>
          </p:cNvPr>
          <p:cNvSpPr/>
          <p:nvPr/>
        </p:nvSpPr>
        <p:spPr bwMode="auto">
          <a:xfrm>
            <a:off x="7465505" y="2065071"/>
            <a:ext cx="188082"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9FF0A483-3B19-E148-44F8-931EFE71D3F4}"/>
              </a:ext>
            </a:extLst>
          </p:cNvPr>
          <p:cNvSpPr/>
          <p:nvPr/>
        </p:nvSpPr>
        <p:spPr bwMode="auto">
          <a:xfrm>
            <a:off x="4712781" y="2288642"/>
            <a:ext cx="841374"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50" name="Rectangle 49">
            <a:extLst>
              <a:ext uri="{FF2B5EF4-FFF2-40B4-BE49-F238E27FC236}">
                <a16:creationId xmlns:a16="http://schemas.microsoft.com/office/drawing/2014/main" id="{C710ADAC-7A9B-AA98-FE73-993F8342C85C}"/>
              </a:ext>
            </a:extLst>
          </p:cNvPr>
          <p:cNvSpPr/>
          <p:nvPr/>
        </p:nvSpPr>
        <p:spPr bwMode="auto">
          <a:xfrm>
            <a:off x="4635190" y="2288642"/>
            <a:ext cx="75246" cy="149225"/>
          </a:xfrm>
          <a:prstGeom prst="rect">
            <a:avLst/>
          </a:prstGeom>
          <a:solidFill>
            <a:schemeClr val="accent2"/>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D3ACFA86-DF91-6002-612E-1D3A82F3E29F}"/>
              </a:ext>
            </a:extLst>
          </p:cNvPr>
          <p:cNvSpPr/>
          <p:nvPr/>
        </p:nvSpPr>
        <p:spPr bwMode="auto">
          <a:xfrm>
            <a:off x="5554157" y="2288642"/>
            <a:ext cx="1543050"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35%</a:t>
            </a:r>
          </a:p>
        </p:txBody>
      </p:sp>
      <p:sp>
        <p:nvSpPr>
          <p:cNvPr id="52" name="Rectangle 51">
            <a:extLst>
              <a:ext uri="{FF2B5EF4-FFF2-40B4-BE49-F238E27FC236}">
                <a16:creationId xmlns:a16="http://schemas.microsoft.com/office/drawing/2014/main" id="{B19DD30B-25D5-7AD8-D17B-681CA05AA026}"/>
              </a:ext>
            </a:extLst>
          </p:cNvPr>
          <p:cNvSpPr/>
          <p:nvPr/>
        </p:nvSpPr>
        <p:spPr bwMode="auto">
          <a:xfrm>
            <a:off x="7097205" y="2288642"/>
            <a:ext cx="556379"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13%</a:t>
            </a:r>
          </a:p>
        </p:txBody>
      </p:sp>
      <p:sp>
        <p:nvSpPr>
          <p:cNvPr id="55" name="Rectangle 54">
            <a:extLst>
              <a:ext uri="{FF2B5EF4-FFF2-40B4-BE49-F238E27FC236}">
                <a16:creationId xmlns:a16="http://schemas.microsoft.com/office/drawing/2014/main" id="{0D3A9409-ADCC-35D3-EDAD-D82C8CE00498}"/>
              </a:ext>
            </a:extLst>
          </p:cNvPr>
          <p:cNvSpPr/>
          <p:nvPr/>
        </p:nvSpPr>
        <p:spPr bwMode="auto">
          <a:xfrm>
            <a:off x="4302344" y="2518030"/>
            <a:ext cx="1251811"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28%</a:t>
            </a:r>
          </a:p>
        </p:txBody>
      </p:sp>
      <p:sp>
        <p:nvSpPr>
          <p:cNvPr id="56" name="Rectangle 55">
            <a:extLst>
              <a:ext uri="{FF2B5EF4-FFF2-40B4-BE49-F238E27FC236}">
                <a16:creationId xmlns:a16="http://schemas.microsoft.com/office/drawing/2014/main" id="{FCE96B2E-94B9-5A89-174C-FCBF679077A1}"/>
              </a:ext>
            </a:extLst>
          </p:cNvPr>
          <p:cNvSpPr/>
          <p:nvPr/>
        </p:nvSpPr>
        <p:spPr bwMode="auto">
          <a:xfrm>
            <a:off x="4156404" y="2518030"/>
            <a:ext cx="145940" cy="149225"/>
          </a:xfrm>
          <a:prstGeom prst="rect">
            <a:avLst/>
          </a:prstGeom>
          <a:solidFill>
            <a:schemeClr val="accent2"/>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FB9B8434-3B77-3D2C-A57B-954B7D0DE686}"/>
              </a:ext>
            </a:extLst>
          </p:cNvPr>
          <p:cNvSpPr/>
          <p:nvPr/>
        </p:nvSpPr>
        <p:spPr bwMode="auto">
          <a:xfrm>
            <a:off x="5554157" y="2518030"/>
            <a:ext cx="1295399"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29%</a:t>
            </a:r>
          </a:p>
        </p:txBody>
      </p:sp>
      <p:sp>
        <p:nvSpPr>
          <p:cNvPr id="58" name="Rectangle 57">
            <a:extLst>
              <a:ext uri="{FF2B5EF4-FFF2-40B4-BE49-F238E27FC236}">
                <a16:creationId xmlns:a16="http://schemas.microsoft.com/office/drawing/2014/main" id="{8A5E9204-2691-9646-7747-DC1877132277}"/>
              </a:ext>
            </a:extLst>
          </p:cNvPr>
          <p:cNvSpPr/>
          <p:nvPr/>
        </p:nvSpPr>
        <p:spPr bwMode="auto">
          <a:xfrm>
            <a:off x="6849556" y="2518030"/>
            <a:ext cx="374651"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59" name="Rectangle 58">
            <a:extLst>
              <a:ext uri="{FF2B5EF4-FFF2-40B4-BE49-F238E27FC236}">
                <a16:creationId xmlns:a16="http://schemas.microsoft.com/office/drawing/2014/main" id="{989F3841-ED8B-5A33-421C-59C2FF5C8D92}"/>
              </a:ext>
            </a:extLst>
          </p:cNvPr>
          <p:cNvSpPr/>
          <p:nvPr/>
        </p:nvSpPr>
        <p:spPr bwMode="auto">
          <a:xfrm>
            <a:off x="4228774" y="2747418"/>
            <a:ext cx="1325382"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30%</a:t>
            </a:r>
          </a:p>
        </p:txBody>
      </p:sp>
      <p:sp>
        <p:nvSpPr>
          <p:cNvPr id="60" name="Rectangle 59">
            <a:extLst>
              <a:ext uri="{FF2B5EF4-FFF2-40B4-BE49-F238E27FC236}">
                <a16:creationId xmlns:a16="http://schemas.microsoft.com/office/drawing/2014/main" id="{72EA0AA6-CEA7-D687-A460-668670A0A81E}"/>
              </a:ext>
            </a:extLst>
          </p:cNvPr>
          <p:cNvSpPr/>
          <p:nvPr/>
        </p:nvSpPr>
        <p:spPr bwMode="auto">
          <a:xfrm>
            <a:off x="4020631" y="2747418"/>
            <a:ext cx="208142" cy="149225"/>
          </a:xfrm>
          <a:prstGeom prst="rect">
            <a:avLst/>
          </a:prstGeom>
          <a:solidFill>
            <a:schemeClr val="accent2"/>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C9F724C6-A2A7-D856-4806-E7F5FEB5103F}"/>
              </a:ext>
            </a:extLst>
          </p:cNvPr>
          <p:cNvSpPr/>
          <p:nvPr/>
        </p:nvSpPr>
        <p:spPr bwMode="auto">
          <a:xfrm>
            <a:off x="5554157" y="2747418"/>
            <a:ext cx="1417317"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32%</a:t>
            </a:r>
          </a:p>
        </p:txBody>
      </p:sp>
      <p:sp>
        <p:nvSpPr>
          <p:cNvPr id="62" name="Rectangle 61">
            <a:extLst>
              <a:ext uri="{FF2B5EF4-FFF2-40B4-BE49-F238E27FC236}">
                <a16:creationId xmlns:a16="http://schemas.microsoft.com/office/drawing/2014/main" id="{8FA93973-466A-1611-5E75-BC3C1DFB86F9}"/>
              </a:ext>
            </a:extLst>
          </p:cNvPr>
          <p:cNvSpPr/>
          <p:nvPr/>
        </p:nvSpPr>
        <p:spPr bwMode="auto">
          <a:xfrm>
            <a:off x="6973381" y="2747418"/>
            <a:ext cx="66675"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9335EFDC-8619-8E26-83F9-18BF60DEEBB0}"/>
              </a:ext>
            </a:extLst>
          </p:cNvPr>
          <p:cNvSpPr/>
          <p:nvPr/>
        </p:nvSpPr>
        <p:spPr bwMode="auto">
          <a:xfrm>
            <a:off x="4228774" y="2967625"/>
            <a:ext cx="1325382"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30%</a:t>
            </a:r>
          </a:p>
        </p:txBody>
      </p:sp>
      <p:sp>
        <p:nvSpPr>
          <p:cNvPr id="64" name="Rectangle 63">
            <a:extLst>
              <a:ext uri="{FF2B5EF4-FFF2-40B4-BE49-F238E27FC236}">
                <a16:creationId xmlns:a16="http://schemas.microsoft.com/office/drawing/2014/main" id="{07C5F8C6-4BB2-BE0C-73D1-3822BF86745B}"/>
              </a:ext>
            </a:extLst>
          </p:cNvPr>
          <p:cNvSpPr/>
          <p:nvPr/>
        </p:nvSpPr>
        <p:spPr bwMode="auto">
          <a:xfrm>
            <a:off x="5554157" y="2967625"/>
            <a:ext cx="1485899"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33%</a:t>
            </a:r>
          </a:p>
        </p:txBody>
      </p:sp>
      <p:sp>
        <p:nvSpPr>
          <p:cNvPr id="65" name="Rectangle 64">
            <a:extLst>
              <a:ext uri="{FF2B5EF4-FFF2-40B4-BE49-F238E27FC236}">
                <a16:creationId xmlns:a16="http://schemas.microsoft.com/office/drawing/2014/main" id="{7C92BB09-77A6-7EB1-6E6B-1FD570519A25}"/>
              </a:ext>
            </a:extLst>
          </p:cNvPr>
          <p:cNvSpPr/>
          <p:nvPr/>
        </p:nvSpPr>
        <p:spPr bwMode="auto">
          <a:xfrm>
            <a:off x="4710436" y="3194560"/>
            <a:ext cx="843720"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66" name="Rectangle 65">
            <a:extLst>
              <a:ext uri="{FF2B5EF4-FFF2-40B4-BE49-F238E27FC236}">
                <a16:creationId xmlns:a16="http://schemas.microsoft.com/office/drawing/2014/main" id="{F5812D88-FF8D-598F-E678-88BC4A9E35DD}"/>
              </a:ext>
            </a:extLst>
          </p:cNvPr>
          <p:cNvSpPr/>
          <p:nvPr/>
        </p:nvSpPr>
        <p:spPr bwMode="auto">
          <a:xfrm>
            <a:off x="5554157" y="3194560"/>
            <a:ext cx="1354967"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31%</a:t>
            </a:r>
          </a:p>
        </p:txBody>
      </p:sp>
      <p:sp>
        <p:nvSpPr>
          <p:cNvPr id="67" name="Rectangle 66">
            <a:extLst>
              <a:ext uri="{FF2B5EF4-FFF2-40B4-BE49-F238E27FC236}">
                <a16:creationId xmlns:a16="http://schemas.microsoft.com/office/drawing/2014/main" id="{AC8711B7-5342-6B41-6E9C-963CE00FE49C}"/>
              </a:ext>
            </a:extLst>
          </p:cNvPr>
          <p:cNvSpPr/>
          <p:nvPr/>
        </p:nvSpPr>
        <p:spPr bwMode="auto">
          <a:xfrm>
            <a:off x="4710436" y="3426878"/>
            <a:ext cx="843720"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68" name="Rectangle 67">
            <a:extLst>
              <a:ext uri="{FF2B5EF4-FFF2-40B4-BE49-F238E27FC236}">
                <a16:creationId xmlns:a16="http://schemas.microsoft.com/office/drawing/2014/main" id="{6CE39FFB-A16F-5A17-D45B-879A9286AB83}"/>
              </a:ext>
            </a:extLst>
          </p:cNvPr>
          <p:cNvSpPr/>
          <p:nvPr/>
        </p:nvSpPr>
        <p:spPr bwMode="auto">
          <a:xfrm>
            <a:off x="5554158" y="3426878"/>
            <a:ext cx="981074"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22%</a:t>
            </a:r>
          </a:p>
        </p:txBody>
      </p:sp>
      <p:sp>
        <p:nvSpPr>
          <p:cNvPr id="69" name="Rectangle 68">
            <a:extLst>
              <a:ext uri="{FF2B5EF4-FFF2-40B4-BE49-F238E27FC236}">
                <a16:creationId xmlns:a16="http://schemas.microsoft.com/office/drawing/2014/main" id="{A1699472-9FC5-695B-C859-E7A4637FE798}"/>
              </a:ext>
            </a:extLst>
          </p:cNvPr>
          <p:cNvSpPr/>
          <p:nvPr/>
        </p:nvSpPr>
        <p:spPr bwMode="auto">
          <a:xfrm>
            <a:off x="5408918" y="3653336"/>
            <a:ext cx="145237"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496E558F-96B6-2431-2091-5B35865A1BC6}"/>
              </a:ext>
            </a:extLst>
          </p:cNvPr>
          <p:cNvSpPr/>
          <p:nvPr/>
        </p:nvSpPr>
        <p:spPr bwMode="auto">
          <a:xfrm>
            <a:off x="5554157" y="3653336"/>
            <a:ext cx="1295399"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29%</a:t>
            </a:r>
          </a:p>
        </p:txBody>
      </p:sp>
      <p:sp>
        <p:nvSpPr>
          <p:cNvPr id="71" name="Rectangle 70">
            <a:extLst>
              <a:ext uri="{FF2B5EF4-FFF2-40B4-BE49-F238E27FC236}">
                <a16:creationId xmlns:a16="http://schemas.microsoft.com/office/drawing/2014/main" id="{6ABF8E16-A91A-DF9F-4EFB-DE39B7581806}"/>
              </a:ext>
            </a:extLst>
          </p:cNvPr>
          <p:cNvSpPr/>
          <p:nvPr/>
        </p:nvSpPr>
        <p:spPr bwMode="auto">
          <a:xfrm>
            <a:off x="6849557" y="3653336"/>
            <a:ext cx="304800"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a:t>
            </a:r>
          </a:p>
        </p:txBody>
      </p:sp>
      <p:sp>
        <p:nvSpPr>
          <p:cNvPr id="77" name="Rectangle 76">
            <a:extLst>
              <a:ext uri="{FF2B5EF4-FFF2-40B4-BE49-F238E27FC236}">
                <a16:creationId xmlns:a16="http://schemas.microsoft.com/office/drawing/2014/main" id="{9856808D-E096-152D-F916-2FBA872C6A54}"/>
              </a:ext>
            </a:extLst>
          </p:cNvPr>
          <p:cNvSpPr/>
          <p:nvPr/>
        </p:nvSpPr>
        <p:spPr bwMode="auto">
          <a:xfrm>
            <a:off x="5135056" y="3876907"/>
            <a:ext cx="419100"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9%</a:t>
            </a:r>
          </a:p>
        </p:txBody>
      </p:sp>
      <p:sp>
        <p:nvSpPr>
          <p:cNvPr id="78" name="Rectangle 77">
            <a:extLst>
              <a:ext uri="{FF2B5EF4-FFF2-40B4-BE49-F238E27FC236}">
                <a16:creationId xmlns:a16="http://schemas.microsoft.com/office/drawing/2014/main" id="{8A4F94AA-B4A4-BA05-1B65-AC70FA211CF0}"/>
              </a:ext>
            </a:extLst>
          </p:cNvPr>
          <p:cNvSpPr/>
          <p:nvPr/>
        </p:nvSpPr>
        <p:spPr bwMode="auto">
          <a:xfrm>
            <a:off x="4849306" y="3876907"/>
            <a:ext cx="287085" cy="149225"/>
          </a:xfrm>
          <a:prstGeom prst="rect">
            <a:avLst/>
          </a:prstGeom>
          <a:solidFill>
            <a:schemeClr val="accent2"/>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a:t>
            </a:r>
          </a:p>
        </p:txBody>
      </p:sp>
      <p:sp>
        <p:nvSpPr>
          <p:cNvPr id="79" name="Rectangle 78">
            <a:extLst>
              <a:ext uri="{FF2B5EF4-FFF2-40B4-BE49-F238E27FC236}">
                <a16:creationId xmlns:a16="http://schemas.microsoft.com/office/drawing/2014/main" id="{435E297E-EF3E-CAC6-F76F-5D6642A5F88B}"/>
              </a:ext>
            </a:extLst>
          </p:cNvPr>
          <p:cNvSpPr/>
          <p:nvPr/>
        </p:nvSpPr>
        <p:spPr bwMode="auto">
          <a:xfrm>
            <a:off x="5554157" y="3876907"/>
            <a:ext cx="673099"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15%</a:t>
            </a:r>
          </a:p>
        </p:txBody>
      </p:sp>
      <p:sp>
        <p:nvSpPr>
          <p:cNvPr id="80" name="Rectangle 79">
            <a:extLst>
              <a:ext uri="{FF2B5EF4-FFF2-40B4-BE49-F238E27FC236}">
                <a16:creationId xmlns:a16="http://schemas.microsoft.com/office/drawing/2014/main" id="{41271C0D-453F-9DE6-1FB6-92072D4D4E02}"/>
              </a:ext>
            </a:extLst>
          </p:cNvPr>
          <p:cNvSpPr/>
          <p:nvPr/>
        </p:nvSpPr>
        <p:spPr bwMode="auto">
          <a:xfrm>
            <a:off x="6224715" y="3876907"/>
            <a:ext cx="367666"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81" name="Rectangle 80">
            <a:extLst>
              <a:ext uri="{FF2B5EF4-FFF2-40B4-BE49-F238E27FC236}">
                <a16:creationId xmlns:a16="http://schemas.microsoft.com/office/drawing/2014/main" id="{0261B532-8105-7D4C-8039-CD3079B0FD00}"/>
              </a:ext>
            </a:extLst>
          </p:cNvPr>
          <p:cNvSpPr/>
          <p:nvPr/>
        </p:nvSpPr>
        <p:spPr bwMode="auto">
          <a:xfrm>
            <a:off x="4430206" y="4100478"/>
            <a:ext cx="1123950"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25%</a:t>
            </a:r>
          </a:p>
        </p:txBody>
      </p:sp>
      <p:sp>
        <p:nvSpPr>
          <p:cNvPr id="82" name="Rectangle 81">
            <a:extLst>
              <a:ext uri="{FF2B5EF4-FFF2-40B4-BE49-F238E27FC236}">
                <a16:creationId xmlns:a16="http://schemas.microsoft.com/office/drawing/2014/main" id="{E4925415-9ABF-8EF2-1525-0AD238908AD5}"/>
              </a:ext>
            </a:extLst>
          </p:cNvPr>
          <p:cNvSpPr/>
          <p:nvPr/>
        </p:nvSpPr>
        <p:spPr bwMode="auto">
          <a:xfrm>
            <a:off x="5554158" y="4100478"/>
            <a:ext cx="603248"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83" name="Rectangle 82">
            <a:extLst>
              <a:ext uri="{FF2B5EF4-FFF2-40B4-BE49-F238E27FC236}">
                <a16:creationId xmlns:a16="http://schemas.microsoft.com/office/drawing/2014/main" id="{FCFE7FB9-D80F-2B10-5D75-78BA549F1C66}"/>
              </a:ext>
            </a:extLst>
          </p:cNvPr>
          <p:cNvSpPr/>
          <p:nvPr/>
        </p:nvSpPr>
        <p:spPr bwMode="auto">
          <a:xfrm>
            <a:off x="5006589" y="4327413"/>
            <a:ext cx="547568"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13%</a:t>
            </a:r>
          </a:p>
        </p:txBody>
      </p:sp>
      <p:sp>
        <p:nvSpPr>
          <p:cNvPr id="84" name="Rectangle 83">
            <a:extLst>
              <a:ext uri="{FF2B5EF4-FFF2-40B4-BE49-F238E27FC236}">
                <a16:creationId xmlns:a16="http://schemas.microsoft.com/office/drawing/2014/main" id="{14FFC90E-E68C-8F48-5318-3D58DBEB2B3B}"/>
              </a:ext>
            </a:extLst>
          </p:cNvPr>
          <p:cNvSpPr/>
          <p:nvPr/>
        </p:nvSpPr>
        <p:spPr bwMode="auto">
          <a:xfrm>
            <a:off x="4931221" y="4327413"/>
            <a:ext cx="75367" cy="149225"/>
          </a:xfrm>
          <a:prstGeom prst="rect">
            <a:avLst/>
          </a:prstGeom>
          <a:solidFill>
            <a:schemeClr val="accent2"/>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11823E1-7933-8C1D-039D-ABB6DD509B75}"/>
              </a:ext>
            </a:extLst>
          </p:cNvPr>
          <p:cNvSpPr/>
          <p:nvPr/>
        </p:nvSpPr>
        <p:spPr bwMode="auto">
          <a:xfrm>
            <a:off x="5554157" y="4327413"/>
            <a:ext cx="1047749"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24%</a:t>
            </a:r>
          </a:p>
        </p:txBody>
      </p:sp>
      <p:sp>
        <p:nvSpPr>
          <p:cNvPr id="86" name="Rectangle 85">
            <a:extLst>
              <a:ext uri="{FF2B5EF4-FFF2-40B4-BE49-F238E27FC236}">
                <a16:creationId xmlns:a16="http://schemas.microsoft.com/office/drawing/2014/main" id="{B24C6CF2-03C9-18F3-84C3-A099A59E48CF}"/>
              </a:ext>
            </a:extLst>
          </p:cNvPr>
          <p:cNvSpPr/>
          <p:nvPr/>
        </p:nvSpPr>
        <p:spPr bwMode="auto">
          <a:xfrm>
            <a:off x="5481131" y="4547620"/>
            <a:ext cx="73024"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D3B484D7-8993-6C0F-8086-B43E4BD527F6}"/>
              </a:ext>
            </a:extLst>
          </p:cNvPr>
          <p:cNvSpPr/>
          <p:nvPr/>
        </p:nvSpPr>
        <p:spPr bwMode="auto">
          <a:xfrm>
            <a:off x="5554158" y="4547620"/>
            <a:ext cx="798192"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18%</a:t>
            </a:r>
          </a:p>
        </p:txBody>
      </p:sp>
      <p:sp>
        <p:nvSpPr>
          <p:cNvPr id="88" name="Rectangle 87">
            <a:extLst>
              <a:ext uri="{FF2B5EF4-FFF2-40B4-BE49-F238E27FC236}">
                <a16:creationId xmlns:a16="http://schemas.microsoft.com/office/drawing/2014/main" id="{EA3196ED-039D-E087-5304-B0ABBF5CD4B7}"/>
              </a:ext>
            </a:extLst>
          </p:cNvPr>
          <p:cNvSpPr/>
          <p:nvPr/>
        </p:nvSpPr>
        <p:spPr bwMode="auto">
          <a:xfrm>
            <a:off x="6341556" y="4547620"/>
            <a:ext cx="628651"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89" name="Rectangle 88">
            <a:extLst>
              <a:ext uri="{FF2B5EF4-FFF2-40B4-BE49-F238E27FC236}">
                <a16:creationId xmlns:a16="http://schemas.microsoft.com/office/drawing/2014/main" id="{F2FD280F-4D0D-8348-DC30-3899DD02FBB7}"/>
              </a:ext>
            </a:extLst>
          </p:cNvPr>
          <p:cNvSpPr/>
          <p:nvPr/>
        </p:nvSpPr>
        <p:spPr bwMode="auto">
          <a:xfrm>
            <a:off x="4639756" y="4773330"/>
            <a:ext cx="914400"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a:t>
            </a:r>
          </a:p>
        </p:txBody>
      </p:sp>
      <p:sp>
        <p:nvSpPr>
          <p:cNvPr id="90" name="Rectangle 89">
            <a:extLst>
              <a:ext uri="{FF2B5EF4-FFF2-40B4-BE49-F238E27FC236}">
                <a16:creationId xmlns:a16="http://schemas.microsoft.com/office/drawing/2014/main" id="{0248862C-5B4C-7BDD-CEA5-8A5E627F31CF}"/>
              </a:ext>
            </a:extLst>
          </p:cNvPr>
          <p:cNvSpPr/>
          <p:nvPr/>
        </p:nvSpPr>
        <p:spPr bwMode="auto">
          <a:xfrm>
            <a:off x="5554157" y="4773330"/>
            <a:ext cx="676273"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15%</a:t>
            </a:r>
          </a:p>
        </p:txBody>
      </p:sp>
      <p:sp>
        <p:nvSpPr>
          <p:cNvPr id="94" name="Rectangle 93">
            <a:extLst>
              <a:ext uri="{FF2B5EF4-FFF2-40B4-BE49-F238E27FC236}">
                <a16:creationId xmlns:a16="http://schemas.microsoft.com/office/drawing/2014/main" id="{6519F904-AE21-E0DB-F5D2-2AB25319567A}"/>
              </a:ext>
            </a:extLst>
          </p:cNvPr>
          <p:cNvSpPr/>
          <p:nvPr/>
        </p:nvSpPr>
        <p:spPr bwMode="auto">
          <a:xfrm>
            <a:off x="4430206" y="5008814"/>
            <a:ext cx="1123950"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25%</a:t>
            </a:r>
          </a:p>
        </p:txBody>
      </p:sp>
      <p:sp>
        <p:nvSpPr>
          <p:cNvPr id="95" name="Rectangle 94">
            <a:extLst>
              <a:ext uri="{FF2B5EF4-FFF2-40B4-BE49-F238E27FC236}">
                <a16:creationId xmlns:a16="http://schemas.microsoft.com/office/drawing/2014/main" id="{EF3C9217-4133-FF5B-83DF-C9624D14FACC}"/>
              </a:ext>
            </a:extLst>
          </p:cNvPr>
          <p:cNvSpPr/>
          <p:nvPr/>
        </p:nvSpPr>
        <p:spPr bwMode="auto">
          <a:xfrm>
            <a:off x="5554157" y="5008814"/>
            <a:ext cx="482599"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a:t>
            </a:r>
          </a:p>
        </p:txBody>
      </p:sp>
      <p:sp>
        <p:nvSpPr>
          <p:cNvPr id="96" name="Rectangle 95">
            <a:extLst>
              <a:ext uri="{FF2B5EF4-FFF2-40B4-BE49-F238E27FC236}">
                <a16:creationId xmlns:a16="http://schemas.microsoft.com/office/drawing/2014/main" id="{229831ED-6A82-C287-92C9-28FDEFC09702}"/>
              </a:ext>
            </a:extLst>
          </p:cNvPr>
          <p:cNvSpPr/>
          <p:nvPr/>
        </p:nvSpPr>
        <p:spPr bwMode="auto">
          <a:xfrm>
            <a:off x="4922330" y="5227486"/>
            <a:ext cx="631825"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97" name="Rectangle 96">
            <a:extLst>
              <a:ext uri="{FF2B5EF4-FFF2-40B4-BE49-F238E27FC236}">
                <a16:creationId xmlns:a16="http://schemas.microsoft.com/office/drawing/2014/main" id="{AA1685A1-A35E-383D-2DAE-C22342A53776}"/>
              </a:ext>
            </a:extLst>
          </p:cNvPr>
          <p:cNvSpPr/>
          <p:nvPr/>
        </p:nvSpPr>
        <p:spPr bwMode="auto">
          <a:xfrm>
            <a:off x="5554157" y="5227486"/>
            <a:ext cx="917574"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21%</a:t>
            </a:r>
          </a:p>
        </p:txBody>
      </p:sp>
      <p:sp>
        <p:nvSpPr>
          <p:cNvPr id="98" name="Rectangle 97">
            <a:extLst>
              <a:ext uri="{FF2B5EF4-FFF2-40B4-BE49-F238E27FC236}">
                <a16:creationId xmlns:a16="http://schemas.microsoft.com/office/drawing/2014/main" id="{28E39374-A8A4-EE00-675D-24A786F7775E}"/>
              </a:ext>
            </a:extLst>
          </p:cNvPr>
          <p:cNvSpPr/>
          <p:nvPr/>
        </p:nvSpPr>
        <p:spPr bwMode="auto">
          <a:xfrm>
            <a:off x="5125531" y="5460933"/>
            <a:ext cx="428624"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9%</a:t>
            </a:r>
          </a:p>
        </p:txBody>
      </p:sp>
      <p:sp>
        <p:nvSpPr>
          <p:cNvPr id="99" name="Rectangle 98">
            <a:extLst>
              <a:ext uri="{FF2B5EF4-FFF2-40B4-BE49-F238E27FC236}">
                <a16:creationId xmlns:a16="http://schemas.microsoft.com/office/drawing/2014/main" id="{5F3A198A-B110-8CCD-14F0-8495AE7594CE}"/>
              </a:ext>
            </a:extLst>
          </p:cNvPr>
          <p:cNvSpPr/>
          <p:nvPr/>
        </p:nvSpPr>
        <p:spPr bwMode="auto">
          <a:xfrm>
            <a:off x="5554158" y="5460933"/>
            <a:ext cx="984248"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22%</a:t>
            </a:r>
          </a:p>
        </p:txBody>
      </p:sp>
      <p:sp>
        <p:nvSpPr>
          <p:cNvPr id="100" name="Rectangle 99">
            <a:extLst>
              <a:ext uri="{FF2B5EF4-FFF2-40B4-BE49-F238E27FC236}">
                <a16:creationId xmlns:a16="http://schemas.microsoft.com/office/drawing/2014/main" id="{A575905E-8BCF-031E-58DE-BC2EC35C3FD2}"/>
              </a:ext>
            </a:extLst>
          </p:cNvPr>
          <p:cNvSpPr/>
          <p:nvPr/>
        </p:nvSpPr>
        <p:spPr bwMode="auto">
          <a:xfrm>
            <a:off x="6532255" y="5460933"/>
            <a:ext cx="69651"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A25CD142-D55C-11FC-014D-320CB354D484}"/>
              </a:ext>
            </a:extLst>
          </p:cNvPr>
          <p:cNvSpPr/>
          <p:nvPr/>
        </p:nvSpPr>
        <p:spPr bwMode="auto">
          <a:xfrm>
            <a:off x="5414343" y="5687797"/>
            <a:ext cx="139812" cy="149225"/>
          </a:xfrm>
          <a:prstGeom prst="rect">
            <a:avLst/>
          </a:prstGeom>
          <a:solidFill>
            <a:schemeClr val="accent1"/>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EE3F326A-DE8D-91EC-6AF5-BF95777B58A1}"/>
              </a:ext>
            </a:extLst>
          </p:cNvPr>
          <p:cNvSpPr/>
          <p:nvPr/>
        </p:nvSpPr>
        <p:spPr bwMode="auto">
          <a:xfrm>
            <a:off x="5554158" y="5687797"/>
            <a:ext cx="428623" cy="149225"/>
          </a:xfrm>
          <a:prstGeom prst="rect">
            <a:avLst/>
          </a:prstGeom>
          <a:solidFill>
            <a:schemeClr val="accent3"/>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103" name="Rectangle 102">
            <a:extLst>
              <a:ext uri="{FF2B5EF4-FFF2-40B4-BE49-F238E27FC236}">
                <a16:creationId xmlns:a16="http://schemas.microsoft.com/office/drawing/2014/main" id="{CAF2F604-0D07-87D8-14CF-27F9D16BC4AB}"/>
              </a:ext>
            </a:extLst>
          </p:cNvPr>
          <p:cNvSpPr/>
          <p:nvPr/>
        </p:nvSpPr>
        <p:spPr bwMode="auto">
          <a:xfrm>
            <a:off x="5982781" y="5687797"/>
            <a:ext cx="547567" cy="149225"/>
          </a:xfrm>
          <a:prstGeom prst="rect">
            <a:avLst/>
          </a:prstGeom>
          <a:solidFill>
            <a:schemeClr val="accent3">
              <a:lumMod val="60000"/>
              <a:lumOff val="40000"/>
            </a:schemeClr>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13%</a:t>
            </a:r>
          </a:p>
        </p:txBody>
      </p:sp>
      <p:sp>
        <p:nvSpPr>
          <p:cNvPr id="105" name="TextBox 104">
            <a:extLst>
              <a:ext uri="{FF2B5EF4-FFF2-40B4-BE49-F238E27FC236}">
                <a16:creationId xmlns:a16="http://schemas.microsoft.com/office/drawing/2014/main" id="{D71C8C6F-0931-7B7E-FBFF-BEA2F0F8D452}"/>
              </a:ext>
            </a:extLst>
          </p:cNvPr>
          <p:cNvSpPr txBox="1"/>
          <p:nvPr/>
        </p:nvSpPr>
        <p:spPr bwMode="auto">
          <a:xfrm>
            <a:off x="5048793" y="5608681"/>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06" name="TextBox 105">
            <a:extLst>
              <a:ext uri="{FF2B5EF4-FFF2-40B4-BE49-F238E27FC236}">
                <a16:creationId xmlns:a16="http://schemas.microsoft.com/office/drawing/2014/main" id="{E1405B5B-9D80-7C96-99B0-9E3FD1E8D19C}"/>
              </a:ext>
            </a:extLst>
          </p:cNvPr>
          <p:cNvSpPr txBox="1"/>
          <p:nvPr/>
        </p:nvSpPr>
        <p:spPr bwMode="auto">
          <a:xfrm>
            <a:off x="6607371" y="5402224"/>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07" name="TextBox 106">
            <a:extLst>
              <a:ext uri="{FF2B5EF4-FFF2-40B4-BE49-F238E27FC236}">
                <a16:creationId xmlns:a16="http://schemas.microsoft.com/office/drawing/2014/main" id="{22E1B479-F66D-1749-555B-94427782E8C5}"/>
              </a:ext>
            </a:extLst>
          </p:cNvPr>
          <p:cNvSpPr txBox="1"/>
          <p:nvPr/>
        </p:nvSpPr>
        <p:spPr bwMode="auto">
          <a:xfrm>
            <a:off x="5170910" y="4475161"/>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8" name="TextBox 107">
            <a:extLst>
              <a:ext uri="{FF2B5EF4-FFF2-40B4-BE49-F238E27FC236}">
                <a16:creationId xmlns:a16="http://schemas.microsoft.com/office/drawing/2014/main" id="{DFFB0EE0-FD16-C073-1D5F-B6531B4988BE}"/>
              </a:ext>
            </a:extLst>
          </p:cNvPr>
          <p:cNvSpPr txBox="1"/>
          <p:nvPr/>
        </p:nvSpPr>
        <p:spPr bwMode="auto">
          <a:xfrm>
            <a:off x="4602593" y="4269308"/>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9" name="TextBox 108">
            <a:extLst>
              <a:ext uri="{FF2B5EF4-FFF2-40B4-BE49-F238E27FC236}">
                <a16:creationId xmlns:a16="http://schemas.microsoft.com/office/drawing/2014/main" id="{C3DA1633-AD7D-5C20-9095-23B26ED2F0C7}"/>
              </a:ext>
            </a:extLst>
          </p:cNvPr>
          <p:cNvSpPr txBox="1"/>
          <p:nvPr/>
        </p:nvSpPr>
        <p:spPr bwMode="auto">
          <a:xfrm>
            <a:off x="5073463" y="3593180"/>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10" name="TextBox 109">
            <a:extLst>
              <a:ext uri="{FF2B5EF4-FFF2-40B4-BE49-F238E27FC236}">
                <a16:creationId xmlns:a16="http://schemas.microsoft.com/office/drawing/2014/main" id="{372C4E58-2FA8-191F-D15F-118BD88C195F}"/>
              </a:ext>
            </a:extLst>
          </p:cNvPr>
          <p:cNvSpPr txBox="1"/>
          <p:nvPr/>
        </p:nvSpPr>
        <p:spPr bwMode="auto">
          <a:xfrm>
            <a:off x="3833050" y="2454587"/>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11" name="TextBox 110">
            <a:extLst>
              <a:ext uri="{FF2B5EF4-FFF2-40B4-BE49-F238E27FC236}">
                <a16:creationId xmlns:a16="http://schemas.microsoft.com/office/drawing/2014/main" id="{B23E5D82-EAC6-036D-A5D8-1D0153DE0B9A}"/>
              </a:ext>
            </a:extLst>
          </p:cNvPr>
          <p:cNvSpPr txBox="1"/>
          <p:nvPr/>
        </p:nvSpPr>
        <p:spPr bwMode="auto">
          <a:xfrm>
            <a:off x="3691332" y="2686055"/>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12" name="TextBox 111">
            <a:extLst>
              <a:ext uri="{FF2B5EF4-FFF2-40B4-BE49-F238E27FC236}">
                <a16:creationId xmlns:a16="http://schemas.microsoft.com/office/drawing/2014/main" id="{3B82EAAE-1340-38B0-87ED-F2288AD427AC}"/>
              </a:ext>
            </a:extLst>
          </p:cNvPr>
          <p:cNvSpPr txBox="1"/>
          <p:nvPr/>
        </p:nvSpPr>
        <p:spPr bwMode="auto">
          <a:xfrm>
            <a:off x="4272237" y="2228119"/>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13" name="TextBox 112">
            <a:extLst>
              <a:ext uri="{FF2B5EF4-FFF2-40B4-BE49-F238E27FC236}">
                <a16:creationId xmlns:a16="http://schemas.microsoft.com/office/drawing/2014/main" id="{FC05436F-6EBF-2293-8B5A-ADE50CD2FB26}"/>
              </a:ext>
            </a:extLst>
          </p:cNvPr>
          <p:cNvSpPr txBox="1"/>
          <p:nvPr/>
        </p:nvSpPr>
        <p:spPr bwMode="auto">
          <a:xfrm>
            <a:off x="3387153" y="2001183"/>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14" name="TextBox 113">
            <a:extLst>
              <a:ext uri="{FF2B5EF4-FFF2-40B4-BE49-F238E27FC236}">
                <a16:creationId xmlns:a16="http://schemas.microsoft.com/office/drawing/2014/main" id="{3890544B-3946-BF97-52D1-DFEB4BBD21AC}"/>
              </a:ext>
            </a:extLst>
          </p:cNvPr>
          <p:cNvSpPr txBox="1"/>
          <p:nvPr/>
        </p:nvSpPr>
        <p:spPr bwMode="auto">
          <a:xfrm>
            <a:off x="7627523" y="2001183"/>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15" name="TextBox 114">
            <a:extLst>
              <a:ext uri="{FF2B5EF4-FFF2-40B4-BE49-F238E27FC236}">
                <a16:creationId xmlns:a16="http://schemas.microsoft.com/office/drawing/2014/main" id="{49614370-9629-5905-6A7F-2036772CBF64}"/>
              </a:ext>
            </a:extLst>
          </p:cNvPr>
          <p:cNvSpPr txBox="1"/>
          <p:nvPr/>
        </p:nvSpPr>
        <p:spPr bwMode="auto">
          <a:xfrm>
            <a:off x="7075368" y="1769308"/>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16" name="TextBox 115">
            <a:extLst>
              <a:ext uri="{FF2B5EF4-FFF2-40B4-BE49-F238E27FC236}">
                <a16:creationId xmlns:a16="http://schemas.microsoft.com/office/drawing/2014/main" id="{BE27C929-A729-D7EB-5632-B3C6D769D6DF}"/>
              </a:ext>
            </a:extLst>
          </p:cNvPr>
          <p:cNvSpPr txBox="1"/>
          <p:nvPr/>
        </p:nvSpPr>
        <p:spPr bwMode="auto">
          <a:xfrm>
            <a:off x="7022077" y="2678808"/>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39" name="Straight Connector 38">
            <a:extLst>
              <a:ext uri="{FF2B5EF4-FFF2-40B4-BE49-F238E27FC236}">
                <a16:creationId xmlns:a16="http://schemas.microsoft.com/office/drawing/2014/main" id="{3D77840A-413F-7F97-5399-07583F4AFB05}"/>
              </a:ext>
            </a:extLst>
          </p:cNvPr>
          <p:cNvCxnSpPr>
            <a:cxnSpLocks/>
          </p:cNvCxnSpPr>
          <p:nvPr/>
        </p:nvCxnSpPr>
        <p:spPr bwMode="auto">
          <a:xfrm>
            <a:off x="5556061" y="1591326"/>
            <a:ext cx="0" cy="4367514"/>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5F8C9DB0-3264-11C7-2320-8166F3779165}"/>
              </a:ext>
            </a:extLst>
          </p:cNvPr>
          <p:cNvSpPr txBox="1"/>
          <p:nvPr/>
        </p:nvSpPr>
        <p:spPr bwMode="auto">
          <a:xfrm>
            <a:off x="2504574" y="1143000"/>
            <a:ext cx="6106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TEAEs </a:t>
            </a:r>
            <a:r>
              <a:rPr kumimoji="0" lang="en-US" alt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Occurring in ≥20% of Patients</a:t>
            </a:r>
            <a:endPar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69175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9625-F36F-C848-8358-2BAC7531F959}"/>
              </a:ext>
            </a:extLst>
          </p:cNvPr>
          <p:cNvSpPr>
            <a:spLocks noGrp="1"/>
          </p:cNvSpPr>
          <p:nvPr>
            <p:ph type="title"/>
          </p:nvPr>
        </p:nvSpPr>
        <p:spPr/>
        <p:txBody>
          <a:bodyPr/>
          <a:lstStyle/>
          <a:p>
            <a:r>
              <a:rPr lang="en-US" dirty="0"/>
              <a:t>TROPION-Lung02 Subgroup Analysis: Dato-DXd + Pembrolizumab ± Platinum CT in Advanced NSCLC</a:t>
            </a:r>
          </a:p>
        </p:txBody>
      </p:sp>
      <p:sp>
        <p:nvSpPr>
          <p:cNvPr id="3" name="Content Placeholder 2">
            <a:extLst>
              <a:ext uri="{FF2B5EF4-FFF2-40B4-BE49-F238E27FC236}">
                <a16:creationId xmlns:a16="http://schemas.microsoft.com/office/drawing/2014/main" id="{626891C2-A284-6C3D-0F74-0597E08AB176}"/>
              </a:ext>
            </a:extLst>
          </p:cNvPr>
          <p:cNvSpPr>
            <a:spLocks noGrp="1"/>
          </p:cNvSpPr>
          <p:nvPr>
            <p:ph idx="1"/>
          </p:nvPr>
        </p:nvSpPr>
        <p:spPr/>
        <p:txBody>
          <a:bodyPr/>
          <a:lstStyle/>
          <a:p>
            <a:r>
              <a:rPr lang="en-US" sz="2600" dirty="0"/>
              <a:t>Nonrandomized evaluation of Dato-DXd + pembrolizumab ± platinum CT as 1L therapy for advanced/metastatic NSCLC without AGAs</a:t>
            </a:r>
          </a:p>
          <a:p>
            <a:r>
              <a:rPr lang="en-US" sz="2600" dirty="0"/>
              <a:t>ORR: 52% (doublet); 56% (triplet)</a:t>
            </a:r>
          </a:p>
        </p:txBody>
      </p:sp>
      <p:sp>
        <p:nvSpPr>
          <p:cNvPr id="4" name="Text Box 15">
            <a:extLst>
              <a:ext uri="{FF2B5EF4-FFF2-40B4-BE49-F238E27FC236}">
                <a16:creationId xmlns:a16="http://schemas.microsoft.com/office/drawing/2014/main" id="{9F258B92-2BC7-3A7D-2BBD-210741B2828B}"/>
              </a:ext>
            </a:extLst>
          </p:cNvPr>
          <p:cNvSpPr txBox="1">
            <a:spLocks noChangeArrowheads="1"/>
          </p:cNvSpPr>
          <p:nvPr/>
        </p:nvSpPr>
        <p:spPr bwMode="auto">
          <a:xfrm>
            <a:off x="412751"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Levy</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b="0" dirty="0">
                <a:solidFill>
                  <a:srgbClr val="455560"/>
                </a:solidFill>
                <a:latin typeface="Calibri" panose="020F0502020204030204" pitchFamily="34" charset="0"/>
              </a:rPr>
              <a:t>8617</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9" name="TextBox 8">
            <a:extLst>
              <a:ext uri="{FF2B5EF4-FFF2-40B4-BE49-F238E27FC236}">
                <a16:creationId xmlns:a16="http://schemas.microsoft.com/office/drawing/2014/main" id="{CCAF7643-CF19-4B93-153B-9E01B805744F}"/>
              </a:ext>
            </a:extLst>
          </p:cNvPr>
          <p:cNvSpPr txBox="1"/>
          <p:nvPr/>
        </p:nvSpPr>
        <p:spPr bwMode="auto">
          <a:xfrm>
            <a:off x="8691760" y="2904738"/>
            <a:ext cx="17599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(1L Patients)</a:t>
            </a:r>
          </a:p>
        </p:txBody>
      </p:sp>
      <p:sp>
        <p:nvSpPr>
          <p:cNvPr id="10" name="TextBox 9">
            <a:extLst>
              <a:ext uri="{FF2B5EF4-FFF2-40B4-BE49-F238E27FC236}">
                <a16:creationId xmlns:a16="http://schemas.microsoft.com/office/drawing/2014/main" id="{671C6F45-2AFC-9C6C-0716-AA909BD2A96B}"/>
              </a:ext>
            </a:extLst>
          </p:cNvPr>
          <p:cNvSpPr txBox="1"/>
          <p:nvPr/>
        </p:nvSpPr>
        <p:spPr bwMode="auto">
          <a:xfrm>
            <a:off x="893410" y="2954353"/>
            <a:ext cx="5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Overall Tumor Change From Baseline (1L Patients)</a:t>
            </a:r>
          </a:p>
        </p:txBody>
      </p:sp>
      <p:cxnSp>
        <p:nvCxnSpPr>
          <p:cNvPr id="7" name="Straight Connector 6">
            <a:extLst>
              <a:ext uri="{FF2B5EF4-FFF2-40B4-BE49-F238E27FC236}">
                <a16:creationId xmlns:a16="http://schemas.microsoft.com/office/drawing/2014/main" id="{7DE50BD1-1C86-BF9B-46D0-2E234AB01297}"/>
              </a:ext>
            </a:extLst>
          </p:cNvPr>
          <p:cNvCxnSpPr>
            <a:cxnSpLocks/>
          </p:cNvCxnSpPr>
          <p:nvPr/>
        </p:nvCxnSpPr>
        <p:spPr bwMode="auto">
          <a:xfrm>
            <a:off x="1302622" y="3534885"/>
            <a:ext cx="0" cy="243840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2FA8C07-180F-D196-1276-CFA15516B1A2}"/>
              </a:ext>
            </a:extLst>
          </p:cNvPr>
          <p:cNvCxnSpPr/>
          <p:nvPr/>
        </p:nvCxnSpPr>
        <p:spPr bwMode="auto">
          <a:xfrm>
            <a:off x="1224524" y="3534885"/>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47ED439-975E-DE8A-6ABE-CAEAFF3AF3ED}"/>
              </a:ext>
            </a:extLst>
          </p:cNvPr>
          <p:cNvCxnSpPr/>
          <p:nvPr/>
        </p:nvCxnSpPr>
        <p:spPr bwMode="auto">
          <a:xfrm>
            <a:off x="1224524" y="3665514"/>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10B7C2F-902E-F6CA-30C0-6135620432FC}"/>
              </a:ext>
            </a:extLst>
          </p:cNvPr>
          <p:cNvCxnSpPr/>
          <p:nvPr/>
        </p:nvCxnSpPr>
        <p:spPr bwMode="auto">
          <a:xfrm>
            <a:off x="1224524" y="3784267"/>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4AE8A0E-0B6A-B927-780F-B5E44A7551DE}"/>
              </a:ext>
            </a:extLst>
          </p:cNvPr>
          <p:cNvCxnSpPr/>
          <p:nvPr/>
        </p:nvCxnSpPr>
        <p:spPr bwMode="auto">
          <a:xfrm>
            <a:off x="1224524" y="3918854"/>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7786C9D-AA17-F9CF-53D0-CE7D55C9762A}"/>
              </a:ext>
            </a:extLst>
          </p:cNvPr>
          <p:cNvCxnSpPr/>
          <p:nvPr/>
        </p:nvCxnSpPr>
        <p:spPr bwMode="auto">
          <a:xfrm>
            <a:off x="1224524" y="4041566"/>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2D3A085-5F95-57EC-F2E9-0EB81CD32AAA}"/>
              </a:ext>
            </a:extLst>
          </p:cNvPr>
          <p:cNvCxnSpPr/>
          <p:nvPr/>
        </p:nvCxnSpPr>
        <p:spPr bwMode="auto">
          <a:xfrm>
            <a:off x="1224524" y="4172195"/>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28BFDF1-FCB0-D44B-3632-444C3FC09A70}"/>
              </a:ext>
            </a:extLst>
          </p:cNvPr>
          <p:cNvCxnSpPr/>
          <p:nvPr/>
        </p:nvCxnSpPr>
        <p:spPr bwMode="auto">
          <a:xfrm>
            <a:off x="1224524" y="4306782"/>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71E49E0-C5A0-E064-C71A-F2DACAC7825B}"/>
              </a:ext>
            </a:extLst>
          </p:cNvPr>
          <p:cNvCxnSpPr/>
          <p:nvPr/>
        </p:nvCxnSpPr>
        <p:spPr bwMode="auto">
          <a:xfrm>
            <a:off x="1224524" y="4429494"/>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AFD8306-C831-E65E-E750-AEDE2C4661B5}"/>
              </a:ext>
            </a:extLst>
          </p:cNvPr>
          <p:cNvCxnSpPr/>
          <p:nvPr/>
        </p:nvCxnSpPr>
        <p:spPr bwMode="auto">
          <a:xfrm>
            <a:off x="1224524" y="4690750"/>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CB3516C-B501-75B7-F88F-C4C251DA5D78}"/>
              </a:ext>
            </a:extLst>
          </p:cNvPr>
          <p:cNvCxnSpPr/>
          <p:nvPr/>
        </p:nvCxnSpPr>
        <p:spPr bwMode="auto">
          <a:xfrm>
            <a:off x="1224524" y="4821379"/>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191636E-97FA-6D32-2468-A13BDCDF791F}"/>
              </a:ext>
            </a:extLst>
          </p:cNvPr>
          <p:cNvCxnSpPr/>
          <p:nvPr/>
        </p:nvCxnSpPr>
        <p:spPr bwMode="auto">
          <a:xfrm>
            <a:off x="1224524" y="4940132"/>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9236DD1-E63F-A244-9921-81420E26A3FE}"/>
              </a:ext>
            </a:extLst>
          </p:cNvPr>
          <p:cNvCxnSpPr/>
          <p:nvPr/>
        </p:nvCxnSpPr>
        <p:spPr bwMode="auto">
          <a:xfrm>
            <a:off x="1224524" y="5074719"/>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34BAB42-3C36-3A88-8A9D-6576F585F864}"/>
              </a:ext>
            </a:extLst>
          </p:cNvPr>
          <p:cNvCxnSpPr/>
          <p:nvPr/>
        </p:nvCxnSpPr>
        <p:spPr bwMode="auto">
          <a:xfrm>
            <a:off x="1224524" y="519743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183A33D-3245-67DA-A68D-4E33DAF023A9}"/>
              </a:ext>
            </a:extLst>
          </p:cNvPr>
          <p:cNvCxnSpPr/>
          <p:nvPr/>
        </p:nvCxnSpPr>
        <p:spPr bwMode="auto">
          <a:xfrm>
            <a:off x="1224524" y="5328060"/>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9FD2EFA-148E-91AC-7A1B-3D93A51E54AB}"/>
              </a:ext>
            </a:extLst>
          </p:cNvPr>
          <p:cNvCxnSpPr/>
          <p:nvPr/>
        </p:nvCxnSpPr>
        <p:spPr bwMode="auto">
          <a:xfrm>
            <a:off x="1224524" y="5462647"/>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A914AD3-BB6B-557E-BC08-BBE75961159C}"/>
              </a:ext>
            </a:extLst>
          </p:cNvPr>
          <p:cNvCxnSpPr/>
          <p:nvPr/>
        </p:nvCxnSpPr>
        <p:spPr bwMode="auto">
          <a:xfrm>
            <a:off x="1224524" y="5585359"/>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116D908-E39C-8104-24CC-E9E276ADDF09}"/>
              </a:ext>
            </a:extLst>
          </p:cNvPr>
          <p:cNvCxnSpPr/>
          <p:nvPr/>
        </p:nvCxnSpPr>
        <p:spPr bwMode="auto">
          <a:xfrm>
            <a:off x="1224524" y="5712029"/>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9FBB85B-23AA-D849-6AD4-D4E2177BAEF0}"/>
              </a:ext>
            </a:extLst>
          </p:cNvPr>
          <p:cNvCxnSpPr/>
          <p:nvPr/>
        </p:nvCxnSpPr>
        <p:spPr bwMode="auto">
          <a:xfrm>
            <a:off x="1224524" y="5846616"/>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EC2DC29-2F7A-631A-19CC-C38E16FADCBF}"/>
              </a:ext>
            </a:extLst>
          </p:cNvPr>
          <p:cNvCxnSpPr/>
          <p:nvPr/>
        </p:nvCxnSpPr>
        <p:spPr bwMode="auto">
          <a:xfrm>
            <a:off x="1224524" y="5977245"/>
            <a:ext cx="86014"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F97D98E7-3322-D105-45F9-094CE1D3E799}"/>
              </a:ext>
            </a:extLst>
          </p:cNvPr>
          <p:cNvSpPr txBox="1"/>
          <p:nvPr/>
        </p:nvSpPr>
        <p:spPr bwMode="auto">
          <a:xfrm>
            <a:off x="926408" y="343356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347EFF79-CA23-B48D-35BE-A5B7110437C8}"/>
              </a:ext>
            </a:extLst>
          </p:cNvPr>
          <p:cNvSpPr txBox="1"/>
          <p:nvPr/>
        </p:nvSpPr>
        <p:spPr bwMode="auto">
          <a:xfrm>
            <a:off x="926408" y="3572108"/>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35" name="TextBox 34">
            <a:extLst>
              <a:ext uri="{FF2B5EF4-FFF2-40B4-BE49-F238E27FC236}">
                <a16:creationId xmlns:a16="http://schemas.microsoft.com/office/drawing/2014/main" id="{1803CD60-844E-CB4E-CDAE-D4D2ADCFE556}"/>
              </a:ext>
            </a:extLst>
          </p:cNvPr>
          <p:cNvSpPr txBox="1"/>
          <p:nvPr/>
        </p:nvSpPr>
        <p:spPr bwMode="auto">
          <a:xfrm>
            <a:off x="926408" y="3702736"/>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6" name="TextBox 35">
            <a:extLst>
              <a:ext uri="{FF2B5EF4-FFF2-40B4-BE49-F238E27FC236}">
                <a16:creationId xmlns:a16="http://schemas.microsoft.com/office/drawing/2014/main" id="{95BFC281-5B09-BF0E-812C-A6FA3F4219A1}"/>
              </a:ext>
            </a:extLst>
          </p:cNvPr>
          <p:cNvSpPr txBox="1"/>
          <p:nvPr/>
        </p:nvSpPr>
        <p:spPr bwMode="auto">
          <a:xfrm>
            <a:off x="926408" y="3825448"/>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37" name="TextBox 36">
            <a:extLst>
              <a:ext uri="{FF2B5EF4-FFF2-40B4-BE49-F238E27FC236}">
                <a16:creationId xmlns:a16="http://schemas.microsoft.com/office/drawing/2014/main" id="{4203181B-AA5F-8E3F-F81F-DE6C7DC1B96F}"/>
              </a:ext>
            </a:extLst>
          </p:cNvPr>
          <p:cNvSpPr txBox="1"/>
          <p:nvPr/>
        </p:nvSpPr>
        <p:spPr bwMode="auto">
          <a:xfrm>
            <a:off x="926408" y="3948160"/>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0F4CCFCB-3012-AFA6-8C1A-5ADC8152090D}"/>
              </a:ext>
            </a:extLst>
          </p:cNvPr>
          <p:cNvSpPr txBox="1"/>
          <p:nvPr/>
        </p:nvSpPr>
        <p:spPr bwMode="auto">
          <a:xfrm>
            <a:off x="926408" y="4090664"/>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9" name="TextBox 38">
            <a:extLst>
              <a:ext uri="{FF2B5EF4-FFF2-40B4-BE49-F238E27FC236}">
                <a16:creationId xmlns:a16="http://schemas.microsoft.com/office/drawing/2014/main" id="{D2327FE9-2838-6F90-0867-96FC292DBFE0}"/>
              </a:ext>
            </a:extLst>
          </p:cNvPr>
          <p:cNvSpPr txBox="1"/>
          <p:nvPr/>
        </p:nvSpPr>
        <p:spPr bwMode="auto">
          <a:xfrm>
            <a:off x="926408" y="4209417"/>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B266A6A7-B205-34BA-F9C1-D512DC2F9B23}"/>
              </a:ext>
            </a:extLst>
          </p:cNvPr>
          <p:cNvSpPr txBox="1"/>
          <p:nvPr/>
        </p:nvSpPr>
        <p:spPr bwMode="auto">
          <a:xfrm>
            <a:off x="926408" y="4332128"/>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FFB8D8D0-A2FA-42A5-8E1C-CDF81BC76CEB}"/>
              </a:ext>
            </a:extLst>
          </p:cNvPr>
          <p:cNvSpPr txBox="1"/>
          <p:nvPr/>
        </p:nvSpPr>
        <p:spPr bwMode="auto">
          <a:xfrm>
            <a:off x="926408" y="4466715"/>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989C2B3A-4FC3-E5A3-EEE4-DE27CFBAADA2}"/>
              </a:ext>
            </a:extLst>
          </p:cNvPr>
          <p:cNvSpPr txBox="1"/>
          <p:nvPr/>
        </p:nvSpPr>
        <p:spPr bwMode="auto">
          <a:xfrm>
            <a:off x="926408" y="4593385"/>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90E54A30-04C5-3E81-3501-B2876DF002D7}"/>
              </a:ext>
            </a:extLst>
          </p:cNvPr>
          <p:cNvSpPr txBox="1"/>
          <p:nvPr/>
        </p:nvSpPr>
        <p:spPr bwMode="auto">
          <a:xfrm>
            <a:off x="926408" y="4724014"/>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6C083048-F981-3BB5-CD17-F47093FDFF9C}"/>
              </a:ext>
            </a:extLst>
          </p:cNvPr>
          <p:cNvSpPr txBox="1"/>
          <p:nvPr/>
        </p:nvSpPr>
        <p:spPr bwMode="auto">
          <a:xfrm>
            <a:off x="926408" y="485464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5" name="TextBox 44">
            <a:extLst>
              <a:ext uri="{FF2B5EF4-FFF2-40B4-BE49-F238E27FC236}">
                <a16:creationId xmlns:a16="http://schemas.microsoft.com/office/drawing/2014/main" id="{96DA1C02-0825-E909-9C31-53F0EA55FC7C}"/>
              </a:ext>
            </a:extLst>
          </p:cNvPr>
          <p:cNvSpPr txBox="1"/>
          <p:nvPr/>
        </p:nvSpPr>
        <p:spPr bwMode="auto">
          <a:xfrm>
            <a:off x="926408" y="498131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B0421C7E-CAAA-AE69-399C-4934C0CB9B3D}"/>
              </a:ext>
            </a:extLst>
          </p:cNvPr>
          <p:cNvSpPr txBox="1"/>
          <p:nvPr/>
        </p:nvSpPr>
        <p:spPr bwMode="auto">
          <a:xfrm>
            <a:off x="926408" y="5111941"/>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7" name="TextBox 46">
            <a:extLst>
              <a:ext uri="{FF2B5EF4-FFF2-40B4-BE49-F238E27FC236}">
                <a16:creationId xmlns:a16="http://schemas.microsoft.com/office/drawing/2014/main" id="{F524B26C-F88E-E4D1-66D4-2F7601DFA6A2}"/>
              </a:ext>
            </a:extLst>
          </p:cNvPr>
          <p:cNvSpPr txBox="1"/>
          <p:nvPr/>
        </p:nvSpPr>
        <p:spPr bwMode="auto">
          <a:xfrm>
            <a:off x="926408" y="523465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4E292A3A-8EF4-A75E-2E17-F5CAE33A9E6A}"/>
              </a:ext>
            </a:extLst>
          </p:cNvPr>
          <p:cNvSpPr txBox="1"/>
          <p:nvPr/>
        </p:nvSpPr>
        <p:spPr bwMode="auto">
          <a:xfrm>
            <a:off x="926408" y="5373198"/>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49" name="TextBox 48">
            <a:extLst>
              <a:ext uri="{FF2B5EF4-FFF2-40B4-BE49-F238E27FC236}">
                <a16:creationId xmlns:a16="http://schemas.microsoft.com/office/drawing/2014/main" id="{231DE21C-5060-365A-62D4-D48C1FC01D77}"/>
              </a:ext>
            </a:extLst>
          </p:cNvPr>
          <p:cNvSpPr txBox="1"/>
          <p:nvPr/>
        </p:nvSpPr>
        <p:spPr bwMode="auto">
          <a:xfrm>
            <a:off x="926408" y="5495909"/>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2E73151C-9578-298C-001A-BD8AE115DD70}"/>
              </a:ext>
            </a:extLst>
          </p:cNvPr>
          <p:cNvSpPr txBox="1"/>
          <p:nvPr/>
        </p:nvSpPr>
        <p:spPr bwMode="auto">
          <a:xfrm>
            <a:off x="926408" y="5618621"/>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51" name="TextBox 50">
            <a:extLst>
              <a:ext uri="{FF2B5EF4-FFF2-40B4-BE49-F238E27FC236}">
                <a16:creationId xmlns:a16="http://schemas.microsoft.com/office/drawing/2014/main" id="{85870389-FFC7-1FAC-4C31-DF45A2F118AA}"/>
              </a:ext>
            </a:extLst>
          </p:cNvPr>
          <p:cNvSpPr txBox="1"/>
          <p:nvPr/>
        </p:nvSpPr>
        <p:spPr bwMode="auto">
          <a:xfrm>
            <a:off x="842740" y="5753208"/>
            <a:ext cx="3686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B466A05C-BB63-A46E-0B2C-DB23961BA40F}"/>
              </a:ext>
            </a:extLst>
          </p:cNvPr>
          <p:cNvSpPr txBox="1"/>
          <p:nvPr/>
        </p:nvSpPr>
        <p:spPr bwMode="auto">
          <a:xfrm>
            <a:off x="842740" y="5883837"/>
            <a:ext cx="3686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-110</a:t>
            </a:r>
          </a:p>
        </p:txBody>
      </p:sp>
      <p:sp>
        <p:nvSpPr>
          <p:cNvPr id="53" name="TextBox 52">
            <a:extLst>
              <a:ext uri="{FF2B5EF4-FFF2-40B4-BE49-F238E27FC236}">
                <a16:creationId xmlns:a16="http://schemas.microsoft.com/office/drawing/2014/main" id="{A88D70A7-3D80-6363-73F7-681E74CB948A}"/>
              </a:ext>
            </a:extLst>
          </p:cNvPr>
          <p:cNvSpPr txBox="1"/>
          <p:nvPr/>
        </p:nvSpPr>
        <p:spPr bwMode="auto">
          <a:xfrm rot="16200000">
            <a:off x="-444715" y="4602670"/>
            <a:ext cx="2486972" cy="3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300"/>
              </a:lnSpc>
              <a:spcBef>
                <a:spcPct val="50000"/>
              </a:spcBef>
              <a:spcAft>
                <a:spcPct val="0"/>
              </a:spcAft>
              <a:buClrTx/>
              <a:buFontTx/>
              <a:buNone/>
            </a:pPr>
            <a:r>
              <a:rPr lang="en-US" sz="1200" dirty="0">
                <a:solidFill>
                  <a:schemeClr val="bg1"/>
                </a:solidFill>
                <a:latin typeface="Calibri" panose="020F0502020204030204" pitchFamily="34" charset="0"/>
              </a:rPr>
              <a:t>Best Change in Sum of Diameters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From Baseline (%)</a:t>
            </a:r>
          </a:p>
        </p:txBody>
      </p:sp>
      <p:sp>
        <p:nvSpPr>
          <p:cNvPr id="54" name="TextBox 53">
            <a:extLst>
              <a:ext uri="{FF2B5EF4-FFF2-40B4-BE49-F238E27FC236}">
                <a16:creationId xmlns:a16="http://schemas.microsoft.com/office/drawing/2014/main" id="{9B73BF54-A8FB-8CA5-6365-DB6C58256395}"/>
              </a:ext>
            </a:extLst>
          </p:cNvPr>
          <p:cNvSpPr txBox="1"/>
          <p:nvPr/>
        </p:nvSpPr>
        <p:spPr bwMode="auto">
          <a:xfrm>
            <a:off x="1302622" y="6096213"/>
            <a:ext cx="49678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(N = 90)</a:t>
            </a:r>
          </a:p>
        </p:txBody>
      </p:sp>
      <p:sp>
        <p:nvSpPr>
          <p:cNvPr id="55" name="Rectangle 54">
            <a:extLst>
              <a:ext uri="{FF2B5EF4-FFF2-40B4-BE49-F238E27FC236}">
                <a16:creationId xmlns:a16="http://schemas.microsoft.com/office/drawing/2014/main" id="{674D2664-AC05-3C59-78B1-04A5563576C1}"/>
              </a:ext>
            </a:extLst>
          </p:cNvPr>
          <p:cNvSpPr/>
          <p:nvPr/>
        </p:nvSpPr>
        <p:spPr bwMode="auto">
          <a:xfrm>
            <a:off x="1346392" y="3702736"/>
            <a:ext cx="45719" cy="8609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21DE4A2-D11E-A6D8-43C6-DDA10B5FABEB}"/>
              </a:ext>
            </a:extLst>
          </p:cNvPr>
          <p:cNvSpPr/>
          <p:nvPr/>
        </p:nvSpPr>
        <p:spPr bwMode="auto">
          <a:xfrm>
            <a:off x="1400367" y="4240900"/>
            <a:ext cx="45719" cy="3227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1988CE2D-6532-1599-C6D3-16E466374E56}"/>
              </a:ext>
            </a:extLst>
          </p:cNvPr>
          <p:cNvSpPr/>
          <p:nvPr/>
        </p:nvSpPr>
        <p:spPr bwMode="auto">
          <a:xfrm>
            <a:off x="1454342" y="4326624"/>
            <a:ext cx="45719" cy="2354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11606A98-52DF-07A8-06D3-4B1C74F650F0}"/>
              </a:ext>
            </a:extLst>
          </p:cNvPr>
          <p:cNvSpPr/>
          <p:nvPr/>
        </p:nvSpPr>
        <p:spPr bwMode="auto">
          <a:xfrm>
            <a:off x="1508317" y="4395680"/>
            <a:ext cx="45719" cy="1664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8BDE8005-870E-4D7D-1C80-DBC82C13DC16}"/>
              </a:ext>
            </a:extLst>
          </p:cNvPr>
          <p:cNvSpPr/>
          <p:nvPr/>
        </p:nvSpPr>
        <p:spPr bwMode="auto">
          <a:xfrm>
            <a:off x="1562292" y="4464736"/>
            <a:ext cx="45719" cy="973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C76E0ECF-6812-77B7-08E0-31E642110E82}"/>
              </a:ext>
            </a:extLst>
          </p:cNvPr>
          <p:cNvSpPr/>
          <p:nvPr/>
        </p:nvSpPr>
        <p:spPr bwMode="auto">
          <a:xfrm>
            <a:off x="1616267" y="4476643"/>
            <a:ext cx="45719" cy="795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A479B02-6DE1-9E8C-55E7-E804E85303FC}"/>
              </a:ext>
            </a:extLst>
          </p:cNvPr>
          <p:cNvSpPr/>
          <p:nvPr/>
        </p:nvSpPr>
        <p:spPr bwMode="auto">
          <a:xfrm>
            <a:off x="1670242" y="4479024"/>
            <a:ext cx="45719" cy="830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7D856608-9843-F291-29DD-E59195F684FC}"/>
              </a:ext>
            </a:extLst>
          </p:cNvPr>
          <p:cNvSpPr/>
          <p:nvPr/>
        </p:nvSpPr>
        <p:spPr bwMode="auto">
          <a:xfrm>
            <a:off x="1830054" y="4556744"/>
            <a:ext cx="45720"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831EF5B3-692A-646B-18F4-BC34E20E5CAD}"/>
              </a:ext>
            </a:extLst>
          </p:cNvPr>
          <p:cNvSpPr/>
          <p:nvPr/>
        </p:nvSpPr>
        <p:spPr bwMode="auto">
          <a:xfrm>
            <a:off x="2101489" y="4569242"/>
            <a:ext cx="45720" cy="1402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38EDDD4E-7613-7612-C4D8-57C31ED27D97}"/>
              </a:ext>
            </a:extLst>
          </p:cNvPr>
          <p:cNvSpPr/>
          <p:nvPr/>
        </p:nvSpPr>
        <p:spPr bwMode="auto">
          <a:xfrm>
            <a:off x="1938628" y="4562099"/>
            <a:ext cx="45720" cy="571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34F6227-0E7A-6CF8-0CF7-9513AD0FAA11}"/>
              </a:ext>
            </a:extLst>
          </p:cNvPr>
          <p:cNvSpPr/>
          <p:nvPr/>
        </p:nvSpPr>
        <p:spPr bwMode="auto">
          <a:xfrm>
            <a:off x="2318637" y="4567664"/>
            <a:ext cx="45720" cy="1846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C3F4303C-1884-6AC6-AA90-C38A8744E350}"/>
              </a:ext>
            </a:extLst>
          </p:cNvPr>
          <p:cNvSpPr/>
          <p:nvPr/>
        </p:nvSpPr>
        <p:spPr bwMode="auto">
          <a:xfrm>
            <a:off x="2481498" y="4567664"/>
            <a:ext cx="45720" cy="2346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95C087E5-ACC3-66A7-CAFA-34562429B936}"/>
              </a:ext>
            </a:extLst>
          </p:cNvPr>
          <p:cNvSpPr/>
          <p:nvPr/>
        </p:nvSpPr>
        <p:spPr bwMode="auto">
          <a:xfrm>
            <a:off x="2535785" y="4567664"/>
            <a:ext cx="45720" cy="2346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D8638994-8A7D-1172-41D6-8F7FB7235C2D}"/>
              </a:ext>
            </a:extLst>
          </p:cNvPr>
          <p:cNvSpPr/>
          <p:nvPr/>
        </p:nvSpPr>
        <p:spPr bwMode="auto">
          <a:xfrm>
            <a:off x="2807220" y="4569242"/>
            <a:ext cx="45720" cy="2831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183D1CC-8AFC-5FAE-655E-2B962F49534A}"/>
              </a:ext>
            </a:extLst>
          </p:cNvPr>
          <p:cNvSpPr/>
          <p:nvPr/>
        </p:nvSpPr>
        <p:spPr bwMode="auto">
          <a:xfrm>
            <a:off x="2861507" y="4569242"/>
            <a:ext cx="45720" cy="2831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FC651212-A4B4-7546-79AF-5169387AEFEB}"/>
              </a:ext>
            </a:extLst>
          </p:cNvPr>
          <p:cNvSpPr/>
          <p:nvPr/>
        </p:nvSpPr>
        <p:spPr bwMode="auto">
          <a:xfrm>
            <a:off x="2915794" y="4567664"/>
            <a:ext cx="45720" cy="298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FB859A21-8AC5-2DC2-5FC4-F1C0952CF9DA}"/>
              </a:ext>
            </a:extLst>
          </p:cNvPr>
          <p:cNvSpPr/>
          <p:nvPr/>
        </p:nvSpPr>
        <p:spPr bwMode="auto">
          <a:xfrm>
            <a:off x="2970081" y="4569243"/>
            <a:ext cx="45720" cy="3188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B6B0E5BD-D7E1-00CB-1187-F2B451AD7175}"/>
              </a:ext>
            </a:extLst>
          </p:cNvPr>
          <p:cNvSpPr/>
          <p:nvPr/>
        </p:nvSpPr>
        <p:spPr bwMode="auto">
          <a:xfrm>
            <a:off x="3078655" y="4569242"/>
            <a:ext cx="45720" cy="3664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4CCA7283-C142-C2A0-609B-1C3C221D77C0}"/>
              </a:ext>
            </a:extLst>
          </p:cNvPr>
          <p:cNvSpPr/>
          <p:nvPr/>
        </p:nvSpPr>
        <p:spPr bwMode="auto">
          <a:xfrm>
            <a:off x="3241516" y="4567442"/>
            <a:ext cx="45720" cy="4230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22642F72-5424-73EB-DE11-CA52A68291C9}"/>
              </a:ext>
            </a:extLst>
          </p:cNvPr>
          <p:cNvSpPr/>
          <p:nvPr/>
        </p:nvSpPr>
        <p:spPr bwMode="auto">
          <a:xfrm>
            <a:off x="3295803" y="4569243"/>
            <a:ext cx="45720" cy="4355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0BC26917-A0AA-E1D1-5265-367516498173}"/>
              </a:ext>
            </a:extLst>
          </p:cNvPr>
          <p:cNvSpPr/>
          <p:nvPr/>
        </p:nvSpPr>
        <p:spPr bwMode="auto">
          <a:xfrm>
            <a:off x="3350090" y="4569243"/>
            <a:ext cx="45720" cy="4355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F7D117BF-C3DF-5F59-37C5-D6639F763772}"/>
              </a:ext>
            </a:extLst>
          </p:cNvPr>
          <p:cNvSpPr/>
          <p:nvPr/>
        </p:nvSpPr>
        <p:spPr bwMode="auto">
          <a:xfrm>
            <a:off x="3404377" y="4569242"/>
            <a:ext cx="45720" cy="4426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F59BA56E-156D-C7F5-06E4-790010FE88AB}"/>
              </a:ext>
            </a:extLst>
          </p:cNvPr>
          <p:cNvSpPr/>
          <p:nvPr/>
        </p:nvSpPr>
        <p:spPr bwMode="auto">
          <a:xfrm>
            <a:off x="3458664" y="4569243"/>
            <a:ext cx="45720" cy="4569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E6E2F579-3BD6-C2C5-2E69-960B0F5ED1D2}"/>
              </a:ext>
            </a:extLst>
          </p:cNvPr>
          <p:cNvSpPr/>
          <p:nvPr/>
        </p:nvSpPr>
        <p:spPr bwMode="auto">
          <a:xfrm>
            <a:off x="3675812" y="4559125"/>
            <a:ext cx="45720" cy="4813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1A366F28-3E70-E298-1C43-89299A5F678C}"/>
              </a:ext>
            </a:extLst>
          </p:cNvPr>
          <p:cNvSpPr/>
          <p:nvPr/>
        </p:nvSpPr>
        <p:spPr bwMode="auto">
          <a:xfrm>
            <a:off x="3730099" y="4561507"/>
            <a:ext cx="45720" cy="4813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2427F996-1BFC-EA7C-58C9-C9D762893FCA}"/>
              </a:ext>
            </a:extLst>
          </p:cNvPr>
          <p:cNvSpPr/>
          <p:nvPr/>
        </p:nvSpPr>
        <p:spPr bwMode="auto">
          <a:xfrm>
            <a:off x="3784386" y="4567443"/>
            <a:ext cx="45720" cy="489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D5C9DB35-16E7-B6C2-4CAF-C5838F5067C1}"/>
              </a:ext>
            </a:extLst>
          </p:cNvPr>
          <p:cNvSpPr/>
          <p:nvPr/>
        </p:nvSpPr>
        <p:spPr bwMode="auto">
          <a:xfrm>
            <a:off x="3838673" y="4567442"/>
            <a:ext cx="45720" cy="4968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A288C430-0834-DB5A-BDC7-92B906941B87}"/>
              </a:ext>
            </a:extLst>
          </p:cNvPr>
          <p:cNvSpPr/>
          <p:nvPr/>
        </p:nvSpPr>
        <p:spPr bwMode="auto">
          <a:xfrm>
            <a:off x="4001534" y="4572204"/>
            <a:ext cx="45720" cy="4968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B1411921-CD7E-54D0-F8FA-513C891611B0}"/>
              </a:ext>
            </a:extLst>
          </p:cNvPr>
          <p:cNvSpPr/>
          <p:nvPr/>
        </p:nvSpPr>
        <p:spPr bwMode="auto">
          <a:xfrm>
            <a:off x="4055821" y="4572204"/>
            <a:ext cx="45720" cy="4968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24F04AD7-70B7-3CA7-9096-159BF665ADE0}"/>
              </a:ext>
            </a:extLst>
          </p:cNvPr>
          <p:cNvSpPr/>
          <p:nvPr/>
        </p:nvSpPr>
        <p:spPr bwMode="auto">
          <a:xfrm>
            <a:off x="4164395" y="4567442"/>
            <a:ext cx="45720" cy="5831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2CC3D03B-16F9-0E16-413E-39B020C9F13B}"/>
              </a:ext>
            </a:extLst>
          </p:cNvPr>
          <p:cNvSpPr/>
          <p:nvPr/>
        </p:nvSpPr>
        <p:spPr bwMode="auto">
          <a:xfrm>
            <a:off x="4435830" y="4559718"/>
            <a:ext cx="45720" cy="6589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E8F95CEC-C639-4387-21AA-F1CC1829C966}"/>
              </a:ext>
            </a:extLst>
          </p:cNvPr>
          <p:cNvSpPr/>
          <p:nvPr/>
        </p:nvSpPr>
        <p:spPr bwMode="auto">
          <a:xfrm>
            <a:off x="4218682" y="4567442"/>
            <a:ext cx="45720" cy="5831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826FEC7D-55D0-19FE-9B8C-257CA8193B49}"/>
              </a:ext>
            </a:extLst>
          </p:cNvPr>
          <p:cNvSpPr/>
          <p:nvPr/>
        </p:nvSpPr>
        <p:spPr bwMode="auto">
          <a:xfrm>
            <a:off x="4978700" y="4559125"/>
            <a:ext cx="45720" cy="8075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31A2EAC8-1493-D25E-5883-B963833DAE12}"/>
              </a:ext>
            </a:extLst>
          </p:cNvPr>
          <p:cNvSpPr/>
          <p:nvPr/>
        </p:nvSpPr>
        <p:spPr bwMode="auto">
          <a:xfrm>
            <a:off x="5087274" y="4567443"/>
            <a:ext cx="45720" cy="8233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173C3A3-74CE-AE22-60D0-51B85318076F}"/>
              </a:ext>
            </a:extLst>
          </p:cNvPr>
          <p:cNvSpPr/>
          <p:nvPr/>
        </p:nvSpPr>
        <p:spPr bwMode="auto">
          <a:xfrm>
            <a:off x="5250135" y="4559125"/>
            <a:ext cx="45720" cy="8816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F868217D-7DC4-0C35-359A-37CD7F552484}"/>
              </a:ext>
            </a:extLst>
          </p:cNvPr>
          <p:cNvSpPr/>
          <p:nvPr/>
        </p:nvSpPr>
        <p:spPr bwMode="auto">
          <a:xfrm>
            <a:off x="5358709" y="4559126"/>
            <a:ext cx="45720" cy="9179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4439E96D-D1F6-BFA0-8AFA-94A633A7865D}"/>
              </a:ext>
            </a:extLst>
          </p:cNvPr>
          <p:cNvSpPr/>
          <p:nvPr/>
        </p:nvSpPr>
        <p:spPr bwMode="auto">
          <a:xfrm>
            <a:off x="5412996" y="4561506"/>
            <a:ext cx="45720" cy="9394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14569440-BCEC-44C8-C2CC-7D684E1BEF27}"/>
              </a:ext>
            </a:extLst>
          </p:cNvPr>
          <p:cNvSpPr/>
          <p:nvPr/>
        </p:nvSpPr>
        <p:spPr bwMode="auto">
          <a:xfrm>
            <a:off x="5521570" y="4567442"/>
            <a:ext cx="45720" cy="9477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9C47A917-05F5-5E9A-EDBB-DC9AF710728F}"/>
              </a:ext>
            </a:extLst>
          </p:cNvPr>
          <p:cNvSpPr/>
          <p:nvPr/>
        </p:nvSpPr>
        <p:spPr bwMode="auto">
          <a:xfrm>
            <a:off x="5575857" y="4569824"/>
            <a:ext cx="45720" cy="9477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42EE2D7C-4DAD-9D17-8128-5F9D89025C6D}"/>
              </a:ext>
            </a:extLst>
          </p:cNvPr>
          <p:cNvSpPr/>
          <p:nvPr/>
        </p:nvSpPr>
        <p:spPr bwMode="auto">
          <a:xfrm>
            <a:off x="5630144" y="4561623"/>
            <a:ext cx="45720" cy="10036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A8432FBB-DD43-798A-3E92-568A53835DBF}"/>
              </a:ext>
            </a:extLst>
          </p:cNvPr>
          <p:cNvSpPr/>
          <p:nvPr/>
        </p:nvSpPr>
        <p:spPr bwMode="auto">
          <a:xfrm>
            <a:off x="5738718" y="4567442"/>
            <a:ext cx="45720" cy="10355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0A5FC26E-313F-78D0-3C39-EF9A0CBDFE75}"/>
              </a:ext>
            </a:extLst>
          </p:cNvPr>
          <p:cNvSpPr/>
          <p:nvPr/>
        </p:nvSpPr>
        <p:spPr bwMode="auto">
          <a:xfrm>
            <a:off x="5901579" y="4561623"/>
            <a:ext cx="45720" cy="10814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FF63436D-C50C-96EE-44B8-AED44955B8D9}"/>
              </a:ext>
            </a:extLst>
          </p:cNvPr>
          <p:cNvSpPr/>
          <p:nvPr/>
        </p:nvSpPr>
        <p:spPr bwMode="auto">
          <a:xfrm>
            <a:off x="6173010" y="4561623"/>
            <a:ext cx="45720" cy="12844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DEE865FF-7073-477E-9F6D-74816746BCC7}"/>
              </a:ext>
            </a:extLst>
          </p:cNvPr>
          <p:cNvSpPr/>
          <p:nvPr/>
        </p:nvSpPr>
        <p:spPr bwMode="auto">
          <a:xfrm>
            <a:off x="1884341" y="4562099"/>
            <a:ext cx="45720" cy="49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86859952-4DA6-2507-3B20-073715472357}"/>
              </a:ext>
            </a:extLst>
          </p:cNvPr>
          <p:cNvSpPr/>
          <p:nvPr/>
        </p:nvSpPr>
        <p:spPr bwMode="auto">
          <a:xfrm>
            <a:off x="1992915" y="4559718"/>
            <a:ext cx="45720" cy="833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94A3D1EA-0024-1D08-E587-E01AB2F386C1}"/>
              </a:ext>
            </a:extLst>
          </p:cNvPr>
          <p:cNvSpPr/>
          <p:nvPr/>
        </p:nvSpPr>
        <p:spPr bwMode="auto">
          <a:xfrm>
            <a:off x="2047202" y="4562099"/>
            <a:ext cx="45720" cy="904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1A19C5FB-4CFC-7FC4-3DD3-3655B802AAD7}"/>
              </a:ext>
            </a:extLst>
          </p:cNvPr>
          <p:cNvSpPr/>
          <p:nvPr/>
        </p:nvSpPr>
        <p:spPr bwMode="auto">
          <a:xfrm>
            <a:off x="2155776" y="4562100"/>
            <a:ext cx="45720" cy="1619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0FBA0539-DA8A-602F-60FA-1A085DC09B1D}"/>
              </a:ext>
            </a:extLst>
          </p:cNvPr>
          <p:cNvSpPr/>
          <p:nvPr/>
        </p:nvSpPr>
        <p:spPr bwMode="auto">
          <a:xfrm>
            <a:off x="2210063" y="4567442"/>
            <a:ext cx="45720" cy="1756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DB979ACF-7F53-3D18-2C68-26A8733D12CD}"/>
              </a:ext>
            </a:extLst>
          </p:cNvPr>
          <p:cNvSpPr/>
          <p:nvPr/>
        </p:nvSpPr>
        <p:spPr bwMode="auto">
          <a:xfrm>
            <a:off x="2264350" y="4562099"/>
            <a:ext cx="45720" cy="1881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B41501C1-2AA6-C6F8-D4E5-9E2695FEEBD7}"/>
              </a:ext>
            </a:extLst>
          </p:cNvPr>
          <p:cNvSpPr/>
          <p:nvPr/>
        </p:nvSpPr>
        <p:spPr bwMode="auto">
          <a:xfrm>
            <a:off x="2372924" y="4559719"/>
            <a:ext cx="45720" cy="1976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BF1205A5-C938-B65D-67C2-5B4802F18CDE}"/>
              </a:ext>
            </a:extLst>
          </p:cNvPr>
          <p:cNvSpPr/>
          <p:nvPr/>
        </p:nvSpPr>
        <p:spPr bwMode="auto">
          <a:xfrm>
            <a:off x="2427211" y="4562099"/>
            <a:ext cx="45720" cy="2095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4A047225-D3A3-2EA2-DD77-9A2201BB0E5D}"/>
              </a:ext>
            </a:extLst>
          </p:cNvPr>
          <p:cNvSpPr/>
          <p:nvPr/>
        </p:nvSpPr>
        <p:spPr bwMode="auto">
          <a:xfrm>
            <a:off x="2590072" y="4567664"/>
            <a:ext cx="45720" cy="2346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88CE592A-7FC1-A824-A847-A391D34B8434}"/>
              </a:ext>
            </a:extLst>
          </p:cNvPr>
          <p:cNvSpPr/>
          <p:nvPr/>
        </p:nvSpPr>
        <p:spPr bwMode="auto">
          <a:xfrm>
            <a:off x="2644359" y="4567443"/>
            <a:ext cx="45720" cy="2491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6333052D-FF96-2AB7-FB79-BAE91AEEE645}"/>
              </a:ext>
            </a:extLst>
          </p:cNvPr>
          <p:cNvSpPr/>
          <p:nvPr/>
        </p:nvSpPr>
        <p:spPr bwMode="auto">
          <a:xfrm>
            <a:off x="2698646" y="4562099"/>
            <a:ext cx="45720" cy="2735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298FFDC0-28B5-5061-AF50-EBC22ADE1CB9}"/>
              </a:ext>
            </a:extLst>
          </p:cNvPr>
          <p:cNvSpPr/>
          <p:nvPr/>
        </p:nvSpPr>
        <p:spPr bwMode="auto">
          <a:xfrm>
            <a:off x="2752933" y="4559718"/>
            <a:ext cx="45720" cy="2813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EF686C8C-B6C8-18C2-E689-BBE88C09BAA2}"/>
              </a:ext>
            </a:extLst>
          </p:cNvPr>
          <p:cNvSpPr/>
          <p:nvPr/>
        </p:nvSpPr>
        <p:spPr bwMode="auto">
          <a:xfrm>
            <a:off x="3024368" y="4562099"/>
            <a:ext cx="45720" cy="3455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022EE079-2049-2EDE-6506-A9370D378655}"/>
              </a:ext>
            </a:extLst>
          </p:cNvPr>
          <p:cNvSpPr/>
          <p:nvPr/>
        </p:nvSpPr>
        <p:spPr bwMode="auto">
          <a:xfrm>
            <a:off x="3132942" y="4567442"/>
            <a:ext cx="45720" cy="3735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88AABA0B-2740-48ED-011A-EDCB5A015909}"/>
              </a:ext>
            </a:extLst>
          </p:cNvPr>
          <p:cNvSpPr/>
          <p:nvPr/>
        </p:nvSpPr>
        <p:spPr bwMode="auto">
          <a:xfrm>
            <a:off x="3187229" y="4562099"/>
            <a:ext cx="45720" cy="4098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072103DD-103B-56A4-0FD7-64822C3B9F2D}"/>
              </a:ext>
            </a:extLst>
          </p:cNvPr>
          <p:cNvSpPr/>
          <p:nvPr/>
        </p:nvSpPr>
        <p:spPr bwMode="auto">
          <a:xfrm>
            <a:off x="3512951" y="4562099"/>
            <a:ext cx="45720" cy="4670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837F2976-614E-04D7-4857-A19BA4ED1E5A}"/>
              </a:ext>
            </a:extLst>
          </p:cNvPr>
          <p:cNvSpPr/>
          <p:nvPr/>
        </p:nvSpPr>
        <p:spPr bwMode="auto">
          <a:xfrm>
            <a:off x="3567238" y="4562100"/>
            <a:ext cx="45720" cy="4694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321F9250-6975-68B1-DCD4-9CE89AFEC799}"/>
              </a:ext>
            </a:extLst>
          </p:cNvPr>
          <p:cNvSpPr/>
          <p:nvPr/>
        </p:nvSpPr>
        <p:spPr bwMode="auto">
          <a:xfrm>
            <a:off x="3621525" y="4562100"/>
            <a:ext cx="45720" cy="4694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08BE9D21-34C8-874E-214F-5B754F8C6EF5}"/>
              </a:ext>
            </a:extLst>
          </p:cNvPr>
          <p:cNvSpPr/>
          <p:nvPr/>
        </p:nvSpPr>
        <p:spPr bwMode="auto">
          <a:xfrm>
            <a:off x="3892960" y="4562099"/>
            <a:ext cx="45720" cy="5003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EF62E709-877D-44E5-4A71-4CDF33444180}"/>
              </a:ext>
            </a:extLst>
          </p:cNvPr>
          <p:cNvSpPr/>
          <p:nvPr/>
        </p:nvSpPr>
        <p:spPr bwMode="auto">
          <a:xfrm>
            <a:off x="3947247" y="4559718"/>
            <a:ext cx="45720" cy="5075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4E7D928F-15EF-02D8-602E-AA336DB1AA78}"/>
              </a:ext>
            </a:extLst>
          </p:cNvPr>
          <p:cNvSpPr/>
          <p:nvPr/>
        </p:nvSpPr>
        <p:spPr bwMode="auto">
          <a:xfrm>
            <a:off x="4110108" y="4559719"/>
            <a:ext cx="45720" cy="5360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78073D95-49D3-ECE0-E5FA-8A8411EE5D9E}"/>
              </a:ext>
            </a:extLst>
          </p:cNvPr>
          <p:cNvSpPr/>
          <p:nvPr/>
        </p:nvSpPr>
        <p:spPr bwMode="auto">
          <a:xfrm>
            <a:off x="4272969" y="4562099"/>
            <a:ext cx="45720" cy="5884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4012CA40-6BC9-B813-8811-352F1D94305C}"/>
              </a:ext>
            </a:extLst>
          </p:cNvPr>
          <p:cNvSpPr/>
          <p:nvPr/>
        </p:nvSpPr>
        <p:spPr bwMode="auto">
          <a:xfrm>
            <a:off x="4327256" y="4562099"/>
            <a:ext cx="45720" cy="5884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66CAE5CE-20EC-B35C-F2E8-871CBECBA491}"/>
              </a:ext>
            </a:extLst>
          </p:cNvPr>
          <p:cNvSpPr/>
          <p:nvPr/>
        </p:nvSpPr>
        <p:spPr bwMode="auto">
          <a:xfrm>
            <a:off x="4381543" y="4562099"/>
            <a:ext cx="45720" cy="5884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CFBB66AF-4D99-975B-0FB5-CCB48E65038C}"/>
              </a:ext>
            </a:extLst>
          </p:cNvPr>
          <p:cNvSpPr/>
          <p:nvPr/>
        </p:nvSpPr>
        <p:spPr bwMode="auto">
          <a:xfrm>
            <a:off x="4490117" y="4567442"/>
            <a:ext cx="45720" cy="6712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95D3DA4C-799D-1692-72F8-781AA136DBD6}"/>
              </a:ext>
            </a:extLst>
          </p:cNvPr>
          <p:cNvSpPr/>
          <p:nvPr/>
        </p:nvSpPr>
        <p:spPr bwMode="auto">
          <a:xfrm>
            <a:off x="4544404" y="4567442"/>
            <a:ext cx="45720" cy="6712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4EC45F98-C836-F4BA-C161-429469E49F3D}"/>
              </a:ext>
            </a:extLst>
          </p:cNvPr>
          <p:cNvSpPr/>
          <p:nvPr/>
        </p:nvSpPr>
        <p:spPr bwMode="auto">
          <a:xfrm>
            <a:off x="4598691" y="4562099"/>
            <a:ext cx="45720" cy="7051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F728ED77-0377-4594-B5A4-FABBD789E154}"/>
              </a:ext>
            </a:extLst>
          </p:cNvPr>
          <p:cNvSpPr/>
          <p:nvPr/>
        </p:nvSpPr>
        <p:spPr bwMode="auto">
          <a:xfrm>
            <a:off x="4652978" y="4562100"/>
            <a:ext cx="45720" cy="7456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7F14F2D3-E611-BE99-7068-1AC1B2E97833}"/>
              </a:ext>
            </a:extLst>
          </p:cNvPr>
          <p:cNvSpPr/>
          <p:nvPr/>
        </p:nvSpPr>
        <p:spPr bwMode="auto">
          <a:xfrm>
            <a:off x="4707265" y="4562100"/>
            <a:ext cx="45720" cy="7456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B13E49BC-CDF0-D898-D4F1-01D3F1536E12}"/>
              </a:ext>
            </a:extLst>
          </p:cNvPr>
          <p:cNvSpPr/>
          <p:nvPr/>
        </p:nvSpPr>
        <p:spPr bwMode="auto">
          <a:xfrm>
            <a:off x="4761552" y="4562099"/>
            <a:ext cx="45720" cy="75993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B87A02E2-F6BC-459A-25C7-C4EAA8AF2E24}"/>
              </a:ext>
            </a:extLst>
          </p:cNvPr>
          <p:cNvSpPr/>
          <p:nvPr/>
        </p:nvSpPr>
        <p:spPr bwMode="auto">
          <a:xfrm>
            <a:off x="4815839" y="4562099"/>
            <a:ext cx="45720" cy="75993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9FBFF344-2FE0-E5D4-53BB-09F2E7C450BD}"/>
              </a:ext>
            </a:extLst>
          </p:cNvPr>
          <p:cNvSpPr/>
          <p:nvPr/>
        </p:nvSpPr>
        <p:spPr bwMode="auto">
          <a:xfrm>
            <a:off x="4870126" y="4567443"/>
            <a:ext cx="45720" cy="768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022D598F-3996-9237-B1A1-1B71EFC98080}"/>
              </a:ext>
            </a:extLst>
          </p:cNvPr>
          <p:cNvSpPr/>
          <p:nvPr/>
        </p:nvSpPr>
        <p:spPr bwMode="auto">
          <a:xfrm>
            <a:off x="4924413" y="4567443"/>
            <a:ext cx="45720" cy="768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DCD07913-F42B-6E15-23C9-D6816B5B6699}"/>
              </a:ext>
            </a:extLst>
          </p:cNvPr>
          <p:cNvSpPr/>
          <p:nvPr/>
        </p:nvSpPr>
        <p:spPr bwMode="auto">
          <a:xfrm>
            <a:off x="5032987" y="4559718"/>
            <a:ext cx="45720" cy="8075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DAF27808-6AD0-D5C8-1748-01537D675291}"/>
              </a:ext>
            </a:extLst>
          </p:cNvPr>
          <p:cNvSpPr/>
          <p:nvPr/>
        </p:nvSpPr>
        <p:spPr bwMode="auto">
          <a:xfrm>
            <a:off x="5141561" y="4562099"/>
            <a:ext cx="45720" cy="8480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958BD858-601F-2F49-9FFC-1AB67068FD3A}"/>
              </a:ext>
            </a:extLst>
          </p:cNvPr>
          <p:cNvSpPr/>
          <p:nvPr/>
        </p:nvSpPr>
        <p:spPr bwMode="auto">
          <a:xfrm>
            <a:off x="5195848" y="4567442"/>
            <a:ext cx="45720" cy="8522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8936312F-F970-B1E4-07EE-ACD4CA3A1C92}"/>
              </a:ext>
            </a:extLst>
          </p:cNvPr>
          <p:cNvSpPr/>
          <p:nvPr/>
        </p:nvSpPr>
        <p:spPr bwMode="auto">
          <a:xfrm>
            <a:off x="5304422" y="4562099"/>
            <a:ext cx="45720" cy="9004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B0C00229-55C6-C5DD-3ABE-22AFAC0C4D87}"/>
              </a:ext>
            </a:extLst>
          </p:cNvPr>
          <p:cNvSpPr/>
          <p:nvPr/>
        </p:nvSpPr>
        <p:spPr bwMode="auto">
          <a:xfrm>
            <a:off x="5467283" y="4559718"/>
            <a:ext cx="45720" cy="9480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6CCF88AB-C526-6A5A-9D58-A2CD249EB1B0}"/>
              </a:ext>
            </a:extLst>
          </p:cNvPr>
          <p:cNvSpPr/>
          <p:nvPr/>
        </p:nvSpPr>
        <p:spPr bwMode="auto">
          <a:xfrm>
            <a:off x="5684431" y="4562099"/>
            <a:ext cx="45720" cy="10409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7252AD85-FAEF-60F7-6260-A61A490988A1}"/>
              </a:ext>
            </a:extLst>
          </p:cNvPr>
          <p:cNvSpPr/>
          <p:nvPr/>
        </p:nvSpPr>
        <p:spPr bwMode="auto">
          <a:xfrm>
            <a:off x="5793005" y="4562100"/>
            <a:ext cx="45720" cy="10814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7CAA79C5-A457-9E52-513A-6EA92D432529}"/>
              </a:ext>
            </a:extLst>
          </p:cNvPr>
          <p:cNvSpPr/>
          <p:nvPr/>
        </p:nvSpPr>
        <p:spPr bwMode="auto">
          <a:xfrm>
            <a:off x="5847292" y="4562100"/>
            <a:ext cx="45720" cy="10814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3DC9E069-1F30-9520-AAE4-D40BB1D8D724}"/>
              </a:ext>
            </a:extLst>
          </p:cNvPr>
          <p:cNvSpPr/>
          <p:nvPr/>
        </p:nvSpPr>
        <p:spPr bwMode="auto">
          <a:xfrm>
            <a:off x="5955866" y="4567442"/>
            <a:ext cx="45720" cy="11165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48D62885-5A92-95C8-7AB2-33771E6DE497}"/>
              </a:ext>
            </a:extLst>
          </p:cNvPr>
          <p:cNvSpPr/>
          <p:nvPr/>
        </p:nvSpPr>
        <p:spPr bwMode="auto">
          <a:xfrm>
            <a:off x="6010153" y="4567442"/>
            <a:ext cx="45720" cy="11403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C7D906BA-1D41-3DA2-0245-498E855B4970}"/>
              </a:ext>
            </a:extLst>
          </p:cNvPr>
          <p:cNvSpPr/>
          <p:nvPr/>
        </p:nvSpPr>
        <p:spPr bwMode="auto">
          <a:xfrm>
            <a:off x="6064440" y="4567442"/>
            <a:ext cx="45720" cy="11617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A4554FCC-16DC-077B-89AD-D2FC16C0AE51}"/>
              </a:ext>
            </a:extLst>
          </p:cNvPr>
          <p:cNvSpPr/>
          <p:nvPr/>
        </p:nvSpPr>
        <p:spPr bwMode="auto">
          <a:xfrm>
            <a:off x="6118727" y="4567442"/>
            <a:ext cx="45720" cy="12760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 name="Straight Connector 20">
            <a:extLst>
              <a:ext uri="{FF2B5EF4-FFF2-40B4-BE49-F238E27FC236}">
                <a16:creationId xmlns:a16="http://schemas.microsoft.com/office/drawing/2014/main" id="{10AC3C8C-B15F-E23F-B998-36B66A884602}"/>
              </a:ext>
            </a:extLst>
          </p:cNvPr>
          <p:cNvCxnSpPr>
            <a:cxnSpLocks/>
          </p:cNvCxnSpPr>
          <p:nvPr/>
        </p:nvCxnSpPr>
        <p:spPr bwMode="auto">
          <a:xfrm>
            <a:off x="1224524" y="4556164"/>
            <a:ext cx="5057056" cy="18904"/>
          </a:xfrm>
          <a:prstGeom prst="line">
            <a:avLst/>
          </a:prstGeom>
          <a:noFill/>
          <a:ln w="28575" cap="flat" cmpd="sng" algn="ctr">
            <a:solidFill>
              <a:schemeClr val="bg1"/>
            </a:solidFill>
            <a:prstDash val="solid"/>
            <a:round/>
            <a:headEnd type="none" w="med" len="med"/>
            <a:tailEnd type="none" w="med" len="med"/>
          </a:ln>
          <a:effectLst/>
        </p:spPr>
      </p:cxnSp>
      <p:sp>
        <p:nvSpPr>
          <p:cNvPr id="150" name="TextBox 149">
            <a:extLst>
              <a:ext uri="{FF2B5EF4-FFF2-40B4-BE49-F238E27FC236}">
                <a16:creationId xmlns:a16="http://schemas.microsoft.com/office/drawing/2014/main" id="{BD33BB9F-EE02-8593-7D33-3A9B922EFA43}"/>
              </a:ext>
            </a:extLst>
          </p:cNvPr>
          <p:cNvSpPr txBox="1"/>
          <p:nvPr/>
        </p:nvSpPr>
        <p:spPr bwMode="auto">
          <a:xfrm>
            <a:off x="1799566" y="459287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1" name="TextBox 150">
            <a:extLst>
              <a:ext uri="{FF2B5EF4-FFF2-40B4-BE49-F238E27FC236}">
                <a16:creationId xmlns:a16="http://schemas.microsoft.com/office/drawing/2014/main" id="{5FA467BC-244F-AFC6-A66C-BC91DAE136C9}"/>
              </a:ext>
            </a:extLst>
          </p:cNvPr>
          <p:cNvSpPr txBox="1"/>
          <p:nvPr/>
        </p:nvSpPr>
        <p:spPr bwMode="auto">
          <a:xfrm>
            <a:off x="2284706" y="473765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2" name="TextBox 151">
            <a:extLst>
              <a:ext uri="{FF2B5EF4-FFF2-40B4-BE49-F238E27FC236}">
                <a16:creationId xmlns:a16="http://schemas.microsoft.com/office/drawing/2014/main" id="{AA5402AE-8390-C704-9E1B-62CB46A27EC2}"/>
              </a:ext>
            </a:extLst>
          </p:cNvPr>
          <p:cNvSpPr txBox="1"/>
          <p:nvPr/>
        </p:nvSpPr>
        <p:spPr bwMode="auto">
          <a:xfrm>
            <a:off x="2505686" y="47935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3" name="TextBox 152">
            <a:extLst>
              <a:ext uri="{FF2B5EF4-FFF2-40B4-BE49-F238E27FC236}">
                <a16:creationId xmlns:a16="http://schemas.microsoft.com/office/drawing/2014/main" id="{92C24868-A4DE-0244-ADC0-8896DB9ED8BD}"/>
              </a:ext>
            </a:extLst>
          </p:cNvPr>
          <p:cNvSpPr txBox="1"/>
          <p:nvPr/>
        </p:nvSpPr>
        <p:spPr bwMode="auto">
          <a:xfrm>
            <a:off x="2833346" y="483925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4" name="TextBox 153">
            <a:extLst>
              <a:ext uri="{FF2B5EF4-FFF2-40B4-BE49-F238E27FC236}">
                <a16:creationId xmlns:a16="http://schemas.microsoft.com/office/drawing/2014/main" id="{167C4CA4-4013-5A75-A0FD-40501D100C31}"/>
              </a:ext>
            </a:extLst>
          </p:cNvPr>
          <p:cNvSpPr txBox="1"/>
          <p:nvPr/>
        </p:nvSpPr>
        <p:spPr bwMode="auto">
          <a:xfrm>
            <a:off x="3265146" y="499419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5" name="TextBox 154">
            <a:extLst>
              <a:ext uri="{FF2B5EF4-FFF2-40B4-BE49-F238E27FC236}">
                <a16:creationId xmlns:a16="http://schemas.microsoft.com/office/drawing/2014/main" id="{36D54476-52B9-7DDC-71F3-E1F7A74BE90D}"/>
              </a:ext>
            </a:extLst>
          </p:cNvPr>
          <p:cNvSpPr txBox="1"/>
          <p:nvPr/>
        </p:nvSpPr>
        <p:spPr bwMode="auto">
          <a:xfrm>
            <a:off x="3374366" y="500181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6" name="TextBox 155">
            <a:extLst>
              <a:ext uri="{FF2B5EF4-FFF2-40B4-BE49-F238E27FC236}">
                <a16:creationId xmlns:a16="http://schemas.microsoft.com/office/drawing/2014/main" id="{8B73CAB0-4742-2509-E575-0B690605F47A}"/>
              </a:ext>
            </a:extLst>
          </p:cNvPr>
          <p:cNvSpPr txBox="1"/>
          <p:nvPr/>
        </p:nvSpPr>
        <p:spPr bwMode="auto">
          <a:xfrm>
            <a:off x="3585186" y="501959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7" name="TextBox 156">
            <a:extLst>
              <a:ext uri="{FF2B5EF4-FFF2-40B4-BE49-F238E27FC236}">
                <a16:creationId xmlns:a16="http://schemas.microsoft.com/office/drawing/2014/main" id="{B782680F-E727-1ACC-98DD-16427908E0F9}"/>
              </a:ext>
            </a:extLst>
          </p:cNvPr>
          <p:cNvSpPr txBox="1"/>
          <p:nvPr/>
        </p:nvSpPr>
        <p:spPr bwMode="auto">
          <a:xfrm>
            <a:off x="3696946" y="503737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8" name="TextBox 157">
            <a:extLst>
              <a:ext uri="{FF2B5EF4-FFF2-40B4-BE49-F238E27FC236}">
                <a16:creationId xmlns:a16="http://schemas.microsoft.com/office/drawing/2014/main" id="{FC6517E9-9E36-65EB-2E66-56E6237A792C}"/>
              </a:ext>
            </a:extLst>
          </p:cNvPr>
          <p:cNvSpPr txBox="1"/>
          <p:nvPr/>
        </p:nvSpPr>
        <p:spPr bwMode="auto">
          <a:xfrm>
            <a:off x="3747746" y="50475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59" name="TextBox 158">
            <a:extLst>
              <a:ext uri="{FF2B5EF4-FFF2-40B4-BE49-F238E27FC236}">
                <a16:creationId xmlns:a16="http://schemas.microsoft.com/office/drawing/2014/main" id="{865C8E3E-E1E4-54DF-4802-A94DB0A9D940}"/>
              </a:ext>
            </a:extLst>
          </p:cNvPr>
          <p:cNvSpPr txBox="1"/>
          <p:nvPr/>
        </p:nvSpPr>
        <p:spPr bwMode="auto">
          <a:xfrm>
            <a:off x="4016986" y="506531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0" name="TextBox 159">
            <a:extLst>
              <a:ext uri="{FF2B5EF4-FFF2-40B4-BE49-F238E27FC236}">
                <a16:creationId xmlns:a16="http://schemas.microsoft.com/office/drawing/2014/main" id="{D5C08BCC-7B7B-776A-1D42-489770B56FB8}"/>
              </a:ext>
            </a:extLst>
          </p:cNvPr>
          <p:cNvSpPr txBox="1"/>
          <p:nvPr/>
        </p:nvSpPr>
        <p:spPr bwMode="auto">
          <a:xfrm>
            <a:off x="4065246" y="508309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1" name="TextBox 160">
            <a:extLst>
              <a:ext uri="{FF2B5EF4-FFF2-40B4-BE49-F238E27FC236}">
                <a16:creationId xmlns:a16="http://schemas.microsoft.com/office/drawing/2014/main" id="{83143618-D366-5792-3A66-BAD479C6DA48}"/>
              </a:ext>
            </a:extLst>
          </p:cNvPr>
          <p:cNvSpPr txBox="1"/>
          <p:nvPr/>
        </p:nvSpPr>
        <p:spPr bwMode="auto">
          <a:xfrm>
            <a:off x="4395446" y="517961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2" name="TextBox 161">
            <a:extLst>
              <a:ext uri="{FF2B5EF4-FFF2-40B4-BE49-F238E27FC236}">
                <a16:creationId xmlns:a16="http://schemas.microsoft.com/office/drawing/2014/main" id="{C16AEF72-B6B0-FA71-C302-3F4C336CF111}"/>
              </a:ext>
            </a:extLst>
          </p:cNvPr>
          <p:cNvSpPr txBox="1"/>
          <p:nvPr/>
        </p:nvSpPr>
        <p:spPr bwMode="auto">
          <a:xfrm>
            <a:off x="4509746" y="522279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3" name="TextBox 162">
            <a:extLst>
              <a:ext uri="{FF2B5EF4-FFF2-40B4-BE49-F238E27FC236}">
                <a16:creationId xmlns:a16="http://schemas.microsoft.com/office/drawing/2014/main" id="{799423FA-7828-EAE4-816D-0C1E54895974}"/>
              </a:ext>
            </a:extLst>
          </p:cNvPr>
          <p:cNvSpPr txBox="1"/>
          <p:nvPr/>
        </p:nvSpPr>
        <p:spPr bwMode="auto">
          <a:xfrm>
            <a:off x="4664686" y="529391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4" name="TextBox 163">
            <a:extLst>
              <a:ext uri="{FF2B5EF4-FFF2-40B4-BE49-F238E27FC236}">
                <a16:creationId xmlns:a16="http://schemas.microsoft.com/office/drawing/2014/main" id="{5A9EECDC-02C3-7FD3-E7DE-5303557CD00E}"/>
              </a:ext>
            </a:extLst>
          </p:cNvPr>
          <p:cNvSpPr txBox="1"/>
          <p:nvPr/>
        </p:nvSpPr>
        <p:spPr bwMode="auto">
          <a:xfrm>
            <a:off x="4725646" y="53142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5" name="TextBox 164">
            <a:extLst>
              <a:ext uri="{FF2B5EF4-FFF2-40B4-BE49-F238E27FC236}">
                <a16:creationId xmlns:a16="http://schemas.microsoft.com/office/drawing/2014/main" id="{C4E53CDC-6A6F-4DF9-86CB-28A5ACB76807}"/>
              </a:ext>
            </a:extLst>
          </p:cNvPr>
          <p:cNvSpPr txBox="1"/>
          <p:nvPr/>
        </p:nvSpPr>
        <p:spPr bwMode="auto">
          <a:xfrm>
            <a:off x="4933926" y="535741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6" name="TextBox 165">
            <a:extLst>
              <a:ext uri="{FF2B5EF4-FFF2-40B4-BE49-F238E27FC236}">
                <a16:creationId xmlns:a16="http://schemas.microsoft.com/office/drawing/2014/main" id="{F1396AE7-CAD2-1B5D-92CC-74260C1B1B78}"/>
              </a:ext>
            </a:extLst>
          </p:cNvPr>
          <p:cNvSpPr txBox="1"/>
          <p:nvPr/>
        </p:nvSpPr>
        <p:spPr bwMode="auto">
          <a:xfrm>
            <a:off x="4987266" y="536757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7" name="TextBox 166">
            <a:extLst>
              <a:ext uri="{FF2B5EF4-FFF2-40B4-BE49-F238E27FC236}">
                <a16:creationId xmlns:a16="http://schemas.microsoft.com/office/drawing/2014/main" id="{EC33C845-EB27-25AA-6760-4B0203A8591A}"/>
              </a:ext>
            </a:extLst>
          </p:cNvPr>
          <p:cNvSpPr txBox="1"/>
          <p:nvPr/>
        </p:nvSpPr>
        <p:spPr bwMode="auto">
          <a:xfrm>
            <a:off x="5045686" y="539297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8" name="TextBox 167">
            <a:extLst>
              <a:ext uri="{FF2B5EF4-FFF2-40B4-BE49-F238E27FC236}">
                <a16:creationId xmlns:a16="http://schemas.microsoft.com/office/drawing/2014/main" id="{CD83B9A7-02DB-F23C-0A9D-99F0A89B208D}"/>
              </a:ext>
            </a:extLst>
          </p:cNvPr>
          <p:cNvSpPr txBox="1"/>
          <p:nvPr/>
        </p:nvSpPr>
        <p:spPr bwMode="auto">
          <a:xfrm>
            <a:off x="5203166" y="543615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69" name="TextBox 168">
            <a:extLst>
              <a:ext uri="{FF2B5EF4-FFF2-40B4-BE49-F238E27FC236}">
                <a16:creationId xmlns:a16="http://schemas.microsoft.com/office/drawing/2014/main" id="{CF277D3A-CBB5-3FE1-29A3-532191868F79}"/>
              </a:ext>
            </a:extLst>
          </p:cNvPr>
          <p:cNvSpPr txBox="1"/>
          <p:nvPr/>
        </p:nvSpPr>
        <p:spPr bwMode="auto">
          <a:xfrm>
            <a:off x="5317466" y="54666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0" name="TextBox 169">
            <a:extLst>
              <a:ext uri="{FF2B5EF4-FFF2-40B4-BE49-F238E27FC236}">
                <a16:creationId xmlns:a16="http://schemas.microsoft.com/office/drawing/2014/main" id="{E8F46FEE-0362-5594-5169-9E73DDD8A92E}"/>
              </a:ext>
            </a:extLst>
          </p:cNvPr>
          <p:cNvSpPr txBox="1"/>
          <p:nvPr/>
        </p:nvSpPr>
        <p:spPr bwMode="auto">
          <a:xfrm>
            <a:off x="5365726" y="54793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1" name="TextBox 170">
            <a:extLst>
              <a:ext uri="{FF2B5EF4-FFF2-40B4-BE49-F238E27FC236}">
                <a16:creationId xmlns:a16="http://schemas.microsoft.com/office/drawing/2014/main" id="{5539E076-8E46-2BD1-82EA-BA1DDD9A03EB}"/>
              </a:ext>
            </a:extLst>
          </p:cNvPr>
          <p:cNvSpPr txBox="1"/>
          <p:nvPr/>
        </p:nvSpPr>
        <p:spPr bwMode="auto">
          <a:xfrm>
            <a:off x="5431766" y="549457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2" name="TextBox 171">
            <a:extLst>
              <a:ext uri="{FF2B5EF4-FFF2-40B4-BE49-F238E27FC236}">
                <a16:creationId xmlns:a16="http://schemas.microsoft.com/office/drawing/2014/main" id="{054A9957-C0F3-8FBD-270F-051643B78B31}"/>
              </a:ext>
            </a:extLst>
          </p:cNvPr>
          <p:cNvSpPr txBox="1"/>
          <p:nvPr/>
        </p:nvSpPr>
        <p:spPr bwMode="auto">
          <a:xfrm>
            <a:off x="5480026" y="55174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3" name="TextBox 172">
            <a:extLst>
              <a:ext uri="{FF2B5EF4-FFF2-40B4-BE49-F238E27FC236}">
                <a16:creationId xmlns:a16="http://schemas.microsoft.com/office/drawing/2014/main" id="{96B473D5-2F71-9DE5-CBDF-9021AC764750}"/>
              </a:ext>
            </a:extLst>
          </p:cNvPr>
          <p:cNvSpPr txBox="1"/>
          <p:nvPr/>
        </p:nvSpPr>
        <p:spPr bwMode="auto">
          <a:xfrm>
            <a:off x="5586706" y="556569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4" name="TextBox 173">
            <a:extLst>
              <a:ext uri="{FF2B5EF4-FFF2-40B4-BE49-F238E27FC236}">
                <a16:creationId xmlns:a16="http://schemas.microsoft.com/office/drawing/2014/main" id="{B13F4964-86B6-B4C6-2D8D-4C986C9883EA}"/>
              </a:ext>
            </a:extLst>
          </p:cNvPr>
          <p:cNvSpPr txBox="1"/>
          <p:nvPr/>
        </p:nvSpPr>
        <p:spPr bwMode="auto">
          <a:xfrm>
            <a:off x="5645126" y="55936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5" name="TextBox 174">
            <a:extLst>
              <a:ext uri="{FF2B5EF4-FFF2-40B4-BE49-F238E27FC236}">
                <a16:creationId xmlns:a16="http://schemas.microsoft.com/office/drawing/2014/main" id="{BBAFCF98-BF49-E5D8-7EFC-0413FAECE8BE}"/>
              </a:ext>
            </a:extLst>
          </p:cNvPr>
          <p:cNvSpPr txBox="1"/>
          <p:nvPr/>
        </p:nvSpPr>
        <p:spPr bwMode="auto">
          <a:xfrm>
            <a:off x="5868646" y="565205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6" name="TextBox 175">
            <a:extLst>
              <a:ext uri="{FF2B5EF4-FFF2-40B4-BE49-F238E27FC236}">
                <a16:creationId xmlns:a16="http://schemas.microsoft.com/office/drawing/2014/main" id="{124E37E4-DA5B-AA95-6282-A38AFCCC3520}"/>
              </a:ext>
            </a:extLst>
          </p:cNvPr>
          <p:cNvSpPr txBox="1"/>
          <p:nvPr/>
        </p:nvSpPr>
        <p:spPr bwMode="auto">
          <a:xfrm>
            <a:off x="5962626" y="570285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7" name="TextBox 176">
            <a:extLst>
              <a:ext uri="{FF2B5EF4-FFF2-40B4-BE49-F238E27FC236}">
                <a16:creationId xmlns:a16="http://schemas.microsoft.com/office/drawing/2014/main" id="{790AAA56-5B8F-B93C-AE93-07EAEF39B34C}"/>
              </a:ext>
            </a:extLst>
          </p:cNvPr>
          <p:cNvSpPr txBox="1"/>
          <p:nvPr/>
        </p:nvSpPr>
        <p:spPr bwMode="auto">
          <a:xfrm>
            <a:off x="6018506" y="570285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8" name="TextBox 177">
            <a:extLst>
              <a:ext uri="{FF2B5EF4-FFF2-40B4-BE49-F238E27FC236}">
                <a16:creationId xmlns:a16="http://schemas.microsoft.com/office/drawing/2014/main" id="{071BCF13-865B-5881-8CD1-F358B46B3C9E}"/>
              </a:ext>
            </a:extLst>
          </p:cNvPr>
          <p:cNvSpPr txBox="1"/>
          <p:nvPr/>
        </p:nvSpPr>
        <p:spPr bwMode="auto">
          <a:xfrm>
            <a:off x="6076926" y="58349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79" name="TextBox 178">
            <a:extLst>
              <a:ext uri="{FF2B5EF4-FFF2-40B4-BE49-F238E27FC236}">
                <a16:creationId xmlns:a16="http://schemas.microsoft.com/office/drawing/2014/main" id="{8710CB0F-DAD8-9D56-7B56-B8A82F478251}"/>
              </a:ext>
            </a:extLst>
          </p:cNvPr>
          <p:cNvSpPr txBox="1"/>
          <p:nvPr/>
        </p:nvSpPr>
        <p:spPr bwMode="auto">
          <a:xfrm>
            <a:off x="6125186" y="583493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0" name="TextBox 179">
            <a:extLst>
              <a:ext uri="{FF2B5EF4-FFF2-40B4-BE49-F238E27FC236}">
                <a16:creationId xmlns:a16="http://schemas.microsoft.com/office/drawing/2014/main" id="{23263F34-1A7A-2792-0DB0-AF3F2988B148}"/>
              </a:ext>
            </a:extLst>
          </p:cNvPr>
          <p:cNvSpPr txBox="1"/>
          <p:nvPr/>
        </p:nvSpPr>
        <p:spPr bwMode="auto">
          <a:xfrm>
            <a:off x="1370837" y="41270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1" name="TextBox 180">
            <a:extLst>
              <a:ext uri="{FF2B5EF4-FFF2-40B4-BE49-F238E27FC236}">
                <a16:creationId xmlns:a16="http://schemas.microsoft.com/office/drawing/2014/main" id="{AC382E6D-8E4C-4634-C610-D1A38CD76C15}"/>
              </a:ext>
            </a:extLst>
          </p:cNvPr>
          <p:cNvSpPr txBox="1"/>
          <p:nvPr/>
        </p:nvSpPr>
        <p:spPr bwMode="auto">
          <a:xfrm>
            <a:off x="1419097" y="41931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2" name="TextBox 181">
            <a:extLst>
              <a:ext uri="{FF2B5EF4-FFF2-40B4-BE49-F238E27FC236}">
                <a16:creationId xmlns:a16="http://schemas.microsoft.com/office/drawing/2014/main" id="{D46877DE-EB28-FA59-7B3D-336761CC049A}"/>
              </a:ext>
            </a:extLst>
          </p:cNvPr>
          <p:cNvSpPr txBox="1"/>
          <p:nvPr/>
        </p:nvSpPr>
        <p:spPr bwMode="auto">
          <a:xfrm>
            <a:off x="1474977" y="42845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3" name="TextBox 182">
            <a:extLst>
              <a:ext uri="{FF2B5EF4-FFF2-40B4-BE49-F238E27FC236}">
                <a16:creationId xmlns:a16="http://schemas.microsoft.com/office/drawing/2014/main" id="{962DEAA5-AF0B-8548-45F7-432F7F1E9D86}"/>
              </a:ext>
            </a:extLst>
          </p:cNvPr>
          <p:cNvSpPr txBox="1"/>
          <p:nvPr/>
        </p:nvSpPr>
        <p:spPr bwMode="auto">
          <a:xfrm>
            <a:off x="1579117" y="43734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4" name="TextBox 183">
            <a:extLst>
              <a:ext uri="{FF2B5EF4-FFF2-40B4-BE49-F238E27FC236}">
                <a16:creationId xmlns:a16="http://schemas.microsoft.com/office/drawing/2014/main" id="{882F6A80-43CC-CCDC-B58A-111C980F69F9}"/>
              </a:ext>
            </a:extLst>
          </p:cNvPr>
          <p:cNvSpPr txBox="1"/>
          <p:nvPr/>
        </p:nvSpPr>
        <p:spPr bwMode="auto">
          <a:xfrm>
            <a:off x="1637537" y="43709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5" name="TextBox 184">
            <a:extLst>
              <a:ext uri="{FF2B5EF4-FFF2-40B4-BE49-F238E27FC236}">
                <a16:creationId xmlns:a16="http://schemas.microsoft.com/office/drawing/2014/main" id="{03A2DCDF-E7C3-34FB-8CC1-7B239EB6459E}"/>
              </a:ext>
            </a:extLst>
          </p:cNvPr>
          <p:cNvSpPr txBox="1"/>
          <p:nvPr/>
        </p:nvSpPr>
        <p:spPr bwMode="auto">
          <a:xfrm>
            <a:off x="1688337" y="46401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6" name="TextBox 185">
            <a:extLst>
              <a:ext uri="{FF2B5EF4-FFF2-40B4-BE49-F238E27FC236}">
                <a16:creationId xmlns:a16="http://schemas.microsoft.com/office/drawing/2014/main" id="{10AAE42D-E276-92D6-B883-7AEFAECE1493}"/>
              </a:ext>
            </a:extLst>
          </p:cNvPr>
          <p:cNvSpPr txBox="1"/>
          <p:nvPr/>
        </p:nvSpPr>
        <p:spPr bwMode="auto">
          <a:xfrm>
            <a:off x="1802637" y="46909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7" name="TextBox 186">
            <a:extLst>
              <a:ext uri="{FF2B5EF4-FFF2-40B4-BE49-F238E27FC236}">
                <a16:creationId xmlns:a16="http://schemas.microsoft.com/office/drawing/2014/main" id="{278490CF-43DE-4385-54D6-8D7BB9FE354B}"/>
              </a:ext>
            </a:extLst>
          </p:cNvPr>
          <p:cNvSpPr txBox="1"/>
          <p:nvPr/>
        </p:nvSpPr>
        <p:spPr bwMode="auto">
          <a:xfrm>
            <a:off x="1858517" y="46934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8" name="TextBox 187">
            <a:extLst>
              <a:ext uri="{FF2B5EF4-FFF2-40B4-BE49-F238E27FC236}">
                <a16:creationId xmlns:a16="http://schemas.microsoft.com/office/drawing/2014/main" id="{49C60496-3BCE-8215-FE21-EAE2607079FF}"/>
              </a:ext>
            </a:extLst>
          </p:cNvPr>
          <p:cNvSpPr txBox="1"/>
          <p:nvPr/>
        </p:nvSpPr>
        <p:spPr bwMode="auto">
          <a:xfrm>
            <a:off x="2021077" y="47493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89" name="TextBox 188">
            <a:extLst>
              <a:ext uri="{FF2B5EF4-FFF2-40B4-BE49-F238E27FC236}">
                <a16:creationId xmlns:a16="http://schemas.microsoft.com/office/drawing/2014/main" id="{98FCE373-6011-0992-8854-F77FBA34CD4D}"/>
              </a:ext>
            </a:extLst>
          </p:cNvPr>
          <p:cNvSpPr txBox="1"/>
          <p:nvPr/>
        </p:nvSpPr>
        <p:spPr bwMode="auto">
          <a:xfrm>
            <a:off x="2069337" y="47900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A9C502A1-B5CB-BB6C-58B0-5DE274F928ED}"/>
              </a:ext>
            </a:extLst>
          </p:cNvPr>
          <p:cNvSpPr txBox="1"/>
          <p:nvPr/>
        </p:nvSpPr>
        <p:spPr bwMode="auto">
          <a:xfrm>
            <a:off x="2125217" y="48077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1" name="TextBox 190">
            <a:extLst>
              <a:ext uri="{FF2B5EF4-FFF2-40B4-BE49-F238E27FC236}">
                <a16:creationId xmlns:a16="http://schemas.microsoft.com/office/drawing/2014/main" id="{1F9B4C57-EB89-34DD-A394-C7FCB474A371}"/>
              </a:ext>
            </a:extLst>
          </p:cNvPr>
          <p:cNvSpPr txBox="1"/>
          <p:nvPr/>
        </p:nvSpPr>
        <p:spPr bwMode="auto">
          <a:xfrm>
            <a:off x="2282697" y="48433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2" name="TextBox 191">
            <a:extLst>
              <a:ext uri="{FF2B5EF4-FFF2-40B4-BE49-F238E27FC236}">
                <a16:creationId xmlns:a16="http://schemas.microsoft.com/office/drawing/2014/main" id="{9E922BB2-2593-DD01-2E5F-EC905FEE7A55}"/>
              </a:ext>
            </a:extLst>
          </p:cNvPr>
          <p:cNvSpPr txBox="1"/>
          <p:nvPr/>
        </p:nvSpPr>
        <p:spPr bwMode="auto">
          <a:xfrm>
            <a:off x="2336037" y="48458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3" name="TextBox 192">
            <a:extLst>
              <a:ext uri="{FF2B5EF4-FFF2-40B4-BE49-F238E27FC236}">
                <a16:creationId xmlns:a16="http://schemas.microsoft.com/office/drawing/2014/main" id="{0119C2C5-DFCC-1208-26D2-2505BF602E3F}"/>
              </a:ext>
            </a:extLst>
          </p:cNvPr>
          <p:cNvSpPr txBox="1"/>
          <p:nvPr/>
        </p:nvSpPr>
        <p:spPr bwMode="auto">
          <a:xfrm>
            <a:off x="2452877" y="49017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4" name="TextBox 193">
            <a:extLst>
              <a:ext uri="{FF2B5EF4-FFF2-40B4-BE49-F238E27FC236}">
                <a16:creationId xmlns:a16="http://schemas.microsoft.com/office/drawing/2014/main" id="{51DF88ED-BAF2-B596-A301-5442A0649084}"/>
              </a:ext>
            </a:extLst>
          </p:cNvPr>
          <p:cNvSpPr txBox="1"/>
          <p:nvPr/>
        </p:nvSpPr>
        <p:spPr bwMode="auto">
          <a:xfrm>
            <a:off x="2503677" y="49017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5" name="TextBox 194">
            <a:extLst>
              <a:ext uri="{FF2B5EF4-FFF2-40B4-BE49-F238E27FC236}">
                <a16:creationId xmlns:a16="http://schemas.microsoft.com/office/drawing/2014/main" id="{0A816F74-29FA-B8A2-C759-1B3783839214}"/>
              </a:ext>
            </a:extLst>
          </p:cNvPr>
          <p:cNvSpPr txBox="1"/>
          <p:nvPr/>
        </p:nvSpPr>
        <p:spPr bwMode="auto">
          <a:xfrm>
            <a:off x="2597657" y="49043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6" name="TextBox 195">
            <a:extLst>
              <a:ext uri="{FF2B5EF4-FFF2-40B4-BE49-F238E27FC236}">
                <a16:creationId xmlns:a16="http://schemas.microsoft.com/office/drawing/2014/main" id="{894987A4-1B86-7DDE-99C7-36B7DEA44705}"/>
              </a:ext>
            </a:extLst>
          </p:cNvPr>
          <p:cNvSpPr txBox="1"/>
          <p:nvPr/>
        </p:nvSpPr>
        <p:spPr bwMode="auto">
          <a:xfrm>
            <a:off x="2668777" y="49220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7" name="TextBox 196">
            <a:extLst>
              <a:ext uri="{FF2B5EF4-FFF2-40B4-BE49-F238E27FC236}">
                <a16:creationId xmlns:a16="http://schemas.microsoft.com/office/drawing/2014/main" id="{C7B44183-CAA8-A175-AF5E-F4CF0549F354}"/>
              </a:ext>
            </a:extLst>
          </p:cNvPr>
          <p:cNvSpPr txBox="1"/>
          <p:nvPr/>
        </p:nvSpPr>
        <p:spPr bwMode="auto">
          <a:xfrm>
            <a:off x="2719577" y="49271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8" name="TextBox 197">
            <a:extLst>
              <a:ext uri="{FF2B5EF4-FFF2-40B4-BE49-F238E27FC236}">
                <a16:creationId xmlns:a16="http://schemas.microsoft.com/office/drawing/2014/main" id="{23A55543-51C7-43FD-DB01-48FECE4ED525}"/>
              </a:ext>
            </a:extLst>
          </p:cNvPr>
          <p:cNvSpPr txBox="1"/>
          <p:nvPr/>
        </p:nvSpPr>
        <p:spPr bwMode="auto">
          <a:xfrm>
            <a:off x="2780537" y="49398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199" name="TextBox 198">
            <a:extLst>
              <a:ext uri="{FF2B5EF4-FFF2-40B4-BE49-F238E27FC236}">
                <a16:creationId xmlns:a16="http://schemas.microsoft.com/office/drawing/2014/main" id="{07D8A3D8-DA35-9C1F-2AA8-95915E3E631D}"/>
              </a:ext>
            </a:extLst>
          </p:cNvPr>
          <p:cNvSpPr txBox="1"/>
          <p:nvPr/>
        </p:nvSpPr>
        <p:spPr bwMode="auto">
          <a:xfrm>
            <a:off x="2826257" y="49525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0" name="TextBox 199">
            <a:extLst>
              <a:ext uri="{FF2B5EF4-FFF2-40B4-BE49-F238E27FC236}">
                <a16:creationId xmlns:a16="http://schemas.microsoft.com/office/drawing/2014/main" id="{98766F7C-A461-F5A1-E04A-299E6CD409E5}"/>
              </a:ext>
            </a:extLst>
          </p:cNvPr>
          <p:cNvSpPr txBox="1"/>
          <p:nvPr/>
        </p:nvSpPr>
        <p:spPr bwMode="auto">
          <a:xfrm>
            <a:off x="2879597" y="49576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1" name="TextBox 200">
            <a:extLst>
              <a:ext uri="{FF2B5EF4-FFF2-40B4-BE49-F238E27FC236}">
                <a16:creationId xmlns:a16="http://schemas.microsoft.com/office/drawing/2014/main" id="{6D2B6DB4-2D91-9208-266F-8489B2F90BA3}"/>
              </a:ext>
            </a:extLst>
          </p:cNvPr>
          <p:cNvSpPr txBox="1"/>
          <p:nvPr/>
        </p:nvSpPr>
        <p:spPr bwMode="auto">
          <a:xfrm>
            <a:off x="2932937" y="49678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2" name="TextBox 201">
            <a:extLst>
              <a:ext uri="{FF2B5EF4-FFF2-40B4-BE49-F238E27FC236}">
                <a16:creationId xmlns:a16="http://schemas.microsoft.com/office/drawing/2014/main" id="{A208074A-C513-DD89-DE39-DED0177BADE5}"/>
              </a:ext>
            </a:extLst>
          </p:cNvPr>
          <p:cNvSpPr txBox="1"/>
          <p:nvPr/>
        </p:nvSpPr>
        <p:spPr bwMode="auto">
          <a:xfrm>
            <a:off x="2996437" y="49957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3" name="TextBox 202">
            <a:extLst>
              <a:ext uri="{FF2B5EF4-FFF2-40B4-BE49-F238E27FC236}">
                <a16:creationId xmlns:a16="http://schemas.microsoft.com/office/drawing/2014/main" id="{DE12DF2A-304F-CE8D-AFFB-B85576339CAC}"/>
              </a:ext>
            </a:extLst>
          </p:cNvPr>
          <p:cNvSpPr txBox="1"/>
          <p:nvPr/>
        </p:nvSpPr>
        <p:spPr bwMode="auto">
          <a:xfrm>
            <a:off x="3049777" y="50287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4" name="TextBox 203">
            <a:extLst>
              <a:ext uri="{FF2B5EF4-FFF2-40B4-BE49-F238E27FC236}">
                <a16:creationId xmlns:a16="http://schemas.microsoft.com/office/drawing/2014/main" id="{64A6C13F-7042-412F-D88F-96D603561E08}"/>
              </a:ext>
            </a:extLst>
          </p:cNvPr>
          <p:cNvSpPr txBox="1"/>
          <p:nvPr/>
        </p:nvSpPr>
        <p:spPr bwMode="auto">
          <a:xfrm>
            <a:off x="3095497" y="50287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5" name="TextBox 204">
            <a:extLst>
              <a:ext uri="{FF2B5EF4-FFF2-40B4-BE49-F238E27FC236}">
                <a16:creationId xmlns:a16="http://schemas.microsoft.com/office/drawing/2014/main" id="{DD193655-C84E-3BB1-401B-FAA533DE60E0}"/>
              </a:ext>
            </a:extLst>
          </p:cNvPr>
          <p:cNvSpPr txBox="1"/>
          <p:nvPr/>
        </p:nvSpPr>
        <p:spPr bwMode="auto">
          <a:xfrm>
            <a:off x="3204717" y="507703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6" name="TextBox 205">
            <a:extLst>
              <a:ext uri="{FF2B5EF4-FFF2-40B4-BE49-F238E27FC236}">
                <a16:creationId xmlns:a16="http://schemas.microsoft.com/office/drawing/2014/main" id="{0970C3CD-4201-D94B-8127-71AE7A4520A2}"/>
              </a:ext>
            </a:extLst>
          </p:cNvPr>
          <p:cNvSpPr txBox="1"/>
          <p:nvPr/>
        </p:nvSpPr>
        <p:spPr bwMode="auto">
          <a:xfrm>
            <a:off x="3260597" y="510243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7" name="TextBox 206">
            <a:extLst>
              <a:ext uri="{FF2B5EF4-FFF2-40B4-BE49-F238E27FC236}">
                <a16:creationId xmlns:a16="http://schemas.microsoft.com/office/drawing/2014/main" id="{62A27324-1112-A90A-6A35-68E3C4C9033E}"/>
              </a:ext>
            </a:extLst>
          </p:cNvPr>
          <p:cNvSpPr txBox="1"/>
          <p:nvPr/>
        </p:nvSpPr>
        <p:spPr bwMode="auto">
          <a:xfrm>
            <a:off x="3313937" y="51049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8" name="TextBox 207">
            <a:extLst>
              <a:ext uri="{FF2B5EF4-FFF2-40B4-BE49-F238E27FC236}">
                <a16:creationId xmlns:a16="http://schemas.microsoft.com/office/drawing/2014/main" id="{35C0C545-C293-A7EE-80E3-A20DC8C34166}"/>
              </a:ext>
            </a:extLst>
          </p:cNvPr>
          <p:cNvSpPr txBox="1"/>
          <p:nvPr/>
        </p:nvSpPr>
        <p:spPr bwMode="auto">
          <a:xfrm>
            <a:off x="3369817" y="511513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09" name="TextBox 208">
            <a:extLst>
              <a:ext uri="{FF2B5EF4-FFF2-40B4-BE49-F238E27FC236}">
                <a16:creationId xmlns:a16="http://schemas.microsoft.com/office/drawing/2014/main" id="{269A29C4-EE94-4F64-26AB-8354302A92A5}"/>
              </a:ext>
            </a:extLst>
          </p:cNvPr>
          <p:cNvSpPr txBox="1"/>
          <p:nvPr/>
        </p:nvSpPr>
        <p:spPr bwMode="auto">
          <a:xfrm>
            <a:off x="3425697" y="51202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0" name="TextBox 209">
            <a:extLst>
              <a:ext uri="{FF2B5EF4-FFF2-40B4-BE49-F238E27FC236}">
                <a16:creationId xmlns:a16="http://schemas.microsoft.com/office/drawing/2014/main" id="{F5447B9C-F929-FA66-F39D-AC8CC7396AD2}"/>
              </a:ext>
            </a:extLst>
          </p:cNvPr>
          <p:cNvSpPr txBox="1"/>
          <p:nvPr/>
        </p:nvSpPr>
        <p:spPr bwMode="auto">
          <a:xfrm>
            <a:off x="3476497" y="51202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1" name="TextBox 210">
            <a:extLst>
              <a:ext uri="{FF2B5EF4-FFF2-40B4-BE49-F238E27FC236}">
                <a16:creationId xmlns:a16="http://schemas.microsoft.com/office/drawing/2014/main" id="{69C9C37B-9F95-8845-F6C4-E143BB027D73}"/>
              </a:ext>
            </a:extLst>
          </p:cNvPr>
          <p:cNvSpPr txBox="1"/>
          <p:nvPr/>
        </p:nvSpPr>
        <p:spPr bwMode="auto">
          <a:xfrm>
            <a:off x="3524757" y="51202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2" name="TextBox 211">
            <a:extLst>
              <a:ext uri="{FF2B5EF4-FFF2-40B4-BE49-F238E27FC236}">
                <a16:creationId xmlns:a16="http://schemas.microsoft.com/office/drawing/2014/main" id="{8DB1960E-026E-82A1-DA10-7638933A3DEA}"/>
              </a:ext>
            </a:extLst>
          </p:cNvPr>
          <p:cNvSpPr txBox="1"/>
          <p:nvPr/>
        </p:nvSpPr>
        <p:spPr bwMode="auto">
          <a:xfrm>
            <a:off x="3588257" y="51329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4" name="TextBox 213">
            <a:extLst>
              <a:ext uri="{FF2B5EF4-FFF2-40B4-BE49-F238E27FC236}">
                <a16:creationId xmlns:a16="http://schemas.microsoft.com/office/drawing/2014/main" id="{F529F1B5-DC3A-324E-93D6-BCC350681DB0}"/>
              </a:ext>
            </a:extLst>
          </p:cNvPr>
          <p:cNvSpPr txBox="1"/>
          <p:nvPr/>
        </p:nvSpPr>
        <p:spPr bwMode="auto">
          <a:xfrm>
            <a:off x="3641597" y="51354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5" name="TextBox 214">
            <a:extLst>
              <a:ext uri="{FF2B5EF4-FFF2-40B4-BE49-F238E27FC236}">
                <a16:creationId xmlns:a16="http://schemas.microsoft.com/office/drawing/2014/main" id="{4FF4AA26-C1EE-0FB8-25C6-B7166BF2BD87}"/>
              </a:ext>
            </a:extLst>
          </p:cNvPr>
          <p:cNvSpPr txBox="1"/>
          <p:nvPr/>
        </p:nvSpPr>
        <p:spPr bwMode="auto">
          <a:xfrm>
            <a:off x="3694937" y="51456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6" name="TextBox 215">
            <a:extLst>
              <a:ext uri="{FF2B5EF4-FFF2-40B4-BE49-F238E27FC236}">
                <a16:creationId xmlns:a16="http://schemas.microsoft.com/office/drawing/2014/main" id="{693775E2-73E4-0145-7CCE-FDBC8A39CDFC}"/>
              </a:ext>
            </a:extLst>
          </p:cNvPr>
          <p:cNvSpPr txBox="1"/>
          <p:nvPr/>
        </p:nvSpPr>
        <p:spPr bwMode="auto">
          <a:xfrm>
            <a:off x="3753357" y="51506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7" name="TextBox 216">
            <a:extLst>
              <a:ext uri="{FF2B5EF4-FFF2-40B4-BE49-F238E27FC236}">
                <a16:creationId xmlns:a16="http://schemas.microsoft.com/office/drawing/2014/main" id="{BA736A63-F859-E5E5-020A-C5394F52D7B0}"/>
              </a:ext>
            </a:extLst>
          </p:cNvPr>
          <p:cNvSpPr txBox="1"/>
          <p:nvPr/>
        </p:nvSpPr>
        <p:spPr bwMode="auto">
          <a:xfrm>
            <a:off x="3804157" y="51506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8" name="TextBox 217">
            <a:extLst>
              <a:ext uri="{FF2B5EF4-FFF2-40B4-BE49-F238E27FC236}">
                <a16:creationId xmlns:a16="http://schemas.microsoft.com/office/drawing/2014/main" id="{9CA3D645-D4A9-C87A-21D9-C42E139AC72A}"/>
              </a:ext>
            </a:extLst>
          </p:cNvPr>
          <p:cNvSpPr txBox="1"/>
          <p:nvPr/>
        </p:nvSpPr>
        <p:spPr bwMode="auto">
          <a:xfrm>
            <a:off x="3860037" y="51481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19" name="TextBox 218">
            <a:extLst>
              <a:ext uri="{FF2B5EF4-FFF2-40B4-BE49-F238E27FC236}">
                <a16:creationId xmlns:a16="http://schemas.microsoft.com/office/drawing/2014/main" id="{46F5F3C2-EFA4-3BEB-ADF8-AB992003EBD2}"/>
              </a:ext>
            </a:extLst>
          </p:cNvPr>
          <p:cNvSpPr txBox="1"/>
          <p:nvPr/>
        </p:nvSpPr>
        <p:spPr bwMode="auto">
          <a:xfrm>
            <a:off x="3913377" y="51481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0" name="TextBox 219">
            <a:extLst>
              <a:ext uri="{FF2B5EF4-FFF2-40B4-BE49-F238E27FC236}">
                <a16:creationId xmlns:a16="http://schemas.microsoft.com/office/drawing/2014/main" id="{2E4EA3CD-947F-C6E9-2099-56C7D62D1DE8}"/>
              </a:ext>
            </a:extLst>
          </p:cNvPr>
          <p:cNvSpPr txBox="1"/>
          <p:nvPr/>
        </p:nvSpPr>
        <p:spPr bwMode="auto">
          <a:xfrm>
            <a:off x="3971797" y="51633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1" name="TextBox 220">
            <a:extLst>
              <a:ext uri="{FF2B5EF4-FFF2-40B4-BE49-F238E27FC236}">
                <a16:creationId xmlns:a16="http://schemas.microsoft.com/office/drawing/2014/main" id="{839ACA51-D142-69D0-E285-7018EA3E1A07}"/>
              </a:ext>
            </a:extLst>
          </p:cNvPr>
          <p:cNvSpPr txBox="1"/>
          <p:nvPr/>
        </p:nvSpPr>
        <p:spPr bwMode="auto">
          <a:xfrm>
            <a:off x="4020057" y="51760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2" name="TextBox 221">
            <a:extLst>
              <a:ext uri="{FF2B5EF4-FFF2-40B4-BE49-F238E27FC236}">
                <a16:creationId xmlns:a16="http://schemas.microsoft.com/office/drawing/2014/main" id="{59E560D5-B3F8-B48B-1599-A3CAE85FE0D3}"/>
              </a:ext>
            </a:extLst>
          </p:cNvPr>
          <p:cNvSpPr txBox="1"/>
          <p:nvPr/>
        </p:nvSpPr>
        <p:spPr bwMode="auto">
          <a:xfrm>
            <a:off x="4068317" y="51938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3" name="TextBox 222">
            <a:extLst>
              <a:ext uri="{FF2B5EF4-FFF2-40B4-BE49-F238E27FC236}">
                <a16:creationId xmlns:a16="http://schemas.microsoft.com/office/drawing/2014/main" id="{C26456F4-B8E8-65EC-3BB7-24B47C3F20D9}"/>
              </a:ext>
            </a:extLst>
          </p:cNvPr>
          <p:cNvSpPr txBox="1"/>
          <p:nvPr/>
        </p:nvSpPr>
        <p:spPr bwMode="auto">
          <a:xfrm>
            <a:off x="4182617" y="522943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4" name="TextBox 223">
            <a:extLst>
              <a:ext uri="{FF2B5EF4-FFF2-40B4-BE49-F238E27FC236}">
                <a16:creationId xmlns:a16="http://schemas.microsoft.com/office/drawing/2014/main" id="{3429925E-17F2-3C1C-5331-BBEE69F826E1}"/>
              </a:ext>
            </a:extLst>
          </p:cNvPr>
          <p:cNvSpPr txBox="1"/>
          <p:nvPr/>
        </p:nvSpPr>
        <p:spPr bwMode="auto">
          <a:xfrm>
            <a:off x="4228337" y="52370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5" name="TextBox 224">
            <a:extLst>
              <a:ext uri="{FF2B5EF4-FFF2-40B4-BE49-F238E27FC236}">
                <a16:creationId xmlns:a16="http://schemas.microsoft.com/office/drawing/2014/main" id="{E7F847E9-20DE-505E-6B41-C892C1562EBA}"/>
              </a:ext>
            </a:extLst>
          </p:cNvPr>
          <p:cNvSpPr txBox="1"/>
          <p:nvPr/>
        </p:nvSpPr>
        <p:spPr bwMode="auto">
          <a:xfrm>
            <a:off x="4281677" y="52370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6" name="TextBox 225">
            <a:extLst>
              <a:ext uri="{FF2B5EF4-FFF2-40B4-BE49-F238E27FC236}">
                <a16:creationId xmlns:a16="http://schemas.microsoft.com/office/drawing/2014/main" id="{00A6BF0A-7CF7-59D3-9EB4-6E640159FB10}"/>
              </a:ext>
            </a:extLst>
          </p:cNvPr>
          <p:cNvSpPr txBox="1"/>
          <p:nvPr/>
        </p:nvSpPr>
        <p:spPr bwMode="auto">
          <a:xfrm>
            <a:off x="4340097" y="52370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7" name="TextBox 226">
            <a:extLst>
              <a:ext uri="{FF2B5EF4-FFF2-40B4-BE49-F238E27FC236}">
                <a16:creationId xmlns:a16="http://schemas.microsoft.com/office/drawing/2014/main" id="{2C5CFCFF-15D5-848F-DB46-CE93B09D1650}"/>
              </a:ext>
            </a:extLst>
          </p:cNvPr>
          <p:cNvSpPr txBox="1"/>
          <p:nvPr/>
        </p:nvSpPr>
        <p:spPr bwMode="auto">
          <a:xfrm>
            <a:off x="4403597" y="52751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8" name="TextBox 227">
            <a:extLst>
              <a:ext uri="{FF2B5EF4-FFF2-40B4-BE49-F238E27FC236}">
                <a16:creationId xmlns:a16="http://schemas.microsoft.com/office/drawing/2014/main" id="{21852C84-935D-D066-A1C7-83116D7BBCF9}"/>
              </a:ext>
            </a:extLst>
          </p:cNvPr>
          <p:cNvSpPr txBox="1"/>
          <p:nvPr/>
        </p:nvSpPr>
        <p:spPr bwMode="auto">
          <a:xfrm>
            <a:off x="4446777" y="53157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29" name="TextBox 228">
            <a:extLst>
              <a:ext uri="{FF2B5EF4-FFF2-40B4-BE49-F238E27FC236}">
                <a16:creationId xmlns:a16="http://schemas.microsoft.com/office/drawing/2014/main" id="{B1BEF1C9-4A6F-BC66-0EFB-827CA04BE81B}"/>
              </a:ext>
            </a:extLst>
          </p:cNvPr>
          <p:cNvSpPr txBox="1"/>
          <p:nvPr/>
        </p:nvSpPr>
        <p:spPr bwMode="auto">
          <a:xfrm>
            <a:off x="4507737" y="53284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0" name="TextBox 229">
            <a:extLst>
              <a:ext uri="{FF2B5EF4-FFF2-40B4-BE49-F238E27FC236}">
                <a16:creationId xmlns:a16="http://schemas.microsoft.com/office/drawing/2014/main" id="{427615C1-F447-562C-AEBA-41CE92C4B5E7}"/>
              </a:ext>
            </a:extLst>
          </p:cNvPr>
          <p:cNvSpPr txBox="1"/>
          <p:nvPr/>
        </p:nvSpPr>
        <p:spPr bwMode="auto">
          <a:xfrm>
            <a:off x="4555997" y="53538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1" name="TextBox 230">
            <a:extLst>
              <a:ext uri="{FF2B5EF4-FFF2-40B4-BE49-F238E27FC236}">
                <a16:creationId xmlns:a16="http://schemas.microsoft.com/office/drawing/2014/main" id="{CCF23C0C-5111-41B4-7BC4-32A94AB187E8}"/>
              </a:ext>
            </a:extLst>
          </p:cNvPr>
          <p:cNvSpPr txBox="1"/>
          <p:nvPr/>
        </p:nvSpPr>
        <p:spPr bwMode="auto">
          <a:xfrm>
            <a:off x="4622037" y="53894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2" name="TextBox 231">
            <a:extLst>
              <a:ext uri="{FF2B5EF4-FFF2-40B4-BE49-F238E27FC236}">
                <a16:creationId xmlns:a16="http://schemas.microsoft.com/office/drawing/2014/main" id="{5C7E636F-8D56-8AAC-8796-43EC16EC2AD5}"/>
              </a:ext>
            </a:extLst>
          </p:cNvPr>
          <p:cNvSpPr txBox="1"/>
          <p:nvPr/>
        </p:nvSpPr>
        <p:spPr bwMode="auto">
          <a:xfrm>
            <a:off x="4718557" y="541993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3" name="TextBox 232">
            <a:extLst>
              <a:ext uri="{FF2B5EF4-FFF2-40B4-BE49-F238E27FC236}">
                <a16:creationId xmlns:a16="http://schemas.microsoft.com/office/drawing/2014/main" id="{45C840F8-643E-5272-6FB4-3D2A452E4892}"/>
              </a:ext>
            </a:extLst>
          </p:cNvPr>
          <p:cNvSpPr txBox="1"/>
          <p:nvPr/>
        </p:nvSpPr>
        <p:spPr bwMode="auto">
          <a:xfrm>
            <a:off x="4942077" y="54605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4" name="TextBox 233">
            <a:extLst>
              <a:ext uri="{FF2B5EF4-FFF2-40B4-BE49-F238E27FC236}">
                <a16:creationId xmlns:a16="http://schemas.microsoft.com/office/drawing/2014/main" id="{F6CBE907-F8E0-1065-F27C-20811646D51C}"/>
              </a:ext>
            </a:extLst>
          </p:cNvPr>
          <p:cNvSpPr txBox="1"/>
          <p:nvPr/>
        </p:nvSpPr>
        <p:spPr bwMode="auto">
          <a:xfrm>
            <a:off x="5048757" y="55062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5" name="TextBox 234">
            <a:extLst>
              <a:ext uri="{FF2B5EF4-FFF2-40B4-BE49-F238E27FC236}">
                <a16:creationId xmlns:a16="http://schemas.microsoft.com/office/drawing/2014/main" id="{514548D2-A3B3-E404-1A0E-43B9A9F8DB68}"/>
              </a:ext>
            </a:extLst>
          </p:cNvPr>
          <p:cNvSpPr txBox="1"/>
          <p:nvPr/>
        </p:nvSpPr>
        <p:spPr bwMode="auto">
          <a:xfrm>
            <a:off x="5211317" y="554693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6" name="TextBox 235">
            <a:extLst>
              <a:ext uri="{FF2B5EF4-FFF2-40B4-BE49-F238E27FC236}">
                <a16:creationId xmlns:a16="http://schemas.microsoft.com/office/drawing/2014/main" id="{D4018C8A-0CF5-16EE-872E-91C01A39A737}"/>
              </a:ext>
            </a:extLst>
          </p:cNvPr>
          <p:cNvSpPr txBox="1"/>
          <p:nvPr/>
        </p:nvSpPr>
        <p:spPr bwMode="auto">
          <a:xfrm>
            <a:off x="5264657" y="55494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7" name="TextBox 236">
            <a:extLst>
              <a:ext uri="{FF2B5EF4-FFF2-40B4-BE49-F238E27FC236}">
                <a16:creationId xmlns:a16="http://schemas.microsoft.com/office/drawing/2014/main" id="{7C75D276-A0E4-F521-AF40-17A2FE8C088F}"/>
              </a:ext>
            </a:extLst>
          </p:cNvPr>
          <p:cNvSpPr txBox="1"/>
          <p:nvPr/>
        </p:nvSpPr>
        <p:spPr bwMode="auto">
          <a:xfrm>
            <a:off x="5325617" y="55824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8" name="TextBox 237">
            <a:extLst>
              <a:ext uri="{FF2B5EF4-FFF2-40B4-BE49-F238E27FC236}">
                <a16:creationId xmlns:a16="http://schemas.microsoft.com/office/drawing/2014/main" id="{25E452A1-0416-92A6-ACA8-4E55F87AA1DD}"/>
              </a:ext>
            </a:extLst>
          </p:cNvPr>
          <p:cNvSpPr txBox="1"/>
          <p:nvPr/>
        </p:nvSpPr>
        <p:spPr bwMode="auto">
          <a:xfrm>
            <a:off x="5371337" y="55875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39" name="TextBox 238">
            <a:extLst>
              <a:ext uri="{FF2B5EF4-FFF2-40B4-BE49-F238E27FC236}">
                <a16:creationId xmlns:a16="http://schemas.microsoft.com/office/drawing/2014/main" id="{2DA7614C-1EEE-01FD-9F11-106CAE26F29F}"/>
              </a:ext>
            </a:extLst>
          </p:cNvPr>
          <p:cNvSpPr txBox="1"/>
          <p:nvPr/>
        </p:nvSpPr>
        <p:spPr bwMode="auto">
          <a:xfrm>
            <a:off x="5475477" y="56256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0" name="TextBox 239">
            <a:extLst>
              <a:ext uri="{FF2B5EF4-FFF2-40B4-BE49-F238E27FC236}">
                <a16:creationId xmlns:a16="http://schemas.microsoft.com/office/drawing/2014/main" id="{A9443308-C071-071C-5911-04B0668C641E}"/>
              </a:ext>
            </a:extLst>
          </p:cNvPr>
          <p:cNvSpPr txBox="1"/>
          <p:nvPr/>
        </p:nvSpPr>
        <p:spPr bwMode="auto">
          <a:xfrm>
            <a:off x="5533897" y="563329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1" name="TextBox 240">
            <a:extLst>
              <a:ext uri="{FF2B5EF4-FFF2-40B4-BE49-F238E27FC236}">
                <a16:creationId xmlns:a16="http://schemas.microsoft.com/office/drawing/2014/main" id="{EF335BB0-C0C2-FCF7-41FA-EE9E70CF522B}"/>
              </a:ext>
            </a:extLst>
          </p:cNvPr>
          <p:cNvSpPr txBox="1"/>
          <p:nvPr/>
        </p:nvSpPr>
        <p:spPr bwMode="auto">
          <a:xfrm>
            <a:off x="5584697" y="56764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2" name="TextBox 241">
            <a:extLst>
              <a:ext uri="{FF2B5EF4-FFF2-40B4-BE49-F238E27FC236}">
                <a16:creationId xmlns:a16="http://schemas.microsoft.com/office/drawing/2014/main" id="{AC3E39C4-2CA8-477F-64DB-4BE70DDE5280}"/>
              </a:ext>
            </a:extLst>
          </p:cNvPr>
          <p:cNvSpPr txBox="1"/>
          <p:nvPr/>
        </p:nvSpPr>
        <p:spPr bwMode="auto">
          <a:xfrm>
            <a:off x="5638037" y="569933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3" name="TextBox 242">
            <a:extLst>
              <a:ext uri="{FF2B5EF4-FFF2-40B4-BE49-F238E27FC236}">
                <a16:creationId xmlns:a16="http://schemas.microsoft.com/office/drawing/2014/main" id="{7759D471-E3E1-6227-F2F6-9FE464B80247}"/>
              </a:ext>
            </a:extLst>
          </p:cNvPr>
          <p:cNvSpPr txBox="1"/>
          <p:nvPr/>
        </p:nvSpPr>
        <p:spPr bwMode="auto">
          <a:xfrm>
            <a:off x="5701537" y="571711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4" name="TextBox 243">
            <a:extLst>
              <a:ext uri="{FF2B5EF4-FFF2-40B4-BE49-F238E27FC236}">
                <a16:creationId xmlns:a16="http://schemas.microsoft.com/office/drawing/2014/main" id="{596A2F4D-BC72-B1D3-5732-1BB425FD2C20}"/>
              </a:ext>
            </a:extLst>
          </p:cNvPr>
          <p:cNvSpPr txBox="1"/>
          <p:nvPr/>
        </p:nvSpPr>
        <p:spPr bwMode="auto">
          <a:xfrm>
            <a:off x="5805677" y="57526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5" name="TextBox 244">
            <a:extLst>
              <a:ext uri="{FF2B5EF4-FFF2-40B4-BE49-F238E27FC236}">
                <a16:creationId xmlns:a16="http://schemas.microsoft.com/office/drawing/2014/main" id="{6499D5CF-24E0-C856-052E-7C0A2417DA52}"/>
              </a:ext>
            </a:extLst>
          </p:cNvPr>
          <p:cNvSpPr txBox="1"/>
          <p:nvPr/>
        </p:nvSpPr>
        <p:spPr bwMode="auto">
          <a:xfrm>
            <a:off x="5864097" y="57653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6" name="TextBox 245">
            <a:extLst>
              <a:ext uri="{FF2B5EF4-FFF2-40B4-BE49-F238E27FC236}">
                <a16:creationId xmlns:a16="http://schemas.microsoft.com/office/drawing/2014/main" id="{DCF90239-0FCB-8F0D-A51C-766890FFD930}"/>
              </a:ext>
            </a:extLst>
          </p:cNvPr>
          <p:cNvSpPr txBox="1"/>
          <p:nvPr/>
        </p:nvSpPr>
        <p:spPr bwMode="auto">
          <a:xfrm>
            <a:off x="5912357" y="57958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7" name="TextBox 246">
            <a:extLst>
              <a:ext uri="{FF2B5EF4-FFF2-40B4-BE49-F238E27FC236}">
                <a16:creationId xmlns:a16="http://schemas.microsoft.com/office/drawing/2014/main" id="{70F62124-8BB3-1B91-2D87-6CE7C75FAC99}"/>
              </a:ext>
            </a:extLst>
          </p:cNvPr>
          <p:cNvSpPr txBox="1"/>
          <p:nvPr/>
        </p:nvSpPr>
        <p:spPr bwMode="auto">
          <a:xfrm>
            <a:off x="5970777" y="582125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8" name="TextBox 247">
            <a:extLst>
              <a:ext uri="{FF2B5EF4-FFF2-40B4-BE49-F238E27FC236}">
                <a16:creationId xmlns:a16="http://schemas.microsoft.com/office/drawing/2014/main" id="{9F2C035A-F0FC-5E29-AF9F-D7F89266882E}"/>
              </a:ext>
            </a:extLst>
          </p:cNvPr>
          <p:cNvSpPr txBox="1"/>
          <p:nvPr/>
        </p:nvSpPr>
        <p:spPr bwMode="auto">
          <a:xfrm>
            <a:off x="6130797" y="5943179"/>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49" name="TextBox 248">
            <a:extLst>
              <a:ext uri="{FF2B5EF4-FFF2-40B4-BE49-F238E27FC236}">
                <a16:creationId xmlns:a16="http://schemas.microsoft.com/office/drawing/2014/main" id="{833C946D-C69C-4748-C607-A43E11CCA9EC}"/>
              </a:ext>
            </a:extLst>
          </p:cNvPr>
          <p:cNvSpPr txBox="1"/>
          <p:nvPr/>
        </p:nvSpPr>
        <p:spPr bwMode="auto">
          <a:xfrm>
            <a:off x="1522191" y="5714181"/>
            <a:ext cx="20100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Treatment ongoing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Planned dose level = 6.0 mg/kg</a:t>
            </a:r>
          </a:p>
        </p:txBody>
      </p:sp>
      <p:sp>
        <p:nvSpPr>
          <p:cNvPr id="250" name="TextBox 249">
            <a:extLst>
              <a:ext uri="{FF2B5EF4-FFF2-40B4-BE49-F238E27FC236}">
                <a16:creationId xmlns:a16="http://schemas.microsoft.com/office/drawing/2014/main" id="{57A63442-C562-2A53-7B9D-30A31D8FF45F}"/>
              </a:ext>
            </a:extLst>
          </p:cNvPr>
          <p:cNvSpPr txBox="1"/>
          <p:nvPr/>
        </p:nvSpPr>
        <p:spPr bwMode="auto">
          <a:xfrm>
            <a:off x="1384007" y="5730024"/>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51" name="TextBox 250">
            <a:extLst>
              <a:ext uri="{FF2B5EF4-FFF2-40B4-BE49-F238E27FC236}">
                <a16:creationId xmlns:a16="http://schemas.microsoft.com/office/drawing/2014/main" id="{5E67EF5C-FE85-E20C-B538-21C66013F854}"/>
              </a:ext>
            </a:extLst>
          </p:cNvPr>
          <p:cNvSpPr txBox="1"/>
          <p:nvPr/>
        </p:nvSpPr>
        <p:spPr bwMode="auto">
          <a:xfrm>
            <a:off x="1384007" y="5941872"/>
            <a:ext cx="1171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252" name="TextBox 251">
            <a:extLst>
              <a:ext uri="{FF2B5EF4-FFF2-40B4-BE49-F238E27FC236}">
                <a16:creationId xmlns:a16="http://schemas.microsoft.com/office/drawing/2014/main" id="{099802D0-8A40-08B4-5F31-6A845C3FE13D}"/>
              </a:ext>
            </a:extLst>
          </p:cNvPr>
          <p:cNvSpPr txBox="1"/>
          <p:nvPr/>
        </p:nvSpPr>
        <p:spPr bwMode="auto">
          <a:xfrm>
            <a:off x="5482865" y="3553343"/>
            <a:ext cx="731464" cy="40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ts val="300"/>
              </a:spcBef>
              <a:spcAft>
                <a:spcPct val="0"/>
              </a:spcAft>
              <a:buClrTx/>
              <a:buFontTx/>
              <a:buNone/>
            </a:pPr>
            <a:r>
              <a:rPr lang="en-US" sz="1200" b="0" dirty="0">
                <a:solidFill>
                  <a:schemeClr val="bg1"/>
                </a:solidFill>
                <a:latin typeface="Calibri" panose="020F0502020204030204" pitchFamily="34" charset="0"/>
              </a:rPr>
              <a:t>Doublet</a:t>
            </a:r>
          </a:p>
          <a:p>
            <a:pPr>
              <a:lnSpc>
                <a:spcPct val="100000"/>
              </a:lnSpc>
              <a:spcBef>
                <a:spcPts val="300"/>
              </a:spcBef>
              <a:spcAft>
                <a:spcPct val="0"/>
              </a:spcAft>
              <a:buClrTx/>
              <a:buFontTx/>
              <a:buNone/>
            </a:pPr>
            <a:r>
              <a:rPr lang="en-US" sz="1200" b="0" dirty="0">
                <a:solidFill>
                  <a:schemeClr val="bg1"/>
                </a:solidFill>
                <a:latin typeface="Calibri" panose="020F0502020204030204" pitchFamily="34" charset="0"/>
              </a:rPr>
              <a:t>Triplet</a:t>
            </a:r>
          </a:p>
        </p:txBody>
      </p:sp>
      <p:sp>
        <p:nvSpPr>
          <p:cNvPr id="253" name="Rectangle 252">
            <a:extLst>
              <a:ext uri="{FF2B5EF4-FFF2-40B4-BE49-F238E27FC236}">
                <a16:creationId xmlns:a16="http://schemas.microsoft.com/office/drawing/2014/main" id="{CD22C738-CDBE-5D40-D576-68EF57C89BF4}"/>
              </a:ext>
            </a:extLst>
          </p:cNvPr>
          <p:cNvSpPr/>
          <p:nvPr/>
        </p:nvSpPr>
        <p:spPr bwMode="auto">
          <a:xfrm>
            <a:off x="5364048" y="3604188"/>
            <a:ext cx="74488" cy="744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Rectangle 253">
            <a:extLst>
              <a:ext uri="{FF2B5EF4-FFF2-40B4-BE49-F238E27FC236}">
                <a16:creationId xmlns:a16="http://schemas.microsoft.com/office/drawing/2014/main" id="{704E1055-A309-9FF3-096B-1449F4A659DE}"/>
              </a:ext>
            </a:extLst>
          </p:cNvPr>
          <p:cNvSpPr/>
          <p:nvPr/>
        </p:nvSpPr>
        <p:spPr bwMode="auto">
          <a:xfrm>
            <a:off x="5364048" y="3827540"/>
            <a:ext cx="74488" cy="744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6" name="Straight Connector 255">
            <a:extLst>
              <a:ext uri="{FF2B5EF4-FFF2-40B4-BE49-F238E27FC236}">
                <a16:creationId xmlns:a16="http://schemas.microsoft.com/office/drawing/2014/main" id="{684DE8EB-4A47-C713-34BD-3489855E88B7}"/>
              </a:ext>
            </a:extLst>
          </p:cNvPr>
          <p:cNvCxnSpPr>
            <a:cxnSpLocks/>
          </p:cNvCxnSpPr>
          <p:nvPr/>
        </p:nvCxnSpPr>
        <p:spPr bwMode="auto">
          <a:xfrm>
            <a:off x="7475046" y="3545040"/>
            <a:ext cx="0" cy="1830518"/>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8C2AFD0-A10B-988F-6101-3427809139D5}"/>
              </a:ext>
            </a:extLst>
          </p:cNvPr>
          <p:cNvCxnSpPr/>
          <p:nvPr/>
        </p:nvCxnSpPr>
        <p:spPr bwMode="auto">
          <a:xfrm>
            <a:off x="7392106" y="3554029"/>
            <a:ext cx="86014" cy="0"/>
          </a:xfrm>
          <a:prstGeom prst="line">
            <a:avLst/>
          </a:prstGeom>
          <a:noFill/>
          <a:ln w="28575" cap="flat" cmpd="sng" algn="ctr">
            <a:solidFill>
              <a:schemeClr val="bg1"/>
            </a:solidFill>
            <a:prstDash val="solid"/>
            <a:round/>
            <a:headEnd type="none" w="med" len="med"/>
            <a:tailEnd type="none" w="med" len="med"/>
          </a:ln>
          <a:effectLst/>
        </p:spPr>
      </p:cxnSp>
      <p:sp>
        <p:nvSpPr>
          <p:cNvPr id="259" name="TextBox 258">
            <a:extLst>
              <a:ext uri="{FF2B5EF4-FFF2-40B4-BE49-F238E27FC236}">
                <a16:creationId xmlns:a16="http://schemas.microsoft.com/office/drawing/2014/main" id="{17FBF751-61A9-9FA1-E1A0-476AB8D63AA4}"/>
              </a:ext>
            </a:extLst>
          </p:cNvPr>
          <p:cNvSpPr txBox="1"/>
          <p:nvPr/>
        </p:nvSpPr>
        <p:spPr bwMode="auto">
          <a:xfrm>
            <a:off x="7093990" y="3452707"/>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cxnSp>
        <p:nvCxnSpPr>
          <p:cNvPr id="260" name="Straight Connector 259">
            <a:extLst>
              <a:ext uri="{FF2B5EF4-FFF2-40B4-BE49-F238E27FC236}">
                <a16:creationId xmlns:a16="http://schemas.microsoft.com/office/drawing/2014/main" id="{77792632-49EA-1485-0A7F-3FE795D1098E}"/>
              </a:ext>
            </a:extLst>
          </p:cNvPr>
          <p:cNvCxnSpPr/>
          <p:nvPr/>
        </p:nvCxnSpPr>
        <p:spPr bwMode="auto">
          <a:xfrm>
            <a:off x="7392106" y="3925849"/>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D04A472-BB91-6528-92C4-14D06E554A01}"/>
              </a:ext>
            </a:extLst>
          </p:cNvPr>
          <p:cNvCxnSpPr/>
          <p:nvPr/>
        </p:nvCxnSpPr>
        <p:spPr bwMode="auto">
          <a:xfrm>
            <a:off x="7392106" y="42866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EE3F4C3C-8F99-4C32-F17A-13B06BBF806A}"/>
              </a:ext>
            </a:extLst>
          </p:cNvPr>
          <p:cNvCxnSpPr/>
          <p:nvPr/>
        </p:nvCxnSpPr>
        <p:spPr bwMode="auto">
          <a:xfrm>
            <a:off x="7392106" y="4650207"/>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09937EE-D06D-D6E8-B935-4367C678734B}"/>
              </a:ext>
            </a:extLst>
          </p:cNvPr>
          <p:cNvCxnSpPr/>
          <p:nvPr/>
        </p:nvCxnSpPr>
        <p:spPr bwMode="auto">
          <a:xfrm>
            <a:off x="7392106" y="5019272"/>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D39C775-F39E-863E-4916-A5CBD9D83CF9}"/>
              </a:ext>
            </a:extLst>
          </p:cNvPr>
          <p:cNvCxnSpPr>
            <a:cxnSpLocks/>
          </p:cNvCxnSpPr>
          <p:nvPr/>
        </p:nvCxnSpPr>
        <p:spPr bwMode="auto">
          <a:xfrm>
            <a:off x="7392106" y="5377320"/>
            <a:ext cx="4062595" cy="0"/>
          </a:xfrm>
          <a:prstGeom prst="line">
            <a:avLst/>
          </a:prstGeom>
          <a:noFill/>
          <a:ln w="28575" cap="flat" cmpd="sng" algn="ctr">
            <a:solidFill>
              <a:schemeClr val="bg1"/>
            </a:solidFill>
            <a:prstDash val="solid"/>
            <a:round/>
            <a:headEnd type="none" w="med" len="med"/>
            <a:tailEnd type="none" w="med" len="med"/>
          </a:ln>
          <a:effectLst/>
        </p:spPr>
      </p:cxnSp>
      <p:sp>
        <p:nvSpPr>
          <p:cNvPr id="265" name="TextBox 264">
            <a:extLst>
              <a:ext uri="{FF2B5EF4-FFF2-40B4-BE49-F238E27FC236}">
                <a16:creationId xmlns:a16="http://schemas.microsoft.com/office/drawing/2014/main" id="{BCFF9BF6-5C9E-F2DA-7E06-F4AF769431DA}"/>
              </a:ext>
            </a:extLst>
          </p:cNvPr>
          <p:cNvSpPr txBox="1"/>
          <p:nvPr/>
        </p:nvSpPr>
        <p:spPr bwMode="auto">
          <a:xfrm>
            <a:off x="7093990" y="3821772"/>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67" name="TextBox 266">
            <a:extLst>
              <a:ext uri="{FF2B5EF4-FFF2-40B4-BE49-F238E27FC236}">
                <a16:creationId xmlns:a16="http://schemas.microsoft.com/office/drawing/2014/main" id="{FAC5196F-8B35-CD36-C83F-62BED855BF1F}"/>
              </a:ext>
            </a:extLst>
          </p:cNvPr>
          <p:cNvSpPr txBox="1"/>
          <p:nvPr/>
        </p:nvSpPr>
        <p:spPr bwMode="auto">
          <a:xfrm>
            <a:off x="7093990" y="418808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68" name="TextBox 267">
            <a:extLst>
              <a:ext uri="{FF2B5EF4-FFF2-40B4-BE49-F238E27FC236}">
                <a16:creationId xmlns:a16="http://schemas.microsoft.com/office/drawing/2014/main" id="{72E16DBB-583B-F08E-313A-9F7BF62512E0}"/>
              </a:ext>
            </a:extLst>
          </p:cNvPr>
          <p:cNvSpPr txBox="1"/>
          <p:nvPr/>
        </p:nvSpPr>
        <p:spPr bwMode="auto">
          <a:xfrm>
            <a:off x="7093990" y="4551639"/>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69" name="TextBox 268">
            <a:extLst>
              <a:ext uri="{FF2B5EF4-FFF2-40B4-BE49-F238E27FC236}">
                <a16:creationId xmlns:a16="http://schemas.microsoft.com/office/drawing/2014/main" id="{3A11EC36-B18B-B25C-5B7F-BF813AFD8F5D}"/>
              </a:ext>
            </a:extLst>
          </p:cNvPr>
          <p:cNvSpPr txBox="1"/>
          <p:nvPr/>
        </p:nvSpPr>
        <p:spPr bwMode="auto">
          <a:xfrm>
            <a:off x="7093990" y="4917950"/>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70" name="TextBox 269">
            <a:extLst>
              <a:ext uri="{FF2B5EF4-FFF2-40B4-BE49-F238E27FC236}">
                <a16:creationId xmlns:a16="http://schemas.microsoft.com/office/drawing/2014/main" id="{33A2FEB4-E318-1771-D58C-FE4EBB0858E0}"/>
              </a:ext>
            </a:extLst>
          </p:cNvPr>
          <p:cNvSpPr txBox="1"/>
          <p:nvPr/>
        </p:nvSpPr>
        <p:spPr bwMode="auto">
          <a:xfrm>
            <a:off x="7093990" y="5284261"/>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71" name="TextBox 270">
            <a:extLst>
              <a:ext uri="{FF2B5EF4-FFF2-40B4-BE49-F238E27FC236}">
                <a16:creationId xmlns:a16="http://schemas.microsoft.com/office/drawing/2014/main" id="{8D4B6F6C-0E5A-3D56-99FB-E1BFF20C8156}"/>
              </a:ext>
            </a:extLst>
          </p:cNvPr>
          <p:cNvSpPr txBox="1"/>
          <p:nvPr/>
        </p:nvSpPr>
        <p:spPr bwMode="auto">
          <a:xfrm rot="16200000">
            <a:off x="6131271" y="4369838"/>
            <a:ext cx="18545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a:t>
            </a:r>
          </a:p>
        </p:txBody>
      </p:sp>
      <p:cxnSp>
        <p:nvCxnSpPr>
          <p:cNvPr id="273" name="Straight Connector 272">
            <a:extLst>
              <a:ext uri="{FF2B5EF4-FFF2-40B4-BE49-F238E27FC236}">
                <a16:creationId xmlns:a16="http://schemas.microsoft.com/office/drawing/2014/main" id="{FD0D6132-FAFE-91EF-797B-D6EA3FCF55EA}"/>
              </a:ext>
            </a:extLst>
          </p:cNvPr>
          <p:cNvCxnSpPr>
            <a:cxnSpLocks/>
          </p:cNvCxnSpPr>
          <p:nvPr/>
        </p:nvCxnSpPr>
        <p:spPr bwMode="auto">
          <a:xfrm rot="16200000">
            <a:off x="743203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E63DD050-B5FF-2F46-79E0-6037BB89BBC2}"/>
              </a:ext>
            </a:extLst>
          </p:cNvPr>
          <p:cNvCxnSpPr>
            <a:cxnSpLocks/>
          </p:cNvCxnSpPr>
          <p:nvPr/>
        </p:nvCxnSpPr>
        <p:spPr bwMode="auto">
          <a:xfrm rot="16200000">
            <a:off x="773302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908865FE-25D7-2236-C44C-112C485F8B4B}"/>
              </a:ext>
            </a:extLst>
          </p:cNvPr>
          <p:cNvCxnSpPr>
            <a:cxnSpLocks/>
          </p:cNvCxnSpPr>
          <p:nvPr/>
        </p:nvCxnSpPr>
        <p:spPr bwMode="auto">
          <a:xfrm rot="16200000">
            <a:off x="804544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379669B-CA46-6624-CF6D-EE3A03FACCC2}"/>
              </a:ext>
            </a:extLst>
          </p:cNvPr>
          <p:cNvCxnSpPr>
            <a:cxnSpLocks/>
          </p:cNvCxnSpPr>
          <p:nvPr/>
        </p:nvCxnSpPr>
        <p:spPr bwMode="auto">
          <a:xfrm rot="16200000">
            <a:off x="834643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48412A48-3271-8B26-84B4-C0863E17B2F8}"/>
              </a:ext>
            </a:extLst>
          </p:cNvPr>
          <p:cNvCxnSpPr>
            <a:cxnSpLocks/>
          </p:cNvCxnSpPr>
          <p:nvPr/>
        </p:nvCxnSpPr>
        <p:spPr bwMode="auto">
          <a:xfrm rot="16200000">
            <a:off x="865504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E174CF4-06D1-3B6A-6B90-5C77130C8505}"/>
              </a:ext>
            </a:extLst>
          </p:cNvPr>
          <p:cNvCxnSpPr>
            <a:cxnSpLocks/>
          </p:cNvCxnSpPr>
          <p:nvPr/>
        </p:nvCxnSpPr>
        <p:spPr bwMode="auto">
          <a:xfrm rot="16200000">
            <a:off x="895603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399CC488-009B-5364-5B73-869C5CFFE1D9}"/>
              </a:ext>
            </a:extLst>
          </p:cNvPr>
          <p:cNvCxnSpPr>
            <a:cxnSpLocks/>
          </p:cNvCxnSpPr>
          <p:nvPr/>
        </p:nvCxnSpPr>
        <p:spPr bwMode="auto">
          <a:xfrm rot="16200000">
            <a:off x="926464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8588EF5-D8DC-0D03-85E1-0D7CEA36FA41}"/>
              </a:ext>
            </a:extLst>
          </p:cNvPr>
          <p:cNvCxnSpPr>
            <a:cxnSpLocks/>
          </p:cNvCxnSpPr>
          <p:nvPr/>
        </p:nvCxnSpPr>
        <p:spPr bwMode="auto">
          <a:xfrm rot="16200000">
            <a:off x="956563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875FDC16-782D-1B6E-A5C0-1FB29FECD3B2}"/>
              </a:ext>
            </a:extLst>
          </p:cNvPr>
          <p:cNvCxnSpPr>
            <a:cxnSpLocks/>
          </p:cNvCxnSpPr>
          <p:nvPr/>
        </p:nvCxnSpPr>
        <p:spPr bwMode="auto">
          <a:xfrm rot="16200000">
            <a:off x="987043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436EF8CF-9995-813F-963C-F0A801D22101}"/>
              </a:ext>
            </a:extLst>
          </p:cNvPr>
          <p:cNvCxnSpPr>
            <a:cxnSpLocks/>
          </p:cNvCxnSpPr>
          <p:nvPr/>
        </p:nvCxnSpPr>
        <p:spPr bwMode="auto">
          <a:xfrm rot="16200000">
            <a:off x="1017904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5435597-3361-9B17-E4FF-554A0C5804A0}"/>
              </a:ext>
            </a:extLst>
          </p:cNvPr>
          <p:cNvCxnSpPr>
            <a:cxnSpLocks/>
          </p:cNvCxnSpPr>
          <p:nvPr/>
        </p:nvCxnSpPr>
        <p:spPr bwMode="auto">
          <a:xfrm rot="16200000">
            <a:off x="1048384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BF4A265-6093-ED72-28B5-F7158D02CE8D}"/>
              </a:ext>
            </a:extLst>
          </p:cNvPr>
          <p:cNvCxnSpPr>
            <a:cxnSpLocks/>
          </p:cNvCxnSpPr>
          <p:nvPr/>
        </p:nvCxnSpPr>
        <p:spPr bwMode="auto">
          <a:xfrm rot="16200000">
            <a:off x="1079245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F68B801E-16CC-0904-3C1C-CCAE6514D7F2}"/>
              </a:ext>
            </a:extLst>
          </p:cNvPr>
          <p:cNvCxnSpPr>
            <a:cxnSpLocks/>
          </p:cNvCxnSpPr>
          <p:nvPr/>
        </p:nvCxnSpPr>
        <p:spPr bwMode="auto">
          <a:xfrm rot="16200000">
            <a:off x="11082019" y="5422351"/>
            <a:ext cx="86014"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81DFE1AF-7C1B-0C98-6121-DC8C320033AE}"/>
              </a:ext>
            </a:extLst>
          </p:cNvPr>
          <p:cNvCxnSpPr>
            <a:cxnSpLocks/>
          </p:cNvCxnSpPr>
          <p:nvPr/>
        </p:nvCxnSpPr>
        <p:spPr bwMode="auto">
          <a:xfrm rot="16200000">
            <a:off x="11394439" y="5422351"/>
            <a:ext cx="86014" cy="0"/>
          </a:xfrm>
          <a:prstGeom prst="line">
            <a:avLst/>
          </a:prstGeom>
          <a:noFill/>
          <a:ln w="28575" cap="flat" cmpd="sng" algn="ctr">
            <a:solidFill>
              <a:schemeClr val="bg1"/>
            </a:solidFill>
            <a:prstDash val="solid"/>
            <a:round/>
            <a:headEnd type="none" w="med" len="med"/>
            <a:tailEnd type="none" w="med" len="med"/>
          </a:ln>
          <a:effectLst/>
        </p:spPr>
      </p:cxnSp>
      <p:sp>
        <p:nvSpPr>
          <p:cNvPr id="287" name="TextBox 286">
            <a:extLst>
              <a:ext uri="{FF2B5EF4-FFF2-40B4-BE49-F238E27FC236}">
                <a16:creationId xmlns:a16="http://schemas.microsoft.com/office/drawing/2014/main" id="{9C85916B-80D6-6B01-D8FF-CD67DEDBD2AC}"/>
              </a:ext>
            </a:extLst>
          </p:cNvPr>
          <p:cNvSpPr txBox="1"/>
          <p:nvPr/>
        </p:nvSpPr>
        <p:spPr bwMode="auto">
          <a:xfrm>
            <a:off x="732932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88" name="TextBox 287">
            <a:extLst>
              <a:ext uri="{FF2B5EF4-FFF2-40B4-BE49-F238E27FC236}">
                <a16:creationId xmlns:a16="http://schemas.microsoft.com/office/drawing/2014/main" id="{21BCB0F1-CE92-6024-9050-F0476D41659F}"/>
              </a:ext>
            </a:extLst>
          </p:cNvPr>
          <p:cNvSpPr txBox="1"/>
          <p:nvPr/>
        </p:nvSpPr>
        <p:spPr bwMode="auto">
          <a:xfrm>
            <a:off x="763031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289" name="TextBox 288">
            <a:extLst>
              <a:ext uri="{FF2B5EF4-FFF2-40B4-BE49-F238E27FC236}">
                <a16:creationId xmlns:a16="http://schemas.microsoft.com/office/drawing/2014/main" id="{6A8B9C69-6788-3020-F488-91DC31EF5F14}"/>
              </a:ext>
            </a:extLst>
          </p:cNvPr>
          <p:cNvSpPr txBox="1"/>
          <p:nvPr/>
        </p:nvSpPr>
        <p:spPr bwMode="auto">
          <a:xfrm>
            <a:off x="794273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90" name="TextBox 289">
            <a:extLst>
              <a:ext uri="{FF2B5EF4-FFF2-40B4-BE49-F238E27FC236}">
                <a16:creationId xmlns:a16="http://schemas.microsoft.com/office/drawing/2014/main" id="{3C1B53EE-A94B-BC3B-B150-930439D7A7E0}"/>
              </a:ext>
            </a:extLst>
          </p:cNvPr>
          <p:cNvSpPr txBox="1"/>
          <p:nvPr/>
        </p:nvSpPr>
        <p:spPr bwMode="auto">
          <a:xfrm>
            <a:off x="823991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91" name="TextBox 290">
            <a:extLst>
              <a:ext uri="{FF2B5EF4-FFF2-40B4-BE49-F238E27FC236}">
                <a16:creationId xmlns:a16="http://schemas.microsoft.com/office/drawing/2014/main" id="{93F878A7-4D21-27E0-CBBD-0B03621C3049}"/>
              </a:ext>
            </a:extLst>
          </p:cNvPr>
          <p:cNvSpPr txBox="1"/>
          <p:nvPr/>
        </p:nvSpPr>
        <p:spPr bwMode="auto">
          <a:xfrm>
            <a:off x="854471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292" name="TextBox 291">
            <a:extLst>
              <a:ext uri="{FF2B5EF4-FFF2-40B4-BE49-F238E27FC236}">
                <a16:creationId xmlns:a16="http://schemas.microsoft.com/office/drawing/2014/main" id="{E115EB6B-A2B9-4A62-2589-3503AAB54032}"/>
              </a:ext>
            </a:extLst>
          </p:cNvPr>
          <p:cNvSpPr txBox="1"/>
          <p:nvPr/>
        </p:nvSpPr>
        <p:spPr bwMode="auto">
          <a:xfrm>
            <a:off x="886094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93" name="TextBox 292">
            <a:extLst>
              <a:ext uri="{FF2B5EF4-FFF2-40B4-BE49-F238E27FC236}">
                <a16:creationId xmlns:a16="http://schemas.microsoft.com/office/drawing/2014/main" id="{C0AB4CC8-4BD6-1F4E-579A-E84BD0F6AB3A}"/>
              </a:ext>
            </a:extLst>
          </p:cNvPr>
          <p:cNvSpPr txBox="1"/>
          <p:nvPr/>
        </p:nvSpPr>
        <p:spPr bwMode="auto">
          <a:xfrm>
            <a:off x="915050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94" name="TextBox 293">
            <a:extLst>
              <a:ext uri="{FF2B5EF4-FFF2-40B4-BE49-F238E27FC236}">
                <a16:creationId xmlns:a16="http://schemas.microsoft.com/office/drawing/2014/main" id="{7F7B8F97-0A24-2948-4E82-B51327DF2031}"/>
              </a:ext>
            </a:extLst>
          </p:cNvPr>
          <p:cNvSpPr txBox="1"/>
          <p:nvPr/>
        </p:nvSpPr>
        <p:spPr bwMode="auto">
          <a:xfrm>
            <a:off x="947435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295" name="TextBox 294">
            <a:extLst>
              <a:ext uri="{FF2B5EF4-FFF2-40B4-BE49-F238E27FC236}">
                <a16:creationId xmlns:a16="http://schemas.microsoft.com/office/drawing/2014/main" id="{40B0B8F9-5713-F767-918A-D99F00161635}"/>
              </a:ext>
            </a:extLst>
          </p:cNvPr>
          <p:cNvSpPr txBox="1"/>
          <p:nvPr/>
        </p:nvSpPr>
        <p:spPr bwMode="auto">
          <a:xfrm>
            <a:off x="977915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296" name="TextBox 295">
            <a:extLst>
              <a:ext uri="{FF2B5EF4-FFF2-40B4-BE49-F238E27FC236}">
                <a16:creationId xmlns:a16="http://schemas.microsoft.com/office/drawing/2014/main" id="{17B451E9-B809-E75A-5ACC-A53B95370C13}"/>
              </a:ext>
            </a:extLst>
          </p:cNvPr>
          <p:cNvSpPr txBox="1"/>
          <p:nvPr/>
        </p:nvSpPr>
        <p:spPr bwMode="auto">
          <a:xfrm>
            <a:off x="1006490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97" name="TextBox 296">
            <a:extLst>
              <a:ext uri="{FF2B5EF4-FFF2-40B4-BE49-F238E27FC236}">
                <a16:creationId xmlns:a16="http://schemas.microsoft.com/office/drawing/2014/main" id="{A23A7781-746C-F68A-3DFD-2BE35593C749}"/>
              </a:ext>
            </a:extLst>
          </p:cNvPr>
          <p:cNvSpPr txBox="1"/>
          <p:nvPr/>
        </p:nvSpPr>
        <p:spPr bwMode="auto">
          <a:xfrm>
            <a:off x="1037732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98" name="TextBox 297">
            <a:extLst>
              <a:ext uri="{FF2B5EF4-FFF2-40B4-BE49-F238E27FC236}">
                <a16:creationId xmlns:a16="http://schemas.microsoft.com/office/drawing/2014/main" id="{45894659-3033-794F-1EAA-1747290DBE19}"/>
              </a:ext>
            </a:extLst>
          </p:cNvPr>
          <p:cNvSpPr txBox="1"/>
          <p:nvPr/>
        </p:nvSpPr>
        <p:spPr bwMode="auto">
          <a:xfrm>
            <a:off x="1068593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299" name="TextBox 298">
            <a:extLst>
              <a:ext uri="{FF2B5EF4-FFF2-40B4-BE49-F238E27FC236}">
                <a16:creationId xmlns:a16="http://schemas.microsoft.com/office/drawing/2014/main" id="{6A643EE4-5DE6-117C-97F7-3D89AA360988}"/>
              </a:ext>
            </a:extLst>
          </p:cNvPr>
          <p:cNvSpPr txBox="1"/>
          <p:nvPr/>
        </p:nvSpPr>
        <p:spPr bwMode="auto">
          <a:xfrm>
            <a:off x="1098692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00" name="TextBox 299">
            <a:extLst>
              <a:ext uri="{FF2B5EF4-FFF2-40B4-BE49-F238E27FC236}">
                <a16:creationId xmlns:a16="http://schemas.microsoft.com/office/drawing/2014/main" id="{5435493D-44C3-8A46-789D-9BBD91093BB5}"/>
              </a:ext>
            </a:extLst>
          </p:cNvPr>
          <p:cNvSpPr txBox="1"/>
          <p:nvPr/>
        </p:nvSpPr>
        <p:spPr bwMode="auto">
          <a:xfrm>
            <a:off x="11291728" y="5452733"/>
            <a:ext cx="2850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301" name="TextBox 300">
            <a:extLst>
              <a:ext uri="{FF2B5EF4-FFF2-40B4-BE49-F238E27FC236}">
                <a16:creationId xmlns:a16="http://schemas.microsoft.com/office/drawing/2014/main" id="{6FD3CA2D-9F92-C36B-58B9-FA7C1402927D}"/>
              </a:ext>
            </a:extLst>
          </p:cNvPr>
          <p:cNvSpPr txBox="1"/>
          <p:nvPr/>
        </p:nvSpPr>
        <p:spPr bwMode="auto">
          <a:xfrm>
            <a:off x="7499441" y="5602922"/>
            <a:ext cx="39552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Since Start of Treatment</a:t>
            </a:r>
          </a:p>
        </p:txBody>
      </p:sp>
      <p:grpSp>
        <p:nvGrpSpPr>
          <p:cNvPr id="305" name="Group 304">
            <a:extLst>
              <a:ext uri="{FF2B5EF4-FFF2-40B4-BE49-F238E27FC236}">
                <a16:creationId xmlns:a16="http://schemas.microsoft.com/office/drawing/2014/main" id="{D96FB13B-EE1B-94B3-1217-E279949ADF19}"/>
              </a:ext>
            </a:extLst>
          </p:cNvPr>
          <p:cNvGrpSpPr/>
          <p:nvPr/>
        </p:nvGrpSpPr>
        <p:grpSpPr>
          <a:xfrm>
            <a:off x="7420205" y="3501785"/>
            <a:ext cx="103252" cy="103252"/>
            <a:chOff x="8689964" y="3190074"/>
            <a:chExt cx="103252" cy="103252"/>
          </a:xfrm>
        </p:grpSpPr>
        <p:cxnSp>
          <p:nvCxnSpPr>
            <p:cNvPr id="303" name="Straight Connector 302">
              <a:extLst>
                <a:ext uri="{FF2B5EF4-FFF2-40B4-BE49-F238E27FC236}">
                  <a16:creationId xmlns:a16="http://schemas.microsoft.com/office/drawing/2014/main" id="{7C8DC7A1-3DAB-15F5-F440-66056A0DCBEB}"/>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1C8DF396-1FBA-07DA-464F-486F2B088B77}"/>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1A94A22E-632D-4D7B-B63F-0186E6548162}"/>
              </a:ext>
            </a:extLst>
          </p:cNvPr>
          <p:cNvGrpSpPr/>
          <p:nvPr/>
        </p:nvGrpSpPr>
        <p:grpSpPr>
          <a:xfrm>
            <a:off x="7805501" y="3710714"/>
            <a:ext cx="103252" cy="103252"/>
            <a:chOff x="8689964" y="3190074"/>
            <a:chExt cx="103252" cy="103252"/>
          </a:xfrm>
        </p:grpSpPr>
        <p:cxnSp>
          <p:nvCxnSpPr>
            <p:cNvPr id="307" name="Straight Connector 306">
              <a:extLst>
                <a:ext uri="{FF2B5EF4-FFF2-40B4-BE49-F238E27FC236}">
                  <a16:creationId xmlns:a16="http://schemas.microsoft.com/office/drawing/2014/main" id="{84028798-A4B1-6E4C-76E7-02388413D9B6}"/>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5CB8E0C-F149-B064-2BBB-B1EC0D9847B6}"/>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9A0F5161-004B-1F20-1797-E5BD1636DDBE}"/>
              </a:ext>
            </a:extLst>
          </p:cNvPr>
          <p:cNvGrpSpPr/>
          <p:nvPr/>
        </p:nvGrpSpPr>
        <p:grpSpPr>
          <a:xfrm>
            <a:off x="7960163" y="3892509"/>
            <a:ext cx="103252" cy="103252"/>
            <a:chOff x="8689964" y="3190074"/>
            <a:chExt cx="103252" cy="103252"/>
          </a:xfrm>
        </p:grpSpPr>
        <p:cxnSp>
          <p:nvCxnSpPr>
            <p:cNvPr id="310" name="Straight Connector 309">
              <a:extLst>
                <a:ext uri="{FF2B5EF4-FFF2-40B4-BE49-F238E27FC236}">
                  <a16:creationId xmlns:a16="http://schemas.microsoft.com/office/drawing/2014/main" id="{38C08E43-1185-8064-D61A-7445B48ACE10}"/>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4F047390-21C7-0E4F-003D-0760252374AD}"/>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470E9B37-374B-74B5-6F72-9596C59F5896}"/>
              </a:ext>
            </a:extLst>
          </p:cNvPr>
          <p:cNvGrpSpPr/>
          <p:nvPr/>
        </p:nvGrpSpPr>
        <p:grpSpPr>
          <a:xfrm>
            <a:off x="8220645" y="4036317"/>
            <a:ext cx="103252" cy="103252"/>
            <a:chOff x="8689964" y="3190074"/>
            <a:chExt cx="103252" cy="103252"/>
          </a:xfrm>
        </p:grpSpPr>
        <p:cxnSp>
          <p:nvCxnSpPr>
            <p:cNvPr id="313" name="Straight Connector 312">
              <a:extLst>
                <a:ext uri="{FF2B5EF4-FFF2-40B4-BE49-F238E27FC236}">
                  <a16:creationId xmlns:a16="http://schemas.microsoft.com/office/drawing/2014/main" id="{22073AD0-6BF6-2CE8-B04F-3F0651817CCC}"/>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B5EE999C-480A-2275-4E84-43BD6C6AE4DD}"/>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C5CB2B8E-8FF5-5637-9E2A-375C97E4E390}"/>
              </a:ext>
            </a:extLst>
          </p:cNvPr>
          <p:cNvGrpSpPr/>
          <p:nvPr/>
        </p:nvGrpSpPr>
        <p:grpSpPr>
          <a:xfrm>
            <a:off x="8904410" y="4568134"/>
            <a:ext cx="103252" cy="103252"/>
            <a:chOff x="8689964" y="3190074"/>
            <a:chExt cx="103252" cy="103252"/>
          </a:xfrm>
        </p:grpSpPr>
        <p:cxnSp>
          <p:nvCxnSpPr>
            <p:cNvPr id="316" name="Straight Connector 315">
              <a:extLst>
                <a:ext uri="{FF2B5EF4-FFF2-40B4-BE49-F238E27FC236}">
                  <a16:creationId xmlns:a16="http://schemas.microsoft.com/office/drawing/2014/main" id="{D42C2FA4-DBD7-B117-5C2D-DED0A6CD95A1}"/>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E04B209-9D98-A411-9D01-F0D7CC70BF0A}"/>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BFF44236-2821-7318-E14A-6CA43E27A402}"/>
              </a:ext>
            </a:extLst>
          </p:cNvPr>
          <p:cNvGrpSpPr/>
          <p:nvPr/>
        </p:nvGrpSpPr>
        <p:grpSpPr>
          <a:xfrm>
            <a:off x="9105198" y="4649535"/>
            <a:ext cx="103252" cy="103252"/>
            <a:chOff x="8689964" y="3190074"/>
            <a:chExt cx="103252" cy="103252"/>
          </a:xfrm>
        </p:grpSpPr>
        <p:cxnSp>
          <p:nvCxnSpPr>
            <p:cNvPr id="319" name="Straight Connector 318">
              <a:extLst>
                <a:ext uri="{FF2B5EF4-FFF2-40B4-BE49-F238E27FC236}">
                  <a16:creationId xmlns:a16="http://schemas.microsoft.com/office/drawing/2014/main" id="{C06ED5FB-BA91-5357-1BF5-550A44270115}"/>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497BAE3-3376-D59C-B628-316617B2AAD0}"/>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8F7B9E97-D345-8886-C79A-831563B69FD4}"/>
              </a:ext>
            </a:extLst>
          </p:cNvPr>
          <p:cNvGrpSpPr/>
          <p:nvPr/>
        </p:nvGrpSpPr>
        <p:grpSpPr>
          <a:xfrm>
            <a:off x="9148611" y="4649535"/>
            <a:ext cx="103252" cy="103252"/>
            <a:chOff x="8689964" y="3190074"/>
            <a:chExt cx="103252" cy="103252"/>
          </a:xfrm>
        </p:grpSpPr>
        <p:cxnSp>
          <p:nvCxnSpPr>
            <p:cNvPr id="322" name="Straight Connector 321">
              <a:extLst>
                <a:ext uri="{FF2B5EF4-FFF2-40B4-BE49-F238E27FC236}">
                  <a16:creationId xmlns:a16="http://schemas.microsoft.com/office/drawing/2014/main" id="{C06D770A-E04F-7184-3F80-B90F99E490BE}"/>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01302E6-F51E-0166-A46B-D063539DCC24}"/>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FFD5EDD2-5ED9-759B-0528-6D3A5545EE56}"/>
              </a:ext>
            </a:extLst>
          </p:cNvPr>
          <p:cNvGrpSpPr/>
          <p:nvPr/>
        </p:nvGrpSpPr>
        <p:grpSpPr>
          <a:xfrm>
            <a:off x="9441653" y="4649535"/>
            <a:ext cx="103252" cy="103252"/>
            <a:chOff x="8689964" y="3190074"/>
            <a:chExt cx="103252" cy="103252"/>
          </a:xfrm>
        </p:grpSpPr>
        <p:cxnSp>
          <p:nvCxnSpPr>
            <p:cNvPr id="325" name="Straight Connector 324">
              <a:extLst>
                <a:ext uri="{FF2B5EF4-FFF2-40B4-BE49-F238E27FC236}">
                  <a16:creationId xmlns:a16="http://schemas.microsoft.com/office/drawing/2014/main" id="{3E42F714-C395-5FA6-067C-D46C76D053E7}"/>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DA4684FB-8414-14D7-669D-E3D5CA11C766}"/>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C6633949-8B6F-4F75-F156-97A0B591CA5C}"/>
              </a:ext>
            </a:extLst>
          </p:cNvPr>
          <p:cNvGrpSpPr/>
          <p:nvPr/>
        </p:nvGrpSpPr>
        <p:grpSpPr>
          <a:xfrm>
            <a:off x="9520340" y="4649535"/>
            <a:ext cx="103252" cy="103252"/>
            <a:chOff x="8689964" y="3190074"/>
            <a:chExt cx="103252" cy="103252"/>
          </a:xfrm>
        </p:grpSpPr>
        <p:cxnSp>
          <p:nvCxnSpPr>
            <p:cNvPr id="328" name="Straight Connector 327">
              <a:extLst>
                <a:ext uri="{FF2B5EF4-FFF2-40B4-BE49-F238E27FC236}">
                  <a16:creationId xmlns:a16="http://schemas.microsoft.com/office/drawing/2014/main" id="{2E4D52D2-224D-4AD2-B4EE-3F28014771CA}"/>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ED6EAD4-12E9-371A-2CF6-0FBFE3D376DC}"/>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ECC4841C-F06C-5F56-A0E8-EAA6B513A4B5}"/>
              </a:ext>
            </a:extLst>
          </p:cNvPr>
          <p:cNvGrpSpPr/>
          <p:nvPr/>
        </p:nvGrpSpPr>
        <p:grpSpPr>
          <a:xfrm>
            <a:off x="10044017" y="4760782"/>
            <a:ext cx="103252" cy="103252"/>
            <a:chOff x="8689964" y="3190074"/>
            <a:chExt cx="103252" cy="103252"/>
          </a:xfrm>
        </p:grpSpPr>
        <p:cxnSp>
          <p:nvCxnSpPr>
            <p:cNvPr id="331" name="Straight Connector 330">
              <a:extLst>
                <a:ext uri="{FF2B5EF4-FFF2-40B4-BE49-F238E27FC236}">
                  <a16:creationId xmlns:a16="http://schemas.microsoft.com/office/drawing/2014/main" id="{975A5F34-4A6B-AC7E-B57E-7057775F75B3}"/>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163B036D-BA9D-02E2-8CF3-0E08E925A6C1}"/>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3DFF664E-B4AE-6F19-901C-F430384DD43D}"/>
              </a:ext>
            </a:extLst>
          </p:cNvPr>
          <p:cNvGrpSpPr/>
          <p:nvPr/>
        </p:nvGrpSpPr>
        <p:grpSpPr>
          <a:xfrm>
            <a:off x="10065724" y="4839470"/>
            <a:ext cx="103252" cy="103252"/>
            <a:chOff x="8689964" y="3190074"/>
            <a:chExt cx="103252" cy="103252"/>
          </a:xfrm>
        </p:grpSpPr>
        <p:cxnSp>
          <p:nvCxnSpPr>
            <p:cNvPr id="334" name="Straight Connector 333">
              <a:extLst>
                <a:ext uri="{FF2B5EF4-FFF2-40B4-BE49-F238E27FC236}">
                  <a16:creationId xmlns:a16="http://schemas.microsoft.com/office/drawing/2014/main" id="{E69223EC-0F58-3974-D69D-E32639F091CD}"/>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2E4431B-59F1-DE23-B064-0C864B0BD726}"/>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0BBA4FBB-27EB-4B2A-8B20-DA08D377256A}"/>
              </a:ext>
            </a:extLst>
          </p:cNvPr>
          <p:cNvGrpSpPr/>
          <p:nvPr/>
        </p:nvGrpSpPr>
        <p:grpSpPr>
          <a:xfrm>
            <a:off x="10372333" y="4839470"/>
            <a:ext cx="103252" cy="103252"/>
            <a:chOff x="8689964" y="3190074"/>
            <a:chExt cx="103252" cy="103252"/>
          </a:xfrm>
        </p:grpSpPr>
        <p:cxnSp>
          <p:nvCxnSpPr>
            <p:cNvPr id="337" name="Straight Connector 336">
              <a:extLst>
                <a:ext uri="{FF2B5EF4-FFF2-40B4-BE49-F238E27FC236}">
                  <a16:creationId xmlns:a16="http://schemas.microsoft.com/office/drawing/2014/main" id="{934F08C3-1685-1F01-2F10-518E87F93CB7}"/>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C20D9E48-A748-8BDD-B0A3-B966C34BE65C}"/>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4E4A03EC-D6CA-BBFC-9013-6E3D2158F4F5}"/>
              </a:ext>
            </a:extLst>
          </p:cNvPr>
          <p:cNvGrpSpPr/>
          <p:nvPr/>
        </p:nvGrpSpPr>
        <p:grpSpPr>
          <a:xfrm>
            <a:off x="10703361" y="4939864"/>
            <a:ext cx="103252" cy="103252"/>
            <a:chOff x="8689964" y="3190074"/>
            <a:chExt cx="103252" cy="103252"/>
          </a:xfrm>
        </p:grpSpPr>
        <p:cxnSp>
          <p:nvCxnSpPr>
            <p:cNvPr id="340" name="Straight Connector 339">
              <a:extLst>
                <a:ext uri="{FF2B5EF4-FFF2-40B4-BE49-F238E27FC236}">
                  <a16:creationId xmlns:a16="http://schemas.microsoft.com/office/drawing/2014/main" id="{A4EE2F91-4F72-CB02-4089-140D4D85C8C5}"/>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81CA215A-C382-AB4F-A4BF-E6F41B295239}"/>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28177925-B3EE-258D-0607-6C085DB61477}"/>
              </a:ext>
            </a:extLst>
          </p:cNvPr>
          <p:cNvGrpSpPr/>
          <p:nvPr/>
        </p:nvGrpSpPr>
        <p:grpSpPr>
          <a:xfrm>
            <a:off x="11297586" y="4939864"/>
            <a:ext cx="103252" cy="103252"/>
            <a:chOff x="8689964" y="3190074"/>
            <a:chExt cx="103252" cy="103252"/>
          </a:xfrm>
        </p:grpSpPr>
        <p:cxnSp>
          <p:nvCxnSpPr>
            <p:cNvPr id="343" name="Straight Connector 342">
              <a:extLst>
                <a:ext uri="{FF2B5EF4-FFF2-40B4-BE49-F238E27FC236}">
                  <a16:creationId xmlns:a16="http://schemas.microsoft.com/office/drawing/2014/main" id="{398E76FE-C929-40EA-FF2E-628EAAF98D56}"/>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64EEEC42-6D84-E617-B314-ABC1BB845901}"/>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1C19ECA9-AA95-13BE-A48C-29DC77361B6C}"/>
              </a:ext>
            </a:extLst>
          </p:cNvPr>
          <p:cNvGrpSpPr/>
          <p:nvPr/>
        </p:nvGrpSpPr>
        <p:grpSpPr>
          <a:xfrm>
            <a:off x="11324720" y="4939864"/>
            <a:ext cx="103252" cy="103252"/>
            <a:chOff x="8689964" y="3190074"/>
            <a:chExt cx="103252" cy="103252"/>
          </a:xfrm>
        </p:grpSpPr>
        <p:cxnSp>
          <p:nvCxnSpPr>
            <p:cNvPr id="346" name="Straight Connector 345">
              <a:extLst>
                <a:ext uri="{FF2B5EF4-FFF2-40B4-BE49-F238E27FC236}">
                  <a16:creationId xmlns:a16="http://schemas.microsoft.com/office/drawing/2014/main" id="{9E02A49A-DF66-D1D7-849A-4389DBBA587E}"/>
                </a:ext>
              </a:extLst>
            </p:cNvPr>
            <p:cNvCxnSpPr/>
            <p:nvPr/>
          </p:nvCxnSpPr>
          <p:spPr bwMode="auto">
            <a:xfrm>
              <a:off x="8741337" y="3190074"/>
              <a:ext cx="0" cy="103252"/>
            </a:xfrm>
            <a:prstGeom prst="line">
              <a:avLst/>
            </a:prstGeom>
            <a:noFill/>
            <a:ln w="19050"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62807676-EB0D-4521-A820-AFDE50CC6E71}"/>
                </a:ext>
              </a:extLst>
            </p:cNvPr>
            <p:cNvCxnSpPr>
              <a:cxnSpLocks/>
            </p:cNvCxnSpPr>
            <p:nvPr/>
          </p:nvCxnSpPr>
          <p:spPr bwMode="auto">
            <a:xfrm rot="16200000">
              <a:off x="8741590" y="3190074"/>
              <a:ext cx="0" cy="103252"/>
            </a:xfrm>
            <a:prstGeom prst="line">
              <a:avLst/>
            </a:prstGeom>
            <a:noFill/>
            <a:ln w="19050" cap="flat" cmpd="sng" algn="ctr">
              <a:solidFill>
                <a:schemeClr val="accent3"/>
              </a:solidFill>
              <a:prstDash val="solid"/>
              <a:round/>
              <a:headEnd type="none" w="med" len="med"/>
              <a:tailEnd type="none" w="med" len="med"/>
            </a:ln>
            <a:effectLst/>
          </p:spPr>
        </p:cxnSp>
      </p:grpSp>
      <p:sp>
        <p:nvSpPr>
          <p:cNvPr id="351" name="Freeform: Shape 350">
            <a:extLst>
              <a:ext uri="{FF2B5EF4-FFF2-40B4-BE49-F238E27FC236}">
                <a16:creationId xmlns:a16="http://schemas.microsoft.com/office/drawing/2014/main" id="{6263D865-A4CF-8BBF-FA84-BC1998435A17}"/>
              </a:ext>
            </a:extLst>
          </p:cNvPr>
          <p:cNvSpPr/>
          <p:nvPr/>
        </p:nvSpPr>
        <p:spPr bwMode="auto">
          <a:xfrm>
            <a:off x="7469759" y="3551375"/>
            <a:ext cx="3909942" cy="1435364"/>
          </a:xfrm>
          <a:custGeom>
            <a:avLst/>
            <a:gdLst>
              <a:gd name="connsiteX0" fmla="*/ 0 w 3909942"/>
              <a:gd name="connsiteY0" fmla="*/ 0 h 1435364"/>
              <a:gd name="connsiteX1" fmla="*/ 119388 w 3909942"/>
              <a:gd name="connsiteY1" fmla="*/ 0 h 1435364"/>
              <a:gd name="connsiteX2" fmla="*/ 119388 w 3909942"/>
              <a:gd name="connsiteY2" fmla="*/ 40700 h 1435364"/>
              <a:gd name="connsiteX3" fmla="*/ 132955 w 3909942"/>
              <a:gd name="connsiteY3" fmla="*/ 40700 h 1435364"/>
              <a:gd name="connsiteX4" fmla="*/ 132955 w 3909942"/>
              <a:gd name="connsiteY4" fmla="*/ 70547 h 1435364"/>
              <a:gd name="connsiteX5" fmla="*/ 160088 w 3909942"/>
              <a:gd name="connsiteY5" fmla="*/ 70547 h 1435364"/>
              <a:gd name="connsiteX6" fmla="*/ 160088 w 3909942"/>
              <a:gd name="connsiteY6" fmla="*/ 103107 h 1435364"/>
              <a:gd name="connsiteX7" fmla="*/ 219782 w 3909942"/>
              <a:gd name="connsiteY7" fmla="*/ 103107 h 1435364"/>
              <a:gd name="connsiteX8" fmla="*/ 219782 w 3909942"/>
              <a:gd name="connsiteY8" fmla="*/ 138381 h 1435364"/>
              <a:gd name="connsiteX9" fmla="*/ 317463 w 3909942"/>
              <a:gd name="connsiteY9" fmla="*/ 138381 h 1435364"/>
              <a:gd name="connsiteX10" fmla="*/ 317463 w 3909942"/>
              <a:gd name="connsiteY10" fmla="*/ 173655 h 1435364"/>
              <a:gd name="connsiteX11" fmla="*/ 341883 w 3909942"/>
              <a:gd name="connsiteY11" fmla="*/ 173655 h 1435364"/>
              <a:gd name="connsiteX12" fmla="*/ 341883 w 3909942"/>
              <a:gd name="connsiteY12" fmla="*/ 211642 h 1435364"/>
              <a:gd name="connsiteX13" fmla="*/ 390723 w 3909942"/>
              <a:gd name="connsiteY13" fmla="*/ 211642 h 1435364"/>
              <a:gd name="connsiteX14" fmla="*/ 390723 w 3909942"/>
              <a:gd name="connsiteY14" fmla="*/ 282189 h 1435364"/>
              <a:gd name="connsiteX15" fmla="*/ 428710 w 3909942"/>
              <a:gd name="connsiteY15" fmla="*/ 282189 h 1435364"/>
              <a:gd name="connsiteX16" fmla="*/ 428710 w 3909942"/>
              <a:gd name="connsiteY16" fmla="*/ 347309 h 1435364"/>
              <a:gd name="connsiteX17" fmla="*/ 463984 w 3909942"/>
              <a:gd name="connsiteY17" fmla="*/ 347309 h 1435364"/>
              <a:gd name="connsiteX18" fmla="*/ 463984 w 3909942"/>
              <a:gd name="connsiteY18" fmla="*/ 393436 h 1435364"/>
              <a:gd name="connsiteX19" fmla="*/ 575231 w 3909942"/>
              <a:gd name="connsiteY19" fmla="*/ 393436 h 1435364"/>
              <a:gd name="connsiteX20" fmla="*/ 575231 w 3909942"/>
              <a:gd name="connsiteY20" fmla="*/ 428710 h 1435364"/>
              <a:gd name="connsiteX21" fmla="*/ 610505 w 3909942"/>
              <a:gd name="connsiteY21" fmla="*/ 428710 h 1435364"/>
              <a:gd name="connsiteX22" fmla="*/ 610505 w 3909942"/>
              <a:gd name="connsiteY22" fmla="*/ 461270 h 1435364"/>
              <a:gd name="connsiteX23" fmla="*/ 634925 w 3909942"/>
              <a:gd name="connsiteY23" fmla="*/ 461270 h 1435364"/>
              <a:gd name="connsiteX24" fmla="*/ 634925 w 3909942"/>
              <a:gd name="connsiteY24" fmla="*/ 537244 h 1435364"/>
              <a:gd name="connsiteX25" fmla="*/ 803153 w 3909942"/>
              <a:gd name="connsiteY25" fmla="*/ 537244 h 1435364"/>
              <a:gd name="connsiteX26" fmla="*/ 803153 w 3909942"/>
              <a:gd name="connsiteY26" fmla="*/ 575231 h 1435364"/>
              <a:gd name="connsiteX27" fmla="*/ 841140 w 3909942"/>
              <a:gd name="connsiteY27" fmla="*/ 575231 h 1435364"/>
              <a:gd name="connsiteX28" fmla="*/ 841140 w 3909942"/>
              <a:gd name="connsiteY28" fmla="*/ 683765 h 1435364"/>
              <a:gd name="connsiteX29" fmla="*/ 857420 w 3909942"/>
              <a:gd name="connsiteY29" fmla="*/ 683765 h 1435364"/>
              <a:gd name="connsiteX30" fmla="*/ 857420 w 3909942"/>
              <a:gd name="connsiteY30" fmla="*/ 803152 h 1435364"/>
              <a:gd name="connsiteX31" fmla="*/ 984947 w 3909942"/>
              <a:gd name="connsiteY31" fmla="*/ 803152 h 1435364"/>
              <a:gd name="connsiteX32" fmla="*/ 984947 w 3909942"/>
              <a:gd name="connsiteY32" fmla="*/ 841139 h 1435364"/>
              <a:gd name="connsiteX33" fmla="*/ 1017508 w 3909942"/>
              <a:gd name="connsiteY33" fmla="*/ 841139 h 1435364"/>
              <a:gd name="connsiteX34" fmla="*/ 1017508 w 3909942"/>
              <a:gd name="connsiteY34" fmla="*/ 881840 h 1435364"/>
              <a:gd name="connsiteX35" fmla="*/ 1044641 w 3909942"/>
              <a:gd name="connsiteY35" fmla="*/ 881840 h 1435364"/>
              <a:gd name="connsiteX36" fmla="*/ 1044641 w 3909942"/>
              <a:gd name="connsiteY36" fmla="*/ 960527 h 1435364"/>
              <a:gd name="connsiteX37" fmla="*/ 1240003 w 3909942"/>
              <a:gd name="connsiteY37" fmla="*/ 960527 h 1435364"/>
              <a:gd name="connsiteX38" fmla="*/ 1240003 w 3909942"/>
              <a:gd name="connsiteY38" fmla="*/ 995801 h 1435364"/>
              <a:gd name="connsiteX39" fmla="*/ 1261709 w 3909942"/>
              <a:gd name="connsiteY39" fmla="*/ 995801 h 1435364"/>
              <a:gd name="connsiteX40" fmla="*/ 1261709 w 3909942"/>
              <a:gd name="connsiteY40" fmla="*/ 1036501 h 1435364"/>
              <a:gd name="connsiteX41" fmla="*/ 1315977 w 3909942"/>
              <a:gd name="connsiteY41" fmla="*/ 1036501 h 1435364"/>
              <a:gd name="connsiteX42" fmla="*/ 1315977 w 3909942"/>
              <a:gd name="connsiteY42" fmla="*/ 1071774 h 1435364"/>
              <a:gd name="connsiteX43" fmla="*/ 1663286 w 3909942"/>
              <a:gd name="connsiteY43" fmla="*/ 1074488 h 1435364"/>
              <a:gd name="connsiteX44" fmla="*/ 1663286 w 3909942"/>
              <a:gd name="connsiteY44" fmla="*/ 1112475 h 1435364"/>
              <a:gd name="connsiteX45" fmla="*/ 1690419 w 3909942"/>
              <a:gd name="connsiteY45" fmla="*/ 1112475 h 1435364"/>
              <a:gd name="connsiteX46" fmla="*/ 1690419 w 3909942"/>
              <a:gd name="connsiteY46" fmla="*/ 1150462 h 1435364"/>
              <a:gd name="connsiteX47" fmla="*/ 2436591 w 3909942"/>
              <a:gd name="connsiteY47" fmla="*/ 1150462 h 1435364"/>
              <a:gd name="connsiteX48" fmla="*/ 2436591 w 3909942"/>
              <a:gd name="connsiteY48" fmla="*/ 1261709 h 1435364"/>
              <a:gd name="connsiteX49" fmla="*/ 2650946 w 3909942"/>
              <a:gd name="connsiteY49" fmla="*/ 1261709 h 1435364"/>
              <a:gd name="connsiteX50" fmla="*/ 2650946 w 3909942"/>
              <a:gd name="connsiteY50" fmla="*/ 1337683 h 1435364"/>
              <a:gd name="connsiteX51" fmla="*/ 2973835 w 3909942"/>
              <a:gd name="connsiteY51" fmla="*/ 1337683 h 1435364"/>
              <a:gd name="connsiteX52" fmla="*/ 2973835 w 3909942"/>
              <a:gd name="connsiteY52" fmla="*/ 1435364 h 1435364"/>
              <a:gd name="connsiteX53" fmla="*/ 3909942 w 3909942"/>
              <a:gd name="connsiteY53" fmla="*/ 1435364 h 1435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909942" h="1435364">
                <a:moveTo>
                  <a:pt x="0" y="0"/>
                </a:moveTo>
                <a:lnTo>
                  <a:pt x="119388" y="0"/>
                </a:lnTo>
                <a:lnTo>
                  <a:pt x="119388" y="40700"/>
                </a:lnTo>
                <a:lnTo>
                  <a:pt x="132955" y="40700"/>
                </a:lnTo>
                <a:lnTo>
                  <a:pt x="132955" y="70547"/>
                </a:lnTo>
                <a:lnTo>
                  <a:pt x="160088" y="70547"/>
                </a:lnTo>
                <a:lnTo>
                  <a:pt x="160088" y="103107"/>
                </a:lnTo>
                <a:lnTo>
                  <a:pt x="219782" y="103107"/>
                </a:lnTo>
                <a:lnTo>
                  <a:pt x="219782" y="138381"/>
                </a:lnTo>
                <a:lnTo>
                  <a:pt x="317463" y="138381"/>
                </a:lnTo>
                <a:lnTo>
                  <a:pt x="317463" y="173655"/>
                </a:lnTo>
                <a:lnTo>
                  <a:pt x="341883" y="173655"/>
                </a:lnTo>
                <a:lnTo>
                  <a:pt x="341883" y="211642"/>
                </a:lnTo>
                <a:lnTo>
                  <a:pt x="390723" y="211642"/>
                </a:lnTo>
                <a:lnTo>
                  <a:pt x="390723" y="282189"/>
                </a:lnTo>
                <a:lnTo>
                  <a:pt x="428710" y="282189"/>
                </a:lnTo>
                <a:lnTo>
                  <a:pt x="428710" y="347309"/>
                </a:lnTo>
                <a:lnTo>
                  <a:pt x="463984" y="347309"/>
                </a:lnTo>
                <a:lnTo>
                  <a:pt x="463984" y="393436"/>
                </a:lnTo>
                <a:lnTo>
                  <a:pt x="575231" y="393436"/>
                </a:lnTo>
                <a:lnTo>
                  <a:pt x="575231" y="428710"/>
                </a:lnTo>
                <a:lnTo>
                  <a:pt x="610505" y="428710"/>
                </a:lnTo>
                <a:lnTo>
                  <a:pt x="610505" y="461270"/>
                </a:lnTo>
                <a:lnTo>
                  <a:pt x="634925" y="461270"/>
                </a:lnTo>
                <a:lnTo>
                  <a:pt x="634925" y="537244"/>
                </a:lnTo>
                <a:lnTo>
                  <a:pt x="803153" y="537244"/>
                </a:lnTo>
                <a:lnTo>
                  <a:pt x="803153" y="575231"/>
                </a:lnTo>
                <a:lnTo>
                  <a:pt x="841140" y="575231"/>
                </a:lnTo>
                <a:lnTo>
                  <a:pt x="841140" y="683765"/>
                </a:lnTo>
                <a:lnTo>
                  <a:pt x="857420" y="683765"/>
                </a:lnTo>
                <a:lnTo>
                  <a:pt x="857420" y="803152"/>
                </a:lnTo>
                <a:lnTo>
                  <a:pt x="984947" y="803152"/>
                </a:lnTo>
                <a:lnTo>
                  <a:pt x="984947" y="841139"/>
                </a:lnTo>
                <a:lnTo>
                  <a:pt x="1017508" y="841139"/>
                </a:lnTo>
                <a:lnTo>
                  <a:pt x="1017508" y="881840"/>
                </a:lnTo>
                <a:lnTo>
                  <a:pt x="1044641" y="881840"/>
                </a:lnTo>
                <a:lnTo>
                  <a:pt x="1044641" y="960527"/>
                </a:lnTo>
                <a:lnTo>
                  <a:pt x="1240003" y="960527"/>
                </a:lnTo>
                <a:lnTo>
                  <a:pt x="1240003" y="995801"/>
                </a:lnTo>
                <a:lnTo>
                  <a:pt x="1261709" y="995801"/>
                </a:lnTo>
                <a:lnTo>
                  <a:pt x="1261709" y="1036501"/>
                </a:lnTo>
                <a:lnTo>
                  <a:pt x="1315977" y="1036501"/>
                </a:lnTo>
                <a:lnTo>
                  <a:pt x="1315977" y="1071774"/>
                </a:lnTo>
                <a:lnTo>
                  <a:pt x="1663286" y="1074488"/>
                </a:lnTo>
                <a:lnTo>
                  <a:pt x="1663286" y="1112475"/>
                </a:lnTo>
                <a:lnTo>
                  <a:pt x="1690419" y="1112475"/>
                </a:lnTo>
                <a:lnTo>
                  <a:pt x="1690419" y="1150462"/>
                </a:lnTo>
                <a:lnTo>
                  <a:pt x="2436591" y="1150462"/>
                </a:lnTo>
                <a:lnTo>
                  <a:pt x="2436591" y="1261709"/>
                </a:lnTo>
                <a:lnTo>
                  <a:pt x="2650946" y="1261709"/>
                </a:lnTo>
                <a:lnTo>
                  <a:pt x="2650946" y="1337683"/>
                </a:lnTo>
                <a:lnTo>
                  <a:pt x="2973835" y="1337683"/>
                </a:lnTo>
                <a:lnTo>
                  <a:pt x="2973835" y="1435364"/>
                </a:lnTo>
                <a:lnTo>
                  <a:pt x="3909942" y="1435364"/>
                </a:lnTo>
              </a:path>
            </a:pathLst>
          </a:custGeom>
          <a:noFill/>
          <a:ln w="28575">
            <a:solidFill>
              <a:schemeClr val="accent3"/>
            </a:solidFill>
            <a:miter lim="800000"/>
            <a:headEnd/>
            <a:tailEnd/>
          </a:ln>
        </p:spPr>
        <p:txBody>
          <a:bodyPr rtlCol="0" anchor="ctr"/>
          <a:lstStyle/>
          <a:p>
            <a:pPr algn="ctr"/>
            <a:endParaRPr lang="en-US"/>
          </a:p>
        </p:txBody>
      </p:sp>
      <p:grpSp>
        <p:nvGrpSpPr>
          <p:cNvPr id="348" name="Group 347">
            <a:extLst>
              <a:ext uri="{FF2B5EF4-FFF2-40B4-BE49-F238E27FC236}">
                <a16:creationId xmlns:a16="http://schemas.microsoft.com/office/drawing/2014/main" id="{1BFB8267-F240-2842-CB57-356F896C04AC}"/>
              </a:ext>
            </a:extLst>
          </p:cNvPr>
          <p:cNvGrpSpPr/>
          <p:nvPr/>
        </p:nvGrpSpPr>
        <p:grpSpPr>
          <a:xfrm>
            <a:off x="7640039" y="3668819"/>
            <a:ext cx="103252" cy="103252"/>
            <a:chOff x="8689964" y="3190074"/>
            <a:chExt cx="103252" cy="103252"/>
          </a:xfrm>
        </p:grpSpPr>
        <p:cxnSp>
          <p:nvCxnSpPr>
            <p:cNvPr id="349" name="Straight Connector 348">
              <a:extLst>
                <a:ext uri="{FF2B5EF4-FFF2-40B4-BE49-F238E27FC236}">
                  <a16:creationId xmlns:a16="http://schemas.microsoft.com/office/drawing/2014/main" id="{A55B4C12-2D69-D9D3-197B-963741E50029}"/>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8C19A3A2-802A-8146-091D-7D8A773F6C9C}"/>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6E60AF44-800C-B315-B5AD-846D2C6C3CAB}"/>
              </a:ext>
            </a:extLst>
          </p:cNvPr>
          <p:cNvGrpSpPr/>
          <p:nvPr/>
        </p:nvGrpSpPr>
        <p:grpSpPr>
          <a:xfrm>
            <a:off x="8033475" y="3847901"/>
            <a:ext cx="103252" cy="103252"/>
            <a:chOff x="8689964" y="3190074"/>
            <a:chExt cx="103252" cy="103252"/>
          </a:xfrm>
        </p:grpSpPr>
        <p:cxnSp>
          <p:nvCxnSpPr>
            <p:cNvPr id="353" name="Straight Connector 352">
              <a:extLst>
                <a:ext uri="{FF2B5EF4-FFF2-40B4-BE49-F238E27FC236}">
                  <a16:creationId xmlns:a16="http://schemas.microsoft.com/office/drawing/2014/main" id="{0284CBBF-A0D6-0035-DAC6-530B10E6888A}"/>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BDC7E9BB-B779-B9AB-B38D-160B33C12371}"/>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4F60D0CB-2A07-B9C0-741C-C59A9D2270CA}"/>
              </a:ext>
            </a:extLst>
          </p:cNvPr>
          <p:cNvGrpSpPr/>
          <p:nvPr/>
        </p:nvGrpSpPr>
        <p:grpSpPr>
          <a:xfrm>
            <a:off x="8047042" y="3899455"/>
            <a:ext cx="103252" cy="103252"/>
            <a:chOff x="8689964" y="3190074"/>
            <a:chExt cx="103252" cy="103252"/>
          </a:xfrm>
        </p:grpSpPr>
        <p:cxnSp>
          <p:nvCxnSpPr>
            <p:cNvPr id="356" name="Straight Connector 355">
              <a:extLst>
                <a:ext uri="{FF2B5EF4-FFF2-40B4-BE49-F238E27FC236}">
                  <a16:creationId xmlns:a16="http://schemas.microsoft.com/office/drawing/2014/main" id="{9FC7C3AA-B0EA-342B-075B-62EB715D16C2}"/>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CB6AB802-51EE-48D2-956B-32687596405C}"/>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7A4842C9-A1CB-F166-842C-50259184C8B0}"/>
              </a:ext>
            </a:extLst>
          </p:cNvPr>
          <p:cNvGrpSpPr/>
          <p:nvPr/>
        </p:nvGrpSpPr>
        <p:grpSpPr>
          <a:xfrm>
            <a:off x="8068749" y="3953722"/>
            <a:ext cx="103252" cy="103252"/>
            <a:chOff x="8689964" y="3190074"/>
            <a:chExt cx="103252" cy="103252"/>
          </a:xfrm>
        </p:grpSpPr>
        <p:cxnSp>
          <p:nvCxnSpPr>
            <p:cNvPr id="359" name="Straight Connector 358">
              <a:extLst>
                <a:ext uri="{FF2B5EF4-FFF2-40B4-BE49-F238E27FC236}">
                  <a16:creationId xmlns:a16="http://schemas.microsoft.com/office/drawing/2014/main" id="{77BD653C-4D88-317B-F1A8-B3579CEBBC46}"/>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E8CB8D19-CED6-D4A5-1DD8-8C0C490DDC89}"/>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0B59226C-603A-111A-80CC-FD52382EAEAE}"/>
              </a:ext>
            </a:extLst>
          </p:cNvPr>
          <p:cNvGrpSpPr/>
          <p:nvPr/>
        </p:nvGrpSpPr>
        <p:grpSpPr>
          <a:xfrm>
            <a:off x="8123016" y="3953722"/>
            <a:ext cx="103252" cy="103252"/>
            <a:chOff x="8689964" y="3190074"/>
            <a:chExt cx="103252" cy="103252"/>
          </a:xfrm>
        </p:grpSpPr>
        <p:cxnSp>
          <p:nvCxnSpPr>
            <p:cNvPr id="362" name="Straight Connector 361">
              <a:extLst>
                <a:ext uri="{FF2B5EF4-FFF2-40B4-BE49-F238E27FC236}">
                  <a16:creationId xmlns:a16="http://schemas.microsoft.com/office/drawing/2014/main" id="{5477D056-07DB-7F43-ED1D-1CBB0C861E38}"/>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6394995-75C3-AA27-EFFC-74E8DFE12154}"/>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9AC049C9-19A3-395A-E7D7-F27F38BCD1E6}"/>
              </a:ext>
            </a:extLst>
          </p:cNvPr>
          <p:cNvGrpSpPr/>
          <p:nvPr/>
        </p:nvGrpSpPr>
        <p:grpSpPr>
          <a:xfrm>
            <a:off x="8234263" y="3953722"/>
            <a:ext cx="103252" cy="103252"/>
            <a:chOff x="8689964" y="3190074"/>
            <a:chExt cx="103252" cy="103252"/>
          </a:xfrm>
        </p:grpSpPr>
        <p:cxnSp>
          <p:nvCxnSpPr>
            <p:cNvPr id="365" name="Straight Connector 364">
              <a:extLst>
                <a:ext uri="{FF2B5EF4-FFF2-40B4-BE49-F238E27FC236}">
                  <a16:creationId xmlns:a16="http://schemas.microsoft.com/office/drawing/2014/main" id="{DD189194-AEE6-60F7-E0F4-128DDD3CAEA2}"/>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9052A5F-0606-97F2-4F43-56EBDF7F5961}"/>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A4EC6BA0-2620-19FA-8BA9-AB999408205C}"/>
              </a:ext>
            </a:extLst>
          </p:cNvPr>
          <p:cNvGrpSpPr/>
          <p:nvPr/>
        </p:nvGrpSpPr>
        <p:grpSpPr>
          <a:xfrm>
            <a:off x="8261397" y="3953722"/>
            <a:ext cx="103252" cy="103252"/>
            <a:chOff x="8689964" y="3190074"/>
            <a:chExt cx="103252" cy="103252"/>
          </a:xfrm>
        </p:grpSpPr>
        <p:cxnSp>
          <p:nvCxnSpPr>
            <p:cNvPr id="368" name="Straight Connector 367">
              <a:extLst>
                <a:ext uri="{FF2B5EF4-FFF2-40B4-BE49-F238E27FC236}">
                  <a16:creationId xmlns:a16="http://schemas.microsoft.com/office/drawing/2014/main" id="{6D762B44-89D1-240E-36F8-83FB0E442B22}"/>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217A036B-3ABF-FC05-EF77-FC182682C10B}"/>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49119ECD-C263-6723-E8C5-E0C1F92D492C}"/>
              </a:ext>
            </a:extLst>
          </p:cNvPr>
          <p:cNvGrpSpPr/>
          <p:nvPr/>
        </p:nvGrpSpPr>
        <p:grpSpPr>
          <a:xfrm>
            <a:off x="8473039" y="4062256"/>
            <a:ext cx="103252" cy="103252"/>
            <a:chOff x="8689964" y="3190074"/>
            <a:chExt cx="103252" cy="103252"/>
          </a:xfrm>
        </p:grpSpPr>
        <p:cxnSp>
          <p:nvCxnSpPr>
            <p:cNvPr id="371" name="Straight Connector 370">
              <a:extLst>
                <a:ext uri="{FF2B5EF4-FFF2-40B4-BE49-F238E27FC236}">
                  <a16:creationId xmlns:a16="http://schemas.microsoft.com/office/drawing/2014/main" id="{AB0D4766-533F-B3C7-849A-9A8481D473C6}"/>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175E060F-97B5-332B-75E6-69DFE5C0F18F}"/>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B0575ACE-13D2-59D8-17A8-A33776EE9F47}"/>
              </a:ext>
            </a:extLst>
          </p:cNvPr>
          <p:cNvGrpSpPr/>
          <p:nvPr/>
        </p:nvGrpSpPr>
        <p:grpSpPr>
          <a:xfrm>
            <a:off x="8511026" y="4132804"/>
            <a:ext cx="103252" cy="103252"/>
            <a:chOff x="8689964" y="3190074"/>
            <a:chExt cx="103252" cy="103252"/>
          </a:xfrm>
        </p:grpSpPr>
        <p:cxnSp>
          <p:nvCxnSpPr>
            <p:cNvPr id="374" name="Straight Connector 373">
              <a:extLst>
                <a:ext uri="{FF2B5EF4-FFF2-40B4-BE49-F238E27FC236}">
                  <a16:creationId xmlns:a16="http://schemas.microsoft.com/office/drawing/2014/main" id="{DC841945-FDEE-4A23-AE52-2F10F19587B4}"/>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0784133-2DB5-0296-D17B-971B49A62390}"/>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70F6764F-BABA-2052-4F7A-3236F36A204B}"/>
              </a:ext>
            </a:extLst>
          </p:cNvPr>
          <p:cNvGrpSpPr/>
          <p:nvPr/>
        </p:nvGrpSpPr>
        <p:grpSpPr>
          <a:xfrm>
            <a:off x="8559867" y="4132804"/>
            <a:ext cx="103252" cy="103252"/>
            <a:chOff x="8689964" y="3190074"/>
            <a:chExt cx="103252" cy="103252"/>
          </a:xfrm>
        </p:grpSpPr>
        <p:cxnSp>
          <p:nvCxnSpPr>
            <p:cNvPr id="377" name="Straight Connector 376">
              <a:extLst>
                <a:ext uri="{FF2B5EF4-FFF2-40B4-BE49-F238E27FC236}">
                  <a16:creationId xmlns:a16="http://schemas.microsoft.com/office/drawing/2014/main" id="{C8671590-B6ED-C38E-06D7-D7D33E228E9B}"/>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484B528-82DF-CDFF-3D92-2EA931E79283}"/>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E21A1478-DD6C-3373-6A41-C973008725E3}"/>
              </a:ext>
            </a:extLst>
          </p:cNvPr>
          <p:cNvGrpSpPr/>
          <p:nvPr/>
        </p:nvGrpSpPr>
        <p:grpSpPr>
          <a:xfrm>
            <a:off x="8660261" y="4132804"/>
            <a:ext cx="103252" cy="103252"/>
            <a:chOff x="8689964" y="3190074"/>
            <a:chExt cx="103252" cy="103252"/>
          </a:xfrm>
        </p:grpSpPr>
        <p:cxnSp>
          <p:nvCxnSpPr>
            <p:cNvPr id="380" name="Straight Connector 379">
              <a:extLst>
                <a:ext uri="{FF2B5EF4-FFF2-40B4-BE49-F238E27FC236}">
                  <a16:creationId xmlns:a16="http://schemas.microsoft.com/office/drawing/2014/main" id="{1DB724DF-C477-3D57-D5D4-6D9F9C60E757}"/>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74778A2C-147C-A23F-C762-9820CC030CEC}"/>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BB33BA5C-7EFA-1D05-37CB-3BBCF4FE526C}"/>
              </a:ext>
            </a:extLst>
          </p:cNvPr>
          <p:cNvGrpSpPr/>
          <p:nvPr/>
        </p:nvGrpSpPr>
        <p:grpSpPr>
          <a:xfrm>
            <a:off x="8687394" y="4279325"/>
            <a:ext cx="103252" cy="103252"/>
            <a:chOff x="8689964" y="3190074"/>
            <a:chExt cx="103252" cy="103252"/>
          </a:xfrm>
        </p:grpSpPr>
        <p:cxnSp>
          <p:nvCxnSpPr>
            <p:cNvPr id="383" name="Straight Connector 382">
              <a:extLst>
                <a:ext uri="{FF2B5EF4-FFF2-40B4-BE49-F238E27FC236}">
                  <a16:creationId xmlns:a16="http://schemas.microsoft.com/office/drawing/2014/main" id="{1F77916E-53A7-5341-9944-1E0FEB966453}"/>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F0C441E-8214-92B1-A831-7E9DFE1F5E2E}"/>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89947254-EC1C-2CF9-4423-663ACD288D21}"/>
              </a:ext>
            </a:extLst>
          </p:cNvPr>
          <p:cNvGrpSpPr/>
          <p:nvPr/>
        </p:nvGrpSpPr>
        <p:grpSpPr>
          <a:xfrm>
            <a:off x="8717241" y="4279325"/>
            <a:ext cx="103252" cy="103252"/>
            <a:chOff x="8689964" y="3190074"/>
            <a:chExt cx="103252" cy="103252"/>
          </a:xfrm>
        </p:grpSpPr>
        <p:cxnSp>
          <p:nvCxnSpPr>
            <p:cNvPr id="386" name="Straight Connector 385">
              <a:extLst>
                <a:ext uri="{FF2B5EF4-FFF2-40B4-BE49-F238E27FC236}">
                  <a16:creationId xmlns:a16="http://schemas.microsoft.com/office/drawing/2014/main" id="{16254167-25EA-4780-8E1E-DF855E5562A7}"/>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FB8106A9-4556-385B-F2FD-812F2942CD22}"/>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B1714CC5-E9F1-B1B9-67F2-7A8AFE6DBBC9}"/>
              </a:ext>
            </a:extLst>
          </p:cNvPr>
          <p:cNvGrpSpPr/>
          <p:nvPr/>
        </p:nvGrpSpPr>
        <p:grpSpPr>
          <a:xfrm>
            <a:off x="9105251" y="4368865"/>
            <a:ext cx="103252" cy="103252"/>
            <a:chOff x="8689964" y="3190074"/>
            <a:chExt cx="103252" cy="103252"/>
          </a:xfrm>
        </p:grpSpPr>
        <p:cxnSp>
          <p:nvCxnSpPr>
            <p:cNvPr id="389" name="Straight Connector 388">
              <a:extLst>
                <a:ext uri="{FF2B5EF4-FFF2-40B4-BE49-F238E27FC236}">
                  <a16:creationId xmlns:a16="http://schemas.microsoft.com/office/drawing/2014/main" id="{CC9C6355-5D0E-311B-8AFE-BCCCD6C4243F}"/>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E947B04B-CD8F-85A9-552F-9AE52A7FCC52}"/>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0AA7B1B6-F813-78A0-D971-A4DFFAB2DEE2}"/>
              </a:ext>
            </a:extLst>
          </p:cNvPr>
          <p:cNvGrpSpPr/>
          <p:nvPr/>
        </p:nvGrpSpPr>
        <p:grpSpPr>
          <a:xfrm>
            <a:off x="9251772" y="4583220"/>
            <a:ext cx="103252" cy="103252"/>
            <a:chOff x="8689964" y="3190074"/>
            <a:chExt cx="103252" cy="103252"/>
          </a:xfrm>
        </p:grpSpPr>
        <p:cxnSp>
          <p:nvCxnSpPr>
            <p:cNvPr id="392" name="Straight Connector 391">
              <a:extLst>
                <a:ext uri="{FF2B5EF4-FFF2-40B4-BE49-F238E27FC236}">
                  <a16:creationId xmlns:a16="http://schemas.microsoft.com/office/drawing/2014/main" id="{D502964B-66B4-7A94-1A15-19A0E2A1E5B1}"/>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540D5497-A1AD-9F68-CD16-F70EB2BA9FC4}"/>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806E300D-483B-B0AD-F586-73C5E6466025}"/>
              </a:ext>
            </a:extLst>
          </p:cNvPr>
          <p:cNvGrpSpPr/>
          <p:nvPr/>
        </p:nvGrpSpPr>
        <p:grpSpPr>
          <a:xfrm>
            <a:off x="10044071" y="4710748"/>
            <a:ext cx="103252" cy="103252"/>
            <a:chOff x="8689964" y="3190074"/>
            <a:chExt cx="103252" cy="103252"/>
          </a:xfrm>
        </p:grpSpPr>
        <p:cxnSp>
          <p:nvCxnSpPr>
            <p:cNvPr id="395" name="Straight Connector 394">
              <a:extLst>
                <a:ext uri="{FF2B5EF4-FFF2-40B4-BE49-F238E27FC236}">
                  <a16:creationId xmlns:a16="http://schemas.microsoft.com/office/drawing/2014/main" id="{518CC264-C169-81BB-2854-D93BE44EE7E7}"/>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E926BA3D-ABAD-EC69-7569-ECB2BDD2AEEB}"/>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B1D517DA-40B4-A4D7-B092-FE62B2795172}"/>
              </a:ext>
            </a:extLst>
          </p:cNvPr>
          <p:cNvGrpSpPr/>
          <p:nvPr/>
        </p:nvGrpSpPr>
        <p:grpSpPr>
          <a:xfrm>
            <a:off x="10657289" y="4710748"/>
            <a:ext cx="103252" cy="103252"/>
            <a:chOff x="8689964" y="3190074"/>
            <a:chExt cx="103252" cy="103252"/>
          </a:xfrm>
        </p:grpSpPr>
        <p:cxnSp>
          <p:nvCxnSpPr>
            <p:cNvPr id="398" name="Straight Connector 397">
              <a:extLst>
                <a:ext uri="{FF2B5EF4-FFF2-40B4-BE49-F238E27FC236}">
                  <a16:creationId xmlns:a16="http://schemas.microsoft.com/office/drawing/2014/main" id="{30E5CDA4-D269-3C46-89DB-682743A150A1}"/>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97713AA0-48B9-D7EB-6560-BC7BCE07956D}"/>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30CBA5FB-4FAD-BDEF-4375-E12A4842325E}"/>
              </a:ext>
            </a:extLst>
          </p:cNvPr>
          <p:cNvGrpSpPr/>
          <p:nvPr/>
        </p:nvGrpSpPr>
        <p:grpSpPr>
          <a:xfrm>
            <a:off x="10700703" y="4710748"/>
            <a:ext cx="103252" cy="103252"/>
            <a:chOff x="8689964" y="3190074"/>
            <a:chExt cx="103252" cy="103252"/>
          </a:xfrm>
        </p:grpSpPr>
        <p:cxnSp>
          <p:nvCxnSpPr>
            <p:cNvPr id="401" name="Straight Connector 400">
              <a:extLst>
                <a:ext uri="{FF2B5EF4-FFF2-40B4-BE49-F238E27FC236}">
                  <a16:creationId xmlns:a16="http://schemas.microsoft.com/office/drawing/2014/main" id="{C6E58543-C563-877E-BC25-FDFA00537CFD}"/>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84E8A0EA-FA5C-2460-088B-F1F881E887A3}"/>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8DA637CA-2D00-895C-96E9-E3313AD3B8CD}"/>
              </a:ext>
            </a:extLst>
          </p:cNvPr>
          <p:cNvGrpSpPr/>
          <p:nvPr/>
        </p:nvGrpSpPr>
        <p:grpSpPr>
          <a:xfrm>
            <a:off x="10982892" y="4710748"/>
            <a:ext cx="103252" cy="103252"/>
            <a:chOff x="8689964" y="3190074"/>
            <a:chExt cx="103252" cy="103252"/>
          </a:xfrm>
        </p:grpSpPr>
        <p:cxnSp>
          <p:nvCxnSpPr>
            <p:cNvPr id="404" name="Straight Connector 403">
              <a:extLst>
                <a:ext uri="{FF2B5EF4-FFF2-40B4-BE49-F238E27FC236}">
                  <a16:creationId xmlns:a16="http://schemas.microsoft.com/office/drawing/2014/main" id="{47305E35-65C2-4FDC-CDC1-7C493562C26A}"/>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165A6B0A-C366-6DAF-09BF-BFBDC4921509}"/>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29B65369-C87E-E68D-F593-F7FF8B451A03}"/>
              </a:ext>
            </a:extLst>
          </p:cNvPr>
          <p:cNvGrpSpPr/>
          <p:nvPr/>
        </p:nvGrpSpPr>
        <p:grpSpPr>
          <a:xfrm>
            <a:off x="11020879" y="4710748"/>
            <a:ext cx="103252" cy="103252"/>
            <a:chOff x="8689964" y="3190074"/>
            <a:chExt cx="103252" cy="103252"/>
          </a:xfrm>
        </p:grpSpPr>
        <p:cxnSp>
          <p:nvCxnSpPr>
            <p:cNvPr id="407" name="Straight Connector 406">
              <a:extLst>
                <a:ext uri="{FF2B5EF4-FFF2-40B4-BE49-F238E27FC236}">
                  <a16:creationId xmlns:a16="http://schemas.microsoft.com/office/drawing/2014/main" id="{2E5F4280-D0E3-EF08-D259-AE189DE390C9}"/>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C4129C44-44FE-B64F-6606-DFBBDEA33C2E}"/>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sp>
        <p:nvSpPr>
          <p:cNvPr id="409" name="Freeform: Shape 408">
            <a:extLst>
              <a:ext uri="{FF2B5EF4-FFF2-40B4-BE49-F238E27FC236}">
                <a16:creationId xmlns:a16="http://schemas.microsoft.com/office/drawing/2014/main" id="{4154E63C-D77D-4FC5-05F5-81E9A806D441}"/>
              </a:ext>
            </a:extLst>
          </p:cNvPr>
          <p:cNvSpPr/>
          <p:nvPr/>
        </p:nvSpPr>
        <p:spPr bwMode="auto">
          <a:xfrm>
            <a:off x="7469759" y="3554088"/>
            <a:ext cx="3611473" cy="1207442"/>
          </a:xfrm>
          <a:custGeom>
            <a:avLst/>
            <a:gdLst>
              <a:gd name="connsiteX0" fmla="*/ 0 w 3611473"/>
              <a:gd name="connsiteY0" fmla="*/ 0 h 1207442"/>
              <a:gd name="connsiteX1" fmla="*/ 62407 w 3611473"/>
              <a:gd name="connsiteY1" fmla="*/ 0 h 1207442"/>
              <a:gd name="connsiteX2" fmla="*/ 62407 w 3611473"/>
              <a:gd name="connsiteY2" fmla="*/ 46127 h 1207442"/>
              <a:gd name="connsiteX3" fmla="*/ 170942 w 3611473"/>
              <a:gd name="connsiteY3" fmla="*/ 46127 h 1207442"/>
              <a:gd name="connsiteX4" fmla="*/ 170942 w 3611473"/>
              <a:gd name="connsiteY4" fmla="*/ 132955 h 1207442"/>
              <a:gd name="connsiteX5" fmla="*/ 214355 w 3611473"/>
              <a:gd name="connsiteY5" fmla="*/ 132955 h 1207442"/>
              <a:gd name="connsiteX6" fmla="*/ 214355 w 3611473"/>
              <a:gd name="connsiteY6" fmla="*/ 165515 h 1207442"/>
              <a:gd name="connsiteX7" fmla="*/ 255055 w 3611473"/>
              <a:gd name="connsiteY7" fmla="*/ 165515 h 1207442"/>
              <a:gd name="connsiteX8" fmla="*/ 255055 w 3611473"/>
              <a:gd name="connsiteY8" fmla="*/ 217069 h 1207442"/>
              <a:gd name="connsiteX9" fmla="*/ 423283 w 3611473"/>
              <a:gd name="connsiteY9" fmla="*/ 217069 h 1207442"/>
              <a:gd name="connsiteX10" fmla="*/ 423283 w 3611473"/>
              <a:gd name="connsiteY10" fmla="*/ 309323 h 1207442"/>
              <a:gd name="connsiteX11" fmla="*/ 466697 w 3611473"/>
              <a:gd name="connsiteY11" fmla="*/ 309323 h 1207442"/>
              <a:gd name="connsiteX12" fmla="*/ 477550 w 3611473"/>
              <a:gd name="connsiteY12" fmla="*/ 355450 h 1207442"/>
              <a:gd name="connsiteX13" fmla="*/ 624072 w 3611473"/>
              <a:gd name="connsiteY13" fmla="*/ 355450 h 1207442"/>
              <a:gd name="connsiteX14" fmla="*/ 624072 w 3611473"/>
              <a:gd name="connsiteY14" fmla="*/ 390723 h 1207442"/>
              <a:gd name="connsiteX15" fmla="*/ 637638 w 3611473"/>
              <a:gd name="connsiteY15" fmla="*/ 390723 h 1207442"/>
              <a:gd name="connsiteX16" fmla="*/ 653918 w 3611473"/>
              <a:gd name="connsiteY16" fmla="*/ 390723 h 1207442"/>
              <a:gd name="connsiteX17" fmla="*/ 653918 w 3611473"/>
              <a:gd name="connsiteY17" fmla="*/ 453130 h 1207442"/>
              <a:gd name="connsiteX18" fmla="*/ 941534 w 3611473"/>
              <a:gd name="connsiteY18" fmla="*/ 453130 h 1207442"/>
              <a:gd name="connsiteX19" fmla="*/ 941534 w 3611473"/>
              <a:gd name="connsiteY19" fmla="*/ 504684 h 1207442"/>
              <a:gd name="connsiteX20" fmla="*/ 1055495 w 3611473"/>
              <a:gd name="connsiteY20" fmla="*/ 504684 h 1207442"/>
              <a:gd name="connsiteX21" fmla="*/ 1055495 w 3611473"/>
              <a:gd name="connsiteY21" fmla="*/ 561664 h 1207442"/>
              <a:gd name="connsiteX22" fmla="*/ 1093482 w 3611473"/>
              <a:gd name="connsiteY22" fmla="*/ 561664 h 1207442"/>
              <a:gd name="connsiteX23" fmla="*/ 1093482 w 3611473"/>
              <a:gd name="connsiteY23" fmla="*/ 629498 h 1207442"/>
              <a:gd name="connsiteX24" fmla="*/ 1250856 w 3611473"/>
              <a:gd name="connsiteY24" fmla="*/ 632212 h 1207442"/>
              <a:gd name="connsiteX25" fmla="*/ 1250856 w 3611473"/>
              <a:gd name="connsiteY25" fmla="*/ 702759 h 1207442"/>
              <a:gd name="connsiteX26" fmla="*/ 1269850 w 3611473"/>
              <a:gd name="connsiteY26" fmla="*/ 702759 h 1207442"/>
              <a:gd name="connsiteX27" fmla="*/ 1269850 w 3611473"/>
              <a:gd name="connsiteY27" fmla="*/ 773306 h 1207442"/>
              <a:gd name="connsiteX28" fmla="*/ 1432651 w 3611473"/>
              <a:gd name="connsiteY28" fmla="*/ 773306 h 1207442"/>
              <a:gd name="connsiteX29" fmla="*/ 1432651 w 3611473"/>
              <a:gd name="connsiteY29" fmla="*/ 868273 h 1207442"/>
              <a:gd name="connsiteX30" fmla="*/ 1690419 w 3611473"/>
              <a:gd name="connsiteY30" fmla="*/ 870987 h 1207442"/>
              <a:gd name="connsiteX31" fmla="*/ 1690419 w 3611473"/>
              <a:gd name="connsiteY31" fmla="*/ 971381 h 1207442"/>
              <a:gd name="connsiteX32" fmla="*/ 1717553 w 3611473"/>
              <a:gd name="connsiteY32" fmla="*/ 971381 h 1207442"/>
              <a:gd name="connsiteX33" fmla="*/ 1717553 w 3611473"/>
              <a:gd name="connsiteY33" fmla="*/ 1079915 h 1207442"/>
              <a:gd name="connsiteX34" fmla="*/ 2045869 w 3611473"/>
              <a:gd name="connsiteY34" fmla="*/ 1079915 h 1207442"/>
              <a:gd name="connsiteX35" fmla="*/ 2045869 w 3611473"/>
              <a:gd name="connsiteY35" fmla="*/ 1207442 h 1207442"/>
              <a:gd name="connsiteX36" fmla="*/ 3611473 w 3611473"/>
              <a:gd name="connsiteY36" fmla="*/ 1207442 h 120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611473" h="1207442">
                <a:moveTo>
                  <a:pt x="0" y="0"/>
                </a:moveTo>
                <a:lnTo>
                  <a:pt x="62407" y="0"/>
                </a:lnTo>
                <a:lnTo>
                  <a:pt x="62407" y="46127"/>
                </a:lnTo>
                <a:lnTo>
                  <a:pt x="170942" y="46127"/>
                </a:lnTo>
                <a:lnTo>
                  <a:pt x="170942" y="132955"/>
                </a:lnTo>
                <a:lnTo>
                  <a:pt x="214355" y="132955"/>
                </a:lnTo>
                <a:lnTo>
                  <a:pt x="214355" y="165515"/>
                </a:lnTo>
                <a:lnTo>
                  <a:pt x="255055" y="165515"/>
                </a:lnTo>
                <a:lnTo>
                  <a:pt x="255055" y="217069"/>
                </a:lnTo>
                <a:lnTo>
                  <a:pt x="423283" y="217069"/>
                </a:lnTo>
                <a:lnTo>
                  <a:pt x="423283" y="309323"/>
                </a:lnTo>
                <a:lnTo>
                  <a:pt x="466697" y="309323"/>
                </a:lnTo>
                <a:lnTo>
                  <a:pt x="477550" y="355450"/>
                </a:lnTo>
                <a:lnTo>
                  <a:pt x="624072" y="355450"/>
                </a:lnTo>
                <a:lnTo>
                  <a:pt x="624072" y="390723"/>
                </a:lnTo>
                <a:lnTo>
                  <a:pt x="637638" y="390723"/>
                </a:lnTo>
                <a:lnTo>
                  <a:pt x="653918" y="390723"/>
                </a:lnTo>
                <a:lnTo>
                  <a:pt x="653918" y="453130"/>
                </a:lnTo>
                <a:lnTo>
                  <a:pt x="941534" y="453130"/>
                </a:lnTo>
                <a:lnTo>
                  <a:pt x="941534" y="504684"/>
                </a:lnTo>
                <a:lnTo>
                  <a:pt x="1055495" y="504684"/>
                </a:lnTo>
                <a:lnTo>
                  <a:pt x="1055495" y="561664"/>
                </a:lnTo>
                <a:lnTo>
                  <a:pt x="1093482" y="561664"/>
                </a:lnTo>
                <a:lnTo>
                  <a:pt x="1093482" y="629498"/>
                </a:lnTo>
                <a:lnTo>
                  <a:pt x="1250856" y="632212"/>
                </a:lnTo>
                <a:lnTo>
                  <a:pt x="1250856" y="702759"/>
                </a:lnTo>
                <a:lnTo>
                  <a:pt x="1269850" y="702759"/>
                </a:lnTo>
                <a:lnTo>
                  <a:pt x="1269850" y="773306"/>
                </a:lnTo>
                <a:lnTo>
                  <a:pt x="1432651" y="773306"/>
                </a:lnTo>
                <a:lnTo>
                  <a:pt x="1432651" y="868273"/>
                </a:lnTo>
                <a:lnTo>
                  <a:pt x="1690419" y="870987"/>
                </a:lnTo>
                <a:lnTo>
                  <a:pt x="1690419" y="971381"/>
                </a:lnTo>
                <a:lnTo>
                  <a:pt x="1717553" y="971381"/>
                </a:lnTo>
                <a:lnTo>
                  <a:pt x="1717553" y="1079915"/>
                </a:lnTo>
                <a:lnTo>
                  <a:pt x="2045869" y="1079915"/>
                </a:lnTo>
                <a:lnTo>
                  <a:pt x="2045869" y="1207442"/>
                </a:lnTo>
                <a:lnTo>
                  <a:pt x="3611473" y="1207442"/>
                </a:lnTo>
              </a:path>
            </a:pathLst>
          </a:custGeom>
          <a:noFill/>
          <a:ln w="28575">
            <a:solidFill>
              <a:schemeClr val="accent1"/>
            </a:solidFill>
            <a:miter lim="800000"/>
            <a:headEnd/>
            <a:tailEnd/>
          </a:ln>
        </p:spPr>
        <p:txBody>
          <a:bodyPr rtlCol="0" anchor="ctr"/>
          <a:lstStyle/>
          <a:p>
            <a:pPr algn="ctr"/>
            <a:endParaRPr lang="en-US"/>
          </a:p>
        </p:txBody>
      </p:sp>
      <p:sp>
        <p:nvSpPr>
          <p:cNvPr id="410" name="TextBox 409">
            <a:extLst>
              <a:ext uri="{FF2B5EF4-FFF2-40B4-BE49-F238E27FC236}">
                <a16:creationId xmlns:a16="http://schemas.microsoft.com/office/drawing/2014/main" id="{4AE17405-1C92-5773-2064-AD327C8EC434}"/>
              </a:ext>
            </a:extLst>
          </p:cNvPr>
          <p:cNvSpPr txBox="1"/>
          <p:nvPr/>
        </p:nvSpPr>
        <p:spPr bwMode="auto">
          <a:xfrm>
            <a:off x="7827537" y="4754347"/>
            <a:ext cx="18226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Doublet therapy</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Triplet therapy</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Censored</a:t>
            </a:r>
          </a:p>
        </p:txBody>
      </p:sp>
      <p:cxnSp>
        <p:nvCxnSpPr>
          <p:cNvPr id="412" name="Straight Connector 411">
            <a:extLst>
              <a:ext uri="{FF2B5EF4-FFF2-40B4-BE49-F238E27FC236}">
                <a16:creationId xmlns:a16="http://schemas.microsoft.com/office/drawing/2014/main" id="{33BF58E3-A4CF-52C1-9B4A-D0EB48729029}"/>
              </a:ext>
            </a:extLst>
          </p:cNvPr>
          <p:cNvCxnSpPr/>
          <p:nvPr/>
        </p:nvCxnSpPr>
        <p:spPr bwMode="auto">
          <a:xfrm>
            <a:off x="7630318" y="4851664"/>
            <a:ext cx="167513" cy="0"/>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7E975B91-606A-42AE-F8BF-C33553695EA4}"/>
              </a:ext>
            </a:extLst>
          </p:cNvPr>
          <p:cNvCxnSpPr/>
          <p:nvPr/>
        </p:nvCxnSpPr>
        <p:spPr bwMode="auto">
          <a:xfrm>
            <a:off x="7630318" y="5032497"/>
            <a:ext cx="167513" cy="0"/>
          </a:xfrm>
          <a:prstGeom prst="line">
            <a:avLst/>
          </a:prstGeom>
          <a:noFill/>
          <a:ln w="28575" cap="flat" cmpd="sng" algn="ctr">
            <a:solidFill>
              <a:schemeClr val="accent3"/>
            </a:solidFill>
            <a:prstDash val="solid"/>
            <a:round/>
            <a:headEnd type="none" w="med" len="med"/>
            <a:tailEnd type="none" w="med" len="med"/>
          </a:ln>
          <a:effectLst/>
        </p:spPr>
      </p:cxnSp>
      <p:grpSp>
        <p:nvGrpSpPr>
          <p:cNvPr id="414" name="Group 413">
            <a:extLst>
              <a:ext uri="{FF2B5EF4-FFF2-40B4-BE49-F238E27FC236}">
                <a16:creationId xmlns:a16="http://schemas.microsoft.com/office/drawing/2014/main" id="{D0C12AD2-3A8F-C196-CF63-F18262C400DB}"/>
              </a:ext>
            </a:extLst>
          </p:cNvPr>
          <p:cNvGrpSpPr/>
          <p:nvPr/>
        </p:nvGrpSpPr>
        <p:grpSpPr>
          <a:xfrm>
            <a:off x="7675648" y="5167259"/>
            <a:ext cx="103252" cy="103252"/>
            <a:chOff x="8689964" y="3190074"/>
            <a:chExt cx="103252" cy="103252"/>
          </a:xfrm>
        </p:grpSpPr>
        <p:cxnSp>
          <p:nvCxnSpPr>
            <p:cNvPr id="415" name="Straight Connector 414">
              <a:extLst>
                <a:ext uri="{FF2B5EF4-FFF2-40B4-BE49-F238E27FC236}">
                  <a16:creationId xmlns:a16="http://schemas.microsoft.com/office/drawing/2014/main" id="{EA6B0ADE-DBCE-0233-7709-E642381E1D4C}"/>
                </a:ext>
              </a:extLst>
            </p:cNvPr>
            <p:cNvCxnSpPr/>
            <p:nvPr/>
          </p:nvCxnSpPr>
          <p:spPr bwMode="auto">
            <a:xfrm>
              <a:off x="8741337" y="3190074"/>
              <a:ext cx="0" cy="103252"/>
            </a:xfrm>
            <a:prstGeom prst="line">
              <a:avLst/>
            </a:prstGeom>
            <a:noFill/>
            <a:ln w="19050"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134D5AF5-24D7-F757-4CC6-7AB0815DD236}"/>
                </a:ext>
              </a:extLst>
            </p:cNvPr>
            <p:cNvCxnSpPr>
              <a:cxnSpLocks/>
            </p:cNvCxnSpPr>
            <p:nvPr/>
          </p:nvCxnSpPr>
          <p:spPr bwMode="auto">
            <a:xfrm rot="16200000">
              <a:off x="8741590" y="3190074"/>
              <a:ext cx="0" cy="103252"/>
            </a:xfrm>
            <a:prstGeom prst="line">
              <a:avLst/>
            </a:prstGeom>
            <a:noFill/>
            <a:ln w="19050" cap="flat" cmpd="sng" algn="ctr">
              <a:solidFill>
                <a:schemeClr val="bg1"/>
              </a:solidFill>
              <a:prstDash val="solid"/>
              <a:round/>
              <a:headEnd type="none" w="med" len="med"/>
              <a:tailEnd type="none" w="med" len="med"/>
            </a:ln>
            <a:effectLst/>
          </p:spPr>
        </p:cxnSp>
      </p:grpSp>
      <p:sp>
        <p:nvSpPr>
          <p:cNvPr id="417" name="TextBox 416">
            <a:extLst>
              <a:ext uri="{FF2B5EF4-FFF2-40B4-BE49-F238E27FC236}">
                <a16:creationId xmlns:a16="http://schemas.microsoft.com/office/drawing/2014/main" id="{9F48EB24-C8F2-FA1B-9042-9029D6D9219E}"/>
              </a:ext>
            </a:extLst>
          </p:cNvPr>
          <p:cNvSpPr txBox="1"/>
          <p:nvPr/>
        </p:nvSpPr>
        <p:spPr bwMode="auto">
          <a:xfrm>
            <a:off x="6214329" y="3296813"/>
            <a:ext cx="13105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Overall (n = 96)</a:t>
            </a:r>
          </a:p>
        </p:txBody>
      </p:sp>
      <p:graphicFrame>
        <p:nvGraphicFramePr>
          <p:cNvPr id="418" name="Table 417">
            <a:extLst>
              <a:ext uri="{FF2B5EF4-FFF2-40B4-BE49-F238E27FC236}">
                <a16:creationId xmlns:a16="http://schemas.microsoft.com/office/drawing/2014/main" id="{E91BCF58-1198-A8FF-DBF1-3CC09568F313}"/>
              </a:ext>
            </a:extLst>
          </p:cNvPr>
          <p:cNvGraphicFramePr>
            <a:graphicFrameLocks noGrp="1"/>
          </p:cNvGraphicFramePr>
          <p:nvPr/>
        </p:nvGraphicFramePr>
        <p:xfrm>
          <a:off x="9043790" y="3251516"/>
          <a:ext cx="2440456" cy="731520"/>
        </p:xfrm>
        <a:graphic>
          <a:graphicData uri="http://schemas.openxmlformats.org/drawingml/2006/table">
            <a:tbl>
              <a:tblPr firstRow="1" bandRow="1">
                <a:tableStyleId>{93296810-A885-4BE3-A3E7-6D5BEEA58F35}</a:tableStyleId>
              </a:tblPr>
              <a:tblGrid>
                <a:gridCol w="1028700">
                  <a:extLst>
                    <a:ext uri="{9D8B030D-6E8A-4147-A177-3AD203B41FA5}">
                      <a16:colId xmlns:a16="http://schemas.microsoft.com/office/drawing/2014/main" val="580890942"/>
                    </a:ext>
                  </a:extLst>
                </a:gridCol>
                <a:gridCol w="653689">
                  <a:extLst>
                    <a:ext uri="{9D8B030D-6E8A-4147-A177-3AD203B41FA5}">
                      <a16:colId xmlns:a16="http://schemas.microsoft.com/office/drawing/2014/main" val="4240956365"/>
                    </a:ext>
                  </a:extLst>
                </a:gridCol>
                <a:gridCol w="758067">
                  <a:extLst>
                    <a:ext uri="{9D8B030D-6E8A-4147-A177-3AD203B41FA5}">
                      <a16:colId xmlns:a16="http://schemas.microsoft.com/office/drawing/2014/main" val="1513518799"/>
                    </a:ext>
                  </a:extLst>
                </a:gridCol>
              </a:tblGrid>
              <a:tr h="136144">
                <a:tc>
                  <a:txBody>
                    <a:bodyPr/>
                    <a:lstStyle/>
                    <a:p>
                      <a:endParaRPr lang="en-US" sz="12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a:t>Doublet</a:t>
                      </a:r>
                      <a:br>
                        <a:rPr lang="en-US" sz="1200"/>
                      </a:br>
                      <a:r>
                        <a:rPr lang="en-US" sz="1200"/>
                        <a:t>(n = 42)</a:t>
                      </a:r>
                      <a:endParaRPr lang="en-US" sz="12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t>Triplet</a:t>
                      </a:r>
                      <a:br>
                        <a:rPr lang="en-US" sz="1200"/>
                      </a:br>
                      <a:r>
                        <a:rPr lang="en-US" sz="1200"/>
                        <a:t>(n = 54)</a:t>
                      </a:r>
                      <a:endParaRPr lang="en-US" sz="12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88541381"/>
                  </a:ext>
                </a:extLst>
              </a:tr>
              <a:tr h="136144">
                <a:tc>
                  <a:txBody>
                    <a:bodyPr/>
                    <a:lstStyle/>
                    <a:p>
                      <a:r>
                        <a:rPr lang="en-US" sz="1200">
                          <a:solidFill>
                            <a:schemeClr val="bg1"/>
                          </a:solidFill>
                        </a:rPr>
                        <a:t>Median PFS,</a:t>
                      </a:r>
                      <a:br>
                        <a:rPr lang="en-US" sz="1200">
                          <a:solidFill>
                            <a:schemeClr val="bg1"/>
                          </a:solidFill>
                        </a:rPr>
                      </a:br>
                      <a:r>
                        <a:rPr lang="en-US" sz="1200">
                          <a:solidFill>
                            <a:schemeClr val="bg1"/>
                          </a:solidFill>
                        </a:rPr>
                        <a:t>mo (95% CI)</a:t>
                      </a:r>
                      <a:endParaRPr lang="en-US" sz="1200" dirty="0">
                        <a:solidFill>
                          <a:schemeClr val="bg1"/>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11.1</a:t>
                      </a:r>
                      <a:br>
                        <a:rPr lang="en-US" sz="1200" dirty="0">
                          <a:solidFill>
                            <a:schemeClr val="bg1"/>
                          </a:solidFill>
                        </a:rPr>
                      </a:br>
                      <a:r>
                        <a:rPr lang="en-US" sz="1200" dirty="0">
                          <a:solidFill>
                            <a:schemeClr val="bg1"/>
                          </a:solidFill>
                        </a:rPr>
                        <a:t>(7.2-NE)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6.8</a:t>
                      </a:r>
                      <a:br>
                        <a:rPr lang="en-US" sz="1200" dirty="0">
                          <a:solidFill>
                            <a:schemeClr val="bg1"/>
                          </a:solidFill>
                        </a:rPr>
                      </a:br>
                      <a:r>
                        <a:rPr lang="en-US" sz="1200" dirty="0">
                          <a:solidFill>
                            <a:schemeClr val="bg1"/>
                          </a:solidFill>
                        </a:rPr>
                        <a:t>(5.5-15.9)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9966619"/>
                  </a:ext>
                </a:extLst>
              </a:tr>
            </a:tbl>
          </a:graphicData>
        </a:graphic>
      </p:graphicFrame>
      <p:graphicFrame>
        <p:nvGraphicFramePr>
          <p:cNvPr id="419" name="Table 418">
            <a:extLst>
              <a:ext uri="{FF2B5EF4-FFF2-40B4-BE49-F238E27FC236}">
                <a16:creationId xmlns:a16="http://schemas.microsoft.com/office/drawing/2014/main" id="{3C7BE6E6-32A0-C06B-35F4-F28A59302619}"/>
              </a:ext>
            </a:extLst>
          </p:cNvPr>
          <p:cNvGraphicFramePr>
            <a:graphicFrameLocks noGrp="1"/>
          </p:cNvGraphicFramePr>
          <p:nvPr/>
        </p:nvGraphicFramePr>
        <p:xfrm>
          <a:off x="6845489" y="5770845"/>
          <a:ext cx="4747883" cy="480060"/>
        </p:xfrm>
        <a:graphic>
          <a:graphicData uri="http://schemas.openxmlformats.org/drawingml/2006/table">
            <a:tbl>
              <a:tblPr firstRow="1" bandRow="1">
                <a:tableStyleId>{93296810-A885-4BE3-A3E7-6D5BEEA58F35}</a:tableStyleId>
              </a:tblPr>
              <a:tblGrid>
                <a:gridCol w="447111">
                  <a:extLst>
                    <a:ext uri="{9D8B030D-6E8A-4147-A177-3AD203B41FA5}">
                      <a16:colId xmlns:a16="http://schemas.microsoft.com/office/drawing/2014/main" val="1270399725"/>
                    </a:ext>
                  </a:extLst>
                </a:gridCol>
                <a:gridCol w="307198">
                  <a:extLst>
                    <a:ext uri="{9D8B030D-6E8A-4147-A177-3AD203B41FA5}">
                      <a16:colId xmlns:a16="http://schemas.microsoft.com/office/drawing/2014/main" val="1818861852"/>
                    </a:ext>
                  </a:extLst>
                </a:gridCol>
                <a:gridCol w="307198">
                  <a:extLst>
                    <a:ext uri="{9D8B030D-6E8A-4147-A177-3AD203B41FA5}">
                      <a16:colId xmlns:a16="http://schemas.microsoft.com/office/drawing/2014/main" val="4261802784"/>
                    </a:ext>
                  </a:extLst>
                </a:gridCol>
                <a:gridCol w="307198">
                  <a:extLst>
                    <a:ext uri="{9D8B030D-6E8A-4147-A177-3AD203B41FA5}">
                      <a16:colId xmlns:a16="http://schemas.microsoft.com/office/drawing/2014/main" val="3052949711"/>
                    </a:ext>
                  </a:extLst>
                </a:gridCol>
                <a:gridCol w="307198">
                  <a:extLst>
                    <a:ext uri="{9D8B030D-6E8A-4147-A177-3AD203B41FA5}">
                      <a16:colId xmlns:a16="http://schemas.microsoft.com/office/drawing/2014/main" val="2195138416"/>
                    </a:ext>
                  </a:extLst>
                </a:gridCol>
                <a:gridCol w="307198">
                  <a:extLst>
                    <a:ext uri="{9D8B030D-6E8A-4147-A177-3AD203B41FA5}">
                      <a16:colId xmlns:a16="http://schemas.microsoft.com/office/drawing/2014/main" val="2335615057"/>
                    </a:ext>
                  </a:extLst>
                </a:gridCol>
                <a:gridCol w="307198">
                  <a:extLst>
                    <a:ext uri="{9D8B030D-6E8A-4147-A177-3AD203B41FA5}">
                      <a16:colId xmlns:a16="http://schemas.microsoft.com/office/drawing/2014/main" val="1780391937"/>
                    </a:ext>
                  </a:extLst>
                </a:gridCol>
                <a:gridCol w="307198">
                  <a:extLst>
                    <a:ext uri="{9D8B030D-6E8A-4147-A177-3AD203B41FA5}">
                      <a16:colId xmlns:a16="http://schemas.microsoft.com/office/drawing/2014/main" val="2717828719"/>
                    </a:ext>
                  </a:extLst>
                </a:gridCol>
                <a:gridCol w="307198">
                  <a:extLst>
                    <a:ext uri="{9D8B030D-6E8A-4147-A177-3AD203B41FA5}">
                      <a16:colId xmlns:a16="http://schemas.microsoft.com/office/drawing/2014/main" val="2989597195"/>
                    </a:ext>
                  </a:extLst>
                </a:gridCol>
                <a:gridCol w="307198">
                  <a:extLst>
                    <a:ext uri="{9D8B030D-6E8A-4147-A177-3AD203B41FA5}">
                      <a16:colId xmlns:a16="http://schemas.microsoft.com/office/drawing/2014/main" val="2283962860"/>
                    </a:ext>
                  </a:extLst>
                </a:gridCol>
                <a:gridCol w="307198">
                  <a:extLst>
                    <a:ext uri="{9D8B030D-6E8A-4147-A177-3AD203B41FA5}">
                      <a16:colId xmlns:a16="http://schemas.microsoft.com/office/drawing/2014/main" val="3483173910"/>
                    </a:ext>
                  </a:extLst>
                </a:gridCol>
                <a:gridCol w="307198">
                  <a:extLst>
                    <a:ext uri="{9D8B030D-6E8A-4147-A177-3AD203B41FA5}">
                      <a16:colId xmlns:a16="http://schemas.microsoft.com/office/drawing/2014/main" val="359177084"/>
                    </a:ext>
                  </a:extLst>
                </a:gridCol>
                <a:gridCol w="307198">
                  <a:extLst>
                    <a:ext uri="{9D8B030D-6E8A-4147-A177-3AD203B41FA5}">
                      <a16:colId xmlns:a16="http://schemas.microsoft.com/office/drawing/2014/main" val="1226464626"/>
                    </a:ext>
                  </a:extLst>
                </a:gridCol>
                <a:gridCol w="307198">
                  <a:extLst>
                    <a:ext uri="{9D8B030D-6E8A-4147-A177-3AD203B41FA5}">
                      <a16:colId xmlns:a16="http://schemas.microsoft.com/office/drawing/2014/main" val="2136008714"/>
                    </a:ext>
                  </a:extLst>
                </a:gridCol>
                <a:gridCol w="307198">
                  <a:extLst>
                    <a:ext uri="{9D8B030D-6E8A-4147-A177-3AD203B41FA5}">
                      <a16:colId xmlns:a16="http://schemas.microsoft.com/office/drawing/2014/main" val="3170887402"/>
                    </a:ext>
                  </a:extLst>
                </a:gridCol>
              </a:tblGrid>
              <a:tr h="143760">
                <a:tc gridSpan="15">
                  <a:txBody>
                    <a:bodyPr/>
                    <a:lstStyle/>
                    <a:p>
                      <a:pPr algn="l"/>
                      <a:r>
                        <a:rPr lang="en-US" sz="1050">
                          <a:solidFill>
                            <a:schemeClr val="bg1"/>
                          </a:solidFill>
                        </a:rPr>
                        <a:t>Patients at Risk, n</a:t>
                      </a:r>
                      <a:endParaRPr lang="en-US" sz="1050" dirty="0">
                        <a:solidFill>
                          <a:schemeClr val="bg1"/>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759593278"/>
                  </a:ext>
                </a:extLst>
              </a:tr>
              <a:tr h="143760">
                <a:tc>
                  <a:txBody>
                    <a:bodyPr/>
                    <a:lstStyle/>
                    <a:p>
                      <a:pPr algn="r"/>
                      <a:r>
                        <a:rPr lang="en-US" sz="1050" dirty="0">
                          <a:solidFill>
                            <a:schemeClr val="accent1"/>
                          </a:solidFill>
                        </a:rPr>
                        <a:t>Doublet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42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36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32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24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17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1"/>
                          </a:solidFill>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050" b="0" dirty="0">
                        <a:solidFill>
                          <a:schemeClr val="bg1"/>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99493078"/>
                  </a:ext>
                </a:extLst>
              </a:tr>
              <a:tr h="143760">
                <a:tc>
                  <a:txBody>
                    <a:bodyPr/>
                    <a:lstStyle/>
                    <a:p>
                      <a:pPr algn="r"/>
                      <a:r>
                        <a:rPr lang="en-US" sz="1050" dirty="0">
                          <a:solidFill>
                            <a:schemeClr val="accent3"/>
                          </a:solidFill>
                        </a:rPr>
                        <a:t>Triplet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54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48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38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27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23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19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15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12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accent3"/>
                          </a:solidFill>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738565313"/>
                  </a:ext>
                </a:extLst>
              </a:tr>
            </a:tbl>
          </a:graphicData>
        </a:graphic>
      </p:graphicFrame>
      <p:sp>
        <p:nvSpPr>
          <p:cNvPr id="420" name="TextBox 419">
            <a:extLst>
              <a:ext uri="{FF2B5EF4-FFF2-40B4-BE49-F238E27FC236}">
                <a16:creationId xmlns:a16="http://schemas.microsoft.com/office/drawing/2014/main" id="{4AF73A30-9650-5740-6BA7-ABFBFE2DDB48}"/>
              </a:ext>
            </a:extLst>
          </p:cNvPr>
          <p:cNvSpPr txBox="1"/>
          <p:nvPr/>
        </p:nvSpPr>
        <p:spPr bwMode="auto">
          <a:xfrm>
            <a:off x="6876776" y="6353939"/>
            <a:ext cx="37239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Median PFS follow-up: 8.5 mo (doublet), 17.2 mo (triplet)</a:t>
            </a:r>
          </a:p>
        </p:txBody>
      </p:sp>
    </p:spTree>
    <p:extLst>
      <p:ext uri="{BB962C8B-B14F-4D97-AF65-F5344CB8AC3E}">
        <p14:creationId xmlns:p14="http://schemas.microsoft.com/office/powerpoint/2010/main" val="1282728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F0761CA3-D0A1-EA44-20B0-43F46A361313}"/>
              </a:ext>
            </a:extLst>
          </p:cNvPr>
          <p:cNvGraphicFramePr/>
          <p:nvPr>
            <p:extLst>
              <p:ext uri="{D42A27DB-BD31-4B8C-83A1-F6EECF244321}">
                <p14:modId xmlns:p14="http://schemas.microsoft.com/office/powerpoint/2010/main" val="399895530"/>
              </p:ext>
            </p:extLst>
          </p:nvPr>
        </p:nvGraphicFramePr>
        <p:xfrm>
          <a:off x="2771387" y="1556725"/>
          <a:ext cx="4006851" cy="468552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2719625-F36F-C848-8358-2BAC7531F959}"/>
              </a:ext>
            </a:extLst>
          </p:cNvPr>
          <p:cNvSpPr>
            <a:spLocks noGrp="1"/>
          </p:cNvSpPr>
          <p:nvPr>
            <p:ph type="title"/>
          </p:nvPr>
        </p:nvSpPr>
        <p:spPr/>
        <p:txBody>
          <a:bodyPr/>
          <a:lstStyle/>
          <a:p>
            <a:r>
              <a:rPr lang="en-US" dirty="0"/>
              <a:t>TROPION-Lung02: Safety</a:t>
            </a:r>
          </a:p>
        </p:txBody>
      </p:sp>
      <p:sp>
        <p:nvSpPr>
          <p:cNvPr id="4" name="Text Box 15">
            <a:extLst>
              <a:ext uri="{FF2B5EF4-FFF2-40B4-BE49-F238E27FC236}">
                <a16:creationId xmlns:a16="http://schemas.microsoft.com/office/drawing/2014/main" id="{9F258B92-2BC7-3A7D-2BBD-210741B2828B}"/>
              </a:ext>
            </a:extLst>
          </p:cNvPr>
          <p:cNvSpPr txBox="1">
            <a:spLocks noChangeArrowheads="1"/>
          </p:cNvSpPr>
          <p:nvPr/>
        </p:nvSpPr>
        <p:spPr bwMode="auto">
          <a:xfrm>
            <a:off x="412751"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Levy</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b="0" dirty="0">
                <a:solidFill>
                  <a:srgbClr val="455560"/>
                </a:solidFill>
                <a:latin typeface="Calibri" panose="020F0502020204030204" pitchFamily="34" charset="0"/>
              </a:rPr>
              <a:t>8617</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6" name="Chart 5">
            <a:extLst>
              <a:ext uri="{FF2B5EF4-FFF2-40B4-BE49-F238E27FC236}">
                <a16:creationId xmlns:a16="http://schemas.microsoft.com/office/drawing/2014/main" id="{78B08AD0-794D-C2B4-2220-F86D9E16476A}"/>
              </a:ext>
            </a:extLst>
          </p:cNvPr>
          <p:cNvGraphicFramePr/>
          <p:nvPr/>
        </p:nvGraphicFramePr>
        <p:xfrm>
          <a:off x="6347162" y="1556725"/>
          <a:ext cx="4006851" cy="4685526"/>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12169058-40B4-D977-EA6C-3DD2C0F43B2E}"/>
              </a:ext>
            </a:extLst>
          </p:cNvPr>
          <p:cNvSpPr txBox="1"/>
          <p:nvPr/>
        </p:nvSpPr>
        <p:spPr bwMode="auto">
          <a:xfrm>
            <a:off x="4511315" y="2375874"/>
            <a:ext cx="504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5%</a:t>
            </a:r>
          </a:p>
        </p:txBody>
      </p:sp>
      <p:sp>
        <p:nvSpPr>
          <p:cNvPr id="10" name="TextBox 9">
            <a:extLst>
              <a:ext uri="{FF2B5EF4-FFF2-40B4-BE49-F238E27FC236}">
                <a16:creationId xmlns:a16="http://schemas.microsoft.com/office/drawing/2014/main" id="{8EAD33EC-0970-7B25-18D5-FBE5341BDD21}"/>
              </a:ext>
            </a:extLst>
          </p:cNvPr>
          <p:cNvSpPr txBox="1"/>
          <p:nvPr/>
        </p:nvSpPr>
        <p:spPr bwMode="auto">
          <a:xfrm>
            <a:off x="5005382" y="2948916"/>
            <a:ext cx="504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cxnSp>
        <p:nvCxnSpPr>
          <p:cNvPr id="13" name="Straight Connector 12">
            <a:extLst>
              <a:ext uri="{FF2B5EF4-FFF2-40B4-BE49-F238E27FC236}">
                <a16:creationId xmlns:a16="http://schemas.microsoft.com/office/drawing/2014/main" id="{F246555D-F1E5-772C-44F4-3427D1226496}"/>
              </a:ext>
            </a:extLst>
          </p:cNvPr>
          <p:cNvCxnSpPr>
            <a:cxnSpLocks/>
          </p:cNvCxnSpPr>
          <p:nvPr/>
        </p:nvCxnSpPr>
        <p:spPr bwMode="auto">
          <a:xfrm>
            <a:off x="2993961" y="5735992"/>
            <a:ext cx="716648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165F304-9125-8BC1-D742-A1070C256B2D}"/>
              </a:ext>
            </a:extLst>
          </p:cNvPr>
          <p:cNvCxnSpPr>
            <a:cxnSpLocks/>
          </p:cNvCxnSpPr>
          <p:nvPr/>
        </p:nvCxnSpPr>
        <p:spPr bwMode="auto">
          <a:xfrm>
            <a:off x="6568434" y="5690818"/>
            <a:ext cx="0" cy="163120"/>
          </a:xfrm>
          <a:prstGeom prst="line">
            <a:avLst/>
          </a:prstGeom>
          <a:noFill/>
          <a:ln w="28575" cap="flat" cmpd="sng" algn="ctr">
            <a:solidFill>
              <a:schemeClr val="bg1"/>
            </a:solidFill>
            <a:prstDash val="solid"/>
            <a:round/>
            <a:headEnd type="none" w="med" len="med"/>
            <a:tailEnd type="none" w="med" len="med"/>
          </a:ln>
          <a:effectLst/>
        </p:spPr>
      </p:cxnSp>
      <p:grpSp>
        <p:nvGrpSpPr>
          <p:cNvPr id="3" name="Group 2">
            <a:extLst>
              <a:ext uri="{FF2B5EF4-FFF2-40B4-BE49-F238E27FC236}">
                <a16:creationId xmlns:a16="http://schemas.microsoft.com/office/drawing/2014/main" id="{55422ED3-0349-8CB4-EA9C-5A13A9B9957A}"/>
              </a:ext>
            </a:extLst>
          </p:cNvPr>
          <p:cNvGrpSpPr/>
          <p:nvPr/>
        </p:nvGrpSpPr>
        <p:grpSpPr>
          <a:xfrm>
            <a:off x="2993961" y="5730134"/>
            <a:ext cx="7154487" cy="83722"/>
            <a:chOff x="2993961" y="5726383"/>
            <a:chExt cx="7154487" cy="127555"/>
          </a:xfrm>
        </p:grpSpPr>
        <p:cxnSp>
          <p:nvCxnSpPr>
            <p:cNvPr id="17" name="Straight Connector 16">
              <a:extLst>
                <a:ext uri="{FF2B5EF4-FFF2-40B4-BE49-F238E27FC236}">
                  <a16:creationId xmlns:a16="http://schemas.microsoft.com/office/drawing/2014/main" id="{D4DB78FD-54AB-7F85-11F6-25D3D79B2EFE}"/>
                </a:ext>
              </a:extLst>
            </p:cNvPr>
            <p:cNvCxnSpPr/>
            <p:nvPr/>
          </p:nvCxnSpPr>
          <p:spPr bwMode="auto">
            <a:xfrm>
              <a:off x="7754383" y="5726383"/>
              <a:ext cx="0" cy="12755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A6D4310-9DD3-E130-0CE6-90D5C06782EF}"/>
                </a:ext>
              </a:extLst>
            </p:cNvPr>
            <p:cNvCxnSpPr/>
            <p:nvPr/>
          </p:nvCxnSpPr>
          <p:spPr bwMode="auto">
            <a:xfrm>
              <a:off x="8945874" y="5726383"/>
              <a:ext cx="0" cy="12755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DA7E3F5-8DCA-2E18-0F4F-DE038A778EEC}"/>
                </a:ext>
              </a:extLst>
            </p:cNvPr>
            <p:cNvCxnSpPr/>
            <p:nvPr/>
          </p:nvCxnSpPr>
          <p:spPr bwMode="auto">
            <a:xfrm>
              <a:off x="10148448" y="5726383"/>
              <a:ext cx="0" cy="12755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8CB6A2B-8FE9-D781-CDC1-EBF132F1D503}"/>
                </a:ext>
              </a:extLst>
            </p:cNvPr>
            <p:cNvCxnSpPr/>
            <p:nvPr/>
          </p:nvCxnSpPr>
          <p:spPr bwMode="auto">
            <a:xfrm>
              <a:off x="2993961" y="5726383"/>
              <a:ext cx="0" cy="12755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D8F696E-FAA3-CEB5-93B3-9A93EF1AACD6}"/>
                </a:ext>
              </a:extLst>
            </p:cNvPr>
            <p:cNvCxnSpPr/>
            <p:nvPr/>
          </p:nvCxnSpPr>
          <p:spPr bwMode="auto">
            <a:xfrm>
              <a:off x="4179910" y="5726383"/>
              <a:ext cx="0" cy="12755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AB97EF0-BB1E-E4BB-5C81-B85D1E23C51A}"/>
                </a:ext>
              </a:extLst>
            </p:cNvPr>
            <p:cNvCxnSpPr/>
            <p:nvPr/>
          </p:nvCxnSpPr>
          <p:spPr bwMode="auto">
            <a:xfrm>
              <a:off x="5371401" y="5726383"/>
              <a:ext cx="0" cy="127555"/>
            </a:xfrm>
            <a:prstGeom prst="line">
              <a:avLst/>
            </a:prstGeom>
            <a:noFill/>
            <a:ln w="28575" cap="flat" cmpd="sng" algn="ctr">
              <a:solidFill>
                <a:schemeClr val="bg1"/>
              </a:solidFill>
              <a:prstDash val="solid"/>
              <a:round/>
              <a:headEnd type="none" w="med" len="med"/>
              <a:tailEnd type="none" w="med" len="med"/>
            </a:ln>
            <a:effectLst/>
          </p:spPr>
        </p:cxnSp>
      </p:grpSp>
      <p:sp>
        <p:nvSpPr>
          <p:cNvPr id="33" name="TextBox 32">
            <a:extLst>
              <a:ext uri="{FF2B5EF4-FFF2-40B4-BE49-F238E27FC236}">
                <a16:creationId xmlns:a16="http://schemas.microsoft.com/office/drawing/2014/main" id="{E56A9659-0ADA-E3B6-DF53-5A2EB48EB1AC}"/>
              </a:ext>
            </a:extLst>
          </p:cNvPr>
          <p:cNvSpPr txBox="1"/>
          <p:nvPr/>
        </p:nvSpPr>
        <p:spPr bwMode="auto">
          <a:xfrm>
            <a:off x="6465198" y="5853938"/>
            <a:ext cx="1953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0DFEBFB7-3420-64E1-EAB8-271C8BE32EA2}"/>
              </a:ext>
            </a:extLst>
          </p:cNvPr>
          <p:cNvSpPr txBox="1"/>
          <p:nvPr/>
        </p:nvSpPr>
        <p:spPr bwMode="auto">
          <a:xfrm>
            <a:off x="7615193" y="5853938"/>
            <a:ext cx="3163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E2E47B3C-66D7-8CD1-71E0-DFDF00B570E9}"/>
              </a:ext>
            </a:extLst>
          </p:cNvPr>
          <p:cNvSpPr txBox="1"/>
          <p:nvPr/>
        </p:nvSpPr>
        <p:spPr bwMode="auto">
          <a:xfrm>
            <a:off x="8817981" y="5853938"/>
            <a:ext cx="3163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D129CB7D-EA54-8193-1183-90E2B6B6CFD3}"/>
              </a:ext>
            </a:extLst>
          </p:cNvPr>
          <p:cNvSpPr txBox="1"/>
          <p:nvPr/>
        </p:nvSpPr>
        <p:spPr bwMode="auto">
          <a:xfrm>
            <a:off x="10013735" y="5853938"/>
            <a:ext cx="3163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90097508-751E-247F-46F2-F6EE953577B3}"/>
              </a:ext>
            </a:extLst>
          </p:cNvPr>
          <p:cNvSpPr txBox="1"/>
          <p:nvPr/>
        </p:nvSpPr>
        <p:spPr bwMode="auto">
          <a:xfrm>
            <a:off x="5223685" y="5853938"/>
            <a:ext cx="3163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1F8FD952-39D7-55CC-8DE4-B69A66EF6436}"/>
              </a:ext>
            </a:extLst>
          </p:cNvPr>
          <p:cNvSpPr txBox="1"/>
          <p:nvPr/>
        </p:nvSpPr>
        <p:spPr bwMode="auto">
          <a:xfrm>
            <a:off x="4030666" y="5853938"/>
            <a:ext cx="3163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5ECF0D0D-D300-99C9-71B3-5F32DFA9711D}"/>
              </a:ext>
            </a:extLst>
          </p:cNvPr>
          <p:cNvSpPr txBox="1"/>
          <p:nvPr/>
        </p:nvSpPr>
        <p:spPr bwMode="auto">
          <a:xfrm>
            <a:off x="2853280" y="5853938"/>
            <a:ext cx="31631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AF0CCCD4-21D5-3320-9EB2-5768ED974935}"/>
              </a:ext>
            </a:extLst>
          </p:cNvPr>
          <p:cNvSpPr txBox="1"/>
          <p:nvPr/>
        </p:nvSpPr>
        <p:spPr bwMode="auto">
          <a:xfrm>
            <a:off x="3007065" y="6057585"/>
            <a:ext cx="71664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p>
        </p:txBody>
      </p:sp>
      <p:sp>
        <p:nvSpPr>
          <p:cNvPr id="41" name="TextBox 40">
            <a:extLst>
              <a:ext uri="{FF2B5EF4-FFF2-40B4-BE49-F238E27FC236}">
                <a16:creationId xmlns:a16="http://schemas.microsoft.com/office/drawing/2014/main" id="{F555BE58-0725-8013-75A9-8945B4CB9CDC}"/>
              </a:ext>
            </a:extLst>
          </p:cNvPr>
          <p:cNvSpPr txBox="1"/>
          <p:nvPr/>
        </p:nvSpPr>
        <p:spPr bwMode="auto">
          <a:xfrm>
            <a:off x="609759" y="1641813"/>
            <a:ext cx="2460123"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Stomatitis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Nausea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Anemia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Constipation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Decreased appetite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Fatigue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Vomiting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Pneumonitis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COVID-19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Amylase increased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Weight decreased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Pruritus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Alopecia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Diarrhea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Rash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Platelet count decreased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Dyspnea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Cough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Alanine aminotransferase increased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Blood creatine increased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Neutropenia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Neutrophil count decreased</a:t>
            </a:r>
            <a:br>
              <a:rPr lang="en-US" sz="1200" b="0" dirty="0">
                <a:solidFill>
                  <a:schemeClr val="bg1"/>
                </a:solidFill>
                <a:latin typeface="Calibri" panose="020F0502020204030204" pitchFamily="34" charset="0"/>
              </a:rPr>
            </a:br>
            <a:endParaRPr lang="en-US" sz="1200" b="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FEA6326A-A985-866A-32A1-0CB3A3534330}"/>
              </a:ext>
            </a:extLst>
          </p:cNvPr>
          <p:cNvSpPr txBox="1"/>
          <p:nvPr/>
        </p:nvSpPr>
        <p:spPr bwMode="auto">
          <a:xfrm>
            <a:off x="10033651" y="2330373"/>
            <a:ext cx="154859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Doublet therapy</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Grade ≥3</a:t>
            </a:r>
          </a:p>
          <a:p>
            <a:pPr>
              <a:spcBef>
                <a:spcPct val="50000"/>
              </a:spcBef>
            </a:pPr>
            <a:r>
              <a:rPr lang="en-US" sz="1200" b="0" dirty="0">
                <a:solidFill>
                  <a:schemeClr val="bg1"/>
                </a:solidFill>
                <a:latin typeface="Calibri" panose="020F0502020204030204" pitchFamily="34" charset="0"/>
              </a:rPr>
              <a:t>Triplet therapy</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Grade ≥3</a:t>
            </a:r>
          </a:p>
          <a:p>
            <a:pPr>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
        <p:nvSpPr>
          <p:cNvPr id="44" name="Rectangle 43">
            <a:extLst>
              <a:ext uri="{FF2B5EF4-FFF2-40B4-BE49-F238E27FC236}">
                <a16:creationId xmlns:a16="http://schemas.microsoft.com/office/drawing/2014/main" id="{23B72F33-508B-E914-71DE-174EE669AAE9}"/>
              </a:ext>
            </a:extLst>
          </p:cNvPr>
          <p:cNvSpPr/>
          <p:nvPr/>
        </p:nvSpPr>
        <p:spPr bwMode="auto">
          <a:xfrm>
            <a:off x="10125257" y="2551879"/>
            <a:ext cx="100994" cy="1009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CE185F61-596A-BB8C-2CB0-77716F8C9AFE}"/>
              </a:ext>
            </a:extLst>
          </p:cNvPr>
          <p:cNvSpPr/>
          <p:nvPr/>
        </p:nvSpPr>
        <p:spPr bwMode="auto">
          <a:xfrm>
            <a:off x="10125257" y="2740273"/>
            <a:ext cx="100994" cy="10099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8624CE92-AF9F-5B8C-AED5-FBE4BF95A74F}"/>
              </a:ext>
            </a:extLst>
          </p:cNvPr>
          <p:cNvSpPr/>
          <p:nvPr/>
        </p:nvSpPr>
        <p:spPr bwMode="auto">
          <a:xfrm>
            <a:off x="10125257" y="3199770"/>
            <a:ext cx="100994" cy="1009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1E688ACE-0890-7231-7512-1C6C4A55D893}"/>
              </a:ext>
            </a:extLst>
          </p:cNvPr>
          <p:cNvSpPr/>
          <p:nvPr/>
        </p:nvSpPr>
        <p:spPr bwMode="auto">
          <a:xfrm>
            <a:off x="10133730" y="3387677"/>
            <a:ext cx="100994" cy="10099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TextBox 47">
            <a:extLst>
              <a:ext uri="{FF2B5EF4-FFF2-40B4-BE49-F238E27FC236}">
                <a16:creationId xmlns:a16="http://schemas.microsoft.com/office/drawing/2014/main" id="{883D965D-8D63-9E29-835A-ACFFD38B68B9}"/>
              </a:ext>
            </a:extLst>
          </p:cNvPr>
          <p:cNvSpPr txBox="1"/>
          <p:nvPr/>
        </p:nvSpPr>
        <p:spPr bwMode="auto">
          <a:xfrm>
            <a:off x="4478218" y="1356932"/>
            <a:ext cx="4656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All-Cause TEAEs Observed in ≥20% of 1L Patients</a:t>
            </a:r>
          </a:p>
        </p:txBody>
      </p:sp>
    </p:spTree>
    <p:extLst>
      <p:ext uri="{BB962C8B-B14F-4D97-AF65-F5344CB8AC3E}">
        <p14:creationId xmlns:p14="http://schemas.microsoft.com/office/powerpoint/2010/main" val="4010849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t>TROPION-Lung04: Dato-DXd + Durvalumab ± Carboplatin in Advanced NSCLC Without AGAs</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9758" y="1341441"/>
            <a:ext cx="9190225" cy="634128"/>
          </a:xfrm>
        </p:spPr>
        <p:txBody>
          <a:bodyPr/>
          <a:lstStyle/>
          <a:p>
            <a:r>
              <a:rPr lang="en-US" sz="2000"/>
              <a:t>Multicenter, multicohort, open-label phase Ib study (data cutoff: March 6, 2023)</a:t>
            </a: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330806" y="2519343"/>
            <a:ext cx="3675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(≥18 yr of age) with advanced or metastatic NSCLC without AGAs;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dose escalation cohort 1 (and 1 patient in dose escalation cohort 2) had received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 plt-based CT + anti–PD-1/PD-L1 tx; subsequent patients were treatment-naive or had received ≤1 prior lines of systemic CT without concomitant ICIs;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ECOG PS 0/1</a:t>
            </a:r>
          </a:p>
        </p:txBody>
      </p:sp>
      <p:sp>
        <p:nvSpPr>
          <p:cNvPr id="10" name="Rectangle 46">
            <a:extLst>
              <a:ext uri="{FF2B5EF4-FFF2-40B4-BE49-F238E27FC236}">
                <a16:creationId xmlns:a16="http://schemas.microsoft.com/office/drawing/2014/main" id="{066E7140-0752-4092-9C77-AD90611927E3}"/>
              </a:ext>
            </a:extLst>
          </p:cNvPr>
          <p:cNvSpPr>
            <a:spLocks noChangeArrowheads="1"/>
          </p:cNvSpPr>
          <p:nvPr/>
        </p:nvSpPr>
        <p:spPr bwMode="auto">
          <a:xfrm>
            <a:off x="4187368" y="2047015"/>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(Doublet) </a:t>
            </a: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5300563" y="2016348"/>
            <a:ext cx="3108960" cy="7772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1120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5)</a:t>
            </a:r>
          </a:p>
        </p:txBody>
      </p:sp>
      <p:sp>
        <p:nvSpPr>
          <p:cNvPr id="7" name="Rectangle 46">
            <a:extLst>
              <a:ext uri="{FF2B5EF4-FFF2-40B4-BE49-F238E27FC236}">
                <a16:creationId xmlns:a16="http://schemas.microsoft.com/office/drawing/2014/main" id="{5D2E27D0-1230-929F-4B04-91A4D206D57A}"/>
              </a:ext>
            </a:extLst>
          </p:cNvPr>
          <p:cNvSpPr>
            <a:spLocks noChangeArrowheads="1"/>
          </p:cNvSpPr>
          <p:nvPr/>
        </p:nvSpPr>
        <p:spPr bwMode="auto">
          <a:xfrm>
            <a:off x="4187368" y="2872024"/>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(Doublet)</a:t>
            </a:r>
          </a:p>
        </p:txBody>
      </p:sp>
      <p:sp>
        <p:nvSpPr>
          <p:cNvPr id="22" name="Rectangle 46">
            <a:extLst>
              <a:ext uri="{FF2B5EF4-FFF2-40B4-BE49-F238E27FC236}">
                <a16:creationId xmlns:a16="http://schemas.microsoft.com/office/drawing/2014/main" id="{5A5A56F5-5FD7-9B35-03A4-B5BB69F241C3}"/>
              </a:ext>
            </a:extLst>
          </p:cNvPr>
          <p:cNvSpPr>
            <a:spLocks noChangeArrowheads="1"/>
          </p:cNvSpPr>
          <p:nvPr/>
        </p:nvSpPr>
        <p:spPr bwMode="auto">
          <a:xfrm>
            <a:off x="4187368" y="3750996"/>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Arial" panose="020B0604020202020204" pitchFamily="34" charset="0"/>
              </a:rPr>
              <a:t>Cohort 3</a:t>
            </a:r>
            <a:r>
              <a:rPr kumimoji="0" lang="en-US" sz="1800" b="1" i="0" u="none" strike="noStrike" kern="1200" cap="none" spc="0" normalizeH="0" baseline="30000" noProof="0">
                <a:ln>
                  <a:noFill/>
                </a:ln>
                <a:solidFill>
                  <a:srgbClr val="FFFFFF">
                    <a:lumMod val="50000"/>
                  </a:srgbClr>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Arial" panose="020B0604020202020204" pitchFamily="34" charset="0"/>
              </a:rPr>
              <a:t>(Triplet)</a:t>
            </a:r>
          </a:p>
        </p:txBody>
      </p:sp>
      <p:sp>
        <p:nvSpPr>
          <p:cNvPr id="24" name="Rectangle 49">
            <a:extLst>
              <a:ext uri="{FF2B5EF4-FFF2-40B4-BE49-F238E27FC236}">
                <a16:creationId xmlns:a16="http://schemas.microsoft.com/office/drawing/2014/main" id="{06AD29A9-5744-3312-188F-D2AA85859A4B}"/>
              </a:ext>
            </a:extLst>
          </p:cNvPr>
          <p:cNvSpPr>
            <a:spLocks noChangeArrowheads="1"/>
          </p:cNvSpPr>
          <p:nvPr/>
        </p:nvSpPr>
        <p:spPr bwMode="auto">
          <a:xfrm>
            <a:off x="5300563" y="2860573"/>
            <a:ext cx="3108960" cy="7772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1120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3)</a:t>
            </a:r>
          </a:p>
        </p:txBody>
      </p:sp>
      <p:sp>
        <p:nvSpPr>
          <p:cNvPr id="25" name="Rectangle 49">
            <a:extLst>
              <a:ext uri="{FF2B5EF4-FFF2-40B4-BE49-F238E27FC236}">
                <a16:creationId xmlns:a16="http://schemas.microsoft.com/office/drawing/2014/main" id="{D36C0D0C-79C2-EA56-27E5-AB6BA152D88D}"/>
              </a:ext>
            </a:extLst>
          </p:cNvPr>
          <p:cNvSpPr>
            <a:spLocks noChangeArrowheads="1"/>
          </p:cNvSpPr>
          <p:nvPr/>
        </p:nvSpPr>
        <p:spPr bwMode="auto">
          <a:xfrm>
            <a:off x="5300563" y="3708401"/>
            <a:ext cx="3108960" cy="731520"/>
          </a:xfrm>
          <a:prstGeom prst="rect">
            <a:avLst/>
          </a:prstGeom>
          <a:solidFill>
            <a:schemeClr val="tx1">
              <a:lumMod val="6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1120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Carboplatin</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AUC5 (4 cycles)</a:t>
            </a:r>
          </a:p>
        </p:txBody>
      </p:sp>
      <p:sp>
        <p:nvSpPr>
          <p:cNvPr id="26" name="Rectangle 46">
            <a:extLst>
              <a:ext uri="{FF2B5EF4-FFF2-40B4-BE49-F238E27FC236}">
                <a16:creationId xmlns:a16="http://schemas.microsoft.com/office/drawing/2014/main" id="{6267DB12-B44F-129A-F9AF-09B397ABAF2E}"/>
              </a:ext>
            </a:extLst>
          </p:cNvPr>
          <p:cNvSpPr>
            <a:spLocks noChangeArrowheads="1"/>
          </p:cNvSpPr>
          <p:nvPr/>
        </p:nvSpPr>
        <p:spPr bwMode="auto">
          <a:xfrm>
            <a:off x="4187368" y="4691698"/>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(Triplet)</a:t>
            </a:r>
          </a:p>
        </p:txBody>
      </p:sp>
      <p:sp>
        <p:nvSpPr>
          <p:cNvPr id="27" name="Rectangle 49">
            <a:extLst>
              <a:ext uri="{FF2B5EF4-FFF2-40B4-BE49-F238E27FC236}">
                <a16:creationId xmlns:a16="http://schemas.microsoft.com/office/drawing/2014/main" id="{2D9DEE42-F92B-A0F5-6AAC-747802DA6CF2}"/>
              </a:ext>
            </a:extLst>
          </p:cNvPr>
          <p:cNvSpPr>
            <a:spLocks noChangeArrowheads="1"/>
          </p:cNvSpPr>
          <p:nvPr/>
        </p:nvSpPr>
        <p:spPr bwMode="auto">
          <a:xfrm>
            <a:off x="5300563" y="4516582"/>
            <a:ext cx="3108960" cy="1005983"/>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1120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Carboplatin</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AUC5 (4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6)</a:t>
            </a:r>
          </a:p>
        </p:txBody>
      </p:sp>
      <p:sp>
        <p:nvSpPr>
          <p:cNvPr id="33" name="TextBox 32">
            <a:extLst>
              <a:ext uri="{FF2B5EF4-FFF2-40B4-BE49-F238E27FC236}">
                <a16:creationId xmlns:a16="http://schemas.microsoft.com/office/drawing/2014/main" id="{25A99BCE-8C3E-A7AE-F3C9-4FF7971843E0}"/>
              </a:ext>
            </a:extLst>
          </p:cNvPr>
          <p:cNvSpPr txBox="1"/>
          <p:nvPr/>
        </p:nvSpPr>
        <p:spPr bwMode="auto">
          <a:xfrm>
            <a:off x="5285312" y="1687802"/>
            <a:ext cx="3200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Sequential Dose Escalation*</a:t>
            </a:r>
          </a:p>
        </p:txBody>
      </p:sp>
      <p:sp>
        <p:nvSpPr>
          <p:cNvPr id="6" name="TextBox 5">
            <a:extLst>
              <a:ext uri="{FF2B5EF4-FFF2-40B4-BE49-F238E27FC236}">
                <a16:creationId xmlns:a16="http://schemas.microsoft.com/office/drawing/2014/main" id="{F5C45493-B0D0-F43C-3C44-AD32C2F685B1}"/>
              </a:ext>
            </a:extLst>
          </p:cNvPr>
          <p:cNvSpPr txBox="1"/>
          <p:nvPr/>
        </p:nvSpPr>
        <p:spPr bwMode="auto">
          <a:xfrm>
            <a:off x="8686916" y="5570336"/>
            <a:ext cx="33039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*Sequential dose escalation from cohort 1 to 2 and cohort 2 to 4 was guided by an mTPI-2 design</a:t>
            </a: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30000" noProof="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Arial" panose="020B0604020202020204" pitchFamily="34" charset="0"/>
              </a:rPr>
              <a:t>Cohort 3 skipped due to sufficient data on acceptable safety profile.</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Content Placeholder 2">
            <a:extLst>
              <a:ext uri="{FF2B5EF4-FFF2-40B4-BE49-F238E27FC236}">
                <a16:creationId xmlns:a16="http://schemas.microsoft.com/office/drawing/2014/main" id="{7CC2AD92-C55C-CDCB-22BC-091A897EA0F1}"/>
              </a:ext>
            </a:extLst>
          </p:cNvPr>
          <p:cNvSpPr txBox="1">
            <a:spLocks/>
          </p:cNvSpPr>
          <p:nvPr/>
        </p:nvSpPr>
        <p:spPr bwMode="auto">
          <a:xfrm>
            <a:off x="609758" y="5594827"/>
            <a:ext cx="8474083" cy="6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3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safety and tolerability</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Key secondary endpoints:</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ORR and DCR (by investigator per RECIST v1.1)</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3" name="Text Box 11">
            <a:extLst>
              <a:ext uri="{FF2B5EF4-FFF2-40B4-BE49-F238E27FC236}">
                <a16:creationId xmlns:a16="http://schemas.microsoft.com/office/drawing/2014/main" id="{B45F234C-EB3E-0E6E-B8FF-8E8EC13DA45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Papadopoulos. WCLC 2023. Abstr OA05.06.</a:t>
            </a:r>
          </a:p>
        </p:txBody>
      </p:sp>
      <p:sp>
        <p:nvSpPr>
          <p:cNvPr id="32" name="TextBox 31">
            <a:extLst>
              <a:ext uri="{FF2B5EF4-FFF2-40B4-BE49-F238E27FC236}">
                <a16:creationId xmlns:a16="http://schemas.microsoft.com/office/drawing/2014/main" id="{EA561A9D-DA0B-20C5-3794-45165F674BCC}"/>
              </a:ext>
            </a:extLst>
          </p:cNvPr>
          <p:cNvSpPr txBox="1"/>
          <p:nvPr/>
        </p:nvSpPr>
        <p:spPr bwMode="auto">
          <a:xfrm>
            <a:off x="8932016" y="1687802"/>
            <a:ext cx="2553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Dose Expansion</a:t>
            </a:r>
          </a:p>
        </p:txBody>
      </p:sp>
      <p:sp>
        <p:nvSpPr>
          <p:cNvPr id="34" name="Rectangle 49">
            <a:extLst>
              <a:ext uri="{FF2B5EF4-FFF2-40B4-BE49-F238E27FC236}">
                <a16:creationId xmlns:a16="http://schemas.microsoft.com/office/drawing/2014/main" id="{4AB36612-158B-A8A5-3C08-0378E098B0EA}"/>
              </a:ext>
            </a:extLst>
          </p:cNvPr>
          <p:cNvSpPr>
            <a:spLocks noChangeArrowheads="1"/>
          </p:cNvSpPr>
          <p:nvPr/>
        </p:nvSpPr>
        <p:spPr bwMode="auto">
          <a:xfrm>
            <a:off x="8665395" y="2860573"/>
            <a:ext cx="3108960" cy="7772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1120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16)</a:t>
            </a:r>
          </a:p>
        </p:txBody>
      </p:sp>
      <p:sp>
        <p:nvSpPr>
          <p:cNvPr id="35" name="Rectangle 49">
            <a:extLst>
              <a:ext uri="{FF2B5EF4-FFF2-40B4-BE49-F238E27FC236}">
                <a16:creationId xmlns:a16="http://schemas.microsoft.com/office/drawing/2014/main" id="{03DD15FD-21AE-20D9-5319-C6127FF9BE43}"/>
              </a:ext>
            </a:extLst>
          </p:cNvPr>
          <p:cNvSpPr>
            <a:spLocks noChangeArrowheads="1"/>
          </p:cNvSpPr>
          <p:nvPr/>
        </p:nvSpPr>
        <p:spPr bwMode="auto">
          <a:xfrm>
            <a:off x="8665395" y="4516653"/>
            <a:ext cx="3108960" cy="100584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1120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Carboplatin</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AUC5 (4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8)</a:t>
            </a:r>
          </a:p>
        </p:txBody>
      </p:sp>
      <p:sp>
        <p:nvSpPr>
          <p:cNvPr id="36" name="Line 52">
            <a:extLst>
              <a:ext uri="{FF2B5EF4-FFF2-40B4-BE49-F238E27FC236}">
                <a16:creationId xmlns:a16="http://schemas.microsoft.com/office/drawing/2014/main" id="{C638241C-68D0-8698-62DB-471EE84E02A5}"/>
              </a:ext>
            </a:extLst>
          </p:cNvPr>
          <p:cNvSpPr>
            <a:spLocks noChangeShapeType="1"/>
          </p:cNvSpPr>
          <p:nvPr/>
        </p:nvSpPr>
        <p:spPr bwMode="auto">
          <a:xfrm>
            <a:off x="8437185" y="3285745"/>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52">
            <a:extLst>
              <a:ext uri="{FF2B5EF4-FFF2-40B4-BE49-F238E27FC236}">
                <a16:creationId xmlns:a16="http://schemas.microsoft.com/office/drawing/2014/main" id="{A98918FE-7AB1-4E66-225B-5F1C40CF0CCA}"/>
              </a:ext>
            </a:extLst>
          </p:cNvPr>
          <p:cNvSpPr>
            <a:spLocks noChangeShapeType="1"/>
          </p:cNvSpPr>
          <p:nvPr/>
        </p:nvSpPr>
        <p:spPr bwMode="auto">
          <a:xfrm>
            <a:off x="8437185" y="5053180"/>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A4EE8CAB-1159-3F39-76E9-28EEE526FC1A}"/>
              </a:ext>
            </a:extLst>
          </p:cNvPr>
          <p:cNvSpPr txBox="1"/>
          <p:nvPr/>
        </p:nvSpPr>
        <p:spPr bwMode="auto">
          <a:xfrm>
            <a:off x="9751445" y="2510913"/>
            <a:ext cx="950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Doublet</a:t>
            </a:r>
          </a:p>
        </p:txBody>
      </p:sp>
      <p:sp>
        <p:nvSpPr>
          <p:cNvPr id="8" name="TextBox 7">
            <a:extLst>
              <a:ext uri="{FF2B5EF4-FFF2-40B4-BE49-F238E27FC236}">
                <a16:creationId xmlns:a16="http://schemas.microsoft.com/office/drawing/2014/main" id="{1004E82D-C1C3-D891-8C06-575A17B8AC28}"/>
              </a:ext>
            </a:extLst>
          </p:cNvPr>
          <p:cNvSpPr txBox="1"/>
          <p:nvPr/>
        </p:nvSpPr>
        <p:spPr bwMode="auto">
          <a:xfrm>
            <a:off x="9897716" y="4194164"/>
            <a:ext cx="797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Triplet</a:t>
            </a:r>
          </a:p>
        </p:txBody>
      </p:sp>
      <p:sp>
        <p:nvSpPr>
          <p:cNvPr id="14" name="Left Brace 13">
            <a:extLst>
              <a:ext uri="{FF2B5EF4-FFF2-40B4-BE49-F238E27FC236}">
                <a16:creationId xmlns:a16="http://schemas.microsoft.com/office/drawing/2014/main" id="{C2581EF9-075A-ADCF-9F59-BB6D0D7BF19F}"/>
              </a:ext>
            </a:extLst>
          </p:cNvPr>
          <p:cNvSpPr/>
          <p:nvPr/>
        </p:nvSpPr>
        <p:spPr bwMode="auto">
          <a:xfrm>
            <a:off x="3995083" y="1838227"/>
            <a:ext cx="209499" cy="365760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64845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TROPION-Lung04: Best Overall Tumor Change</a:t>
            </a:r>
            <a:br>
              <a:rPr lang="en-US"/>
            </a:br>
            <a:r>
              <a:rPr lang="en-US"/>
              <a:t>From Baseline in First-line Setting</a:t>
            </a:r>
            <a:endParaRPr lang="en-US" altLang="en-US"/>
          </a:p>
        </p:txBody>
      </p:sp>
      <p:sp>
        <p:nvSpPr>
          <p:cNvPr id="2" name="Text Box 11">
            <a:extLst>
              <a:ext uri="{FF2B5EF4-FFF2-40B4-BE49-F238E27FC236}">
                <a16:creationId xmlns:a16="http://schemas.microsoft.com/office/drawing/2014/main" id="{B6AEF588-A02D-2B5C-B6DB-01FCDD9954D0}"/>
              </a:ext>
            </a:extLst>
          </p:cNvPr>
          <p:cNvSpPr txBox="1">
            <a:spLocks noChangeArrowheads="1"/>
          </p:cNvSpPr>
          <p:nvPr/>
        </p:nvSpPr>
        <p:spPr bwMode="auto">
          <a:xfrm>
            <a:off x="414339" y="636097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Papadopoulos. WCLC 2023. Abstr OA05.06. </a:t>
            </a:r>
          </a:p>
        </p:txBody>
      </p:sp>
      <p:sp>
        <p:nvSpPr>
          <p:cNvPr id="6" name="TextBox 5">
            <a:extLst>
              <a:ext uri="{FF2B5EF4-FFF2-40B4-BE49-F238E27FC236}">
                <a16:creationId xmlns:a16="http://schemas.microsoft.com/office/drawing/2014/main" id="{21D7346F-CAF2-8334-A372-7848A8026983}"/>
              </a:ext>
            </a:extLst>
          </p:cNvPr>
          <p:cNvSpPr txBox="1"/>
          <p:nvPr/>
        </p:nvSpPr>
        <p:spPr bwMode="auto">
          <a:xfrm>
            <a:off x="2205463" y="1681285"/>
            <a:ext cx="2824968" cy="400110"/>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Doublet (n = 14)</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008B238C-9D46-AA9A-75E3-E0F2A4B1AF26}"/>
              </a:ext>
            </a:extLst>
          </p:cNvPr>
          <p:cNvSpPr txBox="1"/>
          <p:nvPr/>
        </p:nvSpPr>
        <p:spPr bwMode="auto">
          <a:xfrm>
            <a:off x="7839648" y="1681285"/>
            <a:ext cx="2672568" cy="400110"/>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Triplet (n = 13)</a:t>
            </a:r>
          </a:p>
        </p:txBody>
      </p:sp>
      <p:sp>
        <p:nvSpPr>
          <p:cNvPr id="3" name="TextBox 2">
            <a:extLst>
              <a:ext uri="{FF2B5EF4-FFF2-40B4-BE49-F238E27FC236}">
                <a16:creationId xmlns:a16="http://schemas.microsoft.com/office/drawing/2014/main" id="{165CA202-9838-F113-143D-ED7841781BC9}"/>
              </a:ext>
            </a:extLst>
          </p:cNvPr>
          <p:cNvSpPr txBox="1"/>
          <p:nvPr/>
        </p:nvSpPr>
        <p:spPr bwMode="auto">
          <a:xfrm rot="16200000">
            <a:off x="-1071631" y="3626834"/>
            <a:ext cx="3453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Best Change in Sum of Diameters From Baseline (%)</a:t>
            </a:r>
          </a:p>
        </p:txBody>
      </p:sp>
      <p:grpSp>
        <p:nvGrpSpPr>
          <p:cNvPr id="18" name="Group 17">
            <a:extLst>
              <a:ext uri="{FF2B5EF4-FFF2-40B4-BE49-F238E27FC236}">
                <a16:creationId xmlns:a16="http://schemas.microsoft.com/office/drawing/2014/main" id="{89269E39-BC59-C088-208F-2A5A15AC056B}"/>
              </a:ext>
            </a:extLst>
          </p:cNvPr>
          <p:cNvGrpSpPr/>
          <p:nvPr/>
        </p:nvGrpSpPr>
        <p:grpSpPr>
          <a:xfrm>
            <a:off x="790529" y="2303613"/>
            <a:ext cx="606256" cy="3238352"/>
            <a:chOff x="790528" y="2346960"/>
            <a:chExt cx="606256" cy="3238352"/>
          </a:xfrm>
        </p:grpSpPr>
        <p:sp>
          <p:nvSpPr>
            <p:cNvPr id="4" name="TextBox 3">
              <a:extLst>
                <a:ext uri="{FF2B5EF4-FFF2-40B4-BE49-F238E27FC236}">
                  <a16:creationId xmlns:a16="http://schemas.microsoft.com/office/drawing/2014/main" id="{C1719885-4E77-37E3-D122-B9F2ED62E70E}"/>
                </a:ext>
              </a:extLst>
            </p:cNvPr>
            <p:cNvSpPr txBox="1"/>
            <p:nvPr/>
          </p:nvSpPr>
          <p:spPr bwMode="auto">
            <a:xfrm>
              <a:off x="861060" y="234696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 name="TextBox 7">
              <a:extLst>
                <a:ext uri="{FF2B5EF4-FFF2-40B4-BE49-F238E27FC236}">
                  <a16:creationId xmlns:a16="http://schemas.microsoft.com/office/drawing/2014/main" id="{09A64042-3446-DFAA-43F0-5BFAA37AACBB}"/>
                </a:ext>
              </a:extLst>
            </p:cNvPr>
            <p:cNvSpPr txBox="1"/>
            <p:nvPr/>
          </p:nvSpPr>
          <p:spPr bwMode="auto">
            <a:xfrm>
              <a:off x="978080" y="26411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 name="TextBox 8">
              <a:extLst>
                <a:ext uri="{FF2B5EF4-FFF2-40B4-BE49-F238E27FC236}">
                  <a16:creationId xmlns:a16="http://schemas.microsoft.com/office/drawing/2014/main" id="{E890FBDF-29BF-B2D9-4F74-8D04B502B6D7}"/>
                </a:ext>
              </a:extLst>
            </p:cNvPr>
            <p:cNvSpPr txBox="1"/>
            <p:nvPr/>
          </p:nvSpPr>
          <p:spPr bwMode="auto">
            <a:xfrm>
              <a:off x="978080" y="29196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 name="TextBox 9">
              <a:extLst>
                <a:ext uri="{FF2B5EF4-FFF2-40B4-BE49-F238E27FC236}">
                  <a16:creationId xmlns:a16="http://schemas.microsoft.com/office/drawing/2014/main" id="{89CEEE76-D891-8153-7AFD-974755C855DC}"/>
                </a:ext>
              </a:extLst>
            </p:cNvPr>
            <p:cNvSpPr txBox="1"/>
            <p:nvPr/>
          </p:nvSpPr>
          <p:spPr bwMode="auto">
            <a:xfrm>
              <a:off x="978080" y="32138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 name="TextBox 10">
              <a:extLst>
                <a:ext uri="{FF2B5EF4-FFF2-40B4-BE49-F238E27FC236}">
                  <a16:creationId xmlns:a16="http://schemas.microsoft.com/office/drawing/2014/main" id="{C92F73DE-22A0-742B-6858-8CAC093E1775}"/>
                </a:ext>
              </a:extLst>
            </p:cNvPr>
            <p:cNvSpPr txBox="1"/>
            <p:nvPr/>
          </p:nvSpPr>
          <p:spPr bwMode="auto">
            <a:xfrm>
              <a:off x="978080" y="34862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 name="TextBox 11">
              <a:extLst>
                <a:ext uri="{FF2B5EF4-FFF2-40B4-BE49-F238E27FC236}">
                  <a16:creationId xmlns:a16="http://schemas.microsoft.com/office/drawing/2014/main" id="{E89D0C57-E3E7-8261-F5E3-348D03D40C15}"/>
                </a:ext>
              </a:extLst>
            </p:cNvPr>
            <p:cNvSpPr txBox="1"/>
            <p:nvPr/>
          </p:nvSpPr>
          <p:spPr bwMode="auto">
            <a:xfrm>
              <a:off x="1095099" y="37804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 name="TextBox 12">
              <a:extLst>
                <a:ext uri="{FF2B5EF4-FFF2-40B4-BE49-F238E27FC236}">
                  <a16:creationId xmlns:a16="http://schemas.microsoft.com/office/drawing/2014/main" id="{F514E308-AD7D-2EE3-3F66-DAA98F5CC879}"/>
                </a:ext>
              </a:extLst>
            </p:cNvPr>
            <p:cNvSpPr txBox="1"/>
            <p:nvPr/>
          </p:nvSpPr>
          <p:spPr bwMode="auto">
            <a:xfrm>
              <a:off x="907548" y="407093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 name="TextBox 13">
              <a:extLst>
                <a:ext uri="{FF2B5EF4-FFF2-40B4-BE49-F238E27FC236}">
                  <a16:creationId xmlns:a16="http://schemas.microsoft.com/office/drawing/2014/main" id="{CF4F5162-D05A-B9DF-B7DC-F55B97E313CB}"/>
                </a:ext>
              </a:extLst>
            </p:cNvPr>
            <p:cNvSpPr txBox="1"/>
            <p:nvPr/>
          </p:nvSpPr>
          <p:spPr bwMode="auto">
            <a:xfrm>
              <a:off x="907548" y="4362071"/>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 name="TextBox 14">
              <a:extLst>
                <a:ext uri="{FF2B5EF4-FFF2-40B4-BE49-F238E27FC236}">
                  <a16:creationId xmlns:a16="http://schemas.microsoft.com/office/drawing/2014/main" id="{83DECC42-A6BC-9342-9983-A987288C0008}"/>
                </a:ext>
              </a:extLst>
            </p:cNvPr>
            <p:cNvSpPr txBox="1"/>
            <p:nvPr/>
          </p:nvSpPr>
          <p:spPr bwMode="auto">
            <a:xfrm>
              <a:off x="907546" y="4647519"/>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6" name="TextBox 15">
              <a:extLst>
                <a:ext uri="{FF2B5EF4-FFF2-40B4-BE49-F238E27FC236}">
                  <a16:creationId xmlns:a16="http://schemas.microsoft.com/office/drawing/2014/main" id="{B90483B7-E9EE-47AE-7DAD-0B5EAEC46B6F}"/>
                </a:ext>
              </a:extLst>
            </p:cNvPr>
            <p:cNvSpPr txBox="1"/>
            <p:nvPr/>
          </p:nvSpPr>
          <p:spPr bwMode="auto">
            <a:xfrm>
              <a:off x="907546" y="493815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7" name="TextBox 16">
              <a:extLst>
                <a:ext uri="{FF2B5EF4-FFF2-40B4-BE49-F238E27FC236}">
                  <a16:creationId xmlns:a16="http://schemas.microsoft.com/office/drawing/2014/main" id="{1350E83F-95C0-187D-FBFF-7216BA9219E2}"/>
                </a:ext>
              </a:extLst>
            </p:cNvPr>
            <p:cNvSpPr txBox="1"/>
            <p:nvPr/>
          </p:nvSpPr>
          <p:spPr bwMode="auto">
            <a:xfrm>
              <a:off x="790528" y="521598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cxnSp>
        <p:nvCxnSpPr>
          <p:cNvPr id="22" name="Straight Connector 21">
            <a:extLst>
              <a:ext uri="{FF2B5EF4-FFF2-40B4-BE49-F238E27FC236}">
                <a16:creationId xmlns:a16="http://schemas.microsoft.com/office/drawing/2014/main" id="{ADAE4ABF-65FE-3EEA-455D-AF10D5C17C1A}"/>
              </a:ext>
            </a:extLst>
          </p:cNvPr>
          <p:cNvCxnSpPr/>
          <p:nvPr/>
        </p:nvCxnSpPr>
        <p:spPr bwMode="auto">
          <a:xfrm>
            <a:off x="1407418" y="2488355"/>
            <a:ext cx="0" cy="2898648"/>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6693464F-6858-008A-656C-396B5B0AAB9D}"/>
              </a:ext>
            </a:extLst>
          </p:cNvPr>
          <p:cNvGrpSpPr/>
          <p:nvPr/>
        </p:nvGrpSpPr>
        <p:grpSpPr>
          <a:xfrm>
            <a:off x="1396785" y="3650432"/>
            <a:ext cx="4333456" cy="716010"/>
            <a:chOff x="1396784" y="3693779"/>
            <a:chExt cx="4290060" cy="716010"/>
          </a:xfrm>
        </p:grpSpPr>
        <p:cxnSp>
          <p:nvCxnSpPr>
            <p:cNvPr id="20" name="Straight Connector 19">
              <a:extLst>
                <a:ext uri="{FF2B5EF4-FFF2-40B4-BE49-F238E27FC236}">
                  <a16:creationId xmlns:a16="http://schemas.microsoft.com/office/drawing/2014/main" id="{8F2625CA-B926-4155-B577-5C736B19C831}"/>
                </a:ext>
              </a:extLst>
            </p:cNvPr>
            <p:cNvCxnSpPr>
              <a:cxnSpLocks/>
            </p:cNvCxnSpPr>
            <p:nvPr/>
          </p:nvCxnSpPr>
          <p:spPr bwMode="auto">
            <a:xfrm flipH="1">
              <a:off x="1396784" y="3980373"/>
              <a:ext cx="429006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1DDD103-DF42-B0B7-8733-FF8D9439387F}"/>
                </a:ext>
              </a:extLst>
            </p:cNvPr>
            <p:cNvCxnSpPr/>
            <p:nvPr/>
          </p:nvCxnSpPr>
          <p:spPr bwMode="auto">
            <a:xfrm flipH="1">
              <a:off x="1396784" y="3693779"/>
              <a:ext cx="4290060" cy="0"/>
            </a:xfrm>
            <a:prstGeom prst="line">
              <a:avLst/>
            </a:prstGeom>
            <a:noFill/>
            <a:ln w="28575" cap="flat" cmpd="sng" algn="ctr">
              <a:solidFill>
                <a:schemeClr val="bg1"/>
              </a:solidFill>
              <a:prstDash val="sysDash"/>
              <a:round/>
              <a:headEnd type="none" w="med" len="med"/>
              <a:tailEnd type="none" w="med" len="med"/>
            </a:ln>
            <a:effectLst/>
          </p:spPr>
        </p:cxnSp>
        <p:cxnSp>
          <p:nvCxnSpPr>
            <p:cNvPr id="25" name="Straight Connector 24">
              <a:extLst>
                <a:ext uri="{FF2B5EF4-FFF2-40B4-BE49-F238E27FC236}">
                  <a16:creationId xmlns:a16="http://schemas.microsoft.com/office/drawing/2014/main" id="{58C2173F-A354-6405-83BE-A26999BE76D0}"/>
                </a:ext>
              </a:extLst>
            </p:cNvPr>
            <p:cNvCxnSpPr/>
            <p:nvPr/>
          </p:nvCxnSpPr>
          <p:spPr bwMode="auto">
            <a:xfrm flipH="1">
              <a:off x="1396784" y="4409789"/>
              <a:ext cx="4290060" cy="0"/>
            </a:xfrm>
            <a:prstGeom prst="line">
              <a:avLst/>
            </a:prstGeom>
            <a:noFill/>
            <a:ln w="28575" cap="flat" cmpd="sng" algn="ctr">
              <a:solidFill>
                <a:schemeClr val="bg1"/>
              </a:solidFill>
              <a:prstDash val="sysDash"/>
              <a:round/>
              <a:headEnd type="none" w="med" len="med"/>
              <a:tailEnd type="none" w="med" len="med"/>
            </a:ln>
            <a:effectLst/>
          </p:spPr>
        </p:cxnSp>
      </p:grpSp>
      <p:grpSp>
        <p:nvGrpSpPr>
          <p:cNvPr id="40" name="Group 39">
            <a:extLst>
              <a:ext uri="{FF2B5EF4-FFF2-40B4-BE49-F238E27FC236}">
                <a16:creationId xmlns:a16="http://schemas.microsoft.com/office/drawing/2014/main" id="{C9A3D4F1-2790-0FF6-8891-CDBC7E207C3F}"/>
              </a:ext>
            </a:extLst>
          </p:cNvPr>
          <p:cNvGrpSpPr/>
          <p:nvPr/>
        </p:nvGrpSpPr>
        <p:grpSpPr>
          <a:xfrm>
            <a:off x="1325881" y="2491147"/>
            <a:ext cx="83820" cy="2882023"/>
            <a:chOff x="1168184" y="2534494"/>
            <a:chExt cx="457200" cy="2882023"/>
          </a:xfrm>
        </p:grpSpPr>
        <p:cxnSp>
          <p:nvCxnSpPr>
            <p:cNvPr id="28" name="Straight Connector 27">
              <a:extLst>
                <a:ext uri="{FF2B5EF4-FFF2-40B4-BE49-F238E27FC236}">
                  <a16:creationId xmlns:a16="http://schemas.microsoft.com/office/drawing/2014/main" id="{85AFA439-2362-C2D9-D553-DD304AC552D7}"/>
                </a:ext>
              </a:extLst>
            </p:cNvPr>
            <p:cNvCxnSpPr>
              <a:cxnSpLocks/>
            </p:cNvCxnSpPr>
            <p:nvPr/>
          </p:nvCxnSpPr>
          <p:spPr bwMode="auto">
            <a:xfrm>
              <a:off x="1168184" y="2534494"/>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E6505DE-9271-E392-D307-1E5425266DE2}"/>
                </a:ext>
              </a:extLst>
            </p:cNvPr>
            <p:cNvCxnSpPr>
              <a:cxnSpLocks/>
            </p:cNvCxnSpPr>
            <p:nvPr/>
          </p:nvCxnSpPr>
          <p:spPr bwMode="auto">
            <a:xfrm>
              <a:off x="1168184" y="2821872"/>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A5AB92F-6D5C-04F5-0C25-848A1B7EAFAD}"/>
                </a:ext>
              </a:extLst>
            </p:cNvPr>
            <p:cNvCxnSpPr>
              <a:cxnSpLocks/>
            </p:cNvCxnSpPr>
            <p:nvPr/>
          </p:nvCxnSpPr>
          <p:spPr bwMode="auto">
            <a:xfrm>
              <a:off x="1168184" y="310925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6A713CD-BE45-15ED-682D-EFF1716814FF}"/>
                </a:ext>
              </a:extLst>
            </p:cNvPr>
            <p:cNvCxnSpPr>
              <a:cxnSpLocks/>
            </p:cNvCxnSpPr>
            <p:nvPr/>
          </p:nvCxnSpPr>
          <p:spPr bwMode="auto">
            <a:xfrm>
              <a:off x="1168184" y="3396630"/>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0A23005-8F43-032E-1E03-C6C8F4AD3C37}"/>
                </a:ext>
              </a:extLst>
            </p:cNvPr>
            <p:cNvCxnSpPr>
              <a:cxnSpLocks/>
            </p:cNvCxnSpPr>
            <p:nvPr/>
          </p:nvCxnSpPr>
          <p:spPr bwMode="auto">
            <a:xfrm>
              <a:off x="1168184" y="3684008"/>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BC8A7CA-36BE-D859-7F29-503A36465FE0}"/>
                </a:ext>
              </a:extLst>
            </p:cNvPr>
            <p:cNvCxnSpPr>
              <a:cxnSpLocks/>
            </p:cNvCxnSpPr>
            <p:nvPr/>
          </p:nvCxnSpPr>
          <p:spPr bwMode="auto">
            <a:xfrm>
              <a:off x="1168184" y="3971386"/>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C639609-1BEA-E99D-C70F-D9A6854FF750}"/>
                </a:ext>
              </a:extLst>
            </p:cNvPr>
            <p:cNvCxnSpPr>
              <a:cxnSpLocks/>
            </p:cNvCxnSpPr>
            <p:nvPr/>
          </p:nvCxnSpPr>
          <p:spPr bwMode="auto">
            <a:xfrm>
              <a:off x="1168184" y="4258765"/>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C6502DC-F4EF-0854-46C1-F0F12570A02B}"/>
                </a:ext>
              </a:extLst>
            </p:cNvPr>
            <p:cNvCxnSpPr>
              <a:cxnSpLocks/>
            </p:cNvCxnSpPr>
            <p:nvPr/>
          </p:nvCxnSpPr>
          <p:spPr bwMode="auto">
            <a:xfrm>
              <a:off x="1168184" y="4546143"/>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BA5C693-5A76-E0CB-0E16-84EAA3B556F6}"/>
                </a:ext>
              </a:extLst>
            </p:cNvPr>
            <p:cNvCxnSpPr>
              <a:cxnSpLocks/>
            </p:cNvCxnSpPr>
            <p:nvPr/>
          </p:nvCxnSpPr>
          <p:spPr bwMode="auto">
            <a:xfrm>
              <a:off x="1168184" y="483352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D3B547F-880E-3999-F193-36FB6CE4520E}"/>
                </a:ext>
              </a:extLst>
            </p:cNvPr>
            <p:cNvCxnSpPr>
              <a:cxnSpLocks/>
            </p:cNvCxnSpPr>
            <p:nvPr/>
          </p:nvCxnSpPr>
          <p:spPr bwMode="auto">
            <a:xfrm>
              <a:off x="1168184" y="5120899"/>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63C0023-E22E-AE47-AC33-19ECD223BDA8}"/>
                </a:ext>
              </a:extLst>
            </p:cNvPr>
            <p:cNvCxnSpPr>
              <a:cxnSpLocks/>
            </p:cNvCxnSpPr>
            <p:nvPr/>
          </p:nvCxnSpPr>
          <p:spPr bwMode="auto">
            <a:xfrm>
              <a:off x="1168184" y="5416517"/>
              <a:ext cx="457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6D3904E-5D21-F433-55B9-57EFDB64819A}"/>
              </a:ext>
            </a:extLst>
          </p:cNvPr>
          <p:cNvGrpSpPr/>
          <p:nvPr/>
        </p:nvGrpSpPr>
        <p:grpSpPr>
          <a:xfrm>
            <a:off x="10047805" y="2135131"/>
            <a:ext cx="1953592" cy="1323439"/>
            <a:chOff x="2466504" y="2062811"/>
            <a:chExt cx="1953592" cy="1323439"/>
          </a:xfrm>
        </p:grpSpPr>
        <p:sp>
          <p:nvSpPr>
            <p:cNvPr id="41" name="TextBox 40">
              <a:extLst>
                <a:ext uri="{FF2B5EF4-FFF2-40B4-BE49-F238E27FC236}">
                  <a16:creationId xmlns:a16="http://schemas.microsoft.com/office/drawing/2014/main" id="{F33A6424-2E17-AD4C-C9DE-3972A430BA1B}"/>
                </a:ext>
              </a:extLst>
            </p:cNvPr>
            <p:cNvSpPr txBox="1"/>
            <p:nvPr/>
          </p:nvSpPr>
          <p:spPr bwMode="auto">
            <a:xfrm>
              <a:off x="2654676" y="2062811"/>
              <a:ext cx="17654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PD-L1 TPS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&lt;1% (n = 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1%-49% (n = 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 (n = 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Treatment ongoing</a:t>
              </a:r>
            </a:p>
          </p:txBody>
        </p:sp>
        <p:sp>
          <p:nvSpPr>
            <p:cNvPr id="42" name="Rectangle 41">
              <a:extLst>
                <a:ext uri="{FF2B5EF4-FFF2-40B4-BE49-F238E27FC236}">
                  <a16:creationId xmlns:a16="http://schemas.microsoft.com/office/drawing/2014/main" id="{7D2BC2F6-C3EF-964A-55E3-1FF854792EF9}"/>
                </a:ext>
              </a:extLst>
            </p:cNvPr>
            <p:cNvSpPr/>
            <p:nvPr/>
          </p:nvSpPr>
          <p:spPr bwMode="auto">
            <a:xfrm>
              <a:off x="2507571" y="2415707"/>
              <a:ext cx="160020" cy="16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5D299488-C50F-4AE5-D066-7FBD720CFAC1}"/>
                </a:ext>
              </a:extLst>
            </p:cNvPr>
            <p:cNvSpPr/>
            <p:nvPr/>
          </p:nvSpPr>
          <p:spPr bwMode="auto">
            <a:xfrm>
              <a:off x="2507571" y="2649287"/>
              <a:ext cx="160020" cy="16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F3D90A19-F343-43E1-A945-8A702C278072}"/>
                </a:ext>
              </a:extLst>
            </p:cNvPr>
            <p:cNvSpPr/>
            <p:nvPr/>
          </p:nvSpPr>
          <p:spPr bwMode="auto">
            <a:xfrm>
              <a:off x="2507571" y="2895987"/>
              <a:ext cx="160020" cy="160020"/>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Plus Sign 44">
              <a:extLst>
                <a:ext uri="{FF2B5EF4-FFF2-40B4-BE49-F238E27FC236}">
                  <a16:creationId xmlns:a16="http://schemas.microsoft.com/office/drawing/2014/main" id="{8FF42E05-2D5A-BFE5-9790-DC1E103BBBFB}"/>
                </a:ext>
              </a:extLst>
            </p:cNvPr>
            <p:cNvSpPr/>
            <p:nvPr/>
          </p:nvSpPr>
          <p:spPr bwMode="auto">
            <a:xfrm>
              <a:off x="2466504" y="309689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6" name="Plus Sign 45">
            <a:extLst>
              <a:ext uri="{FF2B5EF4-FFF2-40B4-BE49-F238E27FC236}">
                <a16:creationId xmlns:a16="http://schemas.microsoft.com/office/drawing/2014/main" id="{AE429F6A-F48D-E769-E409-9C168FC95693}"/>
              </a:ext>
            </a:extLst>
          </p:cNvPr>
          <p:cNvSpPr/>
          <p:nvPr/>
        </p:nvSpPr>
        <p:spPr bwMode="auto">
          <a:xfrm>
            <a:off x="3883825" y="4520044"/>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Plus Sign 46">
            <a:extLst>
              <a:ext uri="{FF2B5EF4-FFF2-40B4-BE49-F238E27FC236}">
                <a16:creationId xmlns:a16="http://schemas.microsoft.com/office/drawing/2014/main" id="{060477AB-1BD0-38E0-D810-13ACF88A0392}"/>
              </a:ext>
            </a:extLst>
          </p:cNvPr>
          <p:cNvSpPr/>
          <p:nvPr/>
        </p:nvSpPr>
        <p:spPr bwMode="auto">
          <a:xfrm>
            <a:off x="4820178" y="465265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Plus Sign 47">
            <a:extLst>
              <a:ext uri="{FF2B5EF4-FFF2-40B4-BE49-F238E27FC236}">
                <a16:creationId xmlns:a16="http://schemas.microsoft.com/office/drawing/2014/main" id="{7284E503-29BC-331E-F607-405BB164E0CD}"/>
              </a:ext>
            </a:extLst>
          </p:cNvPr>
          <p:cNvSpPr/>
          <p:nvPr/>
        </p:nvSpPr>
        <p:spPr bwMode="auto">
          <a:xfrm>
            <a:off x="5126784" y="4930480"/>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Plus Sign 48">
            <a:extLst>
              <a:ext uri="{FF2B5EF4-FFF2-40B4-BE49-F238E27FC236}">
                <a16:creationId xmlns:a16="http://schemas.microsoft.com/office/drawing/2014/main" id="{03524C0E-E46C-81F5-F663-F8614218020D}"/>
              </a:ext>
            </a:extLst>
          </p:cNvPr>
          <p:cNvSpPr/>
          <p:nvPr/>
        </p:nvSpPr>
        <p:spPr bwMode="auto">
          <a:xfrm>
            <a:off x="5431584" y="536493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ACE8F978-CF8E-9E0B-12FE-37EC7B3B3FDD}"/>
              </a:ext>
            </a:extLst>
          </p:cNvPr>
          <p:cNvSpPr/>
          <p:nvPr/>
        </p:nvSpPr>
        <p:spPr bwMode="auto">
          <a:xfrm>
            <a:off x="1409700" y="3688379"/>
            <a:ext cx="265081" cy="22988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1AD31C11-CE28-3DA7-36E8-03CFCCED0287}"/>
              </a:ext>
            </a:extLst>
          </p:cNvPr>
          <p:cNvSpPr/>
          <p:nvPr/>
        </p:nvSpPr>
        <p:spPr bwMode="auto">
          <a:xfrm>
            <a:off x="1712881" y="3766653"/>
            <a:ext cx="265081" cy="15161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CF87248C-182E-4BD4-B2D3-54DAE28E5199}"/>
              </a:ext>
            </a:extLst>
          </p:cNvPr>
          <p:cNvSpPr/>
          <p:nvPr/>
        </p:nvSpPr>
        <p:spPr bwMode="auto">
          <a:xfrm>
            <a:off x="2025301" y="3940636"/>
            <a:ext cx="265081" cy="1765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C5D870E3-03E7-FAF4-A687-FD02F1941F39}"/>
              </a:ext>
            </a:extLst>
          </p:cNvPr>
          <p:cNvSpPr/>
          <p:nvPr/>
        </p:nvSpPr>
        <p:spPr bwMode="auto">
          <a:xfrm>
            <a:off x="2633040" y="3940636"/>
            <a:ext cx="265081" cy="2146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263EC634-8652-89B8-99CA-C14AA75BF219}"/>
              </a:ext>
            </a:extLst>
          </p:cNvPr>
          <p:cNvSpPr/>
          <p:nvPr/>
        </p:nvSpPr>
        <p:spPr bwMode="auto">
          <a:xfrm>
            <a:off x="2944979" y="3940636"/>
            <a:ext cx="265081" cy="2146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4CDA8D54-FC92-8EB5-0399-6AC45972DF19}"/>
              </a:ext>
            </a:extLst>
          </p:cNvPr>
          <p:cNvSpPr/>
          <p:nvPr/>
        </p:nvSpPr>
        <p:spPr bwMode="auto">
          <a:xfrm>
            <a:off x="4177381" y="3940636"/>
            <a:ext cx="265081" cy="6261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757B720D-338F-6740-3CEA-DCA198530C75}"/>
              </a:ext>
            </a:extLst>
          </p:cNvPr>
          <p:cNvSpPr/>
          <p:nvPr/>
        </p:nvSpPr>
        <p:spPr bwMode="auto">
          <a:xfrm>
            <a:off x="3879980" y="3940636"/>
            <a:ext cx="265081" cy="59563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80D4DFF8-DA99-9602-4ABC-B05E619ACF98}"/>
              </a:ext>
            </a:extLst>
          </p:cNvPr>
          <p:cNvSpPr/>
          <p:nvPr/>
        </p:nvSpPr>
        <p:spPr bwMode="auto">
          <a:xfrm>
            <a:off x="4490645" y="3940636"/>
            <a:ext cx="265081" cy="64897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5FFC7261-E4B9-A844-657A-EF3871DD6B47}"/>
              </a:ext>
            </a:extLst>
          </p:cNvPr>
          <p:cNvSpPr/>
          <p:nvPr/>
        </p:nvSpPr>
        <p:spPr bwMode="auto">
          <a:xfrm>
            <a:off x="4797179" y="3940636"/>
            <a:ext cx="265081" cy="73279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4FF9E289-0EAA-7809-0FB1-E5F3DDC64242}"/>
              </a:ext>
            </a:extLst>
          </p:cNvPr>
          <p:cNvSpPr/>
          <p:nvPr/>
        </p:nvSpPr>
        <p:spPr bwMode="auto">
          <a:xfrm>
            <a:off x="5113450" y="3940636"/>
            <a:ext cx="265081" cy="99187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2CE9E240-2DCA-C495-F53D-FF625F8F58AE}"/>
              </a:ext>
            </a:extLst>
          </p:cNvPr>
          <p:cNvSpPr/>
          <p:nvPr/>
        </p:nvSpPr>
        <p:spPr bwMode="auto">
          <a:xfrm>
            <a:off x="5420553" y="3940636"/>
            <a:ext cx="265081" cy="141859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456662D2-E413-481D-F392-1DEA6A577264}"/>
              </a:ext>
            </a:extLst>
          </p:cNvPr>
          <p:cNvSpPr/>
          <p:nvPr/>
        </p:nvSpPr>
        <p:spPr bwMode="auto">
          <a:xfrm>
            <a:off x="3563283" y="3940636"/>
            <a:ext cx="265081" cy="47371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994A410F-DF86-2803-D397-4D65E0F49402}"/>
              </a:ext>
            </a:extLst>
          </p:cNvPr>
          <p:cNvSpPr/>
          <p:nvPr/>
        </p:nvSpPr>
        <p:spPr bwMode="auto">
          <a:xfrm>
            <a:off x="3257058" y="3940636"/>
            <a:ext cx="265081" cy="25273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6" name="Rectangle 9215">
            <a:extLst>
              <a:ext uri="{FF2B5EF4-FFF2-40B4-BE49-F238E27FC236}">
                <a16:creationId xmlns:a16="http://schemas.microsoft.com/office/drawing/2014/main" id="{92798BD0-500B-6191-1318-8BB11726DD49}"/>
              </a:ext>
            </a:extLst>
          </p:cNvPr>
          <p:cNvSpPr/>
          <p:nvPr/>
        </p:nvSpPr>
        <p:spPr bwMode="auto">
          <a:xfrm>
            <a:off x="2323352" y="3940636"/>
            <a:ext cx="265081" cy="17653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9" name="TextBox 9218">
            <a:extLst>
              <a:ext uri="{FF2B5EF4-FFF2-40B4-BE49-F238E27FC236}">
                <a16:creationId xmlns:a16="http://schemas.microsoft.com/office/drawing/2014/main" id="{976645ED-089B-6034-95C7-E829F84E79DD}"/>
              </a:ext>
            </a:extLst>
          </p:cNvPr>
          <p:cNvSpPr txBox="1"/>
          <p:nvPr/>
        </p:nvSpPr>
        <p:spPr bwMode="auto">
          <a:xfrm rot="16200000">
            <a:off x="4531592" y="3626835"/>
            <a:ext cx="3453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Best Change in Sum of Diameters From Baseline (%)</a:t>
            </a:r>
          </a:p>
        </p:txBody>
      </p:sp>
      <p:grpSp>
        <p:nvGrpSpPr>
          <p:cNvPr id="9220" name="Group 9219">
            <a:extLst>
              <a:ext uri="{FF2B5EF4-FFF2-40B4-BE49-F238E27FC236}">
                <a16:creationId xmlns:a16="http://schemas.microsoft.com/office/drawing/2014/main" id="{24E1B386-AD7A-99A6-7307-8E46F5196601}"/>
              </a:ext>
            </a:extLst>
          </p:cNvPr>
          <p:cNvGrpSpPr/>
          <p:nvPr/>
        </p:nvGrpSpPr>
        <p:grpSpPr>
          <a:xfrm>
            <a:off x="6393752" y="2303614"/>
            <a:ext cx="606256" cy="3238352"/>
            <a:chOff x="790528" y="2346960"/>
            <a:chExt cx="606256" cy="3238352"/>
          </a:xfrm>
        </p:grpSpPr>
        <p:sp>
          <p:nvSpPr>
            <p:cNvPr id="9221" name="TextBox 9220">
              <a:extLst>
                <a:ext uri="{FF2B5EF4-FFF2-40B4-BE49-F238E27FC236}">
                  <a16:creationId xmlns:a16="http://schemas.microsoft.com/office/drawing/2014/main" id="{9B1BCBAD-776D-81BB-EE71-7840460AED2B}"/>
                </a:ext>
              </a:extLst>
            </p:cNvPr>
            <p:cNvSpPr txBox="1"/>
            <p:nvPr/>
          </p:nvSpPr>
          <p:spPr bwMode="auto">
            <a:xfrm>
              <a:off x="861060" y="234696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222" name="TextBox 9221">
              <a:extLst>
                <a:ext uri="{FF2B5EF4-FFF2-40B4-BE49-F238E27FC236}">
                  <a16:creationId xmlns:a16="http://schemas.microsoft.com/office/drawing/2014/main" id="{DE264293-4AEE-5599-E7DE-B72AED3ACB40}"/>
                </a:ext>
              </a:extLst>
            </p:cNvPr>
            <p:cNvSpPr txBox="1"/>
            <p:nvPr/>
          </p:nvSpPr>
          <p:spPr bwMode="auto">
            <a:xfrm>
              <a:off x="978080" y="26411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223" name="TextBox 9222">
              <a:extLst>
                <a:ext uri="{FF2B5EF4-FFF2-40B4-BE49-F238E27FC236}">
                  <a16:creationId xmlns:a16="http://schemas.microsoft.com/office/drawing/2014/main" id="{93040C59-F49B-4F1C-BAB5-0A2CB4950D08}"/>
                </a:ext>
              </a:extLst>
            </p:cNvPr>
            <p:cNvSpPr txBox="1"/>
            <p:nvPr/>
          </p:nvSpPr>
          <p:spPr bwMode="auto">
            <a:xfrm>
              <a:off x="978080" y="29196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224" name="TextBox 9223">
              <a:extLst>
                <a:ext uri="{FF2B5EF4-FFF2-40B4-BE49-F238E27FC236}">
                  <a16:creationId xmlns:a16="http://schemas.microsoft.com/office/drawing/2014/main" id="{E74601E5-CE45-78F4-388F-18D2545602B3}"/>
                </a:ext>
              </a:extLst>
            </p:cNvPr>
            <p:cNvSpPr txBox="1"/>
            <p:nvPr/>
          </p:nvSpPr>
          <p:spPr bwMode="auto">
            <a:xfrm>
              <a:off x="978080" y="32138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225" name="TextBox 9224">
              <a:extLst>
                <a:ext uri="{FF2B5EF4-FFF2-40B4-BE49-F238E27FC236}">
                  <a16:creationId xmlns:a16="http://schemas.microsoft.com/office/drawing/2014/main" id="{A84A786E-5A44-DF04-3B0A-134C40E52EBA}"/>
                </a:ext>
              </a:extLst>
            </p:cNvPr>
            <p:cNvSpPr txBox="1"/>
            <p:nvPr/>
          </p:nvSpPr>
          <p:spPr bwMode="auto">
            <a:xfrm>
              <a:off x="978080" y="34862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226" name="TextBox 9225">
              <a:extLst>
                <a:ext uri="{FF2B5EF4-FFF2-40B4-BE49-F238E27FC236}">
                  <a16:creationId xmlns:a16="http://schemas.microsoft.com/office/drawing/2014/main" id="{B8ABEEF0-01A5-6948-A685-FA3B1BD761EC}"/>
                </a:ext>
              </a:extLst>
            </p:cNvPr>
            <p:cNvSpPr txBox="1"/>
            <p:nvPr/>
          </p:nvSpPr>
          <p:spPr bwMode="auto">
            <a:xfrm>
              <a:off x="1095099" y="37804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27" name="TextBox 9226">
              <a:extLst>
                <a:ext uri="{FF2B5EF4-FFF2-40B4-BE49-F238E27FC236}">
                  <a16:creationId xmlns:a16="http://schemas.microsoft.com/office/drawing/2014/main" id="{430A0943-D7BF-6856-A6F4-A0AA77039BB1}"/>
                </a:ext>
              </a:extLst>
            </p:cNvPr>
            <p:cNvSpPr txBox="1"/>
            <p:nvPr/>
          </p:nvSpPr>
          <p:spPr bwMode="auto">
            <a:xfrm>
              <a:off x="907548" y="407093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228" name="TextBox 9227">
              <a:extLst>
                <a:ext uri="{FF2B5EF4-FFF2-40B4-BE49-F238E27FC236}">
                  <a16:creationId xmlns:a16="http://schemas.microsoft.com/office/drawing/2014/main" id="{ABACF699-04CB-5DB9-BC75-EB44E1C842D1}"/>
                </a:ext>
              </a:extLst>
            </p:cNvPr>
            <p:cNvSpPr txBox="1"/>
            <p:nvPr/>
          </p:nvSpPr>
          <p:spPr bwMode="auto">
            <a:xfrm>
              <a:off x="907548" y="4362071"/>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229" name="TextBox 9228">
              <a:extLst>
                <a:ext uri="{FF2B5EF4-FFF2-40B4-BE49-F238E27FC236}">
                  <a16:creationId xmlns:a16="http://schemas.microsoft.com/office/drawing/2014/main" id="{AEEBBB59-679C-CE4C-35F4-2CA4593FAC68}"/>
                </a:ext>
              </a:extLst>
            </p:cNvPr>
            <p:cNvSpPr txBox="1"/>
            <p:nvPr/>
          </p:nvSpPr>
          <p:spPr bwMode="auto">
            <a:xfrm>
              <a:off x="907546" y="4647519"/>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230" name="TextBox 9229">
              <a:extLst>
                <a:ext uri="{FF2B5EF4-FFF2-40B4-BE49-F238E27FC236}">
                  <a16:creationId xmlns:a16="http://schemas.microsoft.com/office/drawing/2014/main" id="{8C985DC1-DF14-8A64-64BC-3BBD3FCE03CC}"/>
                </a:ext>
              </a:extLst>
            </p:cNvPr>
            <p:cNvSpPr txBox="1"/>
            <p:nvPr/>
          </p:nvSpPr>
          <p:spPr bwMode="auto">
            <a:xfrm>
              <a:off x="907546" y="493815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231" name="TextBox 9230">
              <a:extLst>
                <a:ext uri="{FF2B5EF4-FFF2-40B4-BE49-F238E27FC236}">
                  <a16:creationId xmlns:a16="http://schemas.microsoft.com/office/drawing/2014/main" id="{2CDE9E17-058B-584F-1564-6694EA5EA2DB}"/>
                </a:ext>
              </a:extLst>
            </p:cNvPr>
            <p:cNvSpPr txBox="1"/>
            <p:nvPr/>
          </p:nvSpPr>
          <p:spPr bwMode="auto">
            <a:xfrm>
              <a:off x="790528" y="521598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9232" name="Group 9231">
            <a:extLst>
              <a:ext uri="{FF2B5EF4-FFF2-40B4-BE49-F238E27FC236}">
                <a16:creationId xmlns:a16="http://schemas.microsoft.com/office/drawing/2014/main" id="{31C3A876-975B-128C-7550-3B916D355F94}"/>
              </a:ext>
            </a:extLst>
          </p:cNvPr>
          <p:cNvGrpSpPr/>
          <p:nvPr/>
        </p:nvGrpSpPr>
        <p:grpSpPr>
          <a:xfrm>
            <a:off x="7000008" y="3650433"/>
            <a:ext cx="4333456" cy="716010"/>
            <a:chOff x="1396784" y="3693779"/>
            <a:chExt cx="4290060" cy="716010"/>
          </a:xfrm>
        </p:grpSpPr>
        <p:cxnSp>
          <p:nvCxnSpPr>
            <p:cNvPr id="9233" name="Straight Connector 9232">
              <a:extLst>
                <a:ext uri="{FF2B5EF4-FFF2-40B4-BE49-F238E27FC236}">
                  <a16:creationId xmlns:a16="http://schemas.microsoft.com/office/drawing/2014/main" id="{17AC52A2-A15A-0AF0-D15B-EADEFDEB64BE}"/>
                </a:ext>
              </a:extLst>
            </p:cNvPr>
            <p:cNvCxnSpPr>
              <a:cxnSpLocks/>
            </p:cNvCxnSpPr>
            <p:nvPr/>
          </p:nvCxnSpPr>
          <p:spPr bwMode="auto">
            <a:xfrm flipH="1">
              <a:off x="1396784" y="3980373"/>
              <a:ext cx="4290060"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5DF88678-8A90-7C10-81DA-544958C18A3E}"/>
                </a:ext>
              </a:extLst>
            </p:cNvPr>
            <p:cNvCxnSpPr/>
            <p:nvPr/>
          </p:nvCxnSpPr>
          <p:spPr bwMode="auto">
            <a:xfrm flipH="1">
              <a:off x="1396784" y="3693779"/>
              <a:ext cx="4290060" cy="0"/>
            </a:xfrm>
            <a:prstGeom prst="line">
              <a:avLst/>
            </a:prstGeom>
            <a:noFill/>
            <a:ln w="28575" cap="flat" cmpd="sng" algn="ctr">
              <a:solidFill>
                <a:schemeClr val="bg1"/>
              </a:solidFill>
              <a:prstDash val="sysDash"/>
              <a:round/>
              <a:headEnd type="none" w="med" len="med"/>
              <a:tailEnd type="none" w="med" len="med"/>
            </a:ln>
            <a:effectLst/>
          </p:spPr>
        </p:cxnSp>
        <p:cxnSp>
          <p:nvCxnSpPr>
            <p:cNvPr id="9235" name="Straight Connector 9234">
              <a:extLst>
                <a:ext uri="{FF2B5EF4-FFF2-40B4-BE49-F238E27FC236}">
                  <a16:creationId xmlns:a16="http://schemas.microsoft.com/office/drawing/2014/main" id="{4BA039EF-2CBA-1A79-1CF3-899A7B287661}"/>
                </a:ext>
              </a:extLst>
            </p:cNvPr>
            <p:cNvCxnSpPr/>
            <p:nvPr/>
          </p:nvCxnSpPr>
          <p:spPr bwMode="auto">
            <a:xfrm flipH="1">
              <a:off x="1396784" y="4409789"/>
              <a:ext cx="4290060" cy="0"/>
            </a:xfrm>
            <a:prstGeom prst="line">
              <a:avLst/>
            </a:prstGeom>
            <a:noFill/>
            <a:ln w="28575" cap="flat" cmpd="sng" algn="ctr">
              <a:solidFill>
                <a:schemeClr val="bg1"/>
              </a:solidFill>
              <a:prstDash val="sysDash"/>
              <a:round/>
              <a:headEnd type="none" w="med" len="med"/>
              <a:tailEnd type="none" w="med" len="med"/>
            </a:ln>
            <a:effectLst/>
          </p:spPr>
        </p:cxnSp>
      </p:grpSp>
      <p:grpSp>
        <p:nvGrpSpPr>
          <p:cNvPr id="9236" name="Group 9235">
            <a:extLst>
              <a:ext uri="{FF2B5EF4-FFF2-40B4-BE49-F238E27FC236}">
                <a16:creationId xmlns:a16="http://schemas.microsoft.com/office/drawing/2014/main" id="{33F3113E-6944-3F3A-263D-C90196CE0EC6}"/>
              </a:ext>
            </a:extLst>
          </p:cNvPr>
          <p:cNvGrpSpPr/>
          <p:nvPr/>
        </p:nvGrpSpPr>
        <p:grpSpPr>
          <a:xfrm>
            <a:off x="6929104" y="2491148"/>
            <a:ext cx="90170" cy="2867435"/>
            <a:chOff x="1168184" y="2534494"/>
            <a:chExt cx="491836" cy="2867435"/>
          </a:xfrm>
        </p:grpSpPr>
        <p:cxnSp>
          <p:nvCxnSpPr>
            <p:cNvPr id="9237" name="Straight Connector 9236">
              <a:extLst>
                <a:ext uri="{FF2B5EF4-FFF2-40B4-BE49-F238E27FC236}">
                  <a16:creationId xmlns:a16="http://schemas.microsoft.com/office/drawing/2014/main" id="{1CC60BBF-B823-2D54-EAA6-B14A5C4ECEC0}"/>
                </a:ext>
              </a:extLst>
            </p:cNvPr>
            <p:cNvCxnSpPr>
              <a:cxnSpLocks/>
            </p:cNvCxnSpPr>
            <p:nvPr/>
          </p:nvCxnSpPr>
          <p:spPr bwMode="auto">
            <a:xfrm>
              <a:off x="1168184" y="2534494"/>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F0A23502-B321-08CB-43EF-9F094E5B9C7B}"/>
                </a:ext>
              </a:extLst>
            </p:cNvPr>
            <p:cNvCxnSpPr>
              <a:cxnSpLocks/>
            </p:cNvCxnSpPr>
            <p:nvPr/>
          </p:nvCxnSpPr>
          <p:spPr bwMode="auto">
            <a:xfrm>
              <a:off x="1168184" y="2821872"/>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B12B620C-E5B5-5B05-E807-8BF4B1A3DC01}"/>
                </a:ext>
              </a:extLst>
            </p:cNvPr>
            <p:cNvCxnSpPr>
              <a:cxnSpLocks/>
            </p:cNvCxnSpPr>
            <p:nvPr/>
          </p:nvCxnSpPr>
          <p:spPr bwMode="auto">
            <a:xfrm>
              <a:off x="1168184" y="310925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828DB998-06FA-A011-BEFB-8692858A9EB1}"/>
                </a:ext>
              </a:extLst>
            </p:cNvPr>
            <p:cNvCxnSpPr>
              <a:cxnSpLocks/>
            </p:cNvCxnSpPr>
            <p:nvPr/>
          </p:nvCxnSpPr>
          <p:spPr bwMode="auto">
            <a:xfrm>
              <a:off x="1168184" y="3396630"/>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3C74346E-B475-8AD3-40F9-10DF94733EDA}"/>
                </a:ext>
              </a:extLst>
            </p:cNvPr>
            <p:cNvCxnSpPr>
              <a:cxnSpLocks/>
            </p:cNvCxnSpPr>
            <p:nvPr/>
          </p:nvCxnSpPr>
          <p:spPr bwMode="auto">
            <a:xfrm>
              <a:off x="1168184" y="3684008"/>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B55DBAA4-5019-2579-05C4-9EFD775FBDC4}"/>
                </a:ext>
              </a:extLst>
            </p:cNvPr>
            <p:cNvCxnSpPr>
              <a:cxnSpLocks/>
            </p:cNvCxnSpPr>
            <p:nvPr/>
          </p:nvCxnSpPr>
          <p:spPr bwMode="auto">
            <a:xfrm>
              <a:off x="1168184" y="3971386"/>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47871B7A-2C0C-52B0-F73B-B71C7C0A6D13}"/>
                </a:ext>
              </a:extLst>
            </p:cNvPr>
            <p:cNvCxnSpPr>
              <a:cxnSpLocks/>
            </p:cNvCxnSpPr>
            <p:nvPr/>
          </p:nvCxnSpPr>
          <p:spPr bwMode="auto">
            <a:xfrm>
              <a:off x="1168184" y="4258765"/>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598893CC-2C5E-D131-F191-4A5843A288F9}"/>
                </a:ext>
              </a:extLst>
            </p:cNvPr>
            <p:cNvCxnSpPr>
              <a:cxnSpLocks/>
            </p:cNvCxnSpPr>
            <p:nvPr/>
          </p:nvCxnSpPr>
          <p:spPr bwMode="auto">
            <a:xfrm>
              <a:off x="1168184" y="4546143"/>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02EFEA1F-61B1-8B8E-2B01-4014794E13BF}"/>
                </a:ext>
              </a:extLst>
            </p:cNvPr>
            <p:cNvCxnSpPr>
              <a:cxnSpLocks/>
            </p:cNvCxnSpPr>
            <p:nvPr/>
          </p:nvCxnSpPr>
          <p:spPr bwMode="auto">
            <a:xfrm>
              <a:off x="1168184" y="483352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CB0D225F-356F-3FF8-17B2-FD28C58896C9}"/>
                </a:ext>
              </a:extLst>
            </p:cNvPr>
            <p:cNvCxnSpPr>
              <a:cxnSpLocks/>
            </p:cNvCxnSpPr>
            <p:nvPr/>
          </p:nvCxnSpPr>
          <p:spPr bwMode="auto">
            <a:xfrm>
              <a:off x="1168184" y="5120899"/>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488C0BFA-E020-2317-C59A-84D0743C3B27}"/>
                </a:ext>
              </a:extLst>
            </p:cNvPr>
            <p:cNvCxnSpPr>
              <a:cxnSpLocks/>
            </p:cNvCxnSpPr>
            <p:nvPr/>
          </p:nvCxnSpPr>
          <p:spPr bwMode="auto">
            <a:xfrm>
              <a:off x="1202820" y="5401929"/>
              <a:ext cx="4572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9248" name="Straight Connector 9247">
            <a:extLst>
              <a:ext uri="{FF2B5EF4-FFF2-40B4-BE49-F238E27FC236}">
                <a16:creationId xmlns:a16="http://schemas.microsoft.com/office/drawing/2014/main" id="{D25522B0-2560-D577-24FC-F3B2D6FC4202}"/>
              </a:ext>
            </a:extLst>
          </p:cNvPr>
          <p:cNvCxnSpPr/>
          <p:nvPr/>
        </p:nvCxnSpPr>
        <p:spPr bwMode="auto">
          <a:xfrm>
            <a:off x="7012924" y="2478831"/>
            <a:ext cx="0" cy="2898648"/>
          </a:xfrm>
          <a:prstGeom prst="line">
            <a:avLst/>
          </a:prstGeom>
          <a:noFill/>
          <a:ln w="28575" cap="flat" cmpd="sng" algn="ctr">
            <a:solidFill>
              <a:schemeClr val="bg1"/>
            </a:solidFill>
            <a:prstDash val="solid"/>
            <a:round/>
            <a:headEnd type="none" w="med" len="med"/>
            <a:tailEnd type="none" w="med" len="med"/>
          </a:ln>
          <a:effectLst/>
        </p:spPr>
      </p:cxnSp>
      <p:sp>
        <p:nvSpPr>
          <p:cNvPr id="9255" name="Plus Sign 9254">
            <a:extLst>
              <a:ext uri="{FF2B5EF4-FFF2-40B4-BE49-F238E27FC236}">
                <a16:creationId xmlns:a16="http://schemas.microsoft.com/office/drawing/2014/main" id="{6158CC57-4C11-04B6-6F34-A5B3C130E20A}"/>
              </a:ext>
            </a:extLst>
          </p:cNvPr>
          <p:cNvSpPr/>
          <p:nvPr/>
        </p:nvSpPr>
        <p:spPr bwMode="auto">
          <a:xfrm>
            <a:off x="7364832" y="406184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6" name="Plus Sign 9255">
            <a:extLst>
              <a:ext uri="{FF2B5EF4-FFF2-40B4-BE49-F238E27FC236}">
                <a16:creationId xmlns:a16="http://schemas.microsoft.com/office/drawing/2014/main" id="{BE88D472-06A2-4C37-C08B-3ED372F602BD}"/>
              </a:ext>
            </a:extLst>
          </p:cNvPr>
          <p:cNvSpPr/>
          <p:nvPr/>
        </p:nvSpPr>
        <p:spPr bwMode="auto">
          <a:xfrm>
            <a:off x="8045126" y="4413523"/>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7" name="Plus Sign 9256">
            <a:extLst>
              <a:ext uri="{FF2B5EF4-FFF2-40B4-BE49-F238E27FC236}">
                <a16:creationId xmlns:a16="http://schemas.microsoft.com/office/drawing/2014/main" id="{8F9798F8-B474-2353-56A6-29A8416DE140}"/>
              </a:ext>
            </a:extLst>
          </p:cNvPr>
          <p:cNvSpPr/>
          <p:nvPr/>
        </p:nvSpPr>
        <p:spPr bwMode="auto">
          <a:xfrm>
            <a:off x="9052117" y="4653757"/>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2" name="Plus Sign 9261">
            <a:extLst>
              <a:ext uri="{FF2B5EF4-FFF2-40B4-BE49-F238E27FC236}">
                <a16:creationId xmlns:a16="http://schemas.microsoft.com/office/drawing/2014/main" id="{9A675946-C568-EE6C-4E7E-75A7F14DDAB3}"/>
              </a:ext>
            </a:extLst>
          </p:cNvPr>
          <p:cNvSpPr/>
          <p:nvPr/>
        </p:nvSpPr>
        <p:spPr bwMode="auto">
          <a:xfrm>
            <a:off x="10042033" y="4754219"/>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3" name="Plus Sign 9262">
            <a:extLst>
              <a:ext uri="{FF2B5EF4-FFF2-40B4-BE49-F238E27FC236}">
                <a16:creationId xmlns:a16="http://schemas.microsoft.com/office/drawing/2014/main" id="{C88633B1-F1CC-4AE2-6B75-F849E343460B}"/>
              </a:ext>
            </a:extLst>
          </p:cNvPr>
          <p:cNvSpPr/>
          <p:nvPr/>
        </p:nvSpPr>
        <p:spPr bwMode="auto">
          <a:xfrm>
            <a:off x="10387543" y="4788838"/>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4" name="Plus Sign 9263">
            <a:extLst>
              <a:ext uri="{FF2B5EF4-FFF2-40B4-BE49-F238E27FC236}">
                <a16:creationId xmlns:a16="http://schemas.microsoft.com/office/drawing/2014/main" id="{8EA7E1D2-17AC-2457-6EF3-3C28DED34083}"/>
              </a:ext>
            </a:extLst>
          </p:cNvPr>
          <p:cNvSpPr/>
          <p:nvPr/>
        </p:nvSpPr>
        <p:spPr bwMode="auto">
          <a:xfrm>
            <a:off x="10694149" y="4956337"/>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5" name="Rectangle 9264">
            <a:extLst>
              <a:ext uri="{FF2B5EF4-FFF2-40B4-BE49-F238E27FC236}">
                <a16:creationId xmlns:a16="http://schemas.microsoft.com/office/drawing/2014/main" id="{3996D361-F253-526F-38B4-391ADC09B79E}"/>
              </a:ext>
            </a:extLst>
          </p:cNvPr>
          <p:cNvSpPr/>
          <p:nvPr/>
        </p:nvSpPr>
        <p:spPr bwMode="auto">
          <a:xfrm>
            <a:off x="11011752" y="3940635"/>
            <a:ext cx="265081" cy="141859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6" name="Rectangle 9265">
            <a:extLst>
              <a:ext uri="{FF2B5EF4-FFF2-40B4-BE49-F238E27FC236}">
                <a16:creationId xmlns:a16="http://schemas.microsoft.com/office/drawing/2014/main" id="{16B6CC90-B60C-D4EE-43A1-FE194FED669D}"/>
              </a:ext>
            </a:extLst>
          </p:cNvPr>
          <p:cNvSpPr/>
          <p:nvPr/>
        </p:nvSpPr>
        <p:spPr bwMode="auto">
          <a:xfrm>
            <a:off x="9693490" y="3940636"/>
            <a:ext cx="265081" cy="770898"/>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7" name="Rectangle 9266">
            <a:extLst>
              <a:ext uri="{FF2B5EF4-FFF2-40B4-BE49-F238E27FC236}">
                <a16:creationId xmlns:a16="http://schemas.microsoft.com/office/drawing/2014/main" id="{CFBF5B7F-CC25-91F4-4AE5-900635F3D5C5}"/>
              </a:ext>
            </a:extLst>
          </p:cNvPr>
          <p:cNvSpPr/>
          <p:nvPr/>
        </p:nvSpPr>
        <p:spPr bwMode="auto">
          <a:xfrm>
            <a:off x="9362302" y="3940636"/>
            <a:ext cx="265081" cy="740418"/>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8" name="Rectangle 9267">
            <a:extLst>
              <a:ext uri="{FF2B5EF4-FFF2-40B4-BE49-F238E27FC236}">
                <a16:creationId xmlns:a16="http://schemas.microsoft.com/office/drawing/2014/main" id="{1FD043E4-B430-AB14-93BA-8D2539A9DDA6}"/>
              </a:ext>
            </a:extLst>
          </p:cNvPr>
          <p:cNvSpPr/>
          <p:nvPr/>
        </p:nvSpPr>
        <p:spPr bwMode="auto">
          <a:xfrm>
            <a:off x="7704177" y="3940636"/>
            <a:ext cx="265081" cy="44323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9" name="Rectangle 9268">
            <a:extLst>
              <a:ext uri="{FF2B5EF4-FFF2-40B4-BE49-F238E27FC236}">
                <a16:creationId xmlns:a16="http://schemas.microsoft.com/office/drawing/2014/main" id="{AC7E7F1C-1482-8EB5-C20D-2C2947EAF65B}"/>
              </a:ext>
            </a:extLst>
          </p:cNvPr>
          <p:cNvSpPr/>
          <p:nvPr/>
        </p:nvSpPr>
        <p:spPr bwMode="auto">
          <a:xfrm>
            <a:off x="7378936" y="3940636"/>
            <a:ext cx="265081" cy="11557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0" name="Rectangle 9269">
            <a:extLst>
              <a:ext uri="{FF2B5EF4-FFF2-40B4-BE49-F238E27FC236}">
                <a16:creationId xmlns:a16="http://schemas.microsoft.com/office/drawing/2014/main" id="{335B4A82-BED7-DD39-851F-09A5B1A2F5E0}"/>
              </a:ext>
            </a:extLst>
          </p:cNvPr>
          <p:cNvSpPr/>
          <p:nvPr/>
        </p:nvSpPr>
        <p:spPr bwMode="auto">
          <a:xfrm>
            <a:off x="8033156" y="3940636"/>
            <a:ext cx="265081" cy="4813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1" name="Rectangle 9270">
            <a:extLst>
              <a:ext uri="{FF2B5EF4-FFF2-40B4-BE49-F238E27FC236}">
                <a16:creationId xmlns:a16="http://schemas.microsoft.com/office/drawing/2014/main" id="{7D424B7D-9999-9CC3-2500-746232A34DBC}"/>
              </a:ext>
            </a:extLst>
          </p:cNvPr>
          <p:cNvSpPr/>
          <p:nvPr/>
        </p:nvSpPr>
        <p:spPr bwMode="auto">
          <a:xfrm>
            <a:off x="8701269" y="3940636"/>
            <a:ext cx="265081" cy="6413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2" name="Rectangle 9271">
            <a:extLst>
              <a:ext uri="{FF2B5EF4-FFF2-40B4-BE49-F238E27FC236}">
                <a16:creationId xmlns:a16="http://schemas.microsoft.com/office/drawing/2014/main" id="{48F0A645-7861-A4D3-1AED-7F4CBE4C6085}"/>
              </a:ext>
            </a:extLst>
          </p:cNvPr>
          <p:cNvSpPr/>
          <p:nvPr/>
        </p:nvSpPr>
        <p:spPr bwMode="auto">
          <a:xfrm>
            <a:off x="10019529" y="3940636"/>
            <a:ext cx="265081" cy="8242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3" name="Rectangle 9272">
            <a:extLst>
              <a:ext uri="{FF2B5EF4-FFF2-40B4-BE49-F238E27FC236}">
                <a16:creationId xmlns:a16="http://schemas.microsoft.com/office/drawing/2014/main" id="{2E6F800F-CFCB-469A-10C0-A7866CF35892}"/>
              </a:ext>
            </a:extLst>
          </p:cNvPr>
          <p:cNvSpPr/>
          <p:nvPr/>
        </p:nvSpPr>
        <p:spPr bwMode="auto">
          <a:xfrm>
            <a:off x="10690089" y="3940636"/>
            <a:ext cx="265081" cy="10071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4" name="Rectangle 9273">
            <a:extLst>
              <a:ext uri="{FF2B5EF4-FFF2-40B4-BE49-F238E27FC236}">
                <a16:creationId xmlns:a16="http://schemas.microsoft.com/office/drawing/2014/main" id="{6E3F00E0-675F-64EC-56C8-90711C028B8D}"/>
              </a:ext>
            </a:extLst>
          </p:cNvPr>
          <p:cNvSpPr/>
          <p:nvPr/>
        </p:nvSpPr>
        <p:spPr bwMode="auto">
          <a:xfrm>
            <a:off x="7042362" y="3678761"/>
            <a:ext cx="265081" cy="2395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5" name="Rectangle 9274">
            <a:extLst>
              <a:ext uri="{FF2B5EF4-FFF2-40B4-BE49-F238E27FC236}">
                <a16:creationId xmlns:a16="http://schemas.microsoft.com/office/drawing/2014/main" id="{5B0A55DD-BE9E-877B-B057-122466144C67}"/>
              </a:ext>
            </a:extLst>
          </p:cNvPr>
          <p:cNvSpPr/>
          <p:nvPr/>
        </p:nvSpPr>
        <p:spPr bwMode="auto">
          <a:xfrm>
            <a:off x="8366250" y="3940636"/>
            <a:ext cx="265081" cy="62611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6" name="Plus Sign 9275">
            <a:extLst>
              <a:ext uri="{FF2B5EF4-FFF2-40B4-BE49-F238E27FC236}">
                <a16:creationId xmlns:a16="http://schemas.microsoft.com/office/drawing/2014/main" id="{EEBFED3A-557E-1AAF-0665-0DB632A4C002}"/>
              </a:ext>
            </a:extLst>
          </p:cNvPr>
          <p:cNvSpPr/>
          <p:nvPr/>
        </p:nvSpPr>
        <p:spPr bwMode="auto">
          <a:xfrm>
            <a:off x="8364575" y="4578113"/>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7" name="Rectangle 9276">
            <a:extLst>
              <a:ext uri="{FF2B5EF4-FFF2-40B4-BE49-F238E27FC236}">
                <a16:creationId xmlns:a16="http://schemas.microsoft.com/office/drawing/2014/main" id="{056D3F06-8038-A752-B9EA-6C3B2DDB6697}"/>
              </a:ext>
            </a:extLst>
          </p:cNvPr>
          <p:cNvSpPr/>
          <p:nvPr/>
        </p:nvSpPr>
        <p:spPr bwMode="auto">
          <a:xfrm>
            <a:off x="9029738" y="3940636"/>
            <a:ext cx="265081" cy="68707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8" name="Rectangle 9277">
            <a:extLst>
              <a:ext uri="{FF2B5EF4-FFF2-40B4-BE49-F238E27FC236}">
                <a16:creationId xmlns:a16="http://schemas.microsoft.com/office/drawing/2014/main" id="{8830685C-F4CB-0FC6-D0AF-B44407E142A6}"/>
              </a:ext>
            </a:extLst>
          </p:cNvPr>
          <p:cNvSpPr/>
          <p:nvPr/>
        </p:nvSpPr>
        <p:spPr bwMode="auto">
          <a:xfrm>
            <a:off x="10356430" y="3940636"/>
            <a:ext cx="265081" cy="86233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ABD7D698-0A1B-9AFD-4AD9-44E85F9EC207}"/>
              </a:ext>
            </a:extLst>
          </p:cNvPr>
          <p:cNvSpPr txBox="1"/>
          <p:nvPr/>
        </p:nvSpPr>
        <p:spPr bwMode="auto">
          <a:xfrm>
            <a:off x="1503964" y="2413534"/>
            <a:ext cx="2376016" cy="646331"/>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Confirmed ORR: 50.0%</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(95% CI: 23.0-77.0)</a:t>
            </a:r>
          </a:p>
        </p:txBody>
      </p:sp>
      <p:sp>
        <p:nvSpPr>
          <p:cNvPr id="23" name="TextBox 22">
            <a:extLst>
              <a:ext uri="{FF2B5EF4-FFF2-40B4-BE49-F238E27FC236}">
                <a16:creationId xmlns:a16="http://schemas.microsoft.com/office/drawing/2014/main" id="{5241BE45-4CCC-472A-D398-FB77C330D45F}"/>
              </a:ext>
            </a:extLst>
          </p:cNvPr>
          <p:cNvSpPr txBox="1"/>
          <p:nvPr/>
        </p:nvSpPr>
        <p:spPr bwMode="auto">
          <a:xfrm>
            <a:off x="7023727" y="2425924"/>
            <a:ext cx="2338575" cy="646331"/>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Confirmed ORR: 76.9% </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(95% CI: 46.2-95.0)</a:t>
            </a:r>
          </a:p>
        </p:txBody>
      </p:sp>
    </p:spTree>
    <p:extLst>
      <p:ext uri="{BB962C8B-B14F-4D97-AF65-F5344CB8AC3E}">
        <p14:creationId xmlns:p14="http://schemas.microsoft.com/office/powerpoint/2010/main" val="2695859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0D07-3A24-4F6C-1541-6F7974C9569D}"/>
              </a:ext>
            </a:extLst>
          </p:cNvPr>
          <p:cNvSpPr>
            <a:spLocks noGrp="1"/>
          </p:cNvSpPr>
          <p:nvPr>
            <p:ph type="title"/>
          </p:nvPr>
        </p:nvSpPr>
        <p:spPr/>
        <p:txBody>
          <a:bodyPr/>
          <a:lstStyle/>
          <a:p>
            <a:r>
              <a:rPr lang="en-US"/>
              <a:t>Select Ongoing Trials of </a:t>
            </a:r>
            <a:r>
              <a:rPr lang="en-US" dirty="0"/>
              <a:t>Datopotamab</a:t>
            </a:r>
            <a:r>
              <a:rPr lang="en-US"/>
              <a:t> </a:t>
            </a:r>
            <a:r>
              <a:rPr lang="en-US" dirty="0"/>
              <a:t>Deruxtecan</a:t>
            </a:r>
            <a:r>
              <a:rPr lang="en-US"/>
              <a:t> Combination Regimens in Advanced or Metastatic NSCLC</a:t>
            </a:r>
          </a:p>
        </p:txBody>
      </p:sp>
      <p:graphicFrame>
        <p:nvGraphicFramePr>
          <p:cNvPr id="3" name="Table 6">
            <a:extLst>
              <a:ext uri="{FF2B5EF4-FFF2-40B4-BE49-F238E27FC236}">
                <a16:creationId xmlns:a16="http://schemas.microsoft.com/office/drawing/2014/main" id="{4ECA8B6A-65FC-2ECC-78B8-2EC3AC397435}"/>
              </a:ext>
            </a:extLst>
          </p:cNvPr>
          <p:cNvGraphicFramePr>
            <a:graphicFrameLocks noGrp="1"/>
          </p:cNvGraphicFramePr>
          <p:nvPr>
            <p:ph idx="4294967295"/>
            <p:extLst>
              <p:ext uri="{D42A27DB-BD31-4B8C-83A1-F6EECF244321}">
                <p14:modId xmlns:p14="http://schemas.microsoft.com/office/powerpoint/2010/main" val="3783615166"/>
              </p:ext>
            </p:extLst>
          </p:nvPr>
        </p:nvGraphicFramePr>
        <p:xfrm>
          <a:off x="717550" y="1600200"/>
          <a:ext cx="10753585" cy="391509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38003950"/>
                    </a:ext>
                  </a:extLst>
                </a:gridCol>
                <a:gridCol w="822960">
                  <a:extLst>
                    <a:ext uri="{9D8B030D-6E8A-4147-A177-3AD203B41FA5}">
                      <a16:colId xmlns:a16="http://schemas.microsoft.com/office/drawing/2014/main" val="1977819049"/>
                    </a:ext>
                  </a:extLst>
                </a:gridCol>
                <a:gridCol w="2625614">
                  <a:extLst>
                    <a:ext uri="{9D8B030D-6E8A-4147-A177-3AD203B41FA5}">
                      <a16:colId xmlns:a16="http://schemas.microsoft.com/office/drawing/2014/main" val="2181313760"/>
                    </a:ext>
                  </a:extLst>
                </a:gridCol>
                <a:gridCol w="4196051">
                  <a:extLst>
                    <a:ext uri="{9D8B030D-6E8A-4147-A177-3AD203B41FA5}">
                      <a16:colId xmlns:a16="http://schemas.microsoft.com/office/drawing/2014/main" val="3894209279"/>
                    </a:ext>
                  </a:extLst>
                </a:gridCol>
                <a:gridCol w="1463040">
                  <a:extLst>
                    <a:ext uri="{9D8B030D-6E8A-4147-A177-3AD203B41FA5}">
                      <a16:colId xmlns:a16="http://schemas.microsoft.com/office/drawing/2014/main" val="3069995629"/>
                    </a:ext>
                  </a:extLst>
                </a:gridCol>
              </a:tblGrid>
              <a:tr h="249302">
                <a:tc>
                  <a:txBody>
                    <a:bodyPr/>
                    <a:lstStyle/>
                    <a:p>
                      <a:r>
                        <a:rPr lang="en-US" sz="1600"/>
                        <a:t>Trial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Patient Population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Treatment Arms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Primary</a:t>
                      </a:r>
                    </a:p>
                    <a:p>
                      <a:pPr algn="ctr"/>
                      <a:r>
                        <a:rPr lang="en-US" sz="1600"/>
                        <a:t>Endpoint(s)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6119581"/>
                  </a:ext>
                </a:extLst>
              </a:tr>
              <a:tr h="6232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TROPION-Lung07* (NCT05555732</a:t>
                      </a:r>
                      <a:r>
                        <a:rPr lang="en-US" sz="1600" b="0" i="0" kern="1200">
                          <a:solidFill>
                            <a:schemeClr val="bg1"/>
                          </a:solidFill>
                          <a:effectLst/>
                          <a:latin typeface="+mn-lt"/>
                          <a:ea typeface="+mn-ea"/>
                          <a:cs typeface="+mn-cs"/>
                        </a:rPr>
                        <a:t>)</a:t>
                      </a:r>
                      <a:endParaRPr lang="en-US" sz="160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mn-lt"/>
                        </a:rPr>
                        <a:t>III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mn-lt"/>
                        </a:rPr>
                        <a:t>1L adv/metastatic NSCLC without AGAs; </a:t>
                      </a:r>
                    </a:p>
                    <a:p>
                      <a:pPr algn="ctr"/>
                      <a:r>
                        <a:rPr lang="en-US" sz="1600">
                          <a:solidFill>
                            <a:schemeClr val="bg1"/>
                          </a:solidFill>
                          <a:latin typeface="+mn-lt"/>
                        </a:rPr>
                        <a:t>PD-L1 &lt;50%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Font typeface="Wingdings" panose="05000000000000000000" pitchFamily="2" charset="2"/>
                        <a:buNone/>
                      </a:pPr>
                      <a:r>
                        <a:rPr lang="en-US" sz="1600">
                          <a:solidFill>
                            <a:schemeClr val="bg1"/>
                          </a:solidFill>
                          <a:latin typeface="+mn-lt"/>
                        </a:rPr>
                        <a:t>Dato-DXd + pembrolizumab + platinum CT vs Dato-DXd + pembrolizumab vs </a:t>
                      </a:r>
                    </a:p>
                    <a:p>
                      <a:pPr marL="0" indent="0" algn="ctr">
                        <a:buFont typeface="Wingdings" panose="05000000000000000000" pitchFamily="2" charset="2"/>
                        <a:buNone/>
                      </a:pPr>
                      <a:r>
                        <a:rPr lang="en-US" sz="1600">
                          <a:solidFill>
                            <a:schemeClr val="bg1"/>
                          </a:solidFill>
                          <a:latin typeface="+mn-lt"/>
                        </a:rPr>
                        <a:t>pembrolizumab + platinum/pemetrexed CT</a:t>
                      </a:r>
                      <a:endParaRPr lang="en-US" sz="16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PFS by BICR, OS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68745819"/>
                  </a:ext>
                </a:extLst>
              </a:tr>
              <a:tr h="6232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TROPION-Lung08* (</a:t>
                      </a:r>
                      <a:r>
                        <a:rPr lang="en-US" sz="1600" b="0" i="0" kern="1200">
                          <a:solidFill>
                            <a:schemeClr val="bg1"/>
                          </a:solidFill>
                          <a:effectLst/>
                          <a:latin typeface="+mn-lt"/>
                          <a:ea typeface="+mn-ea"/>
                          <a:cs typeface="+mn-cs"/>
                        </a:rPr>
                        <a:t>NCT05215340)</a:t>
                      </a:r>
                      <a:endParaRPr lang="en-US" sz="160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latin typeface="+mn-lt"/>
                        </a:rPr>
                        <a:t>III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1L adv/metastatic NSCLC without AGAs;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PD-L1 </a:t>
                      </a:r>
                      <a:r>
                        <a:rPr lang="en-US" sz="1600" u="none">
                          <a:solidFill>
                            <a:schemeClr val="bg1"/>
                          </a:solidFill>
                          <a:latin typeface="+mn-lt"/>
                        </a:rPr>
                        <a:t>≥</a:t>
                      </a:r>
                      <a:r>
                        <a:rPr lang="en-US" sz="1600">
                          <a:solidFill>
                            <a:schemeClr val="bg1"/>
                          </a:solidFill>
                          <a:latin typeface="+mn-lt"/>
                        </a:rPr>
                        <a:t>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a:solidFill>
                            <a:schemeClr val="bg1"/>
                          </a:solidFill>
                          <a:latin typeface="+mn-lt"/>
                        </a:rPr>
                        <a:t>Dato-DXd + pembrolizumab vs </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a:solidFill>
                            <a:schemeClr val="bg1"/>
                          </a:solidFill>
                          <a:latin typeface="+mn-lt"/>
                        </a:rPr>
                        <a:t>pembrolizumab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PFS by BICR, OS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66798815"/>
                  </a:ext>
                </a:extLst>
              </a:tr>
              <a:tr h="6232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AVANZAR* (NCT05687266)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mn-lt"/>
                        </a:rPr>
                        <a:t>III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1L stage IIIB-IV NSCLC without AGAs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a:solidFill>
                            <a:schemeClr val="bg1"/>
                          </a:solidFill>
                          <a:latin typeface="+mn-lt"/>
                        </a:rPr>
                        <a:t>Dato-DXd + durvalumab + carboplatin vs </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a:solidFill>
                            <a:schemeClr val="bg1"/>
                          </a:solidFill>
                          <a:latin typeface="+mn-lt"/>
                        </a:rPr>
                        <a:t>pembrolizumab + platinum-based CT</a:t>
                      </a:r>
                      <a:endParaRPr lang="en-US" sz="16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PFS by BICR, OS in TROP2+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2944816"/>
                  </a:ext>
                </a:extLst>
              </a:tr>
              <a:tr h="6232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ORCHARD (NCT03944772)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latin typeface="+mn-lt"/>
                        </a:rPr>
                        <a:t>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EGFR-mutated adv/metastatic NSCLC with progression on 1L osimertinib</a:t>
                      </a:r>
                      <a:endParaRPr lang="en-US" sz="16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a:solidFill>
                            <a:schemeClr val="bg1"/>
                          </a:solidFill>
                          <a:latin typeface="+mn-lt"/>
                        </a:rPr>
                        <a:t>Various combinations, including osimertinib + Dato-DXd</a:t>
                      </a:r>
                      <a:endParaRPr lang="en-US" sz="16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rPr>
                        <a:t>ORR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67325365"/>
                  </a:ext>
                </a:extLst>
              </a:tr>
            </a:tbl>
          </a:graphicData>
        </a:graphic>
      </p:graphicFrame>
      <p:sp>
        <p:nvSpPr>
          <p:cNvPr id="4" name="TextBox 3">
            <a:extLst>
              <a:ext uri="{FF2B5EF4-FFF2-40B4-BE49-F238E27FC236}">
                <a16:creationId xmlns:a16="http://schemas.microsoft.com/office/drawing/2014/main" id="{CF25DBF3-F6F7-0093-A37D-80CAD4C6A732}"/>
              </a:ext>
            </a:extLst>
          </p:cNvPr>
          <p:cNvSpPr txBox="1"/>
          <p:nvPr/>
        </p:nvSpPr>
        <p:spPr bwMode="auto">
          <a:xfrm>
            <a:off x="717550" y="5515295"/>
            <a:ext cx="3303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ecruiting as of </a:t>
            </a:r>
            <a:r>
              <a:rPr lang="en-US" sz="1400" b="0" dirty="0">
                <a:solidFill>
                  <a:srgbClr val="000000"/>
                </a:solidFill>
                <a:latin typeface="Calibri" panose="020F0502020204030204" pitchFamily="34" charset="0"/>
              </a:rPr>
              <a:t>July</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2024.</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 Box 11">
            <a:extLst>
              <a:ext uri="{FF2B5EF4-FFF2-40B4-BE49-F238E27FC236}">
                <a16:creationId xmlns:a16="http://schemas.microsoft.com/office/drawing/2014/main" id="{EC1E4016-71B0-2E55-136C-B8A68C2B0530}"/>
              </a:ext>
            </a:extLst>
          </p:cNvPr>
          <p:cNvSpPr txBox="1">
            <a:spLocks noChangeArrowheads="1"/>
          </p:cNvSpPr>
          <p:nvPr/>
        </p:nvSpPr>
        <p:spPr bwMode="auto">
          <a:xfrm>
            <a:off x="414339" y="636097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NCT05555732. NCT05215340. NCT05687266. NCT03944772.  </a:t>
            </a:r>
          </a:p>
        </p:txBody>
      </p:sp>
    </p:spTree>
    <p:extLst>
      <p:ext uri="{BB962C8B-B14F-4D97-AF65-F5344CB8AC3E}">
        <p14:creationId xmlns:p14="http://schemas.microsoft.com/office/powerpoint/2010/main" val="1910497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t>EVOKE-02: Sacituzumab Govitecan + Pembro ± Carbo for Previously Untreated mNSCLC Without AGAs</a:t>
            </a:r>
            <a:endParaRPr lang="en-US" altLang="en-US"/>
          </a:p>
        </p:txBody>
      </p:sp>
      <p:sp>
        <p:nvSpPr>
          <p:cNvPr id="2" name="Content Placeholder 2">
            <a:extLst>
              <a:ext uri="{FF2B5EF4-FFF2-40B4-BE49-F238E27FC236}">
                <a16:creationId xmlns:a16="http://schemas.microsoft.com/office/drawing/2014/main" id="{238D7A8A-AD96-5381-D3A0-12B5BC688B41}"/>
              </a:ext>
            </a:extLst>
          </p:cNvPr>
          <p:cNvSpPr>
            <a:spLocks noGrp="1"/>
          </p:cNvSpPr>
          <p:nvPr>
            <p:ph idx="1"/>
          </p:nvPr>
        </p:nvSpPr>
        <p:spPr>
          <a:xfrm>
            <a:off x="604675" y="1513047"/>
            <a:ext cx="10877529" cy="4650686"/>
          </a:xfrm>
        </p:spPr>
        <p:txBody>
          <a:bodyPr/>
          <a:lstStyle/>
          <a:p>
            <a:r>
              <a:rPr lang="en-US" sz="2000"/>
              <a:t>Open-label, global, multicenter phase II trial (data cutoff: June 16, 2023)</a:t>
            </a:r>
          </a:p>
          <a:p>
            <a:pPr lvl="1"/>
            <a:endParaRPr lang="en-US" sz="200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Cho. WCLC 2023. Abstr OA05.04.</a:t>
            </a:r>
          </a:p>
        </p:txBody>
      </p:sp>
      <p:sp>
        <p:nvSpPr>
          <p:cNvPr id="3" name="Text Box 45">
            <a:extLst>
              <a:ext uri="{FF2B5EF4-FFF2-40B4-BE49-F238E27FC236}">
                <a16:creationId xmlns:a16="http://schemas.microsoft.com/office/drawing/2014/main" id="{5B0983EE-2F93-2C51-CA9B-94A99FFF178A}"/>
              </a:ext>
            </a:extLst>
          </p:cNvPr>
          <p:cNvSpPr txBox="1">
            <a:spLocks noChangeArrowheads="1"/>
          </p:cNvSpPr>
          <p:nvPr/>
        </p:nvSpPr>
        <p:spPr bwMode="auto">
          <a:xfrm>
            <a:off x="687718" y="2833579"/>
            <a:ext cx="298860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Patients with stage IV NSCLC </a:t>
            </a:r>
            <a:br>
              <a:rPr kumimoji="0" lang="en-US" alt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(per RECIST v1.1) without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actionable genomic alterations;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ECOG PS 0/1;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no prior systemic tx for metastatic NSCLC</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(N ≈ 176-224*)</a:t>
            </a:r>
          </a:p>
        </p:txBody>
      </p:sp>
      <p:sp>
        <p:nvSpPr>
          <p:cNvPr id="4" name="Rectangle 49">
            <a:extLst>
              <a:ext uri="{FF2B5EF4-FFF2-40B4-BE49-F238E27FC236}">
                <a16:creationId xmlns:a16="http://schemas.microsoft.com/office/drawing/2014/main" id="{7AD04008-D33E-B345-BEE6-2673FFBC50C7}"/>
              </a:ext>
            </a:extLst>
          </p:cNvPr>
          <p:cNvSpPr>
            <a:spLocks noChangeArrowheads="1"/>
          </p:cNvSpPr>
          <p:nvPr/>
        </p:nvSpPr>
        <p:spPr bwMode="auto">
          <a:xfrm>
            <a:off x="4366975" y="2004984"/>
            <a:ext cx="2387558" cy="73152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charset="0"/>
              </a:rPr>
              <a:t>Cohort A</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PD-L1 TPS ≥50%, nonsq or sq</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(n </a:t>
            </a:r>
            <a:r>
              <a:rPr kumimoji="0" lang="en-US" alt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t>
            </a:r>
            <a:r>
              <a:rPr kumimoji="0" lang="en-US" sz="1400" b="0" i="0" u="none" strike="noStrike" kern="1200" cap="none" spc="0" normalizeH="0" baseline="0" noProof="0">
                <a:ln>
                  <a:noFill/>
                </a:ln>
                <a:solidFill>
                  <a:srgbClr val="000000"/>
                </a:solidFill>
                <a:effectLst/>
                <a:uLnTx/>
                <a:uFillTx/>
                <a:latin typeface="Calibri"/>
                <a:ea typeface="+mn-ea"/>
                <a:cs typeface="Arial" charset="0"/>
              </a:rPr>
              <a:t> 30)</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1" u="none" strike="noStrike" kern="1200" cap="none" spc="0" normalizeH="0" baseline="0" noProof="0">
                <a:ln>
                  <a:noFill/>
                </a:ln>
                <a:solidFill>
                  <a:srgbClr val="000000"/>
                </a:solidFill>
                <a:effectLst/>
                <a:uLnTx/>
                <a:uFillTx/>
                <a:latin typeface="Calibri"/>
                <a:ea typeface="+mn-ea"/>
                <a:cs typeface="Arial" charset="0"/>
              </a:rPr>
              <a:t>Median f/u: 5.0 mo (1.7-12.0) </a:t>
            </a:r>
          </a:p>
        </p:txBody>
      </p:sp>
      <p:sp>
        <p:nvSpPr>
          <p:cNvPr id="8" name="Rectangle 49">
            <a:extLst>
              <a:ext uri="{FF2B5EF4-FFF2-40B4-BE49-F238E27FC236}">
                <a16:creationId xmlns:a16="http://schemas.microsoft.com/office/drawing/2014/main" id="{2AD374C7-68D1-7CAF-A6F3-763747DEB423}"/>
              </a:ext>
            </a:extLst>
          </p:cNvPr>
          <p:cNvSpPr>
            <a:spLocks noChangeArrowheads="1"/>
          </p:cNvSpPr>
          <p:nvPr/>
        </p:nvSpPr>
        <p:spPr bwMode="auto">
          <a:xfrm>
            <a:off x="7838194" y="2122841"/>
            <a:ext cx="3412936" cy="146304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FFFFFF"/>
                </a:solidFill>
                <a:effectLst/>
                <a:uLnTx/>
                <a:uFillTx/>
                <a:latin typeface="Calibri"/>
                <a:ea typeface="+mn-ea"/>
                <a:cs typeface="Arial" charset="0"/>
              </a:rPr>
              <a:t>Sacituzumab Govitecan</a:t>
            </a:r>
            <a:r>
              <a:rPr kumimoji="0" lang="en-US" sz="1600" b="1" i="0" u="none" strike="noStrike" kern="1200" cap="none" spc="0" normalizeH="0" baseline="30000" noProof="0">
                <a:ln>
                  <a:noFill/>
                </a:ln>
                <a:solidFill>
                  <a:srgbClr val="FFFFFF"/>
                </a:solidFill>
                <a:effectLst/>
                <a:uLnTx/>
                <a:uFillTx/>
                <a:latin typeface="Calibri"/>
                <a:ea typeface="+mn-ea"/>
                <a:cs typeface="Arial" charset="0"/>
              </a:rPr>
              <a:t>‡</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Calibri"/>
                <a:ea typeface="+mn-ea"/>
                <a:cs typeface="Arial" charset="0"/>
              </a:rPr>
              <a:t>10 mg/kg IV on D1 and D8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Calibri"/>
                <a:ea typeface="+mn-ea"/>
                <a:cs typeface="Arial" charset="0"/>
              </a:rPr>
              <a:t>+</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FFFFFF"/>
                </a:solidFill>
                <a:effectLst/>
                <a:uLnTx/>
                <a:uFillTx/>
                <a:latin typeface="Calibri"/>
                <a:ea typeface="+mn-ea"/>
                <a:cs typeface="Arial" charset="0"/>
              </a:rPr>
              <a:t>Pembrolizumab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Calibri"/>
                <a:ea typeface="+mn-ea"/>
                <a:cs typeface="Arial" charset="0"/>
              </a:rPr>
              <a:t>200 mg/m</a:t>
            </a:r>
            <a:r>
              <a:rPr kumimoji="0" lang="en-US" sz="1600" b="0" i="0" u="none" strike="noStrike" kern="1200" cap="none" spc="0" normalizeH="0" baseline="30000" noProof="0">
                <a:ln>
                  <a:noFill/>
                </a:ln>
                <a:solidFill>
                  <a:srgbClr val="FFFFFF"/>
                </a:solidFill>
                <a:effectLst/>
                <a:uLnTx/>
                <a:uFillTx/>
                <a:latin typeface="Calibri"/>
                <a:ea typeface="+mn-ea"/>
                <a:cs typeface="Arial" charset="0"/>
              </a:rPr>
              <a:t>2 </a:t>
            </a:r>
            <a:r>
              <a:rPr kumimoji="0" lang="en-US" sz="1600" b="0" i="0" u="none" strike="noStrike" kern="1200" cap="none" spc="0" normalizeH="0" baseline="0" noProof="0">
                <a:ln>
                  <a:noFill/>
                </a:ln>
                <a:solidFill>
                  <a:srgbClr val="FFFFFF"/>
                </a:solidFill>
                <a:effectLst/>
                <a:uLnTx/>
                <a:uFillTx/>
                <a:latin typeface="Calibri"/>
                <a:ea typeface="+mn-ea"/>
                <a:cs typeface="Arial" charset="0"/>
              </a:rPr>
              <a:t>IV on D1 </a:t>
            </a:r>
            <a:r>
              <a:rPr kumimoji="0" lang="en-US" altLang="en-US" sz="1600" b="0" i="0" u="none" strike="noStrike" kern="1200" cap="none" spc="0" normalizeH="0" baseline="0" noProof="0">
                <a:ln>
                  <a:noFill/>
                </a:ln>
                <a:solidFill>
                  <a:srgbClr val="FFFFFF"/>
                </a:solidFill>
                <a:effectLst/>
                <a:uLnTx/>
                <a:uFillTx/>
                <a:latin typeface="Calibri"/>
                <a:ea typeface="+mn-ea"/>
                <a:cs typeface="Arial" charset="0"/>
              </a:rPr>
              <a:t>(up to 35 cycles)</a:t>
            </a:r>
            <a:endParaRPr kumimoji="0" lang="en-US" altLang="en-US" sz="16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2" name="Content Placeholder 2">
            <a:extLst>
              <a:ext uri="{FF2B5EF4-FFF2-40B4-BE49-F238E27FC236}">
                <a16:creationId xmlns:a16="http://schemas.microsoft.com/office/drawing/2014/main" id="{E30997BA-6EB7-E91A-669F-0D42329B4133}"/>
              </a:ext>
            </a:extLst>
          </p:cNvPr>
          <p:cNvSpPr txBox="1">
            <a:spLocks/>
          </p:cNvSpPr>
          <p:nvPr/>
        </p:nvSpPr>
        <p:spPr bwMode="auto">
          <a:xfrm>
            <a:off x="623324" y="5671217"/>
            <a:ext cx="10608758" cy="82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endpoints:</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ORR per RECIST v1.1, dose-limiting toxicity in safety run-in</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DCR, DoR, and PFS per RECIST v1.1, OS, safety</a:t>
            </a:r>
          </a:p>
        </p:txBody>
      </p:sp>
      <p:sp>
        <p:nvSpPr>
          <p:cNvPr id="13" name="TextBox 12">
            <a:extLst>
              <a:ext uri="{FF2B5EF4-FFF2-40B4-BE49-F238E27FC236}">
                <a16:creationId xmlns:a16="http://schemas.microsoft.com/office/drawing/2014/main" id="{3AA88E38-14BB-5933-E066-B1C60A763834}"/>
              </a:ext>
            </a:extLst>
          </p:cNvPr>
          <p:cNvSpPr txBox="1"/>
          <p:nvPr/>
        </p:nvSpPr>
        <p:spPr bwMode="auto">
          <a:xfrm>
            <a:off x="604838" y="4635933"/>
            <a:ext cx="33842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*Planned enrollment. </a:t>
            </a:r>
            <a:r>
              <a:rPr kumimoji="0" lang="en-US" sz="1200" b="0" i="0" u="none" strike="noStrike" kern="1200" cap="none" spc="0" normalizeH="0" baseline="30000" noProof="0">
                <a:ln>
                  <a:noFill/>
                </a:ln>
                <a:solidFill>
                  <a:srgbClr val="000000"/>
                </a:solidFill>
                <a:effectLst/>
                <a:uLnTx/>
                <a:uFillTx/>
                <a:latin typeface="Calibri"/>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Carboplatin safety run-in and dose de-escalation safety run-in to determine sacituzumab govitecan RP2D for cohorts C and D. </a:t>
            </a:r>
            <a:r>
              <a:rPr kumimoji="0" lang="en-US" sz="1200" b="0" i="0" u="none" strike="noStrike" kern="1200" cap="none" spc="0" normalizeH="0" baseline="30000" noProof="0">
                <a:ln>
                  <a:noFill/>
                </a:ln>
                <a:solidFill>
                  <a:srgbClr val="000000"/>
                </a:solidFill>
                <a:effectLst/>
                <a:uLnTx/>
                <a:uFillTx/>
                <a:latin typeface="Calibri"/>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Sacituzumab govitecan continued until PD or unacceptable toxicity.</a:t>
            </a:r>
          </a:p>
        </p:txBody>
      </p:sp>
      <p:sp>
        <p:nvSpPr>
          <p:cNvPr id="9" name="Rectangle 50">
            <a:extLst>
              <a:ext uri="{FF2B5EF4-FFF2-40B4-BE49-F238E27FC236}">
                <a16:creationId xmlns:a16="http://schemas.microsoft.com/office/drawing/2014/main" id="{2EC5BA75-FD7A-1ACB-2604-0673EA97E8AA}"/>
              </a:ext>
            </a:extLst>
          </p:cNvPr>
          <p:cNvSpPr>
            <a:spLocks noChangeArrowheads="1"/>
          </p:cNvSpPr>
          <p:nvPr/>
        </p:nvSpPr>
        <p:spPr bwMode="auto">
          <a:xfrm>
            <a:off x="7838194" y="3979074"/>
            <a:ext cx="3412937" cy="1554480"/>
          </a:xfrm>
          <a:prstGeom prst="rect">
            <a:avLst/>
          </a:prstGeom>
          <a:solidFill>
            <a:schemeClr val="bg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FFFFFF"/>
                </a:solidFill>
                <a:effectLst/>
                <a:uLnTx/>
                <a:uFillTx/>
                <a:latin typeface="Calibri"/>
                <a:ea typeface="+mn-ea"/>
                <a:cs typeface="Arial" charset="0"/>
              </a:rPr>
              <a:t>Sacituzumab Govitecan</a:t>
            </a:r>
            <a:r>
              <a:rPr kumimoji="0" lang="en-US" sz="1600" b="1" i="0" u="none" strike="noStrike" kern="1200" cap="none" spc="0" normalizeH="0" baseline="30000" noProof="0">
                <a:ln>
                  <a:noFill/>
                </a:ln>
                <a:solidFill>
                  <a:srgbClr val="FFFFFF"/>
                </a:solidFill>
                <a:effectLst/>
                <a:uLnTx/>
                <a:uFillTx/>
                <a:latin typeface="Calibri"/>
                <a:ea typeface="+mn-ea"/>
                <a:cs typeface="Arial" charset="0"/>
              </a:rPr>
              <a:t>‡</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Calibri"/>
                <a:ea typeface="+mn-ea"/>
                <a:cs typeface="Arial" charset="0"/>
              </a:rPr>
              <a:t>RP2D IV on D1 and D8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Calibri"/>
                <a:ea typeface="+mn-ea"/>
                <a:cs typeface="Arial" charset="0"/>
              </a:rPr>
              <a:t>+</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FFFFFF"/>
                </a:solidFill>
                <a:effectLst/>
                <a:uLnTx/>
                <a:uFillTx/>
                <a:latin typeface="Calibri"/>
                <a:ea typeface="+mn-ea"/>
                <a:cs typeface="Arial" charset="0"/>
              </a:rPr>
              <a:t>Pembrolizumab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Calibri"/>
                <a:ea typeface="+mn-ea"/>
                <a:cs typeface="Arial" charset="0"/>
              </a:rPr>
              <a:t>200 mg/m</a:t>
            </a:r>
            <a:r>
              <a:rPr kumimoji="0" lang="en-US" sz="1600" b="0" i="0" u="none" strike="noStrike" kern="1200" cap="none" spc="0" normalizeH="0" baseline="30000" noProof="0">
                <a:ln>
                  <a:noFill/>
                </a:ln>
                <a:solidFill>
                  <a:srgbClr val="FFFFFF"/>
                </a:solidFill>
                <a:effectLst/>
                <a:uLnTx/>
                <a:uFillTx/>
                <a:latin typeface="Calibri"/>
                <a:ea typeface="+mn-ea"/>
                <a:cs typeface="Arial" charset="0"/>
              </a:rPr>
              <a:t>2 </a:t>
            </a:r>
            <a:r>
              <a:rPr kumimoji="0" lang="en-US" sz="1600" b="0" i="0" u="none" strike="noStrike" kern="1200" cap="none" spc="0" normalizeH="0" baseline="0" noProof="0">
                <a:ln>
                  <a:noFill/>
                </a:ln>
                <a:solidFill>
                  <a:srgbClr val="FFFFFF"/>
                </a:solidFill>
                <a:effectLst/>
                <a:uLnTx/>
                <a:uFillTx/>
                <a:latin typeface="Calibri"/>
                <a:ea typeface="+mn-ea"/>
                <a:cs typeface="Arial" charset="0"/>
              </a:rPr>
              <a:t>IV on D1 </a:t>
            </a:r>
            <a:r>
              <a:rPr kumimoji="0" lang="en-US" altLang="en-US" sz="1600" b="0" i="0" u="none" strike="noStrike" kern="1200" cap="none" spc="0" normalizeH="0" baseline="0" noProof="0">
                <a:ln>
                  <a:noFill/>
                </a:ln>
                <a:solidFill>
                  <a:srgbClr val="FFFFFF"/>
                </a:solidFill>
                <a:effectLst/>
                <a:uLnTx/>
                <a:uFillTx/>
                <a:latin typeface="Calibri"/>
                <a:ea typeface="+mn-ea"/>
                <a:cs typeface="Arial" charset="0"/>
              </a:rPr>
              <a:t>up to 35 cycles)</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a:ln>
                  <a:noFill/>
                </a:ln>
                <a:solidFill>
                  <a:srgbClr val="FFFFFF"/>
                </a:solidFill>
                <a:effectLst/>
                <a:uLnTx/>
                <a:uFillTx/>
                <a:latin typeface="Calibri"/>
                <a:ea typeface="+mn-ea"/>
                <a:cs typeface="Arial" charset="0"/>
              </a:rPr>
              <a:t>+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1" i="0" u="none" strike="noStrike" kern="1200" cap="none" spc="0" normalizeH="0" baseline="0" noProof="0">
                <a:ln>
                  <a:noFill/>
                </a:ln>
                <a:solidFill>
                  <a:srgbClr val="FFFFFF"/>
                </a:solidFill>
                <a:effectLst/>
                <a:uLnTx/>
                <a:uFillTx/>
                <a:latin typeface="Calibri"/>
                <a:ea typeface="+mn-ea"/>
                <a:cs typeface="Arial" charset="0"/>
              </a:rPr>
              <a:t>Carboplatin</a:t>
            </a:r>
            <a:r>
              <a:rPr kumimoji="0" lang="en-US" altLang="en-US" sz="1600" b="0" i="0" u="none" strike="noStrike" kern="1200" cap="none" spc="0" normalizeH="0" baseline="0" noProof="0">
                <a:ln>
                  <a:noFill/>
                </a:ln>
                <a:solidFill>
                  <a:srgbClr val="FFFFFF"/>
                </a:solidFill>
                <a:effectLst/>
                <a:uLnTx/>
                <a:uFillTx/>
                <a:latin typeface="Calibri"/>
                <a:ea typeface="+mn-ea"/>
                <a:cs typeface="Arial" charset="0"/>
              </a:rPr>
              <a:t> IV on D1 (up to 4 cycles)</a:t>
            </a:r>
            <a:endParaRPr kumimoji="0" lang="en-US" altLang="en-US" sz="16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5" name="Rectangle 49">
            <a:extLst>
              <a:ext uri="{FF2B5EF4-FFF2-40B4-BE49-F238E27FC236}">
                <a16:creationId xmlns:a16="http://schemas.microsoft.com/office/drawing/2014/main" id="{54170600-A235-DF93-C058-0590889D7024}"/>
              </a:ext>
            </a:extLst>
          </p:cNvPr>
          <p:cNvSpPr>
            <a:spLocks noChangeArrowheads="1"/>
          </p:cNvSpPr>
          <p:nvPr/>
        </p:nvSpPr>
        <p:spPr bwMode="auto">
          <a:xfrm>
            <a:off x="4183135" y="2895786"/>
            <a:ext cx="2755239" cy="73152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charset="0"/>
              </a:rPr>
              <a:t>Cohort B</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PD-L1 TPS &lt;50%, nonsq or sq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(n </a:t>
            </a:r>
            <a:r>
              <a:rPr kumimoji="0" lang="en-US" alt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t>
            </a:r>
            <a:r>
              <a:rPr kumimoji="0" lang="en-US" sz="1400" b="0" i="0" u="none" strike="noStrike" kern="1200" cap="none" spc="0" normalizeH="0" baseline="0" noProof="0">
                <a:ln>
                  <a:noFill/>
                </a:ln>
                <a:solidFill>
                  <a:srgbClr val="000000"/>
                </a:solidFill>
                <a:effectLst/>
                <a:uLnTx/>
                <a:uFillTx/>
                <a:latin typeface="Calibri"/>
                <a:ea typeface="+mn-ea"/>
                <a:cs typeface="Arial" charset="0"/>
              </a:rPr>
              <a:t> 33)</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1" u="none" strike="noStrike" kern="1200" cap="none" spc="0" normalizeH="0" baseline="0" noProof="0">
                <a:ln>
                  <a:noFill/>
                </a:ln>
                <a:solidFill>
                  <a:srgbClr val="000000"/>
                </a:solidFill>
                <a:effectLst/>
                <a:uLnTx/>
                <a:uFillTx/>
                <a:latin typeface="Calibri"/>
                <a:ea typeface="+mn-ea"/>
                <a:cs typeface="Arial" charset="0"/>
              </a:rPr>
              <a:t>Median f/u: 5.8 mo (1.0-12.2) </a:t>
            </a:r>
          </a:p>
        </p:txBody>
      </p:sp>
      <p:sp>
        <p:nvSpPr>
          <p:cNvPr id="6" name="Rectangle 49">
            <a:extLst>
              <a:ext uri="{FF2B5EF4-FFF2-40B4-BE49-F238E27FC236}">
                <a16:creationId xmlns:a16="http://schemas.microsoft.com/office/drawing/2014/main" id="{17EDA1D1-6966-5510-3B83-F70A03FFFC41}"/>
              </a:ext>
            </a:extLst>
          </p:cNvPr>
          <p:cNvSpPr>
            <a:spLocks noChangeArrowheads="1"/>
          </p:cNvSpPr>
          <p:nvPr/>
        </p:nvSpPr>
        <p:spPr bwMode="auto">
          <a:xfrm>
            <a:off x="4417754" y="4043296"/>
            <a:ext cx="2286000" cy="73152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charset="0"/>
              </a:rPr>
              <a:t>Cohort C</a:t>
            </a:r>
            <a:r>
              <a:rPr kumimoji="0" lang="en-US" sz="1600" b="0" i="0" u="none" strike="noStrike" kern="1200" cap="none" spc="0" normalizeH="0" baseline="30000" noProof="0">
                <a:ln>
                  <a:noFill/>
                </a:ln>
                <a:solidFill>
                  <a:srgbClr val="000000"/>
                </a:solidFill>
                <a:effectLst/>
                <a:uLnTx/>
                <a:uFillTx/>
                <a:latin typeface="Calibri"/>
                <a:ea typeface="+mn-ea"/>
                <a:cs typeface="Arial" panose="020B0604020202020204" pitchFamily="34" charset="0"/>
              </a:rPr>
              <a:t>†</a:t>
            </a:r>
            <a:endParaRPr kumimoji="0" lang="en-US" sz="1600" b="1" i="0" u="none" strike="noStrike" kern="1200" cap="none" spc="0" normalizeH="0" baseline="0" noProof="0">
              <a:ln>
                <a:noFill/>
              </a:ln>
              <a:solidFill>
                <a:srgbClr val="000000"/>
              </a:solidFill>
              <a:effectLst/>
              <a:uLnTx/>
              <a:uFillTx/>
              <a:latin typeface="Calibri"/>
              <a:ea typeface="+mn-ea"/>
              <a:cs typeface="Arial" charset="0"/>
            </a:endParaRP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Any PD-L1 TPS, nonsq only</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(n* </a:t>
            </a:r>
            <a:r>
              <a:rPr kumimoji="0" lang="en-US" alt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t>
            </a:r>
            <a:r>
              <a:rPr kumimoji="0" lang="en-US" sz="1400" b="0" i="0" u="none" strike="noStrike" kern="1200" cap="none" spc="0" normalizeH="0" baseline="0" noProof="0">
                <a:ln>
                  <a:noFill/>
                </a:ln>
                <a:solidFill>
                  <a:srgbClr val="000000"/>
                </a:solidFill>
                <a:effectLst/>
                <a:uLnTx/>
                <a:uFillTx/>
                <a:latin typeface="Calibri"/>
                <a:ea typeface="+mn-ea"/>
                <a:cs typeface="Arial" charset="0"/>
              </a:rPr>
              <a:t> 40)</a:t>
            </a:r>
          </a:p>
        </p:txBody>
      </p:sp>
      <p:sp>
        <p:nvSpPr>
          <p:cNvPr id="7" name="Rectangle 49">
            <a:extLst>
              <a:ext uri="{FF2B5EF4-FFF2-40B4-BE49-F238E27FC236}">
                <a16:creationId xmlns:a16="http://schemas.microsoft.com/office/drawing/2014/main" id="{370AFC6A-BDD1-E6FA-A64C-FCB3A8A8612D}"/>
              </a:ext>
            </a:extLst>
          </p:cNvPr>
          <p:cNvSpPr>
            <a:spLocks noChangeArrowheads="1"/>
          </p:cNvSpPr>
          <p:nvPr/>
        </p:nvSpPr>
        <p:spPr bwMode="auto">
          <a:xfrm>
            <a:off x="4417754" y="4777470"/>
            <a:ext cx="2286000" cy="73259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a:ln>
                  <a:noFill/>
                </a:ln>
                <a:solidFill>
                  <a:srgbClr val="000000"/>
                </a:solidFill>
                <a:effectLst/>
                <a:uLnTx/>
                <a:uFillTx/>
                <a:latin typeface="Calibri"/>
                <a:ea typeface="+mn-ea"/>
                <a:cs typeface="Arial" charset="0"/>
              </a:rPr>
              <a:t>Cohort D</a:t>
            </a:r>
            <a:r>
              <a:rPr kumimoji="0" lang="en-US" sz="1600" b="0" i="0" u="none" strike="noStrike" kern="1200" cap="none" spc="0" normalizeH="0" baseline="30000" noProof="0">
                <a:ln>
                  <a:noFill/>
                </a:ln>
                <a:solidFill>
                  <a:srgbClr val="000000"/>
                </a:solidFill>
                <a:effectLst/>
                <a:uLnTx/>
                <a:uFillTx/>
                <a:latin typeface="Calibri"/>
                <a:ea typeface="+mn-ea"/>
                <a:cs typeface="Arial" panose="020B0604020202020204" pitchFamily="34" charset="0"/>
              </a:rPr>
              <a:t>†</a:t>
            </a:r>
            <a:endParaRPr kumimoji="0" lang="en-US" sz="1600" b="1" i="0" u="none" strike="noStrike" kern="1200" cap="none" spc="0" normalizeH="0" baseline="0" noProof="0">
              <a:ln>
                <a:noFill/>
              </a:ln>
              <a:solidFill>
                <a:srgbClr val="000000"/>
              </a:solidFill>
              <a:effectLst/>
              <a:uLnTx/>
              <a:uFillTx/>
              <a:latin typeface="Calibri"/>
              <a:ea typeface="+mn-ea"/>
              <a:cs typeface="Arial" charset="0"/>
            </a:endParaRP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Any PD-L1 TPS, sq only</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Arial" charset="0"/>
              </a:rPr>
              <a:t>(n* </a:t>
            </a:r>
            <a:r>
              <a:rPr kumimoji="0" lang="en-US" alt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t>
            </a:r>
            <a:r>
              <a:rPr kumimoji="0" lang="en-US" sz="1400" b="0" i="0" u="none" strike="noStrike" kern="1200" cap="none" spc="0" normalizeH="0" baseline="0" noProof="0">
                <a:ln>
                  <a:noFill/>
                </a:ln>
                <a:solidFill>
                  <a:srgbClr val="000000"/>
                </a:solidFill>
                <a:effectLst/>
                <a:uLnTx/>
                <a:uFillTx/>
                <a:latin typeface="Calibri"/>
                <a:ea typeface="+mn-ea"/>
                <a:cs typeface="Arial" charset="0"/>
              </a:rPr>
              <a:t> 40)</a:t>
            </a:r>
          </a:p>
        </p:txBody>
      </p:sp>
      <p:grpSp>
        <p:nvGrpSpPr>
          <p:cNvPr id="37" name="Group 36">
            <a:extLst>
              <a:ext uri="{FF2B5EF4-FFF2-40B4-BE49-F238E27FC236}">
                <a16:creationId xmlns:a16="http://schemas.microsoft.com/office/drawing/2014/main" id="{8C62780C-C620-C2D0-72C2-D6C768259803}"/>
              </a:ext>
            </a:extLst>
          </p:cNvPr>
          <p:cNvGrpSpPr/>
          <p:nvPr/>
        </p:nvGrpSpPr>
        <p:grpSpPr>
          <a:xfrm>
            <a:off x="7030439" y="4211202"/>
            <a:ext cx="721070" cy="1039943"/>
            <a:chOff x="5606050" y="2086681"/>
            <a:chExt cx="4688088" cy="888898"/>
          </a:xfrm>
        </p:grpSpPr>
        <p:sp>
          <p:nvSpPr>
            <p:cNvPr id="39" name="Line 52">
              <a:extLst>
                <a:ext uri="{FF2B5EF4-FFF2-40B4-BE49-F238E27FC236}">
                  <a16:creationId xmlns:a16="http://schemas.microsoft.com/office/drawing/2014/main" id="{70B0008F-AF20-76C9-0FEB-982BB3E38876}"/>
                </a:ext>
              </a:extLst>
            </p:cNvPr>
            <p:cNvSpPr>
              <a:spLocks noChangeShapeType="1"/>
            </p:cNvSpPr>
            <p:nvPr/>
          </p:nvSpPr>
          <p:spPr bwMode="auto">
            <a:xfrm>
              <a:off x="6727116" y="2531159"/>
              <a:ext cx="3567022" cy="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cxnSp>
          <p:nvCxnSpPr>
            <p:cNvPr id="40" name="Straight Connector 39">
              <a:extLst>
                <a:ext uri="{FF2B5EF4-FFF2-40B4-BE49-F238E27FC236}">
                  <a16:creationId xmlns:a16="http://schemas.microsoft.com/office/drawing/2014/main" id="{1FD9ED58-105A-6977-E400-D08144403936}"/>
                </a:ext>
              </a:extLst>
            </p:cNvPr>
            <p:cNvCxnSpPr>
              <a:cxnSpLocks/>
            </p:cNvCxnSpPr>
            <p:nvPr/>
          </p:nvCxnSpPr>
          <p:spPr bwMode="auto">
            <a:xfrm>
              <a:off x="5614521" y="2095148"/>
              <a:ext cx="112106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23F33D0-889C-F316-ED91-9CB1C0574D20}"/>
                </a:ext>
              </a:extLst>
            </p:cNvPr>
            <p:cNvCxnSpPr>
              <a:cxnSpLocks/>
            </p:cNvCxnSpPr>
            <p:nvPr/>
          </p:nvCxnSpPr>
          <p:spPr bwMode="auto">
            <a:xfrm>
              <a:off x="5606050" y="2967112"/>
              <a:ext cx="112106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E110406-099F-2591-02F2-B5AD0ACE25D8}"/>
                </a:ext>
              </a:extLst>
            </p:cNvPr>
            <p:cNvCxnSpPr>
              <a:cxnSpLocks/>
            </p:cNvCxnSpPr>
            <p:nvPr/>
          </p:nvCxnSpPr>
          <p:spPr bwMode="auto">
            <a:xfrm>
              <a:off x="6735587" y="2086681"/>
              <a:ext cx="0" cy="888898"/>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A12358C0-7F04-1F7F-0CC6-B1F472D159E1}"/>
              </a:ext>
            </a:extLst>
          </p:cNvPr>
          <p:cNvGrpSpPr/>
          <p:nvPr/>
        </p:nvGrpSpPr>
        <p:grpSpPr>
          <a:xfrm>
            <a:off x="7020799" y="2398209"/>
            <a:ext cx="177376" cy="911594"/>
            <a:chOff x="5690722" y="2037396"/>
            <a:chExt cx="1138002" cy="888898"/>
          </a:xfrm>
        </p:grpSpPr>
        <p:grpSp>
          <p:nvGrpSpPr>
            <p:cNvPr id="36" name="Group 35">
              <a:extLst>
                <a:ext uri="{FF2B5EF4-FFF2-40B4-BE49-F238E27FC236}">
                  <a16:creationId xmlns:a16="http://schemas.microsoft.com/office/drawing/2014/main" id="{611139B2-AF5F-F8AC-C85F-99B740B08928}"/>
                </a:ext>
              </a:extLst>
            </p:cNvPr>
            <p:cNvGrpSpPr/>
            <p:nvPr/>
          </p:nvGrpSpPr>
          <p:grpSpPr>
            <a:xfrm>
              <a:off x="5690722" y="2037396"/>
              <a:ext cx="1129537" cy="888898"/>
              <a:chOff x="5606050" y="2086681"/>
              <a:chExt cx="1129537" cy="888898"/>
            </a:xfrm>
          </p:grpSpPr>
          <p:cxnSp>
            <p:nvCxnSpPr>
              <p:cNvPr id="26" name="Straight Connector 25">
                <a:extLst>
                  <a:ext uri="{FF2B5EF4-FFF2-40B4-BE49-F238E27FC236}">
                    <a16:creationId xmlns:a16="http://schemas.microsoft.com/office/drawing/2014/main" id="{850FE77A-E655-7FA8-EA51-F3990F3D6A3C}"/>
                  </a:ext>
                </a:extLst>
              </p:cNvPr>
              <p:cNvCxnSpPr>
                <a:cxnSpLocks/>
              </p:cNvCxnSpPr>
              <p:nvPr/>
            </p:nvCxnSpPr>
            <p:spPr bwMode="auto">
              <a:xfrm>
                <a:off x="5606050" y="2967112"/>
                <a:ext cx="112106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49A2942-32AE-8284-4A16-51FAC9936B8C}"/>
                  </a:ext>
                </a:extLst>
              </p:cNvPr>
              <p:cNvCxnSpPr>
                <a:cxnSpLocks/>
              </p:cNvCxnSpPr>
              <p:nvPr/>
            </p:nvCxnSpPr>
            <p:spPr bwMode="auto">
              <a:xfrm>
                <a:off x="6735587" y="2086681"/>
                <a:ext cx="0" cy="888898"/>
              </a:xfrm>
              <a:prstGeom prst="line">
                <a:avLst/>
              </a:prstGeom>
              <a:noFill/>
              <a:ln w="28575" cap="flat" cmpd="sng" algn="ctr">
                <a:solidFill>
                  <a:schemeClr val="bg1"/>
                </a:solidFill>
                <a:prstDash val="solid"/>
                <a:round/>
                <a:headEnd type="none" w="med" len="med"/>
                <a:tailEnd type="none" w="med" len="med"/>
              </a:ln>
              <a:effectLst/>
            </p:spPr>
          </p:cxnSp>
        </p:grpSp>
        <p:cxnSp>
          <p:nvCxnSpPr>
            <p:cNvPr id="43" name="Straight Connector 42">
              <a:extLst>
                <a:ext uri="{FF2B5EF4-FFF2-40B4-BE49-F238E27FC236}">
                  <a16:creationId xmlns:a16="http://schemas.microsoft.com/office/drawing/2014/main" id="{8600A9AD-9B29-8850-7A65-E0E2B686CF2A}"/>
                </a:ext>
              </a:extLst>
            </p:cNvPr>
            <p:cNvCxnSpPr>
              <a:cxnSpLocks/>
            </p:cNvCxnSpPr>
            <p:nvPr/>
          </p:nvCxnSpPr>
          <p:spPr bwMode="auto">
            <a:xfrm>
              <a:off x="5707656" y="2043395"/>
              <a:ext cx="1121068" cy="0"/>
            </a:xfrm>
            <a:prstGeom prst="line">
              <a:avLst/>
            </a:prstGeom>
            <a:noFill/>
            <a:ln w="28575" cap="flat" cmpd="sng" algn="ctr">
              <a:solidFill>
                <a:schemeClr val="bg1"/>
              </a:solidFill>
              <a:prstDash val="solid"/>
              <a:round/>
              <a:headEnd type="none" w="med" len="med"/>
              <a:tailEnd type="none" w="med" len="med"/>
            </a:ln>
            <a:effectLst/>
          </p:spPr>
        </p:cxnSp>
      </p:grpSp>
      <p:sp>
        <p:nvSpPr>
          <p:cNvPr id="47" name="Line 52">
            <a:extLst>
              <a:ext uri="{FF2B5EF4-FFF2-40B4-BE49-F238E27FC236}">
                <a16:creationId xmlns:a16="http://schemas.microsoft.com/office/drawing/2014/main" id="{B3429B0B-614B-9D3C-1727-EB9589D255FA}"/>
              </a:ext>
            </a:extLst>
          </p:cNvPr>
          <p:cNvSpPr>
            <a:spLocks noChangeShapeType="1"/>
          </p:cNvSpPr>
          <p:nvPr/>
        </p:nvSpPr>
        <p:spPr bwMode="auto">
          <a:xfrm>
            <a:off x="7216267" y="2854361"/>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 name="TextBox 13">
            <a:extLst>
              <a:ext uri="{FF2B5EF4-FFF2-40B4-BE49-F238E27FC236}">
                <a16:creationId xmlns:a16="http://schemas.microsoft.com/office/drawing/2014/main" id="{AC41303A-814E-768E-1FCF-4971AC02F497}"/>
              </a:ext>
            </a:extLst>
          </p:cNvPr>
          <p:cNvSpPr txBox="1"/>
          <p:nvPr/>
        </p:nvSpPr>
        <p:spPr bwMode="auto">
          <a:xfrm>
            <a:off x="8942157" y="1854885"/>
            <a:ext cx="1205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21-Day Cycles</a:t>
            </a:r>
          </a:p>
        </p:txBody>
      </p:sp>
      <p:sp>
        <p:nvSpPr>
          <p:cNvPr id="17" name="TextBox 16">
            <a:extLst>
              <a:ext uri="{FF2B5EF4-FFF2-40B4-BE49-F238E27FC236}">
                <a16:creationId xmlns:a16="http://schemas.microsoft.com/office/drawing/2014/main" id="{DD2144A6-512F-F9CC-7810-26826F85050B}"/>
              </a:ext>
            </a:extLst>
          </p:cNvPr>
          <p:cNvSpPr txBox="1"/>
          <p:nvPr/>
        </p:nvSpPr>
        <p:spPr bwMode="auto">
          <a:xfrm>
            <a:off x="8942157" y="3697815"/>
            <a:ext cx="1205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21-Day Cycles</a:t>
            </a:r>
          </a:p>
        </p:txBody>
      </p:sp>
      <p:sp>
        <p:nvSpPr>
          <p:cNvPr id="19" name="Rectangle 18">
            <a:extLst>
              <a:ext uri="{FF2B5EF4-FFF2-40B4-BE49-F238E27FC236}">
                <a16:creationId xmlns:a16="http://schemas.microsoft.com/office/drawing/2014/main" id="{919DCDED-3BD0-14AF-B1D9-56DFE63575C3}"/>
              </a:ext>
            </a:extLst>
          </p:cNvPr>
          <p:cNvSpPr/>
          <p:nvPr/>
        </p:nvSpPr>
        <p:spPr bwMode="auto">
          <a:xfrm>
            <a:off x="4299812" y="1872153"/>
            <a:ext cx="7182575" cy="1828800"/>
          </a:xfrm>
          <a:prstGeom prst="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5" name="Line 52">
            <a:extLst>
              <a:ext uri="{FF2B5EF4-FFF2-40B4-BE49-F238E27FC236}">
                <a16:creationId xmlns:a16="http://schemas.microsoft.com/office/drawing/2014/main" id="{78331BD9-86EF-6C21-D2E0-1A4814D81E9A}"/>
              </a:ext>
            </a:extLst>
          </p:cNvPr>
          <p:cNvSpPr>
            <a:spLocks noChangeShapeType="1"/>
          </p:cNvSpPr>
          <p:nvPr/>
        </p:nvSpPr>
        <p:spPr bwMode="auto">
          <a:xfrm>
            <a:off x="3616750" y="3628290"/>
            <a:ext cx="548640" cy="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500973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EVOKE-02: Efficacy Summary With Sacituzumab Govitecan + Pembrolizumab</a:t>
            </a:r>
            <a:endParaRPr lang="en-US" altLang="en-US"/>
          </a:p>
        </p:txBody>
      </p:sp>
      <p:sp>
        <p:nvSpPr>
          <p:cNvPr id="4" name="Text Box 11">
            <a:extLst>
              <a:ext uri="{FF2B5EF4-FFF2-40B4-BE49-F238E27FC236}">
                <a16:creationId xmlns:a16="http://schemas.microsoft.com/office/drawing/2014/main" id="{37ABB1AA-AFD4-37E1-37F9-2C1FF6F9DFEC}"/>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Cho. WCLC 2023. Abstr OA05.04. 2. Patel. NACLC 2023.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PP01.113.</a:t>
            </a:r>
          </a:p>
        </p:txBody>
      </p:sp>
      <p:graphicFrame>
        <p:nvGraphicFramePr>
          <p:cNvPr id="5" name="Group 32">
            <a:extLst>
              <a:ext uri="{FF2B5EF4-FFF2-40B4-BE49-F238E27FC236}">
                <a16:creationId xmlns:a16="http://schemas.microsoft.com/office/drawing/2014/main" id="{1D012530-0D60-509B-57A2-0805C425FFD1}"/>
              </a:ext>
            </a:extLst>
          </p:cNvPr>
          <p:cNvGraphicFramePr>
            <a:graphicFrameLocks noGrp="1"/>
          </p:cNvGraphicFramePr>
          <p:nvPr>
            <p:extLst>
              <p:ext uri="{D42A27DB-BD31-4B8C-83A1-F6EECF244321}">
                <p14:modId xmlns:p14="http://schemas.microsoft.com/office/powerpoint/2010/main" val="3998618209"/>
              </p:ext>
            </p:extLst>
          </p:nvPr>
        </p:nvGraphicFramePr>
        <p:xfrm>
          <a:off x="308389" y="1600200"/>
          <a:ext cx="6233011" cy="4015419"/>
        </p:xfrm>
        <a:graphic>
          <a:graphicData uri="http://schemas.openxmlformats.org/drawingml/2006/table">
            <a:tbl>
              <a:tblPr/>
              <a:tblGrid>
                <a:gridCol w="1737360">
                  <a:extLst>
                    <a:ext uri="{9D8B030D-6E8A-4147-A177-3AD203B41FA5}">
                      <a16:colId xmlns:a16="http://schemas.microsoft.com/office/drawing/2014/main" val="20000"/>
                    </a:ext>
                  </a:extLst>
                </a:gridCol>
                <a:gridCol w="1645920">
                  <a:extLst>
                    <a:ext uri="{9D8B030D-6E8A-4147-A177-3AD203B41FA5}">
                      <a16:colId xmlns:a16="http://schemas.microsoft.com/office/drawing/2014/main" val="2404266461"/>
                    </a:ext>
                  </a:extLst>
                </a:gridCol>
                <a:gridCol w="1617357">
                  <a:extLst>
                    <a:ext uri="{9D8B030D-6E8A-4147-A177-3AD203B41FA5}">
                      <a16:colId xmlns:a16="http://schemas.microsoft.com/office/drawing/2014/main" val="20001"/>
                    </a:ext>
                  </a:extLst>
                </a:gridCol>
                <a:gridCol w="1232374">
                  <a:extLst>
                    <a:ext uri="{9D8B030D-6E8A-4147-A177-3AD203B41FA5}">
                      <a16:colId xmlns:a16="http://schemas.microsoft.com/office/drawing/2014/main" val="4270097797"/>
                    </a:ext>
                  </a:extLst>
                </a:gridCol>
              </a:tblGrid>
              <a:tr h="80436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Efficacy Outcome by Investigator*</a:t>
                      </a:r>
                      <a:r>
                        <a:rPr kumimoji="0" lang="en-US" sz="1600" b="1" i="0" u="none" strike="noStrike" cap="none" normalizeH="0" baseline="3000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Cohort A: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PD-L1 TPS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(n = 29)</a:t>
                      </a:r>
                      <a:r>
                        <a:rPr kumimoji="0" lang="en-US" sz="1600" b="1" i="0" u="none" strike="noStrike" kern="1200" cap="none" spc="0" normalizeH="0" baseline="30000" noProof="0">
                          <a:ln>
                            <a:noFill/>
                          </a:ln>
                          <a:solidFill>
                            <a:schemeClr val="tx1"/>
                          </a:solidFill>
                          <a:effectLst/>
                          <a:uLnTx/>
                          <a:uFillTx/>
                          <a:latin typeface="+mj-lt"/>
                          <a:ea typeface="+mn-ea"/>
                          <a:cs typeface="Arial" panose="020B0604020202020204" pitchFamily="34" charset="0"/>
                        </a:rPr>
                        <a:t>†</a:t>
                      </a:r>
                      <a:endParaRPr kumimoji="0" lang="en-US" sz="1600" b="1" i="0" u="none" strike="noStrike" cap="none" normalizeH="0" baseline="0">
                        <a:ln>
                          <a:noFill/>
                        </a:ln>
                        <a:solidFill>
                          <a:schemeClr val="tx1"/>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Cohort 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PD-L1 TPS &lt;50%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(n = 32)</a:t>
                      </a:r>
                      <a:r>
                        <a:rPr kumimoji="0" lang="en-US" sz="1600" b="1" i="0" u="none" strike="noStrike" kern="1200" cap="none" spc="0" normalizeH="0" baseline="30000" noProof="0">
                          <a:ln>
                            <a:noFill/>
                          </a:ln>
                          <a:solidFill>
                            <a:schemeClr val="tx1"/>
                          </a:solidFill>
                          <a:effectLst/>
                          <a:uLnTx/>
                          <a:uFillTx/>
                          <a:latin typeface="+mj-lt"/>
                          <a:ea typeface="+mn-ea"/>
                          <a:cs typeface="Arial" panose="020B0604020202020204" pitchFamily="34" charset="0"/>
                        </a:rPr>
                        <a:t>‡</a:t>
                      </a:r>
                      <a:endParaRPr kumimoji="0" lang="en-US" sz="1600" b="1" i="0" u="none" strike="noStrike" cap="none" normalizeH="0" baseline="0">
                        <a:ln>
                          <a:noFill/>
                        </a:ln>
                        <a:solidFill>
                          <a:schemeClr val="tx1"/>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Total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j-lt"/>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7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mj-lt"/>
                        </a:rPr>
                        <a:t>ORR,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j-lt"/>
                          <a:ea typeface="+mn-ea"/>
                          <a:cs typeface="+mn-cs"/>
                        </a:rPr>
                        <a:t>20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14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34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8222129"/>
                  </a:ext>
                </a:extLst>
              </a:tr>
              <a:tr h="634775">
                <a:tc>
                  <a:txBody>
                    <a:bodyPr/>
                    <a:lstStyle/>
                    <a:p>
                      <a:pPr marL="285750" marR="0" lvl="0" indent="-285750" algn="l" defTabSz="914400" rtl="0" eaLnBrk="1" fontAlgn="base" latinLnBrk="0" hangingPunct="1">
                        <a:lnSpc>
                          <a:spcPct val="100000"/>
                        </a:lnSpc>
                        <a:spcBef>
                          <a:spcPct val="0"/>
                        </a:spcBef>
                        <a:spcAft>
                          <a:spcPct val="2500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mj-lt"/>
                        </a:rPr>
                        <a:t>PR, n (%)</a:t>
                      </a:r>
                    </a:p>
                    <a:p>
                      <a:pPr marL="548640" marR="0" lvl="1" indent="-285750" algn="l" defTabSz="914400" rtl="0" eaLnBrk="1" fontAlgn="base" latinLnBrk="0" hangingPunct="1">
                        <a:lnSpc>
                          <a:spcPct val="100000"/>
                        </a:lnSpc>
                        <a:spcBef>
                          <a:spcPct val="0"/>
                        </a:spcBef>
                        <a:spcAft>
                          <a:spcPct val="2500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mj-lt"/>
                        </a:rPr>
                        <a:t>Confirmed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mj-lt"/>
                        </a:rPr>
                        <a:t>20 (69)</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mj-lt"/>
                        </a:rPr>
                        <a:t>18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14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12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34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30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1756">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j-lt"/>
                        </a:rPr>
                        <a:t>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5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11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16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1756">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j-lt"/>
                        </a:rPr>
                        <a:t>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j-lt"/>
                          <a:ea typeface="+mn-ea"/>
                          <a:cs typeface="+mn-cs"/>
                        </a:rPr>
                        <a:t>3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5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88187">
                <a:tc>
                  <a:txBody>
                    <a:bodyPr/>
                    <a:lstStyle/>
                    <a:p>
                      <a:pPr marL="0" marR="0" lvl="0" indent="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None/>
                        <a:tabLst/>
                      </a:pPr>
                      <a:r>
                        <a:rPr kumimoji="0" lang="en-US" sz="1600" b="0" i="0" u="none" strike="noStrike" cap="none" normalizeH="0" baseline="0">
                          <a:ln>
                            <a:noFill/>
                          </a:ln>
                          <a:solidFill>
                            <a:schemeClr val="bg2">
                              <a:lumMod val="10000"/>
                            </a:schemeClr>
                          </a:solidFill>
                          <a:effectLst/>
                          <a:latin typeface="+mj-lt"/>
                        </a:rPr>
                        <a:t>DCR, % (95% CI)</a:t>
                      </a:r>
                      <a:r>
                        <a:rPr kumimoji="0" lang="en-US" sz="1600" b="0" i="0" u="none" strike="noStrike" kern="1200" cap="none" spc="0" normalizeH="0" baseline="30000" noProof="0">
                          <a:ln>
                            <a:noFill/>
                          </a:ln>
                          <a:solidFill>
                            <a:srgbClr val="000000"/>
                          </a:solidFill>
                          <a:effectLst/>
                          <a:uLnTx/>
                          <a:uFillTx/>
                          <a:latin typeface="+mn-lt"/>
                          <a:ea typeface="+mn-ea"/>
                          <a:cs typeface="Arial" panose="020B0604020202020204" pitchFamily="34" charset="0"/>
                        </a:rPr>
                        <a:t>§</a:t>
                      </a:r>
                      <a:endParaRPr kumimoji="0" lang="en-US" sz="1600" b="0" i="0" u="none" strike="noStrike" cap="none" normalizeH="0" baseline="0">
                        <a:ln>
                          <a:noFill/>
                        </a:ln>
                        <a:solidFill>
                          <a:schemeClr val="bg2">
                            <a:lumMod val="10000"/>
                          </a:schemeClr>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j-lt"/>
                          <a:ea typeface="+mn-ea"/>
                          <a:cs typeface="+mn-cs"/>
                        </a:rPr>
                        <a:t>86 (68-96)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78 (60-91)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j-lt"/>
                        </a:rPr>
                        <a:t>82 (70-91)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6306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mj-lt"/>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j-lt"/>
                          <a:ea typeface="+mn-ea"/>
                          <a:cs typeface="+mn-cs"/>
                        </a:rPr>
                        <a:t>NR </a:t>
                      </a:r>
                    </a:p>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j-lt"/>
                          <a:ea typeface="+mn-ea"/>
                          <a:cs typeface="+mn-cs"/>
                        </a:rPr>
                        <a:t>(5.6-NR)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NR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(3.5-NR)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NR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(7.9-NR)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004748"/>
                  </a:ext>
                </a:extLst>
              </a:tr>
              <a:tr h="563062">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mj-lt"/>
                        </a:rPr>
                        <a:t>6-mo DoR,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j-lt"/>
                          <a:ea typeface="+mn-ea"/>
                          <a:cs typeface="+mn-cs"/>
                        </a:rPr>
                        <a:t>88 </a:t>
                      </a:r>
                    </a:p>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mj-lt"/>
                          <a:ea typeface="+mn-ea"/>
                          <a:cs typeface="+mn-cs"/>
                        </a:rPr>
                        <a:t>(39-98)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88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mj-lt"/>
                          <a:ea typeface="+mn-ea"/>
                          <a:cs typeface="+mn-cs"/>
                        </a:rPr>
                        <a:t>(39-98)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mj-lt"/>
                          <a:ea typeface="+mn-ea"/>
                          <a:cs typeface="+mn-cs"/>
                        </a:rPr>
                        <a:t>87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mj-lt"/>
                          <a:ea typeface="+mn-ea"/>
                          <a:cs typeface="+mn-cs"/>
                        </a:rPr>
                        <a:t>(58-97)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2068922"/>
                  </a:ext>
                </a:extLst>
              </a:tr>
            </a:tbl>
          </a:graphicData>
        </a:graphic>
      </p:graphicFrame>
      <p:graphicFrame>
        <p:nvGraphicFramePr>
          <p:cNvPr id="2" name="Group 3">
            <a:extLst>
              <a:ext uri="{FF2B5EF4-FFF2-40B4-BE49-F238E27FC236}">
                <a16:creationId xmlns:a16="http://schemas.microsoft.com/office/drawing/2014/main" id="{73741300-8C4F-C16F-6279-37619392CB14}"/>
              </a:ext>
            </a:extLst>
          </p:cNvPr>
          <p:cNvGraphicFramePr>
            <a:graphicFrameLocks/>
          </p:cNvGraphicFramePr>
          <p:nvPr/>
        </p:nvGraphicFramePr>
        <p:xfrm>
          <a:off x="6619353" y="1600200"/>
          <a:ext cx="5251268" cy="2849984"/>
        </p:xfrm>
        <a:graphic>
          <a:graphicData uri="http://schemas.openxmlformats.org/drawingml/2006/table">
            <a:tbl>
              <a:tblPr/>
              <a:tblGrid>
                <a:gridCol w="1645920">
                  <a:extLst>
                    <a:ext uri="{9D8B030D-6E8A-4147-A177-3AD203B41FA5}">
                      <a16:colId xmlns:a16="http://schemas.microsoft.com/office/drawing/2014/main" val="20000"/>
                    </a:ext>
                  </a:extLst>
                </a:gridCol>
                <a:gridCol w="1802674">
                  <a:extLst>
                    <a:ext uri="{9D8B030D-6E8A-4147-A177-3AD203B41FA5}">
                      <a16:colId xmlns:a16="http://schemas.microsoft.com/office/drawing/2014/main" val="20001"/>
                    </a:ext>
                  </a:extLst>
                </a:gridCol>
                <a:gridCol w="1802674">
                  <a:extLst>
                    <a:ext uri="{9D8B030D-6E8A-4147-A177-3AD203B41FA5}">
                      <a16:colId xmlns:a16="http://schemas.microsoft.com/office/drawing/2014/main" val="20002"/>
                    </a:ext>
                  </a:extLst>
                </a:gridCol>
              </a:tblGrid>
              <a:tr h="35052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Response by Investigator</a:t>
                      </a:r>
                      <a:r>
                        <a:rPr kumimoji="0" lang="en-GB" sz="1600" b="1" i="0" u="none" strike="noStrike" cap="none" normalizeH="0" baseline="30000">
                          <a:ln>
                            <a:noFill/>
                          </a:ln>
                          <a:solidFill>
                            <a:schemeClr val="tx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Cohort 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052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PD-L1 TPS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PD-L1 TPS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930426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 (27-79)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35 (14-62)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Confirmed 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643253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100 (78-100)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59 (33-82)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0602614"/>
                  </a:ext>
                </a:extLst>
              </a:tr>
            </a:tbl>
          </a:graphicData>
        </a:graphic>
      </p:graphicFrame>
    </p:spTree>
    <p:extLst>
      <p:ext uri="{BB962C8B-B14F-4D97-AF65-F5344CB8AC3E}">
        <p14:creationId xmlns:p14="http://schemas.microsoft.com/office/powerpoint/2010/main" val="2576066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EVOKE-02: Antitumor Activity</a:t>
            </a:r>
            <a:endParaRPr lang="en-US" altLang="en-US"/>
          </a:p>
        </p:txBody>
      </p:sp>
      <p:sp>
        <p:nvSpPr>
          <p:cNvPr id="6" name="Text Box 11">
            <a:extLst>
              <a:ext uri="{FF2B5EF4-FFF2-40B4-BE49-F238E27FC236}">
                <a16:creationId xmlns:a16="http://schemas.microsoft.com/office/drawing/2014/main" id="{48860778-07F6-F9E0-E416-0BBB7ED7A656}"/>
              </a:ext>
            </a:extLst>
          </p:cNvPr>
          <p:cNvSpPr txBox="1">
            <a:spLocks noChangeArrowheads="1"/>
          </p:cNvSpPr>
          <p:nvPr/>
        </p:nvSpPr>
        <p:spPr bwMode="auto">
          <a:xfrm>
            <a:off x="414339" y="637406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Cho. WCLC 2023. Abstr OA05.04.</a:t>
            </a:r>
          </a:p>
        </p:txBody>
      </p:sp>
      <p:sp>
        <p:nvSpPr>
          <p:cNvPr id="8" name="TextBox 7">
            <a:extLst>
              <a:ext uri="{FF2B5EF4-FFF2-40B4-BE49-F238E27FC236}">
                <a16:creationId xmlns:a16="http://schemas.microsoft.com/office/drawing/2014/main" id="{43E1A7B6-292F-0B96-7774-131092490E55}"/>
              </a:ext>
            </a:extLst>
          </p:cNvPr>
          <p:cNvSpPr txBox="1">
            <a:spLocks noChangeAspect="1"/>
          </p:cNvSpPr>
          <p:nvPr/>
        </p:nvSpPr>
        <p:spPr bwMode="auto">
          <a:xfrm>
            <a:off x="3056410" y="5963280"/>
            <a:ext cx="58701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Analysis includes patients with ≥13 wk f/u at data cutoff (June 16, 2023).</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985E1B1F-15E1-F4B2-75C4-B6A4ADB531E1}"/>
              </a:ext>
            </a:extLst>
          </p:cNvPr>
          <p:cNvSpPr txBox="1"/>
          <p:nvPr/>
        </p:nvSpPr>
        <p:spPr bwMode="auto">
          <a:xfrm>
            <a:off x="2278906" y="1469001"/>
            <a:ext cx="77493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Antitumor Activity of Sacituzumab Govitecan + Pembrolizumab (n = 54)</a:t>
            </a:r>
          </a:p>
        </p:txBody>
      </p:sp>
      <p:sp>
        <p:nvSpPr>
          <p:cNvPr id="4" name="TextBox 3">
            <a:extLst>
              <a:ext uri="{FF2B5EF4-FFF2-40B4-BE49-F238E27FC236}">
                <a16:creationId xmlns:a16="http://schemas.microsoft.com/office/drawing/2014/main" id="{74551427-98D9-E1C2-C551-4EF7A79DA924}"/>
              </a:ext>
            </a:extLst>
          </p:cNvPr>
          <p:cNvSpPr txBox="1"/>
          <p:nvPr/>
        </p:nvSpPr>
        <p:spPr bwMode="auto">
          <a:xfrm rot="16200000">
            <a:off x="-989997" y="3367590"/>
            <a:ext cx="3124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Best Change From Baseline (%)</a:t>
            </a:r>
          </a:p>
        </p:txBody>
      </p:sp>
      <p:sp>
        <p:nvSpPr>
          <p:cNvPr id="9" name="TextBox 8">
            <a:extLst>
              <a:ext uri="{FF2B5EF4-FFF2-40B4-BE49-F238E27FC236}">
                <a16:creationId xmlns:a16="http://schemas.microsoft.com/office/drawing/2014/main" id="{310CCB80-3BD2-ABEC-D6ED-C60687F29F21}"/>
              </a:ext>
            </a:extLst>
          </p:cNvPr>
          <p:cNvSpPr txBox="1"/>
          <p:nvPr/>
        </p:nvSpPr>
        <p:spPr bwMode="auto">
          <a:xfrm>
            <a:off x="5540343" y="5310585"/>
            <a:ext cx="1226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Participant</a:t>
            </a:r>
          </a:p>
        </p:txBody>
      </p:sp>
      <p:sp>
        <p:nvSpPr>
          <p:cNvPr id="10" name="Freeform 9">
            <a:extLst>
              <a:ext uri="{FF2B5EF4-FFF2-40B4-BE49-F238E27FC236}">
                <a16:creationId xmlns:a16="http://schemas.microsoft.com/office/drawing/2014/main" id="{67739692-40F4-3347-8F5D-7FB1385AE1AC}"/>
              </a:ext>
            </a:extLst>
          </p:cNvPr>
          <p:cNvSpPr/>
          <p:nvPr/>
        </p:nvSpPr>
        <p:spPr bwMode="auto">
          <a:xfrm>
            <a:off x="1255864" y="1834268"/>
            <a:ext cx="10325528" cy="3435976"/>
          </a:xfrm>
          <a:custGeom>
            <a:avLst/>
            <a:gdLst>
              <a:gd name="connsiteX0" fmla="*/ 0 w 10325528"/>
              <a:gd name="connsiteY0" fmla="*/ 0 h 2969232"/>
              <a:gd name="connsiteX1" fmla="*/ 0 w 10325528"/>
              <a:gd name="connsiteY1" fmla="*/ 2969232 h 2969232"/>
              <a:gd name="connsiteX2" fmla="*/ 10325528 w 10325528"/>
              <a:gd name="connsiteY2" fmla="*/ 2969232 h 2969232"/>
            </a:gdLst>
            <a:ahLst/>
            <a:cxnLst>
              <a:cxn ang="0">
                <a:pos x="connsiteX0" y="connsiteY0"/>
              </a:cxn>
              <a:cxn ang="0">
                <a:pos x="connsiteX1" y="connsiteY1"/>
              </a:cxn>
              <a:cxn ang="0">
                <a:pos x="connsiteX2" y="connsiteY2"/>
              </a:cxn>
            </a:cxnLst>
            <a:rect l="l" t="t" r="r" b="b"/>
            <a:pathLst>
              <a:path w="10325528" h="2969232">
                <a:moveTo>
                  <a:pt x="0" y="0"/>
                </a:moveTo>
                <a:lnTo>
                  <a:pt x="0" y="2969232"/>
                </a:lnTo>
                <a:lnTo>
                  <a:pt x="10325528" y="296923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 name="Group 25">
            <a:extLst>
              <a:ext uri="{FF2B5EF4-FFF2-40B4-BE49-F238E27FC236}">
                <a16:creationId xmlns:a16="http://schemas.microsoft.com/office/drawing/2014/main" id="{2BD4F765-B63D-C1D5-8C45-521EC83315C2}"/>
              </a:ext>
            </a:extLst>
          </p:cNvPr>
          <p:cNvGrpSpPr/>
          <p:nvPr/>
        </p:nvGrpSpPr>
        <p:grpSpPr>
          <a:xfrm>
            <a:off x="1160171" y="1887279"/>
            <a:ext cx="95693" cy="3386320"/>
            <a:chOff x="1106383" y="1887279"/>
            <a:chExt cx="95693" cy="3386320"/>
          </a:xfrm>
        </p:grpSpPr>
        <p:cxnSp>
          <p:nvCxnSpPr>
            <p:cNvPr id="12" name="Straight Connector 11">
              <a:extLst>
                <a:ext uri="{FF2B5EF4-FFF2-40B4-BE49-F238E27FC236}">
                  <a16:creationId xmlns:a16="http://schemas.microsoft.com/office/drawing/2014/main" id="{F06EEED0-6ABD-D3AA-AB98-F37BD26EEC3B}"/>
                </a:ext>
              </a:extLst>
            </p:cNvPr>
            <p:cNvCxnSpPr>
              <a:cxnSpLocks/>
            </p:cNvCxnSpPr>
            <p:nvPr/>
          </p:nvCxnSpPr>
          <p:spPr bwMode="auto">
            <a:xfrm>
              <a:off x="1106383" y="1887279"/>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D3D3DC6-42C1-B429-114A-B57D900AF8F0}"/>
                </a:ext>
              </a:extLst>
            </p:cNvPr>
            <p:cNvCxnSpPr>
              <a:cxnSpLocks/>
            </p:cNvCxnSpPr>
            <p:nvPr/>
          </p:nvCxnSpPr>
          <p:spPr bwMode="auto">
            <a:xfrm>
              <a:off x="1106383" y="2225911"/>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387517E-8823-EB00-1802-280AA37EF16F}"/>
                </a:ext>
              </a:extLst>
            </p:cNvPr>
            <p:cNvCxnSpPr>
              <a:cxnSpLocks/>
            </p:cNvCxnSpPr>
            <p:nvPr/>
          </p:nvCxnSpPr>
          <p:spPr bwMode="auto">
            <a:xfrm>
              <a:off x="1106383" y="2564543"/>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33F6A1E-A9B3-23D4-A765-BC25943066C7}"/>
                </a:ext>
              </a:extLst>
            </p:cNvPr>
            <p:cNvCxnSpPr>
              <a:cxnSpLocks/>
            </p:cNvCxnSpPr>
            <p:nvPr/>
          </p:nvCxnSpPr>
          <p:spPr bwMode="auto">
            <a:xfrm>
              <a:off x="1106383" y="2903175"/>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A766544-2A0F-6ADD-ABA9-2CEA2B7F2A98}"/>
                </a:ext>
              </a:extLst>
            </p:cNvPr>
            <p:cNvCxnSpPr>
              <a:cxnSpLocks/>
            </p:cNvCxnSpPr>
            <p:nvPr/>
          </p:nvCxnSpPr>
          <p:spPr bwMode="auto">
            <a:xfrm>
              <a:off x="1106383" y="3241807"/>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0FE8B7A-FA5D-42A6-2CFE-1679AF75823F}"/>
                </a:ext>
              </a:extLst>
            </p:cNvPr>
            <p:cNvCxnSpPr>
              <a:cxnSpLocks/>
            </p:cNvCxnSpPr>
            <p:nvPr/>
          </p:nvCxnSpPr>
          <p:spPr bwMode="auto">
            <a:xfrm>
              <a:off x="1106383" y="3580439"/>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B0254E3-2913-C663-1E61-0B503A14FA9D}"/>
                </a:ext>
              </a:extLst>
            </p:cNvPr>
            <p:cNvCxnSpPr>
              <a:cxnSpLocks/>
            </p:cNvCxnSpPr>
            <p:nvPr/>
          </p:nvCxnSpPr>
          <p:spPr bwMode="auto">
            <a:xfrm>
              <a:off x="1106383" y="3919071"/>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B0F7E7D-5C1B-83BB-0941-883CECC9E102}"/>
                </a:ext>
              </a:extLst>
            </p:cNvPr>
            <p:cNvCxnSpPr>
              <a:cxnSpLocks/>
            </p:cNvCxnSpPr>
            <p:nvPr/>
          </p:nvCxnSpPr>
          <p:spPr bwMode="auto">
            <a:xfrm>
              <a:off x="1106383" y="4257703"/>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9C259A7-9BF6-BD7B-00FA-AD4DCC4EFD37}"/>
                </a:ext>
              </a:extLst>
            </p:cNvPr>
            <p:cNvCxnSpPr>
              <a:cxnSpLocks/>
            </p:cNvCxnSpPr>
            <p:nvPr/>
          </p:nvCxnSpPr>
          <p:spPr bwMode="auto">
            <a:xfrm>
              <a:off x="1106383" y="4596335"/>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7C363D8-04E1-6E38-E546-E04A24FDD168}"/>
                </a:ext>
              </a:extLst>
            </p:cNvPr>
            <p:cNvCxnSpPr>
              <a:cxnSpLocks/>
            </p:cNvCxnSpPr>
            <p:nvPr/>
          </p:nvCxnSpPr>
          <p:spPr bwMode="auto">
            <a:xfrm>
              <a:off x="1106383" y="4934967"/>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3404A91-17C8-D469-9C28-A56BB8C5C604}"/>
                </a:ext>
              </a:extLst>
            </p:cNvPr>
            <p:cNvCxnSpPr>
              <a:cxnSpLocks/>
            </p:cNvCxnSpPr>
            <p:nvPr/>
          </p:nvCxnSpPr>
          <p:spPr bwMode="auto">
            <a:xfrm>
              <a:off x="1106383" y="5273599"/>
              <a:ext cx="956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E65CE08B-14BE-1978-B6E3-194ACA800122}"/>
              </a:ext>
            </a:extLst>
          </p:cNvPr>
          <p:cNvGrpSpPr/>
          <p:nvPr/>
        </p:nvGrpSpPr>
        <p:grpSpPr>
          <a:xfrm>
            <a:off x="664510" y="1718002"/>
            <a:ext cx="559770" cy="3723293"/>
            <a:chOff x="653250" y="1718002"/>
            <a:chExt cx="559770" cy="3723293"/>
          </a:xfrm>
        </p:grpSpPr>
        <p:sp>
          <p:nvSpPr>
            <p:cNvPr id="24" name="TextBox 23">
              <a:extLst>
                <a:ext uri="{FF2B5EF4-FFF2-40B4-BE49-F238E27FC236}">
                  <a16:creationId xmlns:a16="http://schemas.microsoft.com/office/drawing/2014/main" id="{18A291D6-DB7F-7291-B243-5BEE53384E04}"/>
                </a:ext>
              </a:extLst>
            </p:cNvPr>
            <p:cNvSpPr txBox="1"/>
            <p:nvPr/>
          </p:nvSpPr>
          <p:spPr bwMode="auto">
            <a:xfrm>
              <a:off x="819964" y="205647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5" name="TextBox 24">
              <a:extLst>
                <a:ext uri="{FF2B5EF4-FFF2-40B4-BE49-F238E27FC236}">
                  <a16:creationId xmlns:a16="http://schemas.microsoft.com/office/drawing/2014/main" id="{DBDEB3E3-C653-6727-6326-BE8560C28E30}"/>
                </a:ext>
              </a:extLst>
            </p:cNvPr>
            <p:cNvSpPr txBox="1"/>
            <p:nvPr/>
          </p:nvSpPr>
          <p:spPr bwMode="auto">
            <a:xfrm>
              <a:off x="715768" y="171800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7" name="TextBox 26">
              <a:extLst>
                <a:ext uri="{FF2B5EF4-FFF2-40B4-BE49-F238E27FC236}">
                  <a16:creationId xmlns:a16="http://schemas.microsoft.com/office/drawing/2014/main" id="{D7C4D16A-1C0D-D473-5527-BCCEF140952E}"/>
                </a:ext>
              </a:extLst>
            </p:cNvPr>
            <p:cNvSpPr txBox="1"/>
            <p:nvPr/>
          </p:nvSpPr>
          <p:spPr bwMode="auto">
            <a:xfrm>
              <a:off x="819964" y="27334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8" name="TextBox 27">
              <a:extLst>
                <a:ext uri="{FF2B5EF4-FFF2-40B4-BE49-F238E27FC236}">
                  <a16:creationId xmlns:a16="http://schemas.microsoft.com/office/drawing/2014/main" id="{A1F84C7C-F61D-21E1-D801-B31D2DFFFBC1}"/>
                </a:ext>
              </a:extLst>
            </p:cNvPr>
            <p:cNvSpPr txBox="1"/>
            <p:nvPr/>
          </p:nvSpPr>
          <p:spPr bwMode="auto">
            <a:xfrm>
              <a:off x="819964" y="23949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9" name="TextBox 28">
              <a:extLst>
                <a:ext uri="{FF2B5EF4-FFF2-40B4-BE49-F238E27FC236}">
                  <a16:creationId xmlns:a16="http://schemas.microsoft.com/office/drawing/2014/main" id="{65028F18-B47A-8A00-676D-D977B2F91619}"/>
                </a:ext>
              </a:extLst>
            </p:cNvPr>
            <p:cNvSpPr txBox="1"/>
            <p:nvPr/>
          </p:nvSpPr>
          <p:spPr bwMode="auto">
            <a:xfrm>
              <a:off x="924159" y="34103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 name="TextBox 29">
              <a:extLst>
                <a:ext uri="{FF2B5EF4-FFF2-40B4-BE49-F238E27FC236}">
                  <a16:creationId xmlns:a16="http://schemas.microsoft.com/office/drawing/2014/main" id="{10E99E6B-0CC3-2DAC-0918-6246F143E1D6}"/>
                </a:ext>
              </a:extLst>
            </p:cNvPr>
            <p:cNvSpPr txBox="1"/>
            <p:nvPr/>
          </p:nvSpPr>
          <p:spPr bwMode="auto">
            <a:xfrm>
              <a:off x="819964" y="307189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 name="TextBox 30">
              <a:extLst>
                <a:ext uri="{FF2B5EF4-FFF2-40B4-BE49-F238E27FC236}">
                  <a16:creationId xmlns:a16="http://schemas.microsoft.com/office/drawing/2014/main" id="{91FBB236-F3EB-5B19-8674-EF0E1E02F568}"/>
                </a:ext>
              </a:extLst>
            </p:cNvPr>
            <p:cNvSpPr txBox="1"/>
            <p:nvPr/>
          </p:nvSpPr>
          <p:spPr bwMode="auto">
            <a:xfrm>
              <a:off x="757446" y="408732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2" name="TextBox 31">
              <a:extLst>
                <a:ext uri="{FF2B5EF4-FFF2-40B4-BE49-F238E27FC236}">
                  <a16:creationId xmlns:a16="http://schemas.microsoft.com/office/drawing/2014/main" id="{03231E39-F95D-848A-9C02-9C7286B78923}"/>
                </a:ext>
              </a:extLst>
            </p:cNvPr>
            <p:cNvSpPr txBox="1"/>
            <p:nvPr/>
          </p:nvSpPr>
          <p:spPr bwMode="auto">
            <a:xfrm>
              <a:off x="757446" y="374884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 name="TextBox 32">
              <a:extLst>
                <a:ext uri="{FF2B5EF4-FFF2-40B4-BE49-F238E27FC236}">
                  <a16:creationId xmlns:a16="http://schemas.microsoft.com/office/drawing/2014/main" id="{33FB03FA-2F18-9F44-9788-7FBAAE4FDDE5}"/>
                </a:ext>
              </a:extLst>
            </p:cNvPr>
            <p:cNvSpPr txBox="1"/>
            <p:nvPr/>
          </p:nvSpPr>
          <p:spPr bwMode="auto">
            <a:xfrm>
              <a:off x="757446" y="4425794"/>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4" name="TextBox 33">
              <a:extLst>
                <a:ext uri="{FF2B5EF4-FFF2-40B4-BE49-F238E27FC236}">
                  <a16:creationId xmlns:a16="http://schemas.microsoft.com/office/drawing/2014/main" id="{497C465B-A0C7-F591-8CF9-FAD25755176A}"/>
                </a:ext>
              </a:extLst>
            </p:cNvPr>
            <p:cNvSpPr txBox="1"/>
            <p:nvPr/>
          </p:nvSpPr>
          <p:spPr bwMode="auto">
            <a:xfrm>
              <a:off x="653250" y="5102741"/>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 name="TextBox 34">
              <a:extLst>
                <a:ext uri="{FF2B5EF4-FFF2-40B4-BE49-F238E27FC236}">
                  <a16:creationId xmlns:a16="http://schemas.microsoft.com/office/drawing/2014/main" id="{4EABFBF7-55C7-EE0F-9D96-C2A68B8B889A}"/>
                </a:ext>
              </a:extLst>
            </p:cNvPr>
            <p:cNvSpPr txBox="1"/>
            <p:nvPr/>
          </p:nvSpPr>
          <p:spPr bwMode="auto">
            <a:xfrm>
              <a:off x="757446" y="476426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grpSp>
      <p:grpSp>
        <p:nvGrpSpPr>
          <p:cNvPr id="39" name="Group 38">
            <a:extLst>
              <a:ext uri="{FF2B5EF4-FFF2-40B4-BE49-F238E27FC236}">
                <a16:creationId xmlns:a16="http://schemas.microsoft.com/office/drawing/2014/main" id="{FE9A1CA5-FB02-ECAB-2843-48DC4C741516}"/>
              </a:ext>
            </a:extLst>
          </p:cNvPr>
          <p:cNvGrpSpPr/>
          <p:nvPr/>
        </p:nvGrpSpPr>
        <p:grpSpPr>
          <a:xfrm>
            <a:off x="1585426" y="4589562"/>
            <a:ext cx="2526922" cy="584775"/>
            <a:chOff x="1782463" y="4521361"/>
            <a:chExt cx="2526922" cy="584775"/>
          </a:xfrm>
        </p:grpSpPr>
        <p:sp>
          <p:nvSpPr>
            <p:cNvPr id="7" name="TextBox 6">
              <a:extLst>
                <a:ext uri="{FF2B5EF4-FFF2-40B4-BE49-F238E27FC236}">
                  <a16:creationId xmlns:a16="http://schemas.microsoft.com/office/drawing/2014/main" id="{2AC6D48D-4137-7211-8F8F-3353501325A4}"/>
                </a:ext>
              </a:extLst>
            </p:cNvPr>
            <p:cNvSpPr txBox="1"/>
            <p:nvPr/>
          </p:nvSpPr>
          <p:spPr bwMode="auto">
            <a:xfrm>
              <a:off x="1875705" y="4521361"/>
              <a:ext cx="2433680"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A (PD-L1 TPS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≥50%)</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Cohort B (PD-L1 TPS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&lt;50%)</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91FA7C86-BF17-541A-1D41-0D62F4449C6C}"/>
                </a:ext>
              </a:extLst>
            </p:cNvPr>
            <p:cNvSpPr/>
            <p:nvPr/>
          </p:nvSpPr>
          <p:spPr bwMode="auto">
            <a:xfrm>
              <a:off x="1782463" y="4836405"/>
              <a:ext cx="148856" cy="14885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2D550358-9A5F-4044-4A5C-FC3783BF8D1C}"/>
                </a:ext>
              </a:extLst>
            </p:cNvPr>
            <p:cNvSpPr/>
            <p:nvPr/>
          </p:nvSpPr>
          <p:spPr bwMode="auto">
            <a:xfrm>
              <a:off x="1782463" y="4618690"/>
              <a:ext cx="148856" cy="1488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0" name="Group 49">
            <a:extLst>
              <a:ext uri="{FF2B5EF4-FFF2-40B4-BE49-F238E27FC236}">
                <a16:creationId xmlns:a16="http://schemas.microsoft.com/office/drawing/2014/main" id="{DAE7E009-6943-9683-6DD1-0257D05DC86F}"/>
              </a:ext>
            </a:extLst>
          </p:cNvPr>
          <p:cNvGrpSpPr/>
          <p:nvPr/>
        </p:nvGrpSpPr>
        <p:grpSpPr>
          <a:xfrm>
            <a:off x="8926580" y="2086518"/>
            <a:ext cx="2226503" cy="1077218"/>
            <a:chOff x="7252120" y="2003600"/>
            <a:chExt cx="2226503" cy="1077218"/>
          </a:xfrm>
        </p:grpSpPr>
        <p:sp>
          <p:nvSpPr>
            <p:cNvPr id="5" name="TextBox 4">
              <a:extLst>
                <a:ext uri="{FF2B5EF4-FFF2-40B4-BE49-F238E27FC236}">
                  <a16:creationId xmlns:a16="http://schemas.microsoft.com/office/drawing/2014/main" id="{6B17C97A-E1A3-9AC1-B75D-3562D6EF86E3}"/>
                </a:ext>
              </a:extLst>
            </p:cNvPr>
            <p:cNvSpPr txBox="1"/>
            <p:nvPr/>
          </p:nvSpPr>
          <p:spPr bwMode="auto">
            <a:xfrm>
              <a:off x="7412545" y="2003600"/>
              <a:ext cx="206607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Best Overall Response</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 (n = 30)</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SD (n = 20)</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PD (n = 4)</a:t>
              </a: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2E0367D3-8E7B-AB23-2EF8-EAFCC62DB4A2}"/>
                </a:ext>
              </a:extLst>
            </p:cNvPr>
            <p:cNvSpPr/>
            <p:nvPr/>
          </p:nvSpPr>
          <p:spPr bwMode="auto">
            <a:xfrm>
              <a:off x="7258470" y="2801442"/>
              <a:ext cx="142875" cy="142875"/>
            </a:xfrm>
            <a:prstGeom prst="ellipse">
              <a:avLst/>
            </a:prstGeom>
            <a:solidFill>
              <a:schemeClr val="bg1"/>
            </a:solid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E20ECE95-6AB9-AE00-AFD9-641C8EE8C352}"/>
                </a:ext>
              </a:extLst>
            </p:cNvPr>
            <p:cNvSpPr/>
            <p:nvPr/>
          </p:nvSpPr>
          <p:spPr bwMode="auto">
            <a:xfrm>
              <a:off x="7262343" y="2584067"/>
              <a:ext cx="139002" cy="139002"/>
            </a:xfrm>
            <a:prstGeom prst="rect">
              <a:avLst/>
            </a:prstGeom>
            <a:solidFill>
              <a:schemeClr val="bg1"/>
            </a:solid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Triangle 44">
              <a:extLst>
                <a:ext uri="{FF2B5EF4-FFF2-40B4-BE49-F238E27FC236}">
                  <a16:creationId xmlns:a16="http://schemas.microsoft.com/office/drawing/2014/main" id="{EC19BA53-6E2C-A808-B538-77D2557705FA}"/>
                </a:ext>
              </a:extLst>
            </p:cNvPr>
            <p:cNvSpPr/>
            <p:nvPr/>
          </p:nvSpPr>
          <p:spPr bwMode="auto">
            <a:xfrm>
              <a:off x="7252120" y="2345663"/>
              <a:ext cx="155575" cy="169039"/>
            </a:xfrm>
            <a:prstGeom prst="triangle">
              <a:avLst/>
            </a:prstGeom>
            <a:solidFill>
              <a:schemeClr val="bg1"/>
            </a:solid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7" name="Oval 46">
            <a:extLst>
              <a:ext uri="{FF2B5EF4-FFF2-40B4-BE49-F238E27FC236}">
                <a16:creationId xmlns:a16="http://schemas.microsoft.com/office/drawing/2014/main" id="{E209CC5C-B20F-8F7D-8A9F-100E6D60EBC1}"/>
              </a:ext>
            </a:extLst>
          </p:cNvPr>
          <p:cNvSpPr/>
          <p:nvPr/>
        </p:nvSpPr>
        <p:spPr bwMode="auto">
          <a:xfrm>
            <a:off x="1952339" y="3274494"/>
            <a:ext cx="100584" cy="100584"/>
          </a:xfrm>
          <a:prstGeom prst="ellipse">
            <a:avLst/>
          </a:prstGeom>
          <a:solidFill>
            <a:schemeClr val="bg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4B259662-7573-03B0-3A9C-3E7DDB33435D}"/>
              </a:ext>
            </a:extLst>
          </p:cNvPr>
          <p:cNvSpPr/>
          <p:nvPr/>
        </p:nvSpPr>
        <p:spPr bwMode="auto">
          <a:xfrm>
            <a:off x="2138576" y="3353053"/>
            <a:ext cx="91440" cy="91440"/>
          </a:xfrm>
          <a:prstGeom prst="rect">
            <a:avLst/>
          </a:prstGeom>
          <a:solidFill>
            <a:schemeClr val="bg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01C4C96F-C755-D1D6-1641-463DD93D518A}"/>
              </a:ext>
            </a:extLst>
          </p:cNvPr>
          <p:cNvSpPr/>
          <p:nvPr/>
        </p:nvSpPr>
        <p:spPr bwMode="auto">
          <a:xfrm>
            <a:off x="2859792" y="3570506"/>
            <a:ext cx="153096" cy="712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637CFF14-F4B2-09B9-4592-0410BF7001D2}"/>
              </a:ext>
            </a:extLst>
          </p:cNvPr>
          <p:cNvSpPr/>
          <p:nvPr/>
        </p:nvSpPr>
        <p:spPr bwMode="auto">
          <a:xfrm rot="10800000">
            <a:off x="1361438" y="3165479"/>
            <a:ext cx="153096" cy="4094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E419899A-41F0-5029-1FAF-ABBEFEAD4168}"/>
              </a:ext>
            </a:extLst>
          </p:cNvPr>
          <p:cNvSpPr/>
          <p:nvPr/>
        </p:nvSpPr>
        <p:spPr bwMode="auto">
          <a:xfrm rot="10800000">
            <a:off x="1548410" y="3300658"/>
            <a:ext cx="153096" cy="2743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D2B4B56F-F5A6-99C4-8C20-A48C398D06AE}"/>
              </a:ext>
            </a:extLst>
          </p:cNvPr>
          <p:cNvSpPr/>
          <p:nvPr/>
        </p:nvSpPr>
        <p:spPr bwMode="auto">
          <a:xfrm rot="10800000">
            <a:off x="1735382" y="3336932"/>
            <a:ext cx="153096" cy="2443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7D7FD356-F519-10AE-5EB3-424BAFB8CAC1}"/>
              </a:ext>
            </a:extLst>
          </p:cNvPr>
          <p:cNvSpPr/>
          <p:nvPr/>
        </p:nvSpPr>
        <p:spPr bwMode="auto">
          <a:xfrm rot="10800000">
            <a:off x="1922354" y="3409267"/>
            <a:ext cx="153096" cy="16571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AA45BCF0-7876-BDE1-8B89-AA5E37AAC6B0}"/>
              </a:ext>
            </a:extLst>
          </p:cNvPr>
          <p:cNvSpPr/>
          <p:nvPr/>
        </p:nvSpPr>
        <p:spPr bwMode="auto">
          <a:xfrm rot="10800000">
            <a:off x="2109326" y="3486152"/>
            <a:ext cx="153096" cy="9834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536FE6DA-5DD3-62FF-177B-CD269EC3D743}"/>
              </a:ext>
            </a:extLst>
          </p:cNvPr>
          <p:cNvSpPr/>
          <p:nvPr/>
        </p:nvSpPr>
        <p:spPr bwMode="auto">
          <a:xfrm rot="10800000">
            <a:off x="2296299" y="3486151"/>
            <a:ext cx="153096" cy="8882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34BD5BB3-5F63-A098-7BBF-0C66E682BCB1}"/>
              </a:ext>
            </a:extLst>
          </p:cNvPr>
          <p:cNvSpPr/>
          <p:nvPr/>
        </p:nvSpPr>
        <p:spPr bwMode="auto">
          <a:xfrm>
            <a:off x="1397272" y="3036529"/>
            <a:ext cx="100584" cy="100584"/>
          </a:xfrm>
          <a:prstGeom prst="ellipse">
            <a:avLst/>
          </a:prstGeom>
          <a:solidFill>
            <a:schemeClr val="bg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2D957512-3336-1C85-6416-B7E22BA89D84}"/>
              </a:ext>
            </a:extLst>
          </p:cNvPr>
          <p:cNvSpPr/>
          <p:nvPr/>
        </p:nvSpPr>
        <p:spPr bwMode="auto">
          <a:xfrm>
            <a:off x="1582209" y="3180982"/>
            <a:ext cx="91440" cy="91440"/>
          </a:xfrm>
          <a:prstGeom prst="rect">
            <a:avLst/>
          </a:prstGeom>
          <a:solidFill>
            <a:schemeClr val="bg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19904873-B321-2160-32FF-B85295CDDC36}"/>
              </a:ext>
            </a:extLst>
          </p:cNvPr>
          <p:cNvSpPr/>
          <p:nvPr/>
        </p:nvSpPr>
        <p:spPr bwMode="auto">
          <a:xfrm>
            <a:off x="2328873" y="3358365"/>
            <a:ext cx="91440" cy="91440"/>
          </a:xfrm>
          <a:prstGeom prst="rect">
            <a:avLst/>
          </a:prstGeom>
          <a:solidFill>
            <a:schemeClr val="bg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C3A27A2B-00D4-691C-933D-4C03E71150BE}"/>
              </a:ext>
            </a:extLst>
          </p:cNvPr>
          <p:cNvSpPr/>
          <p:nvPr/>
        </p:nvSpPr>
        <p:spPr bwMode="auto">
          <a:xfrm>
            <a:off x="1778313" y="3209060"/>
            <a:ext cx="91440" cy="91440"/>
          </a:xfrm>
          <a:prstGeom prst="rect">
            <a:avLst/>
          </a:prstGeom>
          <a:solidFill>
            <a:schemeClr val="bg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6" name="Rectangle 9215">
            <a:extLst>
              <a:ext uri="{FF2B5EF4-FFF2-40B4-BE49-F238E27FC236}">
                <a16:creationId xmlns:a16="http://schemas.microsoft.com/office/drawing/2014/main" id="{3A8B4A74-86B9-F534-F284-50E4E7DDFBB4}"/>
              </a:ext>
            </a:extLst>
          </p:cNvPr>
          <p:cNvSpPr/>
          <p:nvPr/>
        </p:nvSpPr>
        <p:spPr bwMode="auto">
          <a:xfrm>
            <a:off x="3047135" y="3576856"/>
            <a:ext cx="153096" cy="9344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7" name="Rectangle 9216">
            <a:extLst>
              <a:ext uri="{FF2B5EF4-FFF2-40B4-BE49-F238E27FC236}">
                <a16:creationId xmlns:a16="http://schemas.microsoft.com/office/drawing/2014/main" id="{FF7D0B7A-B7C8-5884-F2F7-0F3D91B26894}"/>
              </a:ext>
            </a:extLst>
          </p:cNvPr>
          <p:cNvSpPr/>
          <p:nvPr/>
        </p:nvSpPr>
        <p:spPr bwMode="auto">
          <a:xfrm>
            <a:off x="3234478" y="3570506"/>
            <a:ext cx="153096" cy="18829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9" name="Rectangle 9218">
            <a:extLst>
              <a:ext uri="{FF2B5EF4-FFF2-40B4-BE49-F238E27FC236}">
                <a16:creationId xmlns:a16="http://schemas.microsoft.com/office/drawing/2014/main" id="{FCDE8D6E-8375-A36D-A9B1-2CF0324B778A}"/>
              </a:ext>
            </a:extLst>
          </p:cNvPr>
          <p:cNvSpPr/>
          <p:nvPr/>
        </p:nvSpPr>
        <p:spPr bwMode="auto">
          <a:xfrm>
            <a:off x="3421821" y="3576856"/>
            <a:ext cx="153096" cy="29971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0" name="Rectangle 9219">
            <a:extLst>
              <a:ext uri="{FF2B5EF4-FFF2-40B4-BE49-F238E27FC236}">
                <a16:creationId xmlns:a16="http://schemas.microsoft.com/office/drawing/2014/main" id="{75829C01-ADE6-F221-5592-C0EA9373B509}"/>
              </a:ext>
            </a:extLst>
          </p:cNvPr>
          <p:cNvSpPr/>
          <p:nvPr/>
        </p:nvSpPr>
        <p:spPr bwMode="auto">
          <a:xfrm>
            <a:off x="3609164" y="3573680"/>
            <a:ext cx="153096" cy="34642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1" name="Rectangle 9220">
            <a:extLst>
              <a:ext uri="{FF2B5EF4-FFF2-40B4-BE49-F238E27FC236}">
                <a16:creationId xmlns:a16="http://schemas.microsoft.com/office/drawing/2014/main" id="{E010069F-9ED0-B0F0-9BB9-772D6918A6C3}"/>
              </a:ext>
            </a:extLst>
          </p:cNvPr>
          <p:cNvSpPr/>
          <p:nvPr/>
        </p:nvSpPr>
        <p:spPr bwMode="auto">
          <a:xfrm>
            <a:off x="3796507" y="3570505"/>
            <a:ext cx="153096" cy="3464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2" name="Rectangle 9221">
            <a:extLst>
              <a:ext uri="{FF2B5EF4-FFF2-40B4-BE49-F238E27FC236}">
                <a16:creationId xmlns:a16="http://schemas.microsoft.com/office/drawing/2014/main" id="{4664D98B-7DD6-B160-4816-66369715EAB0}"/>
              </a:ext>
            </a:extLst>
          </p:cNvPr>
          <p:cNvSpPr/>
          <p:nvPr/>
        </p:nvSpPr>
        <p:spPr bwMode="auto">
          <a:xfrm>
            <a:off x="3983850" y="3586381"/>
            <a:ext cx="153096" cy="34640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3" name="Rectangle 9222">
            <a:extLst>
              <a:ext uri="{FF2B5EF4-FFF2-40B4-BE49-F238E27FC236}">
                <a16:creationId xmlns:a16="http://schemas.microsoft.com/office/drawing/2014/main" id="{8CBD6644-ABA8-A1F8-0D9A-61CA3467503C}"/>
              </a:ext>
            </a:extLst>
          </p:cNvPr>
          <p:cNvSpPr/>
          <p:nvPr/>
        </p:nvSpPr>
        <p:spPr bwMode="auto">
          <a:xfrm>
            <a:off x="4171193" y="3580031"/>
            <a:ext cx="153096" cy="35910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4" name="Rectangle 9223">
            <a:extLst>
              <a:ext uri="{FF2B5EF4-FFF2-40B4-BE49-F238E27FC236}">
                <a16:creationId xmlns:a16="http://schemas.microsoft.com/office/drawing/2014/main" id="{35664AFC-0B5A-E94D-3E90-D8BD367BEEB1}"/>
              </a:ext>
            </a:extLst>
          </p:cNvPr>
          <p:cNvSpPr/>
          <p:nvPr/>
        </p:nvSpPr>
        <p:spPr bwMode="auto">
          <a:xfrm>
            <a:off x="4358536" y="3583205"/>
            <a:ext cx="153096" cy="36862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5" name="Rectangle 9224">
            <a:extLst>
              <a:ext uri="{FF2B5EF4-FFF2-40B4-BE49-F238E27FC236}">
                <a16:creationId xmlns:a16="http://schemas.microsoft.com/office/drawing/2014/main" id="{51EF5A44-5C75-BFF1-AE00-5F15D0F6F0B3}"/>
              </a:ext>
            </a:extLst>
          </p:cNvPr>
          <p:cNvSpPr/>
          <p:nvPr/>
        </p:nvSpPr>
        <p:spPr bwMode="auto">
          <a:xfrm>
            <a:off x="4545879" y="3570505"/>
            <a:ext cx="153096" cy="4680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6" name="Rectangle 9225">
            <a:extLst>
              <a:ext uri="{FF2B5EF4-FFF2-40B4-BE49-F238E27FC236}">
                <a16:creationId xmlns:a16="http://schemas.microsoft.com/office/drawing/2014/main" id="{EA6BBA07-A30E-BC30-6A6A-B6F3B760DAF5}"/>
              </a:ext>
            </a:extLst>
          </p:cNvPr>
          <p:cNvSpPr/>
          <p:nvPr/>
        </p:nvSpPr>
        <p:spPr bwMode="auto">
          <a:xfrm>
            <a:off x="4733222" y="3570505"/>
            <a:ext cx="153096" cy="4903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7" name="Rectangle 9226">
            <a:extLst>
              <a:ext uri="{FF2B5EF4-FFF2-40B4-BE49-F238E27FC236}">
                <a16:creationId xmlns:a16="http://schemas.microsoft.com/office/drawing/2014/main" id="{963E4759-E7FD-5178-BF54-6BC423017C74}"/>
              </a:ext>
            </a:extLst>
          </p:cNvPr>
          <p:cNvSpPr/>
          <p:nvPr/>
        </p:nvSpPr>
        <p:spPr bwMode="auto">
          <a:xfrm>
            <a:off x="4920565" y="3570506"/>
            <a:ext cx="153096" cy="51681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8" name="Rectangle 9227">
            <a:extLst>
              <a:ext uri="{FF2B5EF4-FFF2-40B4-BE49-F238E27FC236}">
                <a16:creationId xmlns:a16="http://schemas.microsoft.com/office/drawing/2014/main" id="{80747F96-2111-4AB0-9A70-23C1066425D2}"/>
              </a:ext>
            </a:extLst>
          </p:cNvPr>
          <p:cNvSpPr/>
          <p:nvPr/>
        </p:nvSpPr>
        <p:spPr bwMode="auto">
          <a:xfrm>
            <a:off x="5107908" y="3570505"/>
            <a:ext cx="153096" cy="5433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9" name="Rectangle 9228">
            <a:extLst>
              <a:ext uri="{FF2B5EF4-FFF2-40B4-BE49-F238E27FC236}">
                <a16:creationId xmlns:a16="http://schemas.microsoft.com/office/drawing/2014/main" id="{A0A1D002-D533-BAA7-566B-930CF90CA3F8}"/>
              </a:ext>
            </a:extLst>
          </p:cNvPr>
          <p:cNvSpPr/>
          <p:nvPr/>
        </p:nvSpPr>
        <p:spPr bwMode="auto">
          <a:xfrm>
            <a:off x="5295251" y="3570506"/>
            <a:ext cx="153096" cy="54330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0" name="Rectangle 9229">
            <a:extLst>
              <a:ext uri="{FF2B5EF4-FFF2-40B4-BE49-F238E27FC236}">
                <a16:creationId xmlns:a16="http://schemas.microsoft.com/office/drawing/2014/main" id="{6AE479B6-F444-8D48-780B-71AAB5687395}"/>
              </a:ext>
            </a:extLst>
          </p:cNvPr>
          <p:cNvSpPr/>
          <p:nvPr/>
        </p:nvSpPr>
        <p:spPr bwMode="auto">
          <a:xfrm>
            <a:off x="5482594" y="3570505"/>
            <a:ext cx="153096" cy="5919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1" name="Rectangle 9230">
            <a:extLst>
              <a:ext uri="{FF2B5EF4-FFF2-40B4-BE49-F238E27FC236}">
                <a16:creationId xmlns:a16="http://schemas.microsoft.com/office/drawing/2014/main" id="{2815128B-E1BE-EDC1-9C0C-F223BBB91054}"/>
              </a:ext>
            </a:extLst>
          </p:cNvPr>
          <p:cNvSpPr/>
          <p:nvPr/>
        </p:nvSpPr>
        <p:spPr bwMode="auto">
          <a:xfrm>
            <a:off x="5669937" y="3570506"/>
            <a:ext cx="153096" cy="61414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2" name="Rectangle 9231">
            <a:extLst>
              <a:ext uri="{FF2B5EF4-FFF2-40B4-BE49-F238E27FC236}">
                <a16:creationId xmlns:a16="http://schemas.microsoft.com/office/drawing/2014/main" id="{6752B7FF-3E5B-7427-29D7-F309D0A1C553}"/>
              </a:ext>
            </a:extLst>
          </p:cNvPr>
          <p:cNvSpPr/>
          <p:nvPr/>
        </p:nvSpPr>
        <p:spPr bwMode="auto">
          <a:xfrm>
            <a:off x="5857280" y="3570505"/>
            <a:ext cx="153096" cy="65541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3" name="Rectangle 9232">
            <a:extLst>
              <a:ext uri="{FF2B5EF4-FFF2-40B4-BE49-F238E27FC236}">
                <a16:creationId xmlns:a16="http://schemas.microsoft.com/office/drawing/2014/main" id="{FDADA647-7BFE-C967-2D0B-9A9C7262B630}"/>
              </a:ext>
            </a:extLst>
          </p:cNvPr>
          <p:cNvSpPr/>
          <p:nvPr/>
        </p:nvSpPr>
        <p:spPr bwMode="auto">
          <a:xfrm>
            <a:off x="6044623" y="3586381"/>
            <a:ext cx="153096" cy="6554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4" name="Rectangle 9233">
            <a:extLst>
              <a:ext uri="{FF2B5EF4-FFF2-40B4-BE49-F238E27FC236}">
                <a16:creationId xmlns:a16="http://schemas.microsoft.com/office/drawing/2014/main" id="{3C92A79C-5240-D0E9-50EC-66412C6A09FC}"/>
              </a:ext>
            </a:extLst>
          </p:cNvPr>
          <p:cNvSpPr/>
          <p:nvPr/>
        </p:nvSpPr>
        <p:spPr bwMode="auto">
          <a:xfrm>
            <a:off x="6231966" y="3570505"/>
            <a:ext cx="153096" cy="6712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5" name="Rectangle 9234">
            <a:extLst>
              <a:ext uri="{FF2B5EF4-FFF2-40B4-BE49-F238E27FC236}">
                <a16:creationId xmlns:a16="http://schemas.microsoft.com/office/drawing/2014/main" id="{24BFA65C-B4DC-CB6B-7528-185D2D648063}"/>
              </a:ext>
            </a:extLst>
          </p:cNvPr>
          <p:cNvSpPr/>
          <p:nvPr/>
        </p:nvSpPr>
        <p:spPr bwMode="auto">
          <a:xfrm>
            <a:off x="6419309" y="3570505"/>
            <a:ext cx="153096" cy="71256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6" name="Rectangle 9235">
            <a:extLst>
              <a:ext uri="{FF2B5EF4-FFF2-40B4-BE49-F238E27FC236}">
                <a16:creationId xmlns:a16="http://schemas.microsoft.com/office/drawing/2014/main" id="{0CAF57CC-DDCE-4400-5569-50058C9FB2EA}"/>
              </a:ext>
            </a:extLst>
          </p:cNvPr>
          <p:cNvSpPr/>
          <p:nvPr/>
        </p:nvSpPr>
        <p:spPr bwMode="auto">
          <a:xfrm>
            <a:off x="6606652" y="3570505"/>
            <a:ext cx="153096" cy="7379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7" name="Rectangle 9236">
            <a:extLst>
              <a:ext uri="{FF2B5EF4-FFF2-40B4-BE49-F238E27FC236}">
                <a16:creationId xmlns:a16="http://schemas.microsoft.com/office/drawing/2014/main" id="{C6E23D64-5FDC-F28B-9C15-95EA6467AAC2}"/>
              </a:ext>
            </a:extLst>
          </p:cNvPr>
          <p:cNvSpPr/>
          <p:nvPr/>
        </p:nvSpPr>
        <p:spPr bwMode="auto">
          <a:xfrm>
            <a:off x="6793995" y="3570505"/>
            <a:ext cx="153096" cy="7633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8" name="Rectangle 9237">
            <a:extLst>
              <a:ext uri="{FF2B5EF4-FFF2-40B4-BE49-F238E27FC236}">
                <a16:creationId xmlns:a16="http://schemas.microsoft.com/office/drawing/2014/main" id="{3BBDEA29-8DA3-DA00-39F6-4FA252573093}"/>
              </a:ext>
            </a:extLst>
          </p:cNvPr>
          <p:cNvSpPr/>
          <p:nvPr/>
        </p:nvSpPr>
        <p:spPr bwMode="auto">
          <a:xfrm>
            <a:off x="6981338" y="3570506"/>
            <a:ext cx="153096" cy="7633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39" name="Rectangle 9238">
            <a:extLst>
              <a:ext uri="{FF2B5EF4-FFF2-40B4-BE49-F238E27FC236}">
                <a16:creationId xmlns:a16="http://schemas.microsoft.com/office/drawing/2014/main" id="{9B366C89-2D25-B545-5E8B-2CA1016C7AB6}"/>
              </a:ext>
            </a:extLst>
          </p:cNvPr>
          <p:cNvSpPr/>
          <p:nvPr/>
        </p:nvSpPr>
        <p:spPr bwMode="auto">
          <a:xfrm>
            <a:off x="7168681" y="3570506"/>
            <a:ext cx="153096" cy="7869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0" name="Rectangle 9239">
            <a:extLst>
              <a:ext uri="{FF2B5EF4-FFF2-40B4-BE49-F238E27FC236}">
                <a16:creationId xmlns:a16="http://schemas.microsoft.com/office/drawing/2014/main" id="{3DBF3789-1F8C-C58C-BE22-B4976864AB1C}"/>
              </a:ext>
            </a:extLst>
          </p:cNvPr>
          <p:cNvSpPr/>
          <p:nvPr/>
        </p:nvSpPr>
        <p:spPr bwMode="auto">
          <a:xfrm>
            <a:off x="7356024" y="3570506"/>
            <a:ext cx="153096" cy="8109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1" name="Rectangle 9240">
            <a:extLst>
              <a:ext uri="{FF2B5EF4-FFF2-40B4-BE49-F238E27FC236}">
                <a16:creationId xmlns:a16="http://schemas.microsoft.com/office/drawing/2014/main" id="{B0A074C0-E3E8-7F40-6640-3E5891CB662A}"/>
              </a:ext>
            </a:extLst>
          </p:cNvPr>
          <p:cNvSpPr/>
          <p:nvPr/>
        </p:nvSpPr>
        <p:spPr bwMode="auto">
          <a:xfrm>
            <a:off x="7543367" y="3570506"/>
            <a:ext cx="153096" cy="8109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2" name="Rectangle 9241">
            <a:extLst>
              <a:ext uri="{FF2B5EF4-FFF2-40B4-BE49-F238E27FC236}">
                <a16:creationId xmlns:a16="http://schemas.microsoft.com/office/drawing/2014/main" id="{04ED0281-C8E9-23A6-3108-CBE8B7EB9741}"/>
              </a:ext>
            </a:extLst>
          </p:cNvPr>
          <p:cNvSpPr/>
          <p:nvPr/>
        </p:nvSpPr>
        <p:spPr bwMode="auto">
          <a:xfrm>
            <a:off x="7730710" y="3570506"/>
            <a:ext cx="153096" cy="81099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3" name="Rectangle 9242">
            <a:extLst>
              <a:ext uri="{FF2B5EF4-FFF2-40B4-BE49-F238E27FC236}">
                <a16:creationId xmlns:a16="http://schemas.microsoft.com/office/drawing/2014/main" id="{CCC770BF-E01E-2819-2B5E-FEADA2C8F1DF}"/>
              </a:ext>
            </a:extLst>
          </p:cNvPr>
          <p:cNvSpPr/>
          <p:nvPr/>
        </p:nvSpPr>
        <p:spPr bwMode="auto">
          <a:xfrm>
            <a:off x="7918053" y="3570506"/>
            <a:ext cx="153096" cy="855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4" name="Rectangle 9243">
            <a:extLst>
              <a:ext uri="{FF2B5EF4-FFF2-40B4-BE49-F238E27FC236}">
                <a16:creationId xmlns:a16="http://schemas.microsoft.com/office/drawing/2014/main" id="{E461543F-309A-FB88-DCA3-5F39A978581E}"/>
              </a:ext>
            </a:extLst>
          </p:cNvPr>
          <p:cNvSpPr/>
          <p:nvPr/>
        </p:nvSpPr>
        <p:spPr bwMode="auto">
          <a:xfrm>
            <a:off x="8105396" y="3573680"/>
            <a:ext cx="153096" cy="89250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5" name="Rectangle 9244">
            <a:extLst>
              <a:ext uri="{FF2B5EF4-FFF2-40B4-BE49-F238E27FC236}">
                <a16:creationId xmlns:a16="http://schemas.microsoft.com/office/drawing/2014/main" id="{CCE02242-67E4-B88F-7E52-F16A74D5280F}"/>
              </a:ext>
            </a:extLst>
          </p:cNvPr>
          <p:cNvSpPr/>
          <p:nvPr/>
        </p:nvSpPr>
        <p:spPr bwMode="auto">
          <a:xfrm>
            <a:off x="8292739" y="3580030"/>
            <a:ext cx="153096" cy="89250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6" name="Rectangle 9245">
            <a:extLst>
              <a:ext uri="{FF2B5EF4-FFF2-40B4-BE49-F238E27FC236}">
                <a16:creationId xmlns:a16="http://schemas.microsoft.com/office/drawing/2014/main" id="{3FC44125-2F57-9A07-0F7E-77586D95F2AB}"/>
              </a:ext>
            </a:extLst>
          </p:cNvPr>
          <p:cNvSpPr/>
          <p:nvPr/>
        </p:nvSpPr>
        <p:spPr bwMode="auto">
          <a:xfrm>
            <a:off x="8480082" y="3584321"/>
            <a:ext cx="153096" cy="90195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7" name="Rectangle 9246">
            <a:extLst>
              <a:ext uri="{FF2B5EF4-FFF2-40B4-BE49-F238E27FC236}">
                <a16:creationId xmlns:a16="http://schemas.microsoft.com/office/drawing/2014/main" id="{70C8DCBD-0FAD-DCD2-5A40-AA38D76E09F9}"/>
              </a:ext>
            </a:extLst>
          </p:cNvPr>
          <p:cNvSpPr/>
          <p:nvPr/>
        </p:nvSpPr>
        <p:spPr bwMode="auto">
          <a:xfrm>
            <a:off x="8667425" y="3576855"/>
            <a:ext cx="153096" cy="9157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8" name="Rectangle 9247">
            <a:extLst>
              <a:ext uri="{FF2B5EF4-FFF2-40B4-BE49-F238E27FC236}">
                <a16:creationId xmlns:a16="http://schemas.microsoft.com/office/drawing/2014/main" id="{3233CA64-48B2-DF06-442C-EB5088A12065}"/>
              </a:ext>
            </a:extLst>
          </p:cNvPr>
          <p:cNvSpPr/>
          <p:nvPr/>
        </p:nvSpPr>
        <p:spPr bwMode="auto">
          <a:xfrm>
            <a:off x="8854768" y="3570506"/>
            <a:ext cx="153096" cy="9221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49" name="Rectangle 9248">
            <a:extLst>
              <a:ext uri="{FF2B5EF4-FFF2-40B4-BE49-F238E27FC236}">
                <a16:creationId xmlns:a16="http://schemas.microsoft.com/office/drawing/2014/main" id="{82829BC8-B058-7ADA-ED3E-E0036784FD96}"/>
              </a:ext>
            </a:extLst>
          </p:cNvPr>
          <p:cNvSpPr/>
          <p:nvPr/>
        </p:nvSpPr>
        <p:spPr bwMode="auto">
          <a:xfrm>
            <a:off x="9042111" y="3570506"/>
            <a:ext cx="153096" cy="9443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0" name="Rectangle 9249">
            <a:extLst>
              <a:ext uri="{FF2B5EF4-FFF2-40B4-BE49-F238E27FC236}">
                <a16:creationId xmlns:a16="http://schemas.microsoft.com/office/drawing/2014/main" id="{461C1A56-B368-C529-B5A5-A58B199F3E0D}"/>
              </a:ext>
            </a:extLst>
          </p:cNvPr>
          <p:cNvSpPr/>
          <p:nvPr/>
        </p:nvSpPr>
        <p:spPr bwMode="auto">
          <a:xfrm>
            <a:off x="9229454" y="3586381"/>
            <a:ext cx="153096" cy="9919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1" name="Rectangle 9250">
            <a:extLst>
              <a:ext uri="{FF2B5EF4-FFF2-40B4-BE49-F238E27FC236}">
                <a16:creationId xmlns:a16="http://schemas.microsoft.com/office/drawing/2014/main" id="{24B93269-3D7C-3270-9069-50BA8EE56291}"/>
              </a:ext>
            </a:extLst>
          </p:cNvPr>
          <p:cNvSpPr/>
          <p:nvPr/>
        </p:nvSpPr>
        <p:spPr bwMode="auto">
          <a:xfrm>
            <a:off x="9416797" y="3570505"/>
            <a:ext cx="153096" cy="10258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2" name="Rectangle 9251">
            <a:extLst>
              <a:ext uri="{FF2B5EF4-FFF2-40B4-BE49-F238E27FC236}">
                <a16:creationId xmlns:a16="http://schemas.microsoft.com/office/drawing/2014/main" id="{B261359B-0494-B596-A878-AFCD993FF6E5}"/>
              </a:ext>
            </a:extLst>
          </p:cNvPr>
          <p:cNvSpPr/>
          <p:nvPr/>
        </p:nvSpPr>
        <p:spPr bwMode="auto">
          <a:xfrm>
            <a:off x="9604140" y="3570506"/>
            <a:ext cx="153096" cy="110422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3" name="Rectangle 9252">
            <a:extLst>
              <a:ext uri="{FF2B5EF4-FFF2-40B4-BE49-F238E27FC236}">
                <a16:creationId xmlns:a16="http://schemas.microsoft.com/office/drawing/2014/main" id="{30763764-C777-28B2-EC40-FC38121B09EF}"/>
              </a:ext>
            </a:extLst>
          </p:cNvPr>
          <p:cNvSpPr/>
          <p:nvPr/>
        </p:nvSpPr>
        <p:spPr bwMode="auto">
          <a:xfrm>
            <a:off x="9791483" y="3570505"/>
            <a:ext cx="153096" cy="110422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4" name="Rectangle 9253">
            <a:extLst>
              <a:ext uri="{FF2B5EF4-FFF2-40B4-BE49-F238E27FC236}">
                <a16:creationId xmlns:a16="http://schemas.microsoft.com/office/drawing/2014/main" id="{0520D668-27B2-8C4C-D362-BD8F9D48EE4E}"/>
              </a:ext>
            </a:extLst>
          </p:cNvPr>
          <p:cNvSpPr/>
          <p:nvPr/>
        </p:nvSpPr>
        <p:spPr bwMode="auto">
          <a:xfrm>
            <a:off x="9978826" y="3580031"/>
            <a:ext cx="153096" cy="11042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5" name="Rectangle 9254">
            <a:extLst>
              <a:ext uri="{FF2B5EF4-FFF2-40B4-BE49-F238E27FC236}">
                <a16:creationId xmlns:a16="http://schemas.microsoft.com/office/drawing/2014/main" id="{A141E1DE-1847-46F4-2F26-A749D9117A1D}"/>
              </a:ext>
            </a:extLst>
          </p:cNvPr>
          <p:cNvSpPr/>
          <p:nvPr/>
        </p:nvSpPr>
        <p:spPr bwMode="auto">
          <a:xfrm>
            <a:off x="10166169" y="3580031"/>
            <a:ext cx="153096" cy="110422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6" name="Rectangle 9255">
            <a:extLst>
              <a:ext uri="{FF2B5EF4-FFF2-40B4-BE49-F238E27FC236}">
                <a16:creationId xmlns:a16="http://schemas.microsoft.com/office/drawing/2014/main" id="{2A061F2C-C608-26D1-68E1-1F8A54F10B8E}"/>
              </a:ext>
            </a:extLst>
          </p:cNvPr>
          <p:cNvSpPr/>
          <p:nvPr/>
        </p:nvSpPr>
        <p:spPr bwMode="auto">
          <a:xfrm>
            <a:off x="10353512" y="3570506"/>
            <a:ext cx="153096" cy="11411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7" name="Rectangle 9256">
            <a:extLst>
              <a:ext uri="{FF2B5EF4-FFF2-40B4-BE49-F238E27FC236}">
                <a16:creationId xmlns:a16="http://schemas.microsoft.com/office/drawing/2014/main" id="{DF783CF9-83B5-C3CC-A4FE-354DC56E13B6}"/>
              </a:ext>
            </a:extLst>
          </p:cNvPr>
          <p:cNvSpPr/>
          <p:nvPr/>
        </p:nvSpPr>
        <p:spPr bwMode="auto">
          <a:xfrm>
            <a:off x="10540855" y="3570505"/>
            <a:ext cx="153096" cy="11411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8" name="Rectangle 9257">
            <a:extLst>
              <a:ext uri="{FF2B5EF4-FFF2-40B4-BE49-F238E27FC236}">
                <a16:creationId xmlns:a16="http://schemas.microsoft.com/office/drawing/2014/main" id="{FD5B13A1-ED6A-5F90-58C4-A8B062476D92}"/>
              </a:ext>
            </a:extLst>
          </p:cNvPr>
          <p:cNvSpPr/>
          <p:nvPr/>
        </p:nvSpPr>
        <p:spPr bwMode="auto">
          <a:xfrm>
            <a:off x="10728198" y="3576856"/>
            <a:ext cx="153096" cy="11411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59" name="Rectangle 9258">
            <a:extLst>
              <a:ext uri="{FF2B5EF4-FFF2-40B4-BE49-F238E27FC236}">
                <a16:creationId xmlns:a16="http://schemas.microsoft.com/office/drawing/2014/main" id="{43AF87B8-CB5E-36B3-CED1-D4D294D697B4}"/>
              </a:ext>
            </a:extLst>
          </p:cNvPr>
          <p:cNvSpPr/>
          <p:nvPr/>
        </p:nvSpPr>
        <p:spPr bwMode="auto">
          <a:xfrm>
            <a:off x="10915541" y="3570506"/>
            <a:ext cx="153096" cy="12300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0" name="Rectangle 9259">
            <a:extLst>
              <a:ext uri="{FF2B5EF4-FFF2-40B4-BE49-F238E27FC236}">
                <a16:creationId xmlns:a16="http://schemas.microsoft.com/office/drawing/2014/main" id="{99B99894-47DA-A451-429A-F92392295D62}"/>
              </a:ext>
            </a:extLst>
          </p:cNvPr>
          <p:cNvSpPr/>
          <p:nvPr/>
        </p:nvSpPr>
        <p:spPr bwMode="auto">
          <a:xfrm>
            <a:off x="11102884" y="3570506"/>
            <a:ext cx="153096" cy="12530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1" name="Rectangle 9260">
            <a:extLst>
              <a:ext uri="{FF2B5EF4-FFF2-40B4-BE49-F238E27FC236}">
                <a16:creationId xmlns:a16="http://schemas.microsoft.com/office/drawing/2014/main" id="{EC8B7453-DECF-B761-87B9-E8BC26B62B28}"/>
              </a:ext>
            </a:extLst>
          </p:cNvPr>
          <p:cNvSpPr/>
          <p:nvPr/>
        </p:nvSpPr>
        <p:spPr bwMode="auto">
          <a:xfrm>
            <a:off x="11290245" y="3570505"/>
            <a:ext cx="153096" cy="13644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2" name="Straight Connector 41">
            <a:extLst>
              <a:ext uri="{FF2B5EF4-FFF2-40B4-BE49-F238E27FC236}">
                <a16:creationId xmlns:a16="http://schemas.microsoft.com/office/drawing/2014/main" id="{A877BA1B-772C-CAEC-D3C3-2B49C3FF691E}"/>
              </a:ext>
            </a:extLst>
          </p:cNvPr>
          <p:cNvCxnSpPr/>
          <p:nvPr/>
        </p:nvCxnSpPr>
        <p:spPr bwMode="auto">
          <a:xfrm>
            <a:off x="1255864" y="4087320"/>
            <a:ext cx="10325528"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41" name="Straight Connector 40">
            <a:extLst>
              <a:ext uri="{FF2B5EF4-FFF2-40B4-BE49-F238E27FC236}">
                <a16:creationId xmlns:a16="http://schemas.microsoft.com/office/drawing/2014/main" id="{E19D3291-4373-5E45-527D-E5FA2C5F520A}"/>
              </a:ext>
            </a:extLst>
          </p:cNvPr>
          <p:cNvCxnSpPr/>
          <p:nvPr/>
        </p:nvCxnSpPr>
        <p:spPr bwMode="auto">
          <a:xfrm>
            <a:off x="1255864" y="3579649"/>
            <a:ext cx="10325528" cy="0"/>
          </a:xfrm>
          <a:prstGeom prst="line">
            <a:avLst/>
          </a:prstGeom>
          <a:noFill/>
          <a:ln w="28575" cap="flat" cmpd="sng" algn="ctr">
            <a:solidFill>
              <a:schemeClr val="bg1"/>
            </a:solidFill>
            <a:prstDash val="solid"/>
            <a:round/>
            <a:headEnd type="none" w="med" len="med"/>
            <a:tailEnd type="none" w="med" len="med"/>
          </a:ln>
          <a:effectLst/>
        </p:spPr>
      </p:cxnSp>
      <p:grpSp>
        <p:nvGrpSpPr>
          <p:cNvPr id="9276" name="Group 9275">
            <a:extLst>
              <a:ext uri="{FF2B5EF4-FFF2-40B4-BE49-F238E27FC236}">
                <a16:creationId xmlns:a16="http://schemas.microsoft.com/office/drawing/2014/main" id="{84CF2FA8-50E7-DB37-B521-2B38E8838B91}"/>
              </a:ext>
            </a:extLst>
          </p:cNvPr>
          <p:cNvGrpSpPr/>
          <p:nvPr/>
        </p:nvGrpSpPr>
        <p:grpSpPr>
          <a:xfrm>
            <a:off x="2892843" y="3691125"/>
            <a:ext cx="2155332" cy="554042"/>
            <a:chOff x="2839055" y="3653025"/>
            <a:chExt cx="2155332" cy="554042"/>
          </a:xfrm>
          <a:solidFill>
            <a:schemeClr val="bg1"/>
          </a:solidFill>
        </p:grpSpPr>
        <p:sp>
          <p:nvSpPr>
            <p:cNvPr id="49" name="Triangle 48">
              <a:extLst>
                <a:ext uri="{FF2B5EF4-FFF2-40B4-BE49-F238E27FC236}">
                  <a16:creationId xmlns:a16="http://schemas.microsoft.com/office/drawing/2014/main" id="{EF6A7325-01E9-4C73-FBEF-09C42D3BC2FF}"/>
                </a:ext>
              </a:extLst>
            </p:cNvPr>
            <p:cNvSpPr/>
            <p:nvPr/>
          </p:nvSpPr>
          <p:spPr bwMode="auto">
            <a:xfrm>
              <a:off x="4897271" y="4101546"/>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5" name="Rectangle 9264">
              <a:extLst>
                <a:ext uri="{FF2B5EF4-FFF2-40B4-BE49-F238E27FC236}">
                  <a16:creationId xmlns:a16="http://schemas.microsoft.com/office/drawing/2014/main" id="{45B394B8-C7B9-DDE4-6DDE-EC82C5C2087C}"/>
                </a:ext>
              </a:extLst>
            </p:cNvPr>
            <p:cNvSpPr/>
            <p:nvPr/>
          </p:nvSpPr>
          <p:spPr bwMode="auto">
            <a:xfrm>
              <a:off x="3211613" y="3768730"/>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6" name="Oval 9265">
              <a:extLst>
                <a:ext uri="{FF2B5EF4-FFF2-40B4-BE49-F238E27FC236}">
                  <a16:creationId xmlns:a16="http://schemas.microsoft.com/office/drawing/2014/main" id="{A4FF2E4E-2472-F0B7-5943-1F1735F6A2C2}"/>
                </a:ext>
              </a:extLst>
            </p:cNvPr>
            <p:cNvSpPr/>
            <p:nvPr/>
          </p:nvSpPr>
          <p:spPr bwMode="auto">
            <a:xfrm>
              <a:off x="3770450" y="3932785"/>
              <a:ext cx="100584" cy="100584"/>
            </a:xfrm>
            <a:prstGeom prst="ellips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7" name="Rectangle 9266">
              <a:extLst>
                <a:ext uri="{FF2B5EF4-FFF2-40B4-BE49-F238E27FC236}">
                  <a16:creationId xmlns:a16="http://schemas.microsoft.com/office/drawing/2014/main" id="{8ED95695-F6F1-0200-A695-A15DCBD6D0B7}"/>
                </a:ext>
              </a:extLst>
            </p:cNvPr>
            <p:cNvSpPr/>
            <p:nvPr/>
          </p:nvSpPr>
          <p:spPr bwMode="auto">
            <a:xfrm>
              <a:off x="2839055" y="3653025"/>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8" name="Rectangle 9267">
              <a:extLst>
                <a:ext uri="{FF2B5EF4-FFF2-40B4-BE49-F238E27FC236}">
                  <a16:creationId xmlns:a16="http://schemas.microsoft.com/office/drawing/2014/main" id="{019982AA-CC66-4E79-5DFB-60A87265D47C}"/>
                </a:ext>
              </a:extLst>
            </p:cNvPr>
            <p:cNvSpPr/>
            <p:nvPr/>
          </p:nvSpPr>
          <p:spPr bwMode="auto">
            <a:xfrm>
              <a:off x="3397892" y="3884138"/>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9" name="Rectangle 9268">
              <a:extLst>
                <a:ext uri="{FF2B5EF4-FFF2-40B4-BE49-F238E27FC236}">
                  <a16:creationId xmlns:a16="http://schemas.microsoft.com/office/drawing/2014/main" id="{45682B41-CC9B-9908-160F-E006FBED2036}"/>
                </a:ext>
              </a:extLst>
            </p:cNvPr>
            <p:cNvSpPr/>
            <p:nvPr/>
          </p:nvSpPr>
          <p:spPr bwMode="auto">
            <a:xfrm>
              <a:off x="3025334" y="3676732"/>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0" name="Rectangle 9269">
              <a:extLst>
                <a:ext uri="{FF2B5EF4-FFF2-40B4-BE49-F238E27FC236}">
                  <a16:creationId xmlns:a16="http://schemas.microsoft.com/office/drawing/2014/main" id="{3C29C6A8-2B5E-F05D-6F5A-4E2760547AA4}"/>
                </a:ext>
              </a:extLst>
            </p:cNvPr>
            <p:cNvSpPr/>
            <p:nvPr/>
          </p:nvSpPr>
          <p:spPr bwMode="auto">
            <a:xfrm>
              <a:off x="4338431" y="3966497"/>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1" name="Rectangle 9270">
              <a:extLst>
                <a:ext uri="{FF2B5EF4-FFF2-40B4-BE49-F238E27FC236}">
                  <a16:creationId xmlns:a16="http://schemas.microsoft.com/office/drawing/2014/main" id="{47414CA7-A518-1FC4-F4F9-4013A9844D92}"/>
                </a:ext>
              </a:extLst>
            </p:cNvPr>
            <p:cNvSpPr/>
            <p:nvPr/>
          </p:nvSpPr>
          <p:spPr bwMode="auto">
            <a:xfrm>
              <a:off x="3965873" y="3945277"/>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2" name="Rectangle 9271">
              <a:extLst>
                <a:ext uri="{FF2B5EF4-FFF2-40B4-BE49-F238E27FC236}">
                  <a16:creationId xmlns:a16="http://schemas.microsoft.com/office/drawing/2014/main" id="{65D8CC3D-0B64-D5E9-3C33-4EE2150BAD7A}"/>
                </a:ext>
              </a:extLst>
            </p:cNvPr>
            <p:cNvSpPr/>
            <p:nvPr/>
          </p:nvSpPr>
          <p:spPr bwMode="auto">
            <a:xfrm>
              <a:off x="4524710" y="4049170"/>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3" name="Rectangle 9272">
              <a:extLst>
                <a:ext uri="{FF2B5EF4-FFF2-40B4-BE49-F238E27FC236}">
                  <a16:creationId xmlns:a16="http://schemas.microsoft.com/office/drawing/2014/main" id="{FB151843-6B8B-2851-3052-9C18EB5E709E}"/>
                </a:ext>
              </a:extLst>
            </p:cNvPr>
            <p:cNvSpPr/>
            <p:nvPr/>
          </p:nvSpPr>
          <p:spPr bwMode="auto">
            <a:xfrm>
              <a:off x="4152152" y="3949951"/>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4" name="Rectangle 9273">
              <a:extLst>
                <a:ext uri="{FF2B5EF4-FFF2-40B4-BE49-F238E27FC236}">
                  <a16:creationId xmlns:a16="http://schemas.microsoft.com/office/drawing/2014/main" id="{27549F9A-ECA5-CC95-8C1A-617EBD875F33}"/>
                </a:ext>
              </a:extLst>
            </p:cNvPr>
            <p:cNvSpPr/>
            <p:nvPr/>
          </p:nvSpPr>
          <p:spPr bwMode="auto">
            <a:xfrm>
              <a:off x="4710989" y="4076897"/>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5" name="Rectangle 9274">
              <a:extLst>
                <a:ext uri="{FF2B5EF4-FFF2-40B4-BE49-F238E27FC236}">
                  <a16:creationId xmlns:a16="http://schemas.microsoft.com/office/drawing/2014/main" id="{4DE077A7-E16B-35F2-48D4-4CB8D6C448ED}"/>
                </a:ext>
              </a:extLst>
            </p:cNvPr>
            <p:cNvSpPr/>
            <p:nvPr/>
          </p:nvSpPr>
          <p:spPr bwMode="auto">
            <a:xfrm>
              <a:off x="3584171" y="3926072"/>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281" name="Rectangle 9280">
            <a:extLst>
              <a:ext uri="{FF2B5EF4-FFF2-40B4-BE49-F238E27FC236}">
                <a16:creationId xmlns:a16="http://schemas.microsoft.com/office/drawing/2014/main" id="{7FCF8E4B-B875-6D91-0EAD-0DB67076DA2D}"/>
              </a:ext>
            </a:extLst>
          </p:cNvPr>
          <p:cNvSpPr/>
          <p:nvPr/>
        </p:nvSpPr>
        <p:spPr bwMode="auto">
          <a:xfrm>
            <a:off x="5134890" y="4162314"/>
            <a:ext cx="91440" cy="91440"/>
          </a:xfrm>
          <a:prstGeom prst="rect">
            <a:avLst/>
          </a:prstGeom>
          <a:solidFill>
            <a:schemeClr val="bg1"/>
          </a:soli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307" name="Group 9306">
            <a:extLst>
              <a:ext uri="{FF2B5EF4-FFF2-40B4-BE49-F238E27FC236}">
                <a16:creationId xmlns:a16="http://schemas.microsoft.com/office/drawing/2014/main" id="{EC5B1B29-FF63-9B48-4BDE-8D2B40161271}"/>
              </a:ext>
            </a:extLst>
          </p:cNvPr>
          <p:cNvGrpSpPr/>
          <p:nvPr/>
        </p:nvGrpSpPr>
        <p:grpSpPr>
          <a:xfrm>
            <a:off x="5329502" y="4161303"/>
            <a:ext cx="3654305" cy="491591"/>
            <a:chOff x="5275714" y="4120028"/>
            <a:chExt cx="3654305" cy="491591"/>
          </a:xfrm>
          <a:solidFill>
            <a:schemeClr val="bg1"/>
          </a:solidFill>
        </p:grpSpPr>
        <p:sp>
          <p:nvSpPr>
            <p:cNvPr id="9283" name="Rectangle 9282">
              <a:extLst>
                <a:ext uri="{FF2B5EF4-FFF2-40B4-BE49-F238E27FC236}">
                  <a16:creationId xmlns:a16="http://schemas.microsoft.com/office/drawing/2014/main" id="{B9877B03-A97B-FB43-71F6-5BF8402D9EA0}"/>
                </a:ext>
              </a:extLst>
            </p:cNvPr>
            <p:cNvSpPr/>
            <p:nvPr/>
          </p:nvSpPr>
          <p:spPr bwMode="auto">
            <a:xfrm>
              <a:off x="5275714" y="4120028"/>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5" name="Rectangle 9284">
              <a:extLst>
                <a:ext uri="{FF2B5EF4-FFF2-40B4-BE49-F238E27FC236}">
                  <a16:creationId xmlns:a16="http://schemas.microsoft.com/office/drawing/2014/main" id="{74824DD0-A5EB-F45C-FF17-8FF480D82FDE}"/>
                </a:ext>
              </a:extLst>
            </p:cNvPr>
            <p:cNvSpPr/>
            <p:nvPr/>
          </p:nvSpPr>
          <p:spPr bwMode="auto">
            <a:xfrm>
              <a:off x="5834389" y="4231304"/>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9" name="Rectangle 9288">
              <a:extLst>
                <a:ext uri="{FF2B5EF4-FFF2-40B4-BE49-F238E27FC236}">
                  <a16:creationId xmlns:a16="http://schemas.microsoft.com/office/drawing/2014/main" id="{D37C37D0-E3E2-DE84-6414-6EA8F1B51F15}"/>
                </a:ext>
              </a:extLst>
            </p:cNvPr>
            <p:cNvSpPr/>
            <p:nvPr/>
          </p:nvSpPr>
          <p:spPr bwMode="auto">
            <a:xfrm>
              <a:off x="6016830" y="4253966"/>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0" name="Triangle 9289">
              <a:extLst>
                <a:ext uri="{FF2B5EF4-FFF2-40B4-BE49-F238E27FC236}">
                  <a16:creationId xmlns:a16="http://schemas.microsoft.com/office/drawing/2014/main" id="{B7E5E11F-BBCD-B322-ADF4-848522C53D54}"/>
                </a:ext>
              </a:extLst>
            </p:cNvPr>
            <p:cNvSpPr/>
            <p:nvPr/>
          </p:nvSpPr>
          <p:spPr bwMode="auto">
            <a:xfrm>
              <a:off x="5458155" y="4174260"/>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1" name="Triangle 9290">
              <a:extLst>
                <a:ext uri="{FF2B5EF4-FFF2-40B4-BE49-F238E27FC236}">
                  <a16:creationId xmlns:a16="http://schemas.microsoft.com/office/drawing/2014/main" id="{D99F0DB0-E131-8185-42B0-53054E677119}"/>
                </a:ext>
              </a:extLst>
            </p:cNvPr>
            <p:cNvSpPr/>
            <p:nvPr/>
          </p:nvSpPr>
          <p:spPr bwMode="auto">
            <a:xfrm>
              <a:off x="5646272" y="4197047"/>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2" name="Triangle 9291">
              <a:extLst>
                <a:ext uri="{FF2B5EF4-FFF2-40B4-BE49-F238E27FC236}">
                  <a16:creationId xmlns:a16="http://schemas.microsoft.com/office/drawing/2014/main" id="{85DD9EA1-EE5C-73CF-0DD2-D7EA651AC3C3}"/>
                </a:ext>
              </a:extLst>
            </p:cNvPr>
            <p:cNvSpPr/>
            <p:nvPr/>
          </p:nvSpPr>
          <p:spPr bwMode="auto">
            <a:xfrm>
              <a:off x="6199271" y="4262982"/>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3" name="Triangle 9292">
              <a:extLst>
                <a:ext uri="{FF2B5EF4-FFF2-40B4-BE49-F238E27FC236}">
                  <a16:creationId xmlns:a16="http://schemas.microsoft.com/office/drawing/2014/main" id="{CB1ABB68-E806-F902-90B6-A1CD741BA373}"/>
                </a:ext>
              </a:extLst>
            </p:cNvPr>
            <p:cNvSpPr/>
            <p:nvPr/>
          </p:nvSpPr>
          <p:spPr bwMode="auto">
            <a:xfrm>
              <a:off x="6387388" y="4298066"/>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4" name="Triangle 9293">
              <a:extLst>
                <a:ext uri="{FF2B5EF4-FFF2-40B4-BE49-F238E27FC236}">
                  <a16:creationId xmlns:a16="http://schemas.microsoft.com/office/drawing/2014/main" id="{92EA49A2-98D1-92D6-E7BE-ACFE4FBE0151}"/>
                </a:ext>
              </a:extLst>
            </p:cNvPr>
            <p:cNvSpPr/>
            <p:nvPr/>
          </p:nvSpPr>
          <p:spPr bwMode="auto">
            <a:xfrm>
              <a:off x="6575505" y="4322404"/>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5" name="Triangle 9294">
              <a:extLst>
                <a:ext uri="{FF2B5EF4-FFF2-40B4-BE49-F238E27FC236}">
                  <a16:creationId xmlns:a16="http://schemas.microsoft.com/office/drawing/2014/main" id="{325A4EDE-4E73-ABE6-F47B-6AEC07D55958}"/>
                </a:ext>
              </a:extLst>
            </p:cNvPr>
            <p:cNvSpPr/>
            <p:nvPr/>
          </p:nvSpPr>
          <p:spPr bwMode="auto">
            <a:xfrm>
              <a:off x="6763622" y="4338438"/>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6" name="Triangle 9295">
              <a:extLst>
                <a:ext uri="{FF2B5EF4-FFF2-40B4-BE49-F238E27FC236}">
                  <a16:creationId xmlns:a16="http://schemas.microsoft.com/office/drawing/2014/main" id="{54060930-8A58-3885-5AC8-276190927328}"/>
                </a:ext>
              </a:extLst>
            </p:cNvPr>
            <p:cNvSpPr/>
            <p:nvPr/>
          </p:nvSpPr>
          <p:spPr bwMode="auto">
            <a:xfrm>
              <a:off x="6951739" y="4359747"/>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7" name="Triangle 9296">
              <a:extLst>
                <a:ext uri="{FF2B5EF4-FFF2-40B4-BE49-F238E27FC236}">
                  <a16:creationId xmlns:a16="http://schemas.microsoft.com/office/drawing/2014/main" id="{64B08ACE-890F-E500-724E-FEA4E9089FFF}"/>
                </a:ext>
              </a:extLst>
            </p:cNvPr>
            <p:cNvSpPr/>
            <p:nvPr/>
          </p:nvSpPr>
          <p:spPr bwMode="auto">
            <a:xfrm>
              <a:off x="7139856" y="4376072"/>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8" name="Triangle 9297">
              <a:extLst>
                <a:ext uri="{FF2B5EF4-FFF2-40B4-BE49-F238E27FC236}">
                  <a16:creationId xmlns:a16="http://schemas.microsoft.com/office/drawing/2014/main" id="{E97F7088-E5D6-F040-1451-904402B07726}"/>
                </a:ext>
              </a:extLst>
            </p:cNvPr>
            <p:cNvSpPr/>
            <p:nvPr/>
          </p:nvSpPr>
          <p:spPr bwMode="auto">
            <a:xfrm>
              <a:off x="7327973" y="4386531"/>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9" name="Triangle 9298">
              <a:extLst>
                <a:ext uri="{FF2B5EF4-FFF2-40B4-BE49-F238E27FC236}">
                  <a16:creationId xmlns:a16="http://schemas.microsoft.com/office/drawing/2014/main" id="{CECDD9C8-428A-23B2-DC93-A6E28BEF3860}"/>
                </a:ext>
              </a:extLst>
            </p:cNvPr>
            <p:cNvSpPr/>
            <p:nvPr/>
          </p:nvSpPr>
          <p:spPr bwMode="auto">
            <a:xfrm>
              <a:off x="7516090" y="4386837"/>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0" name="Triangle 9299">
              <a:extLst>
                <a:ext uri="{FF2B5EF4-FFF2-40B4-BE49-F238E27FC236}">
                  <a16:creationId xmlns:a16="http://schemas.microsoft.com/office/drawing/2014/main" id="{485D9846-A57F-1625-6AE9-01A7BE396372}"/>
                </a:ext>
              </a:extLst>
            </p:cNvPr>
            <p:cNvSpPr/>
            <p:nvPr/>
          </p:nvSpPr>
          <p:spPr bwMode="auto">
            <a:xfrm>
              <a:off x="7704207" y="4393072"/>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1" name="Triangle 9300">
              <a:extLst>
                <a:ext uri="{FF2B5EF4-FFF2-40B4-BE49-F238E27FC236}">
                  <a16:creationId xmlns:a16="http://schemas.microsoft.com/office/drawing/2014/main" id="{5A5EF9E9-473F-88D7-0549-5E4E08C4AD5B}"/>
                </a:ext>
              </a:extLst>
            </p:cNvPr>
            <p:cNvSpPr/>
            <p:nvPr/>
          </p:nvSpPr>
          <p:spPr bwMode="auto">
            <a:xfrm>
              <a:off x="7892324" y="4432125"/>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2" name="Triangle 9301">
              <a:extLst>
                <a:ext uri="{FF2B5EF4-FFF2-40B4-BE49-F238E27FC236}">
                  <a16:creationId xmlns:a16="http://schemas.microsoft.com/office/drawing/2014/main" id="{79398FA5-341D-3F7B-AFA5-6D9BCDE1D827}"/>
                </a:ext>
              </a:extLst>
            </p:cNvPr>
            <p:cNvSpPr/>
            <p:nvPr/>
          </p:nvSpPr>
          <p:spPr bwMode="auto">
            <a:xfrm>
              <a:off x="8080441" y="4474818"/>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3" name="Triangle 9302">
              <a:extLst>
                <a:ext uri="{FF2B5EF4-FFF2-40B4-BE49-F238E27FC236}">
                  <a16:creationId xmlns:a16="http://schemas.microsoft.com/office/drawing/2014/main" id="{EA5F2ADD-6062-B0B6-44A9-E5EF294A61A4}"/>
                </a:ext>
              </a:extLst>
            </p:cNvPr>
            <p:cNvSpPr/>
            <p:nvPr/>
          </p:nvSpPr>
          <p:spPr bwMode="auto">
            <a:xfrm>
              <a:off x="8268558" y="4485728"/>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4" name="Triangle 9303">
              <a:extLst>
                <a:ext uri="{FF2B5EF4-FFF2-40B4-BE49-F238E27FC236}">
                  <a16:creationId xmlns:a16="http://schemas.microsoft.com/office/drawing/2014/main" id="{41973057-9475-7CB8-D764-438E51CBDBD3}"/>
                </a:ext>
              </a:extLst>
            </p:cNvPr>
            <p:cNvSpPr/>
            <p:nvPr/>
          </p:nvSpPr>
          <p:spPr bwMode="auto">
            <a:xfrm>
              <a:off x="8456675" y="4495106"/>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5" name="Triangle 9304">
              <a:extLst>
                <a:ext uri="{FF2B5EF4-FFF2-40B4-BE49-F238E27FC236}">
                  <a16:creationId xmlns:a16="http://schemas.microsoft.com/office/drawing/2014/main" id="{3050FA5B-DC0C-E66D-ABDA-C753ACCEC816}"/>
                </a:ext>
              </a:extLst>
            </p:cNvPr>
            <p:cNvSpPr/>
            <p:nvPr/>
          </p:nvSpPr>
          <p:spPr bwMode="auto">
            <a:xfrm>
              <a:off x="8644792" y="4506098"/>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6" name="Triangle 9305">
              <a:extLst>
                <a:ext uri="{FF2B5EF4-FFF2-40B4-BE49-F238E27FC236}">
                  <a16:creationId xmlns:a16="http://schemas.microsoft.com/office/drawing/2014/main" id="{4156C247-82D5-7355-6C7E-5898517A9D3A}"/>
                </a:ext>
              </a:extLst>
            </p:cNvPr>
            <p:cNvSpPr/>
            <p:nvPr/>
          </p:nvSpPr>
          <p:spPr bwMode="auto">
            <a:xfrm>
              <a:off x="8832903" y="4502972"/>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19" name="Group 9318">
            <a:extLst>
              <a:ext uri="{FF2B5EF4-FFF2-40B4-BE49-F238E27FC236}">
                <a16:creationId xmlns:a16="http://schemas.microsoft.com/office/drawing/2014/main" id="{2FCB7BF6-9D85-00F7-0268-840A2BF9500D}"/>
              </a:ext>
            </a:extLst>
          </p:cNvPr>
          <p:cNvGrpSpPr/>
          <p:nvPr/>
        </p:nvGrpSpPr>
        <p:grpSpPr>
          <a:xfrm>
            <a:off x="9074802" y="4564668"/>
            <a:ext cx="2337711" cy="499457"/>
            <a:chOff x="9021014" y="4532918"/>
            <a:chExt cx="2337711" cy="499457"/>
          </a:xfrm>
          <a:solidFill>
            <a:schemeClr val="bg1"/>
          </a:solidFill>
        </p:grpSpPr>
        <p:sp>
          <p:nvSpPr>
            <p:cNvPr id="9278" name="Triangle 9277">
              <a:extLst>
                <a:ext uri="{FF2B5EF4-FFF2-40B4-BE49-F238E27FC236}">
                  <a16:creationId xmlns:a16="http://schemas.microsoft.com/office/drawing/2014/main" id="{3A4A606A-7E1D-182D-9C11-4C9E6C34A06B}"/>
                </a:ext>
              </a:extLst>
            </p:cNvPr>
            <p:cNvSpPr/>
            <p:nvPr/>
          </p:nvSpPr>
          <p:spPr bwMode="auto">
            <a:xfrm>
              <a:off x="9021014" y="4532918"/>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8" name="Rectangle 9287">
              <a:extLst>
                <a:ext uri="{FF2B5EF4-FFF2-40B4-BE49-F238E27FC236}">
                  <a16:creationId xmlns:a16="http://schemas.microsoft.com/office/drawing/2014/main" id="{20A0ADFA-B5E9-84CA-AC97-08128E73554D}"/>
                </a:ext>
              </a:extLst>
            </p:cNvPr>
            <p:cNvSpPr/>
            <p:nvPr/>
          </p:nvSpPr>
          <p:spPr bwMode="auto">
            <a:xfrm>
              <a:off x="11267285" y="4940935"/>
              <a:ext cx="91440" cy="91440"/>
            </a:xfrm>
            <a:prstGeom prst="rect">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8" name="Triangle 9307">
              <a:extLst>
                <a:ext uri="{FF2B5EF4-FFF2-40B4-BE49-F238E27FC236}">
                  <a16:creationId xmlns:a16="http://schemas.microsoft.com/office/drawing/2014/main" id="{6B357A33-A367-7316-38DC-C1F6916D3401}"/>
                </a:ext>
              </a:extLst>
            </p:cNvPr>
            <p:cNvSpPr/>
            <p:nvPr/>
          </p:nvSpPr>
          <p:spPr bwMode="auto">
            <a:xfrm>
              <a:off x="9208203" y="4594936"/>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9" name="Triangle 9308">
              <a:extLst>
                <a:ext uri="{FF2B5EF4-FFF2-40B4-BE49-F238E27FC236}">
                  <a16:creationId xmlns:a16="http://schemas.microsoft.com/office/drawing/2014/main" id="{73946252-AB95-D337-94DC-3DED415C9C1F}"/>
                </a:ext>
              </a:extLst>
            </p:cNvPr>
            <p:cNvSpPr/>
            <p:nvPr/>
          </p:nvSpPr>
          <p:spPr bwMode="auto">
            <a:xfrm>
              <a:off x="9395392" y="4613315"/>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0" name="Triangle 9309">
              <a:extLst>
                <a:ext uri="{FF2B5EF4-FFF2-40B4-BE49-F238E27FC236}">
                  <a16:creationId xmlns:a16="http://schemas.microsoft.com/office/drawing/2014/main" id="{6B058B57-F25F-0CB1-769B-9CB4EDBA79BA}"/>
                </a:ext>
              </a:extLst>
            </p:cNvPr>
            <p:cNvSpPr/>
            <p:nvPr/>
          </p:nvSpPr>
          <p:spPr bwMode="auto">
            <a:xfrm>
              <a:off x="9582581" y="4690583"/>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1" name="Triangle 9310">
              <a:extLst>
                <a:ext uri="{FF2B5EF4-FFF2-40B4-BE49-F238E27FC236}">
                  <a16:creationId xmlns:a16="http://schemas.microsoft.com/office/drawing/2014/main" id="{F61FB00C-6341-0657-3FED-CFDACD01ADBC}"/>
                </a:ext>
              </a:extLst>
            </p:cNvPr>
            <p:cNvSpPr/>
            <p:nvPr/>
          </p:nvSpPr>
          <p:spPr bwMode="auto">
            <a:xfrm>
              <a:off x="9769770" y="4686967"/>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2" name="Triangle 9311">
              <a:extLst>
                <a:ext uri="{FF2B5EF4-FFF2-40B4-BE49-F238E27FC236}">
                  <a16:creationId xmlns:a16="http://schemas.microsoft.com/office/drawing/2014/main" id="{478B748B-71B0-E217-8ABA-5C41C9C1F16E}"/>
                </a:ext>
              </a:extLst>
            </p:cNvPr>
            <p:cNvSpPr/>
            <p:nvPr/>
          </p:nvSpPr>
          <p:spPr bwMode="auto">
            <a:xfrm>
              <a:off x="9956959" y="4690033"/>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3" name="Triangle 9312">
              <a:extLst>
                <a:ext uri="{FF2B5EF4-FFF2-40B4-BE49-F238E27FC236}">
                  <a16:creationId xmlns:a16="http://schemas.microsoft.com/office/drawing/2014/main" id="{AB1A352A-E904-5CF9-7FF8-2F7D28756995}"/>
                </a:ext>
              </a:extLst>
            </p:cNvPr>
            <p:cNvSpPr/>
            <p:nvPr/>
          </p:nvSpPr>
          <p:spPr bwMode="auto">
            <a:xfrm>
              <a:off x="10144148" y="4696399"/>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4" name="Triangle 9313">
              <a:extLst>
                <a:ext uri="{FF2B5EF4-FFF2-40B4-BE49-F238E27FC236}">
                  <a16:creationId xmlns:a16="http://schemas.microsoft.com/office/drawing/2014/main" id="{7D43F762-E9B6-0374-E4E0-7199BEC84E0C}"/>
                </a:ext>
              </a:extLst>
            </p:cNvPr>
            <p:cNvSpPr/>
            <p:nvPr/>
          </p:nvSpPr>
          <p:spPr bwMode="auto">
            <a:xfrm>
              <a:off x="10331337" y="4723736"/>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5" name="Triangle 9314">
              <a:extLst>
                <a:ext uri="{FF2B5EF4-FFF2-40B4-BE49-F238E27FC236}">
                  <a16:creationId xmlns:a16="http://schemas.microsoft.com/office/drawing/2014/main" id="{C405320C-8556-644D-8EBB-3E5908CF5F56}"/>
                </a:ext>
              </a:extLst>
            </p:cNvPr>
            <p:cNvSpPr/>
            <p:nvPr/>
          </p:nvSpPr>
          <p:spPr bwMode="auto">
            <a:xfrm>
              <a:off x="10518526" y="4722653"/>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6" name="Triangle 9315">
              <a:extLst>
                <a:ext uri="{FF2B5EF4-FFF2-40B4-BE49-F238E27FC236}">
                  <a16:creationId xmlns:a16="http://schemas.microsoft.com/office/drawing/2014/main" id="{1DFF0BE3-A5EA-AF2B-A0E4-C4B4B2FE394F}"/>
                </a:ext>
              </a:extLst>
            </p:cNvPr>
            <p:cNvSpPr/>
            <p:nvPr/>
          </p:nvSpPr>
          <p:spPr bwMode="auto">
            <a:xfrm>
              <a:off x="10705715" y="4735803"/>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7" name="Triangle 9316">
              <a:extLst>
                <a:ext uri="{FF2B5EF4-FFF2-40B4-BE49-F238E27FC236}">
                  <a16:creationId xmlns:a16="http://schemas.microsoft.com/office/drawing/2014/main" id="{B0E43B9F-7BAE-8926-41F6-9D083E7B8E6F}"/>
                </a:ext>
              </a:extLst>
            </p:cNvPr>
            <p:cNvSpPr/>
            <p:nvPr/>
          </p:nvSpPr>
          <p:spPr bwMode="auto">
            <a:xfrm>
              <a:off x="10892904" y="4806526"/>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8" name="Triangle 9317">
              <a:extLst>
                <a:ext uri="{FF2B5EF4-FFF2-40B4-BE49-F238E27FC236}">
                  <a16:creationId xmlns:a16="http://schemas.microsoft.com/office/drawing/2014/main" id="{C8574316-FB09-4DC2-7173-5F6BEAD7946C}"/>
                </a:ext>
              </a:extLst>
            </p:cNvPr>
            <p:cNvSpPr/>
            <p:nvPr/>
          </p:nvSpPr>
          <p:spPr bwMode="auto">
            <a:xfrm>
              <a:off x="11080093" y="4832285"/>
              <a:ext cx="97116" cy="105521"/>
            </a:xfrm>
            <a:prstGeom prst="triangle">
              <a:avLst/>
            </a:prstGeom>
            <a:grp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923942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EVOKE-02: Treatment-Emergent AEs</a:t>
            </a:r>
            <a:endParaRPr lang="en-US" altLang="en-US"/>
          </a:p>
        </p:txBody>
      </p:sp>
      <p:sp>
        <p:nvSpPr>
          <p:cNvPr id="6" name="Text Box 11">
            <a:extLst>
              <a:ext uri="{FF2B5EF4-FFF2-40B4-BE49-F238E27FC236}">
                <a16:creationId xmlns:a16="http://schemas.microsoft.com/office/drawing/2014/main" id="{C0FE5589-FE70-4AF6-A112-8DE8C0B7A7F5}"/>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Cho. WCLC 2023.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OA05.04.</a:t>
            </a:r>
          </a:p>
        </p:txBody>
      </p:sp>
      <p:sp>
        <p:nvSpPr>
          <p:cNvPr id="12" name="TextBox 11">
            <a:extLst>
              <a:ext uri="{FF2B5EF4-FFF2-40B4-BE49-F238E27FC236}">
                <a16:creationId xmlns:a16="http://schemas.microsoft.com/office/drawing/2014/main" id="{8B1F74E1-D5EB-703B-1693-8EAAD4D3AE48}"/>
              </a:ext>
            </a:extLst>
          </p:cNvPr>
          <p:cNvSpPr txBox="1"/>
          <p:nvPr/>
        </p:nvSpPr>
        <p:spPr bwMode="auto">
          <a:xfrm>
            <a:off x="606307" y="5648192"/>
            <a:ext cx="9559528" cy="68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30188" marR="0" lvl="0" indent="-230188" algn="l" defTabSz="914400" rtl="0" eaLnBrk="1" fontAlgn="base" latinLnBrk="0" hangingPunct="1">
              <a:lnSpc>
                <a:spcPct val="90000"/>
              </a:lnSpc>
              <a:spcBef>
                <a:spcPts val="600"/>
              </a:spcBef>
              <a:spcAft>
                <a:spcPts val="10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Highest grade of pneumonitis observed was grade 3 (n = 2).</a:t>
            </a:r>
          </a:p>
          <a:p>
            <a:pPr marL="230188" marR="0" lvl="0" indent="-230188" algn="l" defTabSz="914400" rtl="0" eaLnBrk="1" fontAlgn="base" latinLnBrk="0" hangingPunct="1">
              <a:lnSpc>
                <a:spcPct val="90000"/>
              </a:lnSpc>
              <a:spcBef>
                <a:spcPts val="600"/>
              </a:spcBef>
              <a:spcAft>
                <a:spcPts val="10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Observed immune-mediated TEAEs consistent with established safety profile of pembrolizumab.</a:t>
            </a:r>
          </a:p>
        </p:txBody>
      </p:sp>
      <p:grpSp>
        <p:nvGrpSpPr>
          <p:cNvPr id="9361" name="Group 9360">
            <a:extLst>
              <a:ext uri="{FF2B5EF4-FFF2-40B4-BE49-F238E27FC236}">
                <a16:creationId xmlns:a16="http://schemas.microsoft.com/office/drawing/2014/main" id="{7C2A8D49-38FD-FB4E-DC26-6281F460E895}"/>
              </a:ext>
            </a:extLst>
          </p:cNvPr>
          <p:cNvGrpSpPr/>
          <p:nvPr/>
        </p:nvGrpSpPr>
        <p:grpSpPr>
          <a:xfrm>
            <a:off x="437788" y="1486128"/>
            <a:ext cx="5392996" cy="4323160"/>
            <a:chOff x="437788" y="1494050"/>
            <a:chExt cx="5392996" cy="4323160"/>
          </a:xfrm>
        </p:grpSpPr>
        <p:sp>
          <p:nvSpPr>
            <p:cNvPr id="2" name="TextBox 1">
              <a:extLst>
                <a:ext uri="{FF2B5EF4-FFF2-40B4-BE49-F238E27FC236}">
                  <a16:creationId xmlns:a16="http://schemas.microsoft.com/office/drawing/2014/main" id="{C4335383-128E-9221-A82B-817EBC332EFC}"/>
                </a:ext>
              </a:extLst>
            </p:cNvPr>
            <p:cNvSpPr txBox="1"/>
            <p:nvPr/>
          </p:nvSpPr>
          <p:spPr bwMode="auto">
            <a:xfrm>
              <a:off x="2130147" y="1494050"/>
              <a:ext cx="2632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TEAEs in ≥15% of Patients</a:t>
              </a:r>
            </a:p>
          </p:txBody>
        </p:sp>
        <p:sp>
          <p:nvSpPr>
            <p:cNvPr id="7" name="TextBox 6">
              <a:extLst>
                <a:ext uri="{FF2B5EF4-FFF2-40B4-BE49-F238E27FC236}">
                  <a16:creationId xmlns:a16="http://schemas.microsoft.com/office/drawing/2014/main" id="{AA5D2478-C473-53F0-5425-56886E715A27}"/>
                </a:ext>
              </a:extLst>
            </p:cNvPr>
            <p:cNvSpPr txBox="1"/>
            <p:nvPr/>
          </p:nvSpPr>
          <p:spPr bwMode="auto">
            <a:xfrm rot="16200000">
              <a:off x="8920" y="2857747"/>
              <a:ext cx="1196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14" name="TextBox 13">
              <a:extLst>
                <a:ext uri="{FF2B5EF4-FFF2-40B4-BE49-F238E27FC236}">
                  <a16:creationId xmlns:a16="http://schemas.microsoft.com/office/drawing/2014/main" id="{91C4CBF5-9886-92D6-1151-92430A02D1F8}"/>
                </a:ext>
              </a:extLst>
            </p:cNvPr>
            <p:cNvSpPr txBox="1"/>
            <p:nvPr/>
          </p:nvSpPr>
          <p:spPr bwMode="auto">
            <a:xfrm rot="18807555">
              <a:off x="758970" y="4383773"/>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Diarrhea</a:t>
              </a:r>
            </a:p>
          </p:txBody>
        </p:sp>
        <p:sp>
          <p:nvSpPr>
            <p:cNvPr id="15" name="TextBox 14">
              <a:extLst>
                <a:ext uri="{FF2B5EF4-FFF2-40B4-BE49-F238E27FC236}">
                  <a16:creationId xmlns:a16="http://schemas.microsoft.com/office/drawing/2014/main" id="{1D6C7C10-A069-9804-C750-70870E792113}"/>
                </a:ext>
              </a:extLst>
            </p:cNvPr>
            <p:cNvSpPr txBox="1"/>
            <p:nvPr/>
          </p:nvSpPr>
          <p:spPr bwMode="auto">
            <a:xfrm rot="18807555">
              <a:off x="1203655" y="4361665"/>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Anemia</a:t>
              </a:r>
            </a:p>
          </p:txBody>
        </p:sp>
        <p:sp>
          <p:nvSpPr>
            <p:cNvPr id="16" name="TextBox 15">
              <a:extLst>
                <a:ext uri="{FF2B5EF4-FFF2-40B4-BE49-F238E27FC236}">
                  <a16:creationId xmlns:a16="http://schemas.microsoft.com/office/drawing/2014/main" id="{2A698352-879A-709C-3F6E-6A6D16325CAE}"/>
                </a:ext>
              </a:extLst>
            </p:cNvPr>
            <p:cNvSpPr txBox="1"/>
            <p:nvPr/>
          </p:nvSpPr>
          <p:spPr bwMode="auto">
            <a:xfrm rot="18807555">
              <a:off x="1551317" y="4386053"/>
              <a:ext cx="731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Asthenia</a:t>
              </a:r>
            </a:p>
          </p:txBody>
        </p:sp>
        <p:sp>
          <p:nvSpPr>
            <p:cNvPr id="17" name="TextBox 16">
              <a:extLst>
                <a:ext uri="{FF2B5EF4-FFF2-40B4-BE49-F238E27FC236}">
                  <a16:creationId xmlns:a16="http://schemas.microsoft.com/office/drawing/2014/main" id="{DCC5286A-FA7C-9917-328E-A244FC54A6E0}"/>
                </a:ext>
              </a:extLst>
            </p:cNvPr>
            <p:cNvSpPr txBox="1"/>
            <p:nvPr/>
          </p:nvSpPr>
          <p:spPr bwMode="auto">
            <a:xfrm rot="18807555">
              <a:off x="1937077" y="4383191"/>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Alopecia</a:t>
              </a:r>
            </a:p>
          </p:txBody>
        </p:sp>
        <p:sp>
          <p:nvSpPr>
            <p:cNvPr id="18" name="TextBox 17">
              <a:extLst>
                <a:ext uri="{FF2B5EF4-FFF2-40B4-BE49-F238E27FC236}">
                  <a16:creationId xmlns:a16="http://schemas.microsoft.com/office/drawing/2014/main" id="{840E9A41-CF51-B305-BF01-97E67150AD41}"/>
                </a:ext>
              </a:extLst>
            </p:cNvPr>
            <p:cNvSpPr txBox="1"/>
            <p:nvPr/>
          </p:nvSpPr>
          <p:spPr bwMode="auto">
            <a:xfrm rot="18807555">
              <a:off x="2386243" y="4356429"/>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a:t>
              </a:r>
            </a:p>
          </p:txBody>
        </p:sp>
        <p:sp>
          <p:nvSpPr>
            <p:cNvPr id="19" name="TextBox 18">
              <a:extLst>
                <a:ext uri="{FF2B5EF4-FFF2-40B4-BE49-F238E27FC236}">
                  <a16:creationId xmlns:a16="http://schemas.microsoft.com/office/drawing/2014/main" id="{D4310E7E-B619-4E3A-66D3-FC5E49F16DDB}"/>
                </a:ext>
              </a:extLst>
            </p:cNvPr>
            <p:cNvSpPr txBox="1"/>
            <p:nvPr/>
          </p:nvSpPr>
          <p:spPr bwMode="auto">
            <a:xfrm rot="18807555">
              <a:off x="2515868" y="4473041"/>
              <a:ext cx="970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Neutropenia</a:t>
              </a:r>
            </a:p>
          </p:txBody>
        </p:sp>
        <p:sp>
          <p:nvSpPr>
            <p:cNvPr id="20" name="TextBox 19">
              <a:extLst>
                <a:ext uri="{FF2B5EF4-FFF2-40B4-BE49-F238E27FC236}">
                  <a16:creationId xmlns:a16="http://schemas.microsoft.com/office/drawing/2014/main" id="{1BA8AAC3-C712-76FF-AE7D-E78776777EAA}"/>
                </a:ext>
              </a:extLst>
            </p:cNvPr>
            <p:cNvSpPr txBox="1"/>
            <p:nvPr/>
          </p:nvSpPr>
          <p:spPr bwMode="auto">
            <a:xfrm rot="18807555">
              <a:off x="2211762" y="4775963"/>
              <a:ext cx="18054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Respiratory tract infection</a:t>
              </a:r>
            </a:p>
          </p:txBody>
        </p:sp>
        <p:sp>
          <p:nvSpPr>
            <p:cNvPr id="21" name="TextBox 20">
              <a:extLst>
                <a:ext uri="{FF2B5EF4-FFF2-40B4-BE49-F238E27FC236}">
                  <a16:creationId xmlns:a16="http://schemas.microsoft.com/office/drawing/2014/main" id="{AD47D9A0-0B7B-693F-0ABD-CE92FFE9C942}"/>
                </a:ext>
              </a:extLst>
            </p:cNvPr>
            <p:cNvSpPr txBox="1"/>
            <p:nvPr/>
          </p:nvSpPr>
          <p:spPr bwMode="auto">
            <a:xfrm rot="18807555">
              <a:off x="3300809" y="4474554"/>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Constipation</a:t>
              </a:r>
            </a:p>
          </p:txBody>
        </p:sp>
        <p:sp>
          <p:nvSpPr>
            <p:cNvPr id="22" name="TextBox 21">
              <a:extLst>
                <a:ext uri="{FF2B5EF4-FFF2-40B4-BE49-F238E27FC236}">
                  <a16:creationId xmlns:a16="http://schemas.microsoft.com/office/drawing/2014/main" id="{2FC08CCB-E1AD-8456-945A-6D7C6928E4B5}"/>
                </a:ext>
              </a:extLst>
            </p:cNvPr>
            <p:cNvSpPr txBox="1"/>
            <p:nvPr/>
          </p:nvSpPr>
          <p:spPr bwMode="auto">
            <a:xfrm rot="18807555">
              <a:off x="3325777" y="4628796"/>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Decreased appetite</a:t>
              </a:r>
            </a:p>
          </p:txBody>
        </p:sp>
        <p:sp>
          <p:nvSpPr>
            <p:cNvPr id="23" name="TextBox 22">
              <a:extLst>
                <a:ext uri="{FF2B5EF4-FFF2-40B4-BE49-F238E27FC236}">
                  <a16:creationId xmlns:a16="http://schemas.microsoft.com/office/drawing/2014/main" id="{F2540258-10F1-5AED-FF4B-C116514379B9}"/>
                </a:ext>
              </a:extLst>
            </p:cNvPr>
            <p:cNvSpPr txBox="1"/>
            <p:nvPr/>
          </p:nvSpPr>
          <p:spPr bwMode="auto">
            <a:xfrm rot="18807555">
              <a:off x="4298864" y="4381515"/>
              <a:ext cx="718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Dyspnea</a:t>
              </a:r>
            </a:p>
          </p:txBody>
        </p:sp>
        <p:sp>
          <p:nvSpPr>
            <p:cNvPr id="24" name="TextBox 23">
              <a:extLst>
                <a:ext uri="{FF2B5EF4-FFF2-40B4-BE49-F238E27FC236}">
                  <a16:creationId xmlns:a16="http://schemas.microsoft.com/office/drawing/2014/main" id="{037C5B20-9A72-6A3F-7230-6E687026B3EB}"/>
                </a:ext>
              </a:extLst>
            </p:cNvPr>
            <p:cNvSpPr txBox="1"/>
            <p:nvPr/>
          </p:nvSpPr>
          <p:spPr bwMode="auto">
            <a:xfrm rot="18807555">
              <a:off x="4754245" y="4352682"/>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Fatigue</a:t>
              </a:r>
            </a:p>
          </p:txBody>
        </p:sp>
        <p:sp>
          <p:nvSpPr>
            <p:cNvPr id="25" name="TextBox 24">
              <a:extLst>
                <a:ext uri="{FF2B5EF4-FFF2-40B4-BE49-F238E27FC236}">
                  <a16:creationId xmlns:a16="http://schemas.microsoft.com/office/drawing/2014/main" id="{E6210C5E-27CE-81BE-5579-85A9FB2AEE09}"/>
                </a:ext>
              </a:extLst>
            </p:cNvPr>
            <p:cNvSpPr txBox="1"/>
            <p:nvPr/>
          </p:nvSpPr>
          <p:spPr bwMode="auto">
            <a:xfrm rot="18807555">
              <a:off x="4344660" y="4696049"/>
              <a:ext cx="15853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Mucosal inflammation</a:t>
              </a:r>
            </a:p>
          </p:txBody>
        </p:sp>
        <p:grpSp>
          <p:nvGrpSpPr>
            <p:cNvPr id="47" name="Group 46">
              <a:extLst>
                <a:ext uri="{FF2B5EF4-FFF2-40B4-BE49-F238E27FC236}">
                  <a16:creationId xmlns:a16="http://schemas.microsoft.com/office/drawing/2014/main" id="{37B92B52-2E49-8657-3BE9-F0EA823FA9F5}"/>
                </a:ext>
              </a:extLst>
            </p:cNvPr>
            <p:cNvGrpSpPr/>
            <p:nvPr/>
          </p:nvGrpSpPr>
          <p:grpSpPr>
            <a:xfrm>
              <a:off x="1026862" y="1818795"/>
              <a:ext cx="73152" cy="2422074"/>
              <a:chOff x="1039562" y="1818795"/>
              <a:chExt cx="91440" cy="2422074"/>
            </a:xfrm>
          </p:grpSpPr>
          <p:cxnSp>
            <p:nvCxnSpPr>
              <p:cNvPr id="34" name="Straight Connector 33">
                <a:extLst>
                  <a:ext uri="{FF2B5EF4-FFF2-40B4-BE49-F238E27FC236}">
                    <a16:creationId xmlns:a16="http://schemas.microsoft.com/office/drawing/2014/main" id="{A50D804B-7A16-D38F-2BEF-C3F3EAD54D7B}"/>
                  </a:ext>
                </a:extLst>
              </p:cNvPr>
              <p:cNvCxnSpPr>
                <a:cxnSpLocks/>
              </p:cNvCxnSpPr>
              <p:nvPr/>
            </p:nvCxnSpPr>
            <p:spPr bwMode="auto">
              <a:xfrm>
                <a:off x="1039562" y="18187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F452A09-9859-59A3-D9C6-B2E2912E89B1}"/>
                  </a:ext>
                </a:extLst>
              </p:cNvPr>
              <p:cNvCxnSpPr>
                <a:cxnSpLocks/>
              </p:cNvCxnSpPr>
              <p:nvPr/>
            </p:nvCxnSpPr>
            <p:spPr bwMode="auto">
              <a:xfrm>
                <a:off x="1039562" y="222247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90D91CB-5DCC-C281-E57D-493948FD9B23}"/>
                  </a:ext>
                </a:extLst>
              </p:cNvPr>
              <p:cNvCxnSpPr>
                <a:cxnSpLocks/>
              </p:cNvCxnSpPr>
              <p:nvPr/>
            </p:nvCxnSpPr>
            <p:spPr bwMode="auto">
              <a:xfrm>
                <a:off x="1039562" y="26261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B0371F-27E0-5F74-9BBB-279D276F21F7}"/>
                  </a:ext>
                </a:extLst>
              </p:cNvPr>
              <p:cNvCxnSpPr>
                <a:cxnSpLocks/>
              </p:cNvCxnSpPr>
              <p:nvPr/>
            </p:nvCxnSpPr>
            <p:spPr bwMode="auto">
              <a:xfrm>
                <a:off x="1039562" y="30298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79121B9-A0DA-3A2E-E6E8-8FDBB4F8A87D}"/>
                  </a:ext>
                </a:extLst>
              </p:cNvPr>
              <p:cNvCxnSpPr>
                <a:cxnSpLocks/>
              </p:cNvCxnSpPr>
              <p:nvPr/>
            </p:nvCxnSpPr>
            <p:spPr bwMode="auto">
              <a:xfrm>
                <a:off x="1039562" y="34335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4382775-6267-06AE-13C0-67ED34B19CF8}"/>
                  </a:ext>
                </a:extLst>
              </p:cNvPr>
              <p:cNvCxnSpPr>
                <a:cxnSpLocks/>
              </p:cNvCxnSpPr>
              <p:nvPr/>
            </p:nvCxnSpPr>
            <p:spPr bwMode="auto">
              <a:xfrm>
                <a:off x="1039562" y="38371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4379C7-4F5D-C5FB-CEB0-0BC570DAE231}"/>
                  </a:ext>
                </a:extLst>
              </p:cNvPr>
              <p:cNvCxnSpPr>
                <a:cxnSpLocks/>
              </p:cNvCxnSpPr>
              <p:nvPr/>
            </p:nvCxnSpPr>
            <p:spPr bwMode="auto">
              <a:xfrm>
                <a:off x="1039562" y="424086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51B85EA2-6BAF-4CCD-92C8-BD85EF01E53B}"/>
                </a:ext>
              </a:extLst>
            </p:cNvPr>
            <p:cNvGrpSpPr/>
            <p:nvPr/>
          </p:nvGrpSpPr>
          <p:grpSpPr>
            <a:xfrm>
              <a:off x="1098467" y="4233088"/>
              <a:ext cx="4695492" cy="73153"/>
              <a:chOff x="1098467" y="4223990"/>
              <a:chExt cx="4695492" cy="73153"/>
            </a:xfrm>
          </p:grpSpPr>
          <p:cxnSp>
            <p:nvCxnSpPr>
              <p:cNvPr id="49" name="Straight Connector 48">
                <a:extLst>
                  <a:ext uri="{FF2B5EF4-FFF2-40B4-BE49-F238E27FC236}">
                    <a16:creationId xmlns:a16="http://schemas.microsoft.com/office/drawing/2014/main" id="{53E9038C-0E87-C5D1-1312-F1C6C8908DCE}"/>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837C513-AB4F-D7D8-4D91-146C2F571D8C}"/>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F536D2D-FC0F-A69C-F528-7F186AE0AA2F}"/>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88F116C-534B-E68F-51CC-2CF4E24DA0BE}"/>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C8F4144-D1E7-EE40-1632-FA664C853E82}"/>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660C49E-D85E-7BB5-8C27-9A409A21195D}"/>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DB6C9BC-AA25-976F-AA08-1A8745040F45}"/>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D2F923C-8ABA-4B22-AAC8-75BB416EDBCC}"/>
                  </a:ext>
                </a:extLst>
              </p:cNvPr>
              <p:cNvCxnSpPr>
                <a:cxnSpLocks/>
              </p:cNvCxnSpPr>
              <p:nvPr/>
            </p:nvCxnSpPr>
            <p:spPr bwMode="auto">
              <a:xfrm rot="16200000">
                <a:off x="3800928"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29DDF80-C359-BEAD-31CC-2AE7A5B796ED}"/>
                  </a:ext>
                </a:extLst>
              </p:cNvPr>
              <p:cNvCxnSpPr>
                <a:cxnSpLocks/>
              </p:cNvCxnSpPr>
              <p:nvPr/>
            </p:nvCxnSpPr>
            <p:spPr bwMode="auto">
              <a:xfrm rot="16200000">
                <a:off x="4192219"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05A2187-EF7E-499A-220C-1FA1275373DD}"/>
                  </a:ext>
                </a:extLst>
              </p:cNvPr>
              <p:cNvCxnSpPr>
                <a:cxnSpLocks/>
              </p:cNvCxnSpPr>
              <p:nvPr/>
            </p:nvCxnSpPr>
            <p:spPr bwMode="auto">
              <a:xfrm rot="16200000">
                <a:off x="4583510"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34FEB17-EC0B-DBB8-A035-0949C7909B06}"/>
                  </a:ext>
                </a:extLst>
              </p:cNvPr>
              <p:cNvCxnSpPr>
                <a:cxnSpLocks/>
              </p:cNvCxnSpPr>
              <p:nvPr/>
            </p:nvCxnSpPr>
            <p:spPr bwMode="auto">
              <a:xfrm rot="16200000">
                <a:off x="4974801"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A7350DF-FD9A-1157-2CD1-79B602AE2C4C}"/>
                  </a:ext>
                </a:extLst>
              </p:cNvPr>
              <p:cNvCxnSpPr>
                <a:cxnSpLocks/>
              </p:cNvCxnSpPr>
              <p:nvPr/>
            </p:nvCxnSpPr>
            <p:spPr bwMode="auto">
              <a:xfrm rot="16200000">
                <a:off x="5366092"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1E235B3-D7C3-000F-C726-28443513595E}"/>
                  </a:ext>
                </a:extLst>
              </p:cNvPr>
              <p:cNvCxnSpPr>
                <a:cxnSpLocks/>
              </p:cNvCxnSpPr>
              <p:nvPr/>
            </p:nvCxnSpPr>
            <p:spPr bwMode="auto">
              <a:xfrm rot="16200000">
                <a:off x="5757383" y="4260567"/>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6" name="Group 9225">
              <a:extLst>
                <a:ext uri="{FF2B5EF4-FFF2-40B4-BE49-F238E27FC236}">
                  <a16:creationId xmlns:a16="http://schemas.microsoft.com/office/drawing/2014/main" id="{15F62C6B-31FA-E049-381E-FCB87A3AB94E}"/>
                </a:ext>
              </a:extLst>
            </p:cNvPr>
            <p:cNvGrpSpPr/>
            <p:nvPr/>
          </p:nvGrpSpPr>
          <p:grpSpPr>
            <a:xfrm>
              <a:off x="738294" y="1662748"/>
              <a:ext cx="367408" cy="2730537"/>
              <a:chOff x="760993" y="1662748"/>
              <a:chExt cx="367408" cy="2730537"/>
            </a:xfrm>
          </p:grpSpPr>
          <p:sp>
            <p:nvSpPr>
              <p:cNvPr id="9219" name="TextBox 9218">
                <a:extLst>
                  <a:ext uri="{FF2B5EF4-FFF2-40B4-BE49-F238E27FC236}">
                    <a16:creationId xmlns:a16="http://schemas.microsoft.com/office/drawing/2014/main" id="{2A453F67-F997-C19F-8FE0-23670E4D9EE9}"/>
                  </a:ext>
                </a:extLst>
              </p:cNvPr>
              <p:cNvSpPr txBox="1"/>
              <p:nvPr/>
            </p:nvSpPr>
            <p:spPr bwMode="auto">
              <a:xfrm>
                <a:off x="760993" y="16627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220" name="TextBox 9219">
                <a:extLst>
                  <a:ext uri="{FF2B5EF4-FFF2-40B4-BE49-F238E27FC236}">
                    <a16:creationId xmlns:a16="http://schemas.microsoft.com/office/drawing/2014/main" id="{977CF5C5-E5C6-A9A5-506C-40DACF33CCB3}"/>
                  </a:ext>
                </a:extLst>
              </p:cNvPr>
              <p:cNvSpPr txBox="1"/>
              <p:nvPr/>
            </p:nvSpPr>
            <p:spPr bwMode="auto">
              <a:xfrm>
                <a:off x="760993" y="2066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9221" name="TextBox 9220">
                <a:extLst>
                  <a:ext uri="{FF2B5EF4-FFF2-40B4-BE49-F238E27FC236}">
                    <a16:creationId xmlns:a16="http://schemas.microsoft.com/office/drawing/2014/main" id="{8B92A34E-6D36-36E9-B382-7DC73DEE892B}"/>
                  </a:ext>
                </a:extLst>
              </p:cNvPr>
              <p:cNvSpPr txBox="1"/>
              <p:nvPr/>
            </p:nvSpPr>
            <p:spPr bwMode="auto">
              <a:xfrm>
                <a:off x="760993" y="24703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222" name="TextBox 9221">
                <a:extLst>
                  <a:ext uri="{FF2B5EF4-FFF2-40B4-BE49-F238E27FC236}">
                    <a16:creationId xmlns:a16="http://schemas.microsoft.com/office/drawing/2014/main" id="{9494FE2F-ED5B-3949-FF49-4DEA651F36A2}"/>
                  </a:ext>
                </a:extLst>
              </p:cNvPr>
              <p:cNvSpPr txBox="1"/>
              <p:nvPr/>
            </p:nvSpPr>
            <p:spPr bwMode="auto">
              <a:xfrm>
                <a:off x="760993" y="28741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223" name="TextBox 9222">
                <a:extLst>
                  <a:ext uri="{FF2B5EF4-FFF2-40B4-BE49-F238E27FC236}">
                    <a16:creationId xmlns:a16="http://schemas.microsoft.com/office/drawing/2014/main" id="{B2CE50D3-8713-A3AF-45CA-27D612577C16}"/>
                  </a:ext>
                </a:extLst>
              </p:cNvPr>
              <p:cNvSpPr txBox="1"/>
              <p:nvPr/>
            </p:nvSpPr>
            <p:spPr bwMode="auto">
              <a:xfrm>
                <a:off x="760993" y="32779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224" name="TextBox 9223">
                <a:extLst>
                  <a:ext uri="{FF2B5EF4-FFF2-40B4-BE49-F238E27FC236}">
                    <a16:creationId xmlns:a16="http://schemas.microsoft.com/office/drawing/2014/main" id="{F92F86B4-87F9-DEB1-4759-58C812A819FD}"/>
                  </a:ext>
                </a:extLst>
              </p:cNvPr>
              <p:cNvSpPr txBox="1"/>
              <p:nvPr/>
            </p:nvSpPr>
            <p:spPr bwMode="auto">
              <a:xfrm>
                <a:off x="760993" y="36817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225" name="TextBox 9224">
                <a:extLst>
                  <a:ext uri="{FF2B5EF4-FFF2-40B4-BE49-F238E27FC236}">
                    <a16:creationId xmlns:a16="http://schemas.microsoft.com/office/drawing/2014/main" id="{AD638718-79EE-E6C5-EB5F-80A9D28C319B}"/>
                  </a:ext>
                </a:extLst>
              </p:cNvPr>
              <p:cNvSpPr txBox="1"/>
              <p:nvPr/>
            </p:nvSpPr>
            <p:spPr bwMode="auto">
              <a:xfrm>
                <a:off x="852364" y="40855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9354" name="Group 9353">
              <a:extLst>
                <a:ext uri="{FF2B5EF4-FFF2-40B4-BE49-F238E27FC236}">
                  <a16:creationId xmlns:a16="http://schemas.microsoft.com/office/drawing/2014/main" id="{143C0670-28B3-9B7E-5D4C-A0DE88DCD7BD}"/>
                </a:ext>
              </a:extLst>
            </p:cNvPr>
            <p:cNvGrpSpPr/>
            <p:nvPr/>
          </p:nvGrpSpPr>
          <p:grpSpPr>
            <a:xfrm>
              <a:off x="4522522" y="2184559"/>
              <a:ext cx="1166762" cy="576125"/>
              <a:chOff x="4418347" y="2201975"/>
              <a:chExt cx="1166762" cy="576125"/>
            </a:xfrm>
          </p:grpSpPr>
          <p:grpSp>
            <p:nvGrpSpPr>
              <p:cNvPr id="9227" name="Group 9226">
                <a:extLst>
                  <a:ext uri="{FF2B5EF4-FFF2-40B4-BE49-F238E27FC236}">
                    <a16:creationId xmlns:a16="http://schemas.microsoft.com/office/drawing/2014/main" id="{9B5CE911-FF0B-CD3A-C498-71B1B8E74EAA}"/>
                  </a:ext>
                </a:extLst>
              </p:cNvPr>
              <p:cNvGrpSpPr/>
              <p:nvPr/>
            </p:nvGrpSpPr>
            <p:grpSpPr>
              <a:xfrm>
                <a:off x="4561495" y="2201975"/>
                <a:ext cx="1023614" cy="576125"/>
                <a:chOff x="4561495" y="2201975"/>
                <a:chExt cx="1023614" cy="576125"/>
              </a:xfrm>
            </p:grpSpPr>
            <p:sp>
              <p:nvSpPr>
                <p:cNvPr id="10" name="TextBox 9">
                  <a:extLst>
                    <a:ext uri="{FF2B5EF4-FFF2-40B4-BE49-F238E27FC236}">
                      <a16:creationId xmlns:a16="http://schemas.microsoft.com/office/drawing/2014/main" id="{9A7E5076-2CF0-D52B-FD00-CA53B4808354}"/>
                    </a:ext>
                  </a:extLst>
                </p:cNvPr>
                <p:cNvSpPr txBox="1"/>
                <p:nvPr/>
              </p:nvSpPr>
              <p:spPr bwMode="auto">
                <a:xfrm>
                  <a:off x="4561495" y="2201975"/>
                  <a:ext cx="10236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1/2</a:t>
                  </a:r>
                </a:p>
              </p:txBody>
            </p:sp>
            <p:sp>
              <p:nvSpPr>
                <p:cNvPr id="13" name="TextBox 12">
                  <a:extLst>
                    <a:ext uri="{FF2B5EF4-FFF2-40B4-BE49-F238E27FC236}">
                      <a16:creationId xmlns:a16="http://schemas.microsoft.com/office/drawing/2014/main" id="{E516A9D7-22ED-4ED6-45FF-FDDDAF6A7FAF}"/>
                    </a:ext>
                  </a:extLst>
                </p:cNvPr>
                <p:cNvSpPr txBox="1"/>
                <p:nvPr/>
              </p:nvSpPr>
              <p:spPr bwMode="auto">
                <a:xfrm>
                  <a:off x="4562717" y="2439546"/>
                  <a:ext cx="9434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9262" name="Rectangle 9261">
                <a:extLst>
                  <a:ext uri="{FF2B5EF4-FFF2-40B4-BE49-F238E27FC236}">
                    <a16:creationId xmlns:a16="http://schemas.microsoft.com/office/drawing/2014/main" id="{FE13AF55-1E48-F1F5-122B-31EB436C2DDC}"/>
                  </a:ext>
                </a:extLst>
              </p:cNvPr>
              <p:cNvSpPr/>
              <p:nvPr/>
            </p:nvSpPr>
            <p:spPr bwMode="auto">
              <a:xfrm>
                <a:off x="4418347" y="2525258"/>
                <a:ext cx="179512" cy="179512"/>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3" name="Rectangle 9262">
                <a:extLst>
                  <a:ext uri="{FF2B5EF4-FFF2-40B4-BE49-F238E27FC236}">
                    <a16:creationId xmlns:a16="http://schemas.microsoft.com/office/drawing/2014/main" id="{DAD1EA22-68A5-D448-94C1-8596D63399D7}"/>
                  </a:ext>
                </a:extLst>
              </p:cNvPr>
              <p:cNvSpPr/>
              <p:nvPr/>
            </p:nvSpPr>
            <p:spPr bwMode="auto">
              <a:xfrm>
                <a:off x="4418347" y="2283473"/>
                <a:ext cx="179512" cy="179512"/>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264" name="Rectangle 9263">
              <a:extLst>
                <a:ext uri="{FF2B5EF4-FFF2-40B4-BE49-F238E27FC236}">
                  <a16:creationId xmlns:a16="http://schemas.microsoft.com/office/drawing/2014/main" id="{46BF8E5F-5466-3F31-8CB0-9A78BEC4E5BB}"/>
                </a:ext>
              </a:extLst>
            </p:cNvPr>
            <p:cNvSpPr/>
            <p:nvPr/>
          </p:nvSpPr>
          <p:spPr bwMode="auto">
            <a:xfrm>
              <a:off x="1953878" y="2704770"/>
              <a:ext cx="255223" cy="1533749"/>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67" name="TextBox 9266">
              <a:extLst>
                <a:ext uri="{FF2B5EF4-FFF2-40B4-BE49-F238E27FC236}">
                  <a16:creationId xmlns:a16="http://schemas.microsoft.com/office/drawing/2014/main" id="{CA3A629F-7ABB-8E5B-590A-50E009D8A4F8}"/>
                </a:ext>
              </a:extLst>
            </p:cNvPr>
            <p:cNvSpPr txBox="1"/>
            <p:nvPr/>
          </p:nvSpPr>
          <p:spPr bwMode="auto">
            <a:xfrm>
              <a:off x="1897785" y="33157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38</a:t>
              </a:r>
            </a:p>
          </p:txBody>
        </p:sp>
        <p:sp>
          <p:nvSpPr>
            <p:cNvPr id="9270" name="Rectangle 9269">
              <a:extLst>
                <a:ext uri="{FF2B5EF4-FFF2-40B4-BE49-F238E27FC236}">
                  <a16:creationId xmlns:a16="http://schemas.microsoft.com/office/drawing/2014/main" id="{CD340171-230C-3353-40AB-94C4BE2123AA}"/>
                </a:ext>
              </a:extLst>
            </p:cNvPr>
            <p:cNvSpPr/>
            <p:nvPr/>
          </p:nvSpPr>
          <p:spPr bwMode="auto">
            <a:xfrm>
              <a:off x="1171696" y="2185648"/>
              <a:ext cx="255223" cy="2052872"/>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1" name="Rectangle 9270">
              <a:extLst>
                <a:ext uri="{FF2B5EF4-FFF2-40B4-BE49-F238E27FC236}">
                  <a16:creationId xmlns:a16="http://schemas.microsoft.com/office/drawing/2014/main" id="{0D769B2D-E586-4602-1D04-90E88C32AECA}"/>
                </a:ext>
              </a:extLst>
            </p:cNvPr>
            <p:cNvSpPr/>
            <p:nvPr/>
          </p:nvSpPr>
          <p:spPr bwMode="auto">
            <a:xfrm>
              <a:off x="1171696" y="2066542"/>
              <a:ext cx="255223" cy="119106"/>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2" name="TextBox 9271">
              <a:extLst>
                <a:ext uri="{FF2B5EF4-FFF2-40B4-BE49-F238E27FC236}">
                  <a16:creationId xmlns:a16="http://schemas.microsoft.com/office/drawing/2014/main" id="{B4A8BB6C-5518-2E92-C5D5-40C9B51603A4}"/>
                </a:ext>
              </a:extLst>
            </p:cNvPr>
            <p:cNvSpPr txBox="1"/>
            <p:nvPr/>
          </p:nvSpPr>
          <p:spPr bwMode="auto">
            <a:xfrm>
              <a:off x="1161288" y="18010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273" name="TextBox 9272">
              <a:extLst>
                <a:ext uri="{FF2B5EF4-FFF2-40B4-BE49-F238E27FC236}">
                  <a16:creationId xmlns:a16="http://schemas.microsoft.com/office/drawing/2014/main" id="{9B0174DD-90CD-56BD-91D8-6AF98DC973AA}"/>
                </a:ext>
              </a:extLst>
            </p:cNvPr>
            <p:cNvSpPr txBox="1"/>
            <p:nvPr/>
          </p:nvSpPr>
          <p:spPr bwMode="auto">
            <a:xfrm>
              <a:off x="1115603" y="30602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51</a:t>
              </a:r>
            </a:p>
          </p:txBody>
        </p:sp>
        <p:sp>
          <p:nvSpPr>
            <p:cNvPr id="9275" name="Rectangle 9274">
              <a:extLst>
                <a:ext uri="{FF2B5EF4-FFF2-40B4-BE49-F238E27FC236}">
                  <a16:creationId xmlns:a16="http://schemas.microsoft.com/office/drawing/2014/main" id="{F4033EDF-25F5-54E5-3D47-5948C715811A}"/>
                </a:ext>
              </a:extLst>
            </p:cNvPr>
            <p:cNvSpPr/>
            <p:nvPr/>
          </p:nvSpPr>
          <p:spPr bwMode="auto">
            <a:xfrm>
              <a:off x="2344969" y="2750696"/>
              <a:ext cx="255223" cy="1487824"/>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78" name="TextBox 9277">
              <a:extLst>
                <a:ext uri="{FF2B5EF4-FFF2-40B4-BE49-F238E27FC236}">
                  <a16:creationId xmlns:a16="http://schemas.microsoft.com/office/drawing/2014/main" id="{D99776D7-8790-66AD-2F78-38C90901212B}"/>
                </a:ext>
              </a:extLst>
            </p:cNvPr>
            <p:cNvSpPr txBox="1"/>
            <p:nvPr/>
          </p:nvSpPr>
          <p:spPr bwMode="auto">
            <a:xfrm>
              <a:off x="2288876" y="33270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37</a:t>
              </a:r>
            </a:p>
          </p:txBody>
        </p:sp>
        <p:sp>
          <p:nvSpPr>
            <p:cNvPr id="9280" name="Rectangle 9279">
              <a:extLst>
                <a:ext uri="{FF2B5EF4-FFF2-40B4-BE49-F238E27FC236}">
                  <a16:creationId xmlns:a16="http://schemas.microsoft.com/office/drawing/2014/main" id="{2B8338DD-C39B-C18E-81BC-18B5AEBB7EEA}"/>
                </a:ext>
              </a:extLst>
            </p:cNvPr>
            <p:cNvSpPr/>
            <p:nvPr/>
          </p:nvSpPr>
          <p:spPr bwMode="auto">
            <a:xfrm>
              <a:off x="1562787" y="2554980"/>
              <a:ext cx="255223" cy="1683540"/>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1" name="Rectangle 9280">
              <a:extLst>
                <a:ext uri="{FF2B5EF4-FFF2-40B4-BE49-F238E27FC236}">
                  <a16:creationId xmlns:a16="http://schemas.microsoft.com/office/drawing/2014/main" id="{754A2C1E-7EDB-7691-75A4-DF9A13F2D48C}"/>
                </a:ext>
              </a:extLst>
            </p:cNvPr>
            <p:cNvSpPr/>
            <p:nvPr/>
          </p:nvSpPr>
          <p:spPr bwMode="auto">
            <a:xfrm>
              <a:off x="1562787" y="2309309"/>
              <a:ext cx="255223" cy="245670"/>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2" name="TextBox 9281">
              <a:extLst>
                <a:ext uri="{FF2B5EF4-FFF2-40B4-BE49-F238E27FC236}">
                  <a16:creationId xmlns:a16="http://schemas.microsoft.com/office/drawing/2014/main" id="{58568E4F-4DF6-2903-EDC4-5BD1C498BA30}"/>
                </a:ext>
              </a:extLst>
            </p:cNvPr>
            <p:cNvSpPr txBox="1"/>
            <p:nvPr/>
          </p:nvSpPr>
          <p:spPr bwMode="auto">
            <a:xfrm>
              <a:off x="1552379" y="227825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283" name="TextBox 9282">
              <a:extLst>
                <a:ext uri="{FF2B5EF4-FFF2-40B4-BE49-F238E27FC236}">
                  <a16:creationId xmlns:a16="http://schemas.microsoft.com/office/drawing/2014/main" id="{79092D84-0C9C-0DC4-A22C-3A46AABE4E8A}"/>
                </a:ext>
              </a:extLst>
            </p:cNvPr>
            <p:cNvSpPr txBox="1"/>
            <p:nvPr/>
          </p:nvSpPr>
          <p:spPr bwMode="auto">
            <a:xfrm>
              <a:off x="1506694" y="32467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42</a:t>
              </a:r>
            </a:p>
          </p:txBody>
        </p:sp>
        <p:sp>
          <p:nvSpPr>
            <p:cNvPr id="9285" name="Rectangle 9284">
              <a:extLst>
                <a:ext uri="{FF2B5EF4-FFF2-40B4-BE49-F238E27FC236}">
                  <a16:creationId xmlns:a16="http://schemas.microsoft.com/office/drawing/2014/main" id="{FC8663C9-ADCB-047D-62B9-9F19428CA61B}"/>
                </a:ext>
              </a:extLst>
            </p:cNvPr>
            <p:cNvSpPr/>
            <p:nvPr/>
          </p:nvSpPr>
          <p:spPr bwMode="auto">
            <a:xfrm>
              <a:off x="3518242" y="3438786"/>
              <a:ext cx="255223" cy="799734"/>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6" name="Rectangle 9285">
              <a:extLst>
                <a:ext uri="{FF2B5EF4-FFF2-40B4-BE49-F238E27FC236}">
                  <a16:creationId xmlns:a16="http://schemas.microsoft.com/office/drawing/2014/main" id="{8793D7E1-C658-22D1-2AD9-DC35FB5CCDE2}"/>
                </a:ext>
              </a:extLst>
            </p:cNvPr>
            <p:cNvSpPr/>
            <p:nvPr/>
          </p:nvSpPr>
          <p:spPr bwMode="auto">
            <a:xfrm>
              <a:off x="3518242" y="3234614"/>
              <a:ext cx="255223" cy="206443"/>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87" name="TextBox 9286">
              <a:extLst>
                <a:ext uri="{FF2B5EF4-FFF2-40B4-BE49-F238E27FC236}">
                  <a16:creationId xmlns:a16="http://schemas.microsoft.com/office/drawing/2014/main" id="{2979C7E2-2BA7-8D05-75DA-C738BDE457C0}"/>
                </a:ext>
              </a:extLst>
            </p:cNvPr>
            <p:cNvSpPr txBox="1"/>
            <p:nvPr/>
          </p:nvSpPr>
          <p:spPr bwMode="auto">
            <a:xfrm>
              <a:off x="3507834" y="298176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288" name="TextBox 9287">
              <a:extLst>
                <a:ext uri="{FF2B5EF4-FFF2-40B4-BE49-F238E27FC236}">
                  <a16:creationId xmlns:a16="http://schemas.microsoft.com/office/drawing/2014/main" id="{922EECA7-4FDC-3101-9F78-E28D2CA39B39}"/>
                </a:ext>
              </a:extLst>
            </p:cNvPr>
            <p:cNvSpPr txBox="1"/>
            <p:nvPr/>
          </p:nvSpPr>
          <p:spPr bwMode="auto">
            <a:xfrm>
              <a:off x="3462149"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20</a:t>
              </a:r>
            </a:p>
          </p:txBody>
        </p:sp>
        <p:sp>
          <p:nvSpPr>
            <p:cNvPr id="9290" name="Rectangle 9289">
              <a:extLst>
                <a:ext uri="{FF2B5EF4-FFF2-40B4-BE49-F238E27FC236}">
                  <a16:creationId xmlns:a16="http://schemas.microsoft.com/office/drawing/2014/main" id="{8296577D-B8C7-9C6E-C4BD-D530818BFC86}"/>
                </a:ext>
              </a:extLst>
            </p:cNvPr>
            <p:cNvSpPr/>
            <p:nvPr/>
          </p:nvSpPr>
          <p:spPr bwMode="auto">
            <a:xfrm>
              <a:off x="2736060" y="3019710"/>
              <a:ext cx="255223" cy="1218809"/>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1" name="Rectangle 9290">
              <a:extLst>
                <a:ext uri="{FF2B5EF4-FFF2-40B4-BE49-F238E27FC236}">
                  <a16:creationId xmlns:a16="http://schemas.microsoft.com/office/drawing/2014/main" id="{0DC4968A-35E1-711F-7DD6-05070E649046}"/>
                </a:ext>
              </a:extLst>
            </p:cNvPr>
            <p:cNvSpPr/>
            <p:nvPr/>
          </p:nvSpPr>
          <p:spPr bwMode="auto">
            <a:xfrm>
              <a:off x="2736060" y="2950387"/>
              <a:ext cx="255223" cy="77286"/>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2" name="TextBox 9291">
              <a:extLst>
                <a:ext uri="{FF2B5EF4-FFF2-40B4-BE49-F238E27FC236}">
                  <a16:creationId xmlns:a16="http://schemas.microsoft.com/office/drawing/2014/main" id="{6CDE1CA9-CA43-59EB-3FBF-AAF9A11D1AA3}"/>
                </a:ext>
              </a:extLst>
            </p:cNvPr>
            <p:cNvSpPr txBox="1"/>
            <p:nvPr/>
          </p:nvSpPr>
          <p:spPr bwMode="auto">
            <a:xfrm>
              <a:off x="2725652" y="26931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293" name="TextBox 9292">
              <a:extLst>
                <a:ext uri="{FF2B5EF4-FFF2-40B4-BE49-F238E27FC236}">
                  <a16:creationId xmlns:a16="http://schemas.microsoft.com/office/drawing/2014/main" id="{12177AB2-4BE1-F52D-B14D-33465CE9E1F6}"/>
                </a:ext>
              </a:extLst>
            </p:cNvPr>
            <p:cNvSpPr txBox="1"/>
            <p:nvPr/>
          </p:nvSpPr>
          <p:spPr bwMode="auto">
            <a:xfrm>
              <a:off x="2679967" y="34656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30</a:t>
              </a:r>
            </a:p>
          </p:txBody>
        </p:sp>
        <p:sp>
          <p:nvSpPr>
            <p:cNvPr id="9295" name="Rectangle 9294">
              <a:extLst>
                <a:ext uri="{FF2B5EF4-FFF2-40B4-BE49-F238E27FC236}">
                  <a16:creationId xmlns:a16="http://schemas.microsoft.com/office/drawing/2014/main" id="{90F491DB-F22D-8F09-D98D-EBA4ECB5323E}"/>
                </a:ext>
              </a:extLst>
            </p:cNvPr>
            <p:cNvSpPr/>
            <p:nvPr/>
          </p:nvSpPr>
          <p:spPr bwMode="auto">
            <a:xfrm>
              <a:off x="3909333" y="3270141"/>
              <a:ext cx="255223" cy="96837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97" name="TextBox 9296">
              <a:extLst>
                <a:ext uri="{FF2B5EF4-FFF2-40B4-BE49-F238E27FC236}">
                  <a16:creationId xmlns:a16="http://schemas.microsoft.com/office/drawing/2014/main" id="{9C7B5A1C-DEF4-038E-3EAA-87FD457EDFA9}"/>
                </a:ext>
              </a:extLst>
            </p:cNvPr>
            <p:cNvSpPr txBox="1"/>
            <p:nvPr/>
          </p:nvSpPr>
          <p:spPr bwMode="auto">
            <a:xfrm>
              <a:off x="3898925" y="281311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0</a:t>
              </a:r>
            </a:p>
          </p:txBody>
        </p:sp>
        <p:sp>
          <p:nvSpPr>
            <p:cNvPr id="9298" name="TextBox 9297">
              <a:extLst>
                <a:ext uri="{FF2B5EF4-FFF2-40B4-BE49-F238E27FC236}">
                  <a16:creationId xmlns:a16="http://schemas.microsoft.com/office/drawing/2014/main" id="{888B7B67-507A-CC09-8A23-BC9A163DD313}"/>
                </a:ext>
              </a:extLst>
            </p:cNvPr>
            <p:cNvSpPr txBox="1"/>
            <p:nvPr/>
          </p:nvSpPr>
          <p:spPr bwMode="auto">
            <a:xfrm>
              <a:off x="3853240"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24</a:t>
              </a:r>
            </a:p>
          </p:txBody>
        </p:sp>
        <p:sp>
          <p:nvSpPr>
            <p:cNvPr id="9300" name="Rectangle 9299">
              <a:extLst>
                <a:ext uri="{FF2B5EF4-FFF2-40B4-BE49-F238E27FC236}">
                  <a16:creationId xmlns:a16="http://schemas.microsoft.com/office/drawing/2014/main" id="{BE1CD5B0-7DA8-B36B-84E1-67F6B0A058A5}"/>
                </a:ext>
              </a:extLst>
            </p:cNvPr>
            <p:cNvSpPr/>
            <p:nvPr/>
          </p:nvSpPr>
          <p:spPr bwMode="auto">
            <a:xfrm>
              <a:off x="3127151" y="3874452"/>
              <a:ext cx="255223" cy="364067"/>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1" name="Rectangle 9300">
              <a:extLst>
                <a:ext uri="{FF2B5EF4-FFF2-40B4-BE49-F238E27FC236}">
                  <a16:creationId xmlns:a16="http://schemas.microsoft.com/office/drawing/2014/main" id="{ADD0A238-3E5F-7999-BC2A-EABC5C846F15}"/>
                </a:ext>
              </a:extLst>
            </p:cNvPr>
            <p:cNvSpPr/>
            <p:nvPr/>
          </p:nvSpPr>
          <p:spPr bwMode="auto">
            <a:xfrm>
              <a:off x="3127151" y="3150879"/>
              <a:ext cx="255223" cy="720547"/>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2" name="TextBox 9301">
              <a:extLst>
                <a:ext uri="{FF2B5EF4-FFF2-40B4-BE49-F238E27FC236}">
                  <a16:creationId xmlns:a16="http://schemas.microsoft.com/office/drawing/2014/main" id="{AEE5B51C-4983-6011-AB08-B4435AB079C4}"/>
                </a:ext>
              </a:extLst>
            </p:cNvPr>
            <p:cNvSpPr txBox="1"/>
            <p:nvPr/>
          </p:nvSpPr>
          <p:spPr bwMode="auto">
            <a:xfrm>
              <a:off x="3071058" y="33602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303" name="TextBox 9302">
              <a:extLst>
                <a:ext uri="{FF2B5EF4-FFF2-40B4-BE49-F238E27FC236}">
                  <a16:creationId xmlns:a16="http://schemas.microsoft.com/office/drawing/2014/main" id="{DD669ACE-5F47-E06E-0772-459BFD72AC26}"/>
                </a:ext>
              </a:extLst>
            </p:cNvPr>
            <p:cNvSpPr txBox="1"/>
            <p:nvPr/>
          </p:nvSpPr>
          <p:spPr bwMode="auto">
            <a:xfrm>
              <a:off x="3116743" y="389665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9</a:t>
              </a:r>
            </a:p>
          </p:txBody>
        </p:sp>
        <p:sp>
          <p:nvSpPr>
            <p:cNvPr id="9305" name="Rectangle 9304">
              <a:extLst>
                <a:ext uri="{FF2B5EF4-FFF2-40B4-BE49-F238E27FC236}">
                  <a16:creationId xmlns:a16="http://schemas.microsoft.com/office/drawing/2014/main" id="{4E6B2578-7A7B-E44B-BE00-B882176098C0}"/>
                </a:ext>
              </a:extLst>
            </p:cNvPr>
            <p:cNvSpPr/>
            <p:nvPr/>
          </p:nvSpPr>
          <p:spPr bwMode="auto">
            <a:xfrm>
              <a:off x="5082606" y="3465674"/>
              <a:ext cx="255223" cy="772845"/>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6" name="Rectangle 9305">
              <a:extLst>
                <a:ext uri="{FF2B5EF4-FFF2-40B4-BE49-F238E27FC236}">
                  <a16:creationId xmlns:a16="http://schemas.microsoft.com/office/drawing/2014/main" id="{83A59EEB-24E9-9936-35BC-333D47F31987}"/>
                </a:ext>
              </a:extLst>
            </p:cNvPr>
            <p:cNvSpPr/>
            <p:nvPr/>
          </p:nvSpPr>
          <p:spPr bwMode="auto">
            <a:xfrm>
              <a:off x="5082606" y="3389251"/>
              <a:ext cx="255223" cy="83777"/>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07" name="TextBox 9306">
              <a:extLst>
                <a:ext uri="{FF2B5EF4-FFF2-40B4-BE49-F238E27FC236}">
                  <a16:creationId xmlns:a16="http://schemas.microsoft.com/office/drawing/2014/main" id="{D4AD0EB8-69DD-8229-2AA1-BF55B5DE30A2}"/>
                </a:ext>
              </a:extLst>
            </p:cNvPr>
            <p:cNvSpPr txBox="1"/>
            <p:nvPr/>
          </p:nvSpPr>
          <p:spPr bwMode="auto">
            <a:xfrm>
              <a:off x="5072198" y="313166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308" name="TextBox 9307">
              <a:extLst>
                <a:ext uri="{FF2B5EF4-FFF2-40B4-BE49-F238E27FC236}">
                  <a16:creationId xmlns:a16="http://schemas.microsoft.com/office/drawing/2014/main" id="{3B7DF72E-E3D4-948D-1BB1-6131F43D75C7}"/>
                </a:ext>
              </a:extLst>
            </p:cNvPr>
            <p:cNvSpPr txBox="1"/>
            <p:nvPr/>
          </p:nvSpPr>
          <p:spPr bwMode="auto">
            <a:xfrm>
              <a:off x="5026513" y="367554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9310" name="Rectangle 9309">
              <a:extLst>
                <a:ext uri="{FF2B5EF4-FFF2-40B4-BE49-F238E27FC236}">
                  <a16:creationId xmlns:a16="http://schemas.microsoft.com/office/drawing/2014/main" id="{F4B32212-81A5-A12E-D8FA-737928D45F8B}"/>
                </a:ext>
              </a:extLst>
            </p:cNvPr>
            <p:cNvSpPr/>
            <p:nvPr/>
          </p:nvSpPr>
          <p:spPr bwMode="auto">
            <a:xfrm>
              <a:off x="4300424" y="3340264"/>
              <a:ext cx="255223" cy="898256"/>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3" name="TextBox 9312">
              <a:extLst>
                <a:ext uri="{FF2B5EF4-FFF2-40B4-BE49-F238E27FC236}">
                  <a16:creationId xmlns:a16="http://schemas.microsoft.com/office/drawing/2014/main" id="{56C8DB93-63CA-3D90-3C5C-FE28B787B6BA}"/>
                </a:ext>
              </a:extLst>
            </p:cNvPr>
            <p:cNvSpPr txBox="1"/>
            <p:nvPr/>
          </p:nvSpPr>
          <p:spPr bwMode="auto">
            <a:xfrm>
              <a:off x="4244331"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22</a:t>
              </a:r>
            </a:p>
          </p:txBody>
        </p:sp>
        <p:sp>
          <p:nvSpPr>
            <p:cNvPr id="9315" name="Rectangle 9314">
              <a:extLst>
                <a:ext uri="{FF2B5EF4-FFF2-40B4-BE49-F238E27FC236}">
                  <a16:creationId xmlns:a16="http://schemas.microsoft.com/office/drawing/2014/main" id="{03711DCE-2DB1-82C1-1C58-948968FB9E0B}"/>
                </a:ext>
              </a:extLst>
            </p:cNvPr>
            <p:cNvSpPr/>
            <p:nvPr/>
          </p:nvSpPr>
          <p:spPr bwMode="auto">
            <a:xfrm>
              <a:off x="5473694" y="3503952"/>
              <a:ext cx="255223" cy="73456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18" name="TextBox 9317">
              <a:extLst>
                <a:ext uri="{FF2B5EF4-FFF2-40B4-BE49-F238E27FC236}">
                  <a16:creationId xmlns:a16="http://schemas.microsoft.com/office/drawing/2014/main" id="{093B6182-F54B-C61C-D072-5796ACF9053D}"/>
                </a:ext>
              </a:extLst>
            </p:cNvPr>
            <p:cNvSpPr txBox="1"/>
            <p:nvPr/>
          </p:nvSpPr>
          <p:spPr bwMode="auto">
            <a:xfrm>
              <a:off x="5417601"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18</a:t>
              </a:r>
            </a:p>
          </p:txBody>
        </p:sp>
        <p:sp>
          <p:nvSpPr>
            <p:cNvPr id="9320" name="Rectangle 9319">
              <a:extLst>
                <a:ext uri="{FF2B5EF4-FFF2-40B4-BE49-F238E27FC236}">
                  <a16:creationId xmlns:a16="http://schemas.microsoft.com/office/drawing/2014/main" id="{0CF9A0BD-A649-315C-3526-00D3C230D69E}"/>
                </a:ext>
              </a:extLst>
            </p:cNvPr>
            <p:cNvSpPr/>
            <p:nvPr/>
          </p:nvSpPr>
          <p:spPr bwMode="auto">
            <a:xfrm>
              <a:off x="4691515" y="3554494"/>
              <a:ext cx="255223" cy="684025"/>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1" name="Rectangle 9320">
              <a:extLst>
                <a:ext uri="{FF2B5EF4-FFF2-40B4-BE49-F238E27FC236}">
                  <a16:creationId xmlns:a16="http://schemas.microsoft.com/office/drawing/2014/main" id="{7F789781-342A-5F2B-1597-2489FDF36FBF}"/>
                </a:ext>
              </a:extLst>
            </p:cNvPr>
            <p:cNvSpPr/>
            <p:nvPr/>
          </p:nvSpPr>
          <p:spPr bwMode="auto">
            <a:xfrm>
              <a:off x="4691515" y="3344260"/>
              <a:ext cx="255223" cy="210234"/>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2" name="TextBox 9321">
              <a:extLst>
                <a:ext uri="{FF2B5EF4-FFF2-40B4-BE49-F238E27FC236}">
                  <a16:creationId xmlns:a16="http://schemas.microsoft.com/office/drawing/2014/main" id="{7A1CF551-DD11-6F67-F764-C5E4B4AE44BF}"/>
                </a:ext>
              </a:extLst>
            </p:cNvPr>
            <p:cNvSpPr txBox="1"/>
            <p:nvPr/>
          </p:nvSpPr>
          <p:spPr bwMode="auto">
            <a:xfrm>
              <a:off x="4681107" y="309044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323" name="TextBox 9322">
              <a:extLst>
                <a:ext uri="{FF2B5EF4-FFF2-40B4-BE49-F238E27FC236}">
                  <a16:creationId xmlns:a16="http://schemas.microsoft.com/office/drawing/2014/main" id="{2BED8320-8BA2-CE43-E323-C1389320CBAA}"/>
                </a:ext>
              </a:extLst>
            </p:cNvPr>
            <p:cNvSpPr txBox="1"/>
            <p:nvPr/>
          </p:nvSpPr>
          <p:spPr bwMode="auto">
            <a:xfrm>
              <a:off x="4635422" y="37130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17</a:t>
              </a:r>
            </a:p>
          </p:txBody>
        </p:sp>
        <p:sp>
          <p:nvSpPr>
            <p:cNvPr id="32" name="Freeform 31">
              <a:extLst>
                <a:ext uri="{FF2B5EF4-FFF2-40B4-BE49-F238E27FC236}">
                  <a16:creationId xmlns:a16="http://schemas.microsoft.com/office/drawing/2014/main" id="{2ED3D0BE-7872-1913-0CA8-C2C16C3F60D1}"/>
                </a:ext>
              </a:extLst>
            </p:cNvPr>
            <p:cNvSpPr/>
            <p:nvPr/>
          </p:nvSpPr>
          <p:spPr bwMode="auto">
            <a:xfrm>
              <a:off x="1098468" y="1775361"/>
              <a:ext cx="4732316" cy="2464130"/>
            </a:xfrm>
            <a:custGeom>
              <a:avLst/>
              <a:gdLst>
                <a:gd name="connsiteX0" fmla="*/ 0 w 4732316"/>
                <a:gd name="connsiteY0" fmla="*/ 0 h 2464130"/>
                <a:gd name="connsiteX1" fmla="*/ 0 w 4732316"/>
                <a:gd name="connsiteY1" fmla="*/ 2464130 h 2464130"/>
                <a:gd name="connsiteX2" fmla="*/ 4732316 w 4732316"/>
                <a:gd name="connsiteY2" fmla="*/ 2464130 h 2464130"/>
              </a:gdLst>
              <a:ahLst/>
              <a:cxnLst>
                <a:cxn ang="0">
                  <a:pos x="connsiteX0" y="connsiteY0"/>
                </a:cxn>
                <a:cxn ang="0">
                  <a:pos x="connsiteX1" y="connsiteY1"/>
                </a:cxn>
                <a:cxn ang="0">
                  <a:pos x="connsiteX2" y="connsiteY2"/>
                </a:cxn>
              </a:cxnLst>
              <a:rect l="l" t="t" r="r" b="b"/>
              <a:pathLst>
                <a:path w="4732316" h="2464130">
                  <a:moveTo>
                    <a:pt x="0" y="0"/>
                  </a:moveTo>
                  <a:lnTo>
                    <a:pt x="0" y="2464130"/>
                  </a:lnTo>
                  <a:lnTo>
                    <a:pt x="4732316" y="246413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362" name="Group 9361">
            <a:extLst>
              <a:ext uri="{FF2B5EF4-FFF2-40B4-BE49-F238E27FC236}">
                <a16:creationId xmlns:a16="http://schemas.microsoft.com/office/drawing/2014/main" id="{89E5D7F1-34A2-DA76-5266-0E3E435B38E8}"/>
              </a:ext>
            </a:extLst>
          </p:cNvPr>
          <p:cNvGrpSpPr/>
          <p:nvPr/>
        </p:nvGrpSpPr>
        <p:grpSpPr>
          <a:xfrm>
            <a:off x="6152064" y="1486128"/>
            <a:ext cx="5460262" cy="3986378"/>
            <a:chOff x="6071039" y="1494050"/>
            <a:chExt cx="5460262" cy="3986378"/>
          </a:xfrm>
        </p:grpSpPr>
        <p:sp>
          <p:nvSpPr>
            <p:cNvPr id="3" name="TextBox 2">
              <a:extLst>
                <a:ext uri="{FF2B5EF4-FFF2-40B4-BE49-F238E27FC236}">
                  <a16:creationId xmlns:a16="http://schemas.microsoft.com/office/drawing/2014/main" id="{7EE90A54-D47C-782F-5A11-E6A9095DE3D2}"/>
                </a:ext>
              </a:extLst>
            </p:cNvPr>
            <p:cNvSpPr txBox="1"/>
            <p:nvPr/>
          </p:nvSpPr>
          <p:spPr bwMode="auto">
            <a:xfrm>
              <a:off x="7852209" y="1494050"/>
              <a:ext cx="2597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Immune-Mediated TEAEs</a:t>
              </a:r>
            </a:p>
          </p:txBody>
        </p:sp>
        <p:sp>
          <p:nvSpPr>
            <p:cNvPr id="4" name="TextBox 3">
              <a:extLst>
                <a:ext uri="{FF2B5EF4-FFF2-40B4-BE49-F238E27FC236}">
                  <a16:creationId xmlns:a16="http://schemas.microsoft.com/office/drawing/2014/main" id="{FA8A4F22-69DB-F698-35D6-E1313217784F}"/>
                </a:ext>
              </a:extLst>
            </p:cNvPr>
            <p:cNvSpPr txBox="1"/>
            <p:nvPr/>
          </p:nvSpPr>
          <p:spPr bwMode="auto">
            <a:xfrm rot="16200000">
              <a:off x="5593055" y="2842358"/>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6" name="TextBox 25">
              <a:extLst>
                <a:ext uri="{FF2B5EF4-FFF2-40B4-BE49-F238E27FC236}">
                  <a16:creationId xmlns:a16="http://schemas.microsoft.com/office/drawing/2014/main" id="{1DD961CD-DBC0-14B4-048A-68A102475581}"/>
                </a:ext>
              </a:extLst>
            </p:cNvPr>
            <p:cNvSpPr txBox="1"/>
            <p:nvPr/>
          </p:nvSpPr>
          <p:spPr bwMode="auto">
            <a:xfrm rot="18807555">
              <a:off x="6472064" y="4461185"/>
              <a:ext cx="97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27" name="TextBox 26">
              <a:extLst>
                <a:ext uri="{FF2B5EF4-FFF2-40B4-BE49-F238E27FC236}">
                  <a16:creationId xmlns:a16="http://schemas.microsoft.com/office/drawing/2014/main" id="{555B69AE-1677-537C-3869-5560481E0DFE}"/>
                </a:ext>
              </a:extLst>
            </p:cNvPr>
            <p:cNvSpPr txBox="1"/>
            <p:nvPr/>
          </p:nvSpPr>
          <p:spPr bwMode="auto">
            <a:xfrm rot="18807555">
              <a:off x="10192127" y="4536025"/>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28" name="TextBox 27">
              <a:extLst>
                <a:ext uri="{FF2B5EF4-FFF2-40B4-BE49-F238E27FC236}">
                  <a16:creationId xmlns:a16="http://schemas.microsoft.com/office/drawing/2014/main" id="{698B2FC8-D3FD-D82A-44AF-B28A85DE15F0}"/>
                </a:ext>
              </a:extLst>
            </p:cNvPr>
            <p:cNvSpPr txBox="1"/>
            <p:nvPr/>
          </p:nvSpPr>
          <p:spPr bwMode="auto">
            <a:xfrm rot="18807555">
              <a:off x="7038556" y="4553479"/>
              <a:ext cx="1224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Hyperthyroidism</a:t>
              </a:r>
            </a:p>
          </p:txBody>
        </p:sp>
        <p:sp>
          <p:nvSpPr>
            <p:cNvPr id="29" name="TextBox 28">
              <a:extLst>
                <a:ext uri="{FF2B5EF4-FFF2-40B4-BE49-F238E27FC236}">
                  <a16:creationId xmlns:a16="http://schemas.microsoft.com/office/drawing/2014/main" id="{F5878961-7DB4-CA11-6A41-F006FF0AAC95}"/>
                </a:ext>
              </a:extLst>
            </p:cNvPr>
            <p:cNvSpPr txBox="1"/>
            <p:nvPr/>
          </p:nvSpPr>
          <p:spPr bwMode="auto">
            <a:xfrm rot="18807555">
              <a:off x="8371314" y="4314576"/>
              <a:ext cx="566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Colitis</a:t>
              </a:r>
            </a:p>
          </p:txBody>
        </p:sp>
        <p:sp>
          <p:nvSpPr>
            <p:cNvPr id="30" name="TextBox 29">
              <a:extLst>
                <a:ext uri="{FF2B5EF4-FFF2-40B4-BE49-F238E27FC236}">
                  <a16:creationId xmlns:a16="http://schemas.microsoft.com/office/drawing/2014/main" id="{12F67507-785C-D1C2-BE76-ACB0F0A83416}"/>
                </a:ext>
              </a:extLst>
            </p:cNvPr>
            <p:cNvSpPr txBox="1"/>
            <p:nvPr/>
          </p:nvSpPr>
          <p:spPr bwMode="auto">
            <a:xfrm rot="18807555">
              <a:off x="8997946" y="4383808"/>
              <a:ext cx="756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Nephritis</a:t>
              </a:r>
            </a:p>
          </p:txBody>
        </p:sp>
        <p:sp>
          <p:nvSpPr>
            <p:cNvPr id="31" name="TextBox 30">
              <a:extLst>
                <a:ext uri="{FF2B5EF4-FFF2-40B4-BE49-F238E27FC236}">
                  <a16:creationId xmlns:a16="http://schemas.microsoft.com/office/drawing/2014/main" id="{094B0C99-1DCA-92D9-F618-A233F80B9AB8}"/>
                </a:ext>
              </a:extLst>
            </p:cNvPr>
            <p:cNvSpPr txBox="1"/>
            <p:nvPr/>
          </p:nvSpPr>
          <p:spPr bwMode="auto">
            <a:xfrm rot="18807555">
              <a:off x="9205191" y="4627598"/>
              <a:ext cx="1428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Maculopapular rash</a:t>
              </a:r>
            </a:p>
          </p:txBody>
        </p:sp>
        <p:grpSp>
          <p:nvGrpSpPr>
            <p:cNvPr id="9231" name="Group 9230">
              <a:extLst>
                <a:ext uri="{FF2B5EF4-FFF2-40B4-BE49-F238E27FC236}">
                  <a16:creationId xmlns:a16="http://schemas.microsoft.com/office/drawing/2014/main" id="{FEB4E91B-0069-B535-B8BA-01EFA36CFBA4}"/>
                </a:ext>
              </a:extLst>
            </p:cNvPr>
            <p:cNvGrpSpPr/>
            <p:nvPr/>
          </p:nvGrpSpPr>
          <p:grpSpPr>
            <a:xfrm>
              <a:off x="6433671" y="1669204"/>
              <a:ext cx="367408" cy="2730537"/>
              <a:chOff x="760993" y="1662748"/>
              <a:chExt cx="367408" cy="2730537"/>
            </a:xfrm>
          </p:grpSpPr>
          <p:sp>
            <p:nvSpPr>
              <p:cNvPr id="9232" name="TextBox 9231">
                <a:extLst>
                  <a:ext uri="{FF2B5EF4-FFF2-40B4-BE49-F238E27FC236}">
                    <a16:creationId xmlns:a16="http://schemas.microsoft.com/office/drawing/2014/main" id="{231BF04F-DB83-F24D-5AB3-E6FDCC60A73E}"/>
                  </a:ext>
                </a:extLst>
              </p:cNvPr>
              <p:cNvSpPr txBox="1"/>
              <p:nvPr/>
            </p:nvSpPr>
            <p:spPr bwMode="auto">
              <a:xfrm>
                <a:off x="760993" y="16627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233" name="TextBox 9232">
                <a:extLst>
                  <a:ext uri="{FF2B5EF4-FFF2-40B4-BE49-F238E27FC236}">
                    <a16:creationId xmlns:a16="http://schemas.microsoft.com/office/drawing/2014/main" id="{620723E4-C19D-A9E1-6A98-D38488368ED1}"/>
                  </a:ext>
                </a:extLst>
              </p:cNvPr>
              <p:cNvSpPr txBox="1"/>
              <p:nvPr/>
            </p:nvSpPr>
            <p:spPr bwMode="auto">
              <a:xfrm>
                <a:off x="760993" y="2066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9234" name="TextBox 9233">
                <a:extLst>
                  <a:ext uri="{FF2B5EF4-FFF2-40B4-BE49-F238E27FC236}">
                    <a16:creationId xmlns:a16="http://schemas.microsoft.com/office/drawing/2014/main" id="{6A21993E-4550-3E86-B05A-D780D3125FB7}"/>
                  </a:ext>
                </a:extLst>
              </p:cNvPr>
              <p:cNvSpPr txBox="1"/>
              <p:nvPr/>
            </p:nvSpPr>
            <p:spPr bwMode="auto">
              <a:xfrm>
                <a:off x="760993" y="24703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235" name="TextBox 9234">
                <a:extLst>
                  <a:ext uri="{FF2B5EF4-FFF2-40B4-BE49-F238E27FC236}">
                    <a16:creationId xmlns:a16="http://schemas.microsoft.com/office/drawing/2014/main" id="{DC6C991B-BC76-C6DF-1DE2-736A425B6339}"/>
                  </a:ext>
                </a:extLst>
              </p:cNvPr>
              <p:cNvSpPr txBox="1"/>
              <p:nvPr/>
            </p:nvSpPr>
            <p:spPr bwMode="auto">
              <a:xfrm>
                <a:off x="760993" y="28741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236" name="TextBox 9235">
                <a:extLst>
                  <a:ext uri="{FF2B5EF4-FFF2-40B4-BE49-F238E27FC236}">
                    <a16:creationId xmlns:a16="http://schemas.microsoft.com/office/drawing/2014/main" id="{3D34AAC0-6FE5-8EA6-2040-B5B3E92BDFE6}"/>
                  </a:ext>
                </a:extLst>
              </p:cNvPr>
              <p:cNvSpPr txBox="1"/>
              <p:nvPr/>
            </p:nvSpPr>
            <p:spPr bwMode="auto">
              <a:xfrm>
                <a:off x="760993" y="32779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237" name="TextBox 9236">
                <a:extLst>
                  <a:ext uri="{FF2B5EF4-FFF2-40B4-BE49-F238E27FC236}">
                    <a16:creationId xmlns:a16="http://schemas.microsoft.com/office/drawing/2014/main" id="{C6E6FB2B-52CA-A22D-C2A3-4C4A1DC5B3DF}"/>
                  </a:ext>
                </a:extLst>
              </p:cNvPr>
              <p:cNvSpPr txBox="1"/>
              <p:nvPr/>
            </p:nvSpPr>
            <p:spPr bwMode="auto">
              <a:xfrm>
                <a:off x="760993" y="36817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238" name="TextBox 9237">
                <a:extLst>
                  <a:ext uri="{FF2B5EF4-FFF2-40B4-BE49-F238E27FC236}">
                    <a16:creationId xmlns:a16="http://schemas.microsoft.com/office/drawing/2014/main" id="{DA635CF7-2598-42FD-70DE-4499E07C5C6A}"/>
                  </a:ext>
                </a:extLst>
              </p:cNvPr>
              <p:cNvSpPr txBox="1"/>
              <p:nvPr/>
            </p:nvSpPr>
            <p:spPr bwMode="auto">
              <a:xfrm>
                <a:off x="852364" y="40855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9239" name="Freeform 9238">
              <a:extLst>
                <a:ext uri="{FF2B5EF4-FFF2-40B4-BE49-F238E27FC236}">
                  <a16:creationId xmlns:a16="http://schemas.microsoft.com/office/drawing/2014/main" id="{4C9BAA7D-AA45-7C55-2ABC-BA7858DAC3A4}"/>
                </a:ext>
              </a:extLst>
            </p:cNvPr>
            <p:cNvSpPr/>
            <p:nvPr/>
          </p:nvSpPr>
          <p:spPr bwMode="auto">
            <a:xfrm>
              <a:off x="6798985" y="1772124"/>
              <a:ext cx="4732316" cy="2464130"/>
            </a:xfrm>
            <a:custGeom>
              <a:avLst/>
              <a:gdLst>
                <a:gd name="connsiteX0" fmla="*/ 0 w 4732316"/>
                <a:gd name="connsiteY0" fmla="*/ 0 h 2464130"/>
                <a:gd name="connsiteX1" fmla="*/ 0 w 4732316"/>
                <a:gd name="connsiteY1" fmla="*/ 2464130 h 2464130"/>
                <a:gd name="connsiteX2" fmla="*/ 4732316 w 4732316"/>
                <a:gd name="connsiteY2" fmla="*/ 2464130 h 2464130"/>
              </a:gdLst>
              <a:ahLst/>
              <a:cxnLst>
                <a:cxn ang="0">
                  <a:pos x="connsiteX0" y="connsiteY0"/>
                </a:cxn>
                <a:cxn ang="0">
                  <a:pos x="connsiteX1" y="connsiteY1"/>
                </a:cxn>
                <a:cxn ang="0">
                  <a:pos x="connsiteX2" y="connsiteY2"/>
                </a:cxn>
              </a:cxnLst>
              <a:rect l="l" t="t" r="r" b="b"/>
              <a:pathLst>
                <a:path w="4732316" h="2464130">
                  <a:moveTo>
                    <a:pt x="0" y="0"/>
                  </a:moveTo>
                  <a:lnTo>
                    <a:pt x="0" y="2464130"/>
                  </a:lnTo>
                  <a:lnTo>
                    <a:pt x="4732316" y="246413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240" name="Group 9239">
              <a:extLst>
                <a:ext uri="{FF2B5EF4-FFF2-40B4-BE49-F238E27FC236}">
                  <a16:creationId xmlns:a16="http://schemas.microsoft.com/office/drawing/2014/main" id="{E04CD7EB-6333-5D43-73FF-B9A39BA24D8C}"/>
                </a:ext>
              </a:extLst>
            </p:cNvPr>
            <p:cNvGrpSpPr/>
            <p:nvPr/>
          </p:nvGrpSpPr>
          <p:grpSpPr>
            <a:xfrm>
              <a:off x="6798985" y="4230182"/>
              <a:ext cx="4663440" cy="73152"/>
              <a:chOff x="1098467" y="4223990"/>
              <a:chExt cx="2347746" cy="73152"/>
            </a:xfrm>
          </p:grpSpPr>
          <p:cxnSp>
            <p:nvCxnSpPr>
              <p:cNvPr id="9241" name="Straight Connector 9240">
                <a:extLst>
                  <a:ext uri="{FF2B5EF4-FFF2-40B4-BE49-F238E27FC236}">
                    <a16:creationId xmlns:a16="http://schemas.microsoft.com/office/drawing/2014/main" id="{561ECD3B-EA62-0028-CA89-6B9AA26DD5B9}"/>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69AAA168-B911-BA92-4A81-1371CD5003A5}"/>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18AA925D-6699-EB01-6FD0-3A8E5453F942}"/>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015CFACF-A3C3-D9E8-8464-AD56129F64F1}"/>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7F8C4FE0-83DB-41B8-CC4D-ECD94AAAFC8D}"/>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6E07FB87-98D1-C023-48BB-0BC8D47E3E6A}"/>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3D0D72E7-ACDE-CA00-136C-0482889440B6}"/>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4" name="Group 9253">
              <a:extLst>
                <a:ext uri="{FF2B5EF4-FFF2-40B4-BE49-F238E27FC236}">
                  <a16:creationId xmlns:a16="http://schemas.microsoft.com/office/drawing/2014/main" id="{39E0CA99-68D7-D782-CD8F-6A34E761D1BD}"/>
                </a:ext>
              </a:extLst>
            </p:cNvPr>
            <p:cNvGrpSpPr/>
            <p:nvPr/>
          </p:nvGrpSpPr>
          <p:grpSpPr>
            <a:xfrm>
              <a:off x="6727020" y="1816636"/>
              <a:ext cx="73152" cy="2422074"/>
              <a:chOff x="1039562" y="1818795"/>
              <a:chExt cx="91440" cy="2422074"/>
            </a:xfrm>
          </p:grpSpPr>
          <p:cxnSp>
            <p:nvCxnSpPr>
              <p:cNvPr id="9255" name="Straight Connector 9254">
                <a:extLst>
                  <a:ext uri="{FF2B5EF4-FFF2-40B4-BE49-F238E27FC236}">
                    <a16:creationId xmlns:a16="http://schemas.microsoft.com/office/drawing/2014/main" id="{0797D7FA-D75D-F48E-D381-3096A682CA5D}"/>
                  </a:ext>
                </a:extLst>
              </p:cNvPr>
              <p:cNvCxnSpPr>
                <a:cxnSpLocks/>
              </p:cNvCxnSpPr>
              <p:nvPr/>
            </p:nvCxnSpPr>
            <p:spPr bwMode="auto">
              <a:xfrm>
                <a:off x="1039562" y="18187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DEACCD28-59F3-D852-E63A-DD70791113DC}"/>
                  </a:ext>
                </a:extLst>
              </p:cNvPr>
              <p:cNvCxnSpPr>
                <a:cxnSpLocks/>
              </p:cNvCxnSpPr>
              <p:nvPr/>
            </p:nvCxnSpPr>
            <p:spPr bwMode="auto">
              <a:xfrm>
                <a:off x="1039562" y="222247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1F8EC28A-18CE-A911-695D-FB6B36467C33}"/>
                  </a:ext>
                </a:extLst>
              </p:cNvPr>
              <p:cNvCxnSpPr>
                <a:cxnSpLocks/>
              </p:cNvCxnSpPr>
              <p:nvPr/>
            </p:nvCxnSpPr>
            <p:spPr bwMode="auto">
              <a:xfrm>
                <a:off x="1039562" y="26261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CEC72321-D881-CCC2-AB66-82689F5A4625}"/>
                  </a:ext>
                </a:extLst>
              </p:cNvPr>
              <p:cNvCxnSpPr>
                <a:cxnSpLocks/>
              </p:cNvCxnSpPr>
              <p:nvPr/>
            </p:nvCxnSpPr>
            <p:spPr bwMode="auto">
              <a:xfrm>
                <a:off x="1039562" y="30298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808B46DA-8EC4-AC27-20D3-3C46719C4D81}"/>
                  </a:ext>
                </a:extLst>
              </p:cNvPr>
              <p:cNvCxnSpPr>
                <a:cxnSpLocks/>
              </p:cNvCxnSpPr>
              <p:nvPr/>
            </p:nvCxnSpPr>
            <p:spPr bwMode="auto">
              <a:xfrm>
                <a:off x="1039562" y="34335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D01E0899-B1A4-3BDB-BD19-8F4309CB7DED}"/>
                  </a:ext>
                </a:extLst>
              </p:cNvPr>
              <p:cNvCxnSpPr>
                <a:cxnSpLocks/>
              </p:cNvCxnSpPr>
              <p:nvPr/>
            </p:nvCxnSpPr>
            <p:spPr bwMode="auto">
              <a:xfrm>
                <a:off x="1039562" y="38371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38CE1957-02D8-F643-793C-CA59F45FE0C1}"/>
                  </a:ext>
                </a:extLst>
              </p:cNvPr>
              <p:cNvCxnSpPr>
                <a:cxnSpLocks/>
              </p:cNvCxnSpPr>
              <p:nvPr/>
            </p:nvCxnSpPr>
            <p:spPr bwMode="auto">
              <a:xfrm>
                <a:off x="1039562" y="4240869"/>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9325" name="Rectangle 9324">
              <a:extLst>
                <a:ext uri="{FF2B5EF4-FFF2-40B4-BE49-F238E27FC236}">
                  <a16:creationId xmlns:a16="http://schemas.microsoft.com/office/drawing/2014/main" id="{6E2F6CDF-194E-7E0F-003D-8B3022931B07}"/>
                </a:ext>
              </a:extLst>
            </p:cNvPr>
            <p:cNvSpPr/>
            <p:nvPr/>
          </p:nvSpPr>
          <p:spPr bwMode="auto">
            <a:xfrm>
              <a:off x="8507522" y="4152325"/>
              <a:ext cx="493264" cy="68547"/>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6" name="Rectangle 9325">
              <a:extLst>
                <a:ext uri="{FF2B5EF4-FFF2-40B4-BE49-F238E27FC236}">
                  <a16:creationId xmlns:a16="http://schemas.microsoft.com/office/drawing/2014/main" id="{A4AE1855-A8A3-D53B-2133-341EB4F77A30}"/>
                </a:ext>
              </a:extLst>
            </p:cNvPr>
            <p:cNvSpPr/>
            <p:nvPr/>
          </p:nvSpPr>
          <p:spPr bwMode="auto">
            <a:xfrm>
              <a:off x="8507522" y="4079157"/>
              <a:ext cx="493264" cy="82312"/>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27" name="TextBox 9326">
              <a:extLst>
                <a:ext uri="{FF2B5EF4-FFF2-40B4-BE49-F238E27FC236}">
                  <a16:creationId xmlns:a16="http://schemas.microsoft.com/office/drawing/2014/main" id="{4206A46A-55CD-CA13-5E54-5581BF12B194}"/>
                </a:ext>
              </a:extLst>
            </p:cNvPr>
            <p:cNvSpPr txBox="1"/>
            <p:nvPr/>
          </p:nvSpPr>
          <p:spPr bwMode="auto">
            <a:xfrm>
              <a:off x="8632356" y="381522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328" name="TextBox 9327">
              <a:extLst>
                <a:ext uri="{FF2B5EF4-FFF2-40B4-BE49-F238E27FC236}">
                  <a16:creationId xmlns:a16="http://schemas.microsoft.com/office/drawing/2014/main" id="{82CFEE96-FB77-CE7D-C9CB-6D559DBA654D}"/>
                </a:ext>
              </a:extLst>
            </p:cNvPr>
            <p:cNvSpPr txBox="1"/>
            <p:nvPr/>
          </p:nvSpPr>
          <p:spPr bwMode="auto">
            <a:xfrm>
              <a:off x="8895208" y="37173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330" name="Rectangle 9329">
              <a:extLst>
                <a:ext uri="{FF2B5EF4-FFF2-40B4-BE49-F238E27FC236}">
                  <a16:creationId xmlns:a16="http://schemas.microsoft.com/office/drawing/2014/main" id="{BD96F57D-8E13-43FB-A09F-423C0FA7463B}"/>
                </a:ext>
              </a:extLst>
            </p:cNvPr>
            <p:cNvSpPr/>
            <p:nvPr/>
          </p:nvSpPr>
          <p:spPr bwMode="auto">
            <a:xfrm>
              <a:off x="6954370" y="4040680"/>
              <a:ext cx="493264" cy="195573"/>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1" name="Rectangle 9330">
              <a:extLst>
                <a:ext uri="{FF2B5EF4-FFF2-40B4-BE49-F238E27FC236}">
                  <a16:creationId xmlns:a16="http://schemas.microsoft.com/office/drawing/2014/main" id="{E0206C21-29CA-F144-46FC-22AD6DAB810C}"/>
                </a:ext>
              </a:extLst>
            </p:cNvPr>
            <p:cNvSpPr/>
            <p:nvPr/>
          </p:nvSpPr>
          <p:spPr bwMode="auto">
            <a:xfrm>
              <a:off x="6954370" y="3915164"/>
              <a:ext cx="493264" cy="123060"/>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2" name="TextBox 9331">
              <a:extLst>
                <a:ext uri="{FF2B5EF4-FFF2-40B4-BE49-F238E27FC236}">
                  <a16:creationId xmlns:a16="http://schemas.microsoft.com/office/drawing/2014/main" id="{6D3CB226-9CA6-9343-DCED-64BB19ED36A7}"/>
                </a:ext>
              </a:extLst>
            </p:cNvPr>
            <p:cNvSpPr txBox="1"/>
            <p:nvPr/>
          </p:nvSpPr>
          <p:spPr bwMode="auto">
            <a:xfrm>
              <a:off x="7062983" y="365272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333" name="TextBox 9332">
              <a:extLst>
                <a:ext uri="{FF2B5EF4-FFF2-40B4-BE49-F238E27FC236}">
                  <a16:creationId xmlns:a16="http://schemas.microsoft.com/office/drawing/2014/main" id="{2C41E322-4991-B139-5A2D-8DA245E588F9}"/>
                </a:ext>
              </a:extLst>
            </p:cNvPr>
            <p:cNvSpPr txBox="1"/>
            <p:nvPr/>
          </p:nvSpPr>
          <p:spPr bwMode="auto">
            <a:xfrm>
              <a:off x="7062983" y="39806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9335" name="Rectangle 9334">
              <a:extLst>
                <a:ext uri="{FF2B5EF4-FFF2-40B4-BE49-F238E27FC236}">
                  <a16:creationId xmlns:a16="http://schemas.microsoft.com/office/drawing/2014/main" id="{8DDDB7F8-AE14-A68D-FA62-A3294E7F2791}"/>
                </a:ext>
              </a:extLst>
            </p:cNvPr>
            <p:cNvSpPr/>
            <p:nvPr/>
          </p:nvSpPr>
          <p:spPr bwMode="auto">
            <a:xfrm>
              <a:off x="9284098" y="4161469"/>
              <a:ext cx="493264" cy="59403"/>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38" name="TextBox 9337">
              <a:extLst>
                <a:ext uri="{FF2B5EF4-FFF2-40B4-BE49-F238E27FC236}">
                  <a16:creationId xmlns:a16="http://schemas.microsoft.com/office/drawing/2014/main" id="{B96296B3-CD5A-CD9D-3DEA-57E91B261F2D}"/>
                </a:ext>
              </a:extLst>
            </p:cNvPr>
            <p:cNvSpPr txBox="1"/>
            <p:nvPr/>
          </p:nvSpPr>
          <p:spPr bwMode="auto">
            <a:xfrm>
              <a:off x="9392711" y="38981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340" name="Rectangle 9339">
              <a:extLst>
                <a:ext uri="{FF2B5EF4-FFF2-40B4-BE49-F238E27FC236}">
                  <a16:creationId xmlns:a16="http://schemas.microsoft.com/office/drawing/2014/main" id="{9F8C421C-FFA7-0611-F480-0ED45A54D623}"/>
                </a:ext>
              </a:extLst>
            </p:cNvPr>
            <p:cNvSpPr/>
            <p:nvPr/>
          </p:nvSpPr>
          <p:spPr bwMode="auto">
            <a:xfrm>
              <a:off x="7730946" y="4038224"/>
              <a:ext cx="493264" cy="18264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3" name="TextBox 9342">
              <a:extLst>
                <a:ext uri="{FF2B5EF4-FFF2-40B4-BE49-F238E27FC236}">
                  <a16:creationId xmlns:a16="http://schemas.microsoft.com/office/drawing/2014/main" id="{D0626025-0579-63B0-ADA8-B51374FCB021}"/>
                </a:ext>
              </a:extLst>
            </p:cNvPr>
            <p:cNvSpPr txBox="1"/>
            <p:nvPr/>
          </p:nvSpPr>
          <p:spPr bwMode="auto">
            <a:xfrm>
              <a:off x="7839559" y="39870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9345" name="Rectangle 9344">
              <a:extLst>
                <a:ext uri="{FF2B5EF4-FFF2-40B4-BE49-F238E27FC236}">
                  <a16:creationId xmlns:a16="http://schemas.microsoft.com/office/drawing/2014/main" id="{DD67CDEF-6A08-0EA4-C6F8-A0898F455D8C}"/>
                </a:ext>
              </a:extLst>
            </p:cNvPr>
            <p:cNvSpPr/>
            <p:nvPr/>
          </p:nvSpPr>
          <p:spPr bwMode="auto">
            <a:xfrm>
              <a:off x="10060674" y="4161469"/>
              <a:ext cx="493264" cy="59403"/>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48" name="TextBox 9347">
              <a:extLst>
                <a:ext uri="{FF2B5EF4-FFF2-40B4-BE49-F238E27FC236}">
                  <a16:creationId xmlns:a16="http://schemas.microsoft.com/office/drawing/2014/main" id="{98CC5ACD-C3B4-5ED7-4136-0C71B2DF8033}"/>
                </a:ext>
              </a:extLst>
            </p:cNvPr>
            <p:cNvSpPr txBox="1"/>
            <p:nvPr/>
          </p:nvSpPr>
          <p:spPr bwMode="auto">
            <a:xfrm>
              <a:off x="10169287" y="38981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350" name="Rectangle 9349">
              <a:extLst>
                <a:ext uri="{FF2B5EF4-FFF2-40B4-BE49-F238E27FC236}">
                  <a16:creationId xmlns:a16="http://schemas.microsoft.com/office/drawing/2014/main" id="{636D8F09-161D-9324-9FF8-99CB39370F9E}"/>
                </a:ext>
              </a:extLst>
            </p:cNvPr>
            <p:cNvSpPr/>
            <p:nvPr/>
          </p:nvSpPr>
          <p:spPr bwMode="auto">
            <a:xfrm>
              <a:off x="10837250" y="4161469"/>
              <a:ext cx="493264" cy="59403"/>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3" name="TextBox 9352">
              <a:extLst>
                <a:ext uri="{FF2B5EF4-FFF2-40B4-BE49-F238E27FC236}">
                  <a16:creationId xmlns:a16="http://schemas.microsoft.com/office/drawing/2014/main" id="{0EB3A7A6-E50E-CB11-2E73-C6779F708A99}"/>
                </a:ext>
              </a:extLst>
            </p:cNvPr>
            <p:cNvSpPr txBox="1"/>
            <p:nvPr/>
          </p:nvSpPr>
          <p:spPr bwMode="auto">
            <a:xfrm>
              <a:off x="10945863" y="38981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nvGrpSpPr>
            <p:cNvPr id="9355" name="Group 9354">
              <a:extLst>
                <a:ext uri="{FF2B5EF4-FFF2-40B4-BE49-F238E27FC236}">
                  <a16:creationId xmlns:a16="http://schemas.microsoft.com/office/drawing/2014/main" id="{BC791A1B-2417-6A8E-D724-E9B2FD00D239}"/>
                </a:ext>
              </a:extLst>
            </p:cNvPr>
            <p:cNvGrpSpPr/>
            <p:nvPr/>
          </p:nvGrpSpPr>
          <p:grpSpPr>
            <a:xfrm>
              <a:off x="9917587" y="2192723"/>
              <a:ext cx="1166762" cy="576125"/>
              <a:chOff x="4418347" y="2210139"/>
              <a:chExt cx="1166762" cy="576125"/>
            </a:xfrm>
          </p:grpSpPr>
          <p:grpSp>
            <p:nvGrpSpPr>
              <p:cNvPr id="9356" name="Group 9355">
                <a:extLst>
                  <a:ext uri="{FF2B5EF4-FFF2-40B4-BE49-F238E27FC236}">
                    <a16:creationId xmlns:a16="http://schemas.microsoft.com/office/drawing/2014/main" id="{B80E4D3E-CFC9-DE36-D9FA-89DCC68F2EA6}"/>
                  </a:ext>
                </a:extLst>
              </p:cNvPr>
              <p:cNvGrpSpPr/>
              <p:nvPr/>
            </p:nvGrpSpPr>
            <p:grpSpPr>
              <a:xfrm>
                <a:off x="4561495" y="2210139"/>
                <a:ext cx="1023614" cy="576125"/>
                <a:chOff x="4561495" y="2210139"/>
                <a:chExt cx="1023614" cy="576125"/>
              </a:xfrm>
            </p:grpSpPr>
            <p:sp>
              <p:nvSpPr>
                <p:cNvPr id="9359" name="TextBox 9358">
                  <a:extLst>
                    <a:ext uri="{FF2B5EF4-FFF2-40B4-BE49-F238E27FC236}">
                      <a16:creationId xmlns:a16="http://schemas.microsoft.com/office/drawing/2014/main" id="{D72DF51D-88DE-FC38-8780-3175249261D0}"/>
                    </a:ext>
                  </a:extLst>
                </p:cNvPr>
                <p:cNvSpPr txBox="1"/>
                <p:nvPr/>
              </p:nvSpPr>
              <p:spPr bwMode="auto">
                <a:xfrm>
                  <a:off x="4561495" y="2210139"/>
                  <a:ext cx="10236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1/2</a:t>
                  </a:r>
                </a:p>
              </p:txBody>
            </p:sp>
            <p:sp>
              <p:nvSpPr>
                <p:cNvPr id="9360" name="TextBox 9359">
                  <a:extLst>
                    <a:ext uri="{FF2B5EF4-FFF2-40B4-BE49-F238E27FC236}">
                      <a16:creationId xmlns:a16="http://schemas.microsoft.com/office/drawing/2014/main" id="{BAB5A73F-2D21-6BE5-C68C-07AB52BC45AE}"/>
                    </a:ext>
                  </a:extLst>
                </p:cNvPr>
                <p:cNvSpPr txBox="1"/>
                <p:nvPr/>
              </p:nvSpPr>
              <p:spPr bwMode="auto">
                <a:xfrm>
                  <a:off x="4562717" y="2447710"/>
                  <a:ext cx="9434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9357" name="Rectangle 9356">
                <a:extLst>
                  <a:ext uri="{FF2B5EF4-FFF2-40B4-BE49-F238E27FC236}">
                    <a16:creationId xmlns:a16="http://schemas.microsoft.com/office/drawing/2014/main" id="{59DD3BDB-EB15-E898-3F3A-7324C58E09E1}"/>
                  </a:ext>
                </a:extLst>
              </p:cNvPr>
              <p:cNvSpPr/>
              <p:nvPr/>
            </p:nvSpPr>
            <p:spPr bwMode="auto">
              <a:xfrm>
                <a:off x="4418347" y="2525258"/>
                <a:ext cx="179512" cy="179512"/>
              </a:xfrm>
              <a:prstGeom prst="rect">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58" name="Rectangle 9357">
                <a:extLst>
                  <a:ext uri="{FF2B5EF4-FFF2-40B4-BE49-F238E27FC236}">
                    <a16:creationId xmlns:a16="http://schemas.microsoft.com/office/drawing/2014/main" id="{49AEDBEB-F5EC-9B6C-0BB5-AF0A1EA85250}"/>
                  </a:ext>
                </a:extLst>
              </p:cNvPr>
              <p:cNvSpPr/>
              <p:nvPr/>
            </p:nvSpPr>
            <p:spPr bwMode="auto">
              <a:xfrm>
                <a:off x="4418347" y="2283473"/>
                <a:ext cx="179512" cy="179512"/>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cxnSp>
        <p:nvCxnSpPr>
          <p:cNvPr id="8" name="Straight Connector 7">
            <a:extLst>
              <a:ext uri="{FF2B5EF4-FFF2-40B4-BE49-F238E27FC236}">
                <a16:creationId xmlns:a16="http://schemas.microsoft.com/office/drawing/2014/main" id="{889D1855-DD4B-966C-8A5A-D083C1941DC1}"/>
              </a:ext>
            </a:extLst>
          </p:cNvPr>
          <p:cNvCxnSpPr>
            <a:cxnSpLocks/>
          </p:cNvCxnSpPr>
          <p:nvPr/>
        </p:nvCxnSpPr>
        <p:spPr bwMode="auto">
          <a:xfrm flipH="1">
            <a:off x="8939039" y="3960811"/>
            <a:ext cx="125979" cy="22935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352751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EVOKE-02 Cohort A: Outcomes in 1L mNSCLC Without AGAs and PD-L1 ≥50%</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Patel. ASCO 2024. Abstr 8592. </a:t>
            </a:r>
          </a:p>
        </p:txBody>
      </p:sp>
      <p:sp>
        <p:nvSpPr>
          <p:cNvPr id="21" name="TextBox 20">
            <a:extLst>
              <a:ext uri="{FF2B5EF4-FFF2-40B4-BE49-F238E27FC236}">
                <a16:creationId xmlns:a16="http://schemas.microsoft.com/office/drawing/2014/main" id="{D7FA5854-3DDD-6A78-8118-1BFD5905044F}"/>
              </a:ext>
            </a:extLst>
          </p:cNvPr>
          <p:cNvSpPr txBox="1"/>
          <p:nvPr/>
        </p:nvSpPr>
        <p:spPr bwMode="auto">
          <a:xfrm>
            <a:off x="1194581" y="1666409"/>
            <a:ext cx="4930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Percentage Change from Baseline in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Total Sum of Target Lesion Diameters</a:t>
            </a:r>
          </a:p>
        </p:txBody>
      </p:sp>
      <p:sp>
        <p:nvSpPr>
          <p:cNvPr id="22" name="TextBox 21">
            <a:extLst>
              <a:ext uri="{FF2B5EF4-FFF2-40B4-BE49-F238E27FC236}">
                <a16:creationId xmlns:a16="http://schemas.microsoft.com/office/drawing/2014/main" id="{CF3AA3F5-397E-5482-8B98-95187D5C7F4F}"/>
              </a:ext>
            </a:extLst>
          </p:cNvPr>
          <p:cNvSpPr txBox="1"/>
          <p:nvPr/>
        </p:nvSpPr>
        <p:spPr bwMode="auto">
          <a:xfrm>
            <a:off x="8363222" y="1666409"/>
            <a:ext cx="1743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dirty="0">
                <a:solidFill>
                  <a:srgbClr val="000000"/>
                </a:solidFill>
                <a:latin typeface="Calibri" panose="020F0502020204030204" pitchFamily="34" charset="0"/>
              </a:rPr>
              <a:t>Estimates of PFS</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3202D12-999D-4735-AE05-E64CF69778F6}"/>
              </a:ext>
            </a:extLst>
          </p:cNvPr>
          <p:cNvSpPr txBox="1"/>
          <p:nvPr/>
        </p:nvSpPr>
        <p:spPr bwMode="auto">
          <a:xfrm>
            <a:off x="3043947" y="5936775"/>
            <a:ext cx="61041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0" dirty="0">
                <a:solidFill>
                  <a:schemeClr val="bg1"/>
                </a:solidFill>
                <a:latin typeface="Calibri" panose="020F0502020204030204" pitchFamily="34" charset="0"/>
                <a:ea typeface="Calibri" panose="020F0502020204030204" pitchFamily="34" charset="0"/>
                <a:cs typeface="Calibri" panose="020F0502020204030204" pitchFamily="34" charset="0"/>
              </a:rPr>
              <a:t>Data cutoff: December 1, 2023</a:t>
            </a:r>
          </a:p>
        </p:txBody>
      </p:sp>
      <p:cxnSp>
        <p:nvCxnSpPr>
          <p:cNvPr id="4" name="Straight Connector 3">
            <a:extLst>
              <a:ext uri="{FF2B5EF4-FFF2-40B4-BE49-F238E27FC236}">
                <a16:creationId xmlns:a16="http://schemas.microsoft.com/office/drawing/2014/main" id="{298EF6AE-7F2B-9C81-FFDA-9FCF4AB68FE8}"/>
              </a:ext>
            </a:extLst>
          </p:cNvPr>
          <p:cNvCxnSpPr/>
          <p:nvPr/>
        </p:nvCxnSpPr>
        <p:spPr bwMode="auto">
          <a:xfrm>
            <a:off x="1115829" y="2590800"/>
            <a:ext cx="0" cy="249555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849B188F-AC7A-ED58-C643-CB59BE7E77B0}"/>
              </a:ext>
            </a:extLst>
          </p:cNvPr>
          <p:cNvCxnSpPr/>
          <p:nvPr/>
        </p:nvCxnSpPr>
        <p:spPr bwMode="auto">
          <a:xfrm>
            <a:off x="1039326" y="259808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0F2A771F-819D-EE39-9D77-68FFFA6C5BD8}"/>
              </a:ext>
            </a:extLst>
          </p:cNvPr>
          <p:cNvCxnSpPr>
            <a:cxnSpLocks/>
          </p:cNvCxnSpPr>
          <p:nvPr/>
        </p:nvCxnSpPr>
        <p:spPr bwMode="auto">
          <a:xfrm>
            <a:off x="1039326" y="359627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B0CA7C9-FE2E-2BE8-6AA4-19D0CB0B2BF8}"/>
              </a:ext>
            </a:extLst>
          </p:cNvPr>
          <p:cNvCxnSpPr/>
          <p:nvPr/>
        </p:nvCxnSpPr>
        <p:spPr bwMode="auto">
          <a:xfrm>
            <a:off x="1039326" y="3093538"/>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45BF3BE-6D2B-9AD4-B0DB-3B0F92C03CD9}"/>
              </a:ext>
            </a:extLst>
          </p:cNvPr>
          <p:cNvCxnSpPr/>
          <p:nvPr/>
        </p:nvCxnSpPr>
        <p:spPr bwMode="auto">
          <a:xfrm>
            <a:off x="1039326" y="283852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93A8C79-9182-772B-04D0-C3662F46422C}"/>
              </a:ext>
            </a:extLst>
          </p:cNvPr>
          <p:cNvCxnSpPr/>
          <p:nvPr/>
        </p:nvCxnSpPr>
        <p:spPr bwMode="auto">
          <a:xfrm>
            <a:off x="1039326" y="3344907"/>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A11DA83-86F7-2F0E-5862-3E810944CD6C}"/>
              </a:ext>
            </a:extLst>
          </p:cNvPr>
          <p:cNvCxnSpPr/>
          <p:nvPr/>
        </p:nvCxnSpPr>
        <p:spPr bwMode="auto">
          <a:xfrm>
            <a:off x="1039326" y="3844001"/>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6333CEB-B6A6-E04B-B382-B48DBF8D64A9}"/>
              </a:ext>
            </a:extLst>
          </p:cNvPr>
          <p:cNvCxnSpPr/>
          <p:nvPr/>
        </p:nvCxnSpPr>
        <p:spPr bwMode="auto">
          <a:xfrm>
            <a:off x="1039326" y="4095370"/>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A795E90-BCA4-6E9B-A53C-FB71274070CD}"/>
              </a:ext>
            </a:extLst>
          </p:cNvPr>
          <p:cNvCxnSpPr/>
          <p:nvPr/>
        </p:nvCxnSpPr>
        <p:spPr bwMode="auto">
          <a:xfrm>
            <a:off x="1039326" y="4335810"/>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F06837C-3DF5-19A3-4B0C-DB3211A006B1}"/>
              </a:ext>
            </a:extLst>
          </p:cNvPr>
          <p:cNvCxnSpPr/>
          <p:nvPr/>
        </p:nvCxnSpPr>
        <p:spPr bwMode="auto">
          <a:xfrm>
            <a:off x="1039326" y="4590822"/>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AEE714D-1497-553A-5AC8-B7D45F7AD40C}"/>
              </a:ext>
            </a:extLst>
          </p:cNvPr>
          <p:cNvCxnSpPr/>
          <p:nvPr/>
        </p:nvCxnSpPr>
        <p:spPr bwMode="auto">
          <a:xfrm>
            <a:off x="1039326" y="4838548"/>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D2D3F8A-4EB6-7E34-6DED-308C9F424B1E}"/>
              </a:ext>
            </a:extLst>
          </p:cNvPr>
          <p:cNvCxnSpPr/>
          <p:nvPr/>
        </p:nvCxnSpPr>
        <p:spPr bwMode="auto">
          <a:xfrm>
            <a:off x="1039326" y="5086274"/>
            <a:ext cx="76503"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588C3D02-0464-106B-2CE2-AB230F2B50E8}"/>
              </a:ext>
            </a:extLst>
          </p:cNvPr>
          <p:cNvSpPr txBox="1"/>
          <p:nvPr/>
        </p:nvSpPr>
        <p:spPr bwMode="auto">
          <a:xfrm>
            <a:off x="705244" y="2498467"/>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4646BA08-FF3C-1D6B-DC06-033BB30056EC}"/>
              </a:ext>
            </a:extLst>
          </p:cNvPr>
          <p:cNvSpPr txBox="1"/>
          <p:nvPr/>
        </p:nvSpPr>
        <p:spPr bwMode="auto">
          <a:xfrm>
            <a:off x="705244" y="2749836"/>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2A45F3DE-122D-4A67-367C-7A6371C0B1FB}"/>
              </a:ext>
            </a:extLst>
          </p:cNvPr>
          <p:cNvSpPr txBox="1"/>
          <p:nvPr/>
        </p:nvSpPr>
        <p:spPr bwMode="auto">
          <a:xfrm>
            <a:off x="705244" y="2997562"/>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BF12F804-3FAA-43BA-6112-C2BCC19D6F0A}"/>
              </a:ext>
            </a:extLst>
          </p:cNvPr>
          <p:cNvSpPr txBox="1"/>
          <p:nvPr/>
        </p:nvSpPr>
        <p:spPr bwMode="auto">
          <a:xfrm>
            <a:off x="705244" y="3256217"/>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65C78D8C-20E9-330A-6D60-66FC3505BCB3}"/>
              </a:ext>
            </a:extLst>
          </p:cNvPr>
          <p:cNvSpPr txBox="1"/>
          <p:nvPr/>
        </p:nvSpPr>
        <p:spPr bwMode="auto">
          <a:xfrm>
            <a:off x="705244" y="3507586"/>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96B8B370-6321-3FF1-A631-A1D597454AC3}"/>
              </a:ext>
            </a:extLst>
          </p:cNvPr>
          <p:cNvSpPr txBox="1"/>
          <p:nvPr/>
        </p:nvSpPr>
        <p:spPr bwMode="auto">
          <a:xfrm>
            <a:off x="705244" y="3758955"/>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F7EAAF5C-1911-7CAF-2973-EFFD04DBAA72}"/>
              </a:ext>
            </a:extLst>
          </p:cNvPr>
          <p:cNvSpPr txBox="1"/>
          <p:nvPr/>
        </p:nvSpPr>
        <p:spPr bwMode="auto">
          <a:xfrm>
            <a:off x="717550" y="3988466"/>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7550F4A8-F7DA-F7B9-8713-0D2B74210B53}"/>
              </a:ext>
            </a:extLst>
          </p:cNvPr>
          <p:cNvSpPr txBox="1"/>
          <p:nvPr/>
        </p:nvSpPr>
        <p:spPr bwMode="auto">
          <a:xfrm>
            <a:off x="717550" y="4247121"/>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F3A4F05D-E8C1-5C96-08F8-5D8D07DC0F3A}"/>
              </a:ext>
            </a:extLst>
          </p:cNvPr>
          <p:cNvSpPr txBox="1"/>
          <p:nvPr/>
        </p:nvSpPr>
        <p:spPr bwMode="auto">
          <a:xfrm>
            <a:off x="717550" y="4494847"/>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DE3D5D3B-6202-452E-3423-EC66DEA0349A}"/>
              </a:ext>
            </a:extLst>
          </p:cNvPr>
          <p:cNvSpPr txBox="1"/>
          <p:nvPr/>
        </p:nvSpPr>
        <p:spPr bwMode="auto">
          <a:xfrm>
            <a:off x="717550" y="4738930"/>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27C6254C-988F-B6D9-C2CF-DA9847534782}"/>
              </a:ext>
            </a:extLst>
          </p:cNvPr>
          <p:cNvSpPr txBox="1"/>
          <p:nvPr/>
        </p:nvSpPr>
        <p:spPr bwMode="auto">
          <a:xfrm>
            <a:off x="717550" y="4997585"/>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836F13D8-60C4-AFCE-EF82-4FF4C30058BA}"/>
              </a:ext>
            </a:extLst>
          </p:cNvPr>
          <p:cNvSpPr txBox="1"/>
          <p:nvPr/>
        </p:nvSpPr>
        <p:spPr bwMode="auto">
          <a:xfrm>
            <a:off x="1115829" y="5166083"/>
            <a:ext cx="50481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a:t>
            </a:r>
          </a:p>
        </p:txBody>
      </p:sp>
      <p:sp>
        <p:nvSpPr>
          <p:cNvPr id="34" name="TextBox 33">
            <a:extLst>
              <a:ext uri="{FF2B5EF4-FFF2-40B4-BE49-F238E27FC236}">
                <a16:creationId xmlns:a16="http://schemas.microsoft.com/office/drawing/2014/main" id="{7B926AF3-A7BB-A6FB-A46D-2DACED7060E9}"/>
              </a:ext>
            </a:extLst>
          </p:cNvPr>
          <p:cNvSpPr txBox="1"/>
          <p:nvPr/>
        </p:nvSpPr>
        <p:spPr bwMode="auto">
          <a:xfrm rot="16200000">
            <a:off x="-895430" y="3743566"/>
            <a:ext cx="30747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Change From Baseline (%)</a:t>
            </a:r>
          </a:p>
        </p:txBody>
      </p:sp>
      <p:sp>
        <p:nvSpPr>
          <p:cNvPr id="35" name="Rectangle 34">
            <a:extLst>
              <a:ext uri="{FF2B5EF4-FFF2-40B4-BE49-F238E27FC236}">
                <a16:creationId xmlns:a16="http://schemas.microsoft.com/office/drawing/2014/main" id="{53BBAA7F-4571-6015-4C0C-24FD395190FF}"/>
              </a:ext>
            </a:extLst>
          </p:cNvPr>
          <p:cNvSpPr/>
          <p:nvPr/>
        </p:nvSpPr>
        <p:spPr bwMode="auto">
          <a:xfrm>
            <a:off x="1176855" y="3668996"/>
            <a:ext cx="147027" cy="1791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7BA99C12-D9C9-CB95-D680-E7094EFA9AFC}"/>
              </a:ext>
            </a:extLst>
          </p:cNvPr>
          <p:cNvSpPr/>
          <p:nvPr/>
        </p:nvSpPr>
        <p:spPr bwMode="auto">
          <a:xfrm>
            <a:off x="1354571" y="3753495"/>
            <a:ext cx="147027" cy="946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12C6C028-B3D4-6B68-C178-6B2755D47D06}"/>
              </a:ext>
            </a:extLst>
          </p:cNvPr>
          <p:cNvSpPr/>
          <p:nvPr/>
        </p:nvSpPr>
        <p:spPr bwMode="auto">
          <a:xfrm>
            <a:off x="1710003" y="3844001"/>
            <a:ext cx="147027" cy="1368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7A636C8D-D072-C78D-F028-46FFBA6D62CE}"/>
              </a:ext>
            </a:extLst>
          </p:cNvPr>
          <p:cNvSpPr/>
          <p:nvPr/>
        </p:nvSpPr>
        <p:spPr bwMode="auto">
          <a:xfrm>
            <a:off x="2065435" y="3844001"/>
            <a:ext cx="147027" cy="2425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BC083023-854F-55B8-D230-ADACCA94C3AD}"/>
              </a:ext>
            </a:extLst>
          </p:cNvPr>
          <p:cNvSpPr/>
          <p:nvPr/>
        </p:nvSpPr>
        <p:spPr bwMode="auto">
          <a:xfrm>
            <a:off x="2420867" y="3844002"/>
            <a:ext cx="147027" cy="4326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8834EC01-53D1-C545-A0D4-36457B401023}"/>
              </a:ext>
            </a:extLst>
          </p:cNvPr>
          <p:cNvSpPr/>
          <p:nvPr/>
        </p:nvSpPr>
        <p:spPr bwMode="auto">
          <a:xfrm>
            <a:off x="4020311" y="3844001"/>
            <a:ext cx="147027" cy="7223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6807D9AC-7325-70AC-42F3-AA8D65719C01}"/>
              </a:ext>
            </a:extLst>
          </p:cNvPr>
          <p:cNvSpPr/>
          <p:nvPr/>
        </p:nvSpPr>
        <p:spPr bwMode="auto">
          <a:xfrm>
            <a:off x="1532287" y="3759530"/>
            <a:ext cx="147027" cy="844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702E500D-093A-5599-1994-22B5DCDB4E0A}"/>
              </a:ext>
            </a:extLst>
          </p:cNvPr>
          <p:cNvSpPr/>
          <p:nvPr/>
        </p:nvSpPr>
        <p:spPr bwMode="auto">
          <a:xfrm>
            <a:off x="1887719" y="3848101"/>
            <a:ext cx="147027" cy="21318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E0C79B3A-5C75-D7BF-5F00-F84253AACF64}"/>
              </a:ext>
            </a:extLst>
          </p:cNvPr>
          <p:cNvSpPr/>
          <p:nvPr/>
        </p:nvSpPr>
        <p:spPr bwMode="auto">
          <a:xfrm>
            <a:off x="2243151" y="3848100"/>
            <a:ext cx="147027" cy="29768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B49EEDC3-C251-6453-E75C-2C73CA83F621}"/>
              </a:ext>
            </a:extLst>
          </p:cNvPr>
          <p:cNvSpPr/>
          <p:nvPr/>
        </p:nvSpPr>
        <p:spPr bwMode="auto">
          <a:xfrm>
            <a:off x="2598583" y="3844001"/>
            <a:ext cx="147027" cy="47789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9B76FE69-BC6C-A847-8166-155D255C28FB}"/>
              </a:ext>
            </a:extLst>
          </p:cNvPr>
          <p:cNvSpPr/>
          <p:nvPr/>
        </p:nvSpPr>
        <p:spPr bwMode="auto">
          <a:xfrm>
            <a:off x="2776299" y="3844001"/>
            <a:ext cx="147027" cy="47789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CD48F9B0-5E3B-4895-F0B8-CE01E81A2AD3}"/>
              </a:ext>
            </a:extLst>
          </p:cNvPr>
          <p:cNvSpPr/>
          <p:nvPr/>
        </p:nvSpPr>
        <p:spPr bwMode="auto">
          <a:xfrm>
            <a:off x="2954015" y="3844001"/>
            <a:ext cx="147027" cy="6046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A427A580-C073-A3C8-8777-56D79409F40B}"/>
              </a:ext>
            </a:extLst>
          </p:cNvPr>
          <p:cNvSpPr/>
          <p:nvPr/>
        </p:nvSpPr>
        <p:spPr bwMode="auto">
          <a:xfrm>
            <a:off x="3131731" y="3838575"/>
            <a:ext cx="147027" cy="62214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3947208B-CA47-B428-95EC-5446C52D54CF}"/>
              </a:ext>
            </a:extLst>
          </p:cNvPr>
          <p:cNvSpPr/>
          <p:nvPr/>
        </p:nvSpPr>
        <p:spPr bwMode="auto">
          <a:xfrm>
            <a:off x="3309447" y="3848100"/>
            <a:ext cx="147027" cy="64883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F67C4E1A-FAA1-224D-B28B-C28E2CCB2316}"/>
              </a:ext>
            </a:extLst>
          </p:cNvPr>
          <p:cNvSpPr/>
          <p:nvPr/>
        </p:nvSpPr>
        <p:spPr bwMode="auto">
          <a:xfrm>
            <a:off x="3487163" y="3838576"/>
            <a:ext cx="147027" cy="6674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D0DE6ADF-31FE-3212-EC25-DCB817239CBB}"/>
              </a:ext>
            </a:extLst>
          </p:cNvPr>
          <p:cNvSpPr/>
          <p:nvPr/>
        </p:nvSpPr>
        <p:spPr bwMode="auto">
          <a:xfrm>
            <a:off x="3842595" y="3838575"/>
            <a:ext cx="147027" cy="71268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8947FF8C-6CC8-7EE7-88B5-A72FC9D98BC6}"/>
              </a:ext>
            </a:extLst>
          </p:cNvPr>
          <p:cNvSpPr/>
          <p:nvPr/>
        </p:nvSpPr>
        <p:spPr bwMode="auto">
          <a:xfrm>
            <a:off x="4198027" y="3838575"/>
            <a:ext cx="147027" cy="74285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0A69181A-DFF7-287B-F7C3-CB8FA8FC16A9}"/>
              </a:ext>
            </a:extLst>
          </p:cNvPr>
          <p:cNvSpPr/>
          <p:nvPr/>
        </p:nvSpPr>
        <p:spPr bwMode="auto">
          <a:xfrm>
            <a:off x="4375743" y="3844610"/>
            <a:ext cx="147027" cy="74285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9442F5F-C68B-A300-3C2A-FBB2A3B20D36}"/>
              </a:ext>
            </a:extLst>
          </p:cNvPr>
          <p:cNvSpPr/>
          <p:nvPr/>
        </p:nvSpPr>
        <p:spPr bwMode="auto">
          <a:xfrm>
            <a:off x="4553459" y="3848101"/>
            <a:ext cx="147027" cy="76049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1B7AC45A-11AD-9C6F-C134-0D73D93A88DD}"/>
              </a:ext>
            </a:extLst>
          </p:cNvPr>
          <p:cNvSpPr/>
          <p:nvPr/>
        </p:nvSpPr>
        <p:spPr bwMode="auto">
          <a:xfrm>
            <a:off x="4731175" y="3838575"/>
            <a:ext cx="147027" cy="78510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BBA7C102-57AB-54C3-BC1F-22D56DE86130}"/>
              </a:ext>
            </a:extLst>
          </p:cNvPr>
          <p:cNvSpPr/>
          <p:nvPr/>
        </p:nvSpPr>
        <p:spPr bwMode="auto">
          <a:xfrm>
            <a:off x="4908891" y="3838576"/>
            <a:ext cx="147027" cy="80321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A932E83-24A5-8DAA-7AC9-7C52301ED10D}"/>
              </a:ext>
            </a:extLst>
          </p:cNvPr>
          <p:cNvSpPr/>
          <p:nvPr/>
        </p:nvSpPr>
        <p:spPr bwMode="auto">
          <a:xfrm>
            <a:off x="5086607" y="3838575"/>
            <a:ext cx="147027" cy="8515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3A606B00-06DB-AFF5-61B9-932C0528D003}"/>
              </a:ext>
            </a:extLst>
          </p:cNvPr>
          <p:cNvSpPr/>
          <p:nvPr/>
        </p:nvSpPr>
        <p:spPr bwMode="auto">
          <a:xfrm>
            <a:off x="5264323" y="3838575"/>
            <a:ext cx="147027" cy="87564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AE2519E2-E228-4900-F3A1-2B1D8C2F7BCE}"/>
              </a:ext>
            </a:extLst>
          </p:cNvPr>
          <p:cNvSpPr/>
          <p:nvPr/>
        </p:nvSpPr>
        <p:spPr bwMode="auto">
          <a:xfrm>
            <a:off x="5442039" y="3848101"/>
            <a:ext cx="147027" cy="96269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5EB2E2A-1B7D-9960-AFFC-797BE150A42B}"/>
              </a:ext>
            </a:extLst>
          </p:cNvPr>
          <p:cNvSpPr/>
          <p:nvPr/>
        </p:nvSpPr>
        <p:spPr bwMode="auto">
          <a:xfrm>
            <a:off x="5619755" y="3848101"/>
            <a:ext cx="147027" cy="96269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BABC9A6F-C0BE-FFBD-8E4A-DE046351A075}"/>
              </a:ext>
            </a:extLst>
          </p:cNvPr>
          <p:cNvSpPr/>
          <p:nvPr/>
        </p:nvSpPr>
        <p:spPr bwMode="auto">
          <a:xfrm>
            <a:off x="5797471" y="3838575"/>
            <a:ext cx="147027" cy="104766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B1A1B66C-130A-7E66-E19B-718498E158E8}"/>
              </a:ext>
            </a:extLst>
          </p:cNvPr>
          <p:cNvSpPr/>
          <p:nvPr/>
        </p:nvSpPr>
        <p:spPr bwMode="auto">
          <a:xfrm>
            <a:off x="5975193" y="3848101"/>
            <a:ext cx="147027" cy="10713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4BF96B17-088B-F166-86BF-7C5701F37D54}"/>
              </a:ext>
            </a:extLst>
          </p:cNvPr>
          <p:cNvSpPr/>
          <p:nvPr/>
        </p:nvSpPr>
        <p:spPr bwMode="auto">
          <a:xfrm>
            <a:off x="3664879" y="3838575"/>
            <a:ext cx="147027" cy="7036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3" name="Straight Connector 62">
            <a:extLst>
              <a:ext uri="{FF2B5EF4-FFF2-40B4-BE49-F238E27FC236}">
                <a16:creationId xmlns:a16="http://schemas.microsoft.com/office/drawing/2014/main" id="{A9FB4D29-FBF1-095A-0A24-CA8EAE850273}"/>
              </a:ext>
            </a:extLst>
          </p:cNvPr>
          <p:cNvCxnSpPr>
            <a:cxnSpLocks/>
          </p:cNvCxnSpPr>
          <p:nvPr/>
        </p:nvCxnSpPr>
        <p:spPr bwMode="auto">
          <a:xfrm>
            <a:off x="1117332" y="3844001"/>
            <a:ext cx="5046669"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4E3AE1CF-6DF1-B75A-84DA-86E78DD0B49B}"/>
              </a:ext>
            </a:extLst>
          </p:cNvPr>
          <p:cNvCxnSpPr>
            <a:cxnSpLocks/>
          </p:cNvCxnSpPr>
          <p:nvPr/>
        </p:nvCxnSpPr>
        <p:spPr bwMode="auto">
          <a:xfrm>
            <a:off x="1117332" y="4216695"/>
            <a:ext cx="5046669" cy="0"/>
          </a:xfrm>
          <a:prstGeom prst="line">
            <a:avLst/>
          </a:prstGeom>
          <a:noFill/>
          <a:ln w="19050" cap="flat" cmpd="sng" algn="ctr">
            <a:solidFill>
              <a:schemeClr val="bg1"/>
            </a:solidFill>
            <a:prstDash val="sysDash"/>
            <a:round/>
            <a:headEnd type="none" w="med" len="med"/>
            <a:tailEnd type="none" w="med" len="med"/>
          </a:ln>
          <a:effectLst/>
        </p:spPr>
      </p:cxnSp>
      <p:sp>
        <p:nvSpPr>
          <p:cNvPr id="9219" name="TextBox 9218">
            <a:extLst>
              <a:ext uri="{FF2B5EF4-FFF2-40B4-BE49-F238E27FC236}">
                <a16:creationId xmlns:a16="http://schemas.microsoft.com/office/drawing/2014/main" id="{01994720-BCC3-9AD6-6AC1-335B6D939AE6}"/>
              </a:ext>
            </a:extLst>
          </p:cNvPr>
          <p:cNvSpPr txBox="1"/>
          <p:nvPr/>
        </p:nvSpPr>
        <p:spPr bwMode="auto">
          <a:xfrm>
            <a:off x="3855017" y="2510310"/>
            <a:ext cx="227961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Best overall response (N = 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CR (n = 1, 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PR (n = 19, 63.3%)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SD (n = 6, 20.0%)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PD (n = 3, 10.0%)</a:t>
            </a:r>
          </a:p>
        </p:txBody>
      </p:sp>
      <p:sp>
        <p:nvSpPr>
          <p:cNvPr id="9220" name="Rectangle 9219">
            <a:extLst>
              <a:ext uri="{FF2B5EF4-FFF2-40B4-BE49-F238E27FC236}">
                <a16:creationId xmlns:a16="http://schemas.microsoft.com/office/drawing/2014/main" id="{E7BD1065-1189-3D62-946E-6698E02E51C9}"/>
              </a:ext>
            </a:extLst>
          </p:cNvPr>
          <p:cNvSpPr/>
          <p:nvPr/>
        </p:nvSpPr>
        <p:spPr bwMode="auto">
          <a:xfrm>
            <a:off x="3928530" y="2735684"/>
            <a:ext cx="95339" cy="953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0F25508B-E6BB-0816-EF80-5B05139D92B8}"/>
              </a:ext>
            </a:extLst>
          </p:cNvPr>
          <p:cNvSpPr/>
          <p:nvPr/>
        </p:nvSpPr>
        <p:spPr bwMode="auto">
          <a:xfrm>
            <a:off x="3928530" y="2917698"/>
            <a:ext cx="95339" cy="9533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D4D7F479-E800-D44F-418D-895A8D37FD68}"/>
              </a:ext>
            </a:extLst>
          </p:cNvPr>
          <p:cNvSpPr/>
          <p:nvPr/>
        </p:nvSpPr>
        <p:spPr bwMode="auto">
          <a:xfrm>
            <a:off x="3928530" y="3112712"/>
            <a:ext cx="95339" cy="953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C94EA1D0-D3FE-ADE2-5B7B-157D6024B7DB}"/>
              </a:ext>
            </a:extLst>
          </p:cNvPr>
          <p:cNvSpPr/>
          <p:nvPr/>
        </p:nvSpPr>
        <p:spPr bwMode="auto">
          <a:xfrm>
            <a:off x="3928530" y="3290392"/>
            <a:ext cx="95339" cy="9533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25" name="Straight Connector 9224">
            <a:extLst>
              <a:ext uri="{FF2B5EF4-FFF2-40B4-BE49-F238E27FC236}">
                <a16:creationId xmlns:a16="http://schemas.microsoft.com/office/drawing/2014/main" id="{2D55B555-16FE-BD7E-5E56-0DC0E522EEFB}"/>
              </a:ext>
            </a:extLst>
          </p:cNvPr>
          <p:cNvCxnSpPr/>
          <p:nvPr/>
        </p:nvCxnSpPr>
        <p:spPr bwMode="auto">
          <a:xfrm>
            <a:off x="7148569" y="2579987"/>
            <a:ext cx="0" cy="2323837"/>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55F0D2C1-23E9-23B4-ECCF-9EF6CC6EBC3F}"/>
              </a:ext>
            </a:extLst>
          </p:cNvPr>
          <p:cNvCxnSpPr/>
          <p:nvPr/>
        </p:nvCxnSpPr>
        <p:spPr bwMode="auto">
          <a:xfrm>
            <a:off x="7072066" y="2586771"/>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31CCD241-57E4-4CDB-8279-BA86FAEAB181}"/>
              </a:ext>
            </a:extLst>
          </p:cNvPr>
          <p:cNvCxnSpPr>
            <a:cxnSpLocks/>
          </p:cNvCxnSpPr>
          <p:nvPr/>
        </p:nvCxnSpPr>
        <p:spPr bwMode="auto">
          <a:xfrm>
            <a:off x="7072066" y="3516278"/>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DAA0BD28-03CB-FB00-039B-2D1BBFE90C60}"/>
              </a:ext>
            </a:extLst>
          </p:cNvPr>
          <p:cNvCxnSpPr/>
          <p:nvPr/>
        </p:nvCxnSpPr>
        <p:spPr bwMode="auto">
          <a:xfrm>
            <a:off x="7072066" y="3048133"/>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DD694047-E38A-037D-6263-A9C1FEEE465E}"/>
              </a:ext>
            </a:extLst>
          </p:cNvPr>
          <p:cNvCxnSpPr/>
          <p:nvPr/>
        </p:nvCxnSpPr>
        <p:spPr bwMode="auto">
          <a:xfrm>
            <a:off x="7072066" y="3981031"/>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4BB5A93B-3762-8EE9-691F-977311476075}"/>
              </a:ext>
            </a:extLst>
          </p:cNvPr>
          <p:cNvCxnSpPr/>
          <p:nvPr/>
        </p:nvCxnSpPr>
        <p:spPr bwMode="auto">
          <a:xfrm>
            <a:off x="7072066" y="4442392"/>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5381060F-F948-CC4B-1785-1FBFE59EA74B}"/>
              </a:ext>
            </a:extLst>
          </p:cNvPr>
          <p:cNvCxnSpPr/>
          <p:nvPr/>
        </p:nvCxnSpPr>
        <p:spPr bwMode="auto">
          <a:xfrm>
            <a:off x="7072066" y="4903753"/>
            <a:ext cx="76503" cy="0"/>
          </a:xfrm>
          <a:prstGeom prst="line">
            <a:avLst/>
          </a:prstGeom>
          <a:noFill/>
          <a:ln w="28575" cap="flat" cmpd="sng" algn="ctr">
            <a:solidFill>
              <a:schemeClr val="bg1"/>
            </a:solidFill>
            <a:prstDash val="solid"/>
            <a:round/>
            <a:headEnd type="none" w="med" len="med"/>
            <a:tailEnd type="none" w="med" len="med"/>
          </a:ln>
          <a:effectLst/>
        </p:spPr>
      </p:cxnSp>
      <p:sp>
        <p:nvSpPr>
          <p:cNvPr id="9237" name="TextBox 9236">
            <a:extLst>
              <a:ext uri="{FF2B5EF4-FFF2-40B4-BE49-F238E27FC236}">
                <a16:creationId xmlns:a16="http://schemas.microsoft.com/office/drawing/2014/main" id="{C1302BCB-B4CE-4DDF-559D-0E597BB0BC9B}"/>
              </a:ext>
            </a:extLst>
          </p:cNvPr>
          <p:cNvSpPr txBox="1"/>
          <p:nvPr/>
        </p:nvSpPr>
        <p:spPr bwMode="auto">
          <a:xfrm>
            <a:off x="6737984" y="2494007"/>
            <a:ext cx="309658" cy="171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9239" name="TextBox 9238">
            <a:extLst>
              <a:ext uri="{FF2B5EF4-FFF2-40B4-BE49-F238E27FC236}">
                <a16:creationId xmlns:a16="http://schemas.microsoft.com/office/drawing/2014/main" id="{C581F3E2-809A-9F11-EB7D-F75D403262E7}"/>
              </a:ext>
            </a:extLst>
          </p:cNvPr>
          <p:cNvSpPr txBox="1"/>
          <p:nvPr/>
        </p:nvSpPr>
        <p:spPr bwMode="auto">
          <a:xfrm>
            <a:off x="6737984" y="2958760"/>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9241" name="TextBox 9240">
            <a:extLst>
              <a:ext uri="{FF2B5EF4-FFF2-40B4-BE49-F238E27FC236}">
                <a16:creationId xmlns:a16="http://schemas.microsoft.com/office/drawing/2014/main" id="{CDB5CC54-CEE1-0BB3-B003-F112D2B2FC7C}"/>
              </a:ext>
            </a:extLst>
          </p:cNvPr>
          <p:cNvSpPr txBox="1"/>
          <p:nvPr/>
        </p:nvSpPr>
        <p:spPr bwMode="auto">
          <a:xfrm>
            <a:off x="6737984" y="341525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243" name="TextBox 9242">
            <a:extLst>
              <a:ext uri="{FF2B5EF4-FFF2-40B4-BE49-F238E27FC236}">
                <a16:creationId xmlns:a16="http://schemas.microsoft.com/office/drawing/2014/main" id="{F28CA017-BEFD-E0A9-42CD-00CB89E2DB80}"/>
              </a:ext>
            </a:extLst>
          </p:cNvPr>
          <p:cNvSpPr txBox="1"/>
          <p:nvPr/>
        </p:nvSpPr>
        <p:spPr bwMode="auto">
          <a:xfrm>
            <a:off x="6750290" y="3885508"/>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9245" name="TextBox 9244">
            <a:extLst>
              <a:ext uri="{FF2B5EF4-FFF2-40B4-BE49-F238E27FC236}">
                <a16:creationId xmlns:a16="http://schemas.microsoft.com/office/drawing/2014/main" id="{24A061AB-4F72-9641-0442-7791589F65E1}"/>
              </a:ext>
            </a:extLst>
          </p:cNvPr>
          <p:cNvSpPr txBox="1"/>
          <p:nvPr/>
        </p:nvSpPr>
        <p:spPr bwMode="auto">
          <a:xfrm>
            <a:off x="6750290" y="4353021"/>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9247" name="TextBox 9246">
            <a:extLst>
              <a:ext uri="{FF2B5EF4-FFF2-40B4-BE49-F238E27FC236}">
                <a16:creationId xmlns:a16="http://schemas.microsoft.com/office/drawing/2014/main" id="{4D64BDCF-1E1C-8BC9-3D43-AFE0310CC2F3}"/>
              </a:ext>
            </a:extLst>
          </p:cNvPr>
          <p:cNvSpPr txBox="1"/>
          <p:nvPr/>
        </p:nvSpPr>
        <p:spPr bwMode="auto">
          <a:xfrm>
            <a:off x="6750290" y="4807597"/>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9263" name="Straight Connector 9262">
            <a:extLst>
              <a:ext uri="{FF2B5EF4-FFF2-40B4-BE49-F238E27FC236}">
                <a16:creationId xmlns:a16="http://schemas.microsoft.com/office/drawing/2014/main" id="{A8E15062-66C6-8088-FADA-35BBBD51E3EE}"/>
              </a:ext>
            </a:extLst>
          </p:cNvPr>
          <p:cNvCxnSpPr>
            <a:cxnSpLocks/>
          </p:cNvCxnSpPr>
          <p:nvPr/>
        </p:nvCxnSpPr>
        <p:spPr bwMode="auto">
          <a:xfrm>
            <a:off x="7152354" y="4903753"/>
            <a:ext cx="4177285" cy="0"/>
          </a:xfrm>
          <a:prstGeom prst="line">
            <a:avLst/>
          </a:prstGeom>
          <a:noFill/>
          <a:ln w="28575" cap="flat" cmpd="sng" algn="ctr">
            <a:solidFill>
              <a:schemeClr val="bg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313D8750-75A9-EF14-613B-A10A8A447003}"/>
              </a:ext>
            </a:extLst>
          </p:cNvPr>
          <p:cNvCxnSpPr>
            <a:cxnSpLocks/>
          </p:cNvCxnSpPr>
          <p:nvPr/>
        </p:nvCxnSpPr>
        <p:spPr bwMode="auto">
          <a:xfrm rot="16200000">
            <a:off x="7110317" y="4940555"/>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08EECF91-FB2B-FBB5-BEDD-4AA4F8A489FC}"/>
              </a:ext>
            </a:extLst>
          </p:cNvPr>
          <p:cNvCxnSpPr>
            <a:cxnSpLocks/>
          </p:cNvCxnSpPr>
          <p:nvPr/>
        </p:nvCxnSpPr>
        <p:spPr bwMode="auto">
          <a:xfrm rot="16200000">
            <a:off x="7377411" y="4940555"/>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1015B007-5B43-D0BE-99C9-0E500BDAFA38}"/>
              </a:ext>
            </a:extLst>
          </p:cNvPr>
          <p:cNvCxnSpPr>
            <a:cxnSpLocks/>
          </p:cNvCxnSpPr>
          <p:nvPr/>
        </p:nvCxnSpPr>
        <p:spPr bwMode="auto">
          <a:xfrm rot="16200000">
            <a:off x="7638220"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C2D03DB0-92CD-E324-25D3-42481CE4CB41}"/>
              </a:ext>
            </a:extLst>
          </p:cNvPr>
          <p:cNvCxnSpPr>
            <a:cxnSpLocks/>
          </p:cNvCxnSpPr>
          <p:nvPr/>
        </p:nvCxnSpPr>
        <p:spPr bwMode="auto">
          <a:xfrm rot="16200000">
            <a:off x="7892744"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4A21964B-2BB0-388B-CC4F-93E64FF8CCA5}"/>
              </a:ext>
            </a:extLst>
          </p:cNvPr>
          <p:cNvCxnSpPr>
            <a:cxnSpLocks/>
          </p:cNvCxnSpPr>
          <p:nvPr/>
        </p:nvCxnSpPr>
        <p:spPr bwMode="auto">
          <a:xfrm rot="16200000">
            <a:off x="8162980"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41BDAF6F-5762-C283-172F-12620ACF63CE}"/>
              </a:ext>
            </a:extLst>
          </p:cNvPr>
          <p:cNvCxnSpPr>
            <a:cxnSpLocks/>
          </p:cNvCxnSpPr>
          <p:nvPr/>
        </p:nvCxnSpPr>
        <p:spPr bwMode="auto">
          <a:xfrm rot="16200000">
            <a:off x="8417505"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3172B635-184C-EA11-99F0-48C75CBBD49F}"/>
              </a:ext>
            </a:extLst>
          </p:cNvPr>
          <p:cNvCxnSpPr>
            <a:cxnSpLocks/>
          </p:cNvCxnSpPr>
          <p:nvPr/>
        </p:nvCxnSpPr>
        <p:spPr bwMode="auto">
          <a:xfrm rot="16200000">
            <a:off x="8681456"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45FD5C60-3D96-E8E0-CE6C-B0647AAE7CD1}"/>
              </a:ext>
            </a:extLst>
          </p:cNvPr>
          <p:cNvCxnSpPr>
            <a:cxnSpLocks/>
          </p:cNvCxnSpPr>
          <p:nvPr/>
        </p:nvCxnSpPr>
        <p:spPr bwMode="auto">
          <a:xfrm rot="16200000">
            <a:off x="8945407"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B8FAD5D8-235B-086F-5320-A19B1BE22BE0}"/>
              </a:ext>
            </a:extLst>
          </p:cNvPr>
          <p:cNvCxnSpPr>
            <a:cxnSpLocks/>
          </p:cNvCxnSpPr>
          <p:nvPr/>
        </p:nvCxnSpPr>
        <p:spPr bwMode="auto">
          <a:xfrm rot="16200000">
            <a:off x="9203074"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34F5B05E-3E91-6B18-6DE2-421B7AAAF8FE}"/>
              </a:ext>
            </a:extLst>
          </p:cNvPr>
          <p:cNvCxnSpPr>
            <a:cxnSpLocks/>
          </p:cNvCxnSpPr>
          <p:nvPr/>
        </p:nvCxnSpPr>
        <p:spPr bwMode="auto">
          <a:xfrm rot="16200000">
            <a:off x="9463883"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ACCA0A6F-9E76-1126-45A3-AC06593B6E89}"/>
              </a:ext>
            </a:extLst>
          </p:cNvPr>
          <p:cNvCxnSpPr>
            <a:cxnSpLocks/>
          </p:cNvCxnSpPr>
          <p:nvPr/>
        </p:nvCxnSpPr>
        <p:spPr bwMode="auto">
          <a:xfrm rot="16200000">
            <a:off x="9724693"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7F40048D-4127-C37E-BAFE-8B7F132AE6A8}"/>
              </a:ext>
            </a:extLst>
          </p:cNvPr>
          <p:cNvCxnSpPr>
            <a:cxnSpLocks/>
          </p:cNvCxnSpPr>
          <p:nvPr/>
        </p:nvCxnSpPr>
        <p:spPr bwMode="auto">
          <a:xfrm rot="16200000">
            <a:off x="9994929"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FEB5D06D-69B9-2598-5C2C-EFF0290584ED}"/>
              </a:ext>
            </a:extLst>
          </p:cNvPr>
          <p:cNvCxnSpPr>
            <a:cxnSpLocks/>
          </p:cNvCxnSpPr>
          <p:nvPr/>
        </p:nvCxnSpPr>
        <p:spPr bwMode="auto">
          <a:xfrm rot="16200000">
            <a:off x="10243169"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1EE4EFF4-06AC-1168-5EE2-6B41A8510D90}"/>
              </a:ext>
            </a:extLst>
          </p:cNvPr>
          <p:cNvCxnSpPr>
            <a:cxnSpLocks/>
          </p:cNvCxnSpPr>
          <p:nvPr/>
        </p:nvCxnSpPr>
        <p:spPr bwMode="auto">
          <a:xfrm rot="16200000">
            <a:off x="10503978"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F906CA86-A06E-8CC8-E241-EF42712A348C}"/>
              </a:ext>
            </a:extLst>
          </p:cNvPr>
          <p:cNvCxnSpPr>
            <a:cxnSpLocks/>
          </p:cNvCxnSpPr>
          <p:nvPr/>
        </p:nvCxnSpPr>
        <p:spPr bwMode="auto">
          <a:xfrm rot="16200000">
            <a:off x="10767930"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2D3A0FED-9262-1E62-ECFF-717500F9B54B}"/>
              </a:ext>
            </a:extLst>
          </p:cNvPr>
          <p:cNvCxnSpPr>
            <a:cxnSpLocks/>
          </p:cNvCxnSpPr>
          <p:nvPr/>
        </p:nvCxnSpPr>
        <p:spPr bwMode="auto">
          <a:xfrm rot="16200000">
            <a:off x="11031882" y="4940556"/>
            <a:ext cx="76503" cy="0"/>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CEBA54AB-7F11-8A73-587A-5E6E22655FCF}"/>
              </a:ext>
            </a:extLst>
          </p:cNvPr>
          <p:cNvCxnSpPr>
            <a:cxnSpLocks/>
          </p:cNvCxnSpPr>
          <p:nvPr/>
        </p:nvCxnSpPr>
        <p:spPr bwMode="auto">
          <a:xfrm rot="16200000">
            <a:off x="11280122" y="4940556"/>
            <a:ext cx="76503" cy="0"/>
          </a:xfrm>
          <a:prstGeom prst="line">
            <a:avLst/>
          </a:prstGeom>
          <a:noFill/>
          <a:ln w="28575" cap="flat" cmpd="sng" algn="ctr">
            <a:solidFill>
              <a:schemeClr val="bg1"/>
            </a:solidFill>
            <a:prstDash val="solid"/>
            <a:round/>
            <a:headEnd type="none" w="med" len="med"/>
            <a:tailEnd type="none" w="med" len="med"/>
          </a:ln>
          <a:effectLst/>
        </p:spPr>
      </p:cxnSp>
      <p:grpSp>
        <p:nvGrpSpPr>
          <p:cNvPr id="2" name="Group 1">
            <a:extLst>
              <a:ext uri="{FF2B5EF4-FFF2-40B4-BE49-F238E27FC236}">
                <a16:creationId xmlns:a16="http://schemas.microsoft.com/office/drawing/2014/main" id="{26193DC5-6251-7FDB-DCBF-7600646AC759}"/>
              </a:ext>
            </a:extLst>
          </p:cNvPr>
          <p:cNvGrpSpPr/>
          <p:nvPr/>
        </p:nvGrpSpPr>
        <p:grpSpPr>
          <a:xfrm>
            <a:off x="6996882" y="4967703"/>
            <a:ext cx="4479449" cy="184666"/>
            <a:chOff x="6996882" y="4967703"/>
            <a:chExt cx="4479449" cy="184666"/>
          </a:xfrm>
        </p:grpSpPr>
        <p:sp>
          <p:nvSpPr>
            <p:cNvPr id="9282" name="TextBox 9281">
              <a:extLst>
                <a:ext uri="{FF2B5EF4-FFF2-40B4-BE49-F238E27FC236}">
                  <a16:creationId xmlns:a16="http://schemas.microsoft.com/office/drawing/2014/main" id="{C07245B4-1745-DC29-2650-6396089E2A20}"/>
                </a:ext>
              </a:extLst>
            </p:cNvPr>
            <p:cNvSpPr txBox="1"/>
            <p:nvPr/>
          </p:nvSpPr>
          <p:spPr bwMode="auto">
            <a:xfrm>
              <a:off x="6996882"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83" name="TextBox 9282">
              <a:extLst>
                <a:ext uri="{FF2B5EF4-FFF2-40B4-BE49-F238E27FC236}">
                  <a16:creationId xmlns:a16="http://schemas.microsoft.com/office/drawing/2014/main" id="{B869221B-F4C8-E8B1-212E-0F70836C274B}"/>
                </a:ext>
              </a:extLst>
            </p:cNvPr>
            <p:cNvSpPr txBox="1"/>
            <p:nvPr/>
          </p:nvSpPr>
          <p:spPr bwMode="auto">
            <a:xfrm>
              <a:off x="7260833"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284" name="TextBox 9283">
              <a:extLst>
                <a:ext uri="{FF2B5EF4-FFF2-40B4-BE49-F238E27FC236}">
                  <a16:creationId xmlns:a16="http://schemas.microsoft.com/office/drawing/2014/main" id="{F077A9EC-E0E1-83F9-CA1E-2FD413B98A95}"/>
                </a:ext>
              </a:extLst>
            </p:cNvPr>
            <p:cNvSpPr txBox="1"/>
            <p:nvPr/>
          </p:nvSpPr>
          <p:spPr bwMode="auto">
            <a:xfrm>
              <a:off x="7518499"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9285" name="TextBox 9284">
              <a:extLst>
                <a:ext uri="{FF2B5EF4-FFF2-40B4-BE49-F238E27FC236}">
                  <a16:creationId xmlns:a16="http://schemas.microsoft.com/office/drawing/2014/main" id="{031E68B7-9CA4-090D-D42C-714C50AD5330}"/>
                </a:ext>
              </a:extLst>
            </p:cNvPr>
            <p:cNvSpPr txBox="1"/>
            <p:nvPr/>
          </p:nvSpPr>
          <p:spPr bwMode="auto">
            <a:xfrm>
              <a:off x="7776165"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9286" name="TextBox 9285">
              <a:extLst>
                <a:ext uri="{FF2B5EF4-FFF2-40B4-BE49-F238E27FC236}">
                  <a16:creationId xmlns:a16="http://schemas.microsoft.com/office/drawing/2014/main" id="{43F11A65-4436-EE01-F349-5A559F0943C2}"/>
                </a:ext>
              </a:extLst>
            </p:cNvPr>
            <p:cNvSpPr txBox="1"/>
            <p:nvPr/>
          </p:nvSpPr>
          <p:spPr bwMode="auto">
            <a:xfrm>
              <a:off x="8052685"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287" name="TextBox 9286">
              <a:extLst>
                <a:ext uri="{FF2B5EF4-FFF2-40B4-BE49-F238E27FC236}">
                  <a16:creationId xmlns:a16="http://schemas.microsoft.com/office/drawing/2014/main" id="{B1A1F477-98D1-052E-AF5C-38128F00ACEE}"/>
                </a:ext>
              </a:extLst>
            </p:cNvPr>
            <p:cNvSpPr txBox="1"/>
            <p:nvPr/>
          </p:nvSpPr>
          <p:spPr bwMode="auto">
            <a:xfrm>
              <a:off x="8294639"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9288" name="TextBox 9287">
              <a:extLst>
                <a:ext uri="{FF2B5EF4-FFF2-40B4-BE49-F238E27FC236}">
                  <a16:creationId xmlns:a16="http://schemas.microsoft.com/office/drawing/2014/main" id="{D6FA9632-9A51-041E-AB43-ED411B29C77B}"/>
                </a:ext>
              </a:extLst>
            </p:cNvPr>
            <p:cNvSpPr txBox="1"/>
            <p:nvPr/>
          </p:nvSpPr>
          <p:spPr bwMode="auto">
            <a:xfrm>
              <a:off x="8571159"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9289" name="TextBox 9288">
              <a:extLst>
                <a:ext uri="{FF2B5EF4-FFF2-40B4-BE49-F238E27FC236}">
                  <a16:creationId xmlns:a16="http://schemas.microsoft.com/office/drawing/2014/main" id="{392A8E01-47CE-1419-B030-08FD021B49E2}"/>
                </a:ext>
              </a:extLst>
            </p:cNvPr>
            <p:cNvSpPr txBox="1"/>
            <p:nvPr/>
          </p:nvSpPr>
          <p:spPr bwMode="auto">
            <a:xfrm>
              <a:off x="8825683"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9290" name="TextBox 9289">
              <a:extLst>
                <a:ext uri="{FF2B5EF4-FFF2-40B4-BE49-F238E27FC236}">
                  <a16:creationId xmlns:a16="http://schemas.microsoft.com/office/drawing/2014/main" id="{FEB179F0-4294-C4A2-7059-D60B54EDFBC8}"/>
                </a:ext>
              </a:extLst>
            </p:cNvPr>
            <p:cNvSpPr txBox="1"/>
            <p:nvPr/>
          </p:nvSpPr>
          <p:spPr bwMode="auto">
            <a:xfrm>
              <a:off x="9089633"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9291" name="TextBox 9290">
              <a:extLst>
                <a:ext uri="{FF2B5EF4-FFF2-40B4-BE49-F238E27FC236}">
                  <a16:creationId xmlns:a16="http://schemas.microsoft.com/office/drawing/2014/main" id="{1D318D7B-61D1-7B78-A9B2-C0590FCF5B24}"/>
                </a:ext>
              </a:extLst>
            </p:cNvPr>
            <p:cNvSpPr txBox="1"/>
            <p:nvPr/>
          </p:nvSpPr>
          <p:spPr bwMode="auto">
            <a:xfrm>
              <a:off x="9350441"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9292" name="TextBox 9291">
              <a:extLst>
                <a:ext uri="{FF2B5EF4-FFF2-40B4-BE49-F238E27FC236}">
                  <a16:creationId xmlns:a16="http://schemas.microsoft.com/office/drawing/2014/main" id="{7853C7D3-0BF6-B113-9C5B-3F15C098512A}"/>
                </a:ext>
              </a:extLst>
            </p:cNvPr>
            <p:cNvSpPr txBox="1"/>
            <p:nvPr/>
          </p:nvSpPr>
          <p:spPr bwMode="auto">
            <a:xfrm>
              <a:off x="9620676"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9293" name="TextBox 9292">
              <a:extLst>
                <a:ext uri="{FF2B5EF4-FFF2-40B4-BE49-F238E27FC236}">
                  <a16:creationId xmlns:a16="http://schemas.microsoft.com/office/drawing/2014/main" id="{17FBE085-140A-8432-14B9-511191BE022D}"/>
                </a:ext>
              </a:extLst>
            </p:cNvPr>
            <p:cNvSpPr txBox="1"/>
            <p:nvPr/>
          </p:nvSpPr>
          <p:spPr bwMode="auto">
            <a:xfrm>
              <a:off x="9872057"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9294" name="TextBox 9293">
              <a:extLst>
                <a:ext uri="{FF2B5EF4-FFF2-40B4-BE49-F238E27FC236}">
                  <a16:creationId xmlns:a16="http://schemas.microsoft.com/office/drawing/2014/main" id="{37B02089-E34F-F2A3-B326-F916EAD57444}"/>
                </a:ext>
              </a:extLst>
            </p:cNvPr>
            <p:cNvSpPr txBox="1"/>
            <p:nvPr/>
          </p:nvSpPr>
          <p:spPr bwMode="auto">
            <a:xfrm>
              <a:off x="10126581"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9295" name="TextBox 9294">
              <a:extLst>
                <a:ext uri="{FF2B5EF4-FFF2-40B4-BE49-F238E27FC236}">
                  <a16:creationId xmlns:a16="http://schemas.microsoft.com/office/drawing/2014/main" id="{18E6C5C0-2100-1EC9-814F-F782A8EAF4E9}"/>
                </a:ext>
              </a:extLst>
            </p:cNvPr>
            <p:cNvSpPr txBox="1"/>
            <p:nvPr/>
          </p:nvSpPr>
          <p:spPr bwMode="auto">
            <a:xfrm>
              <a:off x="10396816"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9296" name="TextBox 9295">
              <a:extLst>
                <a:ext uri="{FF2B5EF4-FFF2-40B4-BE49-F238E27FC236}">
                  <a16:creationId xmlns:a16="http://schemas.microsoft.com/office/drawing/2014/main" id="{21933B05-0F50-7056-E340-313EFA901B4C}"/>
                </a:ext>
              </a:extLst>
            </p:cNvPr>
            <p:cNvSpPr txBox="1"/>
            <p:nvPr/>
          </p:nvSpPr>
          <p:spPr bwMode="auto">
            <a:xfrm>
              <a:off x="10648198"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9297" name="TextBox 9296">
              <a:extLst>
                <a:ext uri="{FF2B5EF4-FFF2-40B4-BE49-F238E27FC236}">
                  <a16:creationId xmlns:a16="http://schemas.microsoft.com/office/drawing/2014/main" id="{5A00644E-C223-36FD-5B57-F0B0860AC18A}"/>
                </a:ext>
              </a:extLst>
            </p:cNvPr>
            <p:cNvSpPr txBox="1"/>
            <p:nvPr/>
          </p:nvSpPr>
          <p:spPr bwMode="auto">
            <a:xfrm>
              <a:off x="10912149"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9298" name="TextBox 9297">
              <a:extLst>
                <a:ext uri="{FF2B5EF4-FFF2-40B4-BE49-F238E27FC236}">
                  <a16:creationId xmlns:a16="http://schemas.microsoft.com/office/drawing/2014/main" id="{2DA3C725-1124-5592-4682-5053A7DC84BB}"/>
                </a:ext>
              </a:extLst>
            </p:cNvPr>
            <p:cNvSpPr txBox="1"/>
            <p:nvPr/>
          </p:nvSpPr>
          <p:spPr bwMode="auto">
            <a:xfrm>
              <a:off x="11166673" y="4967703"/>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grpSp>
      <p:sp>
        <p:nvSpPr>
          <p:cNvPr id="9299" name="TextBox 9298">
            <a:extLst>
              <a:ext uri="{FF2B5EF4-FFF2-40B4-BE49-F238E27FC236}">
                <a16:creationId xmlns:a16="http://schemas.microsoft.com/office/drawing/2014/main" id="{5879D030-3CB4-932B-33D3-58995995B7E9}"/>
              </a:ext>
            </a:extLst>
          </p:cNvPr>
          <p:cNvSpPr txBox="1"/>
          <p:nvPr/>
        </p:nvSpPr>
        <p:spPr bwMode="auto">
          <a:xfrm>
            <a:off x="7148568" y="5130304"/>
            <a:ext cx="41986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9342" name="TextBox 9341">
            <a:extLst>
              <a:ext uri="{FF2B5EF4-FFF2-40B4-BE49-F238E27FC236}">
                <a16:creationId xmlns:a16="http://schemas.microsoft.com/office/drawing/2014/main" id="{881D7F14-C7B1-4773-B0AB-C053FB9B6978}"/>
              </a:ext>
            </a:extLst>
          </p:cNvPr>
          <p:cNvSpPr txBox="1"/>
          <p:nvPr/>
        </p:nvSpPr>
        <p:spPr bwMode="auto">
          <a:xfrm rot="16200000">
            <a:off x="5597625" y="3657861"/>
            <a:ext cx="230421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Probability of PFS (%)</a:t>
            </a:r>
          </a:p>
        </p:txBody>
      </p:sp>
      <p:sp>
        <p:nvSpPr>
          <p:cNvPr id="9343" name="TextBox 9342">
            <a:extLst>
              <a:ext uri="{FF2B5EF4-FFF2-40B4-BE49-F238E27FC236}">
                <a16:creationId xmlns:a16="http://schemas.microsoft.com/office/drawing/2014/main" id="{A6DC52DC-FA4B-BCF5-4B76-BD6D03B2B8F9}"/>
              </a:ext>
            </a:extLst>
          </p:cNvPr>
          <p:cNvSpPr txBox="1"/>
          <p:nvPr/>
        </p:nvSpPr>
        <p:spPr bwMode="auto">
          <a:xfrm>
            <a:off x="7642713" y="4535874"/>
            <a:ext cx="13346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Cohort A (N = 30)</a:t>
            </a:r>
          </a:p>
        </p:txBody>
      </p:sp>
      <p:sp>
        <p:nvSpPr>
          <p:cNvPr id="9349" name="TextBox 9348">
            <a:extLst>
              <a:ext uri="{FF2B5EF4-FFF2-40B4-BE49-F238E27FC236}">
                <a16:creationId xmlns:a16="http://schemas.microsoft.com/office/drawing/2014/main" id="{2946768B-A1F3-8F9B-36C2-F76B305D7872}"/>
              </a:ext>
            </a:extLst>
          </p:cNvPr>
          <p:cNvSpPr txBox="1"/>
          <p:nvPr/>
        </p:nvSpPr>
        <p:spPr bwMode="auto">
          <a:xfrm>
            <a:off x="8664036" y="2503885"/>
            <a:ext cx="28480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PFS: 13.1 mo (95% CI: 5.5-NR)</a:t>
            </a:r>
          </a:p>
        </p:txBody>
      </p:sp>
      <p:sp>
        <p:nvSpPr>
          <p:cNvPr id="9300" name="Freeform: Shape 9299">
            <a:extLst>
              <a:ext uri="{FF2B5EF4-FFF2-40B4-BE49-F238E27FC236}">
                <a16:creationId xmlns:a16="http://schemas.microsoft.com/office/drawing/2014/main" id="{022FFC0E-9C89-83DA-3497-9BCAAB9A82FB}"/>
              </a:ext>
            </a:extLst>
          </p:cNvPr>
          <p:cNvSpPr/>
          <p:nvPr/>
        </p:nvSpPr>
        <p:spPr bwMode="auto">
          <a:xfrm>
            <a:off x="7161229" y="3751868"/>
            <a:ext cx="3418787" cy="1140643"/>
          </a:xfrm>
          <a:custGeom>
            <a:avLst/>
            <a:gdLst>
              <a:gd name="connsiteX0" fmla="*/ 0 w 3418787"/>
              <a:gd name="connsiteY0" fmla="*/ 0 h 1140643"/>
              <a:gd name="connsiteX1" fmla="*/ 3418787 w 3418787"/>
              <a:gd name="connsiteY1" fmla="*/ 0 h 1140643"/>
              <a:gd name="connsiteX2" fmla="*/ 3418787 w 3418787"/>
              <a:gd name="connsiteY2" fmla="*/ 1140643 h 1140643"/>
            </a:gdLst>
            <a:ahLst/>
            <a:cxnLst>
              <a:cxn ang="0">
                <a:pos x="connsiteX0" y="connsiteY0"/>
              </a:cxn>
              <a:cxn ang="0">
                <a:pos x="connsiteX1" y="connsiteY1"/>
              </a:cxn>
              <a:cxn ang="0">
                <a:pos x="connsiteX2" y="connsiteY2"/>
              </a:cxn>
            </a:cxnLst>
            <a:rect l="l" t="t" r="r" b="b"/>
            <a:pathLst>
              <a:path w="3418787" h="1140643">
                <a:moveTo>
                  <a:pt x="0" y="0"/>
                </a:moveTo>
                <a:lnTo>
                  <a:pt x="3418787" y="0"/>
                </a:lnTo>
                <a:lnTo>
                  <a:pt x="3418787" y="1140643"/>
                </a:lnTo>
              </a:path>
            </a:pathLst>
          </a:custGeom>
          <a:noFill/>
          <a:ln w="19050">
            <a:solidFill>
              <a:schemeClr val="bg1"/>
            </a:solidFill>
            <a:prstDash val="sysDash"/>
            <a:miter lim="800000"/>
            <a:headEnd/>
            <a:tailEnd/>
          </a:ln>
        </p:spPr>
        <p:txBody>
          <a:bodyPr rtlCol="0" anchor="ctr"/>
          <a:lstStyle/>
          <a:p>
            <a:pPr algn="ctr"/>
            <a:endParaRPr lang="en-US"/>
          </a:p>
        </p:txBody>
      </p:sp>
      <p:grpSp>
        <p:nvGrpSpPr>
          <p:cNvPr id="9301" name="Group 9300">
            <a:extLst>
              <a:ext uri="{FF2B5EF4-FFF2-40B4-BE49-F238E27FC236}">
                <a16:creationId xmlns:a16="http://schemas.microsoft.com/office/drawing/2014/main" id="{932A1821-A39F-35D8-F7BC-6922BC0A0211}"/>
              </a:ext>
            </a:extLst>
          </p:cNvPr>
          <p:cNvGrpSpPr/>
          <p:nvPr/>
        </p:nvGrpSpPr>
        <p:grpSpPr>
          <a:xfrm>
            <a:off x="7103142" y="2547024"/>
            <a:ext cx="103252" cy="103252"/>
            <a:chOff x="8689964" y="3190074"/>
            <a:chExt cx="103252" cy="103252"/>
          </a:xfrm>
        </p:grpSpPr>
        <p:cxnSp>
          <p:nvCxnSpPr>
            <p:cNvPr id="9302" name="Straight Connector 9301">
              <a:extLst>
                <a:ext uri="{FF2B5EF4-FFF2-40B4-BE49-F238E27FC236}">
                  <a16:creationId xmlns:a16="http://schemas.microsoft.com/office/drawing/2014/main" id="{686FD12C-BBE1-8FFE-A52D-35DE047AFF76}"/>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1B1A60A3-2555-499A-FE5E-26650F4D19DF}"/>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4" name="Group 9303">
            <a:extLst>
              <a:ext uri="{FF2B5EF4-FFF2-40B4-BE49-F238E27FC236}">
                <a16:creationId xmlns:a16="http://schemas.microsoft.com/office/drawing/2014/main" id="{A7C04CFB-CEA2-E2A0-F65F-80EB126CC19E}"/>
              </a:ext>
            </a:extLst>
          </p:cNvPr>
          <p:cNvGrpSpPr/>
          <p:nvPr/>
        </p:nvGrpSpPr>
        <p:grpSpPr>
          <a:xfrm>
            <a:off x="7813294" y="2873820"/>
            <a:ext cx="103252" cy="103252"/>
            <a:chOff x="8689964" y="3190074"/>
            <a:chExt cx="103252" cy="103252"/>
          </a:xfrm>
        </p:grpSpPr>
        <p:cxnSp>
          <p:nvCxnSpPr>
            <p:cNvPr id="9305" name="Straight Connector 9304">
              <a:extLst>
                <a:ext uri="{FF2B5EF4-FFF2-40B4-BE49-F238E27FC236}">
                  <a16:creationId xmlns:a16="http://schemas.microsoft.com/office/drawing/2014/main" id="{AE6A79B7-B98F-33BE-8F90-DEBC1D4514A7}"/>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6648FF17-9D83-904D-6E1F-874E8E1448F4}"/>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7" name="Group 9306">
            <a:extLst>
              <a:ext uri="{FF2B5EF4-FFF2-40B4-BE49-F238E27FC236}">
                <a16:creationId xmlns:a16="http://schemas.microsoft.com/office/drawing/2014/main" id="{5D8685B1-E859-B205-8434-93CCE3FD17C0}"/>
              </a:ext>
            </a:extLst>
          </p:cNvPr>
          <p:cNvGrpSpPr/>
          <p:nvPr/>
        </p:nvGrpSpPr>
        <p:grpSpPr>
          <a:xfrm>
            <a:off x="8074102" y="2867535"/>
            <a:ext cx="103252" cy="103252"/>
            <a:chOff x="8689964" y="3190074"/>
            <a:chExt cx="103252" cy="103252"/>
          </a:xfrm>
        </p:grpSpPr>
        <p:cxnSp>
          <p:nvCxnSpPr>
            <p:cNvPr id="9308" name="Straight Connector 9307">
              <a:extLst>
                <a:ext uri="{FF2B5EF4-FFF2-40B4-BE49-F238E27FC236}">
                  <a16:creationId xmlns:a16="http://schemas.microsoft.com/office/drawing/2014/main" id="{47BE4E61-7A4C-84B3-AE02-1CDA9F430FC6}"/>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B2F52896-A498-CF53-A5BF-D833A11B5D10}"/>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0" name="Group 9309">
            <a:extLst>
              <a:ext uri="{FF2B5EF4-FFF2-40B4-BE49-F238E27FC236}">
                <a16:creationId xmlns:a16="http://schemas.microsoft.com/office/drawing/2014/main" id="{08D07E94-9D9F-EB05-D05B-58979F304324}"/>
              </a:ext>
            </a:extLst>
          </p:cNvPr>
          <p:cNvGrpSpPr/>
          <p:nvPr/>
        </p:nvGrpSpPr>
        <p:grpSpPr>
          <a:xfrm>
            <a:off x="8341195" y="2955519"/>
            <a:ext cx="103252" cy="103252"/>
            <a:chOff x="8689964" y="3190074"/>
            <a:chExt cx="103252" cy="103252"/>
          </a:xfrm>
        </p:grpSpPr>
        <p:cxnSp>
          <p:nvCxnSpPr>
            <p:cNvPr id="9311" name="Straight Connector 9310">
              <a:extLst>
                <a:ext uri="{FF2B5EF4-FFF2-40B4-BE49-F238E27FC236}">
                  <a16:creationId xmlns:a16="http://schemas.microsoft.com/office/drawing/2014/main" id="{77F42B5B-18A8-2FE3-A347-804C7821306B}"/>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5B33DB56-7313-7BAA-0FAD-D7C27C58ACF0}"/>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3" name="Group 9312">
            <a:extLst>
              <a:ext uri="{FF2B5EF4-FFF2-40B4-BE49-F238E27FC236}">
                <a16:creationId xmlns:a16="http://schemas.microsoft.com/office/drawing/2014/main" id="{629EB341-F714-FB09-4C8B-3A109D926565}"/>
              </a:ext>
            </a:extLst>
          </p:cNvPr>
          <p:cNvGrpSpPr/>
          <p:nvPr/>
        </p:nvGrpSpPr>
        <p:grpSpPr>
          <a:xfrm>
            <a:off x="9214746" y="3313738"/>
            <a:ext cx="103252" cy="103252"/>
            <a:chOff x="8689964" y="3190074"/>
            <a:chExt cx="103252" cy="103252"/>
          </a:xfrm>
        </p:grpSpPr>
        <p:cxnSp>
          <p:nvCxnSpPr>
            <p:cNvPr id="9314" name="Straight Connector 9313">
              <a:extLst>
                <a:ext uri="{FF2B5EF4-FFF2-40B4-BE49-F238E27FC236}">
                  <a16:creationId xmlns:a16="http://schemas.microsoft.com/office/drawing/2014/main" id="{8C6A9DF4-4514-FF2A-0868-13CB51A469CE}"/>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66D84C69-3833-A078-E514-ED3F383EC889}"/>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6" name="Group 9315">
            <a:extLst>
              <a:ext uri="{FF2B5EF4-FFF2-40B4-BE49-F238E27FC236}">
                <a16:creationId xmlns:a16="http://schemas.microsoft.com/office/drawing/2014/main" id="{AAD3176C-199D-47F8-5F74-6460BAC8D2C3}"/>
              </a:ext>
            </a:extLst>
          </p:cNvPr>
          <p:cNvGrpSpPr/>
          <p:nvPr/>
        </p:nvGrpSpPr>
        <p:grpSpPr>
          <a:xfrm>
            <a:off x="9258738" y="3313738"/>
            <a:ext cx="103252" cy="103252"/>
            <a:chOff x="8689964" y="3190074"/>
            <a:chExt cx="103252" cy="103252"/>
          </a:xfrm>
        </p:grpSpPr>
        <p:cxnSp>
          <p:nvCxnSpPr>
            <p:cNvPr id="9317" name="Straight Connector 9316">
              <a:extLst>
                <a:ext uri="{FF2B5EF4-FFF2-40B4-BE49-F238E27FC236}">
                  <a16:creationId xmlns:a16="http://schemas.microsoft.com/office/drawing/2014/main" id="{290EACB3-27FE-63B1-F24F-11FDBE5D4D98}"/>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F3F58D2E-A64D-28FD-8621-609653E084E9}"/>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19" name="Group 9318">
            <a:extLst>
              <a:ext uri="{FF2B5EF4-FFF2-40B4-BE49-F238E27FC236}">
                <a16:creationId xmlns:a16="http://schemas.microsoft.com/office/drawing/2014/main" id="{C91A50AA-F6D6-69D2-CD66-10A19EBD77A2}"/>
              </a:ext>
            </a:extLst>
          </p:cNvPr>
          <p:cNvGrpSpPr/>
          <p:nvPr/>
        </p:nvGrpSpPr>
        <p:grpSpPr>
          <a:xfrm>
            <a:off x="9667233" y="3527412"/>
            <a:ext cx="103252" cy="103252"/>
            <a:chOff x="8689964" y="3190074"/>
            <a:chExt cx="103252" cy="103252"/>
          </a:xfrm>
        </p:grpSpPr>
        <p:cxnSp>
          <p:nvCxnSpPr>
            <p:cNvPr id="9320" name="Straight Connector 9319">
              <a:extLst>
                <a:ext uri="{FF2B5EF4-FFF2-40B4-BE49-F238E27FC236}">
                  <a16:creationId xmlns:a16="http://schemas.microsoft.com/office/drawing/2014/main" id="{DDF16A39-990C-272E-8555-68CC89C49244}"/>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8F7CBA45-7716-E319-77E7-F83102B9753E}"/>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2" name="Group 9321">
            <a:extLst>
              <a:ext uri="{FF2B5EF4-FFF2-40B4-BE49-F238E27FC236}">
                <a16:creationId xmlns:a16="http://schemas.microsoft.com/office/drawing/2014/main" id="{29D4F849-00EB-4ADD-E26C-FE6D62602929}"/>
              </a:ext>
            </a:extLst>
          </p:cNvPr>
          <p:cNvGrpSpPr/>
          <p:nvPr/>
        </p:nvGrpSpPr>
        <p:grpSpPr>
          <a:xfrm>
            <a:off x="9915472" y="3527412"/>
            <a:ext cx="103252" cy="103252"/>
            <a:chOff x="8689964" y="3190074"/>
            <a:chExt cx="103252" cy="103252"/>
          </a:xfrm>
        </p:grpSpPr>
        <p:cxnSp>
          <p:nvCxnSpPr>
            <p:cNvPr id="9323" name="Straight Connector 9322">
              <a:extLst>
                <a:ext uri="{FF2B5EF4-FFF2-40B4-BE49-F238E27FC236}">
                  <a16:creationId xmlns:a16="http://schemas.microsoft.com/office/drawing/2014/main" id="{BC793AD3-067D-4C20-CAEE-FB469D7314E9}"/>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B34C405F-D19A-2083-991B-C4430DA4D589}"/>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5" name="Group 9324">
            <a:extLst>
              <a:ext uri="{FF2B5EF4-FFF2-40B4-BE49-F238E27FC236}">
                <a16:creationId xmlns:a16="http://schemas.microsoft.com/office/drawing/2014/main" id="{6B951BF4-FABF-3EAA-8662-5DB11252C98E}"/>
              </a:ext>
            </a:extLst>
          </p:cNvPr>
          <p:cNvGrpSpPr/>
          <p:nvPr/>
        </p:nvGrpSpPr>
        <p:grpSpPr>
          <a:xfrm>
            <a:off x="9984602" y="3527412"/>
            <a:ext cx="103252" cy="103252"/>
            <a:chOff x="8689964" y="3190074"/>
            <a:chExt cx="103252" cy="103252"/>
          </a:xfrm>
        </p:grpSpPr>
        <p:cxnSp>
          <p:nvCxnSpPr>
            <p:cNvPr id="9326" name="Straight Connector 9325">
              <a:extLst>
                <a:ext uri="{FF2B5EF4-FFF2-40B4-BE49-F238E27FC236}">
                  <a16:creationId xmlns:a16="http://schemas.microsoft.com/office/drawing/2014/main" id="{A82119D5-FF25-AC9E-0099-F6FAB1C70FCC}"/>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BD54B69B-3621-02EC-DAF5-9393937456E0}"/>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28" name="Group 9327">
            <a:extLst>
              <a:ext uri="{FF2B5EF4-FFF2-40B4-BE49-F238E27FC236}">
                <a16:creationId xmlns:a16="http://schemas.microsoft.com/office/drawing/2014/main" id="{4AA89184-4F5E-1F96-84DF-4302855ADA64}"/>
              </a:ext>
            </a:extLst>
          </p:cNvPr>
          <p:cNvGrpSpPr/>
          <p:nvPr/>
        </p:nvGrpSpPr>
        <p:grpSpPr>
          <a:xfrm>
            <a:off x="10028594" y="3527412"/>
            <a:ext cx="103252" cy="103252"/>
            <a:chOff x="8689964" y="3190074"/>
            <a:chExt cx="103252" cy="103252"/>
          </a:xfrm>
        </p:grpSpPr>
        <p:cxnSp>
          <p:nvCxnSpPr>
            <p:cNvPr id="9329" name="Straight Connector 9328">
              <a:extLst>
                <a:ext uri="{FF2B5EF4-FFF2-40B4-BE49-F238E27FC236}">
                  <a16:creationId xmlns:a16="http://schemas.microsoft.com/office/drawing/2014/main" id="{CA5D0B93-4B79-9354-A8A9-3D90CFF20C53}"/>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71973DD8-750B-C337-373D-B06D66F73958}"/>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1" name="Group 9330">
            <a:extLst>
              <a:ext uri="{FF2B5EF4-FFF2-40B4-BE49-F238E27FC236}">
                <a16:creationId xmlns:a16="http://schemas.microsoft.com/office/drawing/2014/main" id="{5CFDC4AF-3F90-09FF-1717-9AFE63FE6E79}"/>
              </a:ext>
            </a:extLst>
          </p:cNvPr>
          <p:cNvGrpSpPr/>
          <p:nvPr/>
        </p:nvGrpSpPr>
        <p:grpSpPr>
          <a:xfrm>
            <a:off x="11008982" y="3719090"/>
            <a:ext cx="103252" cy="103252"/>
            <a:chOff x="8689964" y="3190074"/>
            <a:chExt cx="103252" cy="103252"/>
          </a:xfrm>
        </p:grpSpPr>
        <p:cxnSp>
          <p:nvCxnSpPr>
            <p:cNvPr id="9332" name="Straight Connector 9331">
              <a:extLst>
                <a:ext uri="{FF2B5EF4-FFF2-40B4-BE49-F238E27FC236}">
                  <a16:creationId xmlns:a16="http://schemas.microsoft.com/office/drawing/2014/main" id="{D5F8C570-C2E6-10ED-5A2C-BB840D06E6FF}"/>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D4457CB8-F85E-C1EA-FD98-8510F7F837D4}"/>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34" name="Group 9333">
            <a:extLst>
              <a:ext uri="{FF2B5EF4-FFF2-40B4-BE49-F238E27FC236}">
                <a16:creationId xmlns:a16="http://schemas.microsoft.com/office/drawing/2014/main" id="{240163C5-A4F3-0778-6F04-0C03E21B8AB7}"/>
              </a:ext>
            </a:extLst>
          </p:cNvPr>
          <p:cNvGrpSpPr/>
          <p:nvPr/>
        </p:nvGrpSpPr>
        <p:grpSpPr>
          <a:xfrm>
            <a:off x="11090681" y="3719090"/>
            <a:ext cx="103252" cy="103252"/>
            <a:chOff x="8689964" y="3190074"/>
            <a:chExt cx="103252" cy="103252"/>
          </a:xfrm>
        </p:grpSpPr>
        <p:cxnSp>
          <p:nvCxnSpPr>
            <p:cNvPr id="9335" name="Straight Connector 9334">
              <a:extLst>
                <a:ext uri="{FF2B5EF4-FFF2-40B4-BE49-F238E27FC236}">
                  <a16:creationId xmlns:a16="http://schemas.microsoft.com/office/drawing/2014/main" id="{2F8C82A7-27D2-C48A-1DA5-6D9C9D95BA5A}"/>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56823E2F-A025-A4DB-5D32-F3F79795A992}"/>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sp>
        <p:nvSpPr>
          <p:cNvPr id="9337" name="Freeform: Shape 9336">
            <a:extLst>
              <a:ext uri="{FF2B5EF4-FFF2-40B4-BE49-F238E27FC236}">
                <a16:creationId xmlns:a16="http://schemas.microsoft.com/office/drawing/2014/main" id="{A09D71F8-EAA2-34BE-288D-EEBE31E95B05}"/>
              </a:ext>
            </a:extLst>
          </p:cNvPr>
          <p:cNvSpPr/>
          <p:nvPr/>
        </p:nvSpPr>
        <p:spPr bwMode="auto">
          <a:xfrm>
            <a:off x="7148660" y="2592371"/>
            <a:ext cx="3996965" cy="1178351"/>
          </a:xfrm>
          <a:custGeom>
            <a:avLst/>
            <a:gdLst>
              <a:gd name="connsiteX0" fmla="*/ 0 w 3996965"/>
              <a:gd name="connsiteY0" fmla="*/ 0 h 1178351"/>
              <a:gd name="connsiteX1" fmla="*/ 314227 w 3996965"/>
              <a:gd name="connsiteY1" fmla="*/ 0 h 1178351"/>
              <a:gd name="connsiteX2" fmla="*/ 314227 w 3996965"/>
              <a:gd name="connsiteY2" fmla="*/ 84841 h 1178351"/>
              <a:gd name="connsiteX3" fmla="*/ 329938 w 3996965"/>
              <a:gd name="connsiteY3" fmla="*/ 84841 h 1178351"/>
              <a:gd name="connsiteX4" fmla="*/ 329938 w 3996965"/>
              <a:gd name="connsiteY4" fmla="*/ 169683 h 1178351"/>
              <a:gd name="connsiteX5" fmla="*/ 430491 w 3996965"/>
              <a:gd name="connsiteY5" fmla="*/ 169683 h 1178351"/>
              <a:gd name="connsiteX6" fmla="*/ 430491 w 3996965"/>
              <a:gd name="connsiteY6" fmla="*/ 248239 h 1178351"/>
              <a:gd name="connsiteX7" fmla="*/ 713295 w 3996965"/>
              <a:gd name="connsiteY7" fmla="*/ 248239 h 1178351"/>
              <a:gd name="connsiteX8" fmla="*/ 713295 w 3996965"/>
              <a:gd name="connsiteY8" fmla="*/ 326796 h 1178351"/>
              <a:gd name="connsiteX9" fmla="*/ 1036948 w 3996965"/>
              <a:gd name="connsiteY9" fmla="*/ 326796 h 1178351"/>
              <a:gd name="connsiteX10" fmla="*/ 1036948 w 3996965"/>
              <a:gd name="connsiteY10" fmla="*/ 411637 h 1178351"/>
              <a:gd name="connsiteX11" fmla="*/ 1354317 w 3996965"/>
              <a:gd name="connsiteY11" fmla="*/ 411637 h 1178351"/>
              <a:gd name="connsiteX12" fmla="*/ 1354317 w 3996965"/>
              <a:gd name="connsiteY12" fmla="*/ 496478 h 1178351"/>
              <a:gd name="connsiteX13" fmla="*/ 1429732 w 3996965"/>
              <a:gd name="connsiteY13" fmla="*/ 496478 h 1178351"/>
              <a:gd name="connsiteX14" fmla="*/ 1429732 w 3996965"/>
              <a:gd name="connsiteY14" fmla="*/ 593889 h 1178351"/>
              <a:gd name="connsiteX15" fmla="*/ 1442301 w 3996965"/>
              <a:gd name="connsiteY15" fmla="*/ 593889 h 1178351"/>
              <a:gd name="connsiteX16" fmla="*/ 1442301 w 3996965"/>
              <a:gd name="connsiteY16" fmla="*/ 685015 h 1178351"/>
              <a:gd name="connsiteX17" fmla="*/ 1803662 w 3996965"/>
              <a:gd name="connsiteY17" fmla="*/ 685015 h 1178351"/>
              <a:gd name="connsiteX18" fmla="*/ 1803662 w 3996965"/>
              <a:gd name="connsiteY18" fmla="*/ 772998 h 1178351"/>
              <a:gd name="connsiteX19" fmla="*/ 2218441 w 3996965"/>
              <a:gd name="connsiteY19" fmla="*/ 772998 h 1178351"/>
              <a:gd name="connsiteX20" fmla="*/ 2218441 w 3996965"/>
              <a:gd name="connsiteY20" fmla="*/ 879835 h 1178351"/>
              <a:gd name="connsiteX21" fmla="*/ 2560948 w 3996965"/>
              <a:gd name="connsiteY21" fmla="*/ 879835 h 1178351"/>
              <a:gd name="connsiteX22" fmla="*/ 2560948 w 3996965"/>
              <a:gd name="connsiteY22" fmla="*/ 983530 h 1178351"/>
              <a:gd name="connsiteX23" fmla="*/ 3421930 w 3996965"/>
              <a:gd name="connsiteY23" fmla="*/ 983530 h 1178351"/>
              <a:gd name="connsiteX24" fmla="*/ 3421930 w 3996965"/>
              <a:gd name="connsiteY24" fmla="*/ 1178351 h 1178351"/>
              <a:gd name="connsiteX25" fmla="*/ 3996965 w 3996965"/>
              <a:gd name="connsiteY25" fmla="*/ 1178351 h 117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6965" h="1178351">
                <a:moveTo>
                  <a:pt x="0" y="0"/>
                </a:moveTo>
                <a:lnTo>
                  <a:pt x="314227" y="0"/>
                </a:lnTo>
                <a:lnTo>
                  <a:pt x="314227" y="84841"/>
                </a:lnTo>
                <a:lnTo>
                  <a:pt x="329938" y="84841"/>
                </a:lnTo>
                <a:lnTo>
                  <a:pt x="329938" y="169683"/>
                </a:lnTo>
                <a:lnTo>
                  <a:pt x="430491" y="169683"/>
                </a:lnTo>
                <a:lnTo>
                  <a:pt x="430491" y="248239"/>
                </a:lnTo>
                <a:lnTo>
                  <a:pt x="713295" y="248239"/>
                </a:lnTo>
                <a:lnTo>
                  <a:pt x="713295" y="326796"/>
                </a:lnTo>
                <a:lnTo>
                  <a:pt x="1036948" y="326796"/>
                </a:lnTo>
                <a:lnTo>
                  <a:pt x="1036948" y="411637"/>
                </a:lnTo>
                <a:lnTo>
                  <a:pt x="1354317" y="411637"/>
                </a:lnTo>
                <a:lnTo>
                  <a:pt x="1354317" y="496478"/>
                </a:lnTo>
                <a:lnTo>
                  <a:pt x="1429732" y="496478"/>
                </a:lnTo>
                <a:lnTo>
                  <a:pt x="1429732" y="593889"/>
                </a:lnTo>
                <a:lnTo>
                  <a:pt x="1442301" y="593889"/>
                </a:lnTo>
                <a:lnTo>
                  <a:pt x="1442301" y="685015"/>
                </a:lnTo>
                <a:lnTo>
                  <a:pt x="1803662" y="685015"/>
                </a:lnTo>
                <a:lnTo>
                  <a:pt x="1803662" y="772998"/>
                </a:lnTo>
                <a:lnTo>
                  <a:pt x="2218441" y="772998"/>
                </a:lnTo>
                <a:lnTo>
                  <a:pt x="2218441" y="879835"/>
                </a:lnTo>
                <a:lnTo>
                  <a:pt x="2560948" y="879835"/>
                </a:lnTo>
                <a:lnTo>
                  <a:pt x="2560948" y="983530"/>
                </a:lnTo>
                <a:lnTo>
                  <a:pt x="3421930" y="983530"/>
                </a:lnTo>
                <a:lnTo>
                  <a:pt x="3421930" y="1178351"/>
                </a:lnTo>
                <a:lnTo>
                  <a:pt x="3996965" y="1178351"/>
                </a:lnTo>
              </a:path>
            </a:pathLst>
          </a:custGeom>
          <a:noFill/>
          <a:ln w="28575">
            <a:solidFill>
              <a:schemeClr val="accent1"/>
            </a:solidFill>
            <a:miter lim="800000"/>
            <a:headEnd/>
            <a:tailEnd/>
          </a:ln>
        </p:spPr>
        <p:txBody>
          <a:bodyPr rtlCol="0" anchor="ctr"/>
          <a:lstStyle/>
          <a:p>
            <a:pPr algn="ctr"/>
            <a:endParaRPr lang="en-US"/>
          </a:p>
        </p:txBody>
      </p:sp>
      <p:grpSp>
        <p:nvGrpSpPr>
          <p:cNvPr id="9339" name="Group 9338">
            <a:extLst>
              <a:ext uri="{FF2B5EF4-FFF2-40B4-BE49-F238E27FC236}">
                <a16:creationId xmlns:a16="http://schemas.microsoft.com/office/drawing/2014/main" id="{758D3646-31F0-C82F-929F-0D5900545D9F}"/>
              </a:ext>
            </a:extLst>
          </p:cNvPr>
          <p:cNvGrpSpPr/>
          <p:nvPr/>
        </p:nvGrpSpPr>
        <p:grpSpPr>
          <a:xfrm>
            <a:off x="10528214" y="3722233"/>
            <a:ext cx="103252" cy="103252"/>
            <a:chOff x="8689964" y="3190074"/>
            <a:chExt cx="103252" cy="103252"/>
          </a:xfrm>
        </p:grpSpPr>
        <p:cxnSp>
          <p:nvCxnSpPr>
            <p:cNvPr id="9340" name="Straight Connector 9339">
              <a:extLst>
                <a:ext uri="{FF2B5EF4-FFF2-40B4-BE49-F238E27FC236}">
                  <a16:creationId xmlns:a16="http://schemas.microsoft.com/office/drawing/2014/main" id="{EAB7EC56-CD8A-C3A5-04B7-185250753BC0}"/>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1F13FF1A-B551-1CAE-540D-21BC98D76196}"/>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cxnSp>
        <p:nvCxnSpPr>
          <p:cNvPr id="9345" name="Straight Connector 9344">
            <a:extLst>
              <a:ext uri="{FF2B5EF4-FFF2-40B4-BE49-F238E27FC236}">
                <a16:creationId xmlns:a16="http://schemas.microsoft.com/office/drawing/2014/main" id="{D66280B8-11FF-1F50-B970-967BEB1DEA4C}"/>
              </a:ext>
            </a:extLst>
          </p:cNvPr>
          <p:cNvCxnSpPr/>
          <p:nvPr/>
        </p:nvCxnSpPr>
        <p:spPr bwMode="auto">
          <a:xfrm>
            <a:off x="7346470" y="4623684"/>
            <a:ext cx="264457" cy="0"/>
          </a:xfrm>
          <a:prstGeom prst="line">
            <a:avLst/>
          </a:prstGeom>
          <a:noFill/>
          <a:ln w="28575" cap="flat" cmpd="sng" algn="ctr">
            <a:solidFill>
              <a:schemeClr val="accent1"/>
            </a:solidFill>
            <a:prstDash val="solid"/>
            <a:round/>
            <a:headEnd type="none" w="med" len="med"/>
            <a:tailEnd type="none" w="med" len="med"/>
          </a:ln>
          <a:effectLst/>
        </p:spPr>
      </p:cxnSp>
      <p:grpSp>
        <p:nvGrpSpPr>
          <p:cNvPr id="9346" name="Group 9345">
            <a:extLst>
              <a:ext uri="{FF2B5EF4-FFF2-40B4-BE49-F238E27FC236}">
                <a16:creationId xmlns:a16="http://schemas.microsoft.com/office/drawing/2014/main" id="{16C435A9-8C10-B915-68A2-D86622D93995}"/>
              </a:ext>
            </a:extLst>
          </p:cNvPr>
          <p:cNvGrpSpPr/>
          <p:nvPr/>
        </p:nvGrpSpPr>
        <p:grpSpPr>
          <a:xfrm>
            <a:off x="7423353" y="4575124"/>
            <a:ext cx="103252" cy="103252"/>
            <a:chOff x="8689964" y="3190074"/>
            <a:chExt cx="103252" cy="103252"/>
          </a:xfrm>
        </p:grpSpPr>
        <p:cxnSp>
          <p:nvCxnSpPr>
            <p:cNvPr id="9347" name="Straight Connector 9346">
              <a:extLst>
                <a:ext uri="{FF2B5EF4-FFF2-40B4-BE49-F238E27FC236}">
                  <a16:creationId xmlns:a16="http://schemas.microsoft.com/office/drawing/2014/main" id="{6583322E-3CFA-A90D-2F0F-49FE3343F83C}"/>
                </a:ext>
              </a:extLst>
            </p:cNvPr>
            <p:cNvCxnSpPr/>
            <p:nvPr/>
          </p:nvCxnSpPr>
          <p:spPr bwMode="auto">
            <a:xfrm>
              <a:off x="8741337" y="3190074"/>
              <a:ext cx="0" cy="103252"/>
            </a:xfrm>
            <a:prstGeom prst="line">
              <a:avLst/>
            </a:prstGeom>
            <a:noFill/>
            <a:ln w="19050"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C2E3732E-85A1-0C1D-A50F-1ED15491399A}"/>
                </a:ext>
              </a:extLst>
            </p:cNvPr>
            <p:cNvCxnSpPr>
              <a:cxnSpLocks/>
            </p:cNvCxnSpPr>
            <p:nvPr/>
          </p:nvCxnSpPr>
          <p:spPr bwMode="auto">
            <a:xfrm rot="16200000">
              <a:off x="8741590" y="3190074"/>
              <a:ext cx="0" cy="103252"/>
            </a:xfrm>
            <a:prstGeom prst="line">
              <a:avLst/>
            </a:prstGeom>
            <a:noFill/>
            <a:ln w="19050" cap="flat" cmpd="sng" algn="ctr">
              <a:solidFill>
                <a:schemeClr val="accent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58E5B15E-013A-ED84-94B0-C200C388310B}"/>
              </a:ext>
            </a:extLst>
          </p:cNvPr>
          <p:cNvGrpSpPr/>
          <p:nvPr/>
        </p:nvGrpSpPr>
        <p:grpSpPr>
          <a:xfrm>
            <a:off x="6996882" y="5459002"/>
            <a:ext cx="4479449" cy="123111"/>
            <a:chOff x="6996882" y="4967703"/>
            <a:chExt cx="4479449" cy="123111"/>
          </a:xfrm>
        </p:grpSpPr>
        <p:sp>
          <p:nvSpPr>
            <p:cNvPr id="9" name="TextBox 8">
              <a:extLst>
                <a:ext uri="{FF2B5EF4-FFF2-40B4-BE49-F238E27FC236}">
                  <a16:creationId xmlns:a16="http://schemas.microsoft.com/office/drawing/2014/main" id="{3597AE6C-C0B8-69D9-9A42-A93CAD31EA6E}"/>
                </a:ext>
              </a:extLst>
            </p:cNvPr>
            <p:cNvSpPr txBox="1"/>
            <p:nvPr/>
          </p:nvSpPr>
          <p:spPr bwMode="auto">
            <a:xfrm>
              <a:off x="6996882"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30 (0)</a:t>
              </a:r>
            </a:p>
          </p:txBody>
        </p:sp>
        <p:sp>
          <p:nvSpPr>
            <p:cNvPr id="9216" name="TextBox 9215">
              <a:extLst>
                <a:ext uri="{FF2B5EF4-FFF2-40B4-BE49-F238E27FC236}">
                  <a16:creationId xmlns:a16="http://schemas.microsoft.com/office/drawing/2014/main" id="{21FDC414-890E-ADE6-C6B4-97F48604AB21}"/>
                </a:ext>
              </a:extLst>
            </p:cNvPr>
            <p:cNvSpPr txBox="1"/>
            <p:nvPr/>
          </p:nvSpPr>
          <p:spPr bwMode="auto">
            <a:xfrm>
              <a:off x="7260833"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29 (0)</a:t>
              </a:r>
            </a:p>
          </p:txBody>
        </p:sp>
        <p:sp>
          <p:nvSpPr>
            <p:cNvPr id="9229" name="TextBox 9228">
              <a:extLst>
                <a:ext uri="{FF2B5EF4-FFF2-40B4-BE49-F238E27FC236}">
                  <a16:creationId xmlns:a16="http://schemas.microsoft.com/office/drawing/2014/main" id="{A77B0DCE-235F-27BC-8F9C-85AF1BA8F4BA}"/>
                </a:ext>
              </a:extLst>
            </p:cNvPr>
            <p:cNvSpPr txBox="1"/>
            <p:nvPr/>
          </p:nvSpPr>
          <p:spPr bwMode="auto">
            <a:xfrm>
              <a:off x="7518499"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26 (3)</a:t>
              </a:r>
            </a:p>
          </p:txBody>
        </p:sp>
        <p:sp>
          <p:nvSpPr>
            <p:cNvPr id="9230" name="TextBox 9229">
              <a:extLst>
                <a:ext uri="{FF2B5EF4-FFF2-40B4-BE49-F238E27FC236}">
                  <a16:creationId xmlns:a16="http://schemas.microsoft.com/office/drawing/2014/main" id="{00817938-50BD-7404-B96C-3317946FB40C}"/>
                </a:ext>
              </a:extLst>
            </p:cNvPr>
            <p:cNvSpPr txBox="1"/>
            <p:nvPr/>
          </p:nvSpPr>
          <p:spPr bwMode="auto">
            <a:xfrm>
              <a:off x="7776165"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24 (4)</a:t>
              </a:r>
            </a:p>
          </p:txBody>
        </p:sp>
        <p:sp>
          <p:nvSpPr>
            <p:cNvPr id="9231" name="TextBox 9230">
              <a:extLst>
                <a:ext uri="{FF2B5EF4-FFF2-40B4-BE49-F238E27FC236}">
                  <a16:creationId xmlns:a16="http://schemas.microsoft.com/office/drawing/2014/main" id="{0F7DBB75-645F-7FDD-37CD-47170D699F64}"/>
                </a:ext>
              </a:extLst>
            </p:cNvPr>
            <p:cNvSpPr txBox="1"/>
            <p:nvPr/>
          </p:nvSpPr>
          <p:spPr bwMode="auto">
            <a:xfrm>
              <a:off x="8052685"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22 (5)</a:t>
              </a:r>
            </a:p>
          </p:txBody>
        </p:sp>
        <p:sp>
          <p:nvSpPr>
            <p:cNvPr id="9233" name="TextBox 9232">
              <a:extLst>
                <a:ext uri="{FF2B5EF4-FFF2-40B4-BE49-F238E27FC236}">
                  <a16:creationId xmlns:a16="http://schemas.microsoft.com/office/drawing/2014/main" id="{26E2679A-19CC-79B6-7998-081793F970A9}"/>
                </a:ext>
              </a:extLst>
            </p:cNvPr>
            <p:cNvSpPr txBox="1"/>
            <p:nvPr/>
          </p:nvSpPr>
          <p:spPr bwMode="auto">
            <a:xfrm>
              <a:off x="8294639"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21 (5)</a:t>
              </a:r>
            </a:p>
          </p:txBody>
        </p:sp>
        <p:sp>
          <p:nvSpPr>
            <p:cNvPr id="9235" name="TextBox 9234">
              <a:extLst>
                <a:ext uri="{FF2B5EF4-FFF2-40B4-BE49-F238E27FC236}">
                  <a16:creationId xmlns:a16="http://schemas.microsoft.com/office/drawing/2014/main" id="{CD125DA7-6724-85D6-C8AE-3D9BD248BFAD}"/>
                </a:ext>
              </a:extLst>
            </p:cNvPr>
            <p:cNvSpPr txBox="1"/>
            <p:nvPr/>
          </p:nvSpPr>
          <p:spPr bwMode="auto">
            <a:xfrm>
              <a:off x="8571159"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18 (8)</a:t>
              </a:r>
            </a:p>
          </p:txBody>
        </p:sp>
        <p:sp>
          <p:nvSpPr>
            <p:cNvPr id="9238" name="TextBox 9237">
              <a:extLst>
                <a:ext uri="{FF2B5EF4-FFF2-40B4-BE49-F238E27FC236}">
                  <a16:creationId xmlns:a16="http://schemas.microsoft.com/office/drawing/2014/main" id="{D88FACD9-B9EA-4CD8-1092-3422C7F59D63}"/>
                </a:ext>
              </a:extLst>
            </p:cNvPr>
            <p:cNvSpPr txBox="1"/>
            <p:nvPr/>
          </p:nvSpPr>
          <p:spPr bwMode="auto">
            <a:xfrm>
              <a:off x="8825683"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17 (9)</a:t>
              </a:r>
            </a:p>
          </p:txBody>
        </p:sp>
        <p:sp>
          <p:nvSpPr>
            <p:cNvPr id="9240" name="TextBox 9239">
              <a:extLst>
                <a:ext uri="{FF2B5EF4-FFF2-40B4-BE49-F238E27FC236}">
                  <a16:creationId xmlns:a16="http://schemas.microsoft.com/office/drawing/2014/main" id="{F8F4760F-94DB-FCFF-6ECD-FD41AA72B8C6}"/>
                </a:ext>
              </a:extLst>
            </p:cNvPr>
            <p:cNvSpPr txBox="1"/>
            <p:nvPr/>
          </p:nvSpPr>
          <p:spPr bwMode="auto">
            <a:xfrm>
              <a:off x="9089633"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17 (9)</a:t>
              </a:r>
            </a:p>
          </p:txBody>
        </p:sp>
        <p:sp>
          <p:nvSpPr>
            <p:cNvPr id="9242" name="TextBox 9241">
              <a:extLst>
                <a:ext uri="{FF2B5EF4-FFF2-40B4-BE49-F238E27FC236}">
                  <a16:creationId xmlns:a16="http://schemas.microsoft.com/office/drawing/2014/main" id="{92F910E3-D608-4AEF-99E6-EF2C716FD488}"/>
                </a:ext>
              </a:extLst>
            </p:cNvPr>
            <p:cNvSpPr txBox="1"/>
            <p:nvPr/>
          </p:nvSpPr>
          <p:spPr bwMode="auto">
            <a:xfrm>
              <a:off x="9350441"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13 (10)</a:t>
              </a:r>
            </a:p>
          </p:txBody>
        </p:sp>
        <p:sp>
          <p:nvSpPr>
            <p:cNvPr id="9244" name="TextBox 9243">
              <a:extLst>
                <a:ext uri="{FF2B5EF4-FFF2-40B4-BE49-F238E27FC236}">
                  <a16:creationId xmlns:a16="http://schemas.microsoft.com/office/drawing/2014/main" id="{E85A4E30-1130-CE08-16EF-CA9639A0EE80}"/>
                </a:ext>
              </a:extLst>
            </p:cNvPr>
            <p:cNvSpPr txBox="1"/>
            <p:nvPr/>
          </p:nvSpPr>
          <p:spPr bwMode="auto">
            <a:xfrm>
              <a:off x="9620676"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10 (11)</a:t>
              </a:r>
            </a:p>
          </p:txBody>
        </p:sp>
        <p:sp>
          <p:nvSpPr>
            <p:cNvPr id="9246" name="TextBox 9245">
              <a:extLst>
                <a:ext uri="{FF2B5EF4-FFF2-40B4-BE49-F238E27FC236}">
                  <a16:creationId xmlns:a16="http://schemas.microsoft.com/office/drawing/2014/main" id="{D0DEE8A7-324E-EF41-4CA7-57DFC6684EDC}"/>
                </a:ext>
              </a:extLst>
            </p:cNvPr>
            <p:cNvSpPr txBox="1"/>
            <p:nvPr/>
          </p:nvSpPr>
          <p:spPr bwMode="auto">
            <a:xfrm>
              <a:off x="9872057"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9 (11)</a:t>
              </a:r>
            </a:p>
          </p:txBody>
        </p:sp>
        <p:sp>
          <p:nvSpPr>
            <p:cNvPr id="9248" name="TextBox 9247">
              <a:extLst>
                <a:ext uri="{FF2B5EF4-FFF2-40B4-BE49-F238E27FC236}">
                  <a16:creationId xmlns:a16="http://schemas.microsoft.com/office/drawing/2014/main" id="{A8BC0BF4-65F8-B944-3332-226460DF3816}"/>
                </a:ext>
              </a:extLst>
            </p:cNvPr>
            <p:cNvSpPr txBox="1"/>
            <p:nvPr/>
          </p:nvSpPr>
          <p:spPr bwMode="auto">
            <a:xfrm>
              <a:off x="10126581"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7 (11)</a:t>
              </a:r>
            </a:p>
          </p:txBody>
        </p:sp>
        <p:sp>
          <p:nvSpPr>
            <p:cNvPr id="9249" name="TextBox 9248">
              <a:extLst>
                <a:ext uri="{FF2B5EF4-FFF2-40B4-BE49-F238E27FC236}">
                  <a16:creationId xmlns:a16="http://schemas.microsoft.com/office/drawing/2014/main" id="{D5C17867-564A-2ECE-B01F-F8A1E788EFC1}"/>
                </a:ext>
              </a:extLst>
            </p:cNvPr>
            <p:cNvSpPr txBox="1"/>
            <p:nvPr/>
          </p:nvSpPr>
          <p:spPr bwMode="auto">
            <a:xfrm>
              <a:off x="10396816"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7 (11)</a:t>
              </a:r>
            </a:p>
          </p:txBody>
        </p:sp>
        <p:sp>
          <p:nvSpPr>
            <p:cNvPr id="9250" name="TextBox 9249">
              <a:extLst>
                <a:ext uri="{FF2B5EF4-FFF2-40B4-BE49-F238E27FC236}">
                  <a16:creationId xmlns:a16="http://schemas.microsoft.com/office/drawing/2014/main" id="{F6143468-2840-EDD7-976B-06F8F36C3FB8}"/>
                </a:ext>
              </a:extLst>
            </p:cNvPr>
            <p:cNvSpPr txBox="1"/>
            <p:nvPr/>
          </p:nvSpPr>
          <p:spPr bwMode="auto">
            <a:xfrm>
              <a:off x="10648198"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2 (12)</a:t>
              </a:r>
            </a:p>
          </p:txBody>
        </p:sp>
        <p:sp>
          <p:nvSpPr>
            <p:cNvPr id="9251" name="TextBox 9250">
              <a:extLst>
                <a:ext uri="{FF2B5EF4-FFF2-40B4-BE49-F238E27FC236}">
                  <a16:creationId xmlns:a16="http://schemas.microsoft.com/office/drawing/2014/main" id="{F46E7348-E714-39FD-1FA7-31C9ADC7B220}"/>
                </a:ext>
              </a:extLst>
            </p:cNvPr>
            <p:cNvSpPr txBox="1"/>
            <p:nvPr/>
          </p:nvSpPr>
          <p:spPr bwMode="auto">
            <a:xfrm>
              <a:off x="10912149"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1 (12)</a:t>
              </a:r>
            </a:p>
          </p:txBody>
        </p:sp>
        <p:sp>
          <p:nvSpPr>
            <p:cNvPr id="9252" name="TextBox 9251">
              <a:extLst>
                <a:ext uri="{FF2B5EF4-FFF2-40B4-BE49-F238E27FC236}">
                  <a16:creationId xmlns:a16="http://schemas.microsoft.com/office/drawing/2014/main" id="{9290FBC5-34B8-80AC-8094-2FC51DDE67C2}"/>
                </a:ext>
              </a:extLst>
            </p:cNvPr>
            <p:cNvSpPr txBox="1"/>
            <p:nvPr/>
          </p:nvSpPr>
          <p:spPr bwMode="auto">
            <a:xfrm>
              <a:off x="11166673" y="4967703"/>
              <a:ext cx="30965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800" b="0" spc="-30" dirty="0">
                  <a:solidFill>
                    <a:schemeClr val="bg1"/>
                  </a:solidFill>
                  <a:latin typeface="Calibri" panose="020F0502020204030204" pitchFamily="34" charset="0"/>
                </a:rPr>
                <a:t>0 (12)</a:t>
              </a:r>
            </a:p>
          </p:txBody>
        </p:sp>
      </p:grpSp>
      <p:sp>
        <p:nvSpPr>
          <p:cNvPr id="9253" name="TextBox 9252">
            <a:extLst>
              <a:ext uri="{FF2B5EF4-FFF2-40B4-BE49-F238E27FC236}">
                <a16:creationId xmlns:a16="http://schemas.microsoft.com/office/drawing/2014/main" id="{A2F1640D-E402-7ED7-EE40-B2C716F50F34}"/>
              </a:ext>
            </a:extLst>
          </p:cNvPr>
          <p:cNvSpPr txBox="1"/>
          <p:nvPr/>
        </p:nvSpPr>
        <p:spPr bwMode="auto">
          <a:xfrm>
            <a:off x="6260323" y="5290696"/>
            <a:ext cx="8376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800" b="1" dirty="0">
                <a:solidFill>
                  <a:schemeClr val="bg1"/>
                </a:solidFill>
                <a:latin typeface="+mn-lt"/>
              </a:rPr>
              <a:t>Patients at Risk (Events), n</a:t>
            </a:r>
          </a:p>
        </p:txBody>
      </p:sp>
    </p:spTree>
    <p:extLst>
      <p:ext uri="{BB962C8B-B14F-4D97-AF65-F5344CB8AC3E}">
        <p14:creationId xmlns:p14="http://schemas.microsoft.com/office/powerpoint/2010/main" val="4180656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0D07-3A24-4F6C-1541-6F7974C9569D}"/>
              </a:ext>
            </a:extLst>
          </p:cNvPr>
          <p:cNvSpPr>
            <a:spLocks noGrp="1"/>
          </p:cNvSpPr>
          <p:nvPr>
            <p:ph type="title"/>
          </p:nvPr>
        </p:nvSpPr>
        <p:spPr/>
        <p:txBody>
          <a:bodyPr/>
          <a:lstStyle/>
          <a:p>
            <a:r>
              <a:rPr lang="en-US"/>
              <a:t>Select Ongoing Trials of Sacituzumab </a:t>
            </a:r>
            <a:r>
              <a:rPr lang="en-US" dirty="0"/>
              <a:t>Govitecan</a:t>
            </a:r>
            <a:r>
              <a:rPr lang="en-US"/>
              <a:t> Combination Regimens in Advanced or Metastatic NSCLC</a:t>
            </a:r>
          </a:p>
        </p:txBody>
      </p:sp>
      <p:graphicFrame>
        <p:nvGraphicFramePr>
          <p:cNvPr id="3" name="Table 6">
            <a:extLst>
              <a:ext uri="{FF2B5EF4-FFF2-40B4-BE49-F238E27FC236}">
                <a16:creationId xmlns:a16="http://schemas.microsoft.com/office/drawing/2014/main" id="{4ECA8B6A-65FC-2ECC-78B8-2EC3AC397435}"/>
              </a:ext>
            </a:extLst>
          </p:cNvPr>
          <p:cNvGraphicFramePr>
            <a:graphicFrameLocks noGrp="1"/>
          </p:cNvGraphicFramePr>
          <p:nvPr>
            <p:ph idx="4294967295"/>
            <p:extLst>
              <p:ext uri="{D42A27DB-BD31-4B8C-83A1-F6EECF244321}">
                <p14:modId xmlns:p14="http://schemas.microsoft.com/office/powerpoint/2010/main" val="3708062410"/>
              </p:ext>
            </p:extLst>
          </p:nvPr>
        </p:nvGraphicFramePr>
        <p:xfrm>
          <a:off x="717550" y="1600200"/>
          <a:ext cx="10735056" cy="1554480"/>
        </p:xfrm>
        <a:graphic>
          <a:graphicData uri="http://schemas.openxmlformats.org/drawingml/2006/table">
            <a:tbl>
              <a:tblPr firstRow="1" bandRow="1">
                <a:tableStyleId>{5C22544A-7EE6-4342-B048-85BDC9FD1C3A}</a:tableStyleId>
              </a:tblPr>
              <a:tblGrid>
                <a:gridCol w="1748806">
                  <a:extLst>
                    <a:ext uri="{9D8B030D-6E8A-4147-A177-3AD203B41FA5}">
                      <a16:colId xmlns:a16="http://schemas.microsoft.com/office/drawing/2014/main" val="538003950"/>
                    </a:ext>
                  </a:extLst>
                </a:gridCol>
                <a:gridCol w="813849">
                  <a:extLst>
                    <a:ext uri="{9D8B030D-6E8A-4147-A177-3AD203B41FA5}">
                      <a16:colId xmlns:a16="http://schemas.microsoft.com/office/drawing/2014/main" val="1977819049"/>
                    </a:ext>
                  </a:extLst>
                </a:gridCol>
                <a:gridCol w="2603237">
                  <a:extLst>
                    <a:ext uri="{9D8B030D-6E8A-4147-A177-3AD203B41FA5}">
                      <a16:colId xmlns:a16="http://schemas.microsoft.com/office/drawing/2014/main" val="2680393421"/>
                    </a:ext>
                  </a:extLst>
                </a:gridCol>
                <a:gridCol w="4280569">
                  <a:extLst>
                    <a:ext uri="{9D8B030D-6E8A-4147-A177-3AD203B41FA5}">
                      <a16:colId xmlns:a16="http://schemas.microsoft.com/office/drawing/2014/main" val="2181313760"/>
                    </a:ext>
                  </a:extLst>
                </a:gridCol>
                <a:gridCol w="1288595">
                  <a:extLst>
                    <a:ext uri="{9D8B030D-6E8A-4147-A177-3AD203B41FA5}">
                      <a16:colId xmlns:a16="http://schemas.microsoft.com/office/drawing/2014/main" val="3069995629"/>
                    </a:ext>
                  </a:extLst>
                </a:gridCol>
              </a:tblGrid>
              <a:tr h="249302">
                <a:tc>
                  <a:txBody>
                    <a:bodyPr/>
                    <a:lstStyle/>
                    <a:p>
                      <a:r>
                        <a:rPr lang="en-US" sz="1800"/>
                        <a:t>Trial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Patient Population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Treatment Arms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Primary Endpoints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6119581"/>
                  </a:ext>
                </a:extLst>
              </a:tr>
              <a:tr h="436278">
                <a:tc>
                  <a:txBody>
                    <a:bodyPr/>
                    <a:lstStyle/>
                    <a:p>
                      <a:r>
                        <a:rPr lang="en-US" sz="1800" dirty="0">
                          <a:solidFill>
                            <a:schemeClr val="bg1"/>
                          </a:solidFill>
                          <a:latin typeface="+mn-lt"/>
                        </a:rPr>
                        <a:t>EVOKE-03*</a:t>
                      </a:r>
                    </a:p>
                    <a:p>
                      <a:r>
                        <a:rPr lang="en-US" sz="1800" dirty="0">
                          <a:solidFill>
                            <a:schemeClr val="bg1"/>
                          </a:solidFill>
                          <a:latin typeface="+mn-lt"/>
                        </a:rPr>
                        <a:t>(NCT05609968)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1L advanced/metastatic NSCLC without AGAs;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PD-L1 </a:t>
                      </a:r>
                      <a:r>
                        <a:rPr lang="en-US" sz="1800" u="none">
                          <a:solidFill>
                            <a:schemeClr val="bg1"/>
                          </a:solidFill>
                          <a:latin typeface="+mn-lt"/>
                        </a:rPr>
                        <a:t>≥</a:t>
                      </a:r>
                      <a:r>
                        <a:rPr lang="en-US" sz="1800">
                          <a:solidFill>
                            <a:schemeClr val="bg1"/>
                          </a:solidFill>
                          <a:latin typeface="+mn-lt"/>
                        </a:rPr>
                        <a:t>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Font typeface="Wingdings" panose="05000000000000000000" pitchFamily="2" charset="2"/>
                        <a:buNone/>
                      </a:pPr>
                      <a:r>
                        <a:rPr lang="en-US" sz="1800">
                          <a:solidFill>
                            <a:schemeClr val="bg1"/>
                          </a:solidFill>
                          <a:latin typeface="+mn-lt"/>
                        </a:rPr>
                        <a:t>Sacituzumab govitecan + pembrolizumab vs </a:t>
                      </a:r>
                    </a:p>
                    <a:p>
                      <a:pPr marL="0" indent="0" algn="ctr">
                        <a:buFont typeface="Wingdings" panose="05000000000000000000" pitchFamily="2" charset="2"/>
                        <a:buNone/>
                      </a:pPr>
                      <a:r>
                        <a:rPr lang="en-US" sz="1800">
                          <a:solidFill>
                            <a:schemeClr val="bg1"/>
                          </a:solidFill>
                          <a:latin typeface="+mn-lt"/>
                        </a:rPr>
                        <a:t>pembrolizumab</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PFS, 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2911660"/>
                  </a:ext>
                </a:extLst>
              </a:tr>
            </a:tbl>
          </a:graphicData>
        </a:graphic>
      </p:graphicFrame>
      <p:sp>
        <p:nvSpPr>
          <p:cNvPr id="4" name="TextBox 3">
            <a:extLst>
              <a:ext uri="{FF2B5EF4-FFF2-40B4-BE49-F238E27FC236}">
                <a16:creationId xmlns:a16="http://schemas.microsoft.com/office/drawing/2014/main" id="{FFE23382-4F70-CC4B-DCA6-6983A39BFE06}"/>
              </a:ext>
            </a:extLst>
          </p:cNvPr>
          <p:cNvSpPr txBox="1"/>
          <p:nvPr/>
        </p:nvSpPr>
        <p:spPr bwMode="auto">
          <a:xfrm>
            <a:off x="642033" y="3197712"/>
            <a:ext cx="3303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*Recruiting as of </a:t>
            </a:r>
            <a:r>
              <a:rPr lang="en-US" sz="1400" b="0">
                <a:solidFill>
                  <a:srgbClr val="000000"/>
                </a:solidFill>
                <a:latin typeface="Calibri" panose="020F0502020204030204" pitchFamily="34" charset="0"/>
              </a:rPr>
              <a:t>July</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2024.</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 Box 11">
            <a:extLst>
              <a:ext uri="{FF2B5EF4-FFF2-40B4-BE49-F238E27FC236}">
                <a16:creationId xmlns:a16="http://schemas.microsoft.com/office/drawing/2014/main" id="{74F67671-36CC-4F0E-1B89-DBAAC0887309}"/>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NCT05609968.</a:t>
            </a:r>
          </a:p>
        </p:txBody>
      </p:sp>
    </p:spTree>
    <p:extLst>
      <p:ext uri="{BB962C8B-B14F-4D97-AF65-F5344CB8AC3E}">
        <p14:creationId xmlns:p14="http://schemas.microsoft.com/office/powerpoint/2010/main" val="3867787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Rectangle 2">
            <a:extLst>
              <a:ext uri="{FF2B5EF4-FFF2-40B4-BE49-F238E27FC236}">
                <a16:creationId xmlns:a16="http://schemas.microsoft.com/office/drawing/2014/main" id="{E81809F3-D6F8-4011-A670-BD55F592A3DB}"/>
              </a:ext>
            </a:extLst>
          </p:cNvPr>
          <p:cNvSpPr>
            <a:spLocks noGrp="1"/>
          </p:cNvSpPr>
          <p:nvPr>
            <p:ph type="title"/>
          </p:nvPr>
        </p:nvSpPr>
        <p:spPr/>
        <p:txBody>
          <a:bodyPr/>
          <a:lstStyle/>
          <a:p>
            <a:r>
              <a:rPr lang="en-US" altLang="en-US"/>
              <a:t>Sacituzumab </a:t>
            </a:r>
            <a:r>
              <a:rPr lang="en-US" altLang="en-US" dirty="0"/>
              <a:t>Tirumotecan</a:t>
            </a:r>
            <a:r>
              <a:rPr lang="en-US" altLang="en-US"/>
              <a:t> (MK-2870; SKB264): </a:t>
            </a:r>
            <a:br>
              <a:rPr lang="en-US" altLang="en-US"/>
            </a:br>
            <a:r>
              <a:rPr lang="en-US" altLang="en-US"/>
              <a:t>TROP2-Targeted ADC</a:t>
            </a:r>
          </a:p>
        </p:txBody>
      </p:sp>
      <p:sp>
        <p:nvSpPr>
          <p:cNvPr id="212" name="Content Placeholder 4">
            <a:extLst>
              <a:ext uri="{FF2B5EF4-FFF2-40B4-BE49-F238E27FC236}">
                <a16:creationId xmlns:a16="http://schemas.microsoft.com/office/drawing/2014/main" id="{AE97A2BF-FDC3-4912-B5BA-72A876B0A60D}"/>
              </a:ext>
            </a:extLst>
          </p:cNvPr>
          <p:cNvSpPr>
            <a:spLocks noGrp="1"/>
          </p:cNvSpPr>
          <p:nvPr>
            <p:ph idx="4294967295"/>
          </p:nvPr>
        </p:nvSpPr>
        <p:spPr>
          <a:xfrm>
            <a:off x="6389121" y="5051425"/>
            <a:ext cx="5559425" cy="1096963"/>
          </a:xfrm>
          <a:ln w="28575">
            <a:solidFill>
              <a:schemeClr val="bg1"/>
            </a:solidFill>
          </a:ln>
        </p:spPr>
        <p:txBody>
          <a:bodyPr anchor="ctr"/>
          <a:lstStyle/>
          <a:p>
            <a:pPr marL="0" indent="0" algn="ctr">
              <a:buNone/>
            </a:pPr>
            <a:r>
              <a:rPr lang="en-US" sz="2000" b="1"/>
              <a:t>Bystander effect: </a:t>
            </a:r>
            <a:r>
              <a:rPr lang="en-US" sz="2000"/>
              <a:t>In acidic environment, carbonate linker releases T030 from anti-TROP2 antibody and diffuses into neighboring TROP2-negative cells</a:t>
            </a:r>
          </a:p>
        </p:txBody>
      </p:sp>
      <p:sp>
        <p:nvSpPr>
          <p:cNvPr id="229" name="Text Box 11">
            <a:extLst>
              <a:ext uri="{FF2B5EF4-FFF2-40B4-BE49-F238E27FC236}">
                <a16:creationId xmlns:a16="http://schemas.microsoft.com/office/drawing/2014/main" id="{2862803E-8D1A-4D94-B674-24B2D52B60A0}"/>
              </a:ext>
            </a:extLst>
          </p:cNvPr>
          <p:cNvSpPr txBox="1">
            <a:spLocks noChangeArrowheads="1"/>
          </p:cNvSpPr>
          <p:nvPr/>
        </p:nvSpPr>
        <p:spPr bwMode="auto">
          <a:xfrm>
            <a:off x="406211" y="6369399"/>
            <a:ext cx="83234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Cheng. Front Oncol. 2022;12:951589. Fang. ASCO 2023. </a:t>
            </a:r>
            <a:r>
              <a:rPr kumimoji="0" lang="es-E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Abstr</a:t>
            </a:r>
            <a:r>
              <a:rPr kumimoji="0" lang="es-E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9114.</a:t>
            </a:r>
            <a:endPar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endParaRPr>
          </a:p>
        </p:txBody>
      </p:sp>
      <p:sp>
        <p:nvSpPr>
          <p:cNvPr id="235" name="Rectangle 234">
            <a:extLst>
              <a:ext uri="{FF2B5EF4-FFF2-40B4-BE49-F238E27FC236}">
                <a16:creationId xmlns:a16="http://schemas.microsoft.com/office/drawing/2014/main" id="{D435D1FF-D486-4CFB-93FB-7F4FB378DD48}"/>
              </a:ext>
            </a:extLst>
          </p:cNvPr>
          <p:cNvSpPr/>
          <p:nvPr/>
        </p:nvSpPr>
        <p:spPr>
          <a:xfrm>
            <a:off x="7339263" y="3118753"/>
            <a:ext cx="4573188" cy="1759456"/>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KL610023 (T030)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Novel topoisomerase I inhibitor (Belotecan-derivative)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T030 released by hydrolysis</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Moderate cytotoxicity</a:t>
            </a:r>
          </a:p>
        </p:txBody>
      </p:sp>
      <p:sp>
        <p:nvSpPr>
          <p:cNvPr id="2" name="Rectangle 1">
            <a:extLst>
              <a:ext uri="{FF2B5EF4-FFF2-40B4-BE49-F238E27FC236}">
                <a16:creationId xmlns:a16="http://schemas.microsoft.com/office/drawing/2014/main" id="{8726263C-DE4F-A9A0-6A68-79F6F12B393A}"/>
              </a:ext>
            </a:extLst>
          </p:cNvPr>
          <p:cNvSpPr/>
          <p:nvPr/>
        </p:nvSpPr>
        <p:spPr>
          <a:xfrm>
            <a:off x="623764" y="1564353"/>
            <a:ext cx="3813244" cy="145167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Antibody</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Type: hRS7 IgG1</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High affinity targeting</a:t>
            </a:r>
          </a:p>
        </p:txBody>
      </p:sp>
      <p:sp>
        <p:nvSpPr>
          <p:cNvPr id="29" name="Rectangle 28">
            <a:extLst>
              <a:ext uri="{FF2B5EF4-FFF2-40B4-BE49-F238E27FC236}">
                <a16:creationId xmlns:a16="http://schemas.microsoft.com/office/drawing/2014/main" id="{B22C6127-591B-E667-5A73-8E980253B55A}"/>
              </a:ext>
            </a:extLst>
          </p:cNvPr>
          <p:cNvSpPr/>
          <p:nvPr/>
        </p:nvSpPr>
        <p:spPr>
          <a:xfrm>
            <a:off x="2910235" y="3118753"/>
            <a:ext cx="4271210" cy="2990562"/>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Sulfonyl Pyrimidine-CL2A-Carbonate Linker </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Irreversible, cysteine                                         conjugation</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High DAR (~7.4:1)</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Designed to balance                 stability in circulation                    with intracellular release                  of payload</a:t>
            </a:r>
          </a:p>
        </p:txBody>
      </p:sp>
      <p:grpSp>
        <p:nvGrpSpPr>
          <p:cNvPr id="46" name="Group 45">
            <a:extLst>
              <a:ext uri="{FF2B5EF4-FFF2-40B4-BE49-F238E27FC236}">
                <a16:creationId xmlns:a16="http://schemas.microsoft.com/office/drawing/2014/main" id="{6A7FBCA5-B4CA-CC31-7F15-C9D076C17EE2}"/>
              </a:ext>
            </a:extLst>
          </p:cNvPr>
          <p:cNvGrpSpPr/>
          <p:nvPr/>
        </p:nvGrpSpPr>
        <p:grpSpPr>
          <a:xfrm>
            <a:off x="364901" y="3333239"/>
            <a:ext cx="2240651" cy="2455097"/>
            <a:chOff x="1674167" y="3270835"/>
            <a:chExt cx="1801887" cy="1974340"/>
          </a:xfrm>
        </p:grpSpPr>
        <p:grpSp>
          <p:nvGrpSpPr>
            <p:cNvPr id="3" name="Group 2">
              <a:extLst>
                <a:ext uri="{FF2B5EF4-FFF2-40B4-BE49-F238E27FC236}">
                  <a16:creationId xmlns:a16="http://schemas.microsoft.com/office/drawing/2014/main" id="{E191404E-8AD9-9134-9600-E9B9E7CA2560}"/>
                </a:ext>
              </a:extLst>
            </p:cNvPr>
            <p:cNvGrpSpPr/>
            <p:nvPr/>
          </p:nvGrpSpPr>
          <p:grpSpPr>
            <a:xfrm>
              <a:off x="2187042" y="3905109"/>
              <a:ext cx="807635" cy="589505"/>
              <a:chOff x="7657395" y="3471968"/>
              <a:chExt cx="807635" cy="589505"/>
            </a:xfrm>
          </p:grpSpPr>
          <p:grpSp>
            <p:nvGrpSpPr>
              <p:cNvPr id="4" name="Group 3">
                <a:extLst>
                  <a:ext uri="{FF2B5EF4-FFF2-40B4-BE49-F238E27FC236}">
                    <a16:creationId xmlns:a16="http://schemas.microsoft.com/office/drawing/2014/main" id="{B22A7A76-B979-446C-0269-A38D8C838333}"/>
                  </a:ext>
                </a:extLst>
              </p:cNvPr>
              <p:cNvGrpSpPr/>
              <p:nvPr/>
            </p:nvGrpSpPr>
            <p:grpSpPr>
              <a:xfrm>
                <a:off x="7657395" y="3900010"/>
                <a:ext cx="263902" cy="161463"/>
                <a:chOff x="7588110" y="3651769"/>
                <a:chExt cx="263902" cy="161463"/>
              </a:xfrm>
            </p:grpSpPr>
            <p:cxnSp>
              <p:nvCxnSpPr>
                <p:cNvPr id="13" name="Straight Connector 12">
                  <a:extLst>
                    <a:ext uri="{FF2B5EF4-FFF2-40B4-BE49-F238E27FC236}">
                      <a16:creationId xmlns:a16="http://schemas.microsoft.com/office/drawing/2014/main" id="{1E1417CE-BCAD-6DBF-1672-E3C307336E7A}"/>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4" name="Oval 13">
                  <a:extLst>
                    <a:ext uri="{FF2B5EF4-FFF2-40B4-BE49-F238E27FC236}">
                      <a16:creationId xmlns:a16="http://schemas.microsoft.com/office/drawing/2014/main" id="{12494B5B-7C6E-6EA6-B5AC-E8B148AD268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 name="Group 4">
                <a:extLst>
                  <a:ext uri="{FF2B5EF4-FFF2-40B4-BE49-F238E27FC236}">
                    <a16:creationId xmlns:a16="http://schemas.microsoft.com/office/drawing/2014/main" id="{69E4C372-9023-D722-6456-502D0159684E}"/>
                  </a:ext>
                </a:extLst>
              </p:cNvPr>
              <p:cNvGrpSpPr/>
              <p:nvPr/>
            </p:nvGrpSpPr>
            <p:grpSpPr>
              <a:xfrm rot="10800000">
                <a:off x="8131843" y="3471968"/>
                <a:ext cx="333187" cy="409704"/>
                <a:chOff x="7740510" y="3804169"/>
                <a:chExt cx="333187" cy="409704"/>
              </a:xfrm>
            </p:grpSpPr>
            <p:grpSp>
              <p:nvGrpSpPr>
                <p:cNvPr id="7" name="Group 6">
                  <a:extLst>
                    <a:ext uri="{FF2B5EF4-FFF2-40B4-BE49-F238E27FC236}">
                      <a16:creationId xmlns:a16="http://schemas.microsoft.com/office/drawing/2014/main" id="{08AA7F68-6E09-F481-DC76-D5015CEE89A0}"/>
                    </a:ext>
                  </a:extLst>
                </p:cNvPr>
                <p:cNvGrpSpPr/>
                <p:nvPr/>
              </p:nvGrpSpPr>
              <p:grpSpPr>
                <a:xfrm>
                  <a:off x="7740510" y="3804169"/>
                  <a:ext cx="263902" cy="161463"/>
                  <a:chOff x="7588110" y="3651769"/>
                  <a:chExt cx="263902" cy="161463"/>
                </a:xfrm>
              </p:grpSpPr>
              <p:cxnSp>
                <p:nvCxnSpPr>
                  <p:cNvPr id="11" name="Straight Connector 10">
                    <a:extLst>
                      <a:ext uri="{FF2B5EF4-FFF2-40B4-BE49-F238E27FC236}">
                        <a16:creationId xmlns:a16="http://schemas.microsoft.com/office/drawing/2014/main" id="{0EB5B58E-DB22-4A54-1095-BDBF3E0C92B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2" name="Oval 11">
                    <a:extLst>
                      <a:ext uri="{FF2B5EF4-FFF2-40B4-BE49-F238E27FC236}">
                        <a16:creationId xmlns:a16="http://schemas.microsoft.com/office/drawing/2014/main" id="{306978A7-56DC-C7EE-F724-A8ED5E3ECD3E}"/>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 name="Group 7">
                  <a:extLst>
                    <a:ext uri="{FF2B5EF4-FFF2-40B4-BE49-F238E27FC236}">
                      <a16:creationId xmlns:a16="http://schemas.microsoft.com/office/drawing/2014/main" id="{4D22697B-C080-691C-E3F8-F2E4D24E4381}"/>
                    </a:ext>
                  </a:extLst>
                </p:cNvPr>
                <p:cNvGrpSpPr/>
                <p:nvPr/>
              </p:nvGrpSpPr>
              <p:grpSpPr>
                <a:xfrm>
                  <a:off x="7809795" y="4052410"/>
                  <a:ext cx="263902" cy="161463"/>
                  <a:chOff x="7588110" y="3651769"/>
                  <a:chExt cx="263902" cy="161463"/>
                </a:xfrm>
              </p:grpSpPr>
              <p:cxnSp>
                <p:nvCxnSpPr>
                  <p:cNvPr id="9" name="Straight Connector 8">
                    <a:extLst>
                      <a:ext uri="{FF2B5EF4-FFF2-40B4-BE49-F238E27FC236}">
                        <a16:creationId xmlns:a16="http://schemas.microsoft.com/office/drawing/2014/main" id="{3F14F7A9-0858-8403-955E-3E4D3E38098B}"/>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0" name="Oval 9">
                    <a:extLst>
                      <a:ext uri="{FF2B5EF4-FFF2-40B4-BE49-F238E27FC236}">
                        <a16:creationId xmlns:a16="http://schemas.microsoft.com/office/drawing/2014/main" id="{BE0EE7F6-3CE0-00FF-FE3D-81DAFF4A6995}"/>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15" name="Group 14">
              <a:extLst>
                <a:ext uri="{FF2B5EF4-FFF2-40B4-BE49-F238E27FC236}">
                  <a16:creationId xmlns:a16="http://schemas.microsoft.com/office/drawing/2014/main" id="{21A23536-C544-B0C9-9B1D-91A0929EA322}"/>
                </a:ext>
              </a:extLst>
            </p:cNvPr>
            <p:cNvGrpSpPr/>
            <p:nvPr/>
          </p:nvGrpSpPr>
          <p:grpSpPr>
            <a:xfrm>
              <a:off x="1886815" y="4670138"/>
              <a:ext cx="667240" cy="514544"/>
              <a:chOff x="7357168" y="4236997"/>
              <a:chExt cx="667240" cy="514544"/>
            </a:xfrm>
          </p:grpSpPr>
          <p:grpSp>
            <p:nvGrpSpPr>
              <p:cNvPr id="16" name="Group 15">
                <a:extLst>
                  <a:ext uri="{FF2B5EF4-FFF2-40B4-BE49-F238E27FC236}">
                    <a16:creationId xmlns:a16="http://schemas.microsoft.com/office/drawing/2014/main" id="{BCCD1E10-B3E1-B991-953F-76B13CCEECC8}"/>
                  </a:ext>
                </a:extLst>
              </p:cNvPr>
              <p:cNvGrpSpPr/>
              <p:nvPr/>
            </p:nvGrpSpPr>
            <p:grpSpPr>
              <a:xfrm rot="2862879">
                <a:off x="7305949" y="4288216"/>
                <a:ext cx="263902" cy="161463"/>
                <a:chOff x="7588110" y="3651769"/>
                <a:chExt cx="263902" cy="161463"/>
              </a:xfrm>
            </p:grpSpPr>
            <p:cxnSp>
              <p:nvCxnSpPr>
                <p:cNvPr id="20" name="Straight Connector 19">
                  <a:extLst>
                    <a:ext uri="{FF2B5EF4-FFF2-40B4-BE49-F238E27FC236}">
                      <a16:creationId xmlns:a16="http://schemas.microsoft.com/office/drawing/2014/main" id="{47690C0A-0CA7-A455-40E7-E2C3230123C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1" name="Oval 20">
                  <a:extLst>
                    <a:ext uri="{FF2B5EF4-FFF2-40B4-BE49-F238E27FC236}">
                      <a16:creationId xmlns:a16="http://schemas.microsoft.com/office/drawing/2014/main" id="{08EA937E-67D2-FB53-774F-28F94F9DC30A}"/>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 name="Group 16">
                <a:extLst>
                  <a:ext uri="{FF2B5EF4-FFF2-40B4-BE49-F238E27FC236}">
                    <a16:creationId xmlns:a16="http://schemas.microsoft.com/office/drawing/2014/main" id="{79AD303A-DCC6-AD45-8EAC-684349E0FA9A}"/>
                  </a:ext>
                </a:extLst>
              </p:cNvPr>
              <p:cNvGrpSpPr/>
              <p:nvPr/>
            </p:nvGrpSpPr>
            <p:grpSpPr>
              <a:xfrm rot="13575652">
                <a:off x="7811726" y="4538858"/>
                <a:ext cx="263902" cy="161463"/>
                <a:chOff x="7588110" y="3651769"/>
                <a:chExt cx="263902" cy="161463"/>
              </a:xfrm>
            </p:grpSpPr>
            <p:cxnSp>
              <p:nvCxnSpPr>
                <p:cNvPr id="18" name="Straight Connector 17">
                  <a:extLst>
                    <a:ext uri="{FF2B5EF4-FFF2-40B4-BE49-F238E27FC236}">
                      <a16:creationId xmlns:a16="http://schemas.microsoft.com/office/drawing/2014/main" id="{8C56E3A5-1827-7B8B-F14D-7A2F749A40D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9" name="Oval 18">
                  <a:extLst>
                    <a:ext uri="{FF2B5EF4-FFF2-40B4-BE49-F238E27FC236}">
                      <a16:creationId xmlns:a16="http://schemas.microsoft.com/office/drawing/2014/main" id="{25747BA8-D81E-4A19-FD97-99454C0EE10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4" name="Group 23">
              <a:extLst>
                <a:ext uri="{FF2B5EF4-FFF2-40B4-BE49-F238E27FC236}">
                  <a16:creationId xmlns:a16="http://schemas.microsoft.com/office/drawing/2014/main" id="{000C4366-B11A-C4F9-DB9F-6D3E7F4E8E48}"/>
                </a:ext>
              </a:extLst>
            </p:cNvPr>
            <p:cNvGrpSpPr/>
            <p:nvPr/>
          </p:nvGrpSpPr>
          <p:grpSpPr>
            <a:xfrm rot="8175652">
              <a:off x="3150714" y="4301393"/>
              <a:ext cx="263901" cy="161463"/>
              <a:chOff x="7588110" y="3651769"/>
              <a:chExt cx="263902" cy="161463"/>
            </a:xfrm>
          </p:grpSpPr>
          <p:cxnSp>
            <p:nvCxnSpPr>
              <p:cNvPr id="25" name="Straight Connector 24">
                <a:extLst>
                  <a:ext uri="{FF2B5EF4-FFF2-40B4-BE49-F238E27FC236}">
                    <a16:creationId xmlns:a16="http://schemas.microsoft.com/office/drawing/2014/main" id="{46A17438-060C-C4AD-8C44-F155F06692F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6" name="Oval 25">
                <a:extLst>
                  <a:ext uri="{FF2B5EF4-FFF2-40B4-BE49-F238E27FC236}">
                    <a16:creationId xmlns:a16="http://schemas.microsoft.com/office/drawing/2014/main" id="{8F2FA2CC-3EE2-FF74-2F43-89F196B602C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0" name="Group 29">
              <a:extLst>
                <a:ext uri="{FF2B5EF4-FFF2-40B4-BE49-F238E27FC236}">
                  <a16:creationId xmlns:a16="http://schemas.microsoft.com/office/drawing/2014/main" id="{76692071-788D-047C-2396-F7B73923FFBC}"/>
                </a:ext>
              </a:extLst>
            </p:cNvPr>
            <p:cNvGrpSpPr/>
            <p:nvPr/>
          </p:nvGrpSpPr>
          <p:grpSpPr>
            <a:xfrm rot="9944751">
              <a:off x="1674167" y="3270835"/>
              <a:ext cx="1801887" cy="1974340"/>
              <a:chOff x="569633" y="1542899"/>
              <a:chExt cx="1245999" cy="1365250"/>
            </a:xfrm>
          </p:grpSpPr>
          <p:cxnSp>
            <p:nvCxnSpPr>
              <p:cNvPr id="31" name="Straight Connector 32">
                <a:extLst>
                  <a:ext uri="{FF2B5EF4-FFF2-40B4-BE49-F238E27FC236}">
                    <a16:creationId xmlns:a16="http://schemas.microsoft.com/office/drawing/2014/main" id="{632412CD-A0D7-35F8-BD22-8AFDD3703F72}"/>
                  </a:ext>
                </a:extLst>
              </p:cNvPr>
              <p:cNvCxnSpPr>
                <a:cxnSpLocks noChangeShapeType="1"/>
              </p:cNvCxnSpPr>
              <p:nvPr/>
            </p:nvCxnSpPr>
            <p:spPr bwMode="auto">
              <a:xfrm>
                <a:off x="569633" y="1622275"/>
                <a:ext cx="300038" cy="331787"/>
              </a:xfrm>
              <a:prstGeom prst="line">
                <a:avLst/>
              </a:prstGeom>
              <a:noFill/>
              <a:ln w="130175">
                <a:solidFill>
                  <a:schemeClr val="accent3"/>
                </a:solidFill>
                <a:round/>
                <a:headEnd/>
                <a:tailEnd/>
              </a:ln>
            </p:spPr>
          </p:cxnSp>
          <p:cxnSp>
            <p:nvCxnSpPr>
              <p:cNvPr id="32" name="Straight Connector 34">
                <a:extLst>
                  <a:ext uri="{FF2B5EF4-FFF2-40B4-BE49-F238E27FC236}">
                    <a16:creationId xmlns:a16="http://schemas.microsoft.com/office/drawing/2014/main" id="{70EA51A9-74DE-CECE-DF61-690E9EFA4B9B}"/>
                  </a:ext>
                </a:extLst>
              </p:cNvPr>
              <p:cNvCxnSpPr>
                <a:cxnSpLocks noChangeShapeType="1"/>
              </p:cNvCxnSpPr>
              <p:nvPr/>
            </p:nvCxnSpPr>
            <p:spPr bwMode="auto">
              <a:xfrm flipH="1">
                <a:off x="1504482" y="1611162"/>
                <a:ext cx="311150" cy="347663"/>
              </a:xfrm>
              <a:prstGeom prst="line">
                <a:avLst/>
              </a:prstGeom>
              <a:noFill/>
              <a:ln w="130175">
                <a:solidFill>
                  <a:schemeClr val="accent3"/>
                </a:solidFill>
                <a:round/>
                <a:headEnd/>
                <a:tailEnd/>
              </a:ln>
            </p:spPr>
          </p:cxnSp>
          <p:sp>
            <p:nvSpPr>
              <p:cNvPr id="33" name="Freeform 33">
                <a:extLst>
                  <a:ext uri="{FF2B5EF4-FFF2-40B4-BE49-F238E27FC236}">
                    <a16:creationId xmlns:a16="http://schemas.microsoft.com/office/drawing/2014/main" id="{151B12AE-8AF8-308F-2E89-35407F9FF235}"/>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Freeform 35">
                <a:extLst>
                  <a:ext uri="{FF2B5EF4-FFF2-40B4-BE49-F238E27FC236}">
                    <a16:creationId xmlns:a16="http://schemas.microsoft.com/office/drawing/2014/main" id="{03295418-296C-3B06-1FCD-23646F74B973}"/>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5" name="Group 34">
              <a:extLst>
                <a:ext uri="{FF2B5EF4-FFF2-40B4-BE49-F238E27FC236}">
                  <a16:creationId xmlns:a16="http://schemas.microsoft.com/office/drawing/2014/main" id="{98B27633-9C1C-5510-5B8C-F7EB29605E52}"/>
                </a:ext>
              </a:extLst>
            </p:cNvPr>
            <p:cNvGrpSpPr/>
            <p:nvPr/>
          </p:nvGrpSpPr>
          <p:grpSpPr>
            <a:xfrm>
              <a:off x="2121094" y="4084910"/>
              <a:ext cx="263902" cy="161463"/>
              <a:chOff x="7588110" y="3651769"/>
              <a:chExt cx="263902" cy="161463"/>
            </a:xfrm>
          </p:grpSpPr>
          <p:cxnSp>
            <p:nvCxnSpPr>
              <p:cNvPr id="36" name="Straight Connector 35">
                <a:extLst>
                  <a:ext uri="{FF2B5EF4-FFF2-40B4-BE49-F238E27FC236}">
                    <a16:creationId xmlns:a16="http://schemas.microsoft.com/office/drawing/2014/main" id="{371312B1-8733-420E-3242-CBBB2411427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37" name="Oval 36">
                <a:extLst>
                  <a:ext uri="{FF2B5EF4-FFF2-40B4-BE49-F238E27FC236}">
                    <a16:creationId xmlns:a16="http://schemas.microsoft.com/office/drawing/2014/main" id="{D116B059-A357-31E6-52B0-8D2F989FB0C2}"/>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8" name="Group 37">
              <a:extLst>
                <a:ext uri="{FF2B5EF4-FFF2-40B4-BE49-F238E27FC236}">
                  <a16:creationId xmlns:a16="http://schemas.microsoft.com/office/drawing/2014/main" id="{69636061-894F-9B96-719A-790DB851FD9A}"/>
                </a:ext>
              </a:extLst>
            </p:cNvPr>
            <p:cNvGrpSpPr/>
            <p:nvPr/>
          </p:nvGrpSpPr>
          <p:grpSpPr>
            <a:xfrm>
              <a:off x="2497769" y="3552780"/>
              <a:ext cx="682192" cy="682096"/>
              <a:chOff x="10063123" y="4456813"/>
              <a:chExt cx="682192" cy="682096"/>
            </a:xfrm>
          </p:grpSpPr>
          <p:sp>
            <p:nvSpPr>
              <p:cNvPr id="39" name="Oval 38">
                <a:extLst>
                  <a:ext uri="{FF2B5EF4-FFF2-40B4-BE49-F238E27FC236}">
                    <a16:creationId xmlns:a16="http://schemas.microsoft.com/office/drawing/2014/main" id="{4E330EE2-BC56-526F-F6F7-19A7C8A2E147}"/>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Freeform: Shape 39">
                <a:extLst>
                  <a:ext uri="{FF2B5EF4-FFF2-40B4-BE49-F238E27FC236}">
                    <a16:creationId xmlns:a16="http://schemas.microsoft.com/office/drawing/2014/main" id="{344412BD-134C-E3AE-D050-C03C9EC95773}"/>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 name="Rectangle 40">
                <a:extLst>
                  <a:ext uri="{FF2B5EF4-FFF2-40B4-BE49-F238E27FC236}">
                    <a16:creationId xmlns:a16="http://schemas.microsoft.com/office/drawing/2014/main" id="{B4B8E2C4-1802-8C11-7D2C-15EF180E96C1}"/>
                  </a:ext>
                </a:extLst>
              </p:cNvPr>
              <p:cNvSpPr/>
              <p:nvPr/>
            </p:nvSpPr>
            <p:spPr bwMode="auto">
              <a:xfrm rot="20623326">
                <a:off x="10234028" y="4894799"/>
                <a:ext cx="174037" cy="765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 name="Freeform: Shape 41">
                <a:extLst>
                  <a:ext uri="{FF2B5EF4-FFF2-40B4-BE49-F238E27FC236}">
                    <a16:creationId xmlns:a16="http://schemas.microsoft.com/office/drawing/2014/main" id="{C297B512-FAD4-D3C0-F776-846883955DFB}"/>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3"/>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Oval 42">
                <a:extLst>
                  <a:ext uri="{FF2B5EF4-FFF2-40B4-BE49-F238E27FC236}">
                    <a16:creationId xmlns:a16="http://schemas.microsoft.com/office/drawing/2014/main" id="{FA953463-1513-388F-6949-176F53F8F5D5}"/>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0" name="Freeform: Shape 229">
            <a:extLst>
              <a:ext uri="{FF2B5EF4-FFF2-40B4-BE49-F238E27FC236}">
                <a16:creationId xmlns:a16="http://schemas.microsoft.com/office/drawing/2014/main" id="{91F501C0-252D-8EF6-F97D-9B529335BE5E}"/>
              </a:ext>
            </a:extLst>
          </p:cNvPr>
          <p:cNvSpPr/>
          <p:nvPr/>
        </p:nvSpPr>
        <p:spPr bwMode="auto">
          <a:xfrm>
            <a:off x="2016725" y="3803192"/>
            <a:ext cx="853440" cy="685800"/>
          </a:xfrm>
          <a:custGeom>
            <a:avLst/>
            <a:gdLst>
              <a:gd name="connsiteX0" fmla="*/ 0 w 853440"/>
              <a:gd name="connsiteY0" fmla="*/ 685800 h 685800"/>
              <a:gd name="connsiteX1" fmla="*/ 438150 w 853440"/>
              <a:gd name="connsiteY1" fmla="*/ 0 h 685800"/>
              <a:gd name="connsiteX2" fmla="*/ 853440 w 853440"/>
              <a:gd name="connsiteY2" fmla="*/ 0 h 685800"/>
            </a:gdLst>
            <a:ahLst/>
            <a:cxnLst>
              <a:cxn ang="0">
                <a:pos x="connsiteX0" y="connsiteY0"/>
              </a:cxn>
              <a:cxn ang="0">
                <a:pos x="connsiteX1" y="connsiteY1"/>
              </a:cxn>
              <a:cxn ang="0">
                <a:pos x="connsiteX2" y="connsiteY2"/>
              </a:cxn>
            </a:cxnLst>
            <a:rect l="l" t="t" r="r" b="b"/>
            <a:pathLst>
              <a:path w="853440" h="685800">
                <a:moveTo>
                  <a:pt x="0" y="685800"/>
                </a:moveTo>
                <a:lnTo>
                  <a:pt x="438150" y="0"/>
                </a:lnTo>
                <a:lnTo>
                  <a:pt x="853440"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45" name="Rectangle 44">
            <a:extLst>
              <a:ext uri="{FF2B5EF4-FFF2-40B4-BE49-F238E27FC236}">
                <a16:creationId xmlns:a16="http://schemas.microsoft.com/office/drawing/2014/main" id="{B320D95A-EBEB-63B1-DE65-4BDF0BA77E01}"/>
              </a:ext>
            </a:extLst>
          </p:cNvPr>
          <p:cNvSpPr/>
          <p:nvPr/>
        </p:nvSpPr>
        <p:spPr>
          <a:xfrm>
            <a:off x="6046285" y="1349113"/>
            <a:ext cx="3438057" cy="307777"/>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4DA1BB"/>
                </a:solidFill>
                <a:effectLst/>
                <a:uLnTx/>
                <a:uFillTx/>
                <a:latin typeface="Calibri" panose="020F0502020204030204" pitchFamily="34" charset="0"/>
                <a:ea typeface="+mn-ea"/>
                <a:cs typeface="Calibri" panose="020F0502020204030204" pitchFamily="34" charset="0"/>
              </a:rPr>
              <a:t>TL033: Drug-Linker I</a:t>
            </a:r>
            <a:r>
              <a:rPr kumimoji="0" lang="en-US" sz="20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ntermediate</a:t>
            </a:r>
            <a:endParaRPr kumimoji="0" lang="en-US" sz="2000" b="1" i="0" u="none" strike="noStrike" kern="1200" cap="none" spc="0" normalizeH="0" baseline="0" noProof="0">
              <a:ln>
                <a:noFill/>
              </a:ln>
              <a:solidFill>
                <a:srgbClr val="4DA1BB"/>
              </a:solidFill>
              <a:effectLst/>
              <a:uLnTx/>
              <a:uFillTx/>
              <a:latin typeface="Calibri" panose="020F0502020204030204" pitchFamily="34" charset="0"/>
              <a:ea typeface="+mn-ea"/>
              <a:cs typeface="Calibri" panose="020F0502020204030204" pitchFamily="34" charset="0"/>
            </a:endParaRPr>
          </a:p>
        </p:txBody>
      </p:sp>
      <p:grpSp>
        <p:nvGrpSpPr>
          <p:cNvPr id="52" name="Group 51">
            <a:extLst>
              <a:ext uri="{FF2B5EF4-FFF2-40B4-BE49-F238E27FC236}">
                <a16:creationId xmlns:a16="http://schemas.microsoft.com/office/drawing/2014/main" id="{BDC023E4-A1B1-50CE-4D6B-102F6EAACA4A}"/>
              </a:ext>
            </a:extLst>
          </p:cNvPr>
          <p:cNvGrpSpPr/>
          <p:nvPr/>
        </p:nvGrpSpPr>
        <p:grpSpPr>
          <a:xfrm>
            <a:off x="3785209" y="1574915"/>
            <a:ext cx="7405681" cy="1395658"/>
            <a:chOff x="3785209" y="1574915"/>
            <a:chExt cx="7405681" cy="1395658"/>
          </a:xfrm>
        </p:grpSpPr>
        <p:grpSp>
          <p:nvGrpSpPr>
            <p:cNvPr id="371" name="Group 370">
              <a:extLst>
                <a:ext uri="{FF2B5EF4-FFF2-40B4-BE49-F238E27FC236}">
                  <a16:creationId xmlns:a16="http://schemas.microsoft.com/office/drawing/2014/main" id="{F18C8995-EB1A-18FE-22CA-01CC7B72E835}"/>
                </a:ext>
              </a:extLst>
            </p:cNvPr>
            <p:cNvGrpSpPr/>
            <p:nvPr/>
          </p:nvGrpSpPr>
          <p:grpSpPr>
            <a:xfrm>
              <a:off x="3785209" y="1574915"/>
              <a:ext cx="7405681" cy="1395658"/>
              <a:chOff x="3785209" y="1574915"/>
              <a:chExt cx="7405681" cy="1395658"/>
            </a:xfrm>
          </p:grpSpPr>
          <p:sp>
            <p:nvSpPr>
              <p:cNvPr id="197" name="TextBox 196">
                <a:extLst>
                  <a:ext uri="{FF2B5EF4-FFF2-40B4-BE49-F238E27FC236}">
                    <a16:creationId xmlns:a16="http://schemas.microsoft.com/office/drawing/2014/main" id="{3D203B33-0A7B-19C8-75FA-02618FA2FDBF}"/>
                  </a:ext>
                </a:extLst>
              </p:cNvPr>
              <p:cNvSpPr txBox="1"/>
              <p:nvPr/>
            </p:nvSpPr>
            <p:spPr bwMode="auto">
              <a:xfrm>
                <a:off x="10902028" y="1944484"/>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198" name="TextBox 197">
                <a:extLst>
                  <a:ext uri="{FF2B5EF4-FFF2-40B4-BE49-F238E27FC236}">
                    <a16:creationId xmlns:a16="http://schemas.microsoft.com/office/drawing/2014/main" id="{A4A1C2A3-E6E7-812A-90E3-9183C2BE5D01}"/>
                  </a:ext>
                </a:extLst>
              </p:cNvPr>
              <p:cNvSpPr txBox="1"/>
              <p:nvPr/>
            </p:nvSpPr>
            <p:spPr bwMode="auto">
              <a:xfrm>
                <a:off x="10823536" y="1795389"/>
                <a:ext cx="2568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S</a:t>
                </a:r>
              </a:p>
            </p:txBody>
          </p:sp>
          <p:sp>
            <p:nvSpPr>
              <p:cNvPr id="199" name="TextBox 198">
                <a:extLst>
                  <a:ext uri="{FF2B5EF4-FFF2-40B4-BE49-F238E27FC236}">
                    <a16:creationId xmlns:a16="http://schemas.microsoft.com/office/drawing/2014/main" id="{08CB5921-16D3-EE6E-1614-32348025FDE6}"/>
                  </a:ext>
                </a:extLst>
              </p:cNvPr>
              <p:cNvSpPr txBox="1"/>
              <p:nvPr/>
            </p:nvSpPr>
            <p:spPr bwMode="auto">
              <a:xfrm>
                <a:off x="10680079" y="1856210"/>
                <a:ext cx="285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N</a:t>
                </a:r>
              </a:p>
            </p:txBody>
          </p:sp>
          <p:sp>
            <p:nvSpPr>
              <p:cNvPr id="196" name="TextBox 195">
                <a:extLst>
                  <a:ext uri="{FF2B5EF4-FFF2-40B4-BE49-F238E27FC236}">
                    <a16:creationId xmlns:a16="http://schemas.microsoft.com/office/drawing/2014/main" id="{D2DC6078-1D3C-8573-B06E-A49F8D593502}"/>
                  </a:ext>
                </a:extLst>
              </p:cNvPr>
              <p:cNvSpPr txBox="1"/>
              <p:nvPr/>
            </p:nvSpPr>
            <p:spPr bwMode="auto">
              <a:xfrm>
                <a:off x="10688403" y="1656890"/>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283" name="TextBox 282">
                <a:extLst>
                  <a:ext uri="{FF2B5EF4-FFF2-40B4-BE49-F238E27FC236}">
                    <a16:creationId xmlns:a16="http://schemas.microsoft.com/office/drawing/2014/main" id="{1402C1BB-350C-B54C-5F09-E7C1D5EDFFC1}"/>
                  </a:ext>
                </a:extLst>
              </p:cNvPr>
              <p:cNvSpPr txBox="1"/>
              <p:nvPr/>
            </p:nvSpPr>
            <p:spPr bwMode="auto">
              <a:xfrm>
                <a:off x="7413864" y="2055129"/>
                <a:ext cx="255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 name="Rectangle 46">
                <a:extLst>
                  <a:ext uri="{FF2B5EF4-FFF2-40B4-BE49-F238E27FC236}">
                    <a16:creationId xmlns:a16="http://schemas.microsoft.com/office/drawing/2014/main" id="{226029F5-5D90-883B-E8A4-671D7BDA9D9F}"/>
                  </a:ext>
                </a:extLst>
              </p:cNvPr>
              <p:cNvSpPr/>
              <p:nvPr/>
            </p:nvSpPr>
            <p:spPr>
              <a:xfrm>
                <a:off x="3785209" y="1824296"/>
                <a:ext cx="1023614" cy="492443"/>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Anti–TROP2</a:t>
                </a:r>
              </a:p>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 mAb</a:t>
                </a:r>
              </a:p>
            </p:txBody>
          </p:sp>
          <p:sp>
            <p:nvSpPr>
              <p:cNvPr id="201" name="TextBox 200">
                <a:extLst>
                  <a:ext uri="{FF2B5EF4-FFF2-40B4-BE49-F238E27FC236}">
                    <a16:creationId xmlns:a16="http://schemas.microsoft.com/office/drawing/2014/main" id="{4B5F93C1-88C2-6B6E-F1E9-0FC22039730C}"/>
                  </a:ext>
                </a:extLst>
              </p:cNvPr>
              <p:cNvSpPr txBox="1"/>
              <p:nvPr/>
            </p:nvSpPr>
            <p:spPr bwMode="auto">
              <a:xfrm>
                <a:off x="10019344" y="2323326"/>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203" name="TextBox 202">
                <a:extLst>
                  <a:ext uri="{FF2B5EF4-FFF2-40B4-BE49-F238E27FC236}">
                    <a16:creationId xmlns:a16="http://schemas.microsoft.com/office/drawing/2014/main" id="{83D3DBFB-D641-ECC4-4D91-312DE083167E}"/>
                  </a:ext>
                </a:extLst>
              </p:cNvPr>
              <p:cNvSpPr txBox="1"/>
              <p:nvPr/>
            </p:nvSpPr>
            <p:spPr bwMode="auto">
              <a:xfrm>
                <a:off x="9333490" y="2195562"/>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204" name="TextBox 203">
                <a:extLst>
                  <a:ext uri="{FF2B5EF4-FFF2-40B4-BE49-F238E27FC236}">
                    <a16:creationId xmlns:a16="http://schemas.microsoft.com/office/drawing/2014/main" id="{8B8EE7D1-B258-E934-DF14-BCF881CD83F9}"/>
                  </a:ext>
                </a:extLst>
              </p:cNvPr>
              <p:cNvSpPr txBox="1"/>
              <p:nvPr/>
            </p:nvSpPr>
            <p:spPr bwMode="auto">
              <a:xfrm>
                <a:off x="9553314" y="1937969"/>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05" name="TextBox 204">
                <a:extLst>
                  <a:ext uri="{FF2B5EF4-FFF2-40B4-BE49-F238E27FC236}">
                    <a16:creationId xmlns:a16="http://schemas.microsoft.com/office/drawing/2014/main" id="{000ADCD4-28AA-F2E1-BBB5-C23101134FBA}"/>
                  </a:ext>
                </a:extLst>
              </p:cNvPr>
              <p:cNvSpPr txBox="1"/>
              <p:nvPr/>
            </p:nvSpPr>
            <p:spPr bwMode="auto">
              <a:xfrm>
                <a:off x="9432323" y="1732021"/>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06" name="TextBox 205">
                <a:extLst>
                  <a:ext uri="{FF2B5EF4-FFF2-40B4-BE49-F238E27FC236}">
                    <a16:creationId xmlns:a16="http://schemas.microsoft.com/office/drawing/2014/main" id="{09D6FD4C-A020-81A5-F8B7-D038C5E97D4D}"/>
                  </a:ext>
                </a:extLst>
              </p:cNvPr>
              <p:cNvSpPr txBox="1"/>
              <p:nvPr/>
            </p:nvSpPr>
            <p:spPr bwMode="auto">
              <a:xfrm>
                <a:off x="9299385" y="1945948"/>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09" name="TextBox 208">
                <a:extLst>
                  <a:ext uri="{FF2B5EF4-FFF2-40B4-BE49-F238E27FC236}">
                    <a16:creationId xmlns:a16="http://schemas.microsoft.com/office/drawing/2014/main" id="{80EA1650-9934-85E8-FE1D-E5B486D93548}"/>
                  </a:ext>
                </a:extLst>
              </p:cNvPr>
              <p:cNvSpPr txBox="1"/>
              <p:nvPr/>
            </p:nvSpPr>
            <p:spPr bwMode="auto">
              <a:xfrm>
                <a:off x="8526848" y="1932017"/>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0" name="TextBox 209">
                <a:extLst>
                  <a:ext uri="{FF2B5EF4-FFF2-40B4-BE49-F238E27FC236}">
                    <a16:creationId xmlns:a16="http://schemas.microsoft.com/office/drawing/2014/main" id="{3018B9CF-E3AF-C8F9-44B6-AEF52A85C799}"/>
                  </a:ext>
                </a:extLst>
              </p:cNvPr>
              <p:cNvSpPr txBox="1"/>
              <p:nvPr/>
            </p:nvSpPr>
            <p:spPr bwMode="auto">
              <a:xfrm>
                <a:off x="8660300" y="2197654"/>
                <a:ext cx="285656"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H</a:t>
                </a:r>
              </a:p>
            </p:txBody>
          </p:sp>
          <p:sp>
            <p:nvSpPr>
              <p:cNvPr id="213" name="TextBox 212">
                <a:extLst>
                  <a:ext uri="{FF2B5EF4-FFF2-40B4-BE49-F238E27FC236}">
                    <a16:creationId xmlns:a16="http://schemas.microsoft.com/office/drawing/2014/main" id="{1AB0B2CB-6B12-F0A4-BAF6-F82FA0791A00}"/>
                  </a:ext>
                </a:extLst>
              </p:cNvPr>
              <p:cNvSpPr txBox="1"/>
              <p:nvPr/>
            </p:nvSpPr>
            <p:spPr bwMode="auto">
              <a:xfrm>
                <a:off x="8272766" y="2028545"/>
                <a:ext cx="285656"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H</a:t>
                </a:r>
              </a:p>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14" name="TextBox 213">
                <a:extLst>
                  <a:ext uri="{FF2B5EF4-FFF2-40B4-BE49-F238E27FC236}">
                    <a16:creationId xmlns:a16="http://schemas.microsoft.com/office/drawing/2014/main" id="{8ED59D95-836D-E5EC-2589-4C15CD775F95}"/>
                  </a:ext>
                </a:extLst>
              </p:cNvPr>
              <p:cNvSpPr txBox="1"/>
              <p:nvPr/>
            </p:nvSpPr>
            <p:spPr bwMode="auto">
              <a:xfrm>
                <a:off x="8649866" y="2754488"/>
                <a:ext cx="434734"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NH</a:t>
                </a:r>
                <a:r>
                  <a:rPr kumimoji="0" lang="en-US" sz="1200" b="1" i="0" u="none" strike="noStrike" kern="1200" cap="none" spc="0" normalizeH="0" baseline="-25000" noProof="0">
                    <a:ln>
                      <a:noFill/>
                    </a:ln>
                    <a:solidFill>
                      <a:srgbClr val="015873"/>
                    </a:solidFill>
                    <a:effectLst/>
                    <a:uLnTx/>
                    <a:uFillTx/>
                    <a:latin typeface="Calibri" panose="020F0502020204030204" pitchFamily="34" charset="0"/>
                    <a:ea typeface="+mn-ea"/>
                    <a:cs typeface="Arial" panose="020B0604020202020204" pitchFamily="34" charset="0"/>
                  </a:rPr>
                  <a:t>2</a:t>
                </a:r>
              </a:p>
            </p:txBody>
          </p:sp>
          <p:sp>
            <p:nvSpPr>
              <p:cNvPr id="215" name="TextBox 214">
                <a:extLst>
                  <a:ext uri="{FF2B5EF4-FFF2-40B4-BE49-F238E27FC236}">
                    <a16:creationId xmlns:a16="http://schemas.microsoft.com/office/drawing/2014/main" id="{BF01B784-8E9F-F008-8B12-FAFFFA3C37D8}"/>
                  </a:ext>
                </a:extLst>
              </p:cNvPr>
              <p:cNvSpPr txBox="1"/>
              <p:nvPr/>
            </p:nvSpPr>
            <p:spPr bwMode="auto">
              <a:xfrm>
                <a:off x="8136733" y="2301022"/>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6" name="TextBox 215">
                <a:extLst>
                  <a:ext uri="{FF2B5EF4-FFF2-40B4-BE49-F238E27FC236}">
                    <a16:creationId xmlns:a16="http://schemas.microsoft.com/office/drawing/2014/main" id="{00756BC6-2A52-BF5A-5A56-CCEC5E8544BB}"/>
                  </a:ext>
                </a:extLst>
              </p:cNvPr>
              <p:cNvSpPr txBox="1"/>
              <p:nvPr/>
            </p:nvSpPr>
            <p:spPr bwMode="auto">
              <a:xfrm>
                <a:off x="7882026" y="2147462"/>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7" name="TextBox 216">
                <a:extLst>
                  <a:ext uri="{FF2B5EF4-FFF2-40B4-BE49-F238E27FC236}">
                    <a16:creationId xmlns:a16="http://schemas.microsoft.com/office/drawing/2014/main" id="{171A1BEE-7122-B844-D759-3FF46C2A30D7}"/>
                  </a:ext>
                </a:extLst>
              </p:cNvPr>
              <p:cNvSpPr txBox="1"/>
              <p:nvPr/>
            </p:nvSpPr>
            <p:spPr bwMode="auto">
              <a:xfrm>
                <a:off x="7623198" y="2290459"/>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8" name="TextBox 217">
                <a:extLst>
                  <a:ext uri="{FF2B5EF4-FFF2-40B4-BE49-F238E27FC236}">
                    <a16:creationId xmlns:a16="http://schemas.microsoft.com/office/drawing/2014/main" id="{EDF4EE2A-E159-773B-55FD-60CB67226E29}"/>
                  </a:ext>
                </a:extLst>
              </p:cNvPr>
              <p:cNvSpPr txBox="1"/>
              <p:nvPr/>
            </p:nvSpPr>
            <p:spPr bwMode="auto">
              <a:xfrm>
                <a:off x="7503190" y="2028545"/>
                <a:ext cx="285656"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H</a:t>
                </a:r>
              </a:p>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19" name="TextBox 218">
                <a:extLst>
                  <a:ext uri="{FF2B5EF4-FFF2-40B4-BE49-F238E27FC236}">
                    <a16:creationId xmlns:a16="http://schemas.microsoft.com/office/drawing/2014/main" id="{8F050E77-D339-F438-1653-70A676EDD09B}"/>
                  </a:ext>
                </a:extLst>
              </p:cNvPr>
              <p:cNvSpPr txBox="1"/>
              <p:nvPr/>
            </p:nvSpPr>
            <p:spPr bwMode="auto">
              <a:xfrm>
                <a:off x="7108526" y="2160635"/>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20" name="TextBox 219">
                <a:extLst>
                  <a:ext uri="{FF2B5EF4-FFF2-40B4-BE49-F238E27FC236}">
                    <a16:creationId xmlns:a16="http://schemas.microsoft.com/office/drawing/2014/main" id="{102B1A0E-EB28-2C49-9E71-FB30BA9E959C}"/>
                  </a:ext>
                </a:extLst>
              </p:cNvPr>
              <p:cNvSpPr txBox="1"/>
              <p:nvPr/>
            </p:nvSpPr>
            <p:spPr bwMode="auto">
              <a:xfrm>
                <a:off x="6036089" y="2083960"/>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21" name="TextBox 220">
                <a:extLst>
                  <a:ext uri="{FF2B5EF4-FFF2-40B4-BE49-F238E27FC236}">
                    <a16:creationId xmlns:a16="http://schemas.microsoft.com/office/drawing/2014/main" id="{7738306E-B74A-85B3-1D02-074948CB8310}"/>
                  </a:ext>
                </a:extLst>
              </p:cNvPr>
              <p:cNvSpPr txBox="1"/>
              <p:nvPr/>
            </p:nvSpPr>
            <p:spPr bwMode="auto">
              <a:xfrm>
                <a:off x="6255225" y="1993872"/>
                <a:ext cx="383438"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NH</a:t>
                </a:r>
                <a:endParaRPr kumimoji="0" lang="en-US" sz="1200" b="1" i="0" u="none" strike="noStrike" kern="1200" cap="none" spc="0" normalizeH="0" baseline="-25000" noProof="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222" name="TextBox 221">
                <a:extLst>
                  <a:ext uri="{FF2B5EF4-FFF2-40B4-BE49-F238E27FC236}">
                    <a16:creationId xmlns:a16="http://schemas.microsoft.com/office/drawing/2014/main" id="{848B2603-CEB5-84F6-2732-8A49A0856595}"/>
                  </a:ext>
                </a:extLst>
              </p:cNvPr>
              <p:cNvSpPr txBox="1"/>
              <p:nvPr/>
            </p:nvSpPr>
            <p:spPr bwMode="auto">
              <a:xfrm>
                <a:off x="6556215" y="196498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23" name="TextBox 222">
                <a:extLst>
                  <a:ext uri="{FF2B5EF4-FFF2-40B4-BE49-F238E27FC236}">
                    <a16:creationId xmlns:a16="http://schemas.microsoft.com/office/drawing/2014/main" id="{7E1F178C-F329-A034-C763-06ADCBB22D88}"/>
                  </a:ext>
                </a:extLst>
              </p:cNvPr>
              <p:cNvSpPr txBox="1"/>
              <p:nvPr/>
            </p:nvSpPr>
            <p:spPr bwMode="auto">
              <a:xfrm>
                <a:off x="6710654" y="1986980"/>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24" name="TextBox 223">
                <a:extLst>
                  <a:ext uri="{FF2B5EF4-FFF2-40B4-BE49-F238E27FC236}">
                    <a16:creationId xmlns:a16="http://schemas.microsoft.com/office/drawing/2014/main" id="{062D31E1-CDD6-14F7-FD94-6EAD51756E91}"/>
                  </a:ext>
                </a:extLst>
              </p:cNvPr>
              <p:cNvSpPr txBox="1"/>
              <p:nvPr/>
            </p:nvSpPr>
            <p:spPr bwMode="auto">
              <a:xfrm>
                <a:off x="6723991" y="2147462"/>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27" name="TextBox 226">
                <a:extLst>
                  <a:ext uri="{FF2B5EF4-FFF2-40B4-BE49-F238E27FC236}">
                    <a16:creationId xmlns:a16="http://schemas.microsoft.com/office/drawing/2014/main" id="{D5BF51DE-4613-BA54-A1EE-C0C134D02911}"/>
                  </a:ext>
                </a:extLst>
              </p:cNvPr>
              <p:cNvSpPr txBox="1"/>
              <p:nvPr/>
            </p:nvSpPr>
            <p:spPr bwMode="auto">
              <a:xfrm>
                <a:off x="4904964" y="1891574"/>
                <a:ext cx="256802"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S</a:t>
                </a:r>
              </a:p>
            </p:txBody>
          </p:sp>
          <p:sp>
            <p:nvSpPr>
              <p:cNvPr id="228" name="TextBox 227">
                <a:extLst>
                  <a:ext uri="{FF2B5EF4-FFF2-40B4-BE49-F238E27FC236}">
                    <a16:creationId xmlns:a16="http://schemas.microsoft.com/office/drawing/2014/main" id="{9B0A3025-0734-1FFA-9D8C-2FAA2DD9BB47}"/>
                  </a:ext>
                </a:extLst>
              </p:cNvPr>
              <p:cNvSpPr txBox="1"/>
              <p:nvPr/>
            </p:nvSpPr>
            <p:spPr bwMode="auto">
              <a:xfrm>
                <a:off x="7466512" y="2182470"/>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25000" noProof="0">
                    <a:ln>
                      <a:noFill/>
                    </a:ln>
                    <a:solidFill>
                      <a:srgbClr val="015873"/>
                    </a:solidFill>
                    <a:effectLst/>
                    <a:uLnTx/>
                    <a:uFillTx/>
                    <a:latin typeface="Calibri" panose="020F0502020204030204" pitchFamily="34" charset="0"/>
                    <a:ea typeface="+mn-ea"/>
                    <a:cs typeface="Arial" panose="020B0604020202020204" pitchFamily="34" charset="0"/>
                  </a:rPr>
                  <a:t>8</a:t>
                </a:r>
              </a:p>
            </p:txBody>
          </p:sp>
          <p:grpSp>
            <p:nvGrpSpPr>
              <p:cNvPr id="242" name="Group 241">
                <a:extLst>
                  <a:ext uri="{FF2B5EF4-FFF2-40B4-BE49-F238E27FC236}">
                    <a16:creationId xmlns:a16="http://schemas.microsoft.com/office/drawing/2014/main" id="{0A4CAD49-B52C-B88B-BDE1-3DEFB62A32D3}"/>
                  </a:ext>
                </a:extLst>
              </p:cNvPr>
              <p:cNvGrpSpPr/>
              <p:nvPr/>
            </p:nvGrpSpPr>
            <p:grpSpPr>
              <a:xfrm rot="21243478">
                <a:off x="5186267" y="1823068"/>
                <a:ext cx="285656" cy="242193"/>
                <a:chOff x="5620187" y="2152560"/>
                <a:chExt cx="285656" cy="242193"/>
              </a:xfrm>
            </p:grpSpPr>
            <p:sp>
              <p:nvSpPr>
                <p:cNvPr id="231" name="Hexagon 230">
                  <a:extLst>
                    <a:ext uri="{FF2B5EF4-FFF2-40B4-BE49-F238E27FC236}">
                      <a16:creationId xmlns:a16="http://schemas.microsoft.com/office/drawing/2014/main" id="{1B02E4F2-42E9-F206-DFEA-DC405B3DB7C8}"/>
                    </a:ext>
                  </a:extLst>
                </p:cNvPr>
                <p:cNvSpPr/>
                <p:nvPr/>
              </p:nvSpPr>
              <p:spPr bwMode="auto">
                <a:xfrm>
                  <a:off x="5620187" y="2152560"/>
                  <a:ext cx="285656" cy="242193"/>
                </a:xfrm>
                <a:prstGeom prst="hexagon">
                  <a:avLst>
                    <a:gd name="adj" fmla="val 25000"/>
                    <a:gd name="vf" fmla="val 115470"/>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33" name="Straight Connector 232">
                  <a:extLst>
                    <a:ext uri="{FF2B5EF4-FFF2-40B4-BE49-F238E27FC236}">
                      <a16:creationId xmlns:a16="http://schemas.microsoft.com/office/drawing/2014/main" id="{03501564-0B60-2C35-2335-E2BA56302D8D}"/>
                    </a:ext>
                  </a:extLst>
                </p:cNvPr>
                <p:cNvCxnSpPr>
                  <a:cxnSpLocks/>
                </p:cNvCxnSpPr>
                <p:nvPr/>
              </p:nvCxnSpPr>
              <p:spPr bwMode="auto">
                <a:xfrm>
                  <a:off x="5822646" y="2181790"/>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88B97932-3D3B-73F1-CE58-39D1BCF502C5}"/>
                    </a:ext>
                  </a:extLst>
                </p:cNvPr>
                <p:cNvCxnSpPr>
                  <a:cxnSpLocks/>
                </p:cNvCxnSpPr>
                <p:nvPr/>
              </p:nvCxnSpPr>
              <p:spPr bwMode="auto">
                <a:xfrm flipH="1">
                  <a:off x="5656323" y="2180599"/>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AEC1C2E-E143-D654-7B82-27577F61376E}"/>
                    </a:ext>
                  </a:extLst>
                </p:cNvPr>
                <p:cNvCxnSpPr>
                  <a:cxnSpLocks/>
                </p:cNvCxnSpPr>
                <p:nvPr/>
              </p:nvCxnSpPr>
              <p:spPr bwMode="auto">
                <a:xfrm flipH="1">
                  <a:off x="5698572" y="2362226"/>
                  <a:ext cx="11931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D33E0BEF-C500-DEBC-3E23-97699BC78B99}"/>
                  </a:ext>
                </a:extLst>
              </p:cNvPr>
              <p:cNvGrpSpPr/>
              <p:nvPr/>
            </p:nvGrpSpPr>
            <p:grpSpPr>
              <a:xfrm>
                <a:off x="5118619" y="1993871"/>
                <a:ext cx="285656" cy="216085"/>
                <a:chOff x="5118619" y="1993871"/>
                <a:chExt cx="285656" cy="216085"/>
              </a:xfrm>
            </p:grpSpPr>
            <p:sp>
              <p:nvSpPr>
                <p:cNvPr id="243" name="Rectangle 242">
                  <a:extLst>
                    <a:ext uri="{FF2B5EF4-FFF2-40B4-BE49-F238E27FC236}">
                      <a16:creationId xmlns:a16="http://schemas.microsoft.com/office/drawing/2014/main" id="{D666B6E8-59B5-5DCE-FE4F-94D6DD207515}"/>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TextBox 224">
                  <a:extLst>
                    <a:ext uri="{FF2B5EF4-FFF2-40B4-BE49-F238E27FC236}">
                      <a16:creationId xmlns:a16="http://schemas.microsoft.com/office/drawing/2014/main" id="{BE5C8E40-679A-5EBE-72D4-D38DF7768856}"/>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p:txBody>
            </p:sp>
          </p:grpSp>
          <p:grpSp>
            <p:nvGrpSpPr>
              <p:cNvPr id="245" name="Group 244">
                <a:extLst>
                  <a:ext uri="{FF2B5EF4-FFF2-40B4-BE49-F238E27FC236}">
                    <a16:creationId xmlns:a16="http://schemas.microsoft.com/office/drawing/2014/main" id="{890E788A-1F70-9812-721F-429F10485C7D}"/>
                  </a:ext>
                </a:extLst>
              </p:cNvPr>
              <p:cNvGrpSpPr/>
              <p:nvPr/>
            </p:nvGrpSpPr>
            <p:grpSpPr>
              <a:xfrm>
                <a:off x="5096158" y="1749262"/>
                <a:ext cx="285656" cy="216085"/>
                <a:chOff x="5118619" y="1993871"/>
                <a:chExt cx="285656" cy="216085"/>
              </a:xfrm>
            </p:grpSpPr>
            <p:sp>
              <p:nvSpPr>
                <p:cNvPr id="246" name="Rectangle 245">
                  <a:extLst>
                    <a:ext uri="{FF2B5EF4-FFF2-40B4-BE49-F238E27FC236}">
                      <a16:creationId xmlns:a16="http://schemas.microsoft.com/office/drawing/2014/main" id="{6D833491-526F-B7CF-C380-506FF42C2095}"/>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TextBox 246">
                  <a:extLst>
                    <a:ext uri="{FF2B5EF4-FFF2-40B4-BE49-F238E27FC236}">
                      <a16:creationId xmlns:a16="http://schemas.microsoft.com/office/drawing/2014/main" id="{01748BD0-5FAD-54BA-BEF2-090EFA4B10EC}"/>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N</a:t>
                  </a:r>
                </a:p>
              </p:txBody>
            </p:sp>
          </p:grpSp>
          <p:cxnSp>
            <p:nvCxnSpPr>
              <p:cNvPr id="253" name="Straight Connector 252">
                <a:extLst>
                  <a:ext uri="{FF2B5EF4-FFF2-40B4-BE49-F238E27FC236}">
                    <a16:creationId xmlns:a16="http://schemas.microsoft.com/office/drawing/2014/main" id="{BB8B030B-2FE2-EED9-EE15-A6067127CFFB}"/>
                  </a:ext>
                </a:extLst>
              </p:cNvPr>
              <p:cNvCxnSpPr>
                <a:cxnSpLocks/>
              </p:cNvCxnSpPr>
              <p:nvPr/>
            </p:nvCxnSpPr>
            <p:spPr bwMode="auto">
              <a:xfrm flipH="1">
                <a:off x="5089860" y="1955652"/>
                <a:ext cx="105180" cy="13178"/>
              </a:xfrm>
              <a:prstGeom prst="line">
                <a:avLst/>
              </a:prstGeom>
              <a:noFill/>
              <a:ln w="19050" cap="flat" cmpd="sng" algn="ctr">
                <a:solidFill>
                  <a:schemeClr val="accent1"/>
                </a:solidFill>
                <a:prstDash val="solid"/>
                <a:round/>
                <a:headEnd type="none" w="med" len="med"/>
                <a:tailEnd type="none" w="med" len="med"/>
              </a:ln>
              <a:effectLst/>
            </p:spPr>
          </p:cxnSp>
          <p:grpSp>
            <p:nvGrpSpPr>
              <p:cNvPr id="262" name="Group 261">
                <a:extLst>
                  <a:ext uri="{FF2B5EF4-FFF2-40B4-BE49-F238E27FC236}">
                    <a16:creationId xmlns:a16="http://schemas.microsoft.com/office/drawing/2014/main" id="{01819F33-8F44-0C22-1B98-6B35C88679E1}"/>
                  </a:ext>
                </a:extLst>
              </p:cNvPr>
              <p:cNvGrpSpPr/>
              <p:nvPr/>
            </p:nvGrpSpPr>
            <p:grpSpPr>
              <a:xfrm>
                <a:off x="5631509" y="1865139"/>
                <a:ext cx="150166" cy="74741"/>
                <a:chOff x="5609810" y="1831480"/>
                <a:chExt cx="134574" cy="54112"/>
              </a:xfrm>
            </p:grpSpPr>
            <p:cxnSp>
              <p:nvCxnSpPr>
                <p:cNvPr id="259" name="Straight Connector 258">
                  <a:extLst>
                    <a:ext uri="{FF2B5EF4-FFF2-40B4-BE49-F238E27FC236}">
                      <a16:creationId xmlns:a16="http://schemas.microsoft.com/office/drawing/2014/main" id="{469870C6-1A3D-E9BF-0C0D-F305F2098F15}"/>
                    </a:ext>
                  </a:extLst>
                </p:cNvPr>
                <p:cNvCxnSpPr>
                  <a:cxnSpLocks/>
                </p:cNvCxnSpPr>
                <p:nvPr/>
              </p:nvCxnSpPr>
              <p:spPr bwMode="auto">
                <a:xfrm flipH="1">
                  <a:off x="5609810" y="1831480"/>
                  <a:ext cx="134574" cy="6589"/>
                </a:xfrm>
                <a:prstGeom prst="line">
                  <a:avLst/>
                </a:prstGeom>
                <a:noFill/>
                <a:ln w="1905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D6C31F0-5EB0-2E61-AED4-041BC9E99E19}"/>
                    </a:ext>
                  </a:extLst>
                </p:cNvPr>
                <p:cNvCxnSpPr>
                  <a:cxnSpLocks/>
                </p:cNvCxnSpPr>
                <p:nvPr/>
              </p:nvCxnSpPr>
              <p:spPr bwMode="auto">
                <a:xfrm flipH="1">
                  <a:off x="5609810" y="1879003"/>
                  <a:ext cx="134574" cy="6589"/>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F45139CC-9731-A2ED-648C-B414C490E091}"/>
                  </a:ext>
                </a:extLst>
              </p:cNvPr>
              <p:cNvGrpSpPr/>
              <p:nvPr/>
            </p:nvGrpSpPr>
            <p:grpSpPr>
              <a:xfrm rot="3401035">
                <a:off x="10035729" y="2358159"/>
                <a:ext cx="119312" cy="29021"/>
                <a:chOff x="5850972" y="2514626"/>
                <a:chExt cx="119312" cy="29021"/>
              </a:xfrm>
            </p:grpSpPr>
            <p:cxnSp>
              <p:nvCxnSpPr>
                <p:cNvPr id="241" name="Straight Connector 240">
                  <a:extLst>
                    <a:ext uri="{FF2B5EF4-FFF2-40B4-BE49-F238E27FC236}">
                      <a16:creationId xmlns:a16="http://schemas.microsoft.com/office/drawing/2014/main" id="{EF2D2D91-5791-E64C-9A58-F24B8916609B}"/>
                    </a:ext>
                  </a:extLst>
                </p:cNvPr>
                <p:cNvCxnSpPr>
                  <a:cxnSpLocks/>
                </p:cNvCxnSpPr>
                <p:nvPr/>
              </p:nvCxnSpPr>
              <p:spPr bwMode="auto">
                <a:xfrm flipH="1">
                  <a:off x="5850972" y="2514626"/>
                  <a:ext cx="119312" cy="0"/>
                </a:xfrm>
                <a:prstGeom prst="line">
                  <a:avLst/>
                </a:prstGeom>
                <a:noFill/>
                <a:ln w="19050"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2F77D34-6C9A-8095-F75D-3247BC33D603}"/>
                    </a:ext>
                  </a:extLst>
                </p:cNvPr>
                <p:cNvCxnSpPr>
                  <a:cxnSpLocks/>
                </p:cNvCxnSpPr>
                <p:nvPr/>
              </p:nvCxnSpPr>
              <p:spPr bwMode="auto">
                <a:xfrm flipH="1">
                  <a:off x="5850972" y="2543647"/>
                  <a:ext cx="119312" cy="0"/>
                </a:xfrm>
                <a:prstGeom prst="line">
                  <a:avLst/>
                </a:prstGeom>
                <a:noFill/>
                <a:ln w="19050" cap="flat" cmpd="sng" algn="ctr">
                  <a:solidFill>
                    <a:schemeClr val="accent4"/>
                  </a:solidFill>
                  <a:prstDash val="solid"/>
                  <a:round/>
                  <a:headEnd type="none" w="med" len="med"/>
                  <a:tailEnd type="none" w="med" len="med"/>
                </a:ln>
                <a:effectLst/>
              </p:spPr>
            </p:cxnSp>
          </p:grpSp>
          <p:sp>
            <p:nvSpPr>
              <p:cNvPr id="265" name="Freeform: Shape 264">
                <a:extLst>
                  <a:ext uri="{FF2B5EF4-FFF2-40B4-BE49-F238E27FC236}">
                    <a16:creationId xmlns:a16="http://schemas.microsoft.com/office/drawing/2014/main" id="{59B60BD3-1880-146F-933D-89176471B210}"/>
                  </a:ext>
                </a:extLst>
              </p:cNvPr>
              <p:cNvSpPr/>
              <p:nvPr/>
            </p:nvSpPr>
            <p:spPr bwMode="auto">
              <a:xfrm>
                <a:off x="5474494" y="1888331"/>
                <a:ext cx="869156" cy="200025"/>
              </a:xfrm>
              <a:custGeom>
                <a:avLst/>
                <a:gdLst>
                  <a:gd name="connsiteX0" fmla="*/ 0 w 869156"/>
                  <a:gd name="connsiteY0" fmla="*/ 38100 h 200025"/>
                  <a:gd name="connsiteX1" fmla="*/ 457200 w 869156"/>
                  <a:gd name="connsiteY1" fmla="*/ 0 h 200025"/>
                  <a:gd name="connsiteX2" fmla="*/ 540544 w 869156"/>
                  <a:gd name="connsiteY2" fmla="*/ 104775 h 200025"/>
                  <a:gd name="connsiteX3" fmla="*/ 690562 w 869156"/>
                  <a:gd name="connsiteY3" fmla="*/ 92869 h 200025"/>
                  <a:gd name="connsiteX4" fmla="*/ 762000 w 869156"/>
                  <a:gd name="connsiteY4" fmla="*/ 200025 h 200025"/>
                  <a:gd name="connsiteX5" fmla="*/ 869156 w 869156"/>
                  <a:gd name="connsiteY5" fmla="*/ 195263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9156" h="200025">
                    <a:moveTo>
                      <a:pt x="0" y="38100"/>
                    </a:moveTo>
                    <a:lnTo>
                      <a:pt x="457200" y="0"/>
                    </a:lnTo>
                    <a:lnTo>
                      <a:pt x="540544" y="104775"/>
                    </a:lnTo>
                    <a:lnTo>
                      <a:pt x="690562" y="92869"/>
                    </a:lnTo>
                    <a:lnTo>
                      <a:pt x="762000" y="200025"/>
                    </a:lnTo>
                    <a:lnTo>
                      <a:pt x="869156" y="195263"/>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nvGrpSpPr>
              <p:cNvPr id="266" name="Group 265">
                <a:extLst>
                  <a:ext uri="{FF2B5EF4-FFF2-40B4-BE49-F238E27FC236}">
                    <a16:creationId xmlns:a16="http://schemas.microsoft.com/office/drawing/2014/main" id="{43800630-B5DC-8D74-6D40-3574BE73F7AF}"/>
                  </a:ext>
                </a:extLst>
              </p:cNvPr>
              <p:cNvGrpSpPr/>
              <p:nvPr/>
            </p:nvGrpSpPr>
            <p:grpSpPr>
              <a:xfrm rot="7298723">
                <a:off x="6177446" y="2113896"/>
                <a:ext cx="97821" cy="31432"/>
                <a:chOff x="5850972" y="2523695"/>
                <a:chExt cx="119313" cy="19952"/>
              </a:xfrm>
            </p:grpSpPr>
            <p:cxnSp>
              <p:nvCxnSpPr>
                <p:cNvPr id="267" name="Straight Connector 266">
                  <a:extLst>
                    <a:ext uri="{FF2B5EF4-FFF2-40B4-BE49-F238E27FC236}">
                      <a16:creationId xmlns:a16="http://schemas.microsoft.com/office/drawing/2014/main" id="{E4A71744-4222-51A8-F3D7-2FACFBFB634E}"/>
                    </a:ext>
                  </a:extLst>
                </p:cNvPr>
                <p:cNvCxnSpPr>
                  <a:cxnSpLocks/>
                </p:cNvCxnSpPr>
                <p:nvPr/>
              </p:nvCxnSpPr>
              <p:spPr bwMode="auto">
                <a:xfrm flipH="1">
                  <a:off x="5850973" y="2523695"/>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CB9032A-23ED-BE81-1F69-EF5E2EC4433A}"/>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69" name="Freeform: Shape 268">
                <a:extLst>
                  <a:ext uri="{FF2B5EF4-FFF2-40B4-BE49-F238E27FC236}">
                    <a16:creationId xmlns:a16="http://schemas.microsoft.com/office/drawing/2014/main" id="{7B21D526-560E-E97C-7A19-FD9941FB7130}"/>
                  </a:ext>
                </a:extLst>
              </p:cNvPr>
              <p:cNvSpPr/>
              <p:nvPr/>
            </p:nvSpPr>
            <p:spPr bwMode="auto">
              <a:xfrm>
                <a:off x="6450806" y="2116931"/>
                <a:ext cx="219075" cy="73819"/>
              </a:xfrm>
              <a:custGeom>
                <a:avLst/>
                <a:gdLst>
                  <a:gd name="connsiteX0" fmla="*/ 0 w 219075"/>
                  <a:gd name="connsiteY0" fmla="*/ 23813 h 73819"/>
                  <a:gd name="connsiteX1" fmla="*/ 40482 w 219075"/>
                  <a:gd name="connsiteY1" fmla="*/ 73819 h 73819"/>
                  <a:gd name="connsiteX2" fmla="*/ 183357 w 219075"/>
                  <a:gd name="connsiteY2" fmla="*/ 57150 h 73819"/>
                  <a:gd name="connsiteX3" fmla="*/ 219075 w 219075"/>
                  <a:gd name="connsiteY3" fmla="*/ 0 h 73819"/>
                </a:gdLst>
                <a:ahLst/>
                <a:cxnLst>
                  <a:cxn ang="0">
                    <a:pos x="connsiteX0" y="connsiteY0"/>
                  </a:cxn>
                  <a:cxn ang="0">
                    <a:pos x="connsiteX1" y="connsiteY1"/>
                  </a:cxn>
                  <a:cxn ang="0">
                    <a:pos x="connsiteX2" y="connsiteY2"/>
                  </a:cxn>
                  <a:cxn ang="0">
                    <a:pos x="connsiteX3" y="connsiteY3"/>
                  </a:cxn>
                </a:cxnLst>
                <a:rect l="l" t="t" r="r" b="b"/>
                <a:pathLst>
                  <a:path w="219075" h="73819">
                    <a:moveTo>
                      <a:pt x="0" y="23813"/>
                    </a:moveTo>
                    <a:lnTo>
                      <a:pt x="40482" y="73819"/>
                    </a:lnTo>
                    <a:lnTo>
                      <a:pt x="183357" y="57150"/>
                    </a:lnTo>
                    <a:lnTo>
                      <a:pt x="219075" y="0"/>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270" name="Freeform: Shape 269">
                <a:extLst>
                  <a:ext uri="{FF2B5EF4-FFF2-40B4-BE49-F238E27FC236}">
                    <a16:creationId xmlns:a16="http://schemas.microsoft.com/office/drawing/2014/main" id="{41133D9C-AFD8-1D01-A425-F6CBFDF503BE}"/>
                  </a:ext>
                </a:extLst>
              </p:cNvPr>
              <p:cNvSpPr/>
              <p:nvPr/>
            </p:nvSpPr>
            <p:spPr bwMode="auto">
              <a:xfrm>
                <a:off x="6631781" y="2174081"/>
                <a:ext cx="178594" cy="100013"/>
              </a:xfrm>
              <a:custGeom>
                <a:avLst/>
                <a:gdLst>
                  <a:gd name="connsiteX0" fmla="*/ 0 w 178594"/>
                  <a:gd name="connsiteY0" fmla="*/ 0 h 100013"/>
                  <a:gd name="connsiteX1" fmla="*/ 92869 w 178594"/>
                  <a:gd name="connsiteY1" fmla="*/ 100013 h 100013"/>
                  <a:gd name="connsiteX2" fmla="*/ 178594 w 178594"/>
                  <a:gd name="connsiteY2" fmla="*/ 66675 h 100013"/>
                </a:gdLst>
                <a:ahLst/>
                <a:cxnLst>
                  <a:cxn ang="0">
                    <a:pos x="connsiteX0" y="connsiteY0"/>
                  </a:cxn>
                  <a:cxn ang="0">
                    <a:pos x="connsiteX1" y="connsiteY1"/>
                  </a:cxn>
                  <a:cxn ang="0">
                    <a:pos x="connsiteX2" y="connsiteY2"/>
                  </a:cxn>
                </a:cxnLst>
                <a:rect l="l" t="t" r="r" b="b"/>
                <a:pathLst>
                  <a:path w="178594" h="100013">
                    <a:moveTo>
                      <a:pt x="0" y="0"/>
                    </a:moveTo>
                    <a:lnTo>
                      <a:pt x="92869" y="100013"/>
                    </a:lnTo>
                    <a:lnTo>
                      <a:pt x="178594" y="66675"/>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cxnSp>
            <p:nvCxnSpPr>
              <p:cNvPr id="271" name="Straight Connector 270">
                <a:extLst>
                  <a:ext uri="{FF2B5EF4-FFF2-40B4-BE49-F238E27FC236}">
                    <a16:creationId xmlns:a16="http://schemas.microsoft.com/office/drawing/2014/main" id="{F20EEF22-82BD-CE8B-335F-F91D066BA88B}"/>
                  </a:ext>
                </a:extLst>
              </p:cNvPr>
              <p:cNvCxnSpPr>
                <a:cxnSpLocks/>
              </p:cNvCxnSpPr>
              <p:nvPr/>
            </p:nvCxnSpPr>
            <p:spPr bwMode="auto">
              <a:xfrm flipH="1" flipV="1">
                <a:off x="6666530" y="2164369"/>
                <a:ext cx="71655" cy="82640"/>
              </a:xfrm>
              <a:prstGeom prst="line">
                <a:avLst/>
              </a:prstGeom>
              <a:noFill/>
              <a:ln w="1905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7973041-C795-C688-B7F8-2222AF86F9C6}"/>
                  </a:ext>
                </a:extLst>
              </p:cNvPr>
              <p:cNvCxnSpPr/>
              <p:nvPr/>
            </p:nvCxnSpPr>
            <p:spPr bwMode="auto">
              <a:xfrm>
                <a:off x="6864438" y="2131606"/>
                <a:ext cx="0" cy="56838"/>
              </a:xfrm>
              <a:prstGeom prst="line">
                <a:avLst/>
              </a:prstGeom>
              <a:noFill/>
              <a:ln w="19050" cap="flat" cmpd="sng" algn="ctr">
                <a:solidFill>
                  <a:schemeClr val="accent1"/>
                </a:solidFill>
                <a:prstDash val="solid"/>
                <a:round/>
                <a:headEnd type="none" w="med" len="med"/>
                <a:tailEnd type="none" w="med" len="med"/>
              </a:ln>
              <a:effectLst/>
            </p:spPr>
          </p:cxnSp>
          <p:grpSp>
            <p:nvGrpSpPr>
              <p:cNvPr id="279" name="Group 278">
                <a:extLst>
                  <a:ext uri="{FF2B5EF4-FFF2-40B4-BE49-F238E27FC236}">
                    <a16:creationId xmlns:a16="http://schemas.microsoft.com/office/drawing/2014/main" id="{A6E53ECA-024D-83FB-B1ED-67756E6E5037}"/>
                  </a:ext>
                </a:extLst>
              </p:cNvPr>
              <p:cNvGrpSpPr/>
              <p:nvPr/>
            </p:nvGrpSpPr>
            <p:grpSpPr>
              <a:xfrm rot="16572520">
                <a:off x="6757397" y="2050509"/>
                <a:ext cx="26194" cy="56838"/>
                <a:chOff x="6366757" y="2341076"/>
                <a:chExt cx="26194" cy="56838"/>
              </a:xfrm>
            </p:grpSpPr>
            <p:cxnSp>
              <p:nvCxnSpPr>
                <p:cNvPr id="277" name="Straight Connector 276">
                  <a:extLst>
                    <a:ext uri="{FF2B5EF4-FFF2-40B4-BE49-F238E27FC236}">
                      <a16:creationId xmlns:a16="http://schemas.microsoft.com/office/drawing/2014/main" id="{ACEB526E-2F1D-C806-16EF-B35A052E7859}"/>
                    </a:ext>
                  </a:extLst>
                </p:cNvPr>
                <p:cNvCxnSpPr/>
                <p:nvPr/>
              </p:nvCxnSpPr>
              <p:spPr bwMode="auto">
                <a:xfrm>
                  <a:off x="6366757" y="2341076"/>
                  <a:ext cx="0" cy="56838"/>
                </a:xfrm>
                <a:prstGeom prst="line">
                  <a:avLst/>
                </a:prstGeom>
                <a:noFill/>
                <a:ln w="1905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DD0301A3-52C6-5F13-CEFC-8018D9077A64}"/>
                    </a:ext>
                  </a:extLst>
                </p:cNvPr>
                <p:cNvCxnSpPr/>
                <p:nvPr/>
              </p:nvCxnSpPr>
              <p:spPr bwMode="auto">
                <a:xfrm>
                  <a:off x="6392951" y="2341076"/>
                  <a:ext cx="0" cy="56838"/>
                </a:xfrm>
                <a:prstGeom prst="line">
                  <a:avLst/>
                </a:prstGeom>
                <a:noFill/>
                <a:ln w="19050" cap="flat" cmpd="sng" algn="ctr">
                  <a:solidFill>
                    <a:schemeClr val="accent1"/>
                  </a:solidFill>
                  <a:prstDash val="solid"/>
                  <a:round/>
                  <a:headEnd type="none" w="med" len="med"/>
                  <a:tailEnd type="none" w="med" len="med"/>
                </a:ln>
                <a:effectLst/>
              </p:spPr>
            </p:cxnSp>
          </p:grpSp>
          <p:sp>
            <p:nvSpPr>
              <p:cNvPr id="280" name="Freeform: Shape 279">
                <a:extLst>
                  <a:ext uri="{FF2B5EF4-FFF2-40B4-BE49-F238E27FC236}">
                    <a16:creationId xmlns:a16="http://schemas.microsoft.com/office/drawing/2014/main" id="{AD83464B-CB65-3862-665D-B5724943CE31}"/>
                  </a:ext>
                </a:extLst>
              </p:cNvPr>
              <p:cNvSpPr/>
              <p:nvPr/>
            </p:nvSpPr>
            <p:spPr bwMode="auto">
              <a:xfrm>
                <a:off x="6927056" y="2214563"/>
                <a:ext cx="271463" cy="76200"/>
              </a:xfrm>
              <a:custGeom>
                <a:avLst/>
                <a:gdLst>
                  <a:gd name="connsiteX0" fmla="*/ 0 w 271463"/>
                  <a:gd name="connsiteY0" fmla="*/ 26193 h 76200"/>
                  <a:gd name="connsiteX1" fmla="*/ 76200 w 271463"/>
                  <a:gd name="connsiteY1" fmla="*/ 76200 h 76200"/>
                  <a:gd name="connsiteX2" fmla="*/ 207169 w 271463"/>
                  <a:gd name="connsiteY2" fmla="*/ 0 h 76200"/>
                  <a:gd name="connsiteX3" fmla="*/ 271463 w 271463"/>
                  <a:gd name="connsiteY3" fmla="*/ 40481 h 76200"/>
                </a:gdLst>
                <a:ahLst/>
                <a:cxnLst>
                  <a:cxn ang="0">
                    <a:pos x="connsiteX0" y="connsiteY0"/>
                  </a:cxn>
                  <a:cxn ang="0">
                    <a:pos x="connsiteX1" y="connsiteY1"/>
                  </a:cxn>
                  <a:cxn ang="0">
                    <a:pos x="connsiteX2" y="connsiteY2"/>
                  </a:cxn>
                  <a:cxn ang="0">
                    <a:pos x="connsiteX3" y="connsiteY3"/>
                  </a:cxn>
                </a:cxnLst>
                <a:rect l="l" t="t" r="r" b="b"/>
                <a:pathLst>
                  <a:path w="271463" h="76200">
                    <a:moveTo>
                      <a:pt x="0" y="26193"/>
                    </a:moveTo>
                    <a:lnTo>
                      <a:pt x="76200" y="76200"/>
                    </a:lnTo>
                    <a:lnTo>
                      <a:pt x="207169" y="0"/>
                    </a:lnTo>
                    <a:lnTo>
                      <a:pt x="271463"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281" name="Freeform: Shape 280">
                <a:extLst>
                  <a:ext uri="{FF2B5EF4-FFF2-40B4-BE49-F238E27FC236}">
                    <a16:creationId xmlns:a16="http://schemas.microsoft.com/office/drawing/2014/main" id="{9468A294-D3D7-86F6-5CF8-0DED1529217C}"/>
                  </a:ext>
                </a:extLst>
              </p:cNvPr>
              <p:cNvSpPr/>
              <p:nvPr/>
            </p:nvSpPr>
            <p:spPr bwMode="auto">
              <a:xfrm>
                <a:off x="7300913" y="2212181"/>
                <a:ext cx="283368" cy="69057"/>
              </a:xfrm>
              <a:custGeom>
                <a:avLst/>
                <a:gdLst>
                  <a:gd name="connsiteX0" fmla="*/ 0 w 283368"/>
                  <a:gd name="connsiteY0" fmla="*/ 45244 h 69057"/>
                  <a:gd name="connsiteX1" fmla="*/ 88106 w 283368"/>
                  <a:gd name="connsiteY1" fmla="*/ 0 h 69057"/>
                  <a:gd name="connsiteX2" fmla="*/ 202406 w 283368"/>
                  <a:gd name="connsiteY2" fmla="*/ 69057 h 69057"/>
                  <a:gd name="connsiteX3" fmla="*/ 283368 w 283368"/>
                  <a:gd name="connsiteY3" fmla="*/ 35719 h 69057"/>
                </a:gdLst>
                <a:ahLst/>
                <a:cxnLst>
                  <a:cxn ang="0">
                    <a:pos x="connsiteX0" y="connsiteY0"/>
                  </a:cxn>
                  <a:cxn ang="0">
                    <a:pos x="connsiteX1" y="connsiteY1"/>
                  </a:cxn>
                  <a:cxn ang="0">
                    <a:pos x="connsiteX2" y="connsiteY2"/>
                  </a:cxn>
                  <a:cxn ang="0">
                    <a:pos x="connsiteX3" y="connsiteY3"/>
                  </a:cxn>
                </a:cxnLst>
                <a:rect l="l" t="t" r="r" b="b"/>
                <a:pathLst>
                  <a:path w="283368" h="69057">
                    <a:moveTo>
                      <a:pt x="0" y="45244"/>
                    </a:moveTo>
                    <a:lnTo>
                      <a:pt x="88106" y="0"/>
                    </a:lnTo>
                    <a:lnTo>
                      <a:pt x="202406" y="69057"/>
                    </a:lnTo>
                    <a:lnTo>
                      <a:pt x="283368" y="35719"/>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282" name="TextBox 281">
                <a:extLst>
                  <a:ext uri="{FF2B5EF4-FFF2-40B4-BE49-F238E27FC236}">
                    <a16:creationId xmlns:a16="http://schemas.microsoft.com/office/drawing/2014/main" id="{B74A46CA-FCEA-6EE3-1822-A6DEC40EC6CB}"/>
                  </a:ext>
                </a:extLst>
              </p:cNvPr>
              <p:cNvSpPr txBox="1"/>
              <p:nvPr/>
            </p:nvSpPr>
            <p:spPr bwMode="auto">
              <a:xfrm>
                <a:off x="7056039" y="2055129"/>
                <a:ext cx="255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4" name="Freeform: Shape 283">
                <a:extLst>
                  <a:ext uri="{FF2B5EF4-FFF2-40B4-BE49-F238E27FC236}">
                    <a16:creationId xmlns:a16="http://schemas.microsoft.com/office/drawing/2014/main" id="{49B01BD1-2A46-1B9F-6A33-90861A589730}"/>
                  </a:ext>
                </a:extLst>
              </p:cNvPr>
              <p:cNvSpPr/>
              <p:nvPr/>
            </p:nvSpPr>
            <p:spPr bwMode="auto">
              <a:xfrm>
                <a:off x="7705725" y="2214563"/>
                <a:ext cx="269081" cy="69056"/>
              </a:xfrm>
              <a:custGeom>
                <a:avLst/>
                <a:gdLst>
                  <a:gd name="connsiteX0" fmla="*/ 0 w 269081"/>
                  <a:gd name="connsiteY0" fmla="*/ 30956 h 69056"/>
                  <a:gd name="connsiteX1" fmla="*/ 71438 w 269081"/>
                  <a:gd name="connsiteY1" fmla="*/ 69056 h 69056"/>
                  <a:gd name="connsiteX2" fmla="*/ 195263 w 269081"/>
                  <a:gd name="connsiteY2" fmla="*/ 0 h 69056"/>
                  <a:gd name="connsiteX3" fmla="*/ 269081 w 269081"/>
                  <a:gd name="connsiteY3" fmla="*/ 40481 h 69056"/>
                </a:gdLst>
                <a:ahLst/>
                <a:cxnLst>
                  <a:cxn ang="0">
                    <a:pos x="connsiteX0" y="connsiteY0"/>
                  </a:cxn>
                  <a:cxn ang="0">
                    <a:pos x="connsiteX1" y="connsiteY1"/>
                  </a:cxn>
                  <a:cxn ang="0">
                    <a:pos x="connsiteX2" y="connsiteY2"/>
                  </a:cxn>
                  <a:cxn ang="0">
                    <a:pos x="connsiteX3" y="connsiteY3"/>
                  </a:cxn>
                </a:cxnLst>
                <a:rect l="l" t="t" r="r" b="b"/>
                <a:pathLst>
                  <a:path w="269081" h="69056">
                    <a:moveTo>
                      <a:pt x="0" y="30956"/>
                    </a:moveTo>
                    <a:lnTo>
                      <a:pt x="71438" y="69056"/>
                    </a:lnTo>
                    <a:lnTo>
                      <a:pt x="195263" y="0"/>
                    </a:lnTo>
                    <a:lnTo>
                      <a:pt x="269081"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nvGrpSpPr>
              <p:cNvPr id="285" name="Group 284">
                <a:extLst>
                  <a:ext uri="{FF2B5EF4-FFF2-40B4-BE49-F238E27FC236}">
                    <a16:creationId xmlns:a16="http://schemas.microsoft.com/office/drawing/2014/main" id="{4BB73878-CE28-377E-3BC3-627033DD9CB5}"/>
                  </a:ext>
                </a:extLst>
              </p:cNvPr>
              <p:cNvGrpSpPr/>
              <p:nvPr/>
            </p:nvGrpSpPr>
            <p:grpSpPr>
              <a:xfrm rot="5400000">
                <a:off x="7724915" y="2309172"/>
                <a:ext cx="99750" cy="27247"/>
                <a:chOff x="5850972" y="2526351"/>
                <a:chExt cx="119313" cy="17296"/>
              </a:xfrm>
            </p:grpSpPr>
            <p:cxnSp>
              <p:nvCxnSpPr>
                <p:cNvPr id="286" name="Straight Connector 285">
                  <a:extLst>
                    <a:ext uri="{FF2B5EF4-FFF2-40B4-BE49-F238E27FC236}">
                      <a16:creationId xmlns:a16="http://schemas.microsoft.com/office/drawing/2014/main" id="{F3FAB5EB-29CE-9DE1-27E0-D0A33E4225D6}"/>
                    </a:ext>
                  </a:extLst>
                </p:cNvPr>
                <p:cNvCxnSpPr>
                  <a:cxnSpLocks/>
                </p:cNvCxnSpPr>
                <p:nvPr/>
              </p:nvCxnSpPr>
              <p:spPr bwMode="auto">
                <a:xfrm flipH="1">
                  <a:off x="5850973" y="2526351"/>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06844B8-77D9-6E70-3181-E9E613AB94D8}"/>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88" name="Freeform: Shape 287">
                <a:extLst>
                  <a:ext uri="{FF2B5EF4-FFF2-40B4-BE49-F238E27FC236}">
                    <a16:creationId xmlns:a16="http://schemas.microsoft.com/office/drawing/2014/main" id="{D0949BC9-7043-DF0F-F4BD-5386F44D23FA}"/>
                  </a:ext>
                </a:extLst>
              </p:cNvPr>
              <p:cNvSpPr/>
              <p:nvPr/>
            </p:nvSpPr>
            <p:spPr bwMode="auto">
              <a:xfrm flipH="1">
                <a:off x="8081007" y="2215278"/>
                <a:ext cx="269081" cy="69056"/>
              </a:xfrm>
              <a:custGeom>
                <a:avLst/>
                <a:gdLst>
                  <a:gd name="connsiteX0" fmla="*/ 0 w 269081"/>
                  <a:gd name="connsiteY0" fmla="*/ 30956 h 69056"/>
                  <a:gd name="connsiteX1" fmla="*/ 71438 w 269081"/>
                  <a:gd name="connsiteY1" fmla="*/ 69056 h 69056"/>
                  <a:gd name="connsiteX2" fmla="*/ 195263 w 269081"/>
                  <a:gd name="connsiteY2" fmla="*/ 0 h 69056"/>
                  <a:gd name="connsiteX3" fmla="*/ 269081 w 269081"/>
                  <a:gd name="connsiteY3" fmla="*/ 40481 h 69056"/>
                </a:gdLst>
                <a:ahLst/>
                <a:cxnLst>
                  <a:cxn ang="0">
                    <a:pos x="connsiteX0" y="connsiteY0"/>
                  </a:cxn>
                  <a:cxn ang="0">
                    <a:pos x="connsiteX1" y="connsiteY1"/>
                  </a:cxn>
                  <a:cxn ang="0">
                    <a:pos x="connsiteX2" y="connsiteY2"/>
                  </a:cxn>
                  <a:cxn ang="0">
                    <a:pos x="connsiteX3" y="connsiteY3"/>
                  </a:cxn>
                </a:cxnLst>
                <a:rect l="l" t="t" r="r" b="b"/>
                <a:pathLst>
                  <a:path w="269081" h="69056">
                    <a:moveTo>
                      <a:pt x="0" y="30956"/>
                    </a:moveTo>
                    <a:lnTo>
                      <a:pt x="71438" y="69056"/>
                    </a:lnTo>
                    <a:lnTo>
                      <a:pt x="195263" y="0"/>
                    </a:lnTo>
                    <a:lnTo>
                      <a:pt x="269081"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nvGrpSpPr>
              <p:cNvPr id="289" name="Group 288">
                <a:extLst>
                  <a:ext uri="{FF2B5EF4-FFF2-40B4-BE49-F238E27FC236}">
                    <a16:creationId xmlns:a16="http://schemas.microsoft.com/office/drawing/2014/main" id="{C67BC2C5-93CA-A099-49EC-268C5F30D726}"/>
                  </a:ext>
                </a:extLst>
              </p:cNvPr>
              <p:cNvGrpSpPr/>
              <p:nvPr/>
            </p:nvGrpSpPr>
            <p:grpSpPr>
              <a:xfrm rot="5400000">
                <a:off x="8223631" y="2305485"/>
                <a:ext cx="99750" cy="34621"/>
                <a:chOff x="5850972" y="2526351"/>
                <a:chExt cx="119313" cy="21977"/>
              </a:xfrm>
            </p:grpSpPr>
            <p:cxnSp>
              <p:nvCxnSpPr>
                <p:cNvPr id="290" name="Straight Connector 289">
                  <a:extLst>
                    <a:ext uri="{FF2B5EF4-FFF2-40B4-BE49-F238E27FC236}">
                      <a16:creationId xmlns:a16="http://schemas.microsoft.com/office/drawing/2014/main" id="{CD0C0028-3C0C-59B4-937E-412501BA4DEC}"/>
                    </a:ext>
                  </a:extLst>
                </p:cNvPr>
                <p:cNvCxnSpPr>
                  <a:cxnSpLocks/>
                </p:cNvCxnSpPr>
                <p:nvPr/>
              </p:nvCxnSpPr>
              <p:spPr bwMode="auto">
                <a:xfrm flipH="1">
                  <a:off x="5850973" y="2526351"/>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8A5862D-90BC-AE16-EF03-6D153433C6ED}"/>
                    </a:ext>
                  </a:extLst>
                </p:cNvPr>
                <p:cNvCxnSpPr>
                  <a:cxnSpLocks/>
                </p:cNvCxnSpPr>
                <p:nvPr/>
              </p:nvCxnSpPr>
              <p:spPr bwMode="auto">
                <a:xfrm flipH="1">
                  <a:off x="5850972" y="2548328"/>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92" name="Freeform: Shape 291">
                <a:extLst>
                  <a:ext uri="{FF2B5EF4-FFF2-40B4-BE49-F238E27FC236}">
                    <a16:creationId xmlns:a16="http://schemas.microsoft.com/office/drawing/2014/main" id="{016DCEFB-4E9B-805A-2B2D-0D8E2A0D1823}"/>
                  </a:ext>
                </a:extLst>
              </p:cNvPr>
              <p:cNvSpPr/>
              <p:nvPr/>
            </p:nvSpPr>
            <p:spPr bwMode="auto">
              <a:xfrm>
                <a:off x="8479196" y="2213602"/>
                <a:ext cx="269081" cy="69056"/>
              </a:xfrm>
              <a:custGeom>
                <a:avLst/>
                <a:gdLst>
                  <a:gd name="connsiteX0" fmla="*/ 0 w 269081"/>
                  <a:gd name="connsiteY0" fmla="*/ 30956 h 69056"/>
                  <a:gd name="connsiteX1" fmla="*/ 71438 w 269081"/>
                  <a:gd name="connsiteY1" fmla="*/ 69056 h 69056"/>
                  <a:gd name="connsiteX2" fmla="*/ 195263 w 269081"/>
                  <a:gd name="connsiteY2" fmla="*/ 0 h 69056"/>
                  <a:gd name="connsiteX3" fmla="*/ 269081 w 269081"/>
                  <a:gd name="connsiteY3" fmla="*/ 40481 h 69056"/>
                </a:gdLst>
                <a:ahLst/>
                <a:cxnLst>
                  <a:cxn ang="0">
                    <a:pos x="connsiteX0" y="connsiteY0"/>
                  </a:cxn>
                  <a:cxn ang="0">
                    <a:pos x="connsiteX1" y="connsiteY1"/>
                  </a:cxn>
                  <a:cxn ang="0">
                    <a:pos x="connsiteX2" y="connsiteY2"/>
                  </a:cxn>
                  <a:cxn ang="0">
                    <a:pos x="connsiteX3" y="connsiteY3"/>
                  </a:cxn>
                </a:cxnLst>
                <a:rect l="l" t="t" r="r" b="b"/>
                <a:pathLst>
                  <a:path w="269081" h="69056">
                    <a:moveTo>
                      <a:pt x="0" y="30956"/>
                    </a:moveTo>
                    <a:lnTo>
                      <a:pt x="71438" y="69056"/>
                    </a:lnTo>
                    <a:lnTo>
                      <a:pt x="195263" y="0"/>
                    </a:lnTo>
                    <a:lnTo>
                      <a:pt x="269081"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nvGrpSpPr>
              <p:cNvPr id="293" name="Group 292">
                <a:extLst>
                  <a:ext uri="{FF2B5EF4-FFF2-40B4-BE49-F238E27FC236}">
                    <a16:creationId xmlns:a16="http://schemas.microsoft.com/office/drawing/2014/main" id="{EEF52AEE-445D-AC3C-C1BD-C6C041E1C940}"/>
                  </a:ext>
                </a:extLst>
              </p:cNvPr>
              <p:cNvGrpSpPr/>
              <p:nvPr/>
            </p:nvGrpSpPr>
            <p:grpSpPr>
              <a:xfrm rot="5400000">
                <a:off x="8624664" y="2165873"/>
                <a:ext cx="99750" cy="27247"/>
                <a:chOff x="5850972" y="2526351"/>
                <a:chExt cx="119313" cy="17296"/>
              </a:xfrm>
            </p:grpSpPr>
            <p:cxnSp>
              <p:nvCxnSpPr>
                <p:cNvPr id="294" name="Straight Connector 293">
                  <a:extLst>
                    <a:ext uri="{FF2B5EF4-FFF2-40B4-BE49-F238E27FC236}">
                      <a16:creationId xmlns:a16="http://schemas.microsoft.com/office/drawing/2014/main" id="{F0F4D82A-ACFE-6384-30B8-A34B51BD00BC}"/>
                    </a:ext>
                  </a:extLst>
                </p:cNvPr>
                <p:cNvCxnSpPr>
                  <a:cxnSpLocks/>
                </p:cNvCxnSpPr>
                <p:nvPr/>
              </p:nvCxnSpPr>
              <p:spPr bwMode="auto">
                <a:xfrm flipH="1">
                  <a:off x="5850973" y="2526351"/>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9914DEF-40FE-3E65-B347-6BE56B4FB6A3}"/>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96" name="Freeform: Shape 295">
                <a:extLst>
                  <a:ext uri="{FF2B5EF4-FFF2-40B4-BE49-F238E27FC236}">
                    <a16:creationId xmlns:a16="http://schemas.microsoft.com/office/drawing/2014/main" id="{31D4ED46-052E-80FF-CF6C-709A5A6B2551}"/>
                  </a:ext>
                </a:extLst>
              </p:cNvPr>
              <p:cNvSpPr/>
              <p:nvPr/>
            </p:nvSpPr>
            <p:spPr bwMode="auto">
              <a:xfrm>
                <a:off x="8539163" y="2421731"/>
                <a:ext cx="261937" cy="357188"/>
              </a:xfrm>
              <a:custGeom>
                <a:avLst/>
                <a:gdLst>
                  <a:gd name="connsiteX0" fmla="*/ 0 w 261937"/>
                  <a:gd name="connsiteY0" fmla="*/ 0 h 357188"/>
                  <a:gd name="connsiteX1" fmla="*/ 133350 w 261937"/>
                  <a:gd name="connsiteY1" fmla="*/ 66675 h 357188"/>
                  <a:gd name="connsiteX2" fmla="*/ 138112 w 261937"/>
                  <a:gd name="connsiteY2" fmla="*/ 204788 h 357188"/>
                  <a:gd name="connsiteX3" fmla="*/ 261937 w 261937"/>
                  <a:gd name="connsiteY3" fmla="*/ 276225 h 357188"/>
                  <a:gd name="connsiteX4" fmla="*/ 261937 w 261937"/>
                  <a:gd name="connsiteY4" fmla="*/ 357188 h 357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37" h="357188">
                    <a:moveTo>
                      <a:pt x="0" y="0"/>
                    </a:moveTo>
                    <a:lnTo>
                      <a:pt x="133350" y="66675"/>
                    </a:lnTo>
                    <a:lnTo>
                      <a:pt x="138112" y="204788"/>
                    </a:lnTo>
                    <a:lnTo>
                      <a:pt x="261937" y="276225"/>
                    </a:lnTo>
                    <a:lnTo>
                      <a:pt x="261937" y="357188"/>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nvGrpSpPr>
              <p:cNvPr id="297" name="Group 296">
                <a:extLst>
                  <a:ext uri="{FF2B5EF4-FFF2-40B4-BE49-F238E27FC236}">
                    <a16:creationId xmlns:a16="http://schemas.microsoft.com/office/drawing/2014/main" id="{38D320FF-9FA5-5C2B-3F61-98DF5002BB06}"/>
                  </a:ext>
                </a:extLst>
              </p:cNvPr>
              <p:cNvGrpSpPr/>
              <p:nvPr/>
            </p:nvGrpSpPr>
            <p:grpSpPr>
              <a:xfrm>
                <a:off x="8523776" y="2318401"/>
                <a:ext cx="56302" cy="70725"/>
                <a:chOff x="5854326" y="2477498"/>
                <a:chExt cx="119312" cy="70725"/>
              </a:xfrm>
            </p:grpSpPr>
            <p:cxnSp>
              <p:nvCxnSpPr>
                <p:cNvPr id="298" name="Straight Connector 297">
                  <a:extLst>
                    <a:ext uri="{FF2B5EF4-FFF2-40B4-BE49-F238E27FC236}">
                      <a16:creationId xmlns:a16="http://schemas.microsoft.com/office/drawing/2014/main" id="{AE946ADD-74A7-57AC-0D70-BF89A1235756}"/>
                    </a:ext>
                  </a:extLst>
                </p:cNvPr>
                <p:cNvCxnSpPr>
                  <a:cxnSpLocks/>
                </p:cNvCxnSpPr>
                <p:nvPr/>
              </p:nvCxnSpPr>
              <p:spPr bwMode="auto">
                <a:xfrm flipH="1">
                  <a:off x="5869144" y="2514626"/>
                  <a:ext cx="87671" cy="0"/>
                </a:xfrm>
                <a:prstGeom prst="line">
                  <a:avLst/>
                </a:prstGeom>
                <a:noFill/>
                <a:ln w="1905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5C86B21C-F4EB-E23D-99F2-31E12F5F26F1}"/>
                    </a:ext>
                  </a:extLst>
                </p:cNvPr>
                <p:cNvCxnSpPr>
                  <a:cxnSpLocks/>
                </p:cNvCxnSpPr>
                <p:nvPr/>
              </p:nvCxnSpPr>
              <p:spPr bwMode="auto">
                <a:xfrm flipH="1">
                  <a:off x="5854326" y="2548223"/>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5B3B8097-3EB8-C950-F93E-7F34C4B3B6F5}"/>
                    </a:ext>
                  </a:extLst>
                </p:cNvPr>
                <p:cNvCxnSpPr>
                  <a:cxnSpLocks/>
                </p:cNvCxnSpPr>
                <p:nvPr/>
              </p:nvCxnSpPr>
              <p:spPr bwMode="auto">
                <a:xfrm flipH="1">
                  <a:off x="5893213" y="2477498"/>
                  <a:ext cx="4022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A0CAB0D5-ADAC-1AE0-25FE-043B32D8F4ED}"/>
                  </a:ext>
                </a:extLst>
              </p:cNvPr>
              <p:cNvGrpSpPr/>
              <p:nvPr/>
            </p:nvGrpSpPr>
            <p:grpSpPr>
              <a:xfrm rot="19846887">
                <a:off x="8916494" y="2026366"/>
                <a:ext cx="285656" cy="242193"/>
                <a:chOff x="5620187" y="2152560"/>
                <a:chExt cx="285656" cy="242193"/>
              </a:xfrm>
            </p:grpSpPr>
            <p:sp>
              <p:nvSpPr>
                <p:cNvPr id="308" name="Hexagon 307">
                  <a:extLst>
                    <a:ext uri="{FF2B5EF4-FFF2-40B4-BE49-F238E27FC236}">
                      <a16:creationId xmlns:a16="http://schemas.microsoft.com/office/drawing/2014/main" id="{739F3607-066B-0249-6395-17F51FA240B3}"/>
                    </a:ext>
                  </a:extLst>
                </p:cNvPr>
                <p:cNvSpPr/>
                <p:nvPr/>
              </p:nvSpPr>
              <p:spPr bwMode="auto">
                <a:xfrm>
                  <a:off x="5620187" y="2152560"/>
                  <a:ext cx="285656" cy="242193"/>
                </a:xfrm>
                <a:prstGeom prst="hexagon">
                  <a:avLst>
                    <a:gd name="adj" fmla="val 25000"/>
                    <a:gd name="vf" fmla="val 115470"/>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09" name="Straight Connector 308">
                  <a:extLst>
                    <a:ext uri="{FF2B5EF4-FFF2-40B4-BE49-F238E27FC236}">
                      <a16:creationId xmlns:a16="http://schemas.microsoft.com/office/drawing/2014/main" id="{4F3322F5-5BFC-39D0-4FFA-D72F830EC538}"/>
                    </a:ext>
                  </a:extLst>
                </p:cNvPr>
                <p:cNvCxnSpPr>
                  <a:cxnSpLocks/>
                </p:cNvCxnSpPr>
                <p:nvPr/>
              </p:nvCxnSpPr>
              <p:spPr bwMode="auto">
                <a:xfrm>
                  <a:off x="5822646" y="2181790"/>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7B3DD81F-6E7C-6C5C-3E77-E4E90E72E93F}"/>
                    </a:ext>
                  </a:extLst>
                </p:cNvPr>
                <p:cNvCxnSpPr>
                  <a:cxnSpLocks/>
                </p:cNvCxnSpPr>
                <p:nvPr/>
              </p:nvCxnSpPr>
              <p:spPr bwMode="auto">
                <a:xfrm flipH="1">
                  <a:off x="5656323" y="2180599"/>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02F4F00B-E229-B443-54E3-2E530D9D9ED8}"/>
                    </a:ext>
                  </a:extLst>
                </p:cNvPr>
                <p:cNvCxnSpPr>
                  <a:cxnSpLocks/>
                </p:cNvCxnSpPr>
                <p:nvPr/>
              </p:nvCxnSpPr>
              <p:spPr bwMode="auto">
                <a:xfrm flipH="1">
                  <a:off x="5698572" y="2362226"/>
                  <a:ext cx="119312" cy="0"/>
                </a:xfrm>
                <a:prstGeom prst="line">
                  <a:avLst/>
                </a:prstGeom>
                <a:noFill/>
                <a:ln w="19050" cap="flat" cmpd="sng" algn="ctr">
                  <a:solidFill>
                    <a:schemeClr val="accent1"/>
                  </a:solidFill>
                  <a:prstDash val="solid"/>
                  <a:round/>
                  <a:headEnd type="none" w="med" len="med"/>
                  <a:tailEnd type="none" w="med" len="med"/>
                </a:ln>
                <a:effectLst/>
              </p:spPr>
            </p:cxnSp>
          </p:grpSp>
          <p:cxnSp>
            <p:nvCxnSpPr>
              <p:cNvPr id="312" name="Straight Connector 311">
                <a:extLst>
                  <a:ext uri="{FF2B5EF4-FFF2-40B4-BE49-F238E27FC236}">
                    <a16:creationId xmlns:a16="http://schemas.microsoft.com/office/drawing/2014/main" id="{4E98F5C0-9ADE-08A7-3784-F01ECF1A0A87}"/>
                  </a:ext>
                </a:extLst>
              </p:cNvPr>
              <p:cNvCxnSpPr>
                <a:cxnSpLocks/>
              </p:cNvCxnSpPr>
              <p:nvPr/>
            </p:nvCxnSpPr>
            <p:spPr bwMode="auto">
              <a:xfrm flipH="1">
                <a:off x="8854164" y="2212337"/>
                <a:ext cx="89688" cy="48753"/>
              </a:xfrm>
              <a:prstGeom prst="line">
                <a:avLst/>
              </a:prstGeom>
              <a:noFill/>
              <a:ln w="19050" cap="flat" cmpd="sng" algn="ctr">
                <a:solidFill>
                  <a:schemeClr val="accent1"/>
                </a:solidFill>
                <a:prstDash val="solid"/>
                <a:round/>
                <a:headEnd type="none" w="med" len="med"/>
                <a:tailEnd type="none" w="med" len="med"/>
              </a:ln>
              <a:effectLst/>
            </p:spPr>
          </p:cxnSp>
          <p:sp>
            <p:nvSpPr>
              <p:cNvPr id="314" name="Freeform: Shape 313">
                <a:extLst>
                  <a:ext uri="{FF2B5EF4-FFF2-40B4-BE49-F238E27FC236}">
                    <a16:creationId xmlns:a16="http://schemas.microsoft.com/office/drawing/2014/main" id="{EC303A9C-AE68-646D-1DE4-E177A64CD577}"/>
                  </a:ext>
                </a:extLst>
              </p:cNvPr>
              <p:cNvSpPr/>
              <p:nvPr/>
            </p:nvSpPr>
            <p:spPr bwMode="auto">
              <a:xfrm>
                <a:off x="9191625" y="2012156"/>
                <a:ext cx="207169" cy="66675"/>
              </a:xfrm>
              <a:custGeom>
                <a:avLst/>
                <a:gdLst>
                  <a:gd name="connsiteX0" fmla="*/ 0 w 207169"/>
                  <a:gd name="connsiteY0" fmla="*/ 66675 h 66675"/>
                  <a:gd name="connsiteX1" fmla="*/ 126206 w 207169"/>
                  <a:gd name="connsiteY1" fmla="*/ 0 h 66675"/>
                  <a:gd name="connsiteX2" fmla="*/ 207169 w 207169"/>
                  <a:gd name="connsiteY2" fmla="*/ 40482 h 66675"/>
                </a:gdLst>
                <a:ahLst/>
                <a:cxnLst>
                  <a:cxn ang="0">
                    <a:pos x="connsiteX0" y="connsiteY0"/>
                  </a:cxn>
                  <a:cxn ang="0">
                    <a:pos x="connsiteX1" y="connsiteY1"/>
                  </a:cxn>
                  <a:cxn ang="0">
                    <a:pos x="connsiteX2" y="connsiteY2"/>
                  </a:cxn>
                </a:cxnLst>
                <a:rect l="l" t="t" r="r" b="b"/>
                <a:pathLst>
                  <a:path w="207169" h="66675">
                    <a:moveTo>
                      <a:pt x="0" y="66675"/>
                    </a:moveTo>
                    <a:lnTo>
                      <a:pt x="126206" y="0"/>
                    </a:lnTo>
                    <a:lnTo>
                      <a:pt x="207169" y="40482"/>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15" name="Freeform: Shape 314">
                <a:extLst>
                  <a:ext uri="{FF2B5EF4-FFF2-40B4-BE49-F238E27FC236}">
                    <a16:creationId xmlns:a16="http://schemas.microsoft.com/office/drawing/2014/main" id="{556C1156-8B8C-1CE0-CE2B-FBBDB7009B4B}"/>
                  </a:ext>
                </a:extLst>
              </p:cNvPr>
              <p:cNvSpPr/>
              <p:nvPr/>
            </p:nvSpPr>
            <p:spPr bwMode="auto">
              <a:xfrm>
                <a:off x="9494044" y="2009775"/>
                <a:ext cx="152400" cy="42863"/>
              </a:xfrm>
              <a:custGeom>
                <a:avLst/>
                <a:gdLst>
                  <a:gd name="connsiteX0" fmla="*/ 0 w 152400"/>
                  <a:gd name="connsiteY0" fmla="*/ 42863 h 42863"/>
                  <a:gd name="connsiteX1" fmla="*/ 85725 w 152400"/>
                  <a:gd name="connsiteY1" fmla="*/ 0 h 42863"/>
                  <a:gd name="connsiteX2" fmla="*/ 152400 w 152400"/>
                  <a:gd name="connsiteY2" fmla="*/ 42863 h 42863"/>
                </a:gdLst>
                <a:ahLst/>
                <a:cxnLst>
                  <a:cxn ang="0">
                    <a:pos x="connsiteX0" y="connsiteY0"/>
                  </a:cxn>
                  <a:cxn ang="0">
                    <a:pos x="connsiteX1" y="connsiteY1"/>
                  </a:cxn>
                  <a:cxn ang="0">
                    <a:pos x="connsiteX2" y="connsiteY2"/>
                  </a:cxn>
                </a:cxnLst>
                <a:rect l="l" t="t" r="r" b="b"/>
                <a:pathLst>
                  <a:path w="152400" h="42863">
                    <a:moveTo>
                      <a:pt x="0" y="42863"/>
                    </a:moveTo>
                    <a:lnTo>
                      <a:pt x="85725" y="0"/>
                    </a:lnTo>
                    <a:lnTo>
                      <a:pt x="152400" y="42863"/>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nvGrpSpPr>
              <p:cNvPr id="316" name="Group 315">
                <a:extLst>
                  <a:ext uri="{FF2B5EF4-FFF2-40B4-BE49-F238E27FC236}">
                    <a16:creationId xmlns:a16="http://schemas.microsoft.com/office/drawing/2014/main" id="{314715A8-DFC0-7BBB-2F20-51B8A9DF0EE6}"/>
                  </a:ext>
                </a:extLst>
              </p:cNvPr>
              <p:cNvGrpSpPr/>
              <p:nvPr/>
            </p:nvGrpSpPr>
            <p:grpSpPr>
              <a:xfrm rot="5400000">
                <a:off x="9537712" y="1963439"/>
                <a:ext cx="82845" cy="29048"/>
                <a:chOff x="5850972" y="2525208"/>
                <a:chExt cx="119313" cy="18439"/>
              </a:xfrm>
            </p:grpSpPr>
            <p:cxnSp>
              <p:nvCxnSpPr>
                <p:cNvPr id="317" name="Straight Connector 316">
                  <a:extLst>
                    <a:ext uri="{FF2B5EF4-FFF2-40B4-BE49-F238E27FC236}">
                      <a16:creationId xmlns:a16="http://schemas.microsoft.com/office/drawing/2014/main" id="{A887D145-4BF4-EE9C-5575-8DC378CDFA8A}"/>
                    </a:ext>
                  </a:extLst>
                </p:cNvPr>
                <p:cNvCxnSpPr>
                  <a:cxnSpLocks/>
                </p:cNvCxnSpPr>
                <p:nvPr/>
              </p:nvCxnSpPr>
              <p:spPr bwMode="auto">
                <a:xfrm flipH="1">
                  <a:off x="5850973" y="2525208"/>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F77DB76F-24AA-EB82-69F2-316E3566FDC7}"/>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ACF0A893-2722-0529-D400-FBF9E93906FB}"/>
                  </a:ext>
                </a:extLst>
              </p:cNvPr>
              <p:cNvGrpSpPr/>
              <p:nvPr/>
            </p:nvGrpSpPr>
            <p:grpSpPr>
              <a:xfrm rot="12338462">
                <a:off x="10156841" y="1796041"/>
                <a:ext cx="285656" cy="242193"/>
                <a:chOff x="5620187" y="2152560"/>
                <a:chExt cx="285656" cy="242193"/>
              </a:xfrm>
            </p:grpSpPr>
            <p:sp>
              <p:nvSpPr>
                <p:cNvPr id="320" name="Hexagon 319">
                  <a:extLst>
                    <a:ext uri="{FF2B5EF4-FFF2-40B4-BE49-F238E27FC236}">
                      <a16:creationId xmlns:a16="http://schemas.microsoft.com/office/drawing/2014/main" id="{57BD63F3-FC63-561D-A337-A4E3E5A05A6D}"/>
                    </a:ext>
                  </a:extLst>
                </p:cNvPr>
                <p:cNvSpPr/>
                <p:nvPr/>
              </p:nvSpPr>
              <p:spPr bwMode="auto">
                <a:xfrm>
                  <a:off x="5620187" y="2152560"/>
                  <a:ext cx="285656"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1" name="Straight Connector 320">
                  <a:extLst>
                    <a:ext uri="{FF2B5EF4-FFF2-40B4-BE49-F238E27FC236}">
                      <a16:creationId xmlns:a16="http://schemas.microsoft.com/office/drawing/2014/main" id="{01DDA659-D70D-B4D4-1478-A633E5C711E6}"/>
                    </a:ext>
                  </a:extLst>
                </p:cNvPr>
                <p:cNvCxnSpPr>
                  <a:cxnSpLocks/>
                </p:cNvCxnSpPr>
                <p:nvPr/>
              </p:nvCxnSpPr>
              <p:spPr bwMode="auto">
                <a:xfrm>
                  <a:off x="5822646" y="2181790"/>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F545FBE-43B1-E9AC-66F9-3DC6F9D1F667}"/>
                    </a:ext>
                  </a:extLst>
                </p:cNvPr>
                <p:cNvCxnSpPr>
                  <a:cxnSpLocks/>
                </p:cNvCxnSpPr>
                <p:nvPr/>
              </p:nvCxnSpPr>
              <p:spPr bwMode="auto">
                <a:xfrm flipH="1">
                  <a:off x="5656323" y="2180599"/>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2EC97CE-C908-4117-569F-B037AF37290E}"/>
                    </a:ext>
                  </a:extLst>
                </p:cNvPr>
                <p:cNvCxnSpPr>
                  <a:cxnSpLocks/>
                </p:cNvCxnSpPr>
                <p:nvPr/>
              </p:nvCxnSpPr>
              <p:spPr bwMode="auto">
                <a:xfrm flipH="1">
                  <a:off x="5698572" y="2362226"/>
                  <a:ext cx="119312"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E8C2D797-099F-BE2D-A4E5-000D031659EB}"/>
                  </a:ext>
                </a:extLst>
              </p:cNvPr>
              <p:cNvGrpSpPr/>
              <p:nvPr/>
            </p:nvGrpSpPr>
            <p:grpSpPr>
              <a:xfrm rot="1487128">
                <a:off x="10259958" y="1574915"/>
                <a:ext cx="285656" cy="242193"/>
                <a:chOff x="5620187" y="2152560"/>
                <a:chExt cx="285656" cy="242193"/>
              </a:xfrm>
            </p:grpSpPr>
            <p:sp>
              <p:nvSpPr>
                <p:cNvPr id="325" name="Hexagon 324">
                  <a:extLst>
                    <a:ext uri="{FF2B5EF4-FFF2-40B4-BE49-F238E27FC236}">
                      <a16:creationId xmlns:a16="http://schemas.microsoft.com/office/drawing/2014/main" id="{92126CD7-A8F6-3E9B-5561-8AE5838EB8D5}"/>
                    </a:ext>
                  </a:extLst>
                </p:cNvPr>
                <p:cNvSpPr/>
                <p:nvPr/>
              </p:nvSpPr>
              <p:spPr bwMode="auto">
                <a:xfrm>
                  <a:off x="5620187" y="2152560"/>
                  <a:ext cx="285656"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6" name="Straight Connector 325">
                  <a:extLst>
                    <a:ext uri="{FF2B5EF4-FFF2-40B4-BE49-F238E27FC236}">
                      <a16:creationId xmlns:a16="http://schemas.microsoft.com/office/drawing/2014/main" id="{808C8D73-FAB5-F8CD-E4F9-E418C15E485F}"/>
                    </a:ext>
                  </a:extLst>
                </p:cNvPr>
                <p:cNvCxnSpPr>
                  <a:cxnSpLocks/>
                </p:cNvCxnSpPr>
                <p:nvPr/>
              </p:nvCxnSpPr>
              <p:spPr bwMode="auto">
                <a:xfrm>
                  <a:off x="5822646" y="2181790"/>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1DB367D-B21E-220E-B4AD-A1426FE90E28}"/>
                    </a:ext>
                  </a:extLst>
                </p:cNvPr>
                <p:cNvCxnSpPr>
                  <a:cxnSpLocks/>
                </p:cNvCxnSpPr>
                <p:nvPr/>
              </p:nvCxnSpPr>
              <p:spPr bwMode="auto">
                <a:xfrm flipH="1">
                  <a:off x="5656323" y="2180599"/>
                  <a:ext cx="47011" cy="98118"/>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831F81E4-CE72-ACEC-5B09-78C5D51B126E}"/>
                  </a:ext>
                </a:extLst>
              </p:cNvPr>
              <p:cNvGrpSpPr/>
              <p:nvPr/>
            </p:nvGrpSpPr>
            <p:grpSpPr>
              <a:xfrm rot="18044292">
                <a:off x="9857027" y="2088860"/>
                <a:ext cx="285656" cy="242193"/>
                <a:chOff x="5620187" y="2152560"/>
                <a:chExt cx="285656" cy="242193"/>
              </a:xfrm>
            </p:grpSpPr>
            <p:sp>
              <p:nvSpPr>
                <p:cNvPr id="330" name="Hexagon 329">
                  <a:extLst>
                    <a:ext uri="{FF2B5EF4-FFF2-40B4-BE49-F238E27FC236}">
                      <a16:creationId xmlns:a16="http://schemas.microsoft.com/office/drawing/2014/main" id="{80F5B0FB-ABF8-F434-B51C-65D52B27B30A}"/>
                    </a:ext>
                  </a:extLst>
                </p:cNvPr>
                <p:cNvSpPr/>
                <p:nvPr/>
              </p:nvSpPr>
              <p:spPr bwMode="auto">
                <a:xfrm>
                  <a:off x="5620187" y="2152560"/>
                  <a:ext cx="285656"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1" name="Straight Connector 330">
                  <a:extLst>
                    <a:ext uri="{FF2B5EF4-FFF2-40B4-BE49-F238E27FC236}">
                      <a16:creationId xmlns:a16="http://schemas.microsoft.com/office/drawing/2014/main" id="{C5A184F8-D729-D7E0-CDFC-5B86E327125C}"/>
                    </a:ext>
                  </a:extLst>
                </p:cNvPr>
                <p:cNvCxnSpPr>
                  <a:cxnSpLocks/>
                </p:cNvCxnSpPr>
                <p:nvPr/>
              </p:nvCxnSpPr>
              <p:spPr bwMode="auto">
                <a:xfrm>
                  <a:off x="5822646" y="2181790"/>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CB3103E-AC2E-068B-EB17-0BB222040004}"/>
                    </a:ext>
                  </a:extLst>
                </p:cNvPr>
                <p:cNvCxnSpPr>
                  <a:cxnSpLocks/>
                </p:cNvCxnSpPr>
                <p:nvPr/>
              </p:nvCxnSpPr>
              <p:spPr bwMode="auto">
                <a:xfrm flipH="1">
                  <a:off x="5656323" y="2180599"/>
                  <a:ext cx="47011" cy="98118"/>
                </a:xfrm>
                <a:prstGeom prst="line">
                  <a:avLst/>
                </a:prstGeom>
                <a:noFill/>
                <a:ln w="19050" cap="flat" cmpd="sng" algn="ctr">
                  <a:solidFill>
                    <a:schemeClr val="accent4"/>
                  </a:solidFill>
                  <a:prstDash val="solid"/>
                  <a:round/>
                  <a:headEnd type="none" w="med" len="med"/>
                  <a:tailEnd type="none" w="med" len="med"/>
                </a:ln>
                <a:effectLst/>
              </p:spPr>
            </p:cxnSp>
          </p:grpSp>
          <p:sp>
            <p:nvSpPr>
              <p:cNvPr id="334" name="Hexagon 333">
                <a:extLst>
                  <a:ext uri="{FF2B5EF4-FFF2-40B4-BE49-F238E27FC236}">
                    <a16:creationId xmlns:a16="http://schemas.microsoft.com/office/drawing/2014/main" id="{05984F71-705D-C935-81F4-6898E2F34ED7}"/>
                  </a:ext>
                </a:extLst>
              </p:cNvPr>
              <p:cNvSpPr/>
              <p:nvPr/>
            </p:nvSpPr>
            <p:spPr bwMode="auto">
              <a:xfrm rot="18044292">
                <a:off x="9648024" y="2220164"/>
                <a:ext cx="265537"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37" name="Group 336">
                <a:extLst>
                  <a:ext uri="{FF2B5EF4-FFF2-40B4-BE49-F238E27FC236}">
                    <a16:creationId xmlns:a16="http://schemas.microsoft.com/office/drawing/2014/main" id="{C903E190-DB34-B32A-CE5E-36EE84561CEF}"/>
                  </a:ext>
                </a:extLst>
              </p:cNvPr>
              <p:cNvGrpSpPr/>
              <p:nvPr/>
            </p:nvGrpSpPr>
            <p:grpSpPr>
              <a:xfrm>
                <a:off x="10016270" y="2140246"/>
                <a:ext cx="285656" cy="216085"/>
                <a:chOff x="5118619" y="1993871"/>
                <a:chExt cx="285656" cy="216085"/>
              </a:xfrm>
            </p:grpSpPr>
            <p:sp>
              <p:nvSpPr>
                <p:cNvPr id="338" name="Rectangle 337">
                  <a:extLst>
                    <a:ext uri="{FF2B5EF4-FFF2-40B4-BE49-F238E27FC236}">
                      <a16:creationId xmlns:a16="http://schemas.microsoft.com/office/drawing/2014/main" id="{35824A09-8B14-D1A0-3E38-22924A895888}"/>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9" name="TextBox 338">
                  <a:extLst>
                    <a:ext uri="{FF2B5EF4-FFF2-40B4-BE49-F238E27FC236}">
                      <a16:creationId xmlns:a16="http://schemas.microsoft.com/office/drawing/2014/main" id="{D163A66C-DD53-E1A2-181A-498101E0025C}"/>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N</a:t>
                  </a:r>
                </a:p>
              </p:txBody>
            </p:sp>
          </p:grpSp>
          <p:grpSp>
            <p:nvGrpSpPr>
              <p:cNvPr id="340" name="Group 339">
                <a:extLst>
                  <a:ext uri="{FF2B5EF4-FFF2-40B4-BE49-F238E27FC236}">
                    <a16:creationId xmlns:a16="http://schemas.microsoft.com/office/drawing/2014/main" id="{7CC33C84-4308-B2CC-6D60-413F2541A728}"/>
                  </a:ext>
                </a:extLst>
              </p:cNvPr>
              <p:cNvGrpSpPr/>
              <p:nvPr/>
            </p:nvGrpSpPr>
            <p:grpSpPr>
              <a:xfrm>
                <a:off x="10025469" y="1766220"/>
                <a:ext cx="285656" cy="216085"/>
                <a:chOff x="5118619" y="1993871"/>
                <a:chExt cx="285656" cy="216085"/>
              </a:xfrm>
            </p:grpSpPr>
            <p:sp>
              <p:nvSpPr>
                <p:cNvPr id="341" name="Rectangle 340">
                  <a:extLst>
                    <a:ext uri="{FF2B5EF4-FFF2-40B4-BE49-F238E27FC236}">
                      <a16:creationId xmlns:a16="http://schemas.microsoft.com/office/drawing/2014/main" id="{87D43DFD-800C-0D27-96B0-B4B171E436E6}"/>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TextBox 341">
                  <a:extLst>
                    <a:ext uri="{FF2B5EF4-FFF2-40B4-BE49-F238E27FC236}">
                      <a16:creationId xmlns:a16="http://schemas.microsoft.com/office/drawing/2014/main" id="{0A1B6A93-CE67-C54B-99F3-E41153A172BE}"/>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N</a:t>
                  </a:r>
                </a:p>
              </p:txBody>
            </p:sp>
          </p:grpSp>
          <p:grpSp>
            <p:nvGrpSpPr>
              <p:cNvPr id="343" name="Group 342">
                <a:extLst>
                  <a:ext uri="{FF2B5EF4-FFF2-40B4-BE49-F238E27FC236}">
                    <a16:creationId xmlns:a16="http://schemas.microsoft.com/office/drawing/2014/main" id="{813F7BD7-717A-3B52-F541-811AAF4E7E3C}"/>
                  </a:ext>
                </a:extLst>
              </p:cNvPr>
              <p:cNvGrpSpPr/>
              <p:nvPr/>
            </p:nvGrpSpPr>
            <p:grpSpPr>
              <a:xfrm>
                <a:off x="9551435" y="2387978"/>
                <a:ext cx="288862" cy="216085"/>
                <a:chOff x="5118619" y="1993871"/>
                <a:chExt cx="288862" cy="216085"/>
              </a:xfrm>
            </p:grpSpPr>
            <p:sp>
              <p:nvSpPr>
                <p:cNvPr id="344" name="Rectangle 343">
                  <a:extLst>
                    <a:ext uri="{FF2B5EF4-FFF2-40B4-BE49-F238E27FC236}">
                      <a16:creationId xmlns:a16="http://schemas.microsoft.com/office/drawing/2014/main" id="{C0B3357D-86B0-3A37-9552-5F94C83EBBA3}"/>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TextBox 344">
                  <a:extLst>
                    <a:ext uri="{FF2B5EF4-FFF2-40B4-BE49-F238E27FC236}">
                      <a16:creationId xmlns:a16="http://schemas.microsoft.com/office/drawing/2014/main" id="{802FFF09-5DDC-631D-D5A4-6C0642F3F10A}"/>
                    </a:ext>
                  </a:extLst>
                </p:cNvPr>
                <p:cNvSpPr txBox="1"/>
                <p:nvPr/>
              </p:nvSpPr>
              <p:spPr bwMode="auto">
                <a:xfrm>
                  <a:off x="5118619" y="1993871"/>
                  <a:ext cx="288862"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O</a:t>
                  </a:r>
                </a:p>
              </p:txBody>
            </p:sp>
          </p:grpSp>
          <p:grpSp>
            <p:nvGrpSpPr>
              <p:cNvPr id="346" name="Group 345">
                <a:extLst>
                  <a:ext uri="{FF2B5EF4-FFF2-40B4-BE49-F238E27FC236}">
                    <a16:creationId xmlns:a16="http://schemas.microsoft.com/office/drawing/2014/main" id="{738563D6-88ED-5A99-F5E1-A2688414D877}"/>
                  </a:ext>
                </a:extLst>
              </p:cNvPr>
              <p:cNvGrpSpPr/>
              <p:nvPr/>
            </p:nvGrpSpPr>
            <p:grpSpPr>
              <a:xfrm>
                <a:off x="9530017" y="2322121"/>
                <a:ext cx="119312" cy="29021"/>
                <a:chOff x="5850972" y="2514626"/>
                <a:chExt cx="119312" cy="29021"/>
              </a:xfrm>
            </p:grpSpPr>
            <p:cxnSp>
              <p:nvCxnSpPr>
                <p:cNvPr id="347" name="Straight Connector 346">
                  <a:extLst>
                    <a:ext uri="{FF2B5EF4-FFF2-40B4-BE49-F238E27FC236}">
                      <a16:creationId xmlns:a16="http://schemas.microsoft.com/office/drawing/2014/main" id="{248A7E9D-27B6-33EE-6744-7EC51A9B2748}"/>
                    </a:ext>
                  </a:extLst>
                </p:cNvPr>
                <p:cNvCxnSpPr>
                  <a:cxnSpLocks/>
                </p:cNvCxnSpPr>
                <p:nvPr/>
              </p:nvCxnSpPr>
              <p:spPr bwMode="auto">
                <a:xfrm flipH="1">
                  <a:off x="5850972" y="2514626"/>
                  <a:ext cx="119312" cy="0"/>
                </a:xfrm>
                <a:prstGeom prst="line">
                  <a:avLst/>
                </a:prstGeom>
                <a:noFill/>
                <a:ln w="19050"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0E149E50-D9EF-5C00-ACE0-4C0148D6EC08}"/>
                    </a:ext>
                  </a:extLst>
                </p:cNvPr>
                <p:cNvCxnSpPr>
                  <a:cxnSpLocks/>
                </p:cNvCxnSpPr>
                <p:nvPr/>
              </p:nvCxnSpPr>
              <p:spPr bwMode="auto">
                <a:xfrm flipH="1">
                  <a:off x="5850972" y="2543647"/>
                  <a:ext cx="119312" cy="0"/>
                </a:xfrm>
                <a:prstGeom prst="line">
                  <a:avLst/>
                </a:prstGeom>
                <a:noFill/>
                <a:ln w="19050" cap="flat" cmpd="sng" algn="ctr">
                  <a:solidFill>
                    <a:schemeClr val="accent4"/>
                  </a:solidFill>
                  <a:prstDash val="solid"/>
                  <a:round/>
                  <a:headEnd type="none" w="med" len="med"/>
                  <a:tailEnd type="none" w="med" len="med"/>
                </a:ln>
                <a:effectLst/>
              </p:spPr>
            </p:cxnSp>
          </p:grpSp>
          <p:cxnSp>
            <p:nvCxnSpPr>
              <p:cNvPr id="349" name="Straight Connector 348">
                <a:extLst>
                  <a:ext uri="{FF2B5EF4-FFF2-40B4-BE49-F238E27FC236}">
                    <a16:creationId xmlns:a16="http://schemas.microsoft.com/office/drawing/2014/main" id="{CC2E891D-60CD-532C-EAA3-76A42FDA9246}"/>
                  </a:ext>
                </a:extLst>
              </p:cNvPr>
              <p:cNvCxnSpPr>
                <a:cxnSpLocks/>
                <a:endCxn id="206" idx="2"/>
              </p:cNvCxnSpPr>
              <p:nvPr/>
            </p:nvCxnSpPr>
            <p:spPr bwMode="auto">
              <a:xfrm flipH="1">
                <a:off x="9443816" y="2142238"/>
                <a:ext cx="122285" cy="80709"/>
              </a:xfrm>
              <a:prstGeom prst="line">
                <a:avLst/>
              </a:prstGeom>
              <a:noFill/>
              <a:ln w="19050" cap="flat" cmpd="sng" algn="ctr">
                <a:solidFill>
                  <a:schemeClr val="accent4"/>
                </a:solidFill>
                <a:prstDash val="solid"/>
                <a:round/>
                <a:headEnd type="none" w="med" len="med"/>
                <a:tailEnd type="none" w="med" len="med"/>
              </a:ln>
              <a:effectLst/>
            </p:spPr>
          </p:cxnSp>
          <p:grpSp>
            <p:nvGrpSpPr>
              <p:cNvPr id="353" name="Group 352">
                <a:extLst>
                  <a:ext uri="{FF2B5EF4-FFF2-40B4-BE49-F238E27FC236}">
                    <a16:creationId xmlns:a16="http://schemas.microsoft.com/office/drawing/2014/main" id="{548E8BC9-7478-D7D1-D9A0-F1023B1202CC}"/>
                  </a:ext>
                </a:extLst>
              </p:cNvPr>
              <p:cNvGrpSpPr/>
              <p:nvPr/>
            </p:nvGrpSpPr>
            <p:grpSpPr>
              <a:xfrm rot="7681108">
                <a:off x="9614299" y="2153082"/>
                <a:ext cx="56302" cy="70725"/>
                <a:chOff x="5854326" y="2477498"/>
                <a:chExt cx="119312" cy="70725"/>
              </a:xfrm>
            </p:grpSpPr>
            <p:cxnSp>
              <p:nvCxnSpPr>
                <p:cNvPr id="354" name="Straight Connector 353">
                  <a:extLst>
                    <a:ext uri="{FF2B5EF4-FFF2-40B4-BE49-F238E27FC236}">
                      <a16:creationId xmlns:a16="http://schemas.microsoft.com/office/drawing/2014/main" id="{74E66EA1-7516-9D91-62F0-D7092AE918EA}"/>
                    </a:ext>
                  </a:extLst>
                </p:cNvPr>
                <p:cNvCxnSpPr>
                  <a:cxnSpLocks/>
                </p:cNvCxnSpPr>
                <p:nvPr/>
              </p:nvCxnSpPr>
              <p:spPr bwMode="auto">
                <a:xfrm flipH="1">
                  <a:off x="5869144" y="2514626"/>
                  <a:ext cx="87671" cy="0"/>
                </a:xfrm>
                <a:prstGeom prst="line">
                  <a:avLst/>
                </a:prstGeom>
                <a:noFill/>
                <a:ln w="19050" cap="flat" cmpd="sng" algn="ctr">
                  <a:solidFill>
                    <a:schemeClr val="accent4"/>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CDED0338-9088-0A83-9DFD-A3CD090E9901}"/>
                    </a:ext>
                  </a:extLst>
                </p:cNvPr>
                <p:cNvCxnSpPr>
                  <a:cxnSpLocks/>
                </p:cNvCxnSpPr>
                <p:nvPr/>
              </p:nvCxnSpPr>
              <p:spPr bwMode="auto">
                <a:xfrm flipH="1">
                  <a:off x="5854326" y="2548223"/>
                  <a:ext cx="119312" cy="0"/>
                </a:xfrm>
                <a:prstGeom prst="line">
                  <a:avLst/>
                </a:prstGeom>
                <a:noFill/>
                <a:ln w="19050" cap="flat" cmpd="sng" algn="ctr">
                  <a:solidFill>
                    <a:schemeClr val="accent4"/>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BDA0FC6-EC4D-E0CE-6D2F-B70CD75CA9AA}"/>
                    </a:ext>
                  </a:extLst>
                </p:cNvPr>
                <p:cNvCxnSpPr>
                  <a:cxnSpLocks/>
                </p:cNvCxnSpPr>
                <p:nvPr/>
              </p:nvCxnSpPr>
              <p:spPr bwMode="auto">
                <a:xfrm flipH="1">
                  <a:off x="5893213" y="2477498"/>
                  <a:ext cx="40225" cy="0"/>
                </a:xfrm>
                <a:prstGeom prst="line">
                  <a:avLst/>
                </a:prstGeom>
                <a:noFill/>
                <a:ln w="19050" cap="flat" cmpd="sng" algn="ctr">
                  <a:solidFill>
                    <a:schemeClr val="accent4"/>
                  </a:solidFill>
                  <a:prstDash val="solid"/>
                  <a:round/>
                  <a:headEnd type="none" w="med" len="med"/>
                  <a:tailEnd type="none" w="med" len="med"/>
                </a:ln>
                <a:effectLst/>
              </p:spPr>
            </p:cxnSp>
          </p:grpSp>
          <p:sp>
            <p:nvSpPr>
              <p:cNvPr id="357" name="Freeform: Shape 356">
                <a:extLst>
                  <a:ext uri="{FF2B5EF4-FFF2-40B4-BE49-F238E27FC236}">
                    <a16:creationId xmlns:a16="http://schemas.microsoft.com/office/drawing/2014/main" id="{E7A2DEB3-3234-2E21-58C5-2579C01995E7}"/>
                  </a:ext>
                </a:extLst>
              </p:cNvPr>
              <p:cNvSpPr/>
              <p:nvPr/>
            </p:nvSpPr>
            <p:spPr bwMode="auto">
              <a:xfrm>
                <a:off x="9689306" y="2140744"/>
                <a:ext cx="33338" cy="61912"/>
              </a:xfrm>
              <a:custGeom>
                <a:avLst/>
                <a:gdLst>
                  <a:gd name="connsiteX0" fmla="*/ 14288 w 33338"/>
                  <a:gd name="connsiteY0" fmla="*/ 61912 h 61912"/>
                  <a:gd name="connsiteX1" fmla="*/ 33338 w 33338"/>
                  <a:gd name="connsiteY1" fmla="*/ 0 h 61912"/>
                  <a:gd name="connsiteX2" fmla="*/ 0 w 33338"/>
                  <a:gd name="connsiteY2" fmla="*/ 0 h 61912"/>
                  <a:gd name="connsiteX3" fmla="*/ 14288 w 33338"/>
                  <a:gd name="connsiteY3" fmla="*/ 61912 h 61912"/>
                </a:gdLst>
                <a:ahLst/>
                <a:cxnLst>
                  <a:cxn ang="0">
                    <a:pos x="connsiteX0" y="connsiteY0"/>
                  </a:cxn>
                  <a:cxn ang="0">
                    <a:pos x="connsiteX1" y="connsiteY1"/>
                  </a:cxn>
                  <a:cxn ang="0">
                    <a:pos x="connsiteX2" y="connsiteY2"/>
                  </a:cxn>
                  <a:cxn ang="0">
                    <a:pos x="connsiteX3" y="connsiteY3"/>
                  </a:cxn>
                </a:cxnLst>
                <a:rect l="l" t="t" r="r" b="b"/>
                <a:pathLst>
                  <a:path w="33338" h="61912">
                    <a:moveTo>
                      <a:pt x="14288" y="61912"/>
                    </a:moveTo>
                    <a:lnTo>
                      <a:pt x="33338" y="0"/>
                    </a:lnTo>
                    <a:lnTo>
                      <a:pt x="0" y="0"/>
                    </a:lnTo>
                    <a:lnTo>
                      <a:pt x="14288" y="61912"/>
                    </a:lnTo>
                    <a:close/>
                  </a:path>
                </a:pathLst>
              </a:cu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Freeform: Shape 357">
                <a:extLst>
                  <a:ext uri="{FF2B5EF4-FFF2-40B4-BE49-F238E27FC236}">
                    <a16:creationId xmlns:a16="http://schemas.microsoft.com/office/drawing/2014/main" id="{5897D394-9CFF-26FB-1B9E-7626C074CD89}"/>
                  </a:ext>
                </a:extLst>
              </p:cNvPr>
              <p:cNvSpPr/>
              <p:nvPr/>
            </p:nvSpPr>
            <p:spPr bwMode="auto">
              <a:xfrm>
                <a:off x="10072688" y="1985963"/>
                <a:ext cx="97631" cy="95250"/>
              </a:xfrm>
              <a:custGeom>
                <a:avLst/>
                <a:gdLst>
                  <a:gd name="connsiteX0" fmla="*/ 0 w 97631"/>
                  <a:gd name="connsiteY0" fmla="*/ 95250 h 95250"/>
                  <a:gd name="connsiteX1" fmla="*/ 97631 w 97631"/>
                  <a:gd name="connsiteY1" fmla="*/ 0 h 95250"/>
                </a:gdLst>
                <a:ahLst/>
                <a:cxnLst>
                  <a:cxn ang="0">
                    <a:pos x="connsiteX0" y="connsiteY0"/>
                  </a:cxn>
                  <a:cxn ang="0">
                    <a:pos x="connsiteX1" y="connsiteY1"/>
                  </a:cxn>
                </a:cxnLst>
                <a:rect l="l" t="t" r="r" b="b"/>
                <a:pathLst>
                  <a:path w="97631" h="95250">
                    <a:moveTo>
                      <a:pt x="0" y="95250"/>
                    </a:moveTo>
                    <a:lnTo>
                      <a:pt x="97631"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59" name="Freeform: Shape 358">
                <a:extLst>
                  <a:ext uri="{FF2B5EF4-FFF2-40B4-BE49-F238E27FC236}">
                    <a16:creationId xmlns:a16="http://schemas.microsoft.com/office/drawing/2014/main" id="{8510D1F7-ACA5-3784-33D4-5A9BA8FACE3B}"/>
                  </a:ext>
                </a:extLst>
              </p:cNvPr>
              <p:cNvSpPr/>
              <p:nvPr/>
            </p:nvSpPr>
            <p:spPr bwMode="auto">
              <a:xfrm>
                <a:off x="10208419" y="2057400"/>
                <a:ext cx="102394" cy="152400"/>
              </a:xfrm>
              <a:custGeom>
                <a:avLst/>
                <a:gdLst>
                  <a:gd name="connsiteX0" fmla="*/ 102394 w 102394"/>
                  <a:gd name="connsiteY0" fmla="*/ 0 h 152400"/>
                  <a:gd name="connsiteX1" fmla="*/ 85725 w 102394"/>
                  <a:gd name="connsiteY1" fmla="*/ 128588 h 152400"/>
                  <a:gd name="connsiteX2" fmla="*/ 0 w 102394"/>
                  <a:gd name="connsiteY2" fmla="*/ 152400 h 152400"/>
                </a:gdLst>
                <a:ahLst/>
                <a:cxnLst>
                  <a:cxn ang="0">
                    <a:pos x="connsiteX0" y="connsiteY0"/>
                  </a:cxn>
                  <a:cxn ang="0">
                    <a:pos x="connsiteX1" y="connsiteY1"/>
                  </a:cxn>
                  <a:cxn ang="0">
                    <a:pos x="connsiteX2" y="connsiteY2"/>
                  </a:cxn>
                </a:cxnLst>
                <a:rect l="l" t="t" r="r" b="b"/>
                <a:pathLst>
                  <a:path w="102394" h="152400">
                    <a:moveTo>
                      <a:pt x="102394" y="0"/>
                    </a:moveTo>
                    <a:lnTo>
                      <a:pt x="85725" y="128588"/>
                    </a:lnTo>
                    <a:lnTo>
                      <a:pt x="0" y="15240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60" name="Freeform: Shape 359">
                <a:extLst>
                  <a:ext uri="{FF2B5EF4-FFF2-40B4-BE49-F238E27FC236}">
                    <a16:creationId xmlns:a16="http://schemas.microsoft.com/office/drawing/2014/main" id="{978FF13A-AAAF-D679-F011-678F75D71F01}"/>
                  </a:ext>
                </a:extLst>
              </p:cNvPr>
              <p:cNvSpPr/>
              <p:nvPr/>
            </p:nvSpPr>
            <p:spPr bwMode="auto">
              <a:xfrm>
                <a:off x="10432256" y="1947863"/>
                <a:ext cx="323850" cy="78581"/>
              </a:xfrm>
              <a:custGeom>
                <a:avLst/>
                <a:gdLst>
                  <a:gd name="connsiteX0" fmla="*/ 0 w 323850"/>
                  <a:gd name="connsiteY0" fmla="*/ 23812 h 78581"/>
                  <a:gd name="connsiteX1" fmla="*/ 135732 w 323850"/>
                  <a:gd name="connsiteY1" fmla="*/ 78581 h 78581"/>
                  <a:gd name="connsiteX2" fmla="*/ 252413 w 323850"/>
                  <a:gd name="connsiteY2" fmla="*/ 0 h 78581"/>
                  <a:gd name="connsiteX3" fmla="*/ 323850 w 323850"/>
                  <a:gd name="connsiteY3" fmla="*/ 35718 h 78581"/>
                </a:gdLst>
                <a:ahLst/>
                <a:cxnLst>
                  <a:cxn ang="0">
                    <a:pos x="connsiteX0" y="connsiteY0"/>
                  </a:cxn>
                  <a:cxn ang="0">
                    <a:pos x="connsiteX1" y="connsiteY1"/>
                  </a:cxn>
                  <a:cxn ang="0">
                    <a:pos x="connsiteX2" y="connsiteY2"/>
                  </a:cxn>
                  <a:cxn ang="0">
                    <a:pos x="connsiteX3" y="connsiteY3"/>
                  </a:cxn>
                </a:cxnLst>
                <a:rect l="l" t="t" r="r" b="b"/>
                <a:pathLst>
                  <a:path w="323850" h="78581">
                    <a:moveTo>
                      <a:pt x="0" y="23812"/>
                    </a:moveTo>
                    <a:lnTo>
                      <a:pt x="135732" y="78581"/>
                    </a:lnTo>
                    <a:lnTo>
                      <a:pt x="252413" y="0"/>
                    </a:lnTo>
                    <a:lnTo>
                      <a:pt x="323850" y="35718"/>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61" name="Freeform: Shape 360">
                <a:extLst>
                  <a:ext uri="{FF2B5EF4-FFF2-40B4-BE49-F238E27FC236}">
                    <a16:creationId xmlns:a16="http://schemas.microsoft.com/office/drawing/2014/main" id="{F9866D34-47F7-11AA-C653-1ECE96BC162F}"/>
                  </a:ext>
                </a:extLst>
              </p:cNvPr>
              <p:cNvSpPr/>
              <p:nvPr/>
            </p:nvSpPr>
            <p:spPr bwMode="auto">
              <a:xfrm>
                <a:off x="10693733" y="2062163"/>
                <a:ext cx="130969" cy="159543"/>
              </a:xfrm>
              <a:custGeom>
                <a:avLst/>
                <a:gdLst>
                  <a:gd name="connsiteX0" fmla="*/ 0 w 130969"/>
                  <a:gd name="connsiteY0" fmla="*/ 159543 h 159543"/>
                  <a:gd name="connsiteX1" fmla="*/ 130969 w 130969"/>
                  <a:gd name="connsiteY1" fmla="*/ 76200 h 159543"/>
                  <a:gd name="connsiteX2" fmla="*/ 130969 w 130969"/>
                  <a:gd name="connsiteY2" fmla="*/ 0 h 159543"/>
                </a:gdLst>
                <a:ahLst/>
                <a:cxnLst>
                  <a:cxn ang="0">
                    <a:pos x="connsiteX0" y="connsiteY0"/>
                  </a:cxn>
                  <a:cxn ang="0">
                    <a:pos x="connsiteX1" y="connsiteY1"/>
                  </a:cxn>
                  <a:cxn ang="0">
                    <a:pos x="connsiteX2" y="connsiteY2"/>
                  </a:cxn>
                </a:cxnLst>
                <a:rect l="l" t="t" r="r" b="b"/>
                <a:pathLst>
                  <a:path w="130969" h="159543">
                    <a:moveTo>
                      <a:pt x="0" y="159543"/>
                    </a:moveTo>
                    <a:lnTo>
                      <a:pt x="130969" y="76200"/>
                    </a:lnTo>
                    <a:lnTo>
                      <a:pt x="130969"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62" name="Freeform: Shape 361">
                <a:extLst>
                  <a:ext uri="{FF2B5EF4-FFF2-40B4-BE49-F238E27FC236}">
                    <a16:creationId xmlns:a16="http://schemas.microsoft.com/office/drawing/2014/main" id="{C680852C-5100-74EA-F49B-B11D7D92A5BC}"/>
                  </a:ext>
                </a:extLst>
              </p:cNvPr>
              <p:cNvSpPr/>
              <p:nvPr/>
            </p:nvSpPr>
            <p:spPr bwMode="auto">
              <a:xfrm rot="4109761">
                <a:off x="10841099" y="2119447"/>
                <a:ext cx="97631" cy="95250"/>
              </a:xfrm>
              <a:custGeom>
                <a:avLst/>
                <a:gdLst>
                  <a:gd name="connsiteX0" fmla="*/ 0 w 97631"/>
                  <a:gd name="connsiteY0" fmla="*/ 95250 h 95250"/>
                  <a:gd name="connsiteX1" fmla="*/ 97631 w 97631"/>
                  <a:gd name="connsiteY1" fmla="*/ 0 h 95250"/>
                </a:gdLst>
                <a:ahLst/>
                <a:cxnLst>
                  <a:cxn ang="0">
                    <a:pos x="connsiteX0" y="connsiteY0"/>
                  </a:cxn>
                  <a:cxn ang="0">
                    <a:pos x="connsiteX1" y="connsiteY1"/>
                  </a:cxn>
                </a:cxnLst>
                <a:rect l="l" t="t" r="r" b="b"/>
                <a:pathLst>
                  <a:path w="97631" h="95250">
                    <a:moveTo>
                      <a:pt x="0" y="95250"/>
                    </a:moveTo>
                    <a:lnTo>
                      <a:pt x="97631"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63" name="Freeform: Shape 362">
                <a:extLst>
                  <a:ext uri="{FF2B5EF4-FFF2-40B4-BE49-F238E27FC236}">
                    <a16:creationId xmlns:a16="http://schemas.microsoft.com/office/drawing/2014/main" id="{1F93BC3F-0B55-4B8D-1249-B4F757C0061A}"/>
                  </a:ext>
                </a:extLst>
              </p:cNvPr>
              <p:cNvSpPr/>
              <p:nvPr/>
            </p:nvSpPr>
            <p:spPr bwMode="auto">
              <a:xfrm>
                <a:off x="10984706" y="1847850"/>
                <a:ext cx="83344" cy="47625"/>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64" name="Freeform: Shape 363">
                <a:extLst>
                  <a:ext uri="{FF2B5EF4-FFF2-40B4-BE49-F238E27FC236}">
                    <a16:creationId xmlns:a16="http://schemas.microsoft.com/office/drawing/2014/main" id="{0071052F-6616-0969-F02B-84364A803526}"/>
                  </a:ext>
                </a:extLst>
              </p:cNvPr>
              <p:cNvSpPr/>
              <p:nvPr/>
            </p:nvSpPr>
            <p:spPr bwMode="auto">
              <a:xfrm rot="17312865" flipV="1">
                <a:off x="10869519" y="1938660"/>
                <a:ext cx="45719" cy="45719"/>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nvGrpSpPr>
              <p:cNvPr id="367" name="Group 366">
                <a:extLst>
                  <a:ext uri="{FF2B5EF4-FFF2-40B4-BE49-F238E27FC236}">
                    <a16:creationId xmlns:a16="http://schemas.microsoft.com/office/drawing/2014/main" id="{A16B5F83-9CA6-8637-11B3-A922EF0F481C}"/>
                  </a:ext>
                </a:extLst>
              </p:cNvPr>
              <p:cNvGrpSpPr/>
              <p:nvPr/>
            </p:nvGrpSpPr>
            <p:grpSpPr>
              <a:xfrm rot="5183511">
                <a:off x="10863721" y="1830379"/>
                <a:ext cx="59748" cy="62827"/>
                <a:chOff x="11132062" y="1736134"/>
                <a:chExt cx="100500" cy="80504"/>
              </a:xfrm>
            </p:grpSpPr>
            <p:sp>
              <p:nvSpPr>
                <p:cNvPr id="365" name="Freeform: Shape 364">
                  <a:extLst>
                    <a:ext uri="{FF2B5EF4-FFF2-40B4-BE49-F238E27FC236}">
                      <a16:creationId xmlns:a16="http://schemas.microsoft.com/office/drawing/2014/main" id="{B152D3B7-CFD1-3C3D-A74B-2C79AA0D0841}"/>
                    </a:ext>
                  </a:extLst>
                </p:cNvPr>
                <p:cNvSpPr/>
                <p:nvPr/>
              </p:nvSpPr>
              <p:spPr bwMode="auto">
                <a:xfrm>
                  <a:off x="11149218" y="1769013"/>
                  <a:ext cx="83344" cy="47625"/>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66" name="Freeform: Shape 365">
                  <a:extLst>
                    <a:ext uri="{FF2B5EF4-FFF2-40B4-BE49-F238E27FC236}">
                      <a16:creationId xmlns:a16="http://schemas.microsoft.com/office/drawing/2014/main" id="{EDDFFDE7-95FE-90A7-44E7-136FC4339559}"/>
                    </a:ext>
                  </a:extLst>
                </p:cNvPr>
                <p:cNvSpPr/>
                <p:nvPr/>
              </p:nvSpPr>
              <p:spPr bwMode="auto">
                <a:xfrm>
                  <a:off x="11132062" y="1736134"/>
                  <a:ext cx="83344" cy="47624"/>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368" name="Group 367">
                <a:extLst>
                  <a:ext uri="{FF2B5EF4-FFF2-40B4-BE49-F238E27FC236}">
                    <a16:creationId xmlns:a16="http://schemas.microsoft.com/office/drawing/2014/main" id="{25348234-6314-7343-4830-F1340A898492}"/>
                  </a:ext>
                </a:extLst>
              </p:cNvPr>
              <p:cNvGrpSpPr/>
              <p:nvPr/>
            </p:nvGrpSpPr>
            <p:grpSpPr>
              <a:xfrm rot="5183511">
                <a:off x="10963669" y="1978877"/>
                <a:ext cx="60072" cy="62847"/>
                <a:chOff x="11156819" y="1737324"/>
                <a:chExt cx="101045" cy="80529"/>
              </a:xfrm>
            </p:grpSpPr>
            <p:sp>
              <p:nvSpPr>
                <p:cNvPr id="369" name="Freeform: Shape 368">
                  <a:extLst>
                    <a:ext uri="{FF2B5EF4-FFF2-40B4-BE49-F238E27FC236}">
                      <a16:creationId xmlns:a16="http://schemas.microsoft.com/office/drawing/2014/main" id="{0744B416-C9E5-B474-22D8-24874C3AA09D}"/>
                    </a:ext>
                  </a:extLst>
                </p:cNvPr>
                <p:cNvSpPr/>
                <p:nvPr/>
              </p:nvSpPr>
              <p:spPr bwMode="auto">
                <a:xfrm>
                  <a:off x="11174519" y="1770227"/>
                  <a:ext cx="83345" cy="47626"/>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70" name="Freeform: Shape 369">
                  <a:extLst>
                    <a:ext uri="{FF2B5EF4-FFF2-40B4-BE49-F238E27FC236}">
                      <a16:creationId xmlns:a16="http://schemas.microsoft.com/office/drawing/2014/main" id="{C5485A42-FE5F-9CFC-D06B-B88AA36FF951}"/>
                    </a:ext>
                  </a:extLst>
                </p:cNvPr>
                <p:cNvSpPr/>
                <p:nvPr/>
              </p:nvSpPr>
              <p:spPr bwMode="auto">
                <a:xfrm>
                  <a:off x="11156819" y="1737324"/>
                  <a:ext cx="83346" cy="47624"/>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sp>
          <p:nvSpPr>
            <p:cNvPr id="44" name="Freeform 201">
              <a:extLst>
                <a:ext uri="{FF2B5EF4-FFF2-40B4-BE49-F238E27FC236}">
                  <a16:creationId xmlns:a16="http://schemas.microsoft.com/office/drawing/2014/main" id="{77F062D2-8159-4910-CBC9-EAAF769C905E}"/>
                </a:ext>
              </a:extLst>
            </p:cNvPr>
            <p:cNvSpPr/>
            <p:nvPr/>
          </p:nvSpPr>
          <p:spPr bwMode="auto">
            <a:xfrm>
              <a:off x="4841775" y="1977741"/>
              <a:ext cx="121788"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595213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694D-D5BE-63E3-4BB7-B54FB921C9D7}"/>
              </a:ext>
            </a:extLst>
          </p:cNvPr>
          <p:cNvSpPr>
            <a:spLocks noGrp="1"/>
          </p:cNvSpPr>
          <p:nvPr>
            <p:ph type="title"/>
          </p:nvPr>
        </p:nvSpPr>
        <p:spPr/>
        <p:txBody>
          <a:bodyPr/>
          <a:lstStyle/>
          <a:p>
            <a:r>
              <a:rPr lang="en-US"/>
              <a:t>OptiTROP-Lung01 Cohort 1: Sacituzumab </a:t>
            </a:r>
            <a:r>
              <a:rPr lang="en-US" dirty="0"/>
              <a:t>Tirumotecan</a:t>
            </a:r>
            <a:r>
              <a:rPr lang="en-US"/>
              <a:t> (Sac-TMT) + KL-A167 as 1L Tx for Advanced </a:t>
            </a:r>
            <a:r>
              <a:rPr lang="en-US" dirty="0"/>
              <a:t>NSCLC</a:t>
            </a:r>
            <a:endParaRPr lang="en-US"/>
          </a:p>
        </p:txBody>
      </p:sp>
      <p:sp>
        <p:nvSpPr>
          <p:cNvPr id="3" name="Content Placeholder 2">
            <a:extLst>
              <a:ext uri="{FF2B5EF4-FFF2-40B4-BE49-F238E27FC236}">
                <a16:creationId xmlns:a16="http://schemas.microsoft.com/office/drawing/2014/main" id="{6F081EE4-21DE-BB71-C26C-99BEA7E25DD2}"/>
              </a:ext>
            </a:extLst>
          </p:cNvPr>
          <p:cNvSpPr>
            <a:spLocks noGrp="1"/>
          </p:cNvSpPr>
          <p:nvPr>
            <p:ph idx="1"/>
          </p:nvPr>
        </p:nvSpPr>
        <p:spPr/>
        <p:txBody>
          <a:bodyPr/>
          <a:lstStyle/>
          <a:p>
            <a:pPr>
              <a:spcBef>
                <a:spcPts val="800"/>
              </a:spcBef>
            </a:pPr>
            <a:r>
              <a:rPr lang="en-US" sz="2400" dirty="0"/>
              <a:t>Nonrandomized phase II trial</a:t>
            </a:r>
          </a:p>
          <a:p>
            <a:pPr>
              <a:spcBef>
                <a:spcPts val="800"/>
              </a:spcBef>
            </a:pPr>
            <a:endParaRPr lang="en-US" sz="2400" dirty="0"/>
          </a:p>
          <a:p>
            <a:pPr>
              <a:spcBef>
                <a:spcPts val="800"/>
              </a:spcBef>
            </a:pPr>
            <a:endParaRPr lang="en-US" sz="2400" dirty="0"/>
          </a:p>
          <a:p>
            <a:pPr>
              <a:spcBef>
                <a:spcPts val="800"/>
              </a:spcBef>
            </a:pPr>
            <a:endParaRPr lang="en-US" sz="2400" dirty="0"/>
          </a:p>
          <a:p>
            <a:pPr>
              <a:spcBef>
                <a:spcPts val="800"/>
              </a:spcBef>
            </a:pPr>
            <a:endParaRPr lang="en-US" sz="2400" dirty="0"/>
          </a:p>
          <a:p>
            <a:pPr marL="0" indent="0">
              <a:spcBef>
                <a:spcPts val="800"/>
              </a:spcBef>
              <a:buNone/>
            </a:pPr>
            <a:endParaRPr lang="en-US" sz="2400" dirty="0"/>
          </a:p>
          <a:p>
            <a:pPr marL="0" indent="0">
              <a:spcBef>
                <a:spcPts val="800"/>
              </a:spcBef>
              <a:buNone/>
            </a:pPr>
            <a:endParaRPr lang="en-US" sz="2400" dirty="0"/>
          </a:p>
          <a:p>
            <a:pPr>
              <a:spcBef>
                <a:spcPts val="800"/>
              </a:spcBef>
            </a:pPr>
            <a:r>
              <a:rPr lang="en-US" sz="2400" b="1" dirty="0"/>
              <a:t>Primary endpoint: </a:t>
            </a:r>
            <a:r>
              <a:rPr lang="en-US" sz="2400" dirty="0"/>
              <a:t>investigator-assessed ORR </a:t>
            </a:r>
            <a:endParaRPr lang="en-US" sz="2400" b="1" dirty="0"/>
          </a:p>
          <a:p>
            <a:pPr>
              <a:spcBef>
                <a:spcPts val="800"/>
              </a:spcBef>
            </a:pPr>
            <a:r>
              <a:rPr lang="en-US" sz="2400" b="1" dirty="0"/>
              <a:t>Secondary endpoints: </a:t>
            </a:r>
            <a:r>
              <a:rPr lang="en-US" sz="2400" dirty="0"/>
              <a:t>DCR, DoR, PFS, OS, safety</a:t>
            </a:r>
          </a:p>
        </p:txBody>
      </p:sp>
      <p:sp>
        <p:nvSpPr>
          <p:cNvPr id="15" name="Text Box 11">
            <a:extLst>
              <a:ext uri="{FF2B5EF4-FFF2-40B4-BE49-F238E27FC236}">
                <a16:creationId xmlns:a16="http://schemas.microsoft.com/office/drawing/2014/main" id="{744B6291-9F22-9FCD-8B26-59FFC1F2EE03}"/>
              </a:ext>
            </a:extLst>
          </p:cNvPr>
          <p:cNvSpPr txBox="1">
            <a:spLocks noChangeArrowheads="1"/>
          </p:cNvSpPr>
          <p:nvPr/>
        </p:nvSpPr>
        <p:spPr bwMode="auto">
          <a:xfrm>
            <a:off x="393319" y="63669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Fang. ASCO 2024. </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8502. NCT05351788.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F991C787-F041-988A-88B4-1413171B8CD9}"/>
              </a:ext>
            </a:extLst>
          </p:cNvPr>
          <p:cNvSpPr txBox="1"/>
          <p:nvPr/>
        </p:nvSpPr>
        <p:spPr bwMode="auto">
          <a:xfrm>
            <a:off x="991640" y="2770172"/>
            <a:ext cx="283267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b="0">
                <a:solidFill>
                  <a:srgbClr val="000000"/>
                </a:solidFill>
                <a:latin typeface="Calibri" panose="020F0502020204030204" pitchFamily="34" charset="0"/>
              </a:rPr>
              <a:t>Locally recurrent/metastatic NSCLC without actionable genomic alterations or </a:t>
            </a:r>
            <a:br>
              <a:rPr lang="en-US" b="0" dirty="0">
                <a:solidFill>
                  <a:srgbClr val="000000"/>
                </a:solidFill>
                <a:latin typeface="Calibri" panose="020F0502020204030204" pitchFamily="34" charset="0"/>
              </a:rPr>
            </a:br>
            <a:r>
              <a:rPr lang="en-US" b="0">
                <a:solidFill>
                  <a:srgbClr val="000000"/>
                </a:solidFill>
                <a:latin typeface="Calibri" panose="020F0502020204030204" pitchFamily="34" charset="0"/>
              </a:rPr>
              <a:t>prior systemic therapy; ECOG </a:t>
            </a:r>
            <a:r>
              <a:rPr lang="en-US" b="0" dirty="0">
                <a:solidFill>
                  <a:srgbClr val="000000"/>
                </a:solidFill>
                <a:latin typeface="Calibri" panose="020F0502020204030204" pitchFamily="34" charset="0"/>
              </a:rPr>
              <a:t>PS 0/1</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103)</a:t>
            </a:r>
          </a:p>
        </p:txBody>
      </p:sp>
      <p:sp>
        <p:nvSpPr>
          <p:cNvPr id="5" name="Rectangle 49">
            <a:extLst>
              <a:ext uri="{FF2B5EF4-FFF2-40B4-BE49-F238E27FC236}">
                <a16:creationId xmlns:a16="http://schemas.microsoft.com/office/drawing/2014/main" id="{65B60E15-B52A-09C2-56A1-3D5BB30298E9}"/>
              </a:ext>
            </a:extLst>
          </p:cNvPr>
          <p:cNvSpPr>
            <a:spLocks noChangeArrowheads="1"/>
          </p:cNvSpPr>
          <p:nvPr/>
        </p:nvSpPr>
        <p:spPr bwMode="auto">
          <a:xfrm>
            <a:off x="5345725" y="2594436"/>
            <a:ext cx="274320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Sac-TMT</a:t>
            </a:r>
            <a:r>
              <a:rPr lang="en-US" altLang="en-US" sz="1800">
                <a:solidFill>
                  <a:srgbClr val="FFFFFF"/>
                </a:solidFill>
                <a:latin typeface="Calibri" panose="020F0502020204030204" pitchFamily="34" charset="0"/>
              </a:rPr>
              <a:t> </a:t>
            </a:r>
            <a:r>
              <a:rPr lang="en-US" altLang="en-US" sz="1800" b="0">
                <a:solidFill>
                  <a:srgbClr val="FFFFFF"/>
                </a:solidFill>
                <a:latin typeface="Calibri" panose="020F0502020204030204" pitchFamily="34" charset="0"/>
              </a:rPr>
              <a:t>5</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mg/kg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KL-A167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1200 mg</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=40)</a:t>
            </a:r>
          </a:p>
        </p:txBody>
      </p:sp>
      <p:sp>
        <p:nvSpPr>
          <p:cNvPr id="6" name="Rectangle 50">
            <a:extLst>
              <a:ext uri="{FF2B5EF4-FFF2-40B4-BE49-F238E27FC236}">
                <a16:creationId xmlns:a16="http://schemas.microsoft.com/office/drawing/2014/main" id="{C43565C6-BBCC-F814-1D62-A5BF2FEFBD5B}"/>
              </a:ext>
            </a:extLst>
          </p:cNvPr>
          <p:cNvSpPr>
            <a:spLocks noChangeArrowheads="1"/>
          </p:cNvSpPr>
          <p:nvPr/>
        </p:nvSpPr>
        <p:spPr bwMode="auto">
          <a:xfrm>
            <a:off x="5345725" y="3643114"/>
            <a:ext cx="274320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Sac-TMT</a:t>
            </a:r>
            <a:r>
              <a:rPr lang="en-US" altLang="en-US" sz="1800">
                <a:solidFill>
                  <a:srgbClr val="FFFFFF"/>
                </a:solidFill>
                <a:latin typeface="Calibri" panose="020F0502020204030204" pitchFamily="34" charset="0"/>
              </a:rPr>
              <a:t> </a:t>
            </a:r>
            <a:r>
              <a:rPr lang="en-US" altLang="en-US" sz="1800" b="0">
                <a:solidFill>
                  <a:srgbClr val="FFFFFF"/>
                </a:solidFill>
                <a:latin typeface="Calibri" panose="020F0502020204030204" pitchFamily="34" charset="0"/>
              </a:rPr>
              <a:t>5</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mg/kg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KL-A167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900 mg</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Q2W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a:t>
            </a:r>
            <a:r>
              <a:rPr lang="en-US" altLang="en-US" sz="1800" b="0">
                <a:solidFill>
                  <a:srgbClr val="FFFFFF"/>
                </a:solidFill>
                <a:latin typeface="Calibri" panose="020F0502020204030204" pitchFamily="34" charset="0"/>
              </a:rPr>
              <a:t>63</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0" name="TextBox 9">
            <a:extLst>
              <a:ext uri="{FF2B5EF4-FFF2-40B4-BE49-F238E27FC236}">
                <a16:creationId xmlns:a16="http://schemas.microsoft.com/office/drawing/2014/main" id="{AB9F0D9A-9BB8-E724-7102-E37044411E94}"/>
              </a:ext>
            </a:extLst>
          </p:cNvPr>
          <p:cNvSpPr txBox="1"/>
          <p:nvPr/>
        </p:nvSpPr>
        <p:spPr bwMode="auto">
          <a:xfrm>
            <a:off x="8602494" y="3386132"/>
            <a:ext cx="283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Until PD or toxicity </a:t>
            </a:r>
          </a:p>
        </p:txBody>
      </p:sp>
      <p:sp>
        <p:nvSpPr>
          <p:cNvPr id="13" name="TextBox 12">
            <a:extLst>
              <a:ext uri="{FF2B5EF4-FFF2-40B4-BE49-F238E27FC236}">
                <a16:creationId xmlns:a16="http://schemas.microsoft.com/office/drawing/2014/main" id="{D2BCC790-569D-E0A5-C56B-B7D5A6D69D66}"/>
              </a:ext>
            </a:extLst>
          </p:cNvPr>
          <p:cNvSpPr txBox="1"/>
          <p:nvPr/>
        </p:nvSpPr>
        <p:spPr bwMode="auto">
          <a:xfrm>
            <a:off x="5345725" y="2253557"/>
            <a:ext cx="2743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Cohort 1A</a:t>
            </a:r>
          </a:p>
        </p:txBody>
      </p:sp>
      <p:sp>
        <p:nvSpPr>
          <p:cNvPr id="14" name="TextBox 13">
            <a:extLst>
              <a:ext uri="{FF2B5EF4-FFF2-40B4-BE49-F238E27FC236}">
                <a16:creationId xmlns:a16="http://schemas.microsoft.com/office/drawing/2014/main" id="{2B2C325D-1294-54FA-68A3-F90EFE246FD3}"/>
              </a:ext>
            </a:extLst>
          </p:cNvPr>
          <p:cNvSpPr txBox="1"/>
          <p:nvPr/>
        </p:nvSpPr>
        <p:spPr bwMode="auto">
          <a:xfrm>
            <a:off x="5345725" y="4559844"/>
            <a:ext cx="2743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Cohort 1B</a:t>
            </a:r>
          </a:p>
        </p:txBody>
      </p:sp>
      <p:cxnSp>
        <p:nvCxnSpPr>
          <p:cNvPr id="16" name="Straight Arrow Connector 15">
            <a:extLst>
              <a:ext uri="{FF2B5EF4-FFF2-40B4-BE49-F238E27FC236}">
                <a16:creationId xmlns:a16="http://schemas.microsoft.com/office/drawing/2014/main" id="{E460B136-6A99-1B83-6D62-2A612C346365}"/>
              </a:ext>
            </a:extLst>
          </p:cNvPr>
          <p:cNvCxnSpPr/>
          <p:nvPr/>
        </p:nvCxnSpPr>
        <p:spPr bwMode="auto">
          <a:xfrm>
            <a:off x="4200525" y="4110908"/>
            <a:ext cx="1019175"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9C2170D6-567B-1348-224D-4374676510D2}"/>
              </a:ext>
            </a:extLst>
          </p:cNvPr>
          <p:cNvCxnSpPr/>
          <p:nvPr/>
        </p:nvCxnSpPr>
        <p:spPr bwMode="auto">
          <a:xfrm>
            <a:off x="4200525" y="3038219"/>
            <a:ext cx="1019175"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6BCC4980-652D-E55E-8B52-8F16C75CD5E0}"/>
              </a:ext>
            </a:extLst>
          </p:cNvPr>
          <p:cNvCxnSpPr/>
          <p:nvPr/>
        </p:nvCxnSpPr>
        <p:spPr bwMode="auto">
          <a:xfrm>
            <a:off x="8201025" y="4110908"/>
            <a:ext cx="1019175"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BF4FA61E-9686-332A-B293-38B95673CF61}"/>
              </a:ext>
            </a:extLst>
          </p:cNvPr>
          <p:cNvCxnSpPr/>
          <p:nvPr/>
        </p:nvCxnSpPr>
        <p:spPr bwMode="auto">
          <a:xfrm>
            <a:off x="8201025" y="3038219"/>
            <a:ext cx="1019175"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014780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694D-D5BE-63E3-4BB7-B54FB921C9D7}"/>
              </a:ext>
            </a:extLst>
          </p:cNvPr>
          <p:cNvSpPr>
            <a:spLocks noGrp="1"/>
          </p:cNvSpPr>
          <p:nvPr>
            <p:ph type="title"/>
          </p:nvPr>
        </p:nvSpPr>
        <p:spPr/>
        <p:txBody>
          <a:bodyPr/>
          <a:lstStyle/>
          <a:p>
            <a:r>
              <a:rPr lang="en-US"/>
              <a:t>OptiTROP-Lung01: Outcomes</a:t>
            </a:r>
          </a:p>
        </p:txBody>
      </p:sp>
      <p:sp>
        <p:nvSpPr>
          <p:cNvPr id="15" name="Text Box 11">
            <a:extLst>
              <a:ext uri="{FF2B5EF4-FFF2-40B4-BE49-F238E27FC236}">
                <a16:creationId xmlns:a16="http://schemas.microsoft.com/office/drawing/2014/main" id="{744B6291-9F22-9FCD-8B26-59FFC1F2EE03}"/>
              </a:ext>
            </a:extLst>
          </p:cNvPr>
          <p:cNvSpPr txBox="1">
            <a:spLocks noChangeArrowheads="1"/>
          </p:cNvSpPr>
          <p:nvPr/>
        </p:nvSpPr>
        <p:spPr bwMode="auto">
          <a:xfrm>
            <a:off x="393319" y="63669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Fang. ASCO 2024. </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8502.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6">
            <a:extLst>
              <a:ext uri="{FF2B5EF4-FFF2-40B4-BE49-F238E27FC236}">
                <a16:creationId xmlns:a16="http://schemas.microsoft.com/office/drawing/2014/main" id="{48FABE0E-AA87-8DEE-0DDF-DA0AFD0A89AF}"/>
              </a:ext>
            </a:extLst>
          </p:cNvPr>
          <p:cNvGraphicFramePr>
            <a:graphicFrameLocks/>
          </p:cNvGraphicFramePr>
          <p:nvPr>
            <p:extLst>
              <p:ext uri="{D42A27DB-BD31-4B8C-83A1-F6EECF244321}">
                <p14:modId xmlns:p14="http://schemas.microsoft.com/office/powerpoint/2010/main" val="3306000718"/>
              </p:ext>
            </p:extLst>
          </p:nvPr>
        </p:nvGraphicFramePr>
        <p:xfrm>
          <a:off x="717549" y="1594798"/>
          <a:ext cx="10794050" cy="4114800"/>
        </p:xfrm>
        <a:graphic>
          <a:graphicData uri="http://schemas.openxmlformats.org/drawingml/2006/table">
            <a:tbl>
              <a:tblPr firstRow="1" bandRow="1">
                <a:tableStyleId>{5C22544A-7EE6-4342-B048-85BDC9FD1C3A}</a:tableStyleId>
              </a:tblPr>
              <a:tblGrid>
                <a:gridCol w="3161472">
                  <a:extLst>
                    <a:ext uri="{9D8B030D-6E8A-4147-A177-3AD203B41FA5}">
                      <a16:colId xmlns:a16="http://schemas.microsoft.com/office/drawing/2014/main" val="538003950"/>
                    </a:ext>
                  </a:extLst>
                </a:gridCol>
                <a:gridCol w="3816289">
                  <a:extLst>
                    <a:ext uri="{9D8B030D-6E8A-4147-A177-3AD203B41FA5}">
                      <a16:colId xmlns:a16="http://schemas.microsoft.com/office/drawing/2014/main" val="1977819049"/>
                    </a:ext>
                  </a:extLst>
                </a:gridCol>
                <a:gridCol w="3816289">
                  <a:extLst>
                    <a:ext uri="{9D8B030D-6E8A-4147-A177-3AD203B41FA5}">
                      <a16:colId xmlns:a16="http://schemas.microsoft.com/office/drawing/2014/main" val="2680393421"/>
                    </a:ext>
                  </a:extLst>
                </a:gridCol>
              </a:tblGrid>
              <a:tr h="177991">
                <a:tc>
                  <a:txBody>
                    <a:bodyPr/>
                    <a:lstStyle/>
                    <a:p>
                      <a:endParaRPr lang="en-US" sz="18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Cohort 1A</a:t>
                      </a:r>
                    </a:p>
                    <a:p>
                      <a:pPr algn="ctr"/>
                      <a:r>
                        <a:rPr lang="en-US" sz="1800" b="0"/>
                        <a:t>Sac-TMT 5 mg/kg + KL-A167 1200 mg Q3W</a:t>
                      </a:r>
                      <a:endParaRPr lang="en-US" sz="1800" b="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t>Cohort 1B</a:t>
                      </a:r>
                    </a:p>
                    <a:p>
                      <a:pPr algn="ctr"/>
                      <a:r>
                        <a:rPr lang="en-US" sz="1800" b="0"/>
                        <a:t>Sac-TMT 5 mg/kg + KL-A167 900 mg Q2W</a:t>
                      </a:r>
                      <a:endParaRPr lang="en-US" sz="1800" b="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6119581"/>
                  </a:ext>
                </a:extLst>
              </a:tr>
              <a:tr h="199899">
                <a:tc>
                  <a:txBody>
                    <a:bodyPr/>
                    <a:lstStyle/>
                    <a:p>
                      <a:r>
                        <a:rPr lang="en-US" sz="1800">
                          <a:solidFill>
                            <a:schemeClr val="bg1"/>
                          </a:solidFill>
                          <a:latin typeface="+mn-lt"/>
                        </a:rPr>
                        <a:t>Median follow-up,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14.0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2911660"/>
                  </a:ext>
                </a:extLst>
              </a:tr>
              <a:tr h="199899">
                <a:tc>
                  <a:txBody>
                    <a:bodyPr/>
                    <a:lstStyle/>
                    <a:p>
                      <a:r>
                        <a:rPr lang="en-US" sz="1800">
                          <a:solidFill>
                            <a:schemeClr val="bg1"/>
                          </a:solidFill>
                          <a:latin typeface="+mn-lt"/>
                        </a:rPr>
                        <a:t>ORR (95% CI)</a:t>
                      </a:r>
                    </a:p>
                    <a:p>
                      <a:pPr marL="285750" indent="-285750">
                        <a:buFont typeface="Wingdings" panose="05000000000000000000" pitchFamily="2" charset="2"/>
                        <a:buChar char="§"/>
                      </a:pPr>
                      <a:r>
                        <a:rPr lang="en-US" sz="1800">
                          <a:solidFill>
                            <a:schemeClr val="bg1"/>
                          </a:solidFill>
                          <a:latin typeface="+mn-lt"/>
                        </a:rPr>
                        <a:t>PR, %</a:t>
                      </a:r>
                    </a:p>
                    <a:p>
                      <a:pPr marL="285750" indent="-285750">
                        <a:buFont typeface="Wingdings" panose="05000000000000000000" pitchFamily="2" charset="2"/>
                        <a:buChar char="§"/>
                      </a:pPr>
                      <a:r>
                        <a:rPr lang="en-US" sz="1800">
                          <a:solidFill>
                            <a:schemeClr val="bg1"/>
                          </a:solidFill>
                          <a:latin typeface="+mn-lt"/>
                        </a:rPr>
                        <a:t>Confirmed PR, %</a:t>
                      </a:r>
                    </a:p>
                    <a:p>
                      <a:pPr marL="285750" indent="-285750">
                        <a:buFont typeface="Wingdings" panose="05000000000000000000" pitchFamily="2" charset="2"/>
                        <a:buChar char="§"/>
                      </a:pPr>
                      <a:r>
                        <a:rPr lang="en-US" sz="1800">
                          <a:solidFill>
                            <a:schemeClr val="bg1"/>
                          </a:solidFill>
                          <a:latin typeface="+mn-lt"/>
                        </a:rPr>
                        <a:t>SD, %</a:t>
                      </a:r>
                    </a:p>
                    <a:p>
                      <a:pPr marL="285750" indent="-285750">
                        <a:buFont typeface="Wingdings" panose="05000000000000000000" pitchFamily="2" charset="2"/>
                        <a:buChar char="§"/>
                      </a:pPr>
                      <a:r>
                        <a:rPr lang="en-US" sz="1800">
                          <a:solidFill>
                            <a:schemeClr val="bg1"/>
                          </a:solidFill>
                          <a:latin typeface="+mn-lt"/>
                        </a:rPr>
                        <a:t>PD,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n-lt"/>
                        </a:rPr>
                        <a:t>48.6 (31.9-65.6)</a:t>
                      </a:r>
                    </a:p>
                    <a:p>
                      <a:pPr algn="ctr"/>
                      <a:r>
                        <a:rPr lang="en-US" sz="1800">
                          <a:solidFill>
                            <a:schemeClr val="bg1"/>
                          </a:solidFill>
                          <a:latin typeface="+mn-lt"/>
                        </a:rPr>
                        <a:t>48.6</a:t>
                      </a:r>
                    </a:p>
                    <a:p>
                      <a:pPr algn="ctr"/>
                      <a:r>
                        <a:rPr lang="en-US" sz="1800">
                          <a:solidFill>
                            <a:schemeClr val="bg1"/>
                          </a:solidFill>
                          <a:latin typeface="+mn-lt"/>
                        </a:rPr>
                        <a:t>43.2</a:t>
                      </a:r>
                    </a:p>
                    <a:p>
                      <a:pPr algn="ctr"/>
                      <a:r>
                        <a:rPr lang="en-US" sz="1800">
                          <a:solidFill>
                            <a:schemeClr val="bg1"/>
                          </a:solidFill>
                          <a:latin typeface="+mn-lt"/>
                        </a:rPr>
                        <a:t>45.9</a:t>
                      </a:r>
                    </a:p>
                    <a:p>
                      <a:pPr algn="ctr"/>
                      <a:r>
                        <a:rPr lang="en-US" sz="1800">
                          <a:solidFill>
                            <a:schemeClr val="bg1"/>
                          </a:solidFill>
                          <a:latin typeface="+mn-lt"/>
                        </a:rPr>
                        <a:t>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77.6 (64.7-87.5)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77.6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69.0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22.4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66459137"/>
                  </a:ext>
                </a:extLst>
              </a:tr>
              <a:tr h="199899">
                <a:tc>
                  <a:txBody>
                    <a:bodyPr/>
                    <a:lstStyle/>
                    <a:p>
                      <a:r>
                        <a:rPr lang="en-US" sz="1800">
                          <a:solidFill>
                            <a:schemeClr val="bg1"/>
                          </a:solidFill>
                          <a:latin typeface="+mn-lt"/>
                        </a:rPr>
                        <a:t>DCR,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94.6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100.0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1821329"/>
                  </a:ext>
                </a:extLst>
              </a:tr>
              <a:tr h="199899">
                <a:tc>
                  <a:txBody>
                    <a:bodyPr/>
                    <a:lstStyle/>
                    <a:p>
                      <a:r>
                        <a:rPr lang="en-US" sz="1800">
                          <a:solidFill>
                            <a:schemeClr val="bg1"/>
                          </a:solidFill>
                          <a:latin typeface="+mn-lt"/>
                        </a:rPr>
                        <a:t>Median DoR, mo (95% CI)</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n-lt"/>
                        </a:rPr>
                        <a:t>NR (8.3-NE)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NR (6.6-NE)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5482170"/>
                  </a:ext>
                </a:extLst>
              </a:tr>
              <a:tr h="199899">
                <a:tc>
                  <a:txBody>
                    <a:bodyPr/>
                    <a:lstStyle/>
                    <a:p>
                      <a:r>
                        <a:rPr lang="en-US" sz="1800">
                          <a:solidFill>
                            <a:schemeClr val="bg1"/>
                          </a:solidFill>
                          <a:latin typeface="+mn-lt"/>
                        </a:rPr>
                        <a:t>Median PFS, mo (95% CI)</a:t>
                      </a:r>
                    </a:p>
                    <a:p>
                      <a:pPr marL="285750" indent="-285750">
                        <a:buFont typeface="Wingdings" panose="05000000000000000000" pitchFamily="2" charset="2"/>
                        <a:buChar char="§"/>
                      </a:pPr>
                      <a:r>
                        <a:rPr lang="en-US" sz="1800">
                          <a:solidFill>
                            <a:schemeClr val="bg1"/>
                          </a:solidFill>
                          <a:latin typeface="+mn-lt"/>
                        </a:rPr>
                        <a:t>6-mo PFS rate, %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15.4 (6.7-NE)</a:t>
                      </a:r>
                    </a:p>
                    <a:p>
                      <a:pPr algn="ctr"/>
                      <a:r>
                        <a:rPr lang="en-US" sz="1800">
                          <a:solidFill>
                            <a:schemeClr val="bg1"/>
                          </a:solidFill>
                          <a:latin typeface="+mn-lt"/>
                        </a:rPr>
                        <a:t>69.2 (51.2-81.6)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NR (8.4-NE)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84.6 (71.4-92.1)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9040895"/>
                  </a:ext>
                </a:extLst>
              </a:tr>
            </a:tbl>
          </a:graphicData>
        </a:graphic>
      </p:graphicFrame>
      <p:sp>
        <p:nvSpPr>
          <p:cNvPr id="5" name="TextBox 4">
            <a:extLst>
              <a:ext uri="{FF2B5EF4-FFF2-40B4-BE49-F238E27FC236}">
                <a16:creationId xmlns:a16="http://schemas.microsoft.com/office/drawing/2014/main" id="{D1B73283-1DD6-4298-1AAB-BCB33ABF55BA}"/>
              </a:ext>
            </a:extLst>
          </p:cNvPr>
          <p:cNvSpPr txBox="1"/>
          <p:nvPr/>
        </p:nvSpPr>
        <p:spPr bwMode="auto">
          <a:xfrm>
            <a:off x="639149" y="5707389"/>
            <a:ext cx="2612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Data </a:t>
            </a:r>
            <a:r>
              <a:rPr lang="en-US" sz="1400" b="0" dirty="0">
                <a:solidFill>
                  <a:schemeClr val="bg1"/>
                </a:solidFill>
                <a:latin typeface="Calibri" panose="020F0502020204030204" pitchFamily="34" charset="0"/>
              </a:rPr>
              <a:t>cutoff</a:t>
            </a:r>
            <a:r>
              <a:rPr lang="en-US" sz="1400" b="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January</a:t>
            </a:r>
            <a:r>
              <a:rPr lang="en-US" sz="1400" b="0">
                <a:solidFill>
                  <a:schemeClr val="bg1"/>
                </a:solidFill>
                <a:latin typeface="Calibri" panose="020F0502020204030204" pitchFamily="34" charset="0"/>
              </a:rPr>
              <a:t> 2, 2024</a:t>
            </a:r>
          </a:p>
        </p:txBody>
      </p:sp>
    </p:spTree>
    <p:extLst>
      <p:ext uri="{BB962C8B-B14F-4D97-AF65-F5344CB8AC3E}">
        <p14:creationId xmlns:p14="http://schemas.microsoft.com/office/powerpoint/2010/main" val="151312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694D-D5BE-63E3-4BB7-B54FB921C9D7}"/>
              </a:ext>
            </a:extLst>
          </p:cNvPr>
          <p:cNvSpPr>
            <a:spLocks noGrp="1"/>
          </p:cNvSpPr>
          <p:nvPr>
            <p:ph type="title"/>
          </p:nvPr>
        </p:nvSpPr>
        <p:spPr/>
        <p:txBody>
          <a:bodyPr/>
          <a:lstStyle/>
          <a:p>
            <a:r>
              <a:rPr lang="en-US"/>
              <a:t>OptiTROP-Lung01 Cohort 1B: Efficacy by Subgroup</a:t>
            </a:r>
          </a:p>
        </p:txBody>
      </p:sp>
      <p:sp>
        <p:nvSpPr>
          <p:cNvPr id="15" name="Text Box 11">
            <a:extLst>
              <a:ext uri="{FF2B5EF4-FFF2-40B4-BE49-F238E27FC236}">
                <a16:creationId xmlns:a16="http://schemas.microsoft.com/office/drawing/2014/main" id="{744B6291-9F22-9FCD-8B26-59FFC1F2EE03}"/>
              </a:ext>
            </a:extLst>
          </p:cNvPr>
          <p:cNvSpPr txBox="1">
            <a:spLocks noChangeArrowheads="1"/>
          </p:cNvSpPr>
          <p:nvPr/>
        </p:nvSpPr>
        <p:spPr bwMode="auto">
          <a:xfrm>
            <a:off x="393319" y="63669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Fang. ASCO 2024. </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8502.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6">
            <a:extLst>
              <a:ext uri="{FF2B5EF4-FFF2-40B4-BE49-F238E27FC236}">
                <a16:creationId xmlns:a16="http://schemas.microsoft.com/office/drawing/2014/main" id="{48FABE0E-AA87-8DEE-0DDF-DA0AFD0A89AF}"/>
              </a:ext>
            </a:extLst>
          </p:cNvPr>
          <p:cNvGraphicFramePr>
            <a:graphicFrameLocks/>
          </p:cNvGraphicFramePr>
          <p:nvPr>
            <p:extLst>
              <p:ext uri="{D42A27DB-BD31-4B8C-83A1-F6EECF244321}">
                <p14:modId xmlns:p14="http://schemas.microsoft.com/office/powerpoint/2010/main" val="695311915"/>
              </p:ext>
            </p:extLst>
          </p:nvPr>
        </p:nvGraphicFramePr>
        <p:xfrm>
          <a:off x="717550" y="1601672"/>
          <a:ext cx="10814681" cy="2651760"/>
        </p:xfrm>
        <a:graphic>
          <a:graphicData uri="http://schemas.openxmlformats.org/drawingml/2006/table">
            <a:tbl>
              <a:tblPr firstRow="1" bandRow="1">
                <a:tableStyleId>{5C22544A-7EE6-4342-B048-85BDC9FD1C3A}</a:tableStyleId>
              </a:tblPr>
              <a:tblGrid>
                <a:gridCol w="2740586">
                  <a:extLst>
                    <a:ext uri="{9D8B030D-6E8A-4147-A177-3AD203B41FA5}">
                      <a16:colId xmlns:a16="http://schemas.microsoft.com/office/drawing/2014/main" val="538003950"/>
                    </a:ext>
                  </a:extLst>
                </a:gridCol>
                <a:gridCol w="1614819">
                  <a:extLst>
                    <a:ext uri="{9D8B030D-6E8A-4147-A177-3AD203B41FA5}">
                      <a16:colId xmlns:a16="http://schemas.microsoft.com/office/drawing/2014/main" val="1977819049"/>
                    </a:ext>
                  </a:extLst>
                </a:gridCol>
                <a:gridCol w="1614819">
                  <a:extLst>
                    <a:ext uri="{9D8B030D-6E8A-4147-A177-3AD203B41FA5}">
                      <a16:colId xmlns:a16="http://schemas.microsoft.com/office/drawing/2014/main" val="1695859696"/>
                    </a:ext>
                  </a:extLst>
                </a:gridCol>
                <a:gridCol w="1445573">
                  <a:extLst>
                    <a:ext uri="{9D8B030D-6E8A-4147-A177-3AD203B41FA5}">
                      <a16:colId xmlns:a16="http://schemas.microsoft.com/office/drawing/2014/main" val="1953182053"/>
                    </a:ext>
                  </a:extLst>
                </a:gridCol>
                <a:gridCol w="1784065">
                  <a:extLst>
                    <a:ext uri="{9D8B030D-6E8A-4147-A177-3AD203B41FA5}">
                      <a16:colId xmlns:a16="http://schemas.microsoft.com/office/drawing/2014/main" val="2680393421"/>
                    </a:ext>
                  </a:extLst>
                </a:gridCol>
                <a:gridCol w="1614819">
                  <a:extLst>
                    <a:ext uri="{9D8B030D-6E8A-4147-A177-3AD203B41FA5}">
                      <a16:colId xmlns:a16="http://schemas.microsoft.com/office/drawing/2014/main" val="1277166977"/>
                    </a:ext>
                  </a:extLst>
                </a:gridCol>
              </a:tblGrid>
              <a:tr h="247762">
                <a:tc rowSpan="2">
                  <a:txBody>
                    <a:bodyPr/>
                    <a:lstStyle/>
                    <a:p>
                      <a:endParaRPr lang="en-US" sz="18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algn="ctr"/>
                      <a:r>
                        <a:rPr lang="en-US" sz="1800" b="1">
                          <a:solidFill>
                            <a:schemeClr val="tx1"/>
                          </a:solidFill>
                        </a:rPr>
                        <a:t>PD-L1 Expression</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800" b="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algn="ctr"/>
                      <a:endParaRPr lang="en-US" sz="1800" b="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800" b="1">
                          <a:solidFill>
                            <a:schemeClr val="tx1"/>
                          </a:solidFill>
                        </a:rPr>
                        <a:t>Histology</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800" b="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56901839"/>
                  </a:ext>
                </a:extLst>
              </a:tr>
              <a:tr h="433584">
                <a:tc vMerge="1">
                  <a:txBody>
                    <a:bodyPr/>
                    <a:lstStyle/>
                    <a:p>
                      <a:endParaRPr lang="en-US" sz="18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TPS &lt;1%</a:t>
                      </a:r>
                    </a:p>
                    <a:p>
                      <a:pPr algn="ctr"/>
                      <a:r>
                        <a:rPr lang="en-US" sz="1800" b="1">
                          <a:solidFill>
                            <a:schemeClr val="tx1"/>
                          </a:solidFill>
                        </a:rPr>
                        <a:t>(n = 21)</a:t>
                      </a:r>
                      <a:endParaRPr lang="en-US" sz="1800" b="1"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TPS 1%-49%</a:t>
                      </a:r>
                    </a:p>
                    <a:p>
                      <a:pPr algn="ctr"/>
                      <a:r>
                        <a:rPr lang="en-US" sz="1800" b="1">
                          <a:solidFill>
                            <a:schemeClr val="tx1"/>
                          </a:solidFill>
                        </a:rPr>
                        <a:t>(n = 19)</a:t>
                      </a:r>
                      <a:endParaRPr lang="en-US" sz="1800" b="1"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TPS ≥50%</a:t>
                      </a:r>
                    </a:p>
                    <a:p>
                      <a:pPr algn="ctr"/>
                      <a:r>
                        <a:rPr lang="en-US" sz="1800" b="1">
                          <a:solidFill>
                            <a:schemeClr val="tx1"/>
                          </a:solidFill>
                        </a:rPr>
                        <a:t>(n = 23)</a:t>
                      </a:r>
                      <a:endParaRPr lang="en-US" sz="1800" b="1"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Nonsquamous</a:t>
                      </a:r>
                    </a:p>
                    <a:p>
                      <a:pPr algn="ctr"/>
                      <a:r>
                        <a:rPr lang="en-US" sz="1800" b="1">
                          <a:solidFill>
                            <a:schemeClr val="tx1"/>
                          </a:solidFill>
                        </a:rPr>
                        <a:t>(n = 34)</a:t>
                      </a:r>
                      <a:endParaRPr lang="en-US" sz="1800" b="1"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a:solidFill>
                            <a:schemeClr val="tx1"/>
                          </a:solidFill>
                        </a:rPr>
                        <a:t>Squamous</a:t>
                      </a:r>
                    </a:p>
                    <a:p>
                      <a:pPr algn="ctr"/>
                      <a:r>
                        <a:rPr lang="en-US" sz="1800" b="1">
                          <a:solidFill>
                            <a:schemeClr val="tx1"/>
                          </a:solidFill>
                        </a:rPr>
                        <a:t>(n = 29)</a:t>
                      </a:r>
                      <a:endParaRPr lang="en-US" sz="1800" b="1" dirty="0">
                        <a:solidFill>
                          <a:schemeClr val="tx1"/>
                        </a:solidFill>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6119581"/>
                  </a:ext>
                </a:extLst>
              </a:tr>
              <a:tr h="433584">
                <a:tc>
                  <a:txBody>
                    <a:bodyPr/>
                    <a:lstStyle/>
                    <a:p>
                      <a:r>
                        <a:rPr lang="en-US" sz="1800">
                          <a:solidFill>
                            <a:schemeClr val="bg1"/>
                          </a:solidFill>
                          <a:latin typeface="+mn-lt"/>
                        </a:rPr>
                        <a:t>ORR, %</a:t>
                      </a:r>
                    </a:p>
                    <a:p>
                      <a:pPr marL="285750" indent="-285750">
                        <a:buFont typeface="Wingdings" panose="05000000000000000000" pitchFamily="2" charset="2"/>
                        <a:buChar char="§"/>
                      </a:pPr>
                      <a:r>
                        <a:rPr lang="en-US" sz="1800">
                          <a:solidFill>
                            <a:schemeClr val="bg1"/>
                          </a:solidFill>
                          <a:latin typeface="+mn-lt"/>
                        </a:rPr>
                        <a:t>Confirmed PR,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63.2</a:t>
                      </a:r>
                    </a:p>
                    <a:p>
                      <a:pPr algn="ctr"/>
                      <a:r>
                        <a:rPr lang="en-US" sz="1800">
                          <a:solidFill>
                            <a:schemeClr val="bg1"/>
                          </a:solidFill>
                          <a:latin typeface="+mn-lt"/>
                        </a:rPr>
                        <a:t>57.9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87.0</a:t>
                      </a:r>
                    </a:p>
                    <a:p>
                      <a:pPr algn="ctr"/>
                      <a:r>
                        <a:rPr lang="en-US" sz="1800">
                          <a:solidFill>
                            <a:schemeClr val="bg1"/>
                          </a:solidFill>
                          <a:latin typeface="+mn-lt"/>
                        </a:rPr>
                        <a:t>78.3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87.0</a:t>
                      </a:r>
                    </a:p>
                    <a:p>
                      <a:pPr algn="ctr"/>
                      <a:r>
                        <a:rPr lang="en-US" sz="1800">
                          <a:solidFill>
                            <a:schemeClr val="bg1"/>
                          </a:solidFill>
                          <a:latin typeface="+mn-lt"/>
                        </a:rPr>
                        <a:t>78.3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72.7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63.6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84.0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76.0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2911660"/>
                  </a:ext>
                </a:extLst>
              </a:tr>
              <a:tr h="247762">
                <a:tc>
                  <a:txBody>
                    <a:bodyPr/>
                    <a:lstStyle/>
                    <a:p>
                      <a:r>
                        <a:rPr lang="en-US" sz="1800">
                          <a:solidFill>
                            <a:schemeClr val="bg1"/>
                          </a:solidFill>
                          <a:latin typeface="+mn-lt"/>
                        </a:rPr>
                        <a:t>DCR,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n-lt"/>
                        </a:rPr>
                        <a:t>100</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n-lt"/>
                        </a:rPr>
                        <a:t>100</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n-lt"/>
                        </a:rPr>
                        <a:t>100</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100</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100</a:t>
                      </a:r>
                      <a:endParaRPr lang="en-US" sz="18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66459137"/>
                  </a:ext>
                </a:extLst>
              </a:tr>
              <a:tr h="433584">
                <a:tc>
                  <a:txBody>
                    <a:bodyPr/>
                    <a:lstStyle/>
                    <a:p>
                      <a:r>
                        <a:rPr lang="en-US" sz="1800">
                          <a:solidFill>
                            <a:schemeClr val="bg1"/>
                          </a:solidFill>
                          <a:latin typeface="+mn-lt"/>
                        </a:rPr>
                        <a:t>6-mo PFS rate, %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82.2 </a:t>
                      </a:r>
                    </a:p>
                    <a:p>
                      <a:pPr algn="ctr"/>
                      <a:r>
                        <a:rPr lang="en-US" sz="1800">
                          <a:solidFill>
                            <a:schemeClr val="bg1"/>
                          </a:solidFill>
                          <a:latin typeface="+mn-lt"/>
                        </a:rPr>
                        <a:t>(54.3-93.9)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76.6 </a:t>
                      </a:r>
                    </a:p>
                    <a:p>
                      <a:pPr algn="ctr"/>
                      <a:r>
                        <a:rPr lang="en-US" sz="1800">
                          <a:solidFill>
                            <a:schemeClr val="bg1"/>
                          </a:solidFill>
                          <a:latin typeface="+mn-lt"/>
                        </a:rPr>
                        <a:t>(41.2-92.3)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91.3 </a:t>
                      </a:r>
                    </a:p>
                    <a:p>
                      <a:pPr algn="ctr"/>
                      <a:r>
                        <a:rPr lang="en-US" sz="1800">
                          <a:solidFill>
                            <a:schemeClr val="bg1"/>
                          </a:solidFill>
                          <a:latin typeface="+mn-lt"/>
                        </a:rPr>
                        <a:t>(69.5-97.8)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93.8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(77.3-98.4)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73.5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(49.9-87.2)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1821329"/>
                  </a:ext>
                </a:extLst>
              </a:tr>
            </a:tbl>
          </a:graphicData>
        </a:graphic>
      </p:graphicFrame>
      <p:sp>
        <p:nvSpPr>
          <p:cNvPr id="4" name="TextBox 3">
            <a:extLst>
              <a:ext uri="{FF2B5EF4-FFF2-40B4-BE49-F238E27FC236}">
                <a16:creationId xmlns:a16="http://schemas.microsoft.com/office/drawing/2014/main" id="{A34C9DCA-430A-536F-6516-5954539A76E5}"/>
              </a:ext>
            </a:extLst>
          </p:cNvPr>
          <p:cNvSpPr txBox="1"/>
          <p:nvPr/>
        </p:nvSpPr>
        <p:spPr bwMode="auto">
          <a:xfrm>
            <a:off x="659771" y="4238806"/>
            <a:ext cx="2612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Data </a:t>
            </a:r>
            <a:r>
              <a:rPr lang="en-US" sz="1400" b="0" dirty="0">
                <a:solidFill>
                  <a:schemeClr val="bg1"/>
                </a:solidFill>
                <a:latin typeface="Calibri" panose="020F0502020204030204" pitchFamily="34" charset="0"/>
              </a:rPr>
              <a:t>cutoff</a:t>
            </a:r>
            <a:r>
              <a:rPr lang="en-US" sz="1400" b="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January</a:t>
            </a:r>
            <a:r>
              <a:rPr lang="en-US" sz="1400" b="0">
                <a:solidFill>
                  <a:schemeClr val="bg1"/>
                </a:solidFill>
                <a:latin typeface="Calibri" panose="020F0502020204030204" pitchFamily="34" charset="0"/>
              </a:rPr>
              <a:t> 2, 2024</a:t>
            </a:r>
          </a:p>
        </p:txBody>
      </p:sp>
    </p:spTree>
    <p:extLst>
      <p:ext uri="{BB962C8B-B14F-4D97-AF65-F5344CB8AC3E}">
        <p14:creationId xmlns:p14="http://schemas.microsoft.com/office/powerpoint/2010/main" val="3665483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CE09-2C02-1D1E-5720-BEB40F5E94FD}"/>
              </a:ext>
            </a:extLst>
          </p:cNvPr>
          <p:cNvSpPr>
            <a:spLocks noGrp="1"/>
          </p:cNvSpPr>
          <p:nvPr>
            <p:ph type="title"/>
          </p:nvPr>
        </p:nvSpPr>
        <p:spPr/>
        <p:txBody>
          <a:bodyPr/>
          <a:lstStyle/>
          <a:p>
            <a:r>
              <a:rPr lang="en-US" dirty="0"/>
              <a:t>OptiTROP-Lung01: Safety</a:t>
            </a:r>
          </a:p>
        </p:txBody>
      </p:sp>
      <p:sp>
        <p:nvSpPr>
          <p:cNvPr id="6" name="Content Placeholder 5">
            <a:extLst>
              <a:ext uri="{FF2B5EF4-FFF2-40B4-BE49-F238E27FC236}">
                <a16:creationId xmlns:a16="http://schemas.microsoft.com/office/drawing/2014/main" id="{40E2A6E2-94ED-C8BB-9E1B-62752871E0E1}"/>
              </a:ext>
            </a:extLst>
          </p:cNvPr>
          <p:cNvSpPr>
            <a:spLocks noGrp="1"/>
          </p:cNvSpPr>
          <p:nvPr>
            <p:ph sz="half" idx="2"/>
          </p:nvPr>
        </p:nvSpPr>
        <p:spPr>
          <a:xfrm>
            <a:off x="7145254" y="1510730"/>
            <a:ext cx="4720271" cy="4679462"/>
          </a:xfrm>
        </p:spPr>
        <p:txBody>
          <a:bodyPr/>
          <a:lstStyle/>
          <a:p>
            <a:r>
              <a:rPr lang="en-US" dirty="0"/>
              <a:t>Grade ≥3 hematologic AEs more frequently with Q2W administration</a:t>
            </a:r>
          </a:p>
          <a:p>
            <a:r>
              <a:rPr lang="en-US" dirty="0"/>
              <a:t>ILD: n = 1 (gr 2; cohort 1B); no grade ≥3</a:t>
            </a:r>
          </a:p>
          <a:p>
            <a:r>
              <a:rPr lang="en-US" dirty="0"/>
              <a:t>Most common AEs were consistent with known safety profile of KL-A167: rash, increased ALT/AST</a:t>
            </a:r>
          </a:p>
          <a:p>
            <a:endParaRPr lang="en-US" dirty="0"/>
          </a:p>
        </p:txBody>
      </p:sp>
      <p:sp>
        <p:nvSpPr>
          <p:cNvPr id="7" name="Text Box 11">
            <a:extLst>
              <a:ext uri="{FF2B5EF4-FFF2-40B4-BE49-F238E27FC236}">
                <a16:creationId xmlns:a16="http://schemas.microsoft.com/office/drawing/2014/main" id="{5A982D18-767E-459D-EC73-04C11BA92955}"/>
              </a:ext>
            </a:extLst>
          </p:cNvPr>
          <p:cNvSpPr txBox="1">
            <a:spLocks noChangeArrowheads="1"/>
          </p:cNvSpPr>
          <p:nvPr/>
        </p:nvSpPr>
        <p:spPr bwMode="auto">
          <a:xfrm>
            <a:off x="393319" y="63669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Fang. ASCO 2024. Abstr 8502.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FC78A9FC-4C95-4193-F121-BB0ABD58A79F}"/>
              </a:ext>
            </a:extLst>
          </p:cNvPr>
          <p:cNvCxnSpPr>
            <a:cxnSpLocks/>
          </p:cNvCxnSpPr>
          <p:nvPr/>
        </p:nvCxnSpPr>
        <p:spPr bwMode="auto">
          <a:xfrm>
            <a:off x="1810299" y="5132171"/>
            <a:ext cx="487225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F02FD27-E94F-F8DD-8524-8FC5975D1FB7}"/>
              </a:ext>
            </a:extLst>
          </p:cNvPr>
          <p:cNvCxnSpPr>
            <a:cxnSpLocks/>
          </p:cNvCxnSpPr>
          <p:nvPr/>
        </p:nvCxnSpPr>
        <p:spPr bwMode="auto">
          <a:xfrm>
            <a:off x="1806887"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BB4DE98-07A5-327B-7D9E-B1FD9E651201}"/>
              </a:ext>
            </a:extLst>
          </p:cNvPr>
          <p:cNvCxnSpPr>
            <a:cxnSpLocks/>
          </p:cNvCxnSpPr>
          <p:nvPr/>
        </p:nvCxnSpPr>
        <p:spPr bwMode="auto">
          <a:xfrm>
            <a:off x="2301619"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B9B1885-197D-D82A-B86B-57CFFF556AAF}"/>
              </a:ext>
            </a:extLst>
          </p:cNvPr>
          <p:cNvCxnSpPr>
            <a:cxnSpLocks/>
          </p:cNvCxnSpPr>
          <p:nvPr/>
        </p:nvCxnSpPr>
        <p:spPr bwMode="auto">
          <a:xfrm>
            <a:off x="2786114"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7AE1F37-0850-2CC3-2596-1CB195D0E55E}"/>
              </a:ext>
            </a:extLst>
          </p:cNvPr>
          <p:cNvCxnSpPr>
            <a:cxnSpLocks/>
          </p:cNvCxnSpPr>
          <p:nvPr/>
        </p:nvCxnSpPr>
        <p:spPr bwMode="auto">
          <a:xfrm>
            <a:off x="3270610"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6F8942F-2582-1218-14D9-2AD5BE6159F7}"/>
              </a:ext>
            </a:extLst>
          </p:cNvPr>
          <p:cNvCxnSpPr>
            <a:cxnSpLocks/>
          </p:cNvCxnSpPr>
          <p:nvPr/>
        </p:nvCxnSpPr>
        <p:spPr bwMode="auto">
          <a:xfrm>
            <a:off x="3758517"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0B69833-182D-4149-B254-6EAC534386CF}"/>
              </a:ext>
            </a:extLst>
          </p:cNvPr>
          <p:cNvCxnSpPr>
            <a:cxnSpLocks/>
          </p:cNvCxnSpPr>
          <p:nvPr/>
        </p:nvCxnSpPr>
        <p:spPr bwMode="auto">
          <a:xfrm>
            <a:off x="4246425"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6F657DF-8025-BFA9-3A5E-8DE3F6F5B944}"/>
              </a:ext>
            </a:extLst>
          </p:cNvPr>
          <p:cNvCxnSpPr>
            <a:cxnSpLocks/>
          </p:cNvCxnSpPr>
          <p:nvPr/>
        </p:nvCxnSpPr>
        <p:spPr bwMode="auto">
          <a:xfrm>
            <a:off x="4741156"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DA1FE14-96AC-8585-1F7D-E6FBF6567B2F}"/>
              </a:ext>
            </a:extLst>
          </p:cNvPr>
          <p:cNvCxnSpPr>
            <a:cxnSpLocks/>
          </p:cNvCxnSpPr>
          <p:nvPr/>
        </p:nvCxnSpPr>
        <p:spPr bwMode="auto">
          <a:xfrm>
            <a:off x="5222240"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F1C3065-E7E3-1251-961F-2C57F29ECC6E}"/>
              </a:ext>
            </a:extLst>
          </p:cNvPr>
          <p:cNvCxnSpPr>
            <a:cxnSpLocks/>
          </p:cNvCxnSpPr>
          <p:nvPr/>
        </p:nvCxnSpPr>
        <p:spPr bwMode="auto">
          <a:xfrm>
            <a:off x="5706736"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C1DE44C-961B-6A31-E9D1-A7C845FFB873}"/>
              </a:ext>
            </a:extLst>
          </p:cNvPr>
          <p:cNvCxnSpPr>
            <a:cxnSpLocks/>
          </p:cNvCxnSpPr>
          <p:nvPr/>
        </p:nvCxnSpPr>
        <p:spPr bwMode="auto">
          <a:xfrm>
            <a:off x="6187819" y="5132171"/>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89E00ED-7E91-37FF-21AF-2A3721CE03DE}"/>
              </a:ext>
            </a:extLst>
          </p:cNvPr>
          <p:cNvCxnSpPr>
            <a:cxnSpLocks/>
          </p:cNvCxnSpPr>
          <p:nvPr/>
        </p:nvCxnSpPr>
        <p:spPr bwMode="auto">
          <a:xfrm>
            <a:off x="6668902" y="5132171"/>
            <a:ext cx="0" cy="64827"/>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8270F3CB-A025-EAEA-72B7-E310DA54900E}"/>
              </a:ext>
            </a:extLst>
          </p:cNvPr>
          <p:cNvSpPr txBox="1"/>
          <p:nvPr/>
        </p:nvSpPr>
        <p:spPr bwMode="auto">
          <a:xfrm>
            <a:off x="1652058"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9D1DB426-1883-E675-0FCB-1CDE66591381}"/>
              </a:ext>
            </a:extLst>
          </p:cNvPr>
          <p:cNvSpPr txBox="1"/>
          <p:nvPr/>
        </p:nvSpPr>
        <p:spPr bwMode="auto">
          <a:xfrm>
            <a:off x="2146789"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9" name="TextBox 28">
            <a:extLst>
              <a:ext uri="{FF2B5EF4-FFF2-40B4-BE49-F238E27FC236}">
                <a16:creationId xmlns:a16="http://schemas.microsoft.com/office/drawing/2014/main" id="{5D3B9D28-831E-CD5B-408C-EF6F4E1151F2}"/>
              </a:ext>
            </a:extLst>
          </p:cNvPr>
          <p:cNvSpPr txBox="1"/>
          <p:nvPr/>
        </p:nvSpPr>
        <p:spPr bwMode="auto">
          <a:xfrm>
            <a:off x="2627873"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A4B5659A-FCA4-8C4F-4431-585FFDD941FC}"/>
              </a:ext>
            </a:extLst>
          </p:cNvPr>
          <p:cNvSpPr txBox="1"/>
          <p:nvPr/>
        </p:nvSpPr>
        <p:spPr bwMode="auto">
          <a:xfrm>
            <a:off x="3108957"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2DAD2219-682F-EAD5-F147-50014AA931D5}"/>
              </a:ext>
            </a:extLst>
          </p:cNvPr>
          <p:cNvSpPr txBox="1"/>
          <p:nvPr/>
        </p:nvSpPr>
        <p:spPr bwMode="auto">
          <a:xfrm>
            <a:off x="3603688"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3447781E-AC4D-C318-591D-B5836B0A21E0}"/>
              </a:ext>
            </a:extLst>
          </p:cNvPr>
          <p:cNvSpPr txBox="1"/>
          <p:nvPr/>
        </p:nvSpPr>
        <p:spPr bwMode="auto">
          <a:xfrm>
            <a:off x="4084772"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33" name="TextBox 32">
            <a:extLst>
              <a:ext uri="{FF2B5EF4-FFF2-40B4-BE49-F238E27FC236}">
                <a16:creationId xmlns:a16="http://schemas.microsoft.com/office/drawing/2014/main" id="{85EF2B81-423F-3FBC-77BD-34A05DF594FC}"/>
              </a:ext>
            </a:extLst>
          </p:cNvPr>
          <p:cNvSpPr txBox="1"/>
          <p:nvPr/>
        </p:nvSpPr>
        <p:spPr bwMode="auto">
          <a:xfrm>
            <a:off x="4586327"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565A2379-B7DB-C855-3340-CDBC85D454F2}"/>
              </a:ext>
            </a:extLst>
          </p:cNvPr>
          <p:cNvSpPr txBox="1"/>
          <p:nvPr/>
        </p:nvSpPr>
        <p:spPr bwMode="auto">
          <a:xfrm>
            <a:off x="5057175"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35" name="TextBox 34">
            <a:extLst>
              <a:ext uri="{FF2B5EF4-FFF2-40B4-BE49-F238E27FC236}">
                <a16:creationId xmlns:a16="http://schemas.microsoft.com/office/drawing/2014/main" id="{AE6529E1-C2A5-337F-40CD-FDC9B2C25CE3}"/>
              </a:ext>
            </a:extLst>
          </p:cNvPr>
          <p:cNvSpPr txBox="1"/>
          <p:nvPr/>
        </p:nvSpPr>
        <p:spPr bwMode="auto">
          <a:xfrm>
            <a:off x="5548495"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6E4F5A74-A4D4-D8DB-8775-2212D5234D45}"/>
              </a:ext>
            </a:extLst>
          </p:cNvPr>
          <p:cNvSpPr txBox="1"/>
          <p:nvPr/>
        </p:nvSpPr>
        <p:spPr bwMode="auto">
          <a:xfrm>
            <a:off x="6036403"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37" name="TextBox 36">
            <a:extLst>
              <a:ext uri="{FF2B5EF4-FFF2-40B4-BE49-F238E27FC236}">
                <a16:creationId xmlns:a16="http://schemas.microsoft.com/office/drawing/2014/main" id="{CA70F32A-9A9A-357D-B814-66091EFD963F}"/>
              </a:ext>
            </a:extLst>
          </p:cNvPr>
          <p:cNvSpPr txBox="1"/>
          <p:nvPr/>
        </p:nvSpPr>
        <p:spPr bwMode="auto">
          <a:xfrm>
            <a:off x="6476271" y="5194894"/>
            <a:ext cx="3096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8" name="TextBox 37">
            <a:extLst>
              <a:ext uri="{FF2B5EF4-FFF2-40B4-BE49-F238E27FC236}">
                <a16:creationId xmlns:a16="http://schemas.microsoft.com/office/drawing/2014/main" id="{A45E3778-7284-B89C-C29C-119ED1F56495}"/>
              </a:ext>
            </a:extLst>
          </p:cNvPr>
          <p:cNvSpPr txBox="1"/>
          <p:nvPr/>
        </p:nvSpPr>
        <p:spPr bwMode="auto">
          <a:xfrm>
            <a:off x="1806887" y="5394366"/>
            <a:ext cx="486201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p>
        </p:txBody>
      </p:sp>
      <p:cxnSp>
        <p:nvCxnSpPr>
          <p:cNvPr id="39" name="Straight Connector 38">
            <a:extLst>
              <a:ext uri="{FF2B5EF4-FFF2-40B4-BE49-F238E27FC236}">
                <a16:creationId xmlns:a16="http://schemas.microsoft.com/office/drawing/2014/main" id="{0BB2AF2E-DDD6-F109-EA94-D449624651A8}"/>
              </a:ext>
            </a:extLst>
          </p:cNvPr>
          <p:cNvCxnSpPr>
            <a:cxnSpLocks/>
          </p:cNvCxnSpPr>
          <p:nvPr/>
        </p:nvCxnSpPr>
        <p:spPr bwMode="auto">
          <a:xfrm rot="16200000">
            <a:off x="1771063" y="2754048"/>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A09B84C-4DB3-0D7F-0148-89B5AE2E9AA4}"/>
              </a:ext>
            </a:extLst>
          </p:cNvPr>
          <p:cNvCxnSpPr>
            <a:cxnSpLocks/>
          </p:cNvCxnSpPr>
          <p:nvPr/>
        </p:nvCxnSpPr>
        <p:spPr bwMode="auto">
          <a:xfrm rot="16200000">
            <a:off x="1771063" y="3004824"/>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BF8E412-86C3-EB6A-4427-1142A0D01E9B}"/>
              </a:ext>
            </a:extLst>
          </p:cNvPr>
          <p:cNvCxnSpPr>
            <a:cxnSpLocks/>
          </p:cNvCxnSpPr>
          <p:nvPr/>
        </p:nvCxnSpPr>
        <p:spPr bwMode="auto">
          <a:xfrm rot="16200000">
            <a:off x="1771065" y="3238544"/>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68D6AFC-3784-534B-60CA-3D735E805406}"/>
              </a:ext>
            </a:extLst>
          </p:cNvPr>
          <p:cNvCxnSpPr>
            <a:cxnSpLocks/>
          </p:cNvCxnSpPr>
          <p:nvPr/>
        </p:nvCxnSpPr>
        <p:spPr bwMode="auto">
          <a:xfrm rot="16200000">
            <a:off x="1771066" y="3473968"/>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88631F4-CD14-40A0-0DAE-3766A8BDB84B}"/>
              </a:ext>
            </a:extLst>
          </p:cNvPr>
          <p:cNvCxnSpPr>
            <a:cxnSpLocks/>
          </p:cNvCxnSpPr>
          <p:nvPr/>
        </p:nvCxnSpPr>
        <p:spPr bwMode="auto">
          <a:xfrm rot="16200000">
            <a:off x="1771067" y="3712805"/>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64AFF9F-02C5-3611-5BF7-C038EF3E26AE}"/>
              </a:ext>
            </a:extLst>
          </p:cNvPr>
          <p:cNvCxnSpPr>
            <a:cxnSpLocks/>
          </p:cNvCxnSpPr>
          <p:nvPr/>
        </p:nvCxnSpPr>
        <p:spPr bwMode="auto">
          <a:xfrm rot="16200000">
            <a:off x="1771068" y="3958464"/>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B3BF698-3D30-B343-CA28-4285BD3118F4}"/>
              </a:ext>
            </a:extLst>
          </p:cNvPr>
          <p:cNvCxnSpPr>
            <a:cxnSpLocks/>
          </p:cNvCxnSpPr>
          <p:nvPr/>
        </p:nvCxnSpPr>
        <p:spPr bwMode="auto">
          <a:xfrm rot="16200000">
            <a:off x="1771069" y="4197300"/>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F6287A6-B300-712B-A0A5-5A648A7BC992}"/>
              </a:ext>
            </a:extLst>
          </p:cNvPr>
          <p:cNvCxnSpPr>
            <a:cxnSpLocks/>
          </p:cNvCxnSpPr>
          <p:nvPr/>
        </p:nvCxnSpPr>
        <p:spPr bwMode="auto">
          <a:xfrm rot="16200000">
            <a:off x="1771070" y="4436136"/>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38467CB-91A8-4D7B-8ECE-8C0BD6077F1F}"/>
              </a:ext>
            </a:extLst>
          </p:cNvPr>
          <p:cNvCxnSpPr>
            <a:cxnSpLocks/>
          </p:cNvCxnSpPr>
          <p:nvPr/>
        </p:nvCxnSpPr>
        <p:spPr bwMode="auto">
          <a:xfrm rot="16200000">
            <a:off x="1771071" y="4678383"/>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C12EF88-C250-D104-F4C1-3224F8F03057}"/>
              </a:ext>
            </a:extLst>
          </p:cNvPr>
          <p:cNvCxnSpPr>
            <a:cxnSpLocks/>
          </p:cNvCxnSpPr>
          <p:nvPr/>
        </p:nvCxnSpPr>
        <p:spPr bwMode="auto">
          <a:xfrm rot="16200000">
            <a:off x="1771072" y="4917219"/>
            <a:ext cx="0" cy="64827"/>
          </a:xfrm>
          <a:prstGeom prst="line">
            <a:avLst/>
          </a:prstGeom>
          <a:noFill/>
          <a:ln w="28575" cap="flat" cmpd="sng" algn="ctr">
            <a:solidFill>
              <a:schemeClr val="bg1"/>
            </a:solidFill>
            <a:prstDash val="solid"/>
            <a:round/>
            <a:headEnd type="none" w="med" len="med"/>
            <a:tailEnd type="none" w="med" len="med"/>
          </a:ln>
          <a:effectLst/>
        </p:spPr>
      </p:cxnSp>
      <p:sp>
        <p:nvSpPr>
          <p:cNvPr id="50" name="Rectangle 49">
            <a:extLst>
              <a:ext uri="{FF2B5EF4-FFF2-40B4-BE49-F238E27FC236}">
                <a16:creationId xmlns:a16="http://schemas.microsoft.com/office/drawing/2014/main" id="{72E173BE-2E5E-4A57-7D7C-7DFFFBB4A55B}"/>
              </a:ext>
            </a:extLst>
          </p:cNvPr>
          <p:cNvSpPr/>
          <p:nvPr/>
        </p:nvSpPr>
        <p:spPr bwMode="auto">
          <a:xfrm>
            <a:off x="1818287" y="2228493"/>
            <a:ext cx="235966" cy="798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17CAF65E-529A-A631-C9EC-AB6CACBB5AC7}"/>
              </a:ext>
            </a:extLst>
          </p:cNvPr>
          <p:cNvSpPr/>
          <p:nvPr/>
        </p:nvSpPr>
        <p:spPr bwMode="auto">
          <a:xfrm>
            <a:off x="2051650" y="2228493"/>
            <a:ext cx="3655086"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FD0D76E-04E1-2C7B-84E2-D2825A767242}"/>
              </a:ext>
            </a:extLst>
          </p:cNvPr>
          <p:cNvSpPr/>
          <p:nvPr/>
        </p:nvSpPr>
        <p:spPr bwMode="auto">
          <a:xfrm>
            <a:off x="1818286" y="2307074"/>
            <a:ext cx="768509" cy="798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E6B7100F-F24B-CCF9-7AB0-FF0B1421E4FF}"/>
              </a:ext>
            </a:extLst>
          </p:cNvPr>
          <p:cNvSpPr/>
          <p:nvPr/>
        </p:nvSpPr>
        <p:spPr bwMode="auto">
          <a:xfrm>
            <a:off x="2586800" y="2307074"/>
            <a:ext cx="2867025"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6B9F2AF6-D90B-0C05-3B05-810B76C19066}"/>
              </a:ext>
            </a:extLst>
          </p:cNvPr>
          <p:cNvSpPr/>
          <p:nvPr/>
        </p:nvSpPr>
        <p:spPr bwMode="auto">
          <a:xfrm>
            <a:off x="1818286" y="2471380"/>
            <a:ext cx="1452317" cy="798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5C75615-C856-0A61-BCE1-51AD19040277}"/>
              </a:ext>
            </a:extLst>
          </p:cNvPr>
          <p:cNvSpPr/>
          <p:nvPr/>
        </p:nvSpPr>
        <p:spPr bwMode="auto">
          <a:xfrm>
            <a:off x="3270610" y="2471380"/>
            <a:ext cx="1590284"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50D4165-3475-8685-186E-434990BD6DBD}"/>
              </a:ext>
            </a:extLst>
          </p:cNvPr>
          <p:cNvSpPr/>
          <p:nvPr/>
        </p:nvSpPr>
        <p:spPr bwMode="auto">
          <a:xfrm>
            <a:off x="1818287" y="2549961"/>
            <a:ext cx="1463712" cy="798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C8ED8C1-E8C5-09CC-93B3-FDAC6EBDDD1B}"/>
              </a:ext>
            </a:extLst>
          </p:cNvPr>
          <p:cNvSpPr/>
          <p:nvPr/>
        </p:nvSpPr>
        <p:spPr bwMode="auto">
          <a:xfrm>
            <a:off x="3282000" y="2549961"/>
            <a:ext cx="1540742"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AD6B0539-19AF-E0D6-E295-81429421B5FA}"/>
              </a:ext>
            </a:extLst>
          </p:cNvPr>
          <p:cNvSpPr/>
          <p:nvPr/>
        </p:nvSpPr>
        <p:spPr bwMode="auto">
          <a:xfrm>
            <a:off x="1818287" y="2704742"/>
            <a:ext cx="233364" cy="798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EC8DACE2-C4B4-6C8C-7388-9AB468AF9703}"/>
              </a:ext>
            </a:extLst>
          </p:cNvPr>
          <p:cNvSpPr/>
          <p:nvPr/>
        </p:nvSpPr>
        <p:spPr bwMode="auto">
          <a:xfrm>
            <a:off x="2051650" y="2704742"/>
            <a:ext cx="2194775"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45484A3-828A-0784-37B8-CABE04242537}"/>
              </a:ext>
            </a:extLst>
          </p:cNvPr>
          <p:cNvSpPr/>
          <p:nvPr/>
        </p:nvSpPr>
        <p:spPr bwMode="auto">
          <a:xfrm>
            <a:off x="1818287" y="2783323"/>
            <a:ext cx="847093" cy="798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0578CC7-1BAD-8DA4-D769-EDF64AB61EBF}"/>
              </a:ext>
            </a:extLst>
          </p:cNvPr>
          <p:cNvSpPr/>
          <p:nvPr/>
        </p:nvSpPr>
        <p:spPr bwMode="auto">
          <a:xfrm>
            <a:off x="2665380" y="2783323"/>
            <a:ext cx="1540743"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1FE2F431-F6F6-4080-2B88-1CE5FE5F9F2C}"/>
              </a:ext>
            </a:extLst>
          </p:cNvPr>
          <p:cNvSpPr/>
          <p:nvPr/>
        </p:nvSpPr>
        <p:spPr bwMode="auto">
          <a:xfrm>
            <a:off x="1818287" y="2957153"/>
            <a:ext cx="2180594"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0D2C7D0D-C215-217D-2E74-57A5A8896B2E}"/>
              </a:ext>
            </a:extLst>
          </p:cNvPr>
          <p:cNvSpPr/>
          <p:nvPr/>
        </p:nvSpPr>
        <p:spPr bwMode="auto">
          <a:xfrm>
            <a:off x="1818287" y="3035734"/>
            <a:ext cx="2387836"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F1200973-C4E6-9BB0-F686-86C785C396C9}"/>
              </a:ext>
            </a:extLst>
          </p:cNvPr>
          <p:cNvSpPr/>
          <p:nvPr/>
        </p:nvSpPr>
        <p:spPr bwMode="auto">
          <a:xfrm>
            <a:off x="1818287" y="3190517"/>
            <a:ext cx="233360" cy="798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43EC9C54-ADD2-0D2C-CCFC-C7CBFA5A9D15}"/>
              </a:ext>
            </a:extLst>
          </p:cNvPr>
          <p:cNvSpPr/>
          <p:nvPr/>
        </p:nvSpPr>
        <p:spPr bwMode="auto">
          <a:xfrm>
            <a:off x="2051648" y="3190517"/>
            <a:ext cx="1587665"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2FEA919E-4D3F-107E-7825-2EA18B7D48E3}"/>
              </a:ext>
            </a:extLst>
          </p:cNvPr>
          <p:cNvSpPr/>
          <p:nvPr/>
        </p:nvSpPr>
        <p:spPr bwMode="auto">
          <a:xfrm>
            <a:off x="1818288" y="3269098"/>
            <a:ext cx="297026" cy="798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2D7EB61A-7095-F16D-2B71-B7A75C5B8C8C}"/>
              </a:ext>
            </a:extLst>
          </p:cNvPr>
          <p:cNvSpPr/>
          <p:nvPr/>
        </p:nvSpPr>
        <p:spPr bwMode="auto">
          <a:xfrm>
            <a:off x="2115315" y="3269098"/>
            <a:ext cx="1477076"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AFB077D3-4625-ADBE-5714-7DA571A6B67B}"/>
              </a:ext>
            </a:extLst>
          </p:cNvPr>
          <p:cNvSpPr/>
          <p:nvPr/>
        </p:nvSpPr>
        <p:spPr bwMode="auto">
          <a:xfrm>
            <a:off x="1818287" y="3426259"/>
            <a:ext cx="1337628"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69CFAB1C-1E03-91B6-8D9B-E753EBEC36D0}"/>
              </a:ext>
            </a:extLst>
          </p:cNvPr>
          <p:cNvSpPr/>
          <p:nvPr/>
        </p:nvSpPr>
        <p:spPr bwMode="auto">
          <a:xfrm>
            <a:off x="1818287" y="3504840"/>
            <a:ext cx="1544801"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510CE8D5-4D51-CE13-1A1D-77ECD996E254}"/>
              </a:ext>
            </a:extLst>
          </p:cNvPr>
          <p:cNvSpPr/>
          <p:nvPr/>
        </p:nvSpPr>
        <p:spPr bwMode="auto">
          <a:xfrm>
            <a:off x="1818286" y="3664385"/>
            <a:ext cx="1821027"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D59CF431-C326-28E3-D61C-AF109B97021D}"/>
              </a:ext>
            </a:extLst>
          </p:cNvPr>
          <p:cNvSpPr/>
          <p:nvPr/>
        </p:nvSpPr>
        <p:spPr bwMode="auto">
          <a:xfrm>
            <a:off x="1818288" y="3742966"/>
            <a:ext cx="65626" cy="798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A1B7023A-6F1C-DD11-717B-D8EACBDB0C11}"/>
              </a:ext>
            </a:extLst>
          </p:cNvPr>
          <p:cNvSpPr/>
          <p:nvPr/>
        </p:nvSpPr>
        <p:spPr bwMode="auto">
          <a:xfrm>
            <a:off x="1883915" y="3742966"/>
            <a:ext cx="1315718"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7B26D64B-E40B-267F-71D4-3C6BD35159D7}"/>
              </a:ext>
            </a:extLst>
          </p:cNvPr>
          <p:cNvSpPr/>
          <p:nvPr/>
        </p:nvSpPr>
        <p:spPr bwMode="auto">
          <a:xfrm>
            <a:off x="1818287" y="3904890"/>
            <a:ext cx="1094744"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F62CEEA5-DD8F-6B9E-B143-6CC5AF14128A}"/>
              </a:ext>
            </a:extLst>
          </p:cNvPr>
          <p:cNvSpPr/>
          <p:nvPr/>
        </p:nvSpPr>
        <p:spPr bwMode="auto">
          <a:xfrm>
            <a:off x="1818288" y="3983471"/>
            <a:ext cx="1237618"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13B808D2-4DEA-3308-0C0D-E9115EE5CF4E}"/>
              </a:ext>
            </a:extLst>
          </p:cNvPr>
          <p:cNvSpPr/>
          <p:nvPr/>
        </p:nvSpPr>
        <p:spPr bwMode="auto">
          <a:xfrm>
            <a:off x="1818287" y="4150160"/>
            <a:ext cx="1094744"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28936095-947E-DC95-077F-149FAB086151}"/>
              </a:ext>
            </a:extLst>
          </p:cNvPr>
          <p:cNvSpPr/>
          <p:nvPr/>
        </p:nvSpPr>
        <p:spPr bwMode="auto">
          <a:xfrm>
            <a:off x="1818287" y="4228741"/>
            <a:ext cx="385121" cy="798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ED20E423-01A9-FEC3-CA73-5D95BAB5FD30}"/>
              </a:ext>
            </a:extLst>
          </p:cNvPr>
          <p:cNvSpPr/>
          <p:nvPr/>
        </p:nvSpPr>
        <p:spPr bwMode="auto">
          <a:xfrm>
            <a:off x="2203408" y="4228741"/>
            <a:ext cx="2250366"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F8C7A801-4446-9000-CE64-1057388C418C}"/>
              </a:ext>
            </a:extLst>
          </p:cNvPr>
          <p:cNvSpPr/>
          <p:nvPr/>
        </p:nvSpPr>
        <p:spPr bwMode="auto">
          <a:xfrm>
            <a:off x="1818287" y="4388284"/>
            <a:ext cx="847090"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E5E0DFAF-38E2-A4C5-ACEB-51BABFA008F3}"/>
              </a:ext>
            </a:extLst>
          </p:cNvPr>
          <p:cNvSpPr/>
          <p:nvPr/>
        </p:nvSpPr>
        <p:spPr bwMode="auto">
          <a:xfrm>
            <a:off x="1818287" y="4466865"/>
            <a:ext cx="1001874"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ECD28BF6-CF39-62BB-0977-4CAA73FF2E9D}"/>
              </a:ext>
            </a:extLst>
          </p:cNvPr>
          <p:cNvSpPr/>
          <p:nvPr/>
        </p:nvSpPr>
        <p:spPr bwMode="auto">
          <a:xfrm>
            <a:off x="1818287" y="4628791"/>
            <a:ext cx="847088"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2AA055E0-98B0-0151-991B-6E8AF639CDB6}"/>
              </a:ext>
            </a:extLst>
          </p:cNvPr>
          <p:cNvSpPr/>
          <p:nvPr/>
        </p:nvSpPr>
        <p:spPr bwMode="auto">
          <a:xfrm>
            <a:off x="1818288" y="4707372"/>
            <a:ext cx="143428" cy="798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655EF246-92BE-DDC3-7212-A32DACED25AC}"/>
              </a:ext>
            </a:extLst>
          </p:cNvPr>
          <p:cNvSpPr/>
          <p:nvPr/>
        </p:nvSpPr>
        <p:spPr bwMode="auto">
          <a:xfrm>
            <a:off x="1961716" y="4707372"/>
            <a:ext cx="1001874"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0D2E3E8E-DF1A-16E2-9343-05723EC50F1E}"/>
              </a:ext>
            </a:extLst>
          </p:cNvPr>
          <p:cNvSpPr/>
          <p:nvPr/>
        </p:nvSpPr>
        <p:spPr bwMode="auto">
          <a:xfrm>
            <a:off x="1818287" y="4872299"/>
            <a:ext cx="125571" cy="798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42571B5A-3711-9F11-550F-4DC5333EFCE8}"/>
              </a:ext>
            </a:extLst>
          </p:cNvPr>
          <p:cNvSpPr/>
          <p:nvPr/>
        </p:nvSpPr>
        <p:spPr bwMode="auto">
          <a:xfrm>
            <a:off x="1934966" y="4872299"/>
            <a:ext cx="366653" cy="7985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B42FEE33-2F18-00BF-073E-56F33C97DDD9}"/>
              </a:ext>
            </a:extLst>
          </p:cNvPr>
          <p:cNvSpPr/>
          <p:nvPr/>
        </p:nvSpPr>
        <p:spPr bwMode="auto">
          <a:xfrm>
            <a:off x="1818286" y="4950880"/>
            <a:ext cx="1001874" cy="79858"/>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TextBox 89">
            <a:extLst>
              <a:ext uri="{FF2B5EF4-FFF2-40B4-BE49-F238E27FC236}">
                <a16:creationId xmlns:a16="http://schemas.microsoft.com/office/drawing/2014/main" id="{D1B00996-95EE-577B-9D46-9A664C8B5866}"/>
              </a:ext>
            </a:extLst>
          </p:cNvPr>
          <p:cNvSpPr txBox="1"/>
          <p:nvPr/>
        </p:nvSpPr>
        <p:spPr bwMode="auto">
          <a:xfrm>
            <a:off x="363625" y="2126018"/>
            <a:ext cx="1424849" cy="299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900"/>
              </a:lnSpc>
              <a:spcBef>
                <a:spcPct val="50000"/>
              </a:spcBef>
              <a:spcAft>
                <a:spcPct val="0"/>
              </a:spcAft>
              <a:buClrTx/>
              <a:buFontTx/>
              <a:buNone/>
            </a:pPr>
            <a:r>
              <a:rPr lang="en-US" sz="1200" b="0" dirty="0">
                <a:solidFill>
                  <a:schemeClr val="bg1"/>
                </a:solidFill>
                <a:latin typeface="Calibri" panose="020F0502020204030204" pitchFamily="34" charset="0"/>
              </a:rPr>
              <a:t>Anemia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NEUT decreased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WBC decreased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Alopecia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Rash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Nausea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Decreased appetite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ALT increased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Stomatitis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AST increased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PLT decreased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Fatigue</a:t>
            </a:r>
          </a:p>
        </p:txBody>
      </p:sp>
      <p:sp>
        <p:nvSpPr>
          <p:cNvPr id="91" name="TextBox 90">
            <a:extLst>
              <a:ext uri="{FF2B5EF4-FFF2-40B4-BE49-F238E27FC236}">
                <a16:creationId xmlns:a16="http://schemas.microsoft.com/office/drawing/2014/main" id="{85AAC410-740B-81E5-091E-FA22C25096FE}"/>
              </a:ext>
            </a:extLst>
          </p:cNvPr>
          <p:cNvSpPr txBox="1"/>
          <p:nvPr/>
        </p:nvSpPr>
        <p:spPr bwMode="auto">
          <a:xfrm>
            <a:off x="5164111" y="3093030"/>
            <a:ext cx="15485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Cohort 1A, any grade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1A, grade ≥3</a:t>
            </a:r>
          </a:p>
          <a:p>
            <a:pPr>
              <a:spcBef>
                <a:spcPct val="50000"/>
              </a:spcBef>
            </a:pPr>
            <a:r>
              <a:rPr lang="en-US" sz="1200" b="0" dirty="0">
                <a:solidFill>
                  <a:schemeClr val="bg1"/>
                </a:solidFill>
                <a:latin typeface="Calibri" panose="020F0502020204030204" pitchFamily="34" charset="0"/>
              </a:rPr>
              <a:t>Cohort 1B, any grade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1B, grade ≥3</a:t>
            </a:r>
          </a:p>
        </p:txBody>
      </p:sp>
      <p:sp>
        <p:nvSpPr>
          <p:cNvPr id="92" name="Rectangle 91">
            <a:extLst>
              <a:ext uri="{FF2B5EF4-FFF2-40B4-BE49-F238E27FC236}">
                <a16:creationId xmlns:a16="http://schemas.microsoft.com/office/drawing/2014/main" id="{C530E3B9-2C0F-E3B4-9303-C3AABA2E6529}"/>
              </a:ext>
            </a:extLst>
          </p:cNvPr>
          <p:cNvSpPr/>
          <p:nvPr/>
        </p:nvSpPr>
        <p:spPr bwMode="auto">
          <a:xfrm>
            <a:off x="5021609" y="3324122"/>
            <a:ext cx="94660" cy="946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B906FFB7-FB59-B78F-3876-6DF13A66E3E3}"/>
              </a:ext>
            </a:extLst>
          </p:cNvPr>
          <p:cNvSpPr/>
          <p:nvPr/>
        </p:nvSpPr>
        <p:spPr bwMode="auto">
          <a:xfrm>
            <a:off x="5021609" y="3141242"/>
            <a:ext cx="94660" cy="9466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E6B36D8-010E-D5B4-7ED4-6A32230FA1BE}"/>
              </a:ext>
            </a:extLst>
          </p:cNvPr>
          <p:cNvSpPr/>
          <p:nvPr/>
        </p:nvSpPr>
        <p:spPr bwMode="auto">
          <a:xfrm>
            <a:off x="5021609" y="3797458"/>
            <a:ext cx="94660" cy="9466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FDE0F19-B905-5944-4C95-4FFDE9E23DEF}"/>
              </a:ext>
            </a:extLst>
          </p:cNvPr>
          <p:cNvSpPr/>
          <p:nvPr/>
        </p:nvSpPr>
        <p:spPr bwMode="auto">
          <a:xfrm>
            <a:off x="5021609" y="3614578"/>
            <a:ext cx="94660" cy="94660"/>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TextBox 95">
            <a:extLst>
              <a:ext uri="{FF2B5EF4-FFF2-40B4-BE49-F238E27FC236}">
                <a16:creationId xmlns:a16="http://schemas.microsoft.com/office/drawing/2014/main" id="{772FD39C-9700-B92D-68EF-7D0837B4601F}"/>
              </a:ext>
            </a:extLst>
          </p:cNvPr>
          <p:cNvSpPr txBox="1"/>
          <p:nvPr/>
        </p:nvSpPr>
        <p:spPr bwMode="auto">
          <a:xfrm>
            <a:off x="1762877" y="5652656"/>
            <a:ext cx="4567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spcBef>
                <a:spcPct val="50000"/>
              </a:spcBef>
            </a:pPr>
            <a:r>
              <a:rPr lang="en-US" sz="1200" b="0" dirty="0">
                <a:solidFill>
                  <a:schemeClr val="bg1"/>
                </a:solidFill>
                <a:latin typeface="Calibri" panose="020F0502020204030204" pitchFamily="34" charset="0"/>
              </a:rPr>
              <a:t>Cohort 1A: Sac-TMT 5 mg/kg Q3W + KL-A167 1200 mg Q3W (N = 40)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1B: Sac-TMT 5 mg/kg Q2W + KL-A167 900 mg Q2W (N = 63)</a:t>
            </a:r>
          </a:p>
        </p:txBody>
      </p:sp>
      <p:sp>
        <p:nvSpPr>
          <p:cNvPr id="97" name="TextBox 96">
            <a:extLst>
              <a:ext uri="{FF2B5EF4-FFF2-40B4-BE49-F238E27FC236}">
                <a16:creationId xmlns:a16="http://schemas.microsoft.com/office/drawing/2014/main" id="{1E6121E1-9872-9A89-2F96-E5B042A1D449}"/>
              </a:ext>
            </a:extLst>
          </p:cNvPr>
          <p:cNvSpPr txBox="1"/>
          <p:nvPr/>
        </p:nvSpPr>
        <p:spPr bwMode="auto">
          <a:xfrm>
            <a:off x="1455082" y="1664717"/>
            <a:ext cx="49307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TRAEs Occurring in ≥20% of Patients</a:t>
            </a:r>
          </a:p>
        </p:txBody>
      </p:sp>
      <p:cxnSp>
        <p:nvCxnSpPr>
          <p:cNvPr id="5" name="Straight Connector 4">
            <a:extLst>
              <a:ext uri="{FF2B5EF4-FFF2-40B4-BE49-F238E27FC236}">
                <a16:creationId xmlns:a16="http://schemas.microsoft.com/office/drawing/2014/main" id="{58344AD0-2A56-F1DC-1D98-F87531F3FA9D}"/>
              </a:ext>
            </a:extLst>
          </p:cNvPr>
          <p:cNvCxnSpPr>
            <a:cxnSpLocks/>
          </p:cNvCxnSpPr>
          <p:nvPr/>
        </p:nvCxnSpPr>
        <p:spPr bwMode="auto">
          <a:xfrm>
            <a:off x="1806887" y="2160371"/>
            <a:ext cx="0" cy="2975212"/>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8C0295C-6625-F5DE-1095-431B697379F3}"/>
              </a:ext>
            </a:extLst>
          </p:cNvPr>
          <p:cNvCxnSpPr>
            <a:cxnSpLocks/>
          </p:cNvCxnSpPr>
          <p:nvPr/>
        </p:nvCxnSpPr>
        <p:spPr bwMode="auto">
          <a:xfrm rot="16200000">
            <a:off x="1771064" y="2517328"/>
            <a:ext cx="0" cy="64827"/>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D138B99-FE7D-4AC0-446F-94FDC716C4BE}"/>
              </a:ext>
            </a:extLst>
          </p:cNvPr>
          <p:cNvCxnSpPr>
            <a:cxnSpLocks/>
          </p:cNvCxnSpPr>
          <p:nvPr/>
        </p:nvCxnSpPr>
        <p:spPr bwMode="auto">
          <a:xfrm rot="16200000">
            <a:off x="1771065" y="2272203"/>
            <a:ext cx="0" cy="64827"/>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049296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694D-D5BE-63E3-4BB7-B54FB921C9D7}"/>
              </a:ext>
            </a:extLst>
          </p:cNvPr>
          <p:cNvSpPr>
            <a:spLocks noGrp="1"/>
          </p:cNvSpPr>
          <p:nvPr>
            <p:ph type="title"/>
          </p:nvPr>
        </p:nvSpPr>
        <p:spPr/>
        <p:txBody>
          <a:bodyPr/>
          <a:lstStyle/>
          <a:p>
            <a:r>
              <a:rPr lang="en-US"/>
              <a:t>MK-2870-004: Sacituzumab </a:t>
            </a:r>
            <a:r>
              <a:rPr lang="en-US" dirty="0"/>
              <a:t>Tirumotecan</a:t>
            </a:r>
            <a:r>
              <a:rPr lang="en-US"/>
              <a:t> + Pembrolizumab ± Carboplatin in Advanced Solid Tumors</a:t>
            </a:r>
          </a:p>
        </p:txBody>
      </p:sp>
      <p:sp>
        <p:nvSpPr>
          <p:cNvPr id="3" name="Content Placeholder 2">
            <a:extLst>
              <a:ext uri="{FF2B5EF4-FFF2-40B4-BE49-F238E27FC236}">
                <a16:creationId xmlns:a16="http://schemas.microsoft.com/office/drawing/2014/main" id="{6F081EE4-21DE-BB71-C26C-99BEA7E25DD2}"/>
              </a:ext>
            </a:extLst>
          </p:cNvPr>
          <p:cNvSpPr>
            <a:spLocks noGrp="1"/>
          </p:cNvSpPr>
          <p:nvPr>
            <p:ph idx="1"/>
          </p:nvPr>
        </p:nvSpPr>
        <p:spPr/>
        <p:txBody>
          <a:bodyPr/>
          <a:lstStyle/>
          <a:p>
            <a:pPr>
              <a:spcBef>
                <a:spcPts val="800"/>
              </a:spcBef>
            </a:pPr>
            <a:r>
              <a:rPr lang="en-US" sz="2400"/>
              <a:t>Open-label phase I trial</a:t>
            </a:r>
          </a:p>
          <a:p>
            <a:pPr>
              <a:spcBef>
                <a:spcPts val="800"/>
              </a:spcBef>
            </a:pPr>
            <a:endParaRPr lang="en-US" sz="2400"/>
          </a:p>
          <a:p>
            <a:pPr>
              <a:spcBef>
                <a:spcPts val="800"/>
              </a:spcBef>
            </a:pPr>
            <a:endParaRPr lang="en-US" sz="2400"/>
          </a:p>
          <a:p>
            <a:pPr>
              <a:spcBef>
                <a:spcPts val="800"/>
              </a:spcBef>
            </a:pPr>
            <a:endParaRPr lang="en-US" sz="2400"/>
          </a:p>
          <a:p>
            <a:pPr>
              <a:spcBef>
                <a:spcPts val="800"/>
              </a:spcBef>
            </a:pPr>
            <a:endParaRPr lang="en-US" sz="2400"/>
          </a:p>
          <a:p>
            <a:pPr marL="0" indent="0">
              <a:spcBef>
                <a:spcPts val="800"/>
              </a:spcBef>
              <a:buNone/>
            </a:pPr>
            <a:endParaRPr lang="en-US" sz="2400"/>
          </a:p>
          <a:p>
            <a:pPr marL="0" indent="0">
              <a:spcBef>
                <a:spcPts val="800"/>
              </a:spcBef>
              <a:buNone/>
            </a:pPr>
            <a:endParaRPr lang="en-US" sz="2400"/>
          </a:p>
          <a:p>
            <a:pPr>
              <a:spcBef>
                <a:spcPts val="800"/>
              </a:spcBef>
            </a:pPr>
            <a:r>
              <a:rPr lang="en-US" sz="2400" b="1"/>
              <a:t>Primary endpoint: </a:t>
            </a:r>
            <a:r>
              <a:rPr lang="en-US" sz="2400"/>
              <a:t>safety</a:t>
            </a:r>
          </a:p>
          <a:p>
            <a:pPr>
              <a:spcBef>
                <a:spcPts val="800"/>
              </a:spcBef>
            </a:pPr>
            <a:r>
              <a:rPr lang="en-US" sz="2400" b="1"/>
              <a:t>Secondary endpoints: </a:t>
            </a:r>
            <a:r>
              <a:rPr lang="en-US" sz="2400"/>
              <a:t>PK of sacituzumab </a:t>
            </a:r>
            <a:r>
              <a:rPr lang="en-US" sz="2400" dirty="0"/>
              <a:t>tirumotecan</a:t>
            </a:r>
            <a:r>
              <a:rPr lang="en-US" sz="2400"/>
              <a:t> (total antibody or ADC) ± pembrolizumab; PK of KL610023 payload with pembrolizumab, ORR, DoR, ADAs</a:t>
            </a:r>
          </a:p>
        </p:txBody>
      </p:sp>
      <p:sp>
        <p:nvSpPr>
          <p:cNvPr id="4" name="Text Box 45">
            <a:extLst>
              <a:ext uri="{FF2B5EF4-FFF2-40B4-BE49-F238E27FC236}">
                <a16:creationId xmlns:a16="http://schemas.microsoft.com/office/drawing/2014/main" id="{0B036116-2E54-343F-3607-955F673A42AA}"/>
              </a:ext>
            </a:extLst>
          </p:cNvPr>
          <p:cNvSpPr txBox="1">
            <a:spLocks noChangeArrowheads="1"/>
          </p:cNvSpPr>
          <p:nvPr/>
        </p:nvSpPr>
        <p:spPr bwMode="auto">
          <a:xfrm>
            <a:off x="3031667" y="1979964"/>
            <a:ext cx="345011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Arm 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Adv/metastatic solid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tumors</a:t>
            </a: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received or intolerant to all known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clinically beneficial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tx</a:t>
            </a:r>
            <a:endPar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9C5B508A-7A27-64B0-3088-BE3587D0EDEC}"/>
              </a:ext>
            </a:extLst>
          </p:cNvPr>
          <p:cNvSpPr>
            <a:spLocks noChangeArrowheads="1"/>
          </p:cNvSpPr>
          <p:nvPr/>
        </p:nvSpPr>
        <p:spPr bwMode="auto">
          <a:xfrm>
            <a:off x="7329384" y="2046548"/>
            <a:ext cx="3763732"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tirumotecan</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IV Q2W</a:t>
            </a:r>
          </a:p>
        </p:txBody>
      </p:sp>
      <p:sp>
        <p:nvSpPr>
          <p:cNvPr id="15" name="Text Box 11">
            <a:extLst>
              <a:ext uri="{FF2B5EF4-FFF2-40B4-BE49-F238E27FC236}">
                <a16:creationId xmlns:a16="http://schemas.microsoft.com/office/drawing/2014/main" id="{744B6291-9F22-9FCD-8B26-59FFC1F2EE03}"/>
              </a:ext>
            </a:extLst>
          </p:cNvPr>
          <p:cNvSpPr txBox="1">
            <a:spLocks noChangeArrowheads="1"/>
          </p:cNvSpPr>
          <p:nvPr/>
        </p:nvSpPr>
        <p:spPr bwMode="auto">
          <a:xfrm>
            <a:off x="393319" y="63669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NCT06049212.</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9AE8DEA3-CB2A-121C-EB15-DEB83C1B080E}"/>
              </a:ext>
            </a:extLst>
          </p:cNvPr>
          <p:cNvSpPr>
            <a:spLocks noChangeArrowheads="1"/>
          </p:cNvSpPr>
          <p:nvPr/>
        </p:nvSpPr>
        <p:spPr bwMode="auto">
          <a:xfrm>
            <a:off x="7329384" y="3068380"/>
            <a:ext cx="3763732"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tirumotecan</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IV</a:t>
            </a: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Q2W +</a:t>
            </a:r>
            <a:endPar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IV Q6W</a:t>
            </a:r>
            <a:endParaRPr kumimoji="0" lang="en-US" altLang="en-US" sz="1800" b="0"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E34D01A6-F107-DAA1-425E-4F826BB7D9CD}"/>
              </a:ext>
            </a:extLst>
          </p:cNvPr>
          <p:cNvSpPr>
            <a:spLocks noChangeArrowheads="1"/>
          </p:cNvSpPr>
          <p:nvPr/>
        </p:nvSpPr>
        <p:spPr bwMode="auto">
          <a:xfrm>
            <a:off x="7329384" y="4117756"/>
            <a:ext cx="3763732" cy="914400"/>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Sacituzumab</a:t>
            </a: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tirumotecan</a:t>
            </a: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IV</a:t>
            </a: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Q2W +</a:t>
            </a:r>
            <a:endPar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Pembrolizumab </a:t>
            </a: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IV Q6W +</a:t>
            </a:r>
            <a:endPar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Carboplatin </a:t>
            </a:r>
            <a:r>
              <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IV Q3W</a:t>
            </a:r>
          </a:p>
        </p:txBody>
      </p:sp>
      <p:sp>
        <p:nvSpPr>
          <p:cNvPr id="9" name="Text Box 45">
            <a:extLst>
              <a:ext uri="{FF2B5EF4-FFF2-40B4-BE49-F238E27FC236}">
                <a16:creationId xmlns:a16="http://schemas.microsoft.com/office/drawing/2014/main" id="{14418543-568A-256E-F6F4-4C985CF254ED}"/>
              </a:ext>
            </a:extLst>
          </p:cNvPr>
          <p:cNvSpPr txBox="1">
            <a:spLocks noChangeArrowheads="1"/>
          </p:cNvSpPr>
          <p:nvPr/>
        </p:nvSpPr>
        <p:spPr bwMode="auto">
          <a:xfrm>
            <a:off x="3031667" y="3013827"/>
            <a:ext cx="345011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Arm 2: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Adv/metastatic NSCLC, not indicated for 1L EGFR, ALK, or ROS-1 TKI,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PD-L1 TPS ≥50%*</a:t>
            </a:r>
            <a:endPar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 Box 45">
            <a:extLst>
              <a:ext uri="{FF2B5EF4-FFF2-40B4-BE49-F238E27FC236}">
                <a16:creationId xmlns:a16="http://schemas.microsoft.com/office/drawing/2014/main" id="{1B06F7B5-395D-D438-ED3C-4C97B1F969C6}"/>
              </a:ext>
            </a:extLst>
          </p:cNvPr>
          <p:cNvSpPr txBox="1">
            <a:spLocks noChangeArrowheads="1"/>
          </p:cNvSpPr>
          <p:nvPr/>
        </p:nvSpPr>
        <p:spPr bwMode="auto">
          <a:xfrm>
            <a:off x="3031667" y="4146031"/>
            <a:ext cx="34501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Arm 3: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Adv/metastatic NSCLC, not indicated for 1L EGFR, ALK, or ROS-1 TKI</a:t>
            </a:r>
          </a:p>
        </p:txBody>
      </p:sp>
      <p:sp>
        <p:nvSpPr>
          <p:cNvPr id="16" name="TextBox 15">
            <a:extLst>
              <a:ext uri="{FF2B5EF4-FFF2-40B4-BE49-F238E27FC236}">
                <a16:creationId xmlns:a16="http://schemas.microsoft.com/office/drawing/2014/main" id="{857C57A7-F75D-AE57-225B-10D63A72818B}"/>
              </a:ext>
            </a:extLst>
          </p:cNvPr>
          <p:cNvSpPr txBox="1"/>
          <p:nvPr/>
        </p:nvSpPr>
        <p:spPr bwMode="auto">
          <a:xfrm>
            <a:off x="7329384" y="5112974"/>
            <a:ext cx="24260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*By PD-L1 IHC 22C3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PharmDX</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7" name="Text Box 45">
            <a:extLst>
              <a:ext uri="{FF2B5EF4-FFF2-40B4-BE49-F238E27FC236}">
                <a16:creationId xmlns:a16="http://schemas.microsoft.com/office/drawing/2014/main" id="{7DB04AC6-8F36-732E-AD67-3BC27881D8C0}"/>
              </a:ext>
            </a:extLst>
          </p:cNvPr>
          <p:cNvSpPr txBox="1">
            <a:spLocks noChangeArrowheads="1"/>
          </p:cNvSpPr>
          <p:nvPr/>
        </p:nvSpPr>
        <p:spPr bwMode="auto">
          <a:xfrm>
            <a:off x="318083" y="2660125"/>
            <a:ext cx="262209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Japanese patients with advanced solid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tumors</a:t>
            </a: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or treatment-naive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adv/metastatic NSCLC,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(Planned N = 36)</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2">
            <a:extLst>
              <a:ext uri="{FF2B5EF4-FFF2-40B4-BE49-F238E27FC236}">
                <a16:creationId xmlns:a16="http://schemas.microsoft.com/office/drawing/2014/main" id="{9D48A497-0040-0657-BFEA-159999AE585F}"/>
              </a:ext>
            </a:extLst>
          </p:cNvPr>
          <p:cNvSpPr>
            <a:spLocks noChangeShapeType="1"/>
          </p:cNvSpPr>
          <p:nvPr/>
        </p:nvSpPr>
        <p:spPr bwMode="auto">
          <a:xfrm>
            <a:off x="6585820" y="2503748"/>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 name="Line 52">
            <a:extLst>
              <a:ext uri="{FF2B5EF4-FFF2-40B4-BE49-F238E27FC236}">
                <a16:creationId xmlns:a16="http://schemas.microsoft.com/office/drawing/2014/main" id="{8956B8F5-9175-953C-F8DB-1184FA395D47}"/>
              </a:ext>
            </a:extLst>
          </p:cNvPr>
          <p:cNvSpPr>
            <a:spLocks noChangeShapeType="1"/>
          </p:cNvSpPr>
          <p:nvPr/>
        </p:nvSpPr>
        <p:spPr bwMode="auto">
          <a:xfrm>
            <a:off x="6585820" y="3525580"/>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 name="Line 52">
            <a:extLst>
              <a:ext uri="{FF2B5EF4-FFF2-40B4-BE49-F238E27FC236}">
                <a16:creationId xmlns:a16="http://schemas.microsoft.com/office/drawing/2014/main" id="{E9DE2840-0DE7-B5C6-D078-B321FF1FD19F}"/>
              </a:ext>
            </a:extLst>
          </p:cNvPr>
          <p:cNvSpPr>
            <a:spLocks noChangeShapeType="1"/>
          </p:cNvSpPr>
          <p:nvPr/>
        </p:nvSpPr>
        <p:spPr bwMode="auto">
          <a:xfrm>
            <a:off x="6585820" y="4574956"/>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 name="Right Brace 7">
            <a:extLst>
              <a:ext uri="{FF2B5EF4-FFF2-40B4-BE49-F238E27FC236}">
                <a16:creationId xmlns:a16="http://schemas.microsoft.com/office/drawing/2014/main" id="{0B89E505-9ABC-6335-54CE-08770904D55A}"/>
              </a:ext>
            </a:extLst>
          </p:cNvPr>
          <p:cNvSpPr/>
          <p:nvPr/>
        </p:nvSpPr>
        <p:spPr bwMode="auto">
          <a:xfrm>
            <a:off x="2863516" y="2046548"/>
            <a:ext cx="168151" cy="2985608"/>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223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C8F1-2E6E-76C3-F9E8-6B18932D7740}"/>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40089046-E3CC-0CE2-3CA0-97686D2E2170}"/>
              </a:ext>
            </a:extLst>
          </p:cNvPr>
          <p:cNvSpPr>
            <a:spLocks noGrp="1"/>
          </p:cNvSpPr>
          <p:nvPr>
            <p:ph idx="1"/>
          </p:nvPr>
        </p:nvSpPr>
        <p:spPr/>
        <p:txBody>
          <a:bodyPr/>
          <a:lstStyle/>
          <a:p>
            <a:r>
              <a:rPr lang="en-US" sz="2600"/>
              <a:t>Future advances in the field of TROP-2 ADCs for NSCLC may come from the development of combination regimens, particularly strategies with IO, along with the evolution of novel agents</a:t>
            </a:r>
          </a:p>
          <a:p>
            <a:r>
              <a:rPr lang="en-US" sz="2600"/>
              <a:t>Combination regimens with sacituzumab </a:t>
            </a:r>
            <a:r>
              <a:rPr lang="en-US" sz="2600" dirty="0"/>
              <a:t>govitecan</a:t>
            </a:r>
            <a:r>
              <a:rPr lang="en-US" sz="2600"/>
              <a:t> or datopotamab </a:t>
            </a:r>
            <a:r>
              <a:rPr lang="en-US" sz="2600" dirty="0"/>
              <a:t>deruxtecan</a:t>
            </a:r>
            <a:r>
              <a:rPr lang="en-US" sz="2600"/>
              <a:t> and a PD-1/PD-L1 inhibitor (</a:t>
            </a:r>
            <a:r>
              <a:rPr lang="en-US" sz="2600" dirty="0"/>
              <a:t>ie</a:t>
            </a:r>
            <a:r>
              <a:rPr lang="en-US" sz="2600"/>
              <a:t>, pembrolizumab, durvalumab) with and without chemotherapy are feasible, with reasonable safety and encouraging antitumor activity </a:t>
            </a:r>
          </a:p>
          <a:p>
            <a:pPr lvl="1"/>
            <a:r>
              <a:rPr lang="en-US" sz="2400"/>
              <a:t>Phase III trials of both TROP-2 ADCs with IO in first-line setting are ongoing</a:t>
            </a:r>
          </a:p>
          <a:p>
            <a:r>
              <a:rPr lang="en-US" sz="2600"/>
              <a:t>Sacituzumab </a:t>
            </a:r>
            <a:r>
              <a:rPr lang="en-US" sz="2600" dirty="0"/>
              <a:t>tirumotecan</a:t>
            </a:r>
            <a:r>
              <a:rPr lang="en-US" sz="2600"/>
              <a:t> is a novel TROP-2–targeted ADC under development in lung cancer</a:t>
            </a:r>
          </a:p>
        </p:txBody>
      </p:sp>
    </p:spTree>
    <p:extLst>
      <p:ext uri="{BB962C8B-B14F-4D97-AF65-F5344CB8AC3E}">
        <p14:creationId xmlns:p14="http://schemas.microsoft.com/office/powerpoint/2010/main" val="2780024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NSCLC!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a:t>
            </a:r>
            <a:r>
              <a:rPr lang="en-US" sz="2200" dirty="0" err="1">
                <a:solidFill>
                  <a:srgbClr val="E1471D"/>
                </a:solidFill>
              </a:rPr>
              <a:t>slidesets</a:t>
            </a:r>
            <a:r>
              <a:rPr lang="en-US" sz="2200" dirty="0">
                <a:solidFill>
                  <a:srgbClr val="E1471D"/>
                </a:solidFill>
              </a:rPr>
              <a:t> </a:t>
            </a:r>
            <a:r>
              <a:rPr lang="en-US" sz="2200" b="0" dirty="0"/>
              <a:t>on targeting TROP-2 in advanced NSCLC </a:t>
            </a:r>
          </a:p>
          <a:p>
            <a:pPr eaLnBrk="1" hangingPunct="1">
              <a:buClr>
                <a:schemeClr val="accent6"/>
              </a:buClr>
              <a:defRPr/>
            </a:pPr>
            <a:r>
              <a:rPr lang="en-US" sz="2200" dirty="0">
                <a:solidFill>
                  <a:srgbClr val="E1471D"/>
                </a:solidFill>
              </a:rPr>
              <a:t>CME-certified modules </a:t>
            </a:r>
            <a:r>
              <a:rPr lang="en-US" sz="2200" b="0" dirty="0"/>
              <a:t>with expert faculty commentary on data with TROP-2–targeting </a:t>
            </a:r>
            <a:br>
              <a:rPr lang="en-US" sz="2200" b="0" dirty="0"/>
            </a:br>
            <a:r>
              <a:rPr lang="en-US" sz="2200" b="0" dirty="0"/>
              <a:t>ADCs in </a:t>
            </a:r>
            <a:r>
              <a:rPr lang="en-US" sz="2200" b="0"/>
              <a:t>advanced NSCLC</a:t>
            </a: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0C6159AD3089428E366B80776E755D" ma:contentTypeVersion="14" ma:contentTypeDescription="Create a new document." ma:contentTypeScope="" ma:versionID="8e97b709cf6618fd5e42c5ad26fefc30">
  <xsd:schema xmlns:xsd="http://www.w3.org/2001/XMLSchema" xmlns:xs="http://www.w3.org/2001/XMLSchema" xmlns:p="http://schemas.microsoft.com/office/2006/metadata/properties" xmlns:ns2="60ddc07c-c776-4c5e-bca5-c292f957692a" xmlns:ns3="22fd6914-46d4-4c7e-bbad-46e82841b69d" targetNamespace="http://schemas.microsoft.com/office/2006/metadata/properties" ma:root="true" ma:fieldsID="1f7e92950f20226a526ababd3a8a7516" ns2:_="" ns3:_="">
    <xsd:import namespace="60ddc07c-c776-4c5e-bca5-c292f957692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dc07c-c776-4c5e-bca5-c292f9576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0ddc07c-c776-4c5e-bca5-c292f957692a">
      <Terms xmlns="http://schemas.microsoft.com/office/infopath/2007/PartnerControls"/>
    </lcf76f155ced4ddcb4097134ff3c332f>
    <TaxCatchAll xmlns="22fd6914-46d4-4c7e-bbad-46e82841b69d"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496E1C2E-64ED-45B0-AFFF-3DE4522ED5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ddc07c-c776-4c5e-bca5-c292f957692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purl.org/dc/dcmitype/"/>
    <ds:schemaRef ds:uri="http://schemas.microsoft.com/office/infopath/2007/PartnerControls"/>
    <ds:schemaRef ds:uri="http://schemas.microsoft.com/office/2006/metadata/properties"/>
    <ds:schemaRef ds:uri="60ddc07c-c776-4c5e-bca5-c292f957692a"/>
    <ds:schemaRef ds:uri="22fd6914-46d4-4c7e-bbad-46e82841b69d"/>
    <ds:schemaRef ds:uri="http://schemas.openxmlformats.org/package/2006/metadata/core-properties"/>
    <ds:schemaRef ds:uri="http://www.w3.org/XML/1998/namespace"/>
    <ds:schemaRef ds:uri="http://purl.org/dc/elements/1.1/"/>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181</TotalTime>
  <Words>5375</Words>
  <Application>Microsoft Office PowerPoint</Application>
  <PresentationFormat>Widescreen</PresentationFormat>
  <Paragraphs>1358</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Times</vt:lpstr>
      <vt:lpstr>Wingdings</vt:lpstr>
      <vt:lpstr>1_2022_CCO_Template</vt:lpstr>
      <vt:lpstr>Novel Combinatorial Approaches With TROP-2-Targeted Therapy in Advanced NSCLC</vt:lpstr>
      <vt:lpstr>About These Slides</vt:lpstr>
      <vt:lpstr>Presenting Faculty</vt:lpstr>
      <vt:lpstr>TROPION-Lung02: Datopotamab Deruxtecan + Pembrolizumab ± Platinum CT in Advanced NSCLC</vt:lpstr>
      <vt:lpstr>TROPION-Lung02: Best Overall Tumor Change From BL</vt:lpstr>
      <vt:lpstr>TROPION-Lung02: Safety</vt:lpstr>
      <vt:lpstr>TROPION-Lung02 Subgroup Analysis: Dato-DXd + Pembrolizumab ± Platinum CT in Advanced NSCLC</vt:lpstr>
      <vt:lpstr>TROPION-Lung02: Safety</vt:lpstr>
      <vt:lpstr>TROPION-Lung04: Dato-DXd + Durvalumab ± Carboplatin in Advanced NSCLC Without AGAs</vt:lpstr>
      <vt:lpstr>TROPION-Lung04: Best Overall Tumor Change From Baseline in First-line Setting</vt:lpstr>
      <vt:lpstr>Select Ongoing Trials of Datopotamab Deruxtecan Combination Regimens in Advanced or Metastatic NSCLC</vt:lpstr>
      <vt:lpstr>EVOKE-02: Sacituzumab Govitecan + Pembro ± Carbo for Previously Untreated mNSCLC Without AGAs</vt:lpstr>
      <vt:lpstr>EVOKE-02: Efficacy Summary With Sacituzumab Govitecan + Pembrolizumab</vt:lpstr>
      <vt:lpstr>EVOKE-02: Antitumor Activity</vt:lpstr>
      <vt:lpstr>EVOKE-02: Treatment-Emergent AEs</vt:lpstr>
      <vt:lpstr>EVOKE-02 Cohort A: Outcomes in 1L mNSCLC Without AGAs and PD-L1 ≥50%</vt:lpstr>
      <vt:lpstr>Select Ongoing Trials of Sacituzumab Govitecan Combination Regimens in Advanced or Metastatic NSCLC</vt:lpstr>
      <vt:lpstr>Sacituzumab Tirumotecan (MK-2870; SKB264):  TROP2-Targeted ADC</vt:lpstr>
      <vt:lpstr>OptiTROP-Lung01 Cohort 1: Sacituzumab Tirumotecan (Sac-TMT) + KL-A167 as 1L Tx for Advanced NSCLC</vt:lpstr>
      <vt:lpstr>OptiTROP-Lung01: Outcomes</vt:lpstr>
      <vt:lpstr>OptiTROP-Lung01 Cohort 1B: Efficacy by Subgroup</vt:lpstr>
      <vt:lpstr>OptiTROP-Lung01: Safety</vt:lpstr>
      <vt:lpstr>MK-2870-004: Sacituzumab Tirumotecan + Pembrolizumab ± Carboplatin in Advanced Solid Tumors</vt:lpstr>
      <vt:lpstr>Summary</vt:lpstr>
      <vt:lpstr>Go Online for More CCO  Coverage of NSCLC!</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Landscape of TROP-2-Targeted Therapy in Earlier Settings of NSCLC Through Novel Combinatorial Approaches</dc:title>
  <dc:subject/>
  <dc:creator>Preferred User</dc:creator>
  <cp:keywords/>
  <dc:description/>
  <cp:lastModifiedBy>Valerie Wenzel</cp:lastModifiedBy>
  <cp:revision>2</cp:revision>
  <cp:lastPrinted>2016-09-26T20:21:49Z</cp:lastPrinted>
  <dcterms:created xsi:type="dcterms:W3CDTF">2005-05-27T15:08:01Z</dcterms:created>
  <dcterms:modified xsi:type="dcterms:W3CDTF">2024-07-01T20:15:45Z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31c3ab60-a295-4753-b44d-4e303fc4383c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0x010100440C6159AD3089428E366B80776E755D</vt:lpwstr>
  </property>
  <property fmtid="{D5CDD505-2E9C-101B-9397-08002B2CF9AE}" pid="9" name="MediaServiceImageTags">
    <vt:lpwstr/>
  </property>
</Properties>
</file>