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5"/>
  </p:sldMasterIdLst>
  <p:notesMasterIdLst>
    <p:notesMasterId r:id="rId35"/>
  </p:notesMasterIdLst>
  <p:sldIdLst>
    <p:sldId id="2141412048" r:id="rId6"/>
    <p:sldId id="4733" r:id="rId7"/>
    <p:sldId id="2141412050" r:id="rId8"/>
    <p:sldId id="500" r:id="rId9"/>
    <p:sldId id="2141412056" r:id="rId10"/>
    <p:sldId id="2141412058" r:id="rId11"/>
    <p:sldId id="2141412051" r:id="rId12"/>
    <p:sldId id="1038" r:id="rId13"/>
    <p:sldId id="2141412060" r:id="rId14"/>
    <p:sldId id="2141412062" r:id="rId15"/>
    <p:sldId id="2141412059" r:id="rId16"/>
    <p:sldId id="2141412054" r:id="rId17"/>
    <p:sldId id="2141412070" r:id="rId18"/>
    <p:sldId id="2141412071" r:id="rId19"/>
    <p:sldId id="2141412072" r:id="rId20"/>
    <p:sldId id="2141412073" r:id="rId21"/>
    <p:sldId id="2141412074" r:id="rId22"/>
    <p:sldId id="2141412075" r:id="rId23"/>
    <p:sldId id="2141412076" r:id="rId24"/>
    <p:sldId id="2141412077" r:id="rId25"/>
    <p:sldId id="2141412084" r:id="rId26"/>
    <p:sldId id="2141412085" r:id="rId27"/>
    <p:sldId id="2141412086" r:id="rId28"/>
    <p:sldId id="2141412087" r:id="rId29"/>
    <p:sldId id="2141412088" r:id="rId30"/>
    <p:sldId id="2141412082" r:id="rId31"/>
    <p:sldId id="2141412083" r:id="rId32"/>
    <p:sldId id="1040" r:id="rId33"/>
    <p:sldId id="214141199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3840" userDrawn="1">
          <p15:clr>
            <a:srgbClr val="A4A3A4"/>
          </p15:clr>
        </p15:guide>
        <p15:guide id="3" orient="horz" pos="3912" userDrawn="1">
          <p15:clr>
            <a:srgbClr val="A4A3A4"/>
          </p15:clr>
        </p15:guide>
        <p15:guide id="4" orient="horz" pos="4056" userDrawn="1">
          <p15:clr>
            <a:srgbClr val="A4A3A4"/>
          </p15:clr>
        </p15:guide>
        <p15:guide id="5" orient="horz" pos="4152" userDrawn="1">
          <p15:clr>
            <a:srgbClr val="A4A3A4"/>
          </p15:clr>
        </p15:guide>
        <p15:guide id="6" pos="336" userDrawn="1">
          <p15:clr>
            <a:srgbClr val="A4A3A4"/>
          </p15:clr>
        </p15:guide>
        <p15:guide id="7" pos="456" userDrawn="1">
          <p15:clr>
            <a:srgbClr val="A4A3A4"/>
          </p15:clr>
        </p15:guide>
        <p15:guide id="8" pos="7248" userDrawn="1">
          <p15:clr>
            <a:srgbClr val="A4A3A4"/>
          </p15:clr>
        </p15:guide>
        <p15:guide id="9" pos="7392" userDrawn="1">
          <p15:clr>
            <a:srgbClr val="A4A3A4"/>
          </p15:clr>
        </p15:guide>
        <p15:guide id="10" orient="horz" pos="144" userDrawn="1">
          <p15:clr>
            <a:srgbClr val="A4A3A4"/>
          </p15:clr>
        </p15:guide>
        <p15:guide id="11" orient="horz" pos="2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hristy Seals" initials="CS" lastIdx="9" clrIdx="6">
    <p:extLst>
      <p:ext uri="{19B8F6BF-5375-455C-9EA6-DF929625EA0E}">
        <p15:presenceInfo xmlns:p15="http://schemas.microsoft.com/office/powerpoint/2012/main" userId="S::cseals@clinicaloptions.com::0852e532-1f9e-4bbf-9b56-be19a9543a31" providerId="AD"/>
      </p:ext>
    </p:extLst>
  </p:cmAuthor>
  <p:cmAuthor id="1" name="Courtney Smith" initials="CS" lastIdx="45" clrIdx="0">
    <p:extLst>
      <p:ext uri="{19B8F6BF-5375-455C-9EA6-DF929625EA0E}">
        <p15:presenceInfo xmlns:p15="http://schemas.microsoft.com/office/powerpoint/2012/main" userId="S::csmith@clinicaloptions.com::1057665a-af0f-4e3a-b6f5-e8b2da8b3355" providerId="AD"/>
      </p:ext>
    </p:extLst>
  </p:cmAuthor>
  <p:cmAuthor id="8" name="aboecler@clinicaloptions.com" initials="a" lastIdx="1" clrIdx="7">
    <p:extLst>
      <p:ext uri="{19B8F6BF-5375-455C-9EA6-DF929625EA0E}">
        <p15:presenceInfo xmlns:p15="http://schemas.microsoft.com/office/powerpoint/2012/main" userId="aboecler@clinicaloptions.com" providerId="None"/>
      </p:ext>
    </p:extLst>
  </p:cmAuthor>
  <p:cmAuthor id="2" name="csmith@clinicaloptions.com" initials="c" lastIdx="90" clrIdx="1">
    <p:extLst>
      <p:ext uri="{19B8F6BF-5375-455C-9EA6-DF929625EA0E}">
        <p15:presenceInfo xmlns:p15="http://schemas.microsoft.com/office/powerpoint/2012/main" userId="csmith@clinicaloptions.com" providerId="None"/>
      </p:ext>
    </p:extLst>
  </p:cmAuthor>
  <p:cmAuthor id="3" name="Zachary Schwartz" initials="ZS" lastIdx="63" clrIdx="2">
    <p:extLst>
      <p:ext uri="{19B8F6BF-5375-455C-9EA6-DF929625EA0E}">
        <p15:presenceInfo xmlns:p15="http://schemas.microsoft.com/office/powerpoint/2012/main" userId="S::zschwartz@clinicaloptions.com::64648e91-b212-4092-bee8-eff2e880b6f9" providerId="AD"/>
      </p:ext>
    </p:extLst>
  </p:cmAuthor>
  <p:cmAuthor id="4" name="Kiran D. Mir-Hudgeons" initials="KDM" lastIdx="51" clrIdx="3">
    <p:extLst>
      <p:ext uri="{19B8F6BF-5375-455C-9EA6-DF929625EA0E}">
        <p15:presenceInfo xmlns:p15="http://schemas.microsoft.com/office/powerpoint/2012/main" userId="S::kmirhudgeons@clinicaloptions.com::988cb7e1-0640-4c3c-b602-3f8e18ce9544" providerId="AD"/>
      </p:ext>
    </p:extLst>
  </p:cmAuthor>
  <p:cmAuthor id="5" name="Samantha Hill" initials="SH" lastIdx="2" clrIdx="4">
    <p:extLst>
      <p:ext uri="{19B8F6BF-5375-455C-9EA6-DF929625EA0E}">
        <p15:presenceInfo xmlns:p15="http://schemas.microsoft.com/office/powerpoint/2012/main" userId="S-1-5-21-267330610-86269531-19539831-27552" providerId="AD"/>
      </p:ext>
    </p:extLst>
  </p:cmAuthor>
  <p:cmAuthor id="6" name="David Malebranche" initials="DM" lastIdx="3" clrIdx="5">
    <p:extLst>
      <p:ext uri="{19B8F6BF-5375-455C-9EA6-DF929625EA0E}">
        <p15:presenceInfo xmlns:p15="http://schemas.microsoft.com/office/powerpoint/2012/main" userId="269328d8b37238b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92D05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CBD1D2-FC39-4C53-BEBC-F498CFBF43DE}" v="20" dt="2022-02-04T21:41:51.8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41" autoAdjust="0"/>
    <p:restoredTop sz="93051" autoAdjust="0"/>
  </p:normalViewPr>
  <p:slideViewPr>
    <p:cSldViewPr snapToGrid="0">
      <p:cViewPr varScale="1">
        <p:scale>
          <a:sx n="67" d="100"/>
          <a:sy n="67" d="100"/>
        </p:scale>
        <p:origin x="556" y="44"/>
      </p:cViewPr>
      <p:guideLst>
        <p:guide orient="horz" pos="1008"/>
        <p:guide pos="3840"/>
        <p:guide orient="horz" pos="3912"/>
        <p:guide orient="horz" pos="4056"/>
        <p:guide orient="horz" pos="4152"/>
        <p:guide pos="336"/>
        <p:guide pos="456"/>
        <p:guide pos="7248"/>
        <p:guide pos="7392"/>
        <p:guide orient="horz" pos="144"/>
        <p:guide orient="horz" pos="264"/>
      </p:guideLst>
    </p:cSldViewPr>
  </p:slideViewPr>
  <p:notesTextViewPr>
    <p:cViewPr>
      <p:scale>
        <a:sx n="1" d="1"/>
        <a:sy n="1" d="1"/>
      </p:scale>
      <p:origin x="0" y="0"/>
    </p:cViewPr>
  </p:notesTextViewPr>
  <p:sorterViewPr>
    <p:cViewPr>
      <p:scale>
        <a:sx n="1" d="1"/>
        <a:sy n="1" d="1"/>
      </p:scale>
      <p:origin x="0" y="-42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mmaoberth\Desktop\RCTO%20QLT%20Jul17%20-%20Jun18%20(H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mmaoberth\Desktop\Fact%20Sheet%20Figur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gemmaoberth\Documents\Consulting\Clients\ITPC\RCTO-WA\Fact%20Seets\Fact%20Sheet%20%232%20(October%202019)\Drafts\Fact%20Sheet%20Figur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gemmaoberth\Documents\Consulting\Clients\ITPC\RCTO-WA\Raw%20Data\Final%20Dataset\03.%20RCTO%20QNT%20Jul18%20-%20Jun19.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gemmaoberth\Desktop\Fact%20Sheet%20Figur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gemmaoberth\Desktop\Fact%20Sheet%20Figure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gemmaoberth\Desktop\Fact%20Sheet%20Figures.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80305313298521"/>
          <c:y val="0.20178606321833428"/>
          <c:w val="0.43496344146160826"/>
          <c:h val="0.7741912528194741"/>
        </c:manualLayout>
      </c:layout>
      <c:pieChart>
        <c:varyColors val="1"/>
        <c:ser>
          <c:idx val="0"/>
          <c:order val="0"/>
          <c:dPt>
            <c:idx val="0"/>
            <c:bubble3D val="0"/>
            <c:spPr>
              <a:solidFill>
                <a:schemeClr val="accent3"/>
              </a:solidFill>
              <a:ln w="19050">
                <a:solidFill>
                  <a:schemeClr val="lt1"/>
                </a:solidFill>
              </a:ln>
              <a:effectLst/>
            </c:spPr>
            <c:extLst>
              <c:ext xmlns:c16="http://schemas.microsoft.com/office/drawing/2014/chart" uri="{C3380CC4-5D6E-409C-BE32-E72D297353CC}">
                <c16:uniqueId val="{00000001-AC0E-432C-B847-047A74F2BD6B}"/>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AC0E-432C-B847-047A74F2BD6B}"/>
              </c:ext>
            </c:extLst>
          </c:dPt>
          <c:dLbls>
            <c:dLbl>
              <c:idx val="0"/>
              <c:layout>
                <c:manualLayout>
                  <c:x val="-0.15205953533430955"/>
                  <c:y val="8.8836657118369675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C0E-432C-B847-047A74F2BD6B}"/>
                </c:ext>
              </c:extLst>
            </c:dLbl>
            <c:dLbl>
              <c:idx val="1"/>
              <c:layout>
                <c:manualLayout>
                  <c:x val="0.17552886074804047"/>
                  <c:y val="-7.4576333609258583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C0E-432C-B847-047A74F2BD6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Sheet2!$F$7:$G$7</c:f>
              <c:strCache>
                <c:ptCount val="2"/>
                <c:pt idx="0">
                  <c:v>Deaths due to Deaths due to use of
poor-quality services</c:v>
                </c:pt>
                <c:pt idx="1">
                  <c:v>Deaths due to non-utilisation of health services</c:v>
                </c:pt>
              </c:strCache>
            </c:strRef>
          </c:cat>
          <c:val>
            <c:numRef>
              <c:f>Sheet2!$F$8:$G$8</c:f>
              <c:numCache>
                <c:formatCode>0.0%</c:formatCode>
                <c:ptCount val="2"/>
                <c:pt idx="0">
                  <c:v>0.436</c:v>
                </c:pt>
                <c:pt idx="1">
                  <c:v>0.56399999999999995</c:v>
                </c:pt>
              </c:numCache>
            </c:numRef>
          </c:val>
          <c:extLst>
            <c:ext xmlns:c16="http://schemas.microsoft.com/office/drawing/2014/chart" uri="{C3380CC4-5D6E-409C-BE32-E72D297353CC}">
              <c16:uniqueId val="{00000004-AC0E-432C-B847-047A74F2BD6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570048309178744E-2"/>
          <c:y val="8.3333333333333329E-2"/>
          <c:w val="0.9468599033816425"/>
          <c:h val="0.64336176727909011"/>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1'!$E$13:$G$13</c:f>
              <c:strCache>
                <c:ptCount val="3"/>
                <c:pt idx="0">
                  <c:v>Period 1 
(January-June 2018)</c:v>
                </c:pt>
                <c:pt idx="1">
                  <c:v>Period 2 
(July-December 2018)</c:v>
                </c:pt>
                <c:pt idx="2">
                  <c:v>Period 3 
(January-June 2019)</c:v>
                </c:pt>
              </c:strCache>
            </c:strRef>
          </c:cat>
          <c:val>
            <c:numRef>
              <c:f>'Figure 1'!$E$14:$G$14</c:f>
              <c:numCache>
                <c:formatCode>0.0%</c:formatCode>
                <c:ptCount val="3"/>
                <c:pt idx="0">
                  <c:v>0.23599999999999999</c:v>
                </c:pt>
                <c:pt idx="1">
                  <c:v>0.16400000000000001</c:v>
                </c:pt>
                <c:pt idx="2">
                  <c:v>0.152</c:v>
                </c:pt>
              </c:numCache>
            </c:numRef>
          </c:val>
          <c:extLst>
            <c:ext xmlns:c16="http://schemas.microsoft.com/office/drawing/2014/chart" uri="{C3380CC4-5D6E-409C-BE32-E72D297353CC}">
              <c16:uniqueId val="{00000000-F6B8-7C44-B6EF-4260A16C4C61}"/>
            </c:ext>
          </c:extLst>
        </c:ser>
        <c:dLbls>
          <c:showLegendKey val="0"/>
          <c:showVal val="0"/>
          <c:showCatName val="0"/>
          <c:showSerName val="0"/>
          <c:showPercent val="0"/>
          <c:showBubbleSize val="0"/>
        </c:dLbls>
        <c:gapWidth val="126"/>
        <c:overlap val="-27"/>
        <c:axId val="358675456"/>
        <c:axId val="358732688"/>
      </c:barChart>
      <c:catAx>
        <c:axId val="358675456"/>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358732688"/>
        <c:crosses val="autoZero"/>
        <c:auto val="1"/>
        <c:lblAlgn val="ctr"/>
        <c:lblOffset val="100"/>
        <c:noMultiLvlLbl val="0"/>
      </c:catAx>
      <c:valAx>
        <c:axId val="358732688"/>
        <c:scaling>
          <c:orientation val="minMax"/>
        </c:scaling>
        <c:delete val="1"/>
        <c:axPos val="l"/>
        <c:numFmt formatCode="0.0%" sourceLinked="0"/>
        <c:majorTickMark val="none"/>
        <c:minorTickMark val="none"/>
        <c:tickLblPos val="nextTo"/>
        <c:crossAx val="3586754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0BFA-F54E-9C4E-87917BC6F4A7}"/>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0BFA-F54E-9C4E-87917BC6F4A7}"/>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5-0BFA-F54E-9C4E-87917BC6F4A7}"/>
              </c:ext>
            </c:extLst>
          </c:dPt>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'VL SO trends'!$G$8:$I$8</c:f>
              <c:strCache>
                <c:ptCount val="3"/>
                <c:pt idx="0">
                  <c:v>Period 1 
(January-June 2018)</c:v>
                </c:pt>
                <c:pt idx="1">
                  <c:v>Period 2 
(July-December 2018)</c:v>
                </c:pt>
                <c:pt idx="2">
                  <c:v>Period 3 
(January-June 2019)</c:v>
                </c:pt>
              </c:strCache>
            </c:strRef>
          </c:cat>
          <c:val>
            <c:numRef>
              <c:f>'VL SO trends'!$G$9:$I$9</c:f>
              <c:numCache>
                <c:formatCode>0.0%</c:formatCode>
                <c:ptCount val="3"/>
                <c:pt idx="0">
                  <c:v>0.17199999999999999</c:v>
                </c:pt>
                <c:pt idx="1">
                  <c:v>7.2999999999999995E-2</c:v>
                </c:pt>
                <c:pt idx="2">
                  <c:v>6.5000000000000002E-2</c:v>
                </c:pt>
              </c:numCache>
            </c:numRef>
          </c:val>
          <c:extLst>
            <c:ext xmlns:c16="http://schemas.microsoft.com/office/drawing/2014/chart" uri="{C3380CC4-5D6E-409C-BE32-E72D297353CC}">
              <c16:uniqueId val="{00000006-0BFA-F54E-9C4E-87917BC6F4A7}"/>
            </c:ext>
          </c:extLst>
        </c:ser>
        <c:dLbls>
          <c:showLegendKey val="0"/>
          <c:showVal val="0"/>
          <c:showCatName val="0"/>
          <c:showSerName val="0"/>
          <c:showPercent val="0"/>
          <c:showBubbleSize val="0"/>
        </c:dLbls>
        <c:gapWidth val="144"/>
        <c:overlap val="-27"/>
        <c:axId val="1199456976"/>
        <c:axId val="1201844432"/>
      </c:barChart>
      <c:catAx>
        <c:axId val="1199456976"/>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1201844432"/>
        <c:crosses val="autoZero"/>
        <c:auto val="1"/>
        <c:lblAlgn val="ctr"/>
        <c:lblOffset val="100"/>
        <c:noMultiLvlLbl val="0"/>
      </c:catAx>
      <c:valAx>
        <c:axId val="1201844432"/>
        <c:scaling>
          <c:orientation val="minMax"/>
        </c:scaling>
        <c:delete val="1"/>
        <c:axPos val="l"/>
        <c:numFmt formatCode="0.0%" sourceLinked="1"/>
        <c:majorTickMark val="none"/>
        <c:minorTickMark val="none"/>
        <c:tickLblPos val="nextTo"/>
        <c:crossAx val="1199456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Sheet3!$F$9:$F$11</c:f>
              <c:strCache>
                <c:ptCount val="3"/>
                <c:pt idx="0">
                  <c:v>Period 1
(January-June 2018)</c:v>
                </c:pt>
                <c:pt idx="1">
                  <c:v>Period 2
(July-December 2018)</c:v>
                </c:pt>
                <c:pt idx="2">
                  <c:v>Period 3
(January-June 2019)</c:v>
                </c:pt>
              </c:strCache>
            </c:strRef>
          </c:cat>
          <c:val>
            <c:numRef>
              <c:f>Sheet3!$G$9:$G$11</c:f>
              <c:numCache>
                <c:formatCode>General</c:formatCode>
                <c:ptCount val="3"/>
                <c:pt idx="0">
                  <c:v>53</c:v>
                </c:pt>
                <c:pt idx="1">
                  <c:v>33</c:v>
                </c:pt>
                <c:pt idx="2">
                  <c:v>23</c:v>
                </c:pt>
              </c:numCache>
            </c:numRef>
          </c:val>
          <c:extLst>
            <c:ext xmlns:c16="http://schemas.microsoft.com/office/drawing/2014/chart" uri="{C3380CC4-5D6E-409C-BE32-E72D297353CC}">
              <c16:uniqueId val="{00000000-B54B-CB4A-9D28-8CDEFE5E9A17}"/>
            </c:ext>
          </c:extLst>
        </c:ser>
        <c:dLbls>
          <c:showLegendKey val="0"/>
          <c:showVal val="0"/>
          <c:showCatName val="0"/>
          <c:showSerName val="0"/>
          <c:showPercent val="0"/>
          <c:showBubbleSize val="0"/>
        </c:dLbls>
        <c:gapWidth val="121"/>
        <c:overlap val="-27"/>
        <c:axId val="1905192687"/>
        <c:axId val="1908250239"/>
      </c:barChart>
      <c:catAx>
        <c:axId val="1905192687"/>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1908250239"/>
        <c:crosses val="autoZero"/>
        <c:auto val="1"/>
        <c:lblAlgn val="ctr"/>
        <c:lblOffset val="100"/>
        <c:noMultiLvlLbl val="0"/>
      </c:catAx>
      <c:valAx>
        <c:axId val="1908250239"/>
        <c:scaling>
          <c:orientation val="minMax"/>
        </c:scaling>
        <c:delete val="1"/>
        <c:axPos val="l"/>
        <c:numFmt formatCode="General" sourceLinked="1"/>
        <c:majorTickMark val="none"/>
        <c:minorTickMark val="none"/>
        <c:tickLblPos val="nextTo"/>
        <c:crossAx val="19051926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646530598636351E-2"/>
          <c:y val="1.4692346360434575E-2"/>
          <c:w val="0.87153907278880194"/>
          <c:h val="0.72710472582533014"/>
        </c:manualLayout>
      </c:layout>
      <c:barChart>
        <c:barDir val="col"/>
        <c:grouping val="clustered"/>
        <c:varyColors val="0"/>
        <c:ser>
          <c:idx val="0"/>
          <c:order val="0"/>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4'!$F$14:$H$14</c:f>
              <c:strCache>
                <c:ptCount val="3"/>
                <c:pt idx="0">
                  <c:v>Period 1 
(January-June 2018)</c:v>
                </c:pt>
                <c:pt idx="1">
                  <c:v>Period 2 
(July-December 2018)</c:v>
                </c:pt>
                <c:pt idx="2">
                  <c:v>Period 3 
(January-June 2019)</c:v>
                </c:pt>
              </c:strCache>
            </c:strRef>
          </c:cat>
          <c:val>
            <c:numRef>
              <c:f>'Figure 4'!$F$15:$H$15</c:f>
              <c:numCache>
                <c:formatCode>0.0</c:formatCode>
                <c:ptCount val="3"/>
                <c:pt idx="0" formatCode="General">
                  <c:v>3.8</c:v>
                </c:pt>
                <c:pt idx="1">
                  <c:v>4</c:v>
                </c:pt>
                <c:pt idx="2" formatCode="General">
                  <c:v>4.2</c:v>
                </c:pt>
              </c:numCache>
            </c:numRef>
          </c:val>
          <c:extLst>
            <c:ext xmlns:c16="http://schemas.microsoft.com/office/drawing/2014/chart" uri="{C3380CC4-5D6E-409C-BE32-E72D297353CC}">
              <c16:uniqueId val="{00000000-1325-B644-BF1E-BEC83D3ACC30}"/>
            </c:ext>
          </c:extLst>
        </c:ser>
        <c:dLbls>
          <c:showLegendKey val="0"/>
          <c:showVal val="0"/>
          <c:showCatName val="0"/>
          <c:showSerName val="0"/>
          <c:showPercent val="0"/>
          <c:showBubbleSize val="0"/>
        </c:dLbls>
        <c:gapWidth val="147"/>
        <c:overlap val="-27"/>
        <c:axId val="358912752"/>
        <c:axId val="439650832"/>
      </c:barChart>
      <c:catAx>
        <c:axId val="358912752"/>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439650832"/>
        <c:crosses val="autoZero"/>
        <c:auto val="1"/>
        <c:lblAlgn val="ctr"/>
        <c:lblOffset val="100"/>
        <c:noMultiLvlLbl val="0"/>
      </c:catAx>
      <c:valAx>
        <c:axId val="439650832"/>
        <c:scaling>
          <c:orientation val="minMax"/>
        </c:scaling>
        <c:delete val="1"/>
        <c:axPos val="l"/>
        <c:numFmt formatCode="General" sourceLinked="1"/>
        <c:majorTickMark val="none"/>
        <c:minorTickMark val="none"/>
        <c:tickLblPos val="nextTo"/>
        <c:crossAx val="358912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5'!$G$15:$I$15</c:f>
              <c:strCache>
                <c:ptCount val="3"/>
                <c:pt idx="0">
                  <c:v>Period 1 
(January-June 2018)</c:v>
                </c:pt>
                <c:pt idx="1">
                  <c:v>Period 2 
(July-December 2018)</c:v>
                </c:pt>
                <c:pt idx="2">
                  <c:v>Period 3 
(January-June 2019)</c:v>
                </c:pt>
              </c:strCache>
            </c:strRef>
          </c:cat>
          <c:val>
            <c:numRef>
              <c:f>'Figure 5'!$G$16:$I$16</c:f>
              <c:numCache>
                <c:formatCode>0.0%</c:formatCode>
                <c:ptCount val="3"/>
                <c:pt idx="0">
                  <c:v>0.48399999999999999</c:v>
                </c:pt>
                <c:pt idx="1">
                  <c:v>0.67900000000000005</c:v>
                </c:pt>
                <c:pt idx="2">
                  <c:v>0.77400000000000002</c:v>
                </c:pt>
              </c:numCache>
            </c:numRef>
          </c:val>
          <c:extLst>
            <c:ext xmlns:c16="http://schemas.microsoft.com/office/drawing/2014/chart" uri="{C3380CC4-5D6E-409C-BE32-E72D297353CC}">
              <c16:uniqueId val="{00000000-7CC7-8E4D-ADEC-A48B0A1BEA07}"/>
            </c:ext>
          </c:extLst>
        </c:ser>
        <c:dLbls>
          <c:showLegendKey val="0"/>
          <c:showVal val="0"/>
          <c:showCatName val="0"/>
          <c:showSerName val="0"/>
          <c:showPercent val="0"/>
          <c:showBubbleSize val="0"/>
        </c:dLbls>
        <c:gapWidth val="137"/>
        <c:overlap val="-27"/>
        <c:axId val="404264480"/>
        <c:axId val="404458032"/>
      </c:barChart>
      <c:catAx>
        <c:axId val="404264480"/>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404458032"/>
        <c:crosses val="autoZero"/>
        <c:auto val="1"/>
        <c:lblAlgn val="ctr"/>
        <c:lblOffset val="100"/>
        <c:noMultiLvlLbl val="0"/>
      </c:catAx>
      <c:valAx>
        <c:axId val="404458032"/>
        <c:scaling>
          <c:orientation val="minMax"/>
        </c:scaling>
        <c:delete val="1"/>
        <c:axPos val="l"/>
        <c:numFmt formatCode="0.0%" sourceLinked="1"/>
        <c:majorTickMark val="none"/>
        <c:minorTickMark val="none"/>
        <c:tickLblPos val="nextTo"/>
        <c:crossAx val="4042644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5"/>
            </a:solidFill>
            <a:ln>
              <a:noFill/>
            </a:ln>
            <a:effectLst/>
          </c:spPr>
          <c:invertIfNegative val="0"/>
          <c:dLbls>
            <c:dLbl>
              <c:idx val="0"/>
              <c:tx>
                <c:rich>
                  <a:bodyPr/>
                  <a:lstStyle/>
                  <a:p>
                    <a:r>
                      <a:rPr lang="en-US" dirty="0"/>
                      <a:t>16,532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B9-944C-A246-075C91C9D5E1}"/>
                </c:ext>
              </c:extLst>
            </c:dLbl>
            <c:dLbl>
              <c:idx val="1"/>
              <c:tx>
                <c:rich>
                  <a:bodyPr/>
                  <a:lstStyle/>
                  <a:p>
                    <a:r>
                      <a:rPr lang="en-US" dirty="0"/>
                      <a:t>31,472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CB9-944C-A246-075C91C9D5E1}"/>
                </c:ext>
              </c:extLst>
            </c:dLbl>
            <c:dLbl>
              <c:idx val="2"/>
              <c:tx>
                <c:rich>
                  <a:bodyPr/>
                  <a:lstStyle/>
                  <a:p>
                    <a:r>
                      <a:rPr lang="en-US" dirty="0"/>
                      <a:t>33,376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CB9-944C-A246-075C91C9D5E1}"/>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'Figure 3'!$E$14:$G$14</c:f>
              <c:strCache>
                <c:ptCount val="3"/>
                <c:pt idx="0">
                  <c:v>Period 1 
(January-June 2018)</c:v>
                </c:pt>
                <c:pt idx="1">
                  <c:v>Period 2 
(July-December 2018)</c:v>
                </c:pt>
                <c:pt idx="2">
                  <c:v>Period 3 
(January-June 2019)</c:v>
                </c:pt>
              </c:strCache>
            </c:strRef>
          </c:cat>
          <c:val>
            <c:numRef>
              <c:f>'Figure 3'!$E$15:$G$15</c:f>
              <c:numCache>
                <c:formatCode>#,##0</c:formatCode>
                <c:ptCount val="3"/>
                <c:pt idx="0">
                  <c:v>16532</c:v>
                </c:pt>
                <c:pt idx="1">
                  <c:v>31472</c:v>
                </c:pt>
                <c:pt idx="2">
                  <c:v>33376</c:v>
                </c:pt>
              </c:numCache>
            </c:numRef>
          </c:val>
          <c:extLst>
            <c:ext xmlns:c16="http://schemas.microsoft.com/office/drawing/2014/chart" uri="{C3380CC4-5D6E-409C-BE32-E72D297353CC}">
              <c16:uniqueId val="{00000003-6CB9-944C-A246-075C91C9D5E1}"/>
            </c:ext>
          </c:extLst>
        </c:ser>
        <c:dLbls>
          <c:showLegendKey val="0"/>
          <c:showVal val="0"/>
          <c:showCatName val="0"/>
          <c:showSerName val="0"/>
          <c:showPercent val="0"/>
          <c:showBubbleSize val="0"/>
        </c:dLbls>
        <c:gapWidth val="136"/>
        <c:overlap val="-27"/>
        <c:axId val="406294000"/>
        <c:axId val="406607152"/>
      </c:barChart>
      <c:catAx>
        <c:axId val="406294000"/>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406607152"/>
        <c:crosses val="autoZero"/>
        <c:auto val="1"/>
        <c:lblAlgn val="ctr"/>
        <c:lblOffset val="100"/>
        <c:noMultiLvlLbl val="0"/>
      </c:catAx>
      <c:valAx>
        <c:axId val="406607152"/>
        <c:scaling>
          <c:orientation val="minMax"/>
        </c:scaling>
        <c:delete val="1"/>
        <c:axPos val="l"/>
        <c:numFmt formatCode="#,##0" sourceLinked="1"/>
        <c:majorTickMark val="none"/>
        <c:minorTickMark val="none"/>
        <c:tickLblPos val="nextTo"/>
        <c:crossAx val="4062940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DC08C-4639-4AF7-8F2C-69ADF9E9F506}" type="datetimeFigureOut">
              <a:rPr lang="en-US" smtClean="0"/>
              <a:t>2/4/2022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3E552C-D8B5-4330-9935-2BFDC3B9980A}" type="slidenum">
              <a:rPr lang="en-US" smtClean="0"/>
              <a:t>‹#›</a:t>
            </a:fld>
            <a:endParaRPr lang="en-US" dirty="0"/>
          </a:p>
        </p:txBody>
      </p:sp>
    </p:spTree>
    <p:extLst>
      <p:ext uri="{BB962C8B-B14F-4D97-AF65-F5344CB8AC3E}">
        <p14:creationId xmlns:p14="http://schemas.microsoft.com/office/powerpoint/2010/main" val="2266814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3E552C-D8B5-4330-9935-2BFDC3B9980A}" type="slidenum">
              <a:rPr lang="en-US" smtClean="0"/>
              <a:t>1</a:t>
            </a:fld>
            <a:endParaRPr lang="en-US" dirty="0"/>
          </a:p>
        </p:txBody>
      </p:sp>
    </p:spTree>
    <p:extLst>
      <p:ext uri="{BB962C8B-B14F-4D97-AF65-F5344CB8AC3E}">
        <p14:creationId xmlns:p14="http://schemas.microsoft.com/office/powerpoint/2010/main" val="539948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3E552C-D8B5-4330-9935-2BFDC3B998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1888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BIPOC, Black, indigenous, and people of color.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28F6-8C66-784A-A8B1-4D72A6F8B6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665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28F6-8C66-784A-A8B1-4D72A6F8B6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187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28F6-8C66-784A-A8B1-4D72A6F8B6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497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CDDE07-BFA0-8B45-A7B6-60938845E1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8145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28F6-8C66-784A-A8B1-4D72A6F8B6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457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D75EE0-0B8C-2545-BABE-B032C6263B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4681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DB82-A706-4784-AE8E-3965AD040C7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3840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4B5A28F6-8C66-784A-A8B1-4D72A6F8B6F8}" type="slidenum">
              <a:rPr lang="en-US" smtClean="0"/>
              <a:t>11</a:t>
            </a:fld>
            <a:endParaRPr lang="en-US" dirty="0"/>
          </a:p>
        </p:txBody>
      </p:sp>
    </p:spTree>
    <p:extLst>
      <p:ext uri="{BB962C8B-B14F-4D97-AF65-F5344CB8AC3E}">
        <p14:creationId xmlns:p14="http://schemas.microsoft.com/office/powerpoint/2010/main" val="1220055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28F6-8C66-784A-A8B1-4D72A6F8B6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3588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CLM, Community-Led Monitoring; ITPC, </a:t>
            </a:r>
            <a:r>
              <a:rPr lang="en-US" sz="1200" i="1" kern="1200" dirty="0">
                <a:solidFill>
                  <a:prstClr val="black"/>
                </a:solidFill>
                <a:latin typeface="Calibri" panose="020F0502020204030204"/>
              </a:rPr>
              <a:t>International Treatment Preparedness Coalition.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9B3DC5-06C2-934E-9D60-71917875BD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180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CLM, Community-Led Monitoring; ITPC, </a:t>
            </a:r>
            <a:r>
              <a:rPr lang="en-US" sz="1200" i="1" kern="1200" dirty="0">
                <a:solidFill>
                  <a:prstClr val="black"/>
                </a:solidFill>
                <a:latin typeface="Calibri" panose="020F0502020204030204"/>
              </a:rPr>
              <a:t>International Treatment Preparedness Coalition.</a:t>
            </a:r>
            <a:endPar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AE4AE4-B180-A14D-8D9D-F84399D805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692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ART, antiretroviral therapy; </a:t>
            </a:r>
            <a:r>
              <a:rPr lang="en-US" sz="1200" b="0" i="1" dirty="0">
                <a:effectLst/>
                <a:latin typeface="Segoe UI" panose="020B0502040204020203" pitchFamily="34" charset="0"/>
              </a:rPr>
              <a:t>CTO, Community Treatment Observatory; DSD, </a:t>
            </a:r>
            <a:r>
              <a:rPr lang="en-US" b="0" i="1" dirty="0">
                <a:solidFill>
                  <a:srgbClr val="767676"/>
                </a:solidFill>
                <a:effectLst/>
                <a:latin typeface="Roboto" panose="02000000000000000000" pitchFamily="2" charset="0"/>
              </a:rPr>
              <a:t>Differentiated Service</a:t>
            </a:r>
            <a:r>
              <a:rPr lang="en-US" b="0" i="1" dirty="0">
                <a:solidFill>
                  <a:srgbClr val="666666"/>
                </a:solidFill>
                <a:effectLst/>
                <a:latin typeface="Roboto" panose="02000000000000000000" pitchFamily="2" charset="0"/>
              </a:rPr>
              <a:t> Delivery; </a:t>
            </a:r>
            <a:r>
              <a:rPr lang="en-US" sz="1200" b="0" i="1" dirty="0">
                <a:effectLst/>
                <a:latin typeface="Segoe UI" panose="020B0502040204020203" pitchFamily="34" charset="0"/>
              </a:rPr>
              <a:t>NACP, National AIDS Control Programme; NETHIPS, </a:t>
            </a:r>
            <a:r>
              <a:rPr lang="en-US" sz="1200" dirty="0">
                <a:solidFill>
                  <a:srgbClr val="FF0000"/>
                </a:solidFill>
                <a:effectLst/>
                <a:latin typeface="Calibri" panose="020F0502020204030204" pitchFamily="34" charset="0"/>
                <a:ea typeface="Times New Roman" panose="02020603050405020304" pitchFamily="18" charset="0"/>
              </a:rPr>
              <a:t>NETHIPS:</a:t>
            </a:r>
            <a:r>
              <a:rPr lang="en-US" sz="1200" i="1" dirty="0">
                <a:solidFill>
                  <a:srgbClr val="FF0000"/>
                </a:solidFill>
                <a:effectLst/>
                <a:latin typeface="Calibri" panose="020F0502020204030204" pitchFamily="34" charset="0"/>
                <a:ea typeface="Times New Roman" panose="02020603050405020304" pitchFamily="18" charset="0"/>
              </a:rPr>
              <a:t> Network of HIV Positives in Sierra Leone</a:t>
            </a:r>
            <a:endParaRPr lang="en-US" sz="1200" i="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CA3B57-5F1E-B149-A4B9-E4EFF746B0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2894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CTO, Community Treatment Observatory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DB82-A706-4784-AE8E-3965AD040C7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3156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VL, viral load.</a:t>
            </a:r>
          </a:p>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28F6-8C66-784A-A8B1-4D72A6F8B6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8508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ART, antiretroviral therapy; ITPC, </a:t>
            </a:r>
            <a:r>
              <a:rPr lang="en-US" sz="1200" i="1" kern="1200" dirty="0">
                <a:solidFill>
                  <a:prstClr val="black"/>
                </a:solidFill>
                <a:latin typeface="Calibri" panose="020F0502020204030204"/>
              </a:rPr>
              <a:t>International Treatment Preparedness Coalition;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RCTO-WA,</a:t>
            </a:r>
            <a:r>
              <a:rPr kumimoji="0" lang="en-US" sz="1200" b="1" i="1"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 </a:t>
            </a:r>
            <a:r>
              <a:rPr kumimoji="0" lang="en-US" sz="1200" b="0" i="1"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Regional Community Treatment Observatory in West Africa</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 VL, viral load</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28F6-8C66-784A-A8B1-4D72A6F8B6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5785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3E552C-D8B5-4330-9935-2BFDC3B9980A}" type="slidenum">
              <a:rPr lang="en-US" smtClean="0"/>
              <a:t>21</a:t>
            </a:fld>
            <a:endParaRPr lang="en-US" dirty="0"/>
          </a:p>
        </p:txBody>
      </p:sp>
    </p:spTree>
    <p:extLst>
      <p:ext uri="{BB962C8B-B14F-4D97-AF65-F5344CB8AC3E}">
        <p14:creationId xmlns:p14="http://schemas.microsoft.com/office/powerpoint/2010/main" val="27596487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3E552C-D8B5-4330-9935-2BFDC3B9980A}" type="slidenum">
              <a:rPr lang="en-US" smtClean="0"/>
              <a:t>23</a:t>
            </a:fld>
            <a:endParaRPr lang="en-US" dirty="0"/>
          </a:p>
        </p:txBody>
      </p:sp>
    </p:spTree>
    <p:extLst>
      <p:ext uri="{BB962C8B-B14F-4D97-AF65-F5344CB8AC3E}">
        <p14:creationId xmlns:p14="http://schemas.microsoft.com/office/powerpoint/2010/main" val="1582366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CLM, Community-Led Monitoring.</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28F6-8C66-784A-A8B1-4D72A6F8B6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7636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descr="A close up of a sign&#10;&#10;Description automatically generated">
            <a:extLst>
              <a:ext uri="{FF2B5EF4-FFF2-40B4-BE49-F238E27FC236}">
                <a16:creationId xmlns:a16="http://schemas.microsoft.com/office/drawing/2014/main" id="{1C575F40-CA65-426D-826C-E7FA4400780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047818" y="317827"/>
            <a:ext cx="2671682" cy="962333"/>
          </a:xfrm>
          <a:prstGeom prst="rect">
            <a:avLst/>
          </a:prstGeom>
        </p:spPr>
      </p:pic>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179733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4923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4634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60858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33679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176410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4873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2" name="Picture 8">
            <a:extLst>
              <a:ext uri="{FF2B5EF4-FFF2-40B4-BE49-F238E27FC236}">
                <a16:creationId xmlns:a16="http://schemas.microsoft.com/office/drawing/2014/main" id="{AF4F9F73-BEC1-4E4B-A964-017445771F69}"/>
              </a:ext>
            </a:extLst>
          </p:cNvPr>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a:off x="8148638" y="6231265"/>
            <a:ext cx="3686175" cy="26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80531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5364626"/>
      </p:ext>
    </p:extLst>
  </p:cSld>
  <p:clrMap bg1="dk2" tx1="lt1" bg2="dk1"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emf"/><Relationship Id="rId9"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www.clinicaloptions.com/" TargetMode="External"/><Relationship Id="rId13" Type="http://schemas.openxmlformats.org/officeDocument/2006/relationships/image" Target="../media/image23.png"/><Relationship Id="rId18" Type="http://schemas.openxmlformats.org/officeDocument/2006/relationships/image" Target="../media/image28.svg"/><Relationship Id="rId26" Type="http://schemas.openxmlformats.org/officeDocument/2006/relationships/image" Target="../media/image36.svg"/><Relationship Id="rId3" Type="http://schemas.openxmlformats.org/officeDocument/2006/relationships/image" Target="../media/image15.emf"/><Relationship Id="rId21" Type="http://schemas.openxmlformats.org/officeDocument/2006/relationships/image" Target="../media/image31.png"/><Relationship Id="rId7" Type="http://schemas.openxmlformats.org/officeDocument/2006/relationships/image" Target="../media/image8.png"/><Relationship Id="rId12" Type="http://schemas.openxmlformats.org/officeDocument/2006/relationships/image" Target="../media/image22.svg"/><Relationship Id="rId17" Type="http://schemas.openxmlformats.org/officeDocument/2006/relationships/image" Target="../media/image27.png"/><Relationship Id="rId25" Type="http://schemas.openxmlformats.org/officeDocument/2006/relationships/image" Target="../media/image35.png"/><Relationship Id="rId2" Type="http://schemas.openxmlformats.org/officeDocument/2006/relationships/notesSlide" Target="../notesSlides/notesSlide17.xml"/><Relationship Id="rId16" Type="http://schemas.openxmlformats.org/officeDocument/2006/relationships/image" Target="../media/image26.svg"/><Relationship Id="rId20" Type="http://schemas.openxmlformats.org/officeDocument/2006/relationships/image" Target="../media/image30.svg"/><Relationship Id="rId1" Type="http://schemas.openxmlformats.org/officeDocument/2006/relationships/slideLayout" Target="../slideLayouts/slideLayout6.xml"/><Relationship Id="rId6" Type="http://schemas.openxmlformats.org/officeDocument/2006/relationships/image" Target="../media/image18.emf"/><Relationship Id="rId11" Type="http://schemas.openxmlformats.org/officeDocument/2006/relationships/image" Target="../media/image21.png"/><Relationship Id="rId24" Type="http://schemas.openxmlformats.org/officeDocument/2006/relationships/image" Target="../media/image34.svg"/><Relationship Id="rId5" Type="http://schemas.openxmlformats.org/officeDocument/2006/relationships/image" Target="../media/image17.emf"/><Relationship Id="rId15" Type="http://schemas.openxmlformats.org/officeDocument/2006/relationships/image" Target="../media/image25.png"/><Relationship Id="rId23" Type="http://schemas.openxmlformats.org/officeDocument/2006/relationships/image" Target="../media/image33.png"/><Relationship Id="rId10" Type="http://schemas.openxmlformats.org/officeDocument/2006/relationships/image" Target="../media/image20.svg"/><Relationship Id="rId19" Type="http://schemas.openxmlformats.org/officeDocument/2006/relationships/image" Target="../media/image29.png"/><Relationship Id="rId4" Type="http://schemas.openxmlformats.org/officeDocument/2006/relationships/image" Target="../media/image16.emf"/><Relationship Id="rId9" Type="http://schemas.openxmlformats.org/officeDocument/2006/relationships/image" Target="../media/image19.png"/><Relationship Id="rId14" Type="http://schemas.openxmlformats.org/officeDocument/2006/relationships/image" Target="../media/image24.svg"/><Relationship Id="rId22" Type="http://schemas.openxmlformats.org/officeDocument/2006/relationships/image" Target="../media/image32.svg"/></Relationships>
</file>

<file path=ppt/slides/_rels/slide20.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10" Type="http://schemas.openxmlformats.org/officeDocument/2006/relationships/hyperlink" Target="http://www.clinicaloptions.com/" TargetMode="External"/><Relationship Id="rId4" Type="http://schemas.openxmlformats.org/officeDocument/2006/relationships/chart" Target="../charts/chart3.xml"/><Relationship Id="rId9"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pPr marL="0" marR="0">
              <a:spcBef>
                <a:spcPts val="0"/>
              </a:spcBef>
              <a:spcAft>
                <a:spcPts val="0"/>
              </a:spcAft>
            </a:pPr>
            <a:r>
              <a:rPr lang="en-US" dirty="0"/>
              <a:t>Community-Based Solutions to Racial Disparities</a:t>
            </a:r>
            <a:br>
              <a:rPr lang="en-US" dirty="0"/>
            </a:br>
            <a:r>
              <a:rPr lang="en-US" altLang="en-US" dirty="0"/>
              <a:t>in </a:t>
            </a:r>
            <a:r>
              <a:rPr lang="en-US" altLang="en-US" sz="4000" dirty="0"/>
              <a:t>HIV Care</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42527" y="6276554"/>
            <a:ext cx="415233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AbbVie, Gilead Sciences, Inc., Janssen Therapeutics, Division of Janssen Products, LP </a:t>
            </a:r>
          </a:p>
        </p:txBody>
      </p:sp>
      <p:sp>
        <p:nvSpPr>
          <p:cNvPr id="8" name="Text Box 19">
            <a:extLst>
              <a:ext uri="{FF2B5EF4-FFF2-40B4-BE49-F238E27FC236}">
                <a16:creationId xmlns:a16="http://schemas.microsoft.com/office/drawing/2014/main" id="{F84E7623-77B0-3843-B6B0-278EA4712083}"/>
              </a:ext>
            </a:extLst>
          </p:cNvPr>
          <p:cNvSpPr txBox="1">
            <a:spLocks noChangeArrowheads="1"/>
          </p:cNvSpPr>
          <p:nvPr/>
        </p:nvSpPr>
        <p:spPr bwMode="auto">
          <a:xfrm>
            <a:off x="5155933" y="132577"/>
            <a:ext cx="2515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Produced in collaboration with</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77BBA4D4-D10B-0145-9ED8-0AB29D547C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0596" y="426929"/>
            <a:ext cx="896735" cy="896735"/>
          </a:xfrm>
          <a:prstGeom prst="rect">
            <a:avLst/>
          </a:prstGeom>
        </p:spPr>
      </p:pic>
      <p:pic>
        <p:nvPicPr>
          <p:cNvPr id="3" name="Picture 2">
            <a:extLst>
              <a:ext uri="{FF2B5EF4-FFF2-40B4-BE49-F238E27FC236}">
                <a16:creationId xmlns:a16="http://schemas.microsoft.com/office/drawing/2014/main" id="{02E9E5F6-27BC-0248-97DB-E2361C72A37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55932" y="481596"/>
            <a:ext cx="1485900" cy="787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sz="2400" dirty="0"/>
              <a:t>Please feel free to use, update, and share some or all of these slides in your noncommercial presentations to colleagues or patients</a:t>
            </a:r>
          </a:p>
          <a:p>
            <a:pPr eaLnBrk="1" hangingPunct="1">
              <a:defRPr/>
            </a:pPr>
            <a:r>
              <a:rPr lang="en-US" altLang="en-US" sz="2400" dirty="0"/>
              <a:t>When using our slides, please retain the source attribution:</a:t>
            </a:r>
            <a:br>
              <a:rPr lang="en-US" altLang="en-US" sz="2400" dirty="0"/>
            </a:br>
            <a:br>
              <a:rPr lang="en-US" altLang="en-US" sz="2400" dirty="0"/>
            </a:br>
            <a:endParaRPr lang="en-US" altLang="en-US" sz="2400" dirty="0"/>
          </a:p>
          <a:p>
            <a:pPr eaLnBrk="1" hangingPunct="1">
              <a:defRPr/>
            </a:pPr>
            <a:endParaRPr lang="en-US" altLang="en-US" sz="1800" dirty="0"/>
          </a:p>
          <a:p>
            <a:pPr eaLnBrk="1" hangingPunct="1">
              <a:defRPr/>
            </a:pPr>
            <a:r>
              <a:rPr lang="en-GB" sz="2400" dirty="0"/>
              <a:t>These slides may not be published, posted online, or used in commercial presentations without permission. </a:t>
            </a:r>
            <a:r>
              <a:rPr lang="en-US" sz="2400" dirty="0"/>
              <a:t>Please contact </a:t>
            </a:r>
            <a:r>
              <a:rPr lang="en-US" sz="2400" dirty="0">
                <a:hlinkClick r:id="rId3"/>
              </a:rPr>
              <a:t>permissions@clinicaloptions.com</a:t>
            </a:r>
            <a:r>
              <a:rPr lang="en-US" sz="2400" dirty="0"/>
              <a:t> for details</a:t>
            </a:r>
          </a:p>
          <a:p>
            <a:pPr eaLnBrk="1" hangingPunct="1">
              <a:defRPr/>
            </a:pPr>
            <a:r>
              <a:rPr lang="en-US" sz="2400" dirty="0"/>
              <a:t>The Asian Health Foundation (AHF) is not a reviewer or author of the work and the content does not necessarily reflect the views or recommendation by AHF or any member of its board of directors or membership at large</a:t>
            </a:r>
          </a:p>
        </p:txBody>
      </p:sp>
      <p:grpSp>
        <p:nvGrpSpPr>
          <p:cNvPr id="7" name="Group 6">
            <a:extLst>
              <a:ext uri="{FF2B5EF4-FFF2-40B4-BE49-F238E27FC236}">
                <a16:creationId xmlns:a16="http://schemas.microsoft.com/office/drawing/2014/main" id="{DEEE8DF7-8D46-45D6-B009-BAE2BC98BCD0}"/>
              </a:ext>
            </a:extLst>
          </p:cNvPr>
          <p:cNvGrpSpPr/>
          <p:nvPr/>
        </p:nvGrpSpPr>
        <p:grpSpPr>
          <a:xfrm>
            <a:off x="4156075" y="3054250"/>
            <a:ext cx="3479671" cy="612835"/>
            <a:chOff x="4156075" y="3803650"/>
            <a:chExt cx="3479671" cy="612835"/>
          </a:xfrm>
        </p:grpSpPr>
        <p:pic>
          <p:nvPicPr>
            <p:cNvPr id="8" name="Picture 9">
              <a:extLst>
                <a:ext uri="{FF2B5EF4-FFF2-40B4-BE49-F238E27FC236}">
                  <a16:creationId xmlns:a16="http://schemas.microsoft.com/office/drawing/2014/main" id="{DBB0433C-BFEB-4886-81EA-9B9647F68C9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14131" y="3803650"/>
              <a:ext cx="793750" cy="252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4016375"/>
              <a:ext cx="347967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361411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63B6-E598-4B9D-81F3-F3CAE916E9E5}"/>
              </a:ext>
            </a:extLst>
          </p:cNvPr>
          <p:cNvSpPr>
            <a:spLocks noGrp="1"/>
          </p:cNvSpPr>
          <p:nvPr>
            <p:ph type="title"/>
          </p:nvPr>
        </p:nvSpPr>
        <p:spPr/>
        <p:txBody>
          <a:bodyPr/>
          <a:lstStyle/>
          <a:p>
            <a:r>
              <a:rPr lang="en-US" dirty="0"/>
              <a:t>Core Faculty</a:t>
            </a:r>
          </a:p>
        </p:txBody>
      </p:sp>
      <p:sp>
        <p:nvSpPr>
          <p:cNvPr id="4" name="Content Placeholder 3">
            <a:extLst>
              <a:ext uri="{FF2B5EF4-FFF2-40B4-BE49-F238E27FC236}">
                <a16:creationId xmlns:a16="http://schemas.microsoft.com/office/drawing/2014/main" id="{2B7F1CFA-A654-42FD-8E51-3F3D54DA91B3}"/>
              </a:ext>
            </a:extLst>
          </p:cNvPr>
          <p:cNvSpPr>
            <a:spLocks noGrp="1"/>
          </p:cNvSpPr>
          <p:nvPr>
            <p:ph idx="1"/>
          </p:nvPr>
        </p:nvSpPr>
        <p:spPr/>
        <p:txBody>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b="1" kern="1200" dirty="0">
                <a:solidFill>
                  <a:schemeClr val="accent3"/>
                </a:solidFill>
                <a:latin typeface="Calibri" panose="020F0502020204030204"/>
              </a:rPr>
              <a:t>Solange L. Baptiste, ScM</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2600" i="1" kern="1200" dirty="0">
                <a:solidFill>
                  <a:prstClr val="black"/>
                </a:solidFill>
                <a:latin typeface="Calibri" panose="020F0502020204030204"/>
              </a:rPr>
              <a:t>Executive Director</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2600" b="1" kern="1200" dirty="0">
                <a:solidFill>
                  <a:prstClr val="black"/>
                </a:solidFill>
                <a:latin typeface="Calibri" panose="020F0502020204030204"/>
              </a:rPr>
              <a:t>International Treatment Preparedness Coalition (ITPC)</a:t>
            </a:r>
          </a:p>
          <a:p>
            <a:pPr marL="0" marR="0" indent="0">
              <a:spcBef>
                <a:spcPts val="0"/>
              </a:spcBef>
              <a:spcAft>
                <a:spcPts val="0"/>
              </a:spcAft>
              <a:buNone/>
            </a:pPr>
            <a:r>
              <a:rPr lang="en-US" sz="2600" i="1" kern="1200" dirty="0">
                <a:solidFill>
                  <a:prstClr val="black"/>
                </a:solidFill>
                <a:latin typeface="Calibri" panose="020F0502020204030204"/>
              </a:rPr>
              <a:t>2020 WHO HIV Clinical Guidelines Committee</a:t>
            </a:r>
            <a:br>
              <a:rPr lang="en-US" sz="2600" i="1" kern="1200" dirty="0">
                <a:solidFill>
                  <a:prstClr val="black"/>
                </a:solidFill>
                <a:latin typeface="Calibri" panose="020F0502020204030204"/>
              </a:rPr>
            </a:br>
            <a:r>
              <a:rPr lang="en-US" sz="2600" b="1" kern="1200" dirty="0">
                <a:solidFill>
                  <a:prstClr val="black"/>
                </a:solidFill>
                <a:latin typeface="Calibri" panose="020F0502020204030204"/>
              </a:rPr>
              <a:t>Global HIV, Hepatitis and STI Department, WHO</a:t>
            </a:r>
          </a:p>
          <a:p>
            <a:pPr marL="0" marR="0" indent="0">
              <a:spcBef>
                <a:spcPts val="0"/>
              </a:spcBef>
              <a:spcAft>
                <a:spcPts val="0"/>
              </a:spcAft>
              <a:buNone/>
            </a:pPr>
            <a:r>
              <a:rPr lang="en-US" sz="2600" i="1" kern="1200" dirty="0">
                <a:solidFill>
                  <a:prstClr val="black"/>
                </a:solidFill>
                <a:latin typeface="Calibri" panose="020F0502020204030204"/>
              </a:rPr>
              <a:t>Expert Working Group on Global Public Investment</a:t>
            </a:r>
          </a:p>
          <a:p>
            <a:pPr marL="0" marR="0" indent="0">
              <a:spcBef>
                <a:spcPts val="0"/>
              </a:spcBef>
              <a:spcAft>
                <a:spcPts val="0"/>
              </a:spcAft>
              <a:buNone/>
            </a:pPr>
            <a:r>
              <a:rPr lang="en-US" sz="2600" i="1" kern="1200" dirty="0">
                <a:solidFill>
                  <a:prstClr val="black"/>
                </a:solidFill>
                <a:latin typeface="Calibri" panose="020F0502020204030204"/>
              </a:rPr>
              <a:t>Advisor, </a:t>
            </a:r>
            <a:r>
              <a:rPr lang="en-US" sz="2600" b="1" kern="1200" dirty="0">
                <a:solidFill>
                  <a:prstClr val="black"/>
                </a:solidFill>
                <a:latin typeface="Calibri" panose="020F0502020204030204"/>
              </a:rPr>
              <a:t>WHO Global Accelerator for Pediatric Formulations (GAP-f)</a:t>
            </a:r>
          </a:p>
          <a:p>
            <a:pPr marL="0" marR="0" indent="0">
              <a:spcBef>
                <a:spcPts val="0"/>
              </a:spcBef>
              <a:spcAft>
                <a:spcPts val="0"/>
              </a:spcAft>
              <a:buNone/>
            </a:pPr>
            <a:endParaRPr lang="en-US" sz="2400" kern="1200" dirty="0">
              <a:solidFill>
                <a:prstClr val="black"/>
              </a:solidFill>
              <a:latin typeface="Calibri" panose="020F0502020204030204"/>
            </a:endParaRPr>
          </a:p>
          <a:p>
            <a:pPr marL="0" marR="0" lvl="0" indent="0" algn="l" defTabSz="914400" rtl="0" eaLnBrk="1" fontAlgn="base" latinLnBrk="0" hangingPunct="1">
              <a:lnSpc>
                <a:spcPct val="90000"/>
              </a:lnSpc>
              <a:spcBef>
                <a:spcPts val="1000"/>
              </a:spcBef>
              <a:spcAft>
                <a:spcPts val="700"/>
              </a:spcAft>
              <a:buClr>
                <a:srgbClr val="682E74"/>
              </a:buClr>
              <a:buSzTx/>
              <a:buFont typeface="Wingdings" panose="05000000000000000000" pitchFamily="2" charset="2"/>
              <a:buNone/>
              <a:tabLst/>
              <a:defRPr/>
            </a:pPr>
            <a:r>
              <a:rPr kumimoji="0" lang="nn-NO"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Solange L. Baptiste, ScM</a:t>
            </a:r>
            <a:r>
              <a:rPr kumimoji="0" lang="en-US"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a:t>
            </a: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has no relevant conflicts of interest to report.</a:t>
            </a:r>
          </a:p>
          <a:p>
            <a:pPr marL="0" marR="0" indent="0">
              <a:spcBef>
                <a:spcPts val="0"/>
              </a:spcBef>
              <a:spcAft>
                <a:spcPts val="0"/>
              </a:spcAft>
              <a:buNone/>
            </a:pPr>
            <a:endParaRPr lang="en-US" sz="2400" kern="1200" dirty="0">
              <a:solidFill>
                <a:prstClr val="black"/>
              </a:solidFill>
              <a:latin typeface="Calibri" panose="020F0502020204030204"/>
            </a:endParaRPr>
          </a:p>
          <a:p>
            <a:pPr marL="0" indent="0">
              <a:buNone/>
            </a:pPr>
            <a:endParaRPr lang="en-US" dirty="0"/>
          </a:p>
        </p:txBody>
      </p:sp>
    </p:spTree>
    <p:extLst>
      <p:ext uri="{BB962C8B-B14F-4D97-AF65-F5344CB8AC3E}">
        <p14:creationId xmlns:p14="http://schemas.microsoft.com/office/powerpoint/2010/main" val="2450170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5D4FA3-A191-4AE0-9F25-751ADBC8CCE7}"/>
              </a:ext>
            </a:extLst>
          </p:cNvPr>
          <p:cNvSpPr>
            <a:spLocks noGrp="1"/>
          </p:cNvSpPr>
          <p:nvPr>
            <p:ph type="title"/>
          </p:nvPr>
        </p:nvSpPr>
        <p:spPr/>
        <p:txBody>
          <a:bodyPr>
            <a:noAutofit/>
          </a:bodyPr>
          <a:lstStyle/>
          <a:p>
            <a:r>
              <a:rPr lang="en-US" sz="4400" dirty="0"/>
              <a:t>Disproportionate Impact of HIV Among </a:t>
            </a:r>
            <a:br>
              <a:rPr lang="en-US" sz="4400" dirty="0"/>
            </a:br>
            <a:r>
              <a:rPr lang="en-US" sz="4400" dirty="0"/>
              <a:t>BIPOC Communities Globally </a:t>
            </a:r>
          </a:p>
        </p:txBody>
      </p:sp>
    </p:spTree>
    <p:extLst>
      <p:ext uri="{BB962C8B-B14F-4D97-AF65-F5344CB8AC3E}">
        <p14:creationId xmlns:p14="http://schemas.microsoft.com/office/powerpoint/2010/main" val="3809830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52354-4F2A-D64C-BC61-554299546291}"/>
              </a:ext>
            </a:extLst>
          </p:cNvPr>
          <p:cNvSpPr>
            <a:spLocks noGrp="1"/>
          </p:cNvSpPr>
          <p:nvPr>
            <p:ph type="title"/>
          </p:nvPr>
        </p:nvSpPr>
        <p:spPr/>
        <p:txBody>
          <a:bodyPr/>
          <a:lstStyle/>
          <a:p>
            <a:r>
              <a:rPr lang="en-US" dirty="0"/>
              <a:t>Snapshot of Global HIV Epidemic by Region</a:t>
            </a:r>
          </a:p>
        </p:txBody>
      </p:sp>
      <p:sp>
        <p:nvSpPr>
          <p:cNvPr id="8" name="Text Box 15">
            <a:extLst>
              <a:ext uri="{FF2B5EF4-FFF2-40B4-BE49-F238E27FC236}">
                <a16:creationId xmlns:a16="http://schemas.microsoft.com/office/drawing/2014/main" id="{84A93F39-A4C3-4027-80F9-D2B9947D696C}"/>
              </a:ext>
            </a:extLst>
          </p:cNvPr>
          <p:cNvSpPr txBox="1">
            <a:spLocks noChangeArrowheads="1"/>
          </p:cNvSpPr>
          <p:nvPr/>
        </p:nvSpPr>
        <p:spPr bwMode="auto">
          <a:xfrm>
            <a:off x="435611" y="623853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CQUIN. DSD in 2021: Where are we now?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cquin.icap.columbia.edu/wp-content/uploads/2021/11/2021_Rabkin_opening-plenary_FINAL-for-website.pdf.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4" name="Table 4">
            <a:extLst>
              <a:ext uri="{FF2B5EF4-FFF2-40B4-BE49-F238E27FC236}">
                <a16:creationId xmlns:a16="http://schemas.microsoft.com/office/drawing/2014/main" id="{43E00197-5A7D-0545-AD5F-286976B42143}"/>
              </a:ext>
            </a:extLst>
          </p:cNvPr>
          <p:cNvGraphicFramePr>
            <a:graphicFrameLocks noGrp="1"/>
          </p:cNvGraphicFramePr>
          <p:nvPr/>
        </p:nvGraphicFramePr>
        <p:xfrm>
          <a:off x="2606456" y="1413168"/>
          <a:ext cx="7123008" cy="4720438"/>
        </p:xfrm>
        <a:graphic>
          <a:graphicData uri="http://schemas.openxmlformats.org/drawingml/2006/table">
            <a:tbl>
              <a:tblPr firstRow="1" bandRow="1">
                <a:tableStyleId>{5C22544A-7EE6-4342-B048-85BDC9FD1C3A}</a:tableStyleId>
              </a:tblPr>
              <a:tblGrid>
                <a:gridCol w="1552294">
                  <a:extLst>
                    <a:ext uri="{9D8B030D-6E8A-4147-A177-3AD203B41FA5}">
                      <a16:colId xmlns:a16="http://schemas.microsoft.com/office/drawing/2014/main" val="2666832591"/>
                    </a:ext>
                  </a:extLst>
                </a:gridCol>
                <a:gridCol w="1725980">
                  <a:extLst>
                    <a:ext uri="{9D8B030D-6E8A-4147-A177-3AD203B41FA5}">
                      <a16:colId xmlns:a16="http://schemas.microsoft.com/office/drawing/2014/main" val="1027740933"/>
                    </a:ext>
                  </a:extLst>
                </a:gridCol>
                <a:gridCol w="2168334">
                  <a:extLst>
                    <a:ext uri="{9D8B030D-6E8A-4147-A177-3AD203B41FA5}">
                      <a16:colId xmlns:a16="http://schemas.microsoft.com/office/drawing/2014/main" val="597304353"/>
                    </a:ext>
                  </a:extLst>
                </a:gridCol>
                <a:gridCol w="1676400">
                  <a:extLst>
                    <a:ext uri="{9D8B030D-6E8A-4147-A177-3AD203B41FA5}">
                      <a16:colId xmlns:a16="http://schemas.microsoft.com/office/drawing/2014/main" val="2017287745"/>
                    </a:ext>
                  </a:extLst>
                </a:gridCol>
              </a:tblGrid>
              <a:tr h="1088644">
                <a:tc>
                  <a:txBody>
                    <a:bodyPr/>
                    <a:lstStyle/>
                    <a:p>
                      <a:r>
                        <a:rPr lang="en-US" sz="1000" b="0" dirty="0">
                          <a:solidFill>
                            <a:schemeClr val="bg1"/>
                          </a:solidFill>
                          <a:latin typeface="Calibri" panose="020F0502020204030204" pitchFamily="34" charset="0"/>
                          <a:cs typeface="Calibri" panose="020F0502020204030204" pitchFamily="34" charset="0"/>
                        </a:rPr>
                        <a:t>Global New HIV infections: 1,500,000</a:t>
                      </a:r>
                    </a:p>
                    <a:p>
                      <a:r>
                        <a:rPr lang="en-US" sz="1000" b="0" dirty="0">
                          <a:solidFill>
                            <a:schemeClr val="bg1"/>
                          </a:solidFill>
                          <a:latin typeface="Calibri" panose="020F0502020204030204" pitchFamily="34" charset="0"/>
                          <a:cs typeface="Calibri" panose="020F0502020204030204" pitchFamily="34" charset="0"/>
                        </a:rPr>
                        <a:t>[1,000,000-2,000,000]</a:t>
                      </a:r>
                    </a:p>
                    <a:p>
                      <a:r>
                        <a:rPr lang="en-US" sz="1000" b="0" dirty="0">
                          <a:solidFill>
                            <a:schemeClr val="bg1"/>
                          </a:solidFill>
                          <a:latin typeface="Calibri" panose="020F0502020204030204" pitchFamily="34" charset="0"/>
                          <a:cs typeface="Calibri" panose="020F0502020204030204" pitchFamily="34" charset="0"/>
                        </a:rPr>
                        <a:t>HIV deaths: 680,000 [480,000-1,000,000]</a:t>
                      </a: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r>
                        <a:rPr lang="en-US" sz="1000" b="1" dirty="0">
                          <a:solidFill>
                            <a:schemeClr val="bg1"/>
                          </a:solidFill>
                          <a:latin typeface="Calibri" panose="020F0502020204030204" pitchFamily="34" charset="0"/>
                          <a:cs typeface="Calibri" panose="020F0502020204030204" pitchFamily="34" charset="0"/>
                        </a:rPr>
                        <a:t>Region of the Americas</a:t>
                      </a:r>
                    </a:p>
                    <a:p>
                      <a:r>
                        <a:rPr lang="en-US" sz="1000" b="0" dirty="0">
                          <a:solidFill>
                            <a:schemeClr val="bg1"/>
                          </a:solidFill>
                          <a:latin typeface="Calibri" panose="020F0502020204030204" pitchFamily="34" charset="0"/>
                          <a:cs typeface="Calibri" panose="020F0502020204030204" pitchFamily="34" charset="0"/>
                        </a:rPr>
                        <a:t>Number of people acquiring HIV: </a:t>
                      </a:r>
                      <a:r>
                        <a:rPr lang="en-US" sz="1000" b="0" dirty="0">
                          <a:solidFill>
                            <a:schemeClr val="accent4"/>
                          </a:solidFill>
                          <a:latin typeface="Calibri" panose="020F0502020204030204" pitchFamily="34" charset="0"/>
                          <a:cs typeface="Calibri" panose="020F0502020204030204" pitchFamily="34" charset="0"/>
                        </a:rPr>
                        <a:t>150,000 </a:t>
                      </a:r>
                      <a:r>
                        <a:rPr lang="en-US" sz="1000" b="0" dirty="0">
                          <a:solidFill>
                            <a:schemeClr val="bg1"/>
                          </a:solidFill>
                          <a:latin typeface="Calibri" panose="020F0502020204030204" pitchFamily="34" charset="0"/>
                          <a:cs typeface="Calibri" panose="020F0502020204030204" pitchFamily="34" charset="0"/>
                        </a:rPr>
                        <a:t>[110,000-210,000]</a:t>
                      </a:r>
                    </a:p>
                    <a:p>
                      <a:r>
                        <a:rPr lang="en-US" sz="1000" b="0" dirty="0">
                          <a:solidFill>
                            <a:schemeClr val="bg1"/>
                          </a:solidFill>
                          <a:latin typeface="Calibri" panose="020F0502020204030204" pitchFamily="34" charset="0"/>
                          <a:cs typeface="Calibri" panose="020F0502020204030204" pitchFamily="34" charset="0"/>
                        </a:rPr>
                        <a:t>Number of people dying from HIV-related causes: </a:t>
                      </a:r>
                      <a:r>
                        <a:rPr lang="en-US" sz="1000" b="0" dirty="0">
                          <a:solidFill>
                            <a:schemeClr val="accent4"/>
                          </a:solidFill>
                          <a:latin typeface="Calibri" panose="020F0502020204030204" pitchFamily="34" charset="0"/>
                          <a:cs typeface="Calibri" panose="020F0502020204030204" pitchFamily="34" charset="0"/>
                        </a:rPr>
                        <a:t>45,000</a:t>
                      </a:r>
                    </a:p>
                    <a:p>
                      <a:r>
                        <a:rPr lang="en-US" sz="1000" b="0" dirty="0">
                          <a:solidFill>
                            <a:schemeClr val="bg1"/>
                          </a:solidFill>
                          <a:latin typeface="Calibri" panose="020F0502020204030204" pitchFamily="34" charset="0"/>
                          <a:cs typeface="Calibri" panose="020F0502020204030204" pitchFamily="34" charset="0"/>
                        </a:rPr>
                        <a:t>[30,000-63,000]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000" b="1" dirty="0">
                          <a:solidFill>
                            <a:schemeClr val="bg1"/>
                          </a:solidFill>
                          <a:latin typeface="Calibri" panose="020F0502020204030204" pitchFamily="34" charset="0"/>
                          <a:cs typeface="Calibri" panose="020F0502020204030204" pitchFamily="34" charset="0"/>
                        </a:rPr>
                        <a:t>European Region</a:t>
                      </a:r>
                    </a:p>
                    <a:p>
                      <a:r>
                        <a:rPr lang="en-US" sz="1000" b="0" dirty="0">
                          <a:solidFill>
                            <a:schemeClr val="bg1"/>
                          </a:solidFill>
                          <a:latin typeface="Calibri" panose="020F0502020204030204" pitchFamily="34" charset="0"/>
                          <a:cs typeface="Calibri" panose="020F0502020204030204" pitchFamily="34" charset="0"/>
                        </a:rPr>
                        <a:t>Number of people acquiring HIV:</a:t>
                      </a:r>
                    </a:p>
                    <a:p>
                      <a:r>
                        <a:rPr lang="en-US" sz="1000" b="0" dirty="0">
                          <a:solidFill>
                            <a:schemeClr val="accent1"/>
                          </a:solidFill>
                          <a:latin typeface="Calibri" panose="020F0502020204030204" pitchFamily="34" charset="0"/>
                          <a:cs typeface="Calibri" panose="020F0502020204030204" pitchFamily="34" charset="0"/>
                        </a:rPr>
                        <a:t>170,000 </a:t>
                      </a:r>
                      <a:r>
                        <a:rPr lang="en-US" sz="1000" b="0" dirty="0">
                          <a:solidFill>
                            <a:schemeClr val="bg1"/>
                          </a:solidFill>
                          <a:latin typeface="Calibri" panose="020F0502020204030204" pitchFamily="34" charset="0"/>
                          <a:cs typeface="Calibri" panose="020F0502020204030204" pitchFamily="34" charset="0"/>
                        </a:rPr>
                        <a:t>[140,000-200,000]</a:t>
                      </a:r>
                    </a:p>
                    <a:p>
                      <a:r>
                        <a:rPr lang="en-US" sz="1000" b="0" dirty="0">
                          <a:solidFill>
                            <a:schemeClr val="bg1"/>
                          </a:solidFill>
                          <a:latin typeface="Calibri" panose="020F0502020204030204" pitchFamily="34" charset="0"/>
                          <a:cs typeface="Calibri" panose="020F0502020204030204" pitchFamily="34" charset="0"/>
                        </a:rPr>
                        <a:t>Number of people dying from HIV-related causes: </a:t>
                      </a:r>
                      <a:r>
                        <a:rPr lang="en-US" sz="1000" b="0" dirty="0">
                          <a:solidFill>
                            <a:schemeClr val="accent1"/>
                          </a:solidFill>
                          <a:latin typeface="Calibri" panose="020F0502020204030204" pitchFamily="34" charset="0"/>
                          <a:cs typeface="Calibri" panose="020F0502020204030204" pitchFamily="34" charset="0"/>
                        </a:rPr>
                        <a:t>40,000 </a:t>
                      </a:r>
                      <a:r>
                        <a:rPr lang="en-US" sz="1000" b="0" dirty="0">
                          <a:solidFill>
                            <a:schemeClr val="bg1"/>
                          </a:solidFill>
                          <a:latin typeface="Calibri" panose="020F0502020204030204" pitchFamily="34" charset="0"/>
                          <a:cs typeface="Calibri" panose="020F0502020204030204" pitchFamily="34" charset="0"/>
                        </a:rPr>
                        <a:t>[31,000-51,000]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000" b="1" dirty="0">
                          <a:solidFill>
                            <a:schemeClr val="bg1"/>
                          </a:solidFill>
                          <a:latin typeface="Calibri" panose="020F0502020204030204" pitchFamily="34" charset="0"/>
                          <a:cs typeface="Calibri" panose="020F0502020204030204" pitchFamily="34" charset="0"/>
                        </a:rPr>
                        <a:t>Western Pacific Region</a:t>
                      </a:r>
                    </a:p>
                    <a:p>
                      <a:r>
                        <a:rPr lang="en-US" sz="1000" b="0" dirty="0">
                          <a:solidFill>
                            <a:schemeClr val="bg1"/>
                          </a:solidFill>
                          <a:latin typeface="Calibri" panose="020F0502020204030204" pitchFamily="34" charset="0"/>
                          <a:cs typeface="Calibri" panose="020F0502020204030204" pitchFamily="34" charset="0"/>
                        </a:rPr>
                        <a:t>Number of people acquiring HIV: </a:t>
                      </a:r>
                      <a:r>
                        <a:rPr lang="en-US" sz="1000" b="0" dirty="0">
                          <a:solidFill>
                            <a:schemeClr val="accent6"/>
                          </a:solidFill>
                          <a:latin typeface="Calibri" panose="020F0502020204030204" pitchFamily="34" charset="0"/>
                          <a:cs typeface="Calibri" panose="020F0502020204030204" pitchFamily="34" charset="0"/>
                        </a:rPr>
                        <a:t>120,000 </a:t>
                      </a:r>
                      <a:r>
                        <a:rPr lang="en-US" sz="1000" b="0" dirty="0">
                          <a:solidFill>
                            <a:schemeClr val="bg1"/>
                          </a:solidFill>
                          <a:latin typeface="Calibri" panose="020F0502020204030204" pitchFamily="34" charset="0"/>
                          <a:cs typeface="Calibri" panose="020F0502020204030204" pitchFamily="34" charset="0"/>
                        </a:rPr>
                        <a:t>[780,000-150,000]</a:t>
                      </a:r>
                    </a:p>
                    <a:p>
                      <a:r>
                        <a:rPr lang="en-US" sz="1000" b="0" dirty="0">
                          <a:solidFill>
                            <a:schemeClr val="bg1"/>
                          </a:solidFill>
                          <a:latin typeface="Calibri" panose="020F0502020204030204" pitchFamily="34" charset="0"/>
                          <a:cs typeface="Calibri" panose="020F0502020204030204" pitchFamily="34" charset="0"/>
                        </a:rPr>
                        <a:t>Number of people dying from HIV-related causes: </a:t>
                      </a:r>
                      <a:r>
                        <a:rPr lang="en-US" sz="1000" b="0" dirty="0">
                          <a:solidFill>
                            <a:schemeClr val="accent6"/>
                          </a:solidFill>
                          <a:latin typeface="Calibri" panose="020F0502020204030204" pitchFamily="34" charset="0"/>
                          <a:cs typeface="Calibri" panose="020F0502020204030204" pitchFamily="34" charset="0"/>
                        </a:rPr>
                        <a:t>41,000 </a:t>
                      </a:r>
                      <a:r>
                        <a:rPr lang="en-US" sz="1000" b="0" dirty="0">
                          <a:solidFill>
                            <a:schemeClr val="bg1"/>
                          </a:solidFill>
                          <a:latin typeface="Calibri" panose="020F0502020204030204" pitchFamily="34" charset="0"/>
                          <a:cs typeface="Calibri" panose="020F0502020204030204" pitchFamily="34" charset="0"/>
                        </a:rPr>
                        <a:t>[24,000-63,000]</a:t>
                      </a: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59691088"/>
                  </a:ext>
                </a:extLst>
              </a:tr>
              <a:tr h="2251558">
                <a:tc>
                  <a:txBody>
                    <a:bodyPr/>
                    <a:lstStyle/>
                    <a:p>
                      <a:endParaRPr lang="en-US" sz="1000" b="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0" b="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5850405"/>
                  </a:ext>
                </a:extLst>
              </a:tr>
              <a:tr h="1252757">
                <a:tc>
                  <a:txBody>
                    <a:bodyPr/>
                    <a:lstStyle/>
                    <a:p>
                      <a:pPr marL="114300" indent="-104775">
                        <a:buClr>
                          <a:schemeClr val="accent3"/>
                        </a:buClr>
                        <a:buSzPct val="145000"/>
                        <a:buFont typeface="Wingdings" pitchFamily="2" charset="2"/>
                        <a:buChar char="§"/>
                        <a:tabLst/>
                      </a:pPr>
                      <a:r>
                        <a:rPr lang="en-US" sz="1000" b="0" dirty="0">
                          <a:solidFill>
                            <a:schemeClr val="bg1"/>
                          </a:solidFill>
                          <a:latin typeface="Calibri" panose="020F0502020204030204" pitchFamily="34" charset="0"/>
                          <a:cs typeface="Calibri" panose="020F0502020204030204" pitchFamily="34" charset="0"/>
                        </a:rPr>
                        <a:t>African Region</a:t>
                      </a:r>
                    </a:p>
                    <a:p>
                      <a:pPr marL="114300" indent="-104775">
                        <a:buClr>
                          <a:schemeClr val="accent4"/>
                        </a:buClr>
                        <a:buSzPct val="145000"/>
                        <a:buFont typeface="Wingdings" pitchFamily="2" charset="2"/>
                        <a:buChar char="§"/>
                        <a:tabLst/>
                      </a:pPr>
                      <a:r>
                        <a:rPr lang="en-US" sz="1000" b="0" dirty="0">
                          <a:solidFill>
                            <a:schemeClr val="bg1"/>
                          </a:solidFill>
                          <a:latin typeface="Calibri" panose="020F0502020204030204" pitchFamily="34" charset="0"/>
                          <a:cs typeface="Calibri" panose="020F0502020204030204" pitchFamily="34" charset="0"/>
                        </a:rPr>
                        <a:t>Region of the Americas</a:t>
                      </a:r>
                    </a:p>
                    <a:p>
                      <a:pPr marL="114300" indent="-104775">
                        <a:buClr>
                          <a:schemeClr val="accent5"/>
                        </a:buClr>
                        <a:buSzPct val="145000"/>
                        <a:buFont typeface="Wingdings" pitchFamily="2" charset="2"/>
                        <a:buChar char="§"/>
                        <a:tabLst/>
                      </a:pPr>
                      <a:r>
                        <a:rPr lang="en-US" sz="1000" b="0" dirty="0">
                          <a:solidFill>
                            <a:schemeClr val="bg1"/>
                          </a:solidFill>
                          <a:latin typeface="Calibri" panose="020F0502020204030204" pitchFamily="34" charset="0"/>
                          <a:cs typeface="Calibri" panose="020F0502020204030204" pitchFamily="34" charset="0"/>
                        </a:rPr>
                        <a:t>South-East Asia Region</a:t>
                      </a:r>
                    </a:p>
                    <a:p>
                      <a:pPr marL="114300" indent="-104775">
                        <a:buClr>
                          <a:schemeClr val="accent1"/>
                        </a:buClr>
                        <a:buSzPct val="145000"/>
                        <a:buFont typeface="Wingdings" pitchFamily="2" charset="2"/>
                        <a:buChar char="§"/>
                        <a:tabLst/>
                      </a:pPr>
                      <a:r>
                        <a:rPr lang="en-US" sz="1000" b="0" dirty="0">
                          <a:solidFill>
                            <a:schemeClr val="bg1"/>
                          </a:solidFill>
                          <a:latin typeface="Calibri" panose="020F0502020204030204" pitchFamily="34" charset="0"/>
                          <a:cs typeface="Calibri" panose="020F0502020204030204" pitchFamily="34" charset="0"/>
                        </a:rPr>
                        <a:t>European Region</a:t>
                      </a:r>
                    </a:p>
                    <a:p>
                      <a:pPr marL="114300" marR="0" lvl="0" indent="-104775" algn="l" defTabSz="914400" rtl="0" eaLnBrk="1" fontAlgn="auto" latinLnBrk="0" hangingPunct="1">
                        <a:lnSpc>
                          <a:spcPct val="100000"/>
                        </a:lnSpc>
                        <a:spcBef>
                          <a:spcPts val="0"/>
                        </a:spcBef>
                        <a:spcAft>
                          <a:spcPts val="0"/>
                        </a:spcAft>
                        <a:buClr>
                          <a:schemeClr val="accent2"/>
                        </a:buClr>
                        <a:buSzPct val="145000"/>
                        <a:buFont typeface="Wingdings" pitchFamily="2" charset="2"/>
                        <a:buChar char="§"/>
                        <a:tabLst/>
                        <a:defRPr/>
                      </a:pPr>
                      <a:r>
                        <a:rPr lang="en-US" sz="1000" b="0" dirty="0">
                          <a:solidFill>
                            <a:schemeClr val="bg1"/>
                          </a:solidFill>
                          <a:latin typeface="Calibri" panose="020F0502020204030204" pitchFamily="34" charset="0"/>
                          <a:cs typeface="Calibri" panose="020F0502020204030204" pitchFamily="34" charset="0"/>
                        </a:rPr>
                        <a:t>Eastern Mediterranean Region</a:t>
                      </a:r>
                    </a:p>
                    <a:p>
                      <a:pPr marL="114300" marR="0" lvl="0" indent="-104775" algn="l" defTabSz="914400" rtl="0" eaLnBrk="1" fontAlgn="auto" latinLnBrk="0" hangingPunct="1">
                        <a:lnSpc>
                          <a:spcPct val="100000"/>
                        </a:lnSpc>
                        <a:spcBef>
                          <a:spcPts val="0"/>
                        </a:spcBef>
                        <a:spcAft>
                          <a:spcPts val="0"/>
                        </a:spcAft>
                        <a:buClr>
                          <a:schemeClr val="accent6"/>
                        </a:buClr>
                        <a:buSzPct val="145000"/>
                        <a:buFont typeface="Wingdings" pitchFamily="2" charset="2"/>
                        <a:buChar char="§"/>
                        <a:tabLst/>
                        <a:defRPr/>
                      </a:pPr>
                      <a:r>
                        <a:rPr lang="en-US" sz="1000" b="0" dirty="0">
                          <a:solidFill>
                            <a:schemeClr val="bg1"/>
                          </a:solidFill>
                          <a:latin typeface="Calibri" panose="020F0502020204030204" pitchFamily="34" charset="0"/>
                          <a:cs typeface="Calibri" panose="020F0502020204030204" pitchFamily="34" charset="0"/>
                        </a:rPr>
                        <a:t>Western Pacific Region</a:t>
                      </a:r>
                    </a:p>
                    <a:p>
                      <a:pPr marL="114300" marR="0" lvl="0" indent="-104775" algn="l" defTabSz="914400" rtl="0" eaLnBrk="1" fontAlgn="auto" latinLnBrk="0" hangingPunct="1">
                        <a:lnSpc>
                          <a:spcPct val="100000"/>
                        </a:lnSpc>
                        <a:spcBef>
                          <a:spcPts val="0"/>
                        </a:spcBef>
                        <a:spcAft>
                          <a:spcPts val="0"/>
                        </a:spcAft>
                        <a:buClr>
                          <a:schemeClr val="bg2"/>
                        </a:buClr>
                        <a:buSzPct val="145000"/>
                        <a:buFont typeface="Wingdings" pitchFamily="2" charset="2"/>
                        <a:buChar char="§"/>
                        <a:tabLst/>
                        <a:defRPr/>
                      </a:pPr>
                      <a:r>
                        <a:rPr lang="en-US" sz="1000" b="0" dirty="0">
                          <a:solidFill>
                            <a:schemeClr val="bg1"/>
                          </a:solidFill>
                          <a:latin typeface="Calibri" panose="020F0502020204030204" pitchFamily="34" charset="0"/>
                          <a:cs typeface="Calibri" panose="020F0502020204030204" pitchFamily="34" charset="0"/>
                        </a:rPr>
                        <a:t>Not applicable</a:t>
                      </a:r>
                    </a:p>
                  </a:txBody>
                  <a:tcPr anchor="b">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000" b="1" dirty="0">
                          <a:solidFill>
                            <a:schemeClr val="bg1"/>
                          </a:solidFill>
                          <a:latin typeface="Calibri" panose="020F0502020204030204" pitchFamily="34" charset="0"/>
                          <a:cs typeface="Calibri" panose="020F0502020204030204" pitchFamily="34" charset="0"/>
                        </a:rPr>
                        <a:t>African Region</a:t>
                      </a:r>
                    </a:p>
                    <a:p>
                      <a:r>
                        <a:rPr lang="en-US" sz="1000" b="0" dirty="0">
                          <a:solidFill>
                            <a:schemeClr val="bg1"/>
                          </a:solidFill>
                          <a:latin typeface="Calibri" panose="020F0502020204030204" pitchFamily="34" charset="0"/>
                          <a:cs typeface="Calibri" panose="020F0502020204030204" pitchFamily="34" charset="0"/>
                        </a:rPr>
                        <a:t>Number of people acquiring HIV: </a:t>
                      </a:r>
                      <a:r>
                        <a:rPr lang="en-US" sz="1000" b="0" dirty="0">
                          <a:solidFill>
                            <a:schemeClr val="accent3"/>
                          </a:solidFill>
                          <a:latin typeface="Calibri" panose="020F0502020204030204" pitchFamily="34" charset="0"/>
                          <a:cs typeface="Calibri" panose="020F0502020204030204" pitchFamily="34" charset="0"/>
                        </a:rPr>
                        <a:t>880,000 </a:t>
                      </a:r>
                      <a:r>
                        <a:rPr lang="en-US" sz="1000" b="0" dirty="0">
                          <a:solidFill>
                            <a:schemeClr val="bg1"/>
                          </a:solidFill>
                          <a:latin typeface="Calibri" panose="020F0502020204030204" pitchFamily="34" charset="0"/>
                          <a:cs typeface="Calibri" panose="020F0502020204030204" pitchFamily="34" charset="0"/>
                        </a:rPr>
                        <a:t>[590,000-1,300,000]</a:t>
                      </a:r>
                    </a:p>
                    <a:p>
                      <a:r>
                        <a:rPr lang="en-US" sz="1000" b="0" dirty="0">
                          <a:solidFill>
                            <a:schemeClr val="bg1"/>
                          </a:solidFill>
                          <a:latin typeface="Calibri" panose="020F0502020204030204" pitchFamily="34" charset="0"/>
                          <a:cs typeface="Calibri" panose="020F0502020204030204" pitchFamily="34" charset="0"/>
                        </a:rPr>
                        <a:t>Number of people dying from HIV-related causes: </a:t>
                      </a:r>
                      <a:r>
                        <a:rPr lang="en-US" sz="1000" b="0" dirty="0">
                          <a:solidFill>
                            <a:schemeClr val="accent3"/>
                          </a:solidFill>
                          <a:latin typeface="Calibri" panose="020F0502020204030204" pitchFamily="34" charset="0"/>
                          <a:cs typeface="Calibri" panose="020F0502020204030204" pitchFamily="34" charset="0"/>
                        </a:rPr>
                        <a:t>460,000</a:t>
                      </a:r>
                    </a:p>
                    <a:p>
                      <a:r>
                        <a:rPr lang="en-US" sz="1000" b="0" dirty="0">
                          <a:solidFill>
                            <a:schemeClr val="bg1"/>
                          </a:solidFill>
                          <a:latin typeface="Calibri" panose="020F0502020204030204" pitchFamily="34" charset="0"/>
                          <a:cs typeface="Calibri" panose="020F0502020204030204" pitchFamily="34" charset="0"/>
                        </a:rPr>
                        <a:t>[320,000-680,000]</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000" b="1" dirty="0">
                          <a:solidFill>
                            <a:schemeClr val="bg1"/>
                          </a:solidFill>
                          <a:latin typeface="Calibri" panose="020F0502020204030204" pitchFamily="34" charset="0"/>
                          <a:cs typeface="Calibri" panose="020F0502020204030204" pitchFamily="34" charset="0"/>
                        </a:rPr>
                        <a:t>Eastern Mediterranean Region</a:t>
                      </a:r>
                    </a:p>
                    <a:p>
                      <a:r>
                        <a:rPr lang="en-US" sz="1000" b="0" dirty="0">
                          <a:solidFill>
                            <a:schemeClr val="bg1"/>
                          </a:solidFill>
                          <a:latin typeface="Calibri" panose="020F0502020204030204" pitchFamily="34" charset="0"/>
                          <a:cs typeface="Calibri" panose="020F0502020204030204" pitchFamily="34" charset="0"/>
                        </a:rPr>
                        <a:t>Number of people acquiring HIV:</a:t>
                      </a:r>
                    </a:p>
                    <a:p>
                      <a:r>
                        <a:rPr lang="en-US" sz="1000" b="0" dirty="0">
                          <a:solidFill>
                            <a:schemeClr val="accent2"/>
                          </a:solidFill>
                          <a:latin typeface="Calibri" panose="020F0502020204030204" pitchFamily="34" charset="0"/>
                          <a:cs typeface="Calibri" panose="020F0502020204030204" pitchFamily="34" charset="0"/>
                        </a:rPr>
                        <a:t>41,000 </a:t>
                      </a:r>
                      <a:r>
                        <a:rPr lang="en-US" sz="1000" b="0" dirty="0">
                          <a:solidFill>
                            <a:schemeClr val="bg1"/>
                          </a:solidFill>
                          <a:latin typeface="Calibri" panose="020F0502020204030204" pitchFamily="34" charset="0"/>
                          <a:cs typeface="Calibri" panose="020F0502020204030204" pitchFamily="34" charset="0"/>
                        </a:rPr>
                        <a:t>[35,000-60,000]</a:t>
                      </a:r>
                    </a:p>
                    <a:p>
                      <a:r>
                        <a:rPr lang="en-US" sz="1000" b="0" dirty="0">
                          <a:solidFill>
                            <a:schemeClr val="bg1"/>
                          </a:solidFill>
                          <a:latin typeface="Calibri" panose="020F0502020204030204" pitchFamily="34" charset="0"/>
                          <a:cs typeface="Calibri" panose="020F0502020204030204" pitchFamily="34" charset="0"/>
                        </a:rPr>
                        <a:t>Number of people dying from HIV-related causes: </a:t>
                      </a:r>
                      <a:r>
                        <a:rPr lang="en-US" sz="1000" b="0" dirty="0">
                          <a:solidFill>
                            <a:schemeClr val="accent2"/>
                          </a:solidFill>
                          <a:latin typeface="Calibri" panose="020F0502020204030204" pitchFamily="34" charset="0"/>
                          <a:cs typeface="Calibri" panose="020F0502020204030204" pitchFamily="34" charset="0"/>
                        </a:rPr>
                        <a:t>17,000 </a:t>
                      </a:r>
                      <a:r>
                        <a:rPr lang="en-US" sz="1000" b="0" dirty="0">
                          <a:solidFill>
                            <a:schemeClr val="bg1"/>
                          </a:solidFill>
                          <a:latin typeface="Calibri" panose="020F0502020204030204" pitchFamily="34" charset="0"/>
                          <a:cs typeface="Calibri" panose="020F0502020204030204" pitchFamily="34" charset="0"/>
                        </a:rPr>
                        <a:t>[14,000-24,000]</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000" b="1" dirty="0">
                          <a:solidFill>
                            <a:schemeClr val="bg1"/>
                          </a:solidFill>
                          <a:latin typeface="Calibri" panose="020F0502020204030204" pitchFamily="34" charset="0"/>
                          <a:cs typeface="Calibri" panose="020F0502020204030204" pitchFamily="34" charset="0"/>
                        </a:rPr>
                        <a:t>South-East Asia Region</a:t>
                      </a:r>
                    </a:p>
                    <a:p>
                      <a:r>
                        <a:rPr lang="en-US" sz="1000" b="0" dirty="0">
                          <a:solidFill>
                            <a:schemeClr val="bg1"/>
                          </a:solidFill>
                          <a:latin typeface="Calibri" panose="020F0502020204030204" pitchFamily="34" charset="0"/>
                          <a:cs typeface="Calibri" panose="020F0502020204030204" pitchFamily="34" charset="0"/>
                        </a:rPr>
                        <a:t>Number of people acquiring HIV: </a:t>
                      </a:r>
                      <a:r>
                        <a:rPr lang="en-US" sz="1000" b="0" dirty="0">
                          <a:solidFill>
                            <a:schemeClr val="accent5"/>
                          </a:solidFill>
                          <a:latin typeface="Calibri" panose="020F0502020204030204" pitchFamily="34" charset="0"/>
                          <a:cs typeface="Calibri" panose="020F0502020204030204" pitchFamily="34" charset="0"/>
                        </a:rPr>
                        <a:t>100,000 </a:t>
                      </a:r>
                      <a:r>
                        <a:rPr lang="en-US" sz="1000" b="0" dirty="0">
                          <a:solidFill>
                            <a:schemeClr val="bg1"/>
                          </a:solidFill>
                          <a:latin typeface="Calibri" panose="020F0502020204030204" pitchFamily="34" charset="0"/>
                          <a:cs typeface="Calibri" panose="020F0502020204030204" pitchFamily="34" charset="0"/>
                        </a:rPr>
                        <a:t>[71,000-13,000]</a:t>
                      </a:r>
                    </a:p>
                    <a:p>
                      <a:r>
                        <a:rPr lang="en-US" sz="1000" b="0" dirty="0">
                          <a:solidFill>
                            <a:schemeClr val="bg1"/>
                          </a:solidFill>
                          <a:latin typeface="Calibri" panose="020F0502020204030204" pitchFamily="34" charset="0"/>
                          <a:cs typeface="Calibri" panose="020F0502020204030204" pitchFamily="34" charset="0"/>
                        </a:rPr>
                        <a:t>Number of people dying from HIV-related causes:</a:t>
                      </a:r>
                    </a:p>
                    <a:p>
                      <a:r>
                        <a:rPr lang="en-US" sz="1000" b="0" dirty="0">
                          <a:solidFill>
                            <a:schemeClr val="accent5"/>
                          </a:solidFill>
                          <a:latin typeface="Calibri" panose="020F0502020204030204" pitchFamily="34" charset="0"/>
                          <a:cs typeface="Calibri" panose="020F0502020204030204" pitchFamily="34" charset="0"/>
                        </a:rPr>
                        <a:t>82,000 </a:t>
                      </a:r>
                      <a:r>
                        <a:rPr lang="en-US" sz="1000" b="0" dirty="0">
                          <a:solidFill>
                            <a:schemeClr val="bg1"/>
                          </a:solidFill>
                          <a:latin typeface="Calibri" panose="020F0502020204030204" pitchFamily="34" charset="0"/>
                          <a:cs typeface="Calibri" panose="020F0502020204030204" pitchFamily="34" charset="0"/>
                        </a:rPr>
                        <a:t>[55,000-130,000]</a:t>
                      </a:r>
                    </a:p>
                  </a:txBody>
                  <a:tcPr anchor="b">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75120804"/>
                  </a:ext>
                </a:extLst>
              </a:tr>
            </a:tbl>
          </a:graphicData>
        </a:graphic>
      </p:graphicFrame>
      <p:grpSp>
        <p:nvGrpSpPr>
          <p:cNvPr id="7" name="Group 1">
            <a:extLst>
              <a:ext uri="{FF2B5EF4-FFF2-40B4-BE49-F238E27FC236}">
                <a16:creationId xmlns:a16="http://schemas.microsoft.com/office/drawing/2014/main" id="{5F2D91C0-D395-4859-AB9C-A47A341094D2}"/>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2DABF0C4-08F4-4795-A002-A1E43574A7E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12">
              <a:extLst>
                <a:ext uri="{FF2B5EF4-FFF2-40B4-BE49-F238E27FC236}">
                  <a16:creationId xmlns:a16="http://schemas.microsoft.com/office/drawing/2014/main" id="{E92157F3-DD1C-4E4D-AE7F-BAD7505C78B3}"/>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pic>
        <p:nvPicPr>
          <p:cNvPr id="11" name="Picture 10">
            <a:extLst>
              <a:ext uri="{FF2B5EF4-FFF2-40B4-BE49-F238E27FC236}">
                <a16:creationId xmlns:a16="http://schemas.microsoft.com/office/drawing/2014/main" id="{3B079507-02A8-0F44-9068-0BFF6398092A}"/>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3526959" y="2568163"/>
            <a:ext cx="4726631" cy="2348214"/>
          </a:xfrm>
          <a:prstGeom prst="rect">
            <a:avLst/>
          </a:prstGeom>
        </p:spPr>
      </p:pic>
      <p:cxnSp>
        <p:nvCxnSpPr>
          <p:cNvPr id="6" name="Straight Connector 5">
            <a:extLst>
              <a:ext uri="{FF2B5EF4-FFF2-40B4-BE49-F238E27FC236}">
                <a16:creationId xmlns:a16="http://schemas.microsoft.com/office/drawing/2014/main" id="{793294E1-1522-4E45-867D-F0810A73853B}"/>
              </a:ext>
            </a:extLst>
          </p:cNvPr>
          <p:cNvCxnSpPr>
            <a:cxnSpLocks/>
          </p:cNvCxnSpPr>
          <p:nvPr/>
        </p:nvCxnSpPr>
        <p:spPr bwMode="auto">
          <a:xfrm>
            <a:off x="4162395" y="1413168"/>
            <a:ext cx="0" cy="1749846"/>
          </a:xfrm>
          <a:prstGeom prst="line">
            <a:avLst/>
          </a:prstGeom>
          <a:noFill/>
          <a:ln w="28575" cap="flat" cmpd="sng" algn="ctr">
            <a:solidFill>
              <a:schemeClr val="bg1"/>
            </a:solidFill>
            <a:prstDash val="solid"/>
            <a:round/>
            <a:headEnd type="none" w="med" len="med"/>
            <a:tailEnd type="oval" w="med" len="med"/>
          </a:ln>
          <a:effectLst/>
        </p:spPr>
      </p:cxnSp>
      <p:cxnSp>
        <p:nvCxnSpPr>
          <p:cNvPr id="16" name="Straight Connector 15">
            <a:extLst>
              <a:ext uri="{FF2B5EF4-FFF2-40B4-BE49-F238E27FC236}">
                <a16:creationId xmlns:a16="http://schemas.microsoft.com/office/drawing/2014/main" id="{9F3E3C4F-675C-EF42-8080-D0FAD3C3E4E3}"/>
              </a:ext>
            </a:extLst>
          </p:cNvPr>
          <p:cNvCxnSpPr>
            <a:cxnSpLocks/>
          </p:cNvCxnSpPr>
          <p:nvPr/>
        </p:nvCxnSpPr>
        <p:spPr bwMode="auto">
          <a:xfrm>
            <a:off x="5878263" y="1413168"/>
            <a:ext cx="0" cy="1749846"/>
          </a:xfrm>
          <a:prstGeom prst="line">
            <a:avLst/>
          </a:prstGeom>
          <a:noFill/>
          <a:ln w="28575" cap="flat" cmpd="sng" algn="ctr">
            <a:solidFill>
              <a:schemeClr val="bg1"/>
            </a:solidFill>
            <a:prstDash val="solid"/>
            <a:round/>
            <a:headEnd type="none" w="med" len="med"/>
            <a:tailEnd type="oval" w="med" len="med"/>
          </a:ln>
          <a:effectLst/>
        </p:spPr>
      </p:cxnSp>
      <p:cxnSp>
        <p:nvCxnSpPr>
          <p:cNvPr id="17" name="Straight Connector 16">
            <a:extLst>
              <a:ext uri="{FF2B5EF4-FFF2-40B4-BE49-F238E27FC236}">
                <a16:creationId xmlns:a16="http://schemas.microsoft.com/office/drawing/2014/main" id="{43E004B5-B2C7-8C4A-BC3B-BB567D739CCD}"/>
              </a:ext>
            </a:extLst>
          </p:cNvPr>
          <p:cNvCxnSpPr>
            <a:cxnSpLocks/>
          </p:cNvCxnSpPr>
          <p:nvPr/>
        </p:nvCxnSpPr>
        <p:spPr bwMode="auto">
          <a:xfrm>
            <a:off x="8061295" y="1413168"/>
            <a:ext cx="0" cy="2191269"/>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B8EECF1-E560-3149-BEA2-BC60D1703523}"/>
              </a:ext>
            </a:extLst>
          </p:cNvPr>
          <p:cNvCxnSpPr>
            <a:cxnSpLocks/>
          </p:cNvCxnSpPr>
          <p:nvPr/>
        </p:nvCxnSpPr>
        <p:spPr bwMode="auto">
          <a:xfrm>
            <a:off x="5876895" y="3788068"/>
            <a:ext cx="0" cy="2329102"/>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7B743F0-EDA4-F74F-BCD3-C1F12571086E}"/>
              </a:ext>
            </a:extLst>
          </p:cNvPr>
          <p:cNvCxnSpPr>
            <a:cxnSpLocks/>
          </p:cNvCxnSpPr>
          <p:nvPr/>
        </p:nvCxnSpPr>
        <p:spPr bwMode="auto">
          <a:xfrm>
            <a:off x="4162395" y="3882857"/>
            <a:ext cx="0" cy="2234313"/>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742E2A4-8B8E-F047-99DE-254661FE23B4}"/>
              </a:ext>
            </a:extLst>
          </p:cNvPr>
          <p:cNvCxnSpPr>
            <a:cxnSpLocks/>
          </p:cNvCxnSpPr>
          <p:nvPr/>
        </p:nvCxnSpPr>
        <p:spPr bwMode="auto">
          <a:xfrm>
            <a:off x="8061295" y="3773387"/>
            <a:ext cx="0" cy="2343783"/>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FE2C4C7-7F17-3F4C-BC2B-2FE966D99CA3}"/>
              </a:ext>
            </a:extLst>
          </p:cNvPr>
          <p:cNvCxnSpPr>
            <a:cxnSpLocks/>
          </p:cNvCxnSpPr>
          <p:nvPr/>
        </p:nvCxnSpPr>
        <p:spPr bwMode="auto">
          <a:xfrm>
            <a:off x="5864017" y="3773387"/>
            <a:ext cx="247387" cy="0"/>
          </a:xfrm>
          <a:prstGeom prst="line">
            <a:avLst/>
          </a:prstGeom>
          <a:noFill/>
          <a:ln w="28575" cap="flat" cmpd="sng" algn="ctr">
            <a:solidFill>
              <a:schemeClr val="bg1"/>
            </a:solidFill>
            <a:prstDash val="solid"/>
            <a:round/>
            <a:headEnd type="none" w="med" len="med"/>
            <a:tailEnd type="oval" w="med" len="med"/>
          </a:ln>
          <a:effectLst/>
        </p:spPr>
      </p:cxnSp>
      <p:cxnSp>
        <p:nvCxnSpPr>
          <p:cNvPr id="27" name="Straight Connector 26">
            <a:extLst>
              <a:ext uri="{FF2B5EF4-FFF2-40B4-BE49-F238E27FC236}">
                <a16:creationId xmlns:a16="http://schemas.microsoft.com/office/drawing/2014/main" id="{A674BD95-1F7E-B44B-9DD5-DB24AF4382D5}"/>
              </a:ext>
            </a:extLst>
          </p:cNvPr>
          <p:cNvCxnSpPr>
            <a:cxnSpLocks/>
          </p:cNvCxnSpPr>
          <p:nvPr/>
        </p:nvCxnSpPr>
        <p:spPr bwMode="auto">
          <a:xfrm>
            <a:off x="6690953" y="3788068"/>
            <a:ext cx="1376641" cy="0"/>
          </a:xfrm>
          <a:prstGeom prst="line">
            <a:avLst/>
          </a:prstGeom>
          <a:noFill/>
          <a:ln w="28575" cap="flat" cmpd="sng" algn="ctr">
            <a:solidFill>
              <a:schemeClr val="bg1"/>
            </a:solidFill>
            <a:prstDash val="solid"/>
            <a:round/>
            <a:headEnd type="oval" w="med" len="med"/>
            <a:tailEnd type="none" w="med" len="med"/>
          </a:ln>
          <a:effectLst/>
        </p:spPr>
      </p:cxnSp>
      <p:cxnSp>
        <p:nvCxnSpPr>
          <p:cNvPr id="31" name="Straight Connector 30">
            <a:extLst>
              <a:ext uri="{FF2B5EF4-FFF2-40B4-BE49-F238E27FC236}">
                <a16:creationId xmlns:a16="http://schemas.microsoft.com/office/drawing/2014/main" id="{F4E00B6B-A7F9-334E-A4D5-5030E4B01F13}"/>
              </a:ext>
            </a:extLst>
          </p:cNvPr>
          <p:cNvCxnSpPr>
            <a:cxnSpLocks/>
          </p:cNvCxnSpPr>
          <p:nvPr/>
        </p:nvCxnSpPr>
        <p:spPr bwMode="auto">
          <a:xfrm>
            <a:off x="7012925" y="3594885"/>
            <a:ext cx="1054669" cy="0"/>
          </a:xfrm>
          <a:prstGeom prst="line">
            <a:avLst/>
          </a:prstGeom>
          <a:noFill/>
          <a:ln w="28575" cap="flat" cmpd="sng" algn="ctr">
            <a:solidFill>
              <a:schemeClr val="bg1"/>
            </a:solidFill>
            <a:prstDash val="solid"/>
            <a:round/>
            <a:headEnd type="oval" w="med" len="med"/>
            <a:tailEnd type="none" w="med" len="med"/>
          </a:ln>
          <a:effectLst/>
        </p:spPr>
      </p:cxnSp>
      <p:cxnSp>
        <p:nvCxnSpPr>
          <p:cNvPr id="35" name="Straight Connector 34">
            <a:extLst>
              <a:ext uri="{FF2B5EF4-FFF2-40B4-BE49-F238E27FC236}">
                <a16:creationId xmlns:a16="http://schemas.microsoft.com/office/drawing/2014/main" id="{C3243A7E-8E71-934B-AA28-62C01EF1DD41}"/>
              </a:ext>
            </a:extLst>
          </p:cNvPr>
          <p:cNvCxnSpPr>
            <a:cxnSpLocks/>
          </p:cNvCxnSpPr>
          <p:nvPr/>
        </p:nvCxnSpPr>
        <p:spPr bwMode="auto">
          <a:xfrm>
            <a:off x="4151127" y="3882857"/>
            <a:ext cx="1548153" cy="0"/>
          </a:xfrm>
          <a:prstGeom prst="line">
            <a:avLst/>
          </a:prstGeom>
          <a:noFill/>
          <a:ln w="28575" cap="flat" cmpd="sng" algn="ctr">
            <a:solidFill>
              <a:schemeClr val="bg1"/>
            </a:solidFill>
            <a:prstDash val="solid"/>
            <a:round/>
            <a:headEnd type="none" w="med" len="med"/>
            <a:tailEnd type="oval" w="med" len="med"/>
          </a:ln>
          <a:effectLst/>
        </p:spPr>
      </p:cxnSp>
      <p:sp>
        <p:nvSpPr>
          <p:cNvPr id="3" name="Rectangle 2">
            <a:extLst>
              <a:ext uri="{FF2B5EF4-FFF2-40B4-BE49-F238E27FC236}">
                <a16:creationId xmlns:a16="http://schemas.microsoft.com/office/drawing/2014/main" id="{53EEED3F-F079-C848-90C2-1BA734CE2310}"/>
              </a:ext>
            </a:extLst>
          </p:cNvPr>
          <p:cNvSpPr/>
          <p:nvPr/>
        </p:nvSpPr>
        <p:spPr bwMode="auto">
          <a:xfrm>
            <a:off x="4162395" y="4916377"/>
            <a:ext cx="1701622" cy="1287872"/>
          </a:xfrm>
          <a:prstGeom prst="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730589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Arrow Connector 26">
            <a:extLst>
              <a:ext uri="{FF2B5EF4-FFF2-40B4-BE49-F238E27FC236}">
                <a16:creationId xmlns:a16="http://schemas.microsoft.com/office/drawing/2014/main" id="{D4679035-CE3D-3F44-9B4F-CC0BAF8D0A1B}"/>
              </a:ext>
            </a:extLst>
          </p:cNvPr>
          <p:cNvCxnSpPr>
            <a:cxnSpLocks/>
          </p:cNvCxnSpPr>
          <p:nvPr/>
        </p:nvCxnSpPr>
        <p:spPr bwMode="auto">
          <a:xfrm rot="2251410" flipV="1">
            <a:off x="9227604" y="4850708"/>
            <a:ext cx="598358" cy="150985"/>
          </a:xfrm>
          <a:prstGeom prst="straightConnector1">
            <a:avLst/>
          </a:prstGeom>
          <a:noFill/>
          <a:ln w="63500" cap="flat" cmpd="sng" algn="ctr">
            <a:solidFill>
              <a:schemeClr val="accent5"/>
            </a:solidFill>
            <a:prstDash val="solid"/>
            <a:round/>
            <a:headEnd type="none" w="med" len="med"/>
            <a:tailEnd type="triangle"/>
          </a:ln>
          <a:effectLst/>
        </p:spPr>
      </p:cxnSp>
      <p:sp>
        <p:nvSpPr>
          <p:cNvPr id="2" name="Title 1">
            <a:extLst>
              <a:ext uri="{FF2B5EF4-FFF2-40B4-BE49-F238E27FC236}">
                <a16:creationId xmlns:a16="http://schemas.microsoft.com/office/drawing/2014/main" id="{E7586CA1-EB4D-6544-AA86-6038E6E3E067}"/>
              </a:ext>
            </a:extLst>
          </p:cNvPr>
          <p:cNvSpPr>
            <a:spLocks noGrp="1"/>
          </p:cNvSpPr>
          <p:nvPr>
            <p:ph type="title"/>
          </p:nvPr>
        </p:nvSpPr>
        <p:spPr/>
        <p:txBody>
          <a:bodyPr/>
          <a:lstStyle/>
          <a:p>
            <a:r>
              <a:rPr lang="en-US" dirty="0"/>
              <a:t>What Determines Good Health?</a:t>
            </a:r>
          </a:p>
        </p:txBody>
      </p:sp>
      <p:sp>
        <p:nvSpPr>
          <p:cNvPr id="3" name="Content Placeholder 2">
            <a:extLst>
              <a:ext uri="{FF2B5EF4-FFF2-40B4-BE49-F238E27FC236}">
                <a16:creationId xmlns:a16="http://schemas.microsoft.com/office/drawing/2014/main" id="{A35D2C59-0F2C-024D-8B52-4350AD5B07AC}"/>
              </a:ext>
            </a:extLst>
          </p:cNvPr>
          <p:cNvSpPr>
            <a:spLocks noGrp="1"/>
          </p:cNvSpPr>
          <p:nvPr>
            <p:ph sz="half" idx="1"/>
          </p:nvPr>
        </p:nvSpPr>
        <p:spPr>
          <a:xfrm>
            <a:off x="628324" y="2557652"/>
            <a:ext cx="5309278" cy="3415470"/>
          </a:xfrm>
        </p:spPr>
        <p:txBody>
          <a:bodyPr/>
          <a:lstStyle/>
          <a:p>
            <a:r>
              <a:rPr lang="en-US" kern="1200" dirty="0">
                <a:solidFill>
                  <a:prstClr val="black"/>
                </a:solidFill>
                <a:latin typeface="Calibri" panose="020F0502020204030204"/>
              </a:rPr>
              <a:t>Genetics</a:t>
            </a:r>
          </a:p>
          <a:p>
            <a:r>
              <a:rPr lang="en-US" kern="1200" dirty="0">
                <a:solidFill>
                  <a:prstClr val="black"/>
                </a:solidFill>
                <a:latin typeface="Calibri" panose="020F0502020204030204"/>
              </a:rPr>
              <a:t>Nutrition</a:t>
            </a:r>
          </a:p>
          <a:p>
            <a:r>
              <a:rPr lang="en-US" kern="1200" dirty="0">
                <a:solidFill>
                  <a:prstClr val="black"/>
                </a:solidFill>
                <a:latin typeface="Calibri" panose="020F0502020204030204"/>
              </a:rPr>
              <a:t>Lifestyle</a:t>
            </a:r>
          </a:p>
          <a:p>
            <a:r>
              <a:rPr lang="en-US" kern="1200" dirty="0">
                <a:solidFill>
                  <a:prstClr val="black"/>
                </a:solidFill>
                <a:latin typeface="Calibri" panose="020F0502020204030204"/>
              </a:rPr>
              <a:t>Environment</a:t>
            </a:r>
          </a:p>
          <a:p>
            <a:r>
              <a:rPr lang="en-US" kern="1200" dirty="0">
                <a:solidFill>
                  <a:prstClr val="black"/>
                </a:solidFill>
                <a:latin typeface="Calibri" panose="020F0502020204030204"/>
              </a:rPr>
              <a:t>Access to healthcare</a:t>
            </a:r>
          </a:p>
          <a:p>
            <a:r>
              <a:rPr lang="en-US" kern="1200" dirty="0">
                <a:solidFill>
                  <a:prstClr val="black"/>
                </a:solidFill>
                <a:latin typeface="Calibri" panose="020F0502020204030204"/>
              </a:rPr>
              <a:t>Social support systems</a:t>
            </a:r>
          </a:p>
          <a:p>
            <a:endParaRPr lang="en-US" kern="1200" dirty="0">
              <a:solidFill>
                <a:prstClr val="black"/>
              </a:solidFill>
              <a:latin typeface="Calibri" panose="020F0502020204030204"/>
            </a:endParaRPr>
          </a:p>
          <a:p>
            <a:endParaRPr lang="en-US" kern="1200" dirty="0">
              <a:solidFill>
                <a:prstClr val="black"/>
              </a:solidFill>
              <a:latin typeface="Calibri" panose="020F0502020204030204"/>
            </a:endParaRPr>
          </a:p>
          <a:p>
            <a:endParaRPr lang="en-US" kern="1200" dirty="0">
              <a:solidFill>
                <a:prstClr val="black"/>
              </a:solidFill>
              <a:latin typeface="Calibri" panose="020F0502020204030204"/>
            </a:endParaRPr>
          </a:p>
          <a:p>
            <a:endParaRPr lang="en-US" kern="1200" dirty="0">
              <a:solidFill>
                <a:prstClr val="black"/>
              </a:solidFill>
              <a:latin typeface="Calibri" panose="020F0502020204030204"/>
            </a:endParaRPr>
          </a:p>
          <a:p>
            <a:endParaRPr lang="en-US" kern="1200" dirty="0">
              <a:solidFill>
                <a:prstClr val="black"/>
              </a:solidFill>
              <a:latin typeface="Calibri" panose="020F0502020204030204"/>
            </a:endParaRPr>
          </a:p>
          <a:p>
            <a:endParaRPr lang="en-US" dirty="0"/>
          </a:p>
        </p:txBody>
      </p:sp>
      <p:sp>
        <p:nvSpPr>
          <p:cNvPr id="6" name="Text Box 15">
            <a:extLst>
              <a:ext uri="{FF2B5EF4-FFF2-40B4-BE49-F238E27FC236}">
                <a16:creationId xmlns:a16="http://schemas.microsoft.com/office/drawing/2014/main" id="{0D872814-5DAC-F247-849B-3ED115575928}"/>
              </a:ext>
            </a:extLst>
          </p:cNvPr>
          <p:cNvSpPr txBox="1">
            <a:spLocks noChangeArrowheads="1"/>
          </p:cNvSpPr>
          <p:nvPr/>
        </p:nvSpPr>
        <p:spPr bwMode="auto">
          <a:xfrm>
            <a:off x="44704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Yamaguchi. Glob J Health Sci. 2014;6:45. UPMC Enterprises. The impact of social determinants of health. 2019.</a:t>
            </a:r>
          </a:p>
        </p:txBody>
      </p:sp>
      <p:grpSp>
        <p:nvGrpSpPr>
          <p:cNvPr id="7" name="Group 1">
            <a:extLst>
              <a:ext uri="{FF2B5EF4-FFF2-40B4-BE49-F238E27FC236}">
                <a16:creationId xmlns:a16="http://schemas.microsoft.com/office/drawing/2014/main" id="{AA6203B5-C747-BC45-8762-22E65C672DF0}"/>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3EAC20DE-486C-654B-8C7E-31B93A2662E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BA9D3C7A-3D18-5149-BB0B-0A6A1510F7F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0" name="Oval 9">
            <a:extLst>
              <a:ext uri="{FF2B5EF4-FFF2-40B4-BE49-F238E27FC236}">
                <a16:creationId xmlns:a16="http://schemas.microsoft.com/office/drawing/2014/main" id="{D7E050E3-77B6-AB46-8CC4-2E8C4FFDA5FD}"/>
              </a:ext>
            </a:extLst>
          </p:cNvPr>
          <p:cNvSpPr/>
          <p:nvPr/>
        </p:nvSpPr>
        <p:spPr bwMode="auto">
          <a:xfrm>
            <a:off x="7250529" y="2838479"/>
            <a:ext cx="2318728" cy="2318728"/>
          </a:xfrm>
          <a:prstGeom prst="ellipse">
            <a:avLst/>
          </a:prstGeom>
          <a:solidFill>
            <a:schemeClr val="accent4"/>
          </a:solidFill>
          <a:ln w="0">
            <a:solidFill>
              <a:schemeClr val="accent4"/>
            </a:solidFill>
            <a:miter lim="800000"/>
            <a:headEnd/>
            <a:tailEnd/>
          </a:ln>
        </p:spPr>
        <p:txBody>
          <a:bodyPr wrap="none" lIns="0" r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Social</a:t>
            </a:r>
            <a:b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Determinants</a:t>
            </a:r>
            <a:b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of Health</a:t>
            </a:r>
          </a:p>
        </p:txBody>
      </p:sp>
      <p:sp>
        <p:nvSpPr>
          <p:cNvPr id="15" name="Oval 14">
            <a:extLst>
              <a:ext uri="{FF2B5EF4-FFF2-40B4-BE49-F238E27FC236}">
                <a16:creationId xmlns:a16="http://schemas.microsoft.com/office/drawing/2014/main" id="{D1CFB4C2-017C-2446-9B25-CF1CB4580B20}"/>
              </a:ext>
            </a:extLst>
          </p:cNvPr>
          <p:cNvSpPr/>
          <p:nvPr/>
        </p:nvSpPr>
        <p:spPr bwMode="auto">
          <a:xfrm>
            <a:off x="10098710" y="2799551"/>
            <a:ext cx="1686189" cy="1686189"/>
          </a:xfrm>
          <a:prstGeom prst="ellipse">
            <a:avLst/>
          </a:prstGeom>
          <a:solidFill>
            <a:schemeClr val="bg2"/>
          </a:solidFill>
          <a:ln w="0">
            <a:noFill/>
            <a:miter lim="800000"/>
            <a:headEnd/>
            <a:tailEnd/>
          </a:ln>
        </p:spPr>
        <p:txBody>
          <a:bodyPr wrap="none" lIns="0" r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Education</a:t>
            </a:r>
          </a:p>
        </p:txBody>
      </p:sp>
      <p:sp>
        <p:nvSpPr>
          <p:cNvPr id="16" name="Oval 15">
            <a:extLst>
              <a:ext uri="{FF2B5EF4-FFF2-40B4-BE49-F238E27FC236}">
                <a16:creationId xmlns:a16="http://schemas.microsoft.com/office/drawing/2014/main" id="{1D3E11B6-748B-CD4F-A98A-568F75D28845}"/>
              </a:ext>
            </a:extLst>
          </p:cNvPr>
          <p:cNvSpPr/>
          <p:nvPr/>
        </p:nvSpPr>
        <p:spPr bwMode="auto">
          <a:xfrm>
            <a:off x="9226444" y="1228819"/>
            <a:ext cx="1686189" cy="1686189"/>
          </a:xfrm>
          <a:prstGeom prst="ellipse">
            <a:avLst/>
          </a:prstGeom>
          <a:solidFill>
            <a:schemeClr val="accent6"/>
          </a:solidFill>
          <a:ln w="0">
            <a:noFill/>
            <a:miter lim="800000"/>
            <a:headEnd/>
            <a:tailEnd/>
          </a:ln>
        </p:spPr>
        <p:txBody>
          <a:bodyPr wrap="none" lIns="0" r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Healthcare</a:t>
            </a:r>
          </a:p>
        </p:txBody>
      </p:sp>
      <p:sp>
        <p:nvSpPr>
          <p:cNvPr id="17" name="Oval 16">
            <a:extLst>
              <a:ext uri="{FF2B5EF4-FFF2-40B4-BE49-F238E27FC236}">
                <a16:creationId xmlns:a16="http://schemas.microsoft.com/office/drawing/2014/main" id="{31761FDC-A10C-2E41-A9EC-96ECD3A43B68}"/>
              </a:ext>
            </a:extLst>
          </p:cNvPr>
          <p:cNvSpPr/>
          <p:nvPr/>
        </p:nvSpPr>
        <p:spPr bwMode="auto">
          <a:xfrm>
            <a:off x="7566798" y="640228"/>
            <a:ext cx="1686189" cy="1686189"/>
          </a:xfrm>
          <a:prstGeom prst="ellipse">
            <a:avLst/>
          </a:prstGeom>
          <a:solidFill>
            <a:schemeClr val="accent2"/>
          </a:solidFill>
          <a:ln w="0">
            <a:noFill/>
            <a:miter lim="800000"/>
            <a:headEnd/>
            <a:tailEnd/>
          </a:ln>
        </p:spPr>
        <p:txBody>
          <a:bodyPr wrap="none" lIns="0" r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Neighborhood</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and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Environment</a:t>
            </a:r>
          </a:p>
        </p:txBody>
      </p:sp>
      <p:sp>
        <p:nvSpPr>
          <p:cNvPr id="18" name="Oval 17">
            <a:extLst>
              <a:ext uri="{FF2B5EF4-FFF2-40B4-BE49-F238E27FC236}">
                <a16:creationId xmlns:a16="http://schemas.microsoft.com/office/drawing/2014/main" id="{DB5597C0-2822-A24A-9D69-241652CA511A}"/>
              </a:ext>
            </a:extLst>
          </p:cNvPr>
          <p:cNvSpPr/>
          <p:nvPr/>
        </p:nvSpPr>
        <p:spPr bwMode="auto">
          <a:xfrm>
            <a:off x="5909914" y="1228819"/>
            <a:ext cx="1686189" cy="1686189"/>
          </a:xfrm>
          <a:prstGeom prst="ellipse">
            <a:avLst/>
          </a:prstGeom>
          <a:solidFill>
            <a:schemeClr val="accent1"/>
          </a:solidFill>
          <a:ln w="0">
            <a:noFill/>
            <a:miter lim="800000"/>
            <a:headEnd/>
            <a:tailEnd/>
          </a:ln>
        </p:spPr>
        <p:txBody>
          <a:bodyPr wrap="none" lIns="0" r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Social and</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Community</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Context</a:t>
            </a:r>
          </a:p>
        </p:txBody>
      </p:sp>
      <p:sp>
        <p:nvSpPr>
          <p:cNvPr id="19" name="Oval 18">
            <a:extLst>
              <a:ext uri="{FF2B5EF4-FFF2-40B4-BE49-F238E27FC236}">
                <a16:creationId xmlns:a16="http://schemas.microsoft.com/office/drawing/2014/main" id="{FAD53E2B-1CB2-1C4F-94C3-A4D440603334}"/>
              </a:ext>
            </a:extLst>
          </p:cNvPr>
          <p:cNvSpPr/>
          <p:nvPr/>
        </p:nvSpPr>
        <p:spPr bwMode="auto">
          <a:xfrm>
            <a:off x="5066820" y="2799551"/>
            <a:ext cx="1686189" cy="1686189"/>
          </a:xfrm>
          <a:prstGeom prst="ellipse">
            <a:avLst/>
          </a:prstGeom>
          <a:solidFill>
            <a:schemeClr val="accent3"/>
          </a:solidFill>
          <a:ln w="0">
            <a:noFill/>
            <a:miter lim="800000"/>
            <a:headEnd/>
            <a:tailEnd/>
          </a:ln>
        </p:spPr>
        <p:txBody>
          <a:bodyPr wrap="none" lIns="0" r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Economic</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Stability</a:t>
            </a:r>
          </a:p>
        </p:txBody>
      </p:sp>
      <p:cxnSp>
        <p:nvCxnSpPr>
          <p:cNvPr id="23" name="Straight Arrow Connector 22">
            <a:extLst>
              <a:ext uri="{FF2B5EF4-FFF2-40B4-BE49-F238E27FC236}">
                <a16:creationId xmlns:a16="http://schemas.microsoft.com/office/drawing/2014/main" id="{39874666-4871-374C-A817-7E1AB9FC4DA0}"/>
              </a:ext>
            </a:extLst>
          </p:cNvPr>
          <p:cNvCxnSpPr>
            <a:cxnSpLocks/>
            <a:stCxn id="10" idx="0"/>
            <a:endCxn id="17" idx="4"/>
          </p:cNvCxnSpPr>
          <p:nvPr/>
        </p:nvCxnSpPr>
        <p:spPr bwMode="auto">
          <a:xfrm flipV="1">
            <a:off x="8409893" y="2326417"/>
            <a:ext cx="0" cy="512062"/>
          </a:xfrm>
          <a:prstGeom prst="straightConnector1">
            <a:avLst/>
          </a:prstGeom>
          <a:noFill/>
          <a:ln w="63500" cap="flat" cmpd="sng" algn="ctr">
            <a:solidFill>
              <a:schemeClr val="accent2"/>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7D3B5170-E5A0-FE45-B3F2-144490750869}"/>
              </a:ext>
            </a:extLst>
          </p:cNvPr>
          <p:cNvCxnSpPr>
            <a:stCxn id="10" idx="1"/>
          </p:cNvCxnSpPr>
          <p:nvPr/>
        </p:nvCxnSpPr>
        <p:spPr bwMode="auto">
          <a:xfrm flipH="1" flipV="1">
            <a:off x="7250529" y="2799551"/>
            <a:ext cx="339570" cy="378498"/>
          </a:xfrm>
          <a:prstGeom prst="straightConnector1">
            <a:avLst/>
          </a:prstGeom>
          <a:noFill/>
          <a:ln w="63500" cap="flat" cmpd="sng" algn="ctr">
            <a:solidFill>
              <a:schemeClr val="accent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F4FF5190-B98A-5444-B537-CA5A67D7C678}"/>
              </a:ext>
            </a:extLst>
          </p:cNvPr>
          <p:cNvCxnSpPr>
            <a:stCxn id="10" idx="2"/>
          </p:cNvCxnSpPr>
          <p:nvPr/>
        </p:nvCxnSpPr>
        <p:spPr bwMode="auto">
          <a:xfrm flipH="1" flipV="1">
            <a:off x="6753008" y="3846858"/>
            <a:ext cx="497521" cy="150985"/>
          </a:xfrm>
          <a:prstGeom prst="straightConnector1">
            <a:avLst/>
          </a:prstGeom>
          <a:noFill/>
          <a:ln w="63500" cap="flat" cmpd="sng" algn="ctr">
            <a:solidFill>
              <a:schemeClr val="accent3"/>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C559D64B-018F-D543-9294-6CCED6C1B25D}"/>
              </a:ext>
            </a:extLst>
          </p:cNvPr>
          <p:cNvCxnSpPr>
            <a:stCxn id="10" idx="7"/>
            <a:endCxn id="16" idx="3"/>
          </p:cNvCxnSpPr>
          <p:nvPr/>
        </p:nvCxnSpPr>
        <p:spPr bwMode="auto">
          <a:xfrm flipV="1">
            <a:off x="9229687" y="2668071"/>
            <a:ext cx="243694" cy="509978"/>
          </a:xfrm>
          <a:prstGeom prst="straightConnector1">
            <a:avLst/>
          </a:prstGeom>
          <a:noFill/>
          <a:ln w="63500" cap="flat" cmpd="sng" algn="ctr">
            <a:solidFill>
              <a:schemeClr val="accent6"/>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4F2E96CE-E43E-E544-8DEF-3FE89370F2BF}"/>
              </a:ext>
            </a:extLst>
          </p:cNvPr>
          <p:cNvCxnSpPr>
            <a:stCxn id="10" idx="6"/>
          </p:cNvCxnSpPr>
          <p:nvPr/>
        </p:nvCxnSpPr>
        <p:spPr bwMode="auto">
          <a:xfrm flipV="1">
            <a:off x="9569257" y="3846858"/>
            <a:ext cx="598358" cy="150985"/>
          </a:xfrm>
          <a:prstGeom prst="straightConnector1">
            <a:avLst/>
          </a:prstGeom>
          <a:noFill/>
          <a:ln w="63500" cap="flat" cmpd="sng" algn="ctr">
            <a:solidFill>
              <a:schemeClr val="bg2"/>
            </a:solidFill>
            <a:prstDash val="solid"/>
            <a:round/>
            <a:headEnd type="none" w="med" len="med"/>
            <a:tailEnd type="triangle"/>
          </a:ln>
          <a:effectLst/>
        </p:spPr>
      </p:cxnSp>
      <p:sp>
        <p:nvSpPr>
          <p:cNvPr id="26" name="Oval 25">
            <a:extLst>
              <a:ext uri="{FF2B5EF4-FFF2-40B4-BE49-F238E27FC236}">
                <a16:creationId xmlns:a16="http://schemas.microsoft.com/office/drawing/2014/main" id="{1F4F66CE-4F8F-BC4E-95F2-60C3CD879FE7}"/>
              </a:ext>
            </a:extLst>
          </p:cNvPr>
          <p:cNvSpPr/>
          <p:nvPr/>
        </p:nvSpPr>
        <p:spPr bwMode="auto">
          <a:xfrm>
            <a:off x="9711849" y="4503279"/>
            <a:ext cx="1686189" cy="1686189"/>
          </a:xfrm>
          <a:prstGeom prst="ellipse">
            <a:avLst/>
          </a:prstGeom>
          <a:solidFill>
            <a:schemeClr val="accent5"/>
          </a:solidFill>
          <a:ln w="0">
            <a:noFill/>
            <a:miter lim="800000"/>
            <a:headEnd/>
            <a:tailEnd/>
          </a:ln>
        </p:spPr>
        <p:txBody>
          <a:bodyPr wrap="none" lIns="0" rIns="0"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Race</a:t>
            </a:r>
          </a:p>
        </p:txBody>
      </p:sp>
      <p:sp>
        <p:nvSpPr>
          <p:cNvPr id="11" name="Left Bracket 10">
            <a:extLst>
              <a:ext uri="{FF2B5EF4-FFF2-40B4-BE49-F238E27FC236}">
                <a16:creationId xmlns:a16="http://schemas.microsoft.com/office/drawing/2014/main" id="{6D456A3E-DD66-0C4A-9498-77B2D54BA988}"/>
              </a:ext>
            </a:extLst>
          </p:cNvPr>
          <p:cNvSpPr/>
          <p:nvPr/>
        </p:nvSpPr>
        <p:spPr bwMode="auto">
          <a:xfrm>
            <a:off x="521804" y="3220279"/>
            <a:ext cx="114459" cy="2756452"/>
          </a:xfrm>
          <a:prstGeom prst="leftBracket">
            <a:avLst/>
          </a:prstGeom>
          <a:noFill/>
          <a:ln w="571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9" name="Left Bracket 28">
            <a:extLst>
              <a:ext uri="{FF2B5EF4-FFF2-40B4-BE49-F238E27FC236}">
                <a16:creationId xmlns:a16="http://schemas.microsoft.com/office/drawing/2014/main" id="{ACFD37AF-096D-3241-8821-2FA595DEF0C1}"/>
              </a:ext>
            </a:extLst>
          </p:cNvPr>
          <p:cNvSpPr/>
          <p:nvPr/>
        </p:nvSpPr>
        <p:spPr bwMode="auto">
          <a:xfrm rot="10800000">
            <a:off x="4439936" y="3216670"/>
            <a:ext cx="114459" cy="2756452"/>
          </a:xfrm>
          <a:prstGeom prst="leftBracket">
            <a:avLst/>
          </a:prstGeom>
          <a:noFill/>
          <a:ln w="571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4" name="Freeform 33">
            <a:extLst>
              <a:ext uri="{FF2B5EF4-FFF2-40B4-BE49-F238E27FC236}">
                <a16:creationId xmlns:a16="http://schemas.microsoft.com/office/drawing/2014/main" id="{4DB2F679-AED9-5043-BC49-4151DD663A2C}"/>
              </a:ext>
            </a:extLst>
          </p:cNvPr>
          <p:cNvSpPr/>
          <p:nvPr/>
        </p:nvSpPr>
        <p:spPr bwMode="auto">
          <a:xfrm>
            <a:off x="4729373" y="5265943"/>
            <a:ext cx="3538330" cy="403326"/>
          </a:xfrm>
          <a:custGeom>
            <a:avLst/>
            <a:gdLst>
              <a:gd name="connsiteX0" fmla="*/ 3538330 w 3538330"/>
              <a:gd name="connsiteY0" fmla="*/ 0 h 344556"/>
              <a:gd name="connsiteX1" fmla="*/ 3538330 w 3538330"/>
              <a:gd name="connsiteY1" fmla="*/ 344556 h 344556"/>
              <a:gd name="connsiteX2" fmla="*/ 0 w 3538330"/>
              <a:gd name="connsiteY2" fmla="*/ 344556 h 344556"/>
            </a:gdLst>
            <a:ahLst/>
            <a:cxnLst>
              <a:cxn ang="0">
                <a:pos x="connsiteX0" y="connsiteY0"/>
              </a:cxn>
              <a:cxn ang="0">
                <a:pos x="connsiteX1" y="connsiteY1"/>
              </a:cxn>
              <a:cxn ang="0">
                <a:pos x="connsiteX2" y="connsiteY2"/>
              </a:cxn>
            </a:cxnLst>
            <a:rect l="l" t="t" r="r" b="b"/>
            <a:pathLst>
              <a:path w="3538330" h="344556">
                <a:moveTo>
                  <a:pt x="3538330" y="0"/>
                </a:moveTo>
                <a:lnTo>
                  <a:pt x="3538330" y="344556"/>
                </a:lnTo>
                <a:lnTo>
                  <a:pt x="0" y="344556"/>
                </a:lnTo>
              </a:path>
            </a:pathLst>
          </a:custGeom>
          <a:noFill/>
          <a:ln w="76200">
            <a:solidFill>
              <a:schemeClr val="bg1"/>
            </a:solidFill>
            <a:miter lim="800000"/>
            <a:headEnd type="triangl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83509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Racial Health Inequities Existed Before COVID-19</a:t>
            </a:r>
          </a:p>
        </p:txBody>
      </p:sp>
      <p:sp>
        <p:nvSpPr>
          <p:cNvPr id="9" name="Content Placeholder 8">
            <a:extLst>
              <a:ext uri="{FF2B5EF4-FFF2-40B4-BE49-F238E27FC236}">
                <a16:creationId xmlns:a16="http://schemas.microsoft.com/office/drawing/2014/main" id="{5DD94FD5-C158-4FD0-813C-AADB946CBAC4}"/>
              </a:ext>
            </a:extLst>
          </p:cNvPr>
          <p:cNvSpPr>
            <a:spLocks noGrp="1"/>
          </p:cNvSpPr>
          <p:nvPr>
            <p:ph sz="half" idx="1"/>
          </p:nvPr>
        </p:nvSpPr>
        <p:spPr>
          <a:xfrm>
            <a:off x="624680" y="1510730"/>
            <a:ext cx="5309278" cy="4678738"/>
          </a:xfrm>
        </p:spPr>
        <p:txBody>
          <a:body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 comparison to White British people in the UK:</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“Black women are 5x more likely to </a:t>
            </a:r>
            <a:r>
              <a:rPr kumimoji="0" lang="en-US" sz="20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die in pregnancy</a:t>
            </a:r>
            <a:r>
              <a:rPr kumimoji="0" lang="en-US" sz="2000" i="0" u="none" strike="noStrike" kern="0" cap="none" spc="0" normalizeH="0" baseline="0" noProof="0" dirty="0">
                <a:ln>
                  <a:noFill/>
                </a:ln>
                <a:effectLst/>
                <a:uLnTx/>
                <a:uFillTx/>
                <a:latin typeface="Calibri" panose="020F0502020204030204" pitchFamily="34" charset="0"/>
                <a:ea typeface="+mn-ea"/>
                <a:cs typeface="+mn-cs"/>
              </a:rPr>
              <a:t>.”</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“Black men are 2x more likely to have</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prostate cancer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and proportionately more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die from it.”</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“Black people are more likely to have </a:t>
            </a:r>
            <a:r>
              <a:rPr kumimoji="0" lang="en-US" sz="20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severe mental health symptoms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but less likely to receive treatment.”</a:t>
            </a:r>
          </a:p>
          <a:p>
            <a:pPr marL="342900" indent="-342900" fontAlgn="base">
              <a:lnSpc>
                <a:spcPct val="90000"/>
              </a:lnSpc>
              <a:spcBef>
                <a:spcPts val="1000"/>
              </a:spcBef>
              <a:spcAft>
                <a:spcPts val="700"/>
              </a:spcAft>
              <a:buClr>
                <a:srgbClr val="000000"/>
              </a:buClr>
              <a:buFont typeface="Wingdings" panose="05000000000000000000" pitchFamily="2" charset="2"/>
              <a:buChar char="§"/>
              <a:defRPr/>
            </a:pPr>
            <a:r>
              <a:rPr lang="en-US" sz="2000" kern="0" dirty="0">
                <a:solidFill>
                  <a:srgbClr val="000000"/>
                </a:solidFill>
                <a:latin typeface="Calibri" panose="020F0502020204030204" pitchFamily="34" charset="0"/>
              </a:rPr>
              <a:t>“Black people are more likely to have </a:t>
            </a:r>
            <a:r>
              <a:rPr lang="en-US" sz="2000" b="1" kern="0" dirty="0">
                <a:solidFill>
                  <a:schemeClr val="accent3"/>
                </a:solidFill>
                <a:latin typeface="Calibri" panose="020F0502020204030204" pitchFamily="34" charset="0"/>
              </a:rPr>
              <a:t>hypertension</a:t>
            </a:r>
            <a:r>
              <a:rPr lang="en-US" sz="2000" kern="0" dirty="0">
                <a:solidFill>
                  <a:srgbClr val="000000"/>
                </a:solidFill>
                <a:latin typeface="Calibri" panose="020F0502020204030204" pitchFamily="34" charset="0"/>
              </a:rPr>
              <a:t> or </a:t>
            </a:r>
            <a:r>
              <a:rPr lang="en-US" sz="2000" b="1" kern="0" dirty="0">
                <a:solidFill>
                  <a:schemeClr val="accent3"/>
                </a:solidFill>
                <a:latin typeface="Calibri" panose="020F0502020204030204" pitchFamily="34" charset="0"/>
              </a:rPr>
              <a:t>asthma</a:t>
            </a:r>
            <a:r>
              <a:rPr lang="en-US" sz="2000" kern="0" dirty="0">
                <a:latin typeface="Calibri" panose="020F0502020204030204" pitchFamily="34" charset="0"/>
              </a:rPr>
              <a:t>.”</a:t>
            </a:r>
          </a:p>
        </p:txBody>
      </p:sp>
      <p:sp>
        <p:nvSpPr>
          <p:cNvPr id="10" name="Content Placeholder 9">
            <a:extLst>
              <a:ext uri="{FF2B5EF4-FFF2-40B4-BE49-F238E27FC236}">
                <a16:creationId xmlns:a16="http://schemas.microsoft.com/office/drawing/2014/main" id="{3A1A10FE-6B9A-4728-AC65-2115104466AB}"/>
              </a:ext>
            </a:extLst>
          </p:cNvPr>
          <p:cNvSpPr>
            <a:spLocks noGrp="1"/>
          </p:cNvSpPr>
          <p:nvPr>
            <p:ph sz="half" idx="2"/>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“South Asian and Black people are 3-5x more likely to start </a:t>
            </a:r>
            <a:r>
              <a:rPr kumimoji="0" lang="en-US" sz="20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kidney dialysis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 to have</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lang="en-US" sz="2000" b="1" dirty="0">
                <a:solidFill>
                  <a:schemeClr val="accent3"/>
                </a:solidFill>
              </a:rPr>
              <a:t>t</a:t>
            </a:r>
            <a:r>
              <a:rPr kumimoji="0" lang="en-US" sz="20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ype 2 diabetes</a:t>
            </a:r>
            <a:r>
              <a:rPr kumimoji="0" lang="en-US" sz="2000" i="0" u="none" strike="noStrike" kern="0" cap="none" spc="0" normalizeH="0" baseline="0" noProof="0" dirty="0">
                <a:ln>
                  <a:noFill/>
                </a:ln>
                <a:effectLst/>
                <a:uLnTx/>
                <a:uFillTx/>
                <a:latin typeface="Calibri" panose="020F0502020204030204" pitchFamily="34" charset="0"/>
                <a:ea typeface="+mn-ea"/>
                <a:cs typeface="+mn-cs"/>
              </a:rPr>
              <a:t>.”</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“Women from minority ethnic communities are more likely to have </a:t>
            </a:r>
            <a:r>
              <a:rPr kumimoji="0" lang="en-US" sz="20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never had a cervical smear</a:t>
            </a:r>
            <a:r>
              <a:rPr kumimoji="0" lang="en-US" sz="2000" i="0" u="none" strike="noStrike" kern="0" cap="none" spc="0" normalizeH="0" baseline="0" noProof="0" dirty="0">
                <a:ln>
                  <a:noFill/>
                </a:ln>
                <a:effectLst/>
                <a:uLnTx/>
                <a:uFillTx/>
                <a:latin typeface="Calibri" panose="020F0502020204030204" pitchFamily="34" charset="0"/>
                <a:ea typeface="+mn-ea"/>
                <a:cs typeface="+mn-cs"/>
              </a:rPr>
              <a:t>.”</a:t>
            </a:r>
          </a:p>
          <a:p>
            <a:pPr marL="342900" lvl="0" indent="-342900" fontAlgn="base">
              <a:lnSpc>
                <a:spcPct val="90000"/>
              </a:lnSpc>
              <a:spcBef>
                <a:spcPts val="1000"/>
              </a:spcBef>
              <a:spcAft>
                <a:spcPts val="700"/>
              </a:spcAft>
              <a:buClr>
                <a:srgbClr val="000000"/>
              </a:buClr>
              <a:buFont typeface="Wingdings" panose="05000000000000000000" pitchFamily="2" charset="2"/>
              <a:buChar char="§"/>
              <a:defRPr/>
            </a:pPr>
            <a:r>
              <a:rPr lang="en-US" sz="2000" kern="0" dirty="0">
                <a:solidFill>
                  <a:srgbClr val="000000"/>
                </a:solidFill>
                <a:latin typeface="Calibri" panose="020F0502020204030204" pitchFamily="34" charset="0"/>
              </a:rPr>
              <a:t>“Black and mixed ethnic groups have the highest rates </a:t>
            </a: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of </a:t>
            </a:r>
            <a:r>
              <a:rPr kumimoji="0" lang="en-US" sz="2000" b="1" i="0" u="none" strike="noStrike" kern="0" cap="none" spc="0" normalizeH="0" baseline="0" noProof="0" dirty="0">
                <a:ln>
                  <a:noFill/>
                </a:ln>
                <a:solidFill>
                  <a:schemeClr val="accent3"/>
                </a:solidFill>
                <a:effectLst/>
                <a:uLnTx/>
                <a:uFillTx/>
                <a:latin typeface="Calibri" panose="020F0502020204030204" pitchFamily="34" charset="0"/>
                <a:ea typeface="+mn-ea"/>
                <a:cs typeface="+mn-cs"/>
              </a:rPr>
              <a:t>sexually transmitted infections</a:t>
            </a:r>
            <a:r>
              <a:rPr kumimoji="0" lang="en-US" sz="2000" i="0" u="none" strike="noStrike" kern="0" cap="none" spc="0" normalizeH="0" baseline="0" noProof="0" dirty="0">
                <a:ln>
                  <a:noFill/>
                </a:ln>
                <a:effectLst/>
                <a:uLnTx/>
                <a:uFillTx/>
                <a:latin typeface="Calibri" panose="020F0502020204030204" pitchFamily="34" charset="0"/>
                <a:ea typeface="+mn-ea"/>
                <a:cs typeface="+mn-cs"/>
              </a:rPr>
              <a:t>.”</a:t>
            </a:r>
            <a:endParaRPr lang="en-US" sz="2000" dirty="0"/>
          </a:p>
          <a:p>
            <a:endParaRPr lang="en-US" dirty="0"/>
          </a:p>
        </p:txBody>
      </p:sp>
      <p:sp>
        <p:nvSpPr>
          <p:cNvPr id="12" name="Text Box 15">
            <a:extLst>
              <a:ext uri="{FF2B5EF4-FFF2-40B4-BE49-F238E27FC236}">
                <a16:creationId xmlns:a16="http://schemas.microsoft.com/office/drawing/2014/main" id="{9FCCEB4A-E908-4D38-96BE-60D6E781102A}"/>
              </a:ext>
            </a:extLst>
          </p:cNvPr>
          <p:cNvSpPr txBox="1">
            <a:spLocks noChangeArrowheads="1"/>
          </p:cNvSpPr>
          <p:nvPr/>
        </p:nvSpPr>
        <p:spPr bwMode="auto">
          <a:xfrm>
            <a:off x="43561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Dhairyawan. BMJ Leader Journal. 2020. blogs.bmj.com/bmjleader/2020/06/15/evaluating-values-by-rageshri-dhairyawan/. </a:t>
            </a:r>
          </a:p>
        </p:txBody>
      </p:sp>
      <p:grpSp>
        <p:nvGrpSpPr>
          <p:cNvPr id="5" name="Group 1">
            <a:extLst>
              <a:ext uri="{FF2B5EF4-FFF2-40B4-BE49-F238E27FC236}">
                <a16:creationId xmlns:a16="http://schemas.microsoft.com/office/drawing/2014/main" id="{581D4CF7-CC85-44EF-A596-60D3195B8216}"/>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B688BE93-DC4D-434B-B839-6937C4B18FB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8E9FF1C9-FC5C-4D02-9E86-DEC4556F3CC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5967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E6BEE-2992-49AE-85F4-53C06036A618}"/>
              </a:ext>
            </a:extLst>
          </p:cNvPr>
          <p:cNvSpPr>
            <a:spLocks noGrp="1"/>
          </p:cNvSpPr>
          <p:nvPr>
            <p:ph type="title"/>
          </p:nvPr>
        </p:nvSpPr>
        <p:spPr/>
        <p:txBody>
          <a:bodyPr>
            <a:normAutofit/>
          </a:bodyPr>
          <a:lstStyle/>
          <a:p>
            <a:r>
              <a:rPr lang="en-US" sz="4400" dirty="0"/>
              <a:t>Barriers to HIV Testing, Prevention,</a:t>
            </a:r>
            <a:br>
              <a:rPr lang="en-US" sz="4400" dirty="0"/>
            </a:br>
            <a:r>
              <a:rPr lang="en-US" sz="4400" dirty="0"/>
              <a:t>and Treatment Services Globally </a:t>
            </a:r>
            <a:endParaRPr lang="en-US" dirty="0"/>
          </a:p>
        </p:txBody>
      </p:sp>
    </p:spTree>
    <p:extLst>
      <p:ext uri="{BB962C8B-B14F-4D97-AF65-F5344CB8AC3E}">
        <p14:creationId xmlns:p14="http://schemas.microsoft.com/office/powerpoint/2010/main" val="1481117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6A828-CB9F-3B4F-B8EB-D4116C948111}"/>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Race, Power, and HIV</a:t>
            </a:r>
            <a:endParaRPr lang="en-US" dirty="0"/>
          </a:p>
        </p:txBody>
      </p:sp>
      <p:sp>
        <p:nvSpPr>
          <p:cNvPr id="3" name="Content Placeholder 2">
            <a:extLst>
              <a:ext uri="{FF2B5EF4-FFF2-40B4-BE49-F238E27FC236}">
                <a16:creationId xmlns:a16="http://schemas.microsoft.com/office/drawing/2014/main" id="{AF6DDD88-787D-3345-B3B2-35021D426F24}"/>
              </a:ext>
            </a:extLst>
          </p:cNvPr>
          <p:cNvSpPr>
            <a:spLocks noGrp="1"/>
          </p:cNvSpPr>
          <p:nvPr>
            <p:ph idx="1"/>
          </p:nvPr>
        </p:nvSpPr>
        <p:spPr/>
        <p:txBody>
          <a:bodyPr>
            <a:normAutofit/>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1"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Individual</a:t>
            </a: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bias: personal</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b="1" i="1" dirty="0">
                <a:solidFill>
                  <a:srgbClr val="000000"/>
                </a:solidFill>
              </a:rPr>
              <a:t>S</a:t>
            </a:r>
            <a:r>
              <a:rPr kumimoji="0" lang="en-US" sz="2800" b="1" i="1"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ystem</a:t>
            </a:r>
            <a:r>
              <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bias: institution, structural </a:t>
            </a:r>
            <a:endParaRPr lang="en-US" dirty="0"/>
          </a:p>
          <a:p>
            <a:r>
              <a:rPr lang="en-US" dirty="0"/>
              <a:t>Interventions: </a:t>
            </a:r>
            <a:r>
              <a:rPr lang="en-US" i="1" dirty="0"/>
              <a:t>Recipients of care </a:t>
            </a:r>
            <a:r>
              <a:rPr lang="en-US" b="1" i="1" dirty="0"/>
              <a:t>and/or </a:t>
            </a:r>
            <a:r>
              <a:rPr lang="en-US" i="1" dirty="0"/>
              <a:t>healthcare providers</a:t>
            </a:r>
          </a:p>
          <a:p>
            <a:r>
              <a:rPr lang="en-US" dirty="0"/>
              <a:t>Normalization of inequities; “</a:t>
            </a:r>
            <a:r>
              <a:rPr lang="en-US" i="1" dirty="0"/>
              <a:t>it’s just how things are</a:t>
            </a:r>
            <a:r>
              <a:rPr lang="en-US" dirty="0"/>
              <a:t>”</a:t>
            </a:r>
          </a:p>
          <a:p>
            <a:r>
              <a:rPr lang="en-US" dirty="0"/>
              <a:t>HIV at the intersection of medicine and politics</a:t>
            </a:r>
          </a:p>
          <a:p>
            <a:pPr lvl="1"/>
            <a:r>
              <a:rPr lang="en-US" dirty="0"/>
              <a:t>HIV as an entry point to the health</a:t>
            </a:r>
          </a:p>
          <a:p>
            <a:pPr lvl="1"/>
            <a:r>
              <a:rPr lang="en-US" dirty="0"/>
              <a:t>Public health users, public health system</a:t>
            </a:r>
          </a:p>
          <a:p>
            <a:pPr lvl="1"/>
            <a:endParaRPr lang="en-US" dirty="0"/>
          </a:p>
          <a:p>
            <a:endParaRPr lang="en-US" dirty="0"/>
          </a:p>
          <a:p>
            <a:endParaRPr lang="en-US" dirty="0"/>
          </a:p>
        </p:txBody>
      </p:sp>
      <p:grpSp>
        <p:nvGrpSpPr>
          <p:cNvPr id="6" name="Group 1">
            <a:extLst>
              <a:ext uri="{FF2B5EF4-FFF2-40B4-BE49-F238E27FC236}">
                <a16:creationId xmlns:a16="http://schemas.microsoft.com/office/drawing/2014/main" id="{9133A901-CA16-421E-84FE-D8738AEC44DE}"/>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D6445E47-5AF9-47DB-BCEC-2112CDED1ED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E150FE98-EC75-4245-9450-BCC0E1BFA0C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028687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4A6AEBB-B75E-4A55-B9D1-C9E84A216AB0}"/>
              </a:ext>
            </a:extLst>
          </p:cNvPr>
          <p:cNvGrpSpPr/>
          <p:nvPr/>
        </p:nvGrpSpPr>
        <p:grpSpPr>
          <a:xfrm>
            <a:off x="228599" y="2139578"/>
            <a:ext cx="7951305" cy="4507261"/>
            <a:chOff x="-141230" y="3011570"/>
            <a:chExt cx="7609889" cy="3755987"/>
          </a:xfrm>
        </p:grpSpPr>
        <p:graphicFrame>
          <p:nvGraphicFramePr>
            <p:cNvPr id="24" name="Chart 23">
              <a:extLst>
                <a:ext uri="{FF2B5EF4-FFF2-40B4-BE49-F238E27FC236}">
                  <a16:creationId xmlns:a16="http://schemas.microsoft.com/office/drawing/2014/main" id="{2037DAEF-8DA1-4B9D-B893-09E6B8689F5F}"/>
                </a:ext>
              </a:extLst>
            </p:cNvPr>
            <p:cNvGraphicFramePr>
              <a:graphicFrameLocks/>
            </p:cNvGraphicFramePr>
            <p:nvPr/>
          </p:nvGraphicFramePr>
          <p:xfrm>
            <a:off x="466290" y="3011570"/>
            <a:ext cx="7002369" cy="3755987"/>
          </p:xfrm>
          <a:graphic>
            <a:graphicData uri="http://schemas.openxmlformats.org/drawingml/2006/chart">
              <c:chart xmlns:c="http://schemas.openxmlformats.org/drawingml/2006/chart" xmlns:r="http://schemas.openxmlformats.org/officeDocument/2006/relationships" r:id="rId3"/>
            </a:graphicData>
          </a:graphic>
        </p:graphicFrame>
        <p:sp>
          <p:nvSpPr>
            <p:cNvPr id="25" name="Title 1">
              <a:extLst>
                <a:ext uri="{FF2B5EF4-FFF2-40B4-BE49-F238E27FC236}">
                  <a16:creationId xmlns:a16="http://schemas.microsoft.com/office/drawing/2014/main" id="{25CDB6B3-335D-423A-99FF-C777DC5FE2F9}"/>
                </a:ext>
              </a:extLst>
            </p:cNvPr>
            <p:cNvSpPr txBox="1">
              <a:spLocks/>
            </p:cNvSpPr>
            <p:nvPr/>
          </p:nvSpPr>
          <p:spPr>
            <a:xfrm>
              <a:off x="-141230" y="5728463"/>
              <a:ext cx="2078450" cy="678208"/>
            </a:xfrm>
            <a:prstGeom prst="rect">
              <a:avLst/>
            </a:prstGeom>
          </p:spPr>
          <p:txBody>
            <a:bodyPr vert="horz" lIns="91436" tIns="45718" rIns="91436" bIns="4571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15873"/>
                  </a:solidFill>
                  <a:effectLst/>
                  <a:uLnTx/>
                  <a:uFillTx/>
                  <a:latin typeface="Calibri" panose="020F0502020204030204"/>
                  <a:ea typeface="+mj-ea"/>
                  <a:cs typeface="Cambria"/>
                </a:rPr>
                <a:t>Deaths due to</a:t>
              </a:r>
              <a:br>
                <a:rPr kumimoji="0" lang="en-US" sz="2000" b="0" i="0" u="none" strike="noStrike" kern="1200" cap="none" spc="0" normalizeH="0" baseline="0" noProof="0" dirty="0">
                  <a:ln>
                    <a:noFill/>
                  </a:ln>
                  <a:solidFill>
                    <a:srgbClr val="015873"/>
                  </a:solidFill>
                  <a:effectLst/>
                  <a:uLnTx/>
                  <a:uFillTx/>
                  <a:latin typeface="Calibri" panose="020F0502020204030204"/>
                  <a:ea typeface="+mj-ea"/>
                  <a:cs typeface="Cambria"/>
                </a:rPr>
              </a:br>
              <a:r>
                <a:rPr kumimoji="0" lang="en-US" sz="2000" b="1" i="0" u="none" strike="noStrike" kern="1200" cap="none" spc="0" normalizeH="0" baseline="0" noProof="0" dirty="0">
                  <a:ln>
                    <a:noFill/>
                  </a:ln>
                  <a:solidFill>
                    <a:srgbClr val="015873"/>
                  </a:solidFill>
                  <a:effectLst/>
                  <a:uLnTx/>
                  <a:uFillTx/>
                  <a:latin typeface="Calibri" panose="020F0502020204030204"/>
                  <a:ea typeface="+mj-ea"/>
                  <a:cs typeface="Cambria"/>
                </a:rPr>
                <a:t>not using </a:t>
              </a:r>
              <a:r>
                <a:rPr kumimoji="0" lang="en-US" sz="2000" b="0" i="0" u="none" strike="noStrike" kern="1200" cap="none" spc="0" normalizeH="0" baseline="0" noProof="0" dirty="0">
                  <a:ln>
                    <a:noFill/>
                  </a:ln>
                  <a:solidFill>
                    <a:srgbClr val="015873"/>
                  </a:solidFill>
                  <a:effectLst/>
                  <a:uLnTx/>
                  <a:uFillTx/>
                  <a:latin typeface="Calibri" panose="020F0502020204030204"/>
                  <a:ea typeface="+mj-ea"/>
                  <a:cs typeface="Cambria"/>
                </a:rPr>
                <a:t>services</a:t>
              </a:r>
            </a:p>
          </p:txBody>
        </p:sp>
      </p:grpSp>
      <p:sp>
        <p:nvSpPr>
          <p:cNvPr id="4" name="Title 3">
            <a:extLst>
              <a:ext uri="{FF2B5EF4-FFF2-40B4-BE49-F238E27FC236}">
                <a16:creationId xmlns:a16="http://schemas.microsoft.com/office/drawing/2014/main" id="{270F2F8E-7E97-4012-8399-D2D75DDA4B63}"/>
              </a:ext>
            </a:extLst>
          </p:cNvPr>
          <p:cNvSpPr>
            <a:spLocks noGrp="1"/>
          </p:cNvSpPr>
          <p:nvPr>
            <p:ph type="title"/>
          </p:nvPr>
        </p:nvSpPr>
        <p:spPr/>
        <p:txBody>
          <a:bodyPr/>
          <a:lstStyle/>
          <a:p>
            <a:r>
              <a:rPr lang="en-US" kern="1200" dirty="0">
                <a:ea typeface="+mn-ea"/>
                <a:cs typeface="Calibri" panose="020F0502020204030204" pitchFamily="34" charset="0"/>
              </a:rPr>
              <a:t>Improved Access Not as Important as High Quality </a:t>
            </a:r>
          </a:p>
        </p:txBody>
      </p:sp>
      <p:sp>
        <p:nvSpPr>
          <p:cNvPr id="27" name="Title 1">
            <a:extLst>
              <a:ext uri="{FF2B5EF4-FFF2-40B4-BE49-F238E27FC236}">
                <a16:creationId xmlns:a16="http://schemas.microsoft.com/office/drawing/2014/main" id="{0AE488D5-01E7-4E5A-B56F-030FD2E5B245}"/>
              </a:ext>
            </a:extLst>
          </p:cNvPr>
          <p:cNvSpPr txBox="1">
            <a:spLocks/>
          </p:cNvSpPr>
          <p:nvPr/>
        </p:nvSpPr>
        <p:spPr>
          <a:xfrm>
            <a:off x="4693802" y="5330973"/>
            <a:ext cx="2385796" cy="951726"/>
          </a:xfrm>
          <a:prstGeom prst="rect">
            <a:avLst/>
          </a:prstGeom>
        </p:spPr>
        <p:txBody>
          <a:bodyPr vert="horz" lIns="91436" tIns="45718" rIns="91436" bIns="4571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E1471D"/>
                </a:solidFill>
                <a:effectLst/>
                <a:uLnTx/>
                <a:uFillTx/>
                <a:latin typeface="Calibri" panose="020F0502020204030204"/>
                <a:ea typeface="+mj-ea"/>
                <a:cs typeface="Cambria"/>
              </a:rPr>
              <a:t>Deaths </a:t>
            </a:r>
            <a:r>
              <a:rPr kumimoji="0" lang="en-US" sz="2000" b="0" i="0" u="none" strike="noStrike" kern="1200" cap="none" spc="0" normalizeH="0" baseline="0" noProof="0" dirty="0">
                <a:ln>
                  <a:noFill/>
                </a:ln>
                <a:solidFill>
                  <a:srgbClr val="E1471D"/>
                </a:solidFill>
                <a:effectLst/>
                <a:uLnTx/>
                <a:uFillTx/>
                <a:latin typeface="Calibri" panose="020F0502020204030204"/>
                <a:ea typeface="+mj-ea"/>
                <a:cs typeface="+mj-cs"/>
              </a:rPr>
              <a:t>due to </a:t>
            </a:r>
            <a:r>
              <a:rPr kumimoji="0" lang="en-US" sz="2000" b="0" i="0" u="none" strike="noStrike" kern="1200" cap="none" spc="0" normalizeH="0" baseline="0" noProof="0" dirty="0">
                <a:ln>
                  <a:noFill/>
                </a:ln>
                <a:solidFill>
                  <a:srgbClr val="E1471D"/>
                </a:solidFill>
                <a:effectLst/>
                <a:uLnTx/>
                <a:uFillTx/>
                <a:latin typeface="Calibri" panose="020F0502020204030204"/>
                <a:ea typeface="+mj-ea"/>
                <a:cs typeface="Cambria"/>
              </a:rPr>
              <a:t>using</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a:ea typeface="+mj-ea"/>
                <a:cs typeface="Cambria"/>
              </a:rPr>
              <a:t>poor quality </a:t>
            </a:r>
            <a:r>
              <a:rPr kumimoji="0" lang="en-US" sz="2000" b="0" i="0" u="none" strike="noStrike" kern="1200" cap="none" spc="0" normalizeH="0" baseline="0" noProof="0" dirty="0">
                <a:ln>
                  <a:noFill/>
                </a:ln>
                <a:solidFill>
                  <a:srgbClr val="E1471D"/>
                </a:solidFill>
                <a:effectLst/>
                <a:uLnTx/>
                <a:uFillTx/>
                <a:latin typeface="Calibri" panose="020F0502020204030204"/>
                <a:ea typeface="+mj-ea"/>
                <a:cs typeface="Cambria"/>
              </a:rPr>
              <a:t>services</a:t>
            </a:r>
          </a:p>
        </p:txBody>
      </p:sp>
      <p:sp>
        <p:nvSpPr>
          <p:cNvPr id="29" name="Title 1">
            <a:extLst>
              <a:ext uri="{FF2B5EF4-FFF2-40B4-BE49-F238E27FC236}">
                <a16:creationId xmlns:a16="http://schemas.microsoft.com/office/drawing/2014/main" id="{45BBD78B-3B16-49FB-AE0F-02354A1834EC}"/>
              </a:ext>
            </a:extLst>
          </p:cNvPr>
          <p:cNvSpPr txBox="1">
            <a:spLocks/>
          </p:cNvSpPr>
          <p:nvPr/>
        </p:nvSpPr>
        <p:spPr>
          <a:xfrm>
            <a:off x="6655656" y="4085623"/>
            <a:ext cx="4475540" cy="1246909"/>
          </a:xfrm>
          <a:prstGeom prst="rect">
            <a:avLst/>
          </a:prstGeom>
          <a:solidFill>
            <a:schemeClr val="accent3"/>
          </a:solidFill>
        </p:spPr>
        <p:txBody>
          <a:bodyPr vert="horz" lIns="91436" tIns="45718" rIns="91436" bIns="4571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1" u="none" strike="noStrike" kern="1200" cap="none" spc="0" normalizeH="0" baseline="0" noProof="0" dirty="0">
                <a:ln>
                  <a:noFill/>
                </a:ln>
                <a:solidFill>
                  <a:prstClr val="white"/>
                </a:solidFill>
                <a:effectLst/>
                <a:uLnTx/>
                <a:uFillTx/>
                <a:latin typeface="Calibri" panose="020F0502020204030204"/>
                <a:ea typeface="+mj-ea"/>
                <a:cs typeface="Cambria"/>
              </a:rPr>
              <a:t>It almost does not matter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1" u="none" strike="noStrike" kern="1200" cap="none" spc="0" normalizeH="0" baseline="0" noProof="0" dirty="0">
                <a:ln>
                  <a:noFill/>
                </a:ln>
                <a:solidFill>
                  <a:prstClr val="white"/>
                </a:solidFill>
                <a:effectLst/>
                <a:uLnTx/>
                <a:uFillTx/>
                <a:latin typeface="Calibri" panose="020F0502020204030204"/>
                <a:ea typeface="+mj-ea"/>
                <a:cs typeface="Cambria"/>
              </a:rPr>
              <a:t>if you stay at home,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1" u="none" strike="noStrike" kern="1200" cap="none" spc="0" normalizeH="0" baseline="0" noProof="0" dirty="0">
                <a:ln>
                  <a:noFill/>
                </a:ln>
                <a:solidFill>
                  <a:prstClr val="white"/>
                </a:solidFill>
                <a:effectLst/>
                <a:uLnTx/>
                <a:uFillTx/>
                <a:latin typeface="Calibri" panose="020F0502020204030204"/>
                <a:ea typeface="+mj-ea"/>
                <a:cs typeface="Cambria"/>
              </a:rPr>
              <a:t>your outcome might be the same!</a:t>
            </a:r>
          </a:p>
        </p:txBody>
      </p:sp>
      <p:sp>
        <p:nvSpPr>
          <p:cNvPr id="30" name="Text Box 15">
            <a:extLst>
              <a:ext uri="{FF2B5EF4-FFF2-40B4-BE49-F238E27FC236}">
                <a16:creationId xmlns:a16="http://schemas.microsoft.com/office/drawing/2014/main" id="{811C81A3-F24B-424B-87FF-A6AD142B5097}"/>
              </a:ext>
            </a:extLst>
          </p:cNvPr>
          <p:cNvSpPr txBox="1">
            <a:spLocks noChangeArrowheads="1"/>
          </p:cNvSpPr>
          <p:nvPr/>
        </p:nvSpPr>
        <p:spPr bwMode="auto">
          <a:xfrm>
            <a:off x="43561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rPr>
              <a:t>Kruk. Lancet. 2018;392:2203.</a:t>
            </a:r>
          </a:p>
        </p:txBody>
      </p:sp>
      <p:grpSp>
        <p:nvGrpSpPr>
          <p:cNvPr id="11" name="Group 1">
            <a:extLst>
              <a:ext uri="{FF2B5EF4-FFF2-40B4-BE49-F238E27FC236}">
                <a16:creationId xmlns:a16="http://schemas.microsoft.com/office/drawing/2014/main" id="{9D19276D-1374-4D23-8561-07961E13E8EE}"/>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B99983AB-1586-420D-99E7-7497F6837E1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12">
              <a:extLst>
                <a:ext uri="{FF2B5EF4-FFF2-40B4-BE49-F238E27FC236}">
                  <a16:creationId xmlns:a16="http://schemas.microsoft.com/office/drawing/2014/main" id="{D6658292-C33E-439A-A5CA-E7D3E221ED3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8" name="Content Placeholder 1">
            <a:extLst>
              <a:ext uri="{FF2B5EF4-FFF2-40B4-BE49-F238E27FC236}">
                <a16:creationId xmlns:a16="http://schemas.microsoft.com/office/drawing/2014/main" id="{389C75DB-A934-4AD1-9BC0-240603334170}"/>
              </a:ext>
            </a:extLst>
          </p:cNvPr>
          <p:cNvSpPr>
            <a:spLocks noGrp="1"/>
          </p:cNvSpPr>
          <p:nvPr>
            <p:ph idx="1"/>
          </p:nvPr>
        </p:nvSpPr>
        <p:spPr>
          <a:xfrm>
            <a:off x="604675" y="1513047"/>
            <a:ext cx="10877529" cy="4650686"/>
          </a:xfrm>
        </p:spPr>
        <p:txBody>
          <a:bodyPr/>
          <a:lstStyle/>
          <a:p>
            <a:r>
              <a:rPr lang="en-US" sz="2400" dirty="0"/>
              <a:t>Systematic analysis of excess deaths due to conditions amenable to healthcare intervention in 137 low- and middle-income countries</a:t>
            </a:r>
          </a:p>
          <a:p>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rPr>
              <a:t>Among 812,987 healthcare</a:t>
            </a:r>
            <a:r>
              <a:rPr lang="en-US" sz="2400" kern="1200" dirty="0">
                <a:solidFill>
                  <a:prstClr val="black"/>
                </a:solidFill>
                <a:ea typeface="Verdana" panose="020B0604030504040204" pitchFamily="34" charset="0"/>
                <a:cs typeface="Calibri" panose="020F0502020204030204" pitchFamily="34" charset="0"/>
              </a:rPr>
              <a:t>-</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rPr>
              <a:t>related deaths in western sub-Saharan Africa,</a:t>
            </a:r>
            <a:b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rPr>
            </a:b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Verdana" panose="020B0604030504040204" pitchFamily="34" charset="0"/>
                <a:cs typeface="Calibri" panose="020F0502020204030204" pitchFamily="34" charset="0"/>
              </a:rPr>
              <a:t>43.6% were due to </a:t>
            </a:r>
            <a:r>
              <a:rPr kumimoji="0" lang="en-US" sz="2400" b="1" i="0" strike="noStrike" kern="1200" cap="none" spc="0" normalizeH="0" baseline="0" noProof="0" dirty="0">
                <a:ln>
                  <a:noFill/>
                </a:ln>
                <a:solidFill>
                  <a:schemeClr val="accent3"/>
                </a:solidFill>
                <a:effectLst/>
                <a:uLnTx/>
                <a:uFillTx/>
                <a:latin typeface="Calibri" panose="020F0502020204030204" pitchFamily="34" charset="0"/>
                <a:ea typeface="Verdana" panose="020B0604030504040204" pitchFamily="34" charset="0"/>
                <a:cs typeface="Calibri" panose="020F0502020204030204" pitchFamily="34" charset="0"/>
              </a:rPr>
              <a:t>poor quality of services</a:t>
            </a:r>
            <a:endParaRPr lang="en-US" sz="2000" dirty="0">
              <a:solidFill>
                <a:schemeClr val="accent3"/>
              </a:solidFill>
            </a:endParaRPr>
          </a:p>
        </p:txBody>
      </p:sp>
    </p:spTree>
    <p:extLst>
      <p:ext uri="{BB962C8B-B14F-4D97-AF65-F5344CB8AC3E}">
        <p14:creationId xmlns:p14="http://schemas.microsoft.com/office/powerpoint/2010/main" val="2919256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6C4155F7-F63A-F34B-BD01-22925F522011}"/>
              </a:ext>
            </a:extLst>
          </p:cNvPr>
          <p:cNvSpPr/>
          <p:nvPr/>
        </p:nvSpPr>
        <p:spPr bwMode="auto">
          <a:xfrm>
            <a:off x="6680776" y="1568604"/>
            <a:ext cx="2737573" cy="69800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Early retention</a:t>
            </a:r>
            <a:br>
              <a:rPr lang="en-US" sz="1800" b="1" dirty="0">
                <a:solidFill>
                  <a:schemeClr val="tx1"/>
                </a:solidFill>
                <a:latin typeface="Calibri" panose="020F0502020204030204" pitchFamily="34" charset="0"/>
              </a:rPr>
            </a:br>
            <a:r>
              <a:rPr lang="en-US" sz="1800" b="1" dirty="0">
                <a:solidFill>
                  <a:schemeClr val="tx1"/>
                </a:solidFill>
                <a:latin typeface="Calibri" panose="020F0502020204030204" pitchFamily="34" charset="0"/>
              </a:rPr>
              <a:t>(&lt;6 mo)</a:t>
            </a:r>
          </a:p>
        </p:txBody>
      </p:sp>
      <p:sp>
        <p:nvSpPr>
          <p:cNvPr id="2" name="Title 1">
            <a:extLst>
              <a:ext uri="{FF2B5EF4-FFF2-40B4-BE49-F238E27FC236}">
                <a16:creationId xmlns:a16="http://schemas.microsoft.com/office/drawing/2014/main" id="{3233B1B5-492E-40EE-9045-94D783B5FD90}"/>
              </a:ext>
            </a:extLst>
          </p:cNvPr>
          <p:cNvSpPr>
            <a:spLocks noGrp="1"/>
          </p:cNvSpPr>
          <p:nvPr>
            <p:ph type="title"/>
          </p:nvPr>
        </p:nvSpPr>
        <p:spPr/>
        <p:txBody>
          <a:bodyPr>
            <a:normAutofit/>
          </a:bodyPr>
          <a:lstStyle/>
          <a:p>
            <a:pPr marL="0" marR="0" lvl="0" indent="0" defTabSz="914400" rtl="0" eaLnBrk="1" fontAlgn="auto" latinLnBrk="0" hangingPunct="1">
              <a:lnSpc>
                <a:spcPct val="90000"/>
              </a:lnSpc>
              <a:spcBef>
                <a:spcPct val="0"/>
              </a:spcBef>
              <a:spcAft>
                <a:spcPts val="0"/>
              </a:spcAft>
              <a:tabLst/>
              <a:defRPr/>
            </a:pPr>
            <a:r>
              <a:rPr kumimoji="0" lang="en-US" sz="3990" b="1" i="0" u="none" strike="noStrike" kern="1200" cap="none" spc="0" normalizeH="0" baseline="0" noProof="0" dirty="0">
                <a:ln>
                  <a:noFill/>
                </a:ln>
                <a:effectLst/>
                <a:uLnTx/>
                <a:uFillTx/>
                <a:ea typeface="+mn-ea"/>
                <a:cs typeface="Calibri" panose="020F0502020204030204" pitchFamily="34" charset="0"/>
              </a:rPr>
              <a:t>Cyclical HIV Cascade</a:t>
            </a:r>
            <a:endParaRPr lang="en-US" b="1" dirty="0"/>
          </a:p>
        </p:txBody>
      </p:sp>
      <p:sp>
        <p:nvSpPr>
          <p:cNvPr id="7" name="Title 1">
            <a:extLst>
              <a:ext uri="{FF2B5EF4-FFF2-40B4-BE49-F238E27FC236}">
                <a16:creationId xmlns:a16="http://schemas.microsoft.com/office/drawing/2014/main" id="{599EC35F-7021-42C9-AAE8-585CA5C93AA1}"/>
              </a:ext>
            </a:extLst>
          </p:cNvPr>
          <p:cNvSpPr>
            <a:spLocks noGrp="1"/>
          </p:cNvSpPr>
          <p:nvPr>
            <p:ph idx="1"/>
          </p:nvPr>
        </p:nvSpPr>
        <p:spPr>
          <a:xfrm>
            <a:off x="704219" y="2119051"/>
            <a:ext cx="3172506" cy="851408"/>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Goal: </a:t>
            </a:r>
            <a:r>
              <a:rPr kumimoji="0" lang="en-US" sz="2000" b="1" i="1" u="none" strike="noStrike" kern="1200" cap="none" spc="0" normalizeH="0" baseline="0" noProof="0" dirty="0">
                <a:ln>
                  <a:noFill/>
                </a:ln>
                <a:solidFill>
                  <a:srgbClr val="FF761B"/>
                </a:solidFill>
                <a:effectLst/>
                <a:uLnTx/>
                <a:uFillTx/>
                <a:latin typeface="Calibri" panose="020F0502020204030204"/>
                <a:ea typeface="+mn-ea"/>
                <a:cs typeface="+mn-cs"/>
              </a:rPr>
              <a:t>Minimize the frequency and duration of periods of disengagement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FF761B"/>
              </a:solidFill>
              <a:effectLst/>
              <a:uLnTx/>
              <a:uFillTx/>
              <a:latin typeface="Calibri" panose="020F0502020204030204"/>
              <a:ea typeface="+mn-ea"/>
              <a:cs typeface="+mn-cs"/>
            </a:endParaRPr>
          </a:p>
          <a:p>
            <a:pPr algn="r"/>
            <a:endParaRPr lang="en-US" sz="7200" dirty="0"/>
          </a:p>
        </p:txBody>
      </p:sp>
      <p:sp>
        <p:nvSpPr>
          <p:cNvPr id="8" name="Text Box 15">
            <a:extLst>
              <a:ext uri="{FF2B5EF4-FFF2-40B4-BE49-F238E27FC236}">
                <a16:creationId xmlns:a16="http://schemas.microsoft.com/office/drawing/2014/main" id="{D340DFAC-3068-45AC-AF86-8293BA7DBB89}"/>
              </a:ext>
            </a:extLst>
          </p:cNvPr>
          <p:cNvSpPr txBox="1">
            <a:spLocks noChangeArrowheads="1"/>
          </p:cNvSpPr>
          <p:nvPr/>
        </p:nvSpPr>
        <p:spPr bwMode="auto">
          <a:xfrm>
            <a:off x="41275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cs typeface="+mn-cs"/>
              </a:rPr>
              <a:t>Ehrenkranz. PLoS Med. 2021;18:e1003651.</a:t>
            </a:r>
          </a:p>
        </p:txBody>
      </p:sp>
      <p:grpSp>
        <p:nvGrpSpPr>
          <p:cNvPr id="9" name="Group 1">
            <a:extLst>
              <a:ext uri="{FF2B5EF4-FFF2-40B4-BE49-F238E27FC236}">
                <a16:creationId xmlns:a16="http://schemas.microsoft.com/office/drawing/2014/main" id="{F5368A8A-3CF0-42B7-9BA9-816BC6C91D08}"/>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5730B8AB-F0D7-4990-9DB4-2FBDBCA269B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10">
              <a:extLst>
                <a:ext uri="{FF2B5EF4-FFF2-40B4-BE49-F238E27FC236}">
                  <a16:creationId xmlns:a16="http://schemas.microsoft.com/office/drawing/2014/main" id="{F5B70B46-9477-481E-AEB5-907ACF8B76A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20" name="Group 19">
            <a:extLst>
              <a:ext uri="{FF2B5EF4-FFF2-40B4-BE49-F238E27FC236}">
                <a16:creationId xmlns:a16="http://schemas.microsoft.com/office/drawing/2014/main" id="{24CFDBCC-2697-9A40-807C-2AEC552F2225}"/>
              </a:ext>
            </a:extLst>
          </p:cNvPr>
          <p:cNvGrpSpPr/>
          <p:nvPr/>
        </p:nvGrpSpPr>
        <p:grpSpPr>
          <a:xfrm>
            <a:off x="9132115" y="1213273"/>
            <a:ext cx="2713580" cy="2008369"/>
            <a:chOff x="1118156" y="2402471"/>
            <a:chExt cx="1978328" cy="1309392"/>
          </a:xfrm>
        </p:grpSpPr>
        <p:sp>
          <p:nvSpPr>
            <p:cNvPr id="3" name="Arc 2">
              <a:extLst>
                <a:ext uri="{FF2B5EF4-FFF2-40B4-BE49-F238E27FC236}">
                  <a16:creationId xmlns:a16="http://schemas.microsoft.com/office/drawing/2014/main" id="{ADDD7550-F72D-5F41-86AB-190B47DACF38}"/>
                </a:ext>
              </a:extLst>
            </p:cNvPr>
            <p:cNvSpPr/>
            <p:nvPr/>
          </p:nvSpPr>
          <p:spPr bwMode="auto">
            <a:xfrm rot="21185955">
              <a:off x="1118156" y="2402471"/>
              <a:ext cx="1978328" cy="1309392"/>
            </a:xfrm>
            <a:custGeom>
              <a:avLst/>
              <a:gdLst>
                <a:gd name="connsiteX0" fmla="*/ 1897747 w 3962400"/>
                <a:gd name="connsiteY0" fmla="*/ 1365 h 3075709"/>
                <a:gd name="connsiteX1" fmla="*/ 3845238 w 3962400"/>
                <a:gd name="connsiteY1" fmla="*/ 1016851 h 3075709"/>
                <a:gd name="connsiteX2" fmla="*/ 1981200 w 3962400"/>
                <a:gd name="connsiteY2" fmla="*/ 1537855 h 3075709"/>
                <a:gd name="connsiteX3" fmla="*/ 1897747 w 3962400"/>
                <a:gd name="connsiteY3" fmla="*/ 1365 h 3075709"/>
                <a:gd name="connsiteX0" fmla="*/ 1897747 w 3962400"/>
                <a:gd name="connsiteY0" fmla="*/ 1365 h 3075709"/>
                <a:gd name="connsiteX1" fmla="*/ 3845238 w 3962400"/>
                <a:gd name="connsiteY1" fmla="*/ 1016851 h 3075709"/>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592684 h 1608170"/>
                <a:gd name="connsiteX1" fmla="*/ 1978328 w 1978328"/>
                <a:gd name="connsiteY1" fmla="*/ 1608170 h 1608170"/>
                <a:gd name="connsiteX2" fmla="*/ 1432606 w 1978328"/>
                <a:gd name="connsiteY2" fmla="*/ 0 h 1608170"/>
                <a:gd name="connsiteX3" fmla="*/ 30837 w 1978328"/>
                <a:gd name="connsiteY3" fmla="*/ 592684 h 1608170"/>
                <a:gd name="connsiteX0" fmla="*/ 0 w 1978328"/>
                <a:gd name="connsiteY0" fmla="*/ 616864 h 1608170"/>
                <a:gd name="connsiteX1" fmla="*/ 1978328 w 1978328"/>
                <a:gd name="connsiteY1" fmla="*/ 1608170 h 1608170"/>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978328 w 1978328"/>
                <a:gd name="connsiteY1" fmla="*/ 1016862 h 1309392"/>
              </a:gdLst>
              <a:ahLst/>
              <a:cxnLst>
                <a:cxn ang="0">
                  <a:pos x="connsiteX0" y="connsiteY0"/>
                </a:cxn>
                <a:cxn ang="0">
                  <a:pos x="connsiteX1" y="connsiteY1"/>
                </a:cxn>
              </a:cxnLst>
              <a:rect l="l" t="t" r="r" b="b"/>
              <a:pathLst>
                <a:path w="1978328" h="1309392" stroke="0" extrusionOk="0">
                  <a:moveTo>
                    <a:pt x="30837" y="1376"/>
                  </a:moveTo>
                  <a:cubicBezTo>
                    <a:pt x="896172" y="-26942"/>
                    <a:pt x="1684905" y="384329"/>
                    <a:pt x="1978328" y="1016862"/>
                  </a:cubicBezTo>
                  <a:lnTo>
                    <a:pt x="532699" y="1309392"/>
                  </a:lnTo>
                  <a:lnTo>
                    <a:pt x="30837" y="1376"/>
                  </a:lnTo>
                  <a:close/>
                </a:path>
                <a:path w="1978328" h="1309392" fill="none">
                  <a:moveTo>
                    <a:pt x="0" y="25556"/>
                  </a:moveTo>
                  <a:cubicBezTo>
                    <a:pt x="857011" y="66009"/>
                    <a:pt x="1684905" y="384329"/>
                    <a:pt x="1978328" y="1016862"/>
                  </a:cubicBezTo>
                </a:path>
              </a:pathLst>
            </a:custGeom>
            <a:noFill/>
            <a:ln w="28575" cap="flat" cmpd="sng" algn="ctr">
              <a:solidFill>
                <a:schemeClr val="accent3"/>
              </a:solidFill>
              <a:prstDash val="sysDash"/>
              <a:round/>
              <a:headEnd type="none" w="med" len="med"/>
              <a:tailEnd type="triangle" w="lg" len="lg"/>
            </a:ln>
            <a:effectLst/>
          </p:spPr>
          <p:txBody>
            <a:bodyPr rtlCol="0" anchor="ctr"/>
            <a:lstStyle/>
            <a:p>
              <a:pPr algn="ctr"/>
              <a:endParaRPr lang="en-US" dirty="0"/>
            </a:p>
          </p:txBody>
        </p:sp>
        <p:sp>
          <p:nvSpPr>
            <p:cNvPr id="14" name="Arc 2">
              <a:extLst>
                <a:ext uri="{FF2B5EF4-FFF2-40B4-BE49-F238E27FC236}">
                  <a16:creationId xmlns:a16="http://schemas.microsoft.com/office/drawing/2014/main" id="{47B8F24A-4F4D-4B4E-9761-3D5C86D017C0}"/>
                </a:ext>
              </a:extLst>
            </p:cNvPr>
            <p:cNvSpPr/>
            <p:nvPr/>
          </p:nvSpPr>
          <p:spPr bwMode="auto">
            <a:xfrm rot="21185955">
              <a:off x="1118156" y="2402471"/>
              <a:ext cx="1978328" cy="1309392"/>
            </a:xfrm>
            <a:custGeom>
              <a:avLst/>
              <a:gdLst>
                <a:gd name="connsiteX0" fmla="*/ 1897747 w 3962400"/>
                <a:gd name="connsiteY0" fmla="*/ 1365 h 3075709"/>
                <a:gd name="connsiteX1" fmla="*/ 3845238 w 3962400"/>
                <a:gd name="connsiteY1" fmla="*/ 1016851 h 3075709"/>
                <a:gd name="connsiteX2" fmla="*/ 1981200 w 3962400"/>
                <a:gd name="connsiteY2" fmla="*/ 1537855 h 3075709"/>
                <a:gd name="connsiteX3" fmla="*/ 1897747 w 3962400"/>
                <a:gd name="connsiteY3" fmla="*/ 1365 h 3075709"/>
                <a:gd name="connsiteX0" fmla="*/ 1897747 w 3962400"/>
                <a:gd name="connsiteY0" fmla="*/ 1365 h 3075709"/>
                <a:gd name="connsiteX1" fmla="*/ 3845238 w 3962400"/>
                <a:gd name="connsiteY1" fmla="*/ 1016851 h 3075709"/>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592684 h 1608170"/>
                <a:gd name="connsiteX1" fmla="*/ 1978328 w 1978328"/>
                <a:gd name="connsiteY1" fmla="*/ 1608170 h 1608170"/>
                <a:gd name="connsiteX2" fmla="*/ 1432606 w 1978328"/>
                <a:gd name="connsiteY2" fmla="*/ 0 h 1608170"/>
                <a:gd name="connsiteX3" fmla="*/ 30837 w 1978328"/>
                <a:gd name="connsiteY3" fmla="*/ 592684 h 1608170"/>
                <a:gd name="connsiteX0" fmla="*/ 0 w 1978328"/>
                <a:gd name="connsiteY0" fmla="*/ 616864 h 1608170"/>
                <a:gd name="connsiteX1" fmla="*/ 1978328 w 1978328"/>
                <a:gd name="connsiteY1" fmla="*/ 1608170 h 1608170"/>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978328 w 1978328"/>
                <a:gd name="connsiteY1" fmla="*/ 1016862 h 1309392"/>
                <a:gd name="connsiteX0" fmla="*/ 30837 w 1978328"/>
                <a:gd name="connsiteY0" fmla="*/ 61159 h 1369175"/>
                <a:gd name="connsiteX1" fmla="*/ 1978328 w 1978328"/>
                <a:gd name="connsiteY1" fmla="*/ 1076645 h 1369175"/>
                <a:gd name="connsiteX2" fmla="*/ 532699 w 1978328"/>
                <a:gd name="connsiteY2" fmla="*/ 1369175 h 1369175"/>
                <a:gd name="connsiteX3" fmla="*/ 30837 w 1978328"/>
                <a:gd name="connsiteY3" fmla="*/ 61159 h 1369175"/>
                <a:gd name="connsiteX0" fmla="*/ 0 w 1978328"/>
                <a:gd name="connsiteY0" fmla="*/ 85339 h 1369175"/>
                <a:gd name="connsiteX1" fmla="*/ 1269248 w 1978328"/>
                <a:gd name="connsiteY1" fmla="*/ 362823 h 1369175"/>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269248 w 1978328"/>
                <a:gd name="connsiteY1" fmla="*/ 303040 h 1309392"/>
              </a:gdLst>
              <a:ahLst/>
              <a:cxnLst>
                <a:cxn ang="0">
                  <a:pos x="connsiteX0" y="connsiteY0"/>
                </a:cxn>
                <a:cxn ang="0">
                  <a:pos x="connsiteX1" y="connsiteY1"/>
                </a:cxn>
              </a:cxnLst>
              <a:rect l="l" t="t" r="r" b="b"/>
              <a:pathLst>
                <a:path w="1978328" h="1309392" stroke="0" extrusionOk="0">
                  <a:moveTo>
                    <a:pt x="30837" y="1376"/>
                  </a:moveTo>
                  <a:cubicBezTo>
                    <a:pt x="896172" y="-26942"/>
                    <a:pt x="1684905" y="384329"/>
                    <a:pt x="1978328" y="1016862"/>
                  </a:cubicBezTo>
                  <a:lnTo>
                    <a:pt x="532699" y="1309392"/>
                  </a:lnTo>
                  <a:lnTo>
                    <a:pt x="30837" y="1376"/>
                  </a:lnTo>
                  <a:close/>
                </a:path>
                <a:path w="1978328" h="1309392" fill="none">
                  <a:moveTo>
                    <a:pt x="0" y="25556"/>
                  </a:moveTo>
                  <a:cubicBezTo>
                    <a:pt x="857011" y="66009"/>
                    <a:pt x="1243107" y="344815"/>
                    <a:pt x="1269248" y="303040"/>
                  </a:cubicBezTo>
                </a:path>
              </a:pathLst>
            </a:custGeom>
            <a:noFill/>
            <a:ln w="28575" cap="flat" cmpd="sng" algn="ctr">
              <a:solidFill>
                <a:schemeClr val="accent3"/>
              </a:solidFill>
              <a:prstDash val="solid"/>
              <a:round/>
              <a:headEnd type="none" w="med" len="med"/>
              <a:tailEnd type="none" w="med" len="med"/>
            </a:ln>
            <a:effectLst/>
          </p:spPr>
          <p:txBody>
            <a:bodyPr rtlCol="0" anchor="ctr"/>
            <a:lstStyle/>
            <a:p>
              <a:pPr algn="ctr"/>
              <a:endParaRPr lang="en-US" dirty="0"/>
            </a:p>
          </p:txBody>
        </p:sp>
        <p:grpSp>
          <p:nvGrpSpPr>
            <p:cNvPr id="18" name="Group 17">
              <a:extLst>
                <a:ext uri="{FF2B5EF4-FFF2-40B4-BE49-F238E27FC236}">
                  <a16:creationId xmlns:a16="http://schemas.microsoft.com/office/drawing/2014/main" id="{E9BE2040-6A22-DC46-A4EF-B13388615C35}"/>
                </a:ext>
              </a:extLst>
            </p:cNvPr>
            <p:cNvGrpSpPr/>
            <p:nvPr/>
          </p:nvGrpSpPr>
          <p:grpSpPr>
            <a:xfrm>
              <a:off x="2155270" y="2571731"/>
              <a:ext cx="201748" cy="201748"/>
              <a:chOff x="4610350" y="2977211"/>
              <a:chExt cx="325080" cy="325080"/>
            </a:xfrm>
          </p:grpSpPr>
          <p:sp>
            <p:nvSpPr>
              <p:cNvPr id="17" name="Oval 16">
                <a:extLst>
                  <a:ext uri="{FF2B5EF4-FFF2-40B4-BE49-F238E27FC236}">
                    <a16:creationId xmlns:a16="http://schemas.microsoft.com/office/drawing/2014/main" id="{B77709A5-A6F5-FD4D-9CD5-101196EDC695}"/>
                  </a:ext>
                </a:extLst>
              </p:cNvPr>
              <p:cNvSpPr/>
              <p:nvPr/>
            </p:nvSpPr>
            <p:spPr bwMode="auto">
              <a:xfrm>
                <a:off x="4610350" y="2977211"/>
                <a:ext cx="325080" cy="325080"/>
              </a:xfrm>
              <a:prstGeom prst="ellipse">
                <a:avLst/>
              </a:prstGeom>
              <a:solidFill>
                <a:schemeClr val="tx1"/>
              </a:solid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Oval 15">
                <a:extLst>
                  <a:ext uri="{FF2B5EF4-FFF2-40B4-BE49-F238E27FC236}">
                    <a16:creationId xmlns:a16="http://schemas.microsoft.com/office/drawing/2014/main" id="{A6EAA184-2595-8641-9343-A91DBA25BA70}"/>
                  </a:ext>
                </a:extLst>
              </p:cNvPr>
              <p:cNvSpPr/>
              <p:nvPr/>
            </p:nvSpPr>
            <p:spPr bwMode="auto">
              <a:xfrm>
                <a:off x="4689763" y="3056624"/>
                <a:ext cx="166254" cy="16625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38" name="Right Triangle 37">
            <a:extLst>
              <a:ext uri="{FF2B5EF4-FFF2-40B4-BE49-F238E27FC236}">
                <a16:creationId xmlns:a16="http://schemas.microsoft.com/office/drawing/2014/main" id="{C15515DD-107F-7C49-B568-09FA8414446A}"/>
              </a:ext>
            </a:extLst>
          </p:cNvPr>
          <p:cNvSpPr/>
          <p:nvPr/>
        </p:nvSpPr>
        <p:spPr bwMode="auto">
          <a:xfrm flipH="1">
            <a:off x="626415" y="5263475"/>
            <a:ext cx="2754064" cy="706572"/>
          </a:xfrm>
          <a:prstGeom prst="rtTriangle">
            <a:avLst/>
          </a:prstGeom>
          <a:solidFill>
            <a:schemeClr val="accent2"/>
          </a:solidFill>
          <a:ln w="0">
            <a:noFill/>
            <a:miter lim="800000"/>
            <a:headEnd/>
            <a:tailEnd/>
          </a:ln>
        </p:spPr>
        <p:txBody>
          <a:bodyPr wrap="none" lIns="18288" tIns="18288" rIns="18288" bIns="18288" rtlCol="0" anchor="b"/>
          <a:lstStyle/>
          <a:p>
            <a:pPr algn="r" eaLnBrk="1" hangingPunct="1">
              <a:spcBef>
                <a:spcPct val="35000"/>
              </a:spcBef>
              <a:spcAft>
                <a:spcPct val="25000"/>
              </a:spcAft>
              <a:buClr>
                <a:schemeClr val="folHlink"/>
              </a:buClr>
              <a:buNone/>
            </a:pPr>
            <a:r>
              <a:rPr lang="en-US" sz="1400" b="1" dirty="0">
                <a:solidFill>
                  <a:schemeClr val="bg1"/>
                </a:solidFill>
                <a:latin typeface="Calibri" panose="020F0502020204030204" pitchFamily="34" charset="0"/>
              </a:rPr>
              <a:t>HIV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rediagnosis</a:t>
            </a:r>
          </a:p>
        </p:txBody>
      </p:sp>
      <p:grpSp>
        <p:nvGrpSpPr>
          <p:cNvPr id="39" name="Group 38">
            <a:extLst>
              <a:ext uri="{FF2B5EF4-FFF2-40B4-BE49-F238E27FC236}">
                <a16:creationId xmlns:a16="http://schemas.microsoft.com/office/drawing/2014/main" id="{47BC3F42-1846-584C-9091-EAE8D71FCE82}"/>
              </a:ext>
            </a:extLst>
          </p:cNvPr>
          <p:cNvGrpSpPr/>
          <p:nvPr/>
        </p:nvGrpSpPr>
        <p:grpSpPr>
          <a:xfrm>
            <a:off x="642906" y="5256990"/>
            <a:ext cx="2754064" cy="706572"/>
            <a:chOff x="4801492" y="3739315"/>
            <a:chExt cx="2994212" cy="1113142"/>
          </a:xfrm>
        </p:grpSpPr>
        <p:sp>
          <p:nvSpPr>
            <p:cNvPr id="42" name="Right Triangle 41">
              <a:extLst>
                <a:ext uri="{FF2B5EF4-FFF2-40B4-BE49-F238E27FC236}">
                  <a16:creationId xmlns:a16="http://schemas.microsoft.com/office/drawing/2014/main" id="{6FF2366D-6465-4A4F-B51E-4ECC27199EA8}"/>
                </a:ext>
              </a:extLst>
            </p:cNvPr>
            <p:cNvSpPr/>
            <p:nvPr/>
          </p:nvSpPr>
          <p:spPr bwMode="auto">
            <a:xfrm flipV="1">
              <a:off x="4801492" y="3739315"/>
              <a:ext cx="2994212" cy="1113142"/>
            </a:xfrm>
            <a:prstGeom prst="rtTriangle">
              <a:avLst/>
            </a:prstGeom>
            <a:solidFill>
              <a:schemeClr val="accent1"/>
            </a:solidFill>
            <a:ln w="0">
              <a:noFill/>
              <a:miter lim="800000"/>
              <a:headEnd/>
              <a:tailEnd/>
            </a:ln>
          </p:spPr>
          <p:txBody>
            <a:bodyPr vert="horz" lIns="18288" tIns="18288" rIns="18288" bIns="18288" rtlCol="0" anchor="b"/>
            <a:lstStyle/>
            <a:p>
              <a:pPr eaLnBrk="1" hangingPunct="1">
                <a:spcBef>
                  <a:spcPct val="35000"/>
                </a:spcBef>
                <a:spcAft>
                  <a:spcPct val="25000"/>
                </a:spcAft>
                <a:buClr>
                  <a:schemeClr val="folHlink"/>
                </a:buClr>
                <a:buNone/>
              </a:pPr>
              <a:endParaRPr lang="en-US" sz="1400" b="1" dirty="0">
                <a:solidFill>
                  <a:schemeClr val="tx1"/>
                </a:solidFill>
                <a:latin typeface="Calibri" panose="020F0502020204030204" pitchFamily="34" charset="0"/>
              </a:endParaRPr>
            </a:p>
          </p:txBody>
        </p:sp>
        <p:sp>
          <p:nvSpPr>
            <p:cNvPr id="43" name="TextBox 42">
              <a:extLst>
                <a:ext uri="{FF2B5EF4-FFF2-40B4-BE49-F238E27FC236}">
                  <a16:creationId xmlns:a16="http://schemas.microsoft.com/office/drawing/2014/main" id="{601572AB-2EB1-8F48-95D2-C420E7FB3011}"/>
                </a:ext>
              </a:extLst>
            </p:cNvPr>
            <p:cNvSpPr txBox="1"/>
            <p:nvPr/>
          </p:nvSpPr>
          <p:spPr bwMode="auto">
            <a:xfrm>
              <a:off x="4801492" y="3770130"/>
              <a:ext cx="2443262" cy="8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35000"/>
                </a:spcBef>
                <a:spcAft>
                  <a:spcPct val="25000"/>
                </a:spcAft>
                <a:buClr>
                  <a:schemeClr val="folHlink"/>
                </a:buClr>
              </a:pPr>
              <a:r>
                <a:rPr lang="en-US" sz="1400" b="1" dirty="0">
                  <a:latin typeface="Calibri" panose="020F0502020204030204" pitchFamily="34" charset="0"/>
                </a:rPr>
                <a:t>HIV +</a:t>
              </a:r>
              <a:br>
                <a:rPr lang="en-US" sz="1400" b="1" dirty="0">
                  <a:latin typeface="Calibri" panose="020F0502020204030204" pitchFamily="34" charset="0"/>
                </a:rPr>
              </a:br>
              <a:r>
                <a:rPr lang="en-US" sz="1400" b="1" dirty="0">
                  <a:latin typeface="Calibri" panose="020F0502020204030204" pitchFamily="34" charset="0"/>
                </a:rPr>
                <a:t>diagnosis</a:t>
              </a:r>
            </a:p>
          </p:txBody>
        </p:sp>
      </p:grpSp>
      <p:sp>
        <p:nvSpPr>
          <p:cNvPr id="40" name="TextBox 39">
            <a:extLst>
              <a:ext uri="{FF2B5EF4-FFF2-40B4-BE49-F238E27FC236}">
                <a16:creationId xmlns:a16="http://schemas.microsoft.com/office/drawing/2014/main" id="{E7A0933F-0676-3149-8BBC-8608762E7474}"/>
              </a:ext>
            </a:extLst>
          </p:cNvPr>
          <p:cNvSpPr txBox="1"/>
          <p:nvPr/>
        </p:nvSpPr>
        <p:spPr bwMode="auto">
          <a:xfrm>
            <a:off x="642906" y="4955132"/>
            <a:ext cx="27375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2"/>
                </a:solidFill>
                <a:latin typeface="Calibri" panose="020F0502020204030204" pitchFamily="34" charset="0"/>
              </a:rPr>
              <a:t>STAGE 1</a:t>
            </a:r>
          </a:p>
        </p:txBody>
      </p:sp>
      <p:cxnSp>
        <p:nvCxnSpPr>
          <p:cNvPr id="41" name="Straight Arrow Connector 40">
            <a:extLst>
              <a:ext uri="{FF2B5EF4-FFF2-40B4-BE49-F238E27FC236}">
                <a16:creationId xmlns:a16="http://schemas.microsoft.com/office/drawing/2014/main" id="{DE719FD3-C136-2641-A7C4-68A84DF39599}"/>
              </a:ext>
            </a:extLst>
          </p:cNvPr>
          <p:cNvCxnSpPr>
            <a:cxnSpLocks/>
            <a:stCxn id="40" idx="2"/>
          </p:cNvCxnSpPr>
          <p:nvPr/>
        </p:nvCxnSpPr>
        <p:spPr bwMode="auto">
          <a:xfrm flipV="1">
            <a:off x="2011693" y="4543652"/>
            <a:ext cx="1460513" cy="750034"/>
          </a:xfrm>
          <a:prstGeom prst="straightConnector1">
            <a:avLst/>
          </a:prstGeom>
          <a:noFill/>
          <a:ln w="63500" cap="flat" cmpd="sng" algn="ctr">
            <a:solidFill>
              <a:schemeClr val="accent1"/>
            </a:solidFill>
            <a:prstDash val="solid"/>
            <a:round/>
            <a:headEnd type="none" w="med" len="med"/>
            <a:tailEnd type="triangle"/>
          </a:ln>
          <a:effectLst/>
        </p:spPr>
      </p:cxnSp>
      <p:grpSp>
        <p:nvGrpSpPr>
          <p:cNvPr id="45" name="Group 44">
            <a:extLst>
              <a:ext uri="{FF2B5EF4-FFF2-40B4-BE49-F238E27FC236}">
                <a16:creationId xmlns:a16="http://schemas.microsoft.com/office/drawing/2014/main" id="{443FF0E3-9706-1146-BA58-65F10FAD447A}"/>
              </a:ext>
            </a:extLst>
          </p:cNvPr>
          <p:cNvGrpSpPr/>
          <p:nvPr/>
        </p:nvGrpSpPr>
        <p:grpSpPr>
          <a:xfrm>
            <a:off x="2950902" y="3462296"/>
            <a:ext cx="2770555" cy="1031209"/>
            <a:chOff x="4801492" y="4035747"/>
            <a:chExt cx="3012141" cy="1624578"/>
          </a:xfrm>
        </p:grpSpPr>
        <p:sp>
          <p:nvSpPr>
            <p:cNvPr id="46" name="Right Triangle 45">
              <a:extLst>
                <a:ext uri="{FF2B5EF4-FFF2-40B4-BE49-F238E27FC236}">
                  <a16:creationId xmlns:a16="http://schemas.microsoft.com/office/drawing/2014/main" id="{4146A98E-34B5-084B-ABA4-FAC18821A5DF}"/>
                </a:ext>
              </a:extLst>
            </p:cNvPr>
            <p:cNvSpPr/>
            <p:nvPr/>
          </p:nvSpPr>
          <p:spPr bwMode="auto">
            <a:xfrm flipH="1">
              <a:off x="4801492" y="4547183"/>
              <a:ext cx="2994212" cy="1113142"/>
            </a:xfrm>
            <a:prstGeom prst="rtTriangle">
              <a:avLst/>
            </a:prstGeom>
            <a:solidFill>
              <a:schemeClr val="accent2"/>
            </a:solidFill>
            <a:ln w="0">
              <a:noFill/>
              <a:miter lim="800000"/>
              <a:headEnd/>
              <a:tailEnd/>
            </a:ln>
          </p:spPr>
          <p:txBody>
            <a:bodyPr wrap="none" lIns="0" tIns="18288" rIns="0" bIns="18288" rtlCol="0" anchor="b"/>
            <a:lstStyle/>
            <a:p>
              <a:pPr algn="r">
                <a:spcBef>
                  <a:spcPct val="35000"/>
                </a:spcBef>
                <a:spcAft>
                  <a:spcPct val="25000"/>
                </a:spcAft>
                <a:buClr>
                  <a:schemeClr val="folHlink"/>
                </a:buClr>
              </a:pPr>
              <a:r>
                <a:rPr lang="en-US" sz="1400" b="1" dirty="0">
                  <a:solidFill>
                    <a:schemeClr val="bg1"/>
                  </a:solidFill>
                  <a:latin typeface="Calibri" panose="020F0502020204030204" pitchFamily="34" charset="0"/>
                </a:rPr>
                <a:t>Relinked to</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HIV care</a:t>
              </a:r>
            </a:p>
          </p:txBody>
        </p:sp>
        <p:grpSp>
          <p:nvGrpSpPr>
            <p:cNvPr id="47" name="Group 46">
              <a:extLst>
                <a:ext uri="{FF2B5EF4-FFF2-40B4-BE49-F238E27FC236}">
                  <a16:creationId xmlns:a16="http://schemas.microsoft.com/office/drawing/2014/main" id="{4D7FC55F-D3CA-4948-A3C0-F911BDF29DEF}"/>
                </a:ext>
              </a:extLst>
            </p:cNvPr>
            <p:cNvGrpSpPr/>
            <p:nvPr/>
          </p:nvGrpSpPr>
          <p:grpSpPr>
            <a:xfrm>
              <a:off x="4819421" y="4536967"/>
              <a:ext cx="2994212" cy="1113142"/>
              <a:chOff x="4801492" y="3739315"/>
              <a:chExt cx="2994212" cy="1113142"/>
            </a:xfrm>
          </p:grpSpPr>
          <p:sp>
            <p:nvSpPr>
              <p:cNvPr id="50" name="Right Triangle 49">
                <a:extLst>
                  <a:ext uri="{FF2B5EF4-FFF2-40B4-BE49-F238E27FC236}">
                    <a16:creationId xmlns:a16="http://schemas.microsoft.com/office/drawing/2014/main" id="{65E1B253-DF90-B246-9844-418741A61AE7}"/>
                  </a:ext>
                </a:extLst>
              </p:cNvPr>
              <p:cNvSpPr/>
              <p:nvPr/>
            </p:nvSpPr>
            <p:spPr bwMode="auto">
              <a:xfrm flipV="1">
                <a:off x="4801492" y="3739315"/>
                <a:ext cx="2994212" cy="1113142"/>
              </a:xfrm>
              <a:prstGeom prst="rtTriangle">
                <a:avLst/>
              </a:prstGeom>
              <a:solidFill>
                <a:schemeClr val="accent1"/>
              </a:solidFill>
              <a:ln w="0">
                <a:noFill/>
                <a:miter lim="800000"/>
                <a:headEnd/>
                <a:tailEnd/>
              </a:ln>
            </p:spPr>
            <p:txBody>
              <a:bodyPr vert="horz" lIns="18288" tIns="18288" rIns="18288" bIns="18288" rtlCol="0" anchor="b"/>
              <a:lstStyle/>
              <a:p>
                <a:pPr eaLnBrk="1" hangingPunct="1">
                  <a:spcBef>
                    <a:spcPct val="35000"/>
                  </a:spcBef>
                  <a:spcAft>
                    <a:spcPct val="25000"/>
                  </a:spcAft>
                  <a:buClr>
                    <a:schemeClr val="folHlink"/>
                  </a:buClr>
                  <a:buNone/>
                </a:pPr>
                <a:endParaRPr lang="en-US" sz="1400" b="1" dirty="0">
                  <a:solidFill>
                    <a:schemeClr val="tx1"/>
                  </a:solidFill>
                  <a:latin typeface="Calibri" panose="020F0502020204030204" pitchFamily="34" charset="0"/>
                </a:endParaRPr>
              </a:p>
            </p:txBody>
          </p:sp>
          <p:sp>
            <p:nvSpPr>
              <p:cNvPr id="51" name="TextBox 50">
                <a:extLst>
                  <a:ext uri="{FF2B5EF4-FFF2-40B4-BE49-F238E27FC236}">
                    <a16:creationId xmlns:a16="http://schemas.microsoft.com/office/drawing/2014/main" id="{62B8DF70-4F71-C74F-87AC-8ACF44DA93CD}"/>
                  </a:ext>
                </a:extLst>
              </p:cNvPr>
              <p:cNvSpPr txBox="1"/>
              <p:nvPr/>
            </p:nvSpPr>
            <p:spPr bwMode="auto">
              <a:xfrm>
                <a:off x="4801492" y="3770130"/>
                <a:ext cx="1679448" cy="8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35000"/>
                  </a:spcBef>
                  <a:spcAft>
                    <a:spcPct val="25000"/>
                  </a:spcAft>
                  <a:buClr>
                    <a:schemeClr val="folHlink"/>
                  </a:buClr>
                </a:pPr>
                <a:r>
                  <a:rPr lang="en-US" sz="1400" b="1" dirty="0">
                    <a:latin typeface="Calibri" panose="020F0502020204030204" pitchFamily="34" charset="0"/>
                  </a:rPr>
                  <a:t>Linked to</a:t>
                </a:r>
                <a:br>
                  <a:rPr lang="en-US" sz="1400" b="1" dirty="0">
                    <a:latin typeface="Calibri" panose="020F0502020204030204" pitchFamily="34" charset="0"/>
                  </a:rPr>
                </a:br>
                <a:r>
                  <a:rPr lang="en-US" sz="1400" b="1" dirty="0">
                    <a:latin typeface="Calibri" panose="020F0502020204030204" pitchFamily="34" charset="0"/>
                  </a:rPr>
                  <a:t>HIV care</a:t>
                </a:r>
              </a:p>
            </p:txBody>
          </p:sp>
        </p:grpSp>
        <p:sp>
          <p:nvSpPr>
            <p:cNvPr id="48" name="TextBox 47">
              <a:extLst>
                <a:ext uri="{FF2B5EF4-FFF2-40B4-BE49-F238E27FC236}">
                  <a16:creationId xmlns:a16="http://schemas.microsoft.com/office/drawing/2014/main" id="{3450898F-AB09-6949-9F54-1E3F1F45D8B2}"/>
                </a:ext>
              </a:extLst>
            </p:cNvPr>
            <p:cNvSpPr txBox="1"/>
            <p:nvPr/>
          </p:nvSpPr>
          <p:spPr bwMode="auto">
            <a:xfrm>
              <a:off x="4819421" y="4061417"/>
              <a:ext cx="2976283" cy="5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2"/>
                  </a:solidFill>
                  <a:latin typeface="Calibri" panose="020F0502020204030204" pitchFamily="34" charset="0"/>
                </a:rPr>
                <a:t>STAGE 2</a:t>
              </a:r>
            </a:p>
          </p:txBody>
        </p:sp>
        <p:cxnSp>
          <p:nvCxnSpPr>
            <p:cNvPr id="49" name="Straight Arrow Connector 48">
              <a:extLst>
                <a:ext uri="{FF2B5EF4-FFF2-40B4-BE49-F238E27FC236}">
                  <a16:creationId xmlns:a16="http://schemas.microsoft.com/office/drawing/2014/main" id="{DE67C8B4-9DC7-2E4E-AD45-FF105C89F4D4}"/>
                </a:ext>
              </a:extLst>
            </p:cNvPr>
            <p:cNvCxnSpPr>
              <a:cxnSpLocks/>
              <a:stCxn id="48" idx="2"/>
            </p:cNvCxnSpPr>
            <p:nvPr/>
          </p:nvCxnSpPr>
          <p:spPr bwMode="auto">
            <a:xfrm flipV="1">
              <a:off x="6307563" y="4035747"/>
              <a:ext cx="716148" cy="559031"/>
            </a:xfrm>
            <a:prstGeom prst="straightConnector1">
              <a:avLst/>
            </a:prstGeom>
            <a:noFill/>
            <a:ln w="63500" cap="flat" cmpd="sng" algn="ctr">
              <a:solidFill>
                <a:schemeClr val="accent1"/>
              </a:solidFill>
              <a:prstDash val="solid"/>
              <a:round/>
              <a:headEnd type="none" w="med" len="med"/>
              <a:tailEnd type="triangle"/>
            </a:ln>
            <a:effectLst/>
          </p:spPr>
        </p:cxnSp>
      </p:grpSp>
      <p:grpSp>
        <p:nvGrpSpPr>
          <p:cNvPr id="52" name="Group 51">
            <a:extLst>
              <a:ext uri="{FF2B5EF4-FFF2-40B4-BE49-F238E27FC236}">
                <a16:creationId xmlns:a16="http://schemas.microsoft.com/office/drawing/2014/main" id="{8EDFCAA2-70DE-1942-A52A-0E376DB93560}"/>
              </a:ext>
            </a:extLst>
          </p:cNvPr>
          <p:cNvGrpSpPr/>
          <p:nvPr/>
        </p:nvGrpSpPr>
        <p:grpSpPr>
          <a:xfrm>
            <a:off x="4625577" y="2319928"/>
            <a:ext cx="2770555" cy="1031209"/>
            <a:chOff x="4801492" y="4035747"/>
            <a:chExt cx="3012141" cy="1624578"/>
          </a:xfrm>
        </p:grpSpPr>
        <p:sp>
          <p:nvSpPr>
            <p:cNvPr id="53" name="Right Triangle 52">
              <a:extLst>
                <a:ext uri="{FF2B5EF4-FFF2-40B4-BE49-F238E27FC236}">
                  <a16:creationId xmlns:a16="http://schemas.microsoft.com/office/drawing/2014/main" id="{2B3183E7-9452-4A49-AA85-995F18CCE114}"/>
                </a:ext>
              </a:extLst>
            </p:cNvPr>
            <p:cNvSpPr/>
            <p:nvPr/>
          </p:nvSpPr>
          <p:spPr bwMode="auto">
            <a:xfrm flipH="1">
              <a:off x="4801492" y="4547183"/>
              <a:ext cx="2994212" cy="1113142"/>
            </a:xfrm>
            <a:prstGeom prst="rtTriangle">
              <a:avLst/>
            </a:prstGeom>
            <a:solidFill>
              <a:schemeClr val="accent2"/>
            </a:solidFill>
            <a:ln w="0">
              <a:noFill/>
              <a:miter lim="800000"/>
              <a:headEnd/>
              <a:tailEnd/>
            </a:ln>
          </p:spPr>
          <p:txBody>
            <a:bodyPr wrap="none" lIns="0" tIns="18288" rIns="0" bIns="18288" rtlCol="0" anchor="b"/>
            <a:lstStyle/>
            <a:p>
              <a:pPr algn="r">
                <a:spcBef>
                  <a:spcPct val="35000"/>
                </a:spcBef>
                <a:spcAft>
                  <a:spcPct val="25000"/>
                </a:spcAft>
                <a:buClr>
                  <a:schemeClr val="folHlink"/>
                </a:buClr>
              </a:pPr>
              <a:r>
                <a:rPr lang="en-US" sz="1400" b="1" dirty="0">
                  <a:solidFill>
                    <a:schemeClr val="bg1"/>
                  </a:solidFill>
                  <a:latin typeface="Calibri" panose="020F0502020204030204" pitchFamily="34" charset="0"/>
                </a:rPr>
                <a:t>Reinitiated</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on ART</a:t>
              </a:r>
            </a:p>
          </p:txBody>
        </p:sp>
        <p:grpSp>
          <p:nvGrpSpPr>
            <p:cNvPr id="54" name="Group 53">
              <a:extLst>
                <a:ext uri="{FF2B5EF4-FFF2-40B4-BE49-F238E27FC236}">
                  <a16:creationId xmlns:a16="http://schemas.microsoft.com/office/drawing/2014/main" id="{F3BCE6E6-CE93-4449-9F85-31562B9DEEA7}"/>
                </a:ext>
              </a:extLst>
            </p:cNvPr>
            <p:cNvGrpSpPr/>
            <p:nvPr/>
          </p:nvGrpSpPr>
          <p:grpSpPr>
            <a:xfrm>
              <a:off x="4819421" y="4536967"/>
              <a:ext cx="2994212" cy="1113142"/>
              <a:chOff x="4801492" y="3739315"/>
              <a:chExt cx="2994212" cy="1113142"/>
            </a:xfrm>
          </p:grpSpPr>
          <p:sp>
            <p:nvSpPr>
              <p:cNvPr id="57" name="Right Triangle 56">
                <a:extLst>
                  <a:ext uri="{FF2B5EF4-FFF2-40B4-BE49-F238E27FC236}">
                    <a16:creationId xmlns:a16="http://schemas.microsoft.com/office/drawing/2014/main" id="{5B296804-CD13-8C4F-8CE5-B90C9B1E611F}"/>
                  </a:ext>
                </a:extLst>
              </p:cNvPr>
              <p:cNvSpPr/>
              <p:nvPr/>
            </p:nvSpPr>
            <p:spPr bwMode="auto">
              <a:xfrm flipV="1">
                <a:off x="4801492" y="3739315"/>
                <a:ext cx="2994212" cy="1113142"/>
              </a:xfrm>
              <a:prstGeom prst="rtTriangle">
                <a:avLst/>
              </a:prstGeom>
              <a:solidFill>
                <a:schemeClr val="accent1"/>
              </a:solidFill>
              <a:ln w="0">
                <a:noFill/>
                <a:miter lim="800000"/>
                <a:headEnd/>
                <a:tailEnd/>
              </a:ln>
            </p:spPr>
            <p:txBody>
              <a:bodyPr vert="horz" lIns="18288" tIns="18288" rIns="18288" bIns="18288" rtlCol="0" anchor="b"/>
              <a:lstStyle/>
              <a:p>
                <a:pPr eaLnBrk="1" hangingPunct="1">
                  <a:spcBef>
                    <a:spcPct val="35000"/>
                  </a:spcBef>
                  <a:spcAft>
                    <a:spcPct val="25000"/>
                  </a:spcAft>
                  <a:buClr>
                    <a:schemeClr val="folHlink"/>
                  </a:buClr>
                  <a:buNone/>
                </a:pPr>
                <a:endParaRPr lang="en-US" sz="1400" b="1" dirty="0">
                  <a:solidFill>
                    <a:schemeClr val="tx1"/>
                  </a:solidFill>
                  <a:latin typeface="Calibri" panose="020F0502020204030204" pitchFamily="34" charset="0"/>
                </a:endParaRPr>
              </a:p>
            </p:txBody>
          </p:sp>
          <p:sp>
            <p:nvSpPr>
              <p:cNvPr id="58" name="TextBox 57">
                <a:extLst>
                  <a:ext uri="{FF2B5EF4-FFF2-40B4-BE49-F238E27FC236}">
                    <a16:creationId xmlns:a16="http://schemas.microsoft.com/office/drawing/2014/main" id="{9F26DBF9-9F08-1445-AE56-18E9D28AFA65}"/>
                  </a:ext>
                </a:extLst>
              </p:cNvPr>
              <p:cNvSpPr txBox="1"/>
              <p:nvPr/>
            </p:nvSpPr>
            <p:spPr bwMode="auto">
              <a:xfrm>
                <a:off x="4801492" y="3770130"/>
                <a:ext cx="1679448" cy="82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35000"/>
                  </a:spcBef>
                  <a:spcAft>
                    <a:spcPct val="25000"/>
                  </a:spcAft>
                  <a:buClr>
                    <a:schemeClr val="folHlink"/>
                  </a:buClr>
                </a:pPr>
                <a:r>
                  <a:rPr lang="en-US" sz="1400" b="1" dirty="0">
                    <a:latin typeface="Calibri" panose="020F0502020204030204" pitchFamily="34" charset="0"/>
                  </a:rPr>
                  <a:t>Initiated on</a:t>
                </a:r>
                <a:br>
                  <a:rPr lang="en-US" sz="1400" b="1" dirty="0">
                    <a:latin typeface="Calibri" panose="020F0502020204030204" pitchFamily="34" charset="0"/>
                  </a:rPr>
                </a:br>
                <a:r>
                  <a:rPr lang="en-US" sz="1400" b="1" dirty="0">
                    <a:latin typeface="Calibri" panose="020F0502020204030204" pitchFamily="34" charset="0"/>
                  </a:rPr>
                  <a:t>ART</a:t>
                </a:r>
              </a:p>
            </p:txBody>
          </p:sp>
        </p:grpSp>
        <p:sp>
          <p:nvSpPr>
            <p:cNvPr id="55" name="TextBox 54">
              <a:extLst>
                <a:ext uri="{FF2B5EF4-FFF2-40B4-BE49-F238E27FC236}">
                  <a16:creationId xmlns:a16="http://schemas.microsoft.com/office/drawing/2014/main" id="{92F6741E-974A-C04E-9AEF-3E7B69693A34}"/>
                </a:ext>
              </a:extLst>
            </p:cNvPr>
            <p:cNvSpPr txBox="1"/>
            <p:nvPr/>
          </p:nvSpPr>
          <p:spPr bwMode="auto">
            <a:xfrm>
              <a:off x="4819421" y="4061417"/>
              <a:ext cx="2976283" cy="5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2"/>
                  </a:solidFill>
                  <a:latin typeface="Calibri" panose="020F0502020204030204" pitchFamily="34" charset="0"/>
                </a:rPr>
                <a:t>STAGE 3</a:t>
              </a:r>
            </a:p>
          </p:txBody>
        </p:sp>
        <p:cxnSp>
          <p:nvCxnSpPr>
            <p:cNvPr id="56" name="Straight Arrow Connector 55">
              <a:extLst>
                <a:ext uri="{FF2B5EF4-FFF2-40B4-BE49-F238E27FC236}">
                  <a16:creationId xmlns:a16="http://schemas.microsoft.com/office/drawing/2014/main" id="{A2B9929F-6C22-3C49-9CD9-1F3E849A40AB}"/>
                </a:ext>
              </a:extLst>
            </p:cNvPr>
            <p:cNvCxnSpPr>
              <a:cxnSpLocks/>
              <a:stCxn id="55" idx="2"/>
            </p:cNvCxnSpPr>
            <p:nvPr/>
          </p:nvCxnSpPr>
          <p:spPr bwMode="auto">
            <a:xfrm flipV="1">
              <a:off x="6307563" y="4035747"/>
              <a:ext cx="716148" cy="559031"/>
            </a:xfrm>
            <a:prstGeom prst="straightConnector1">
              <a:avLst/>
            </a:prstGeom>
            <a:noFill/>
            <a:ln w="63500" cap="flat" cmpd="sng" algn="ctr">
              <a:solidFill>
                <a:schemeClr val="accent1"/>
              </a:solidFill>
              <a:prstDash val="solid"/>
              <a:round/>
              <a:headEnd type="none" w="med" len="med"/>
              <a:tailEnd type="triangle"/>
            </a:ln>
            <a:effectLst/>
          </p:spPr>
        </p:cxnSp>
      </p:grpSp>
      <p:sp>
        <p:nvSpPr>
          <p:cNvPr id="62" name="TextBox 61">
            <a:extLst>
              <a:ext uri="{FF2B5EF4-FFF2-40B4-BE49-F238E27FC236}">
                <a16:creationId xmlns:a16="http://schemas.microsoft.com/office/drawing/2014/main" id="{3C2CF73E-34A6-694D-9780-437B5B33A640}"/>
              </a:ext>
            </a:extLst>
          </p:cNvPr>
          <p:cNvSpPr txBox="1"/>
          <p:nvPr/>
        </p:nvSpPr>
        <p:spPr bwMode="auto">
          <a:xfrm>
            <a:off x="6680776" y="1266746"/>
            <a:ext cx="27375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2"/>
                </a:solidFill>
                <a:latin typeface="Calibri" panose="020F0502020204030204" pitchFamily="34" charset="0"/>
              </a:rPr>
              <a:t>STAGE 4</a:t>
            </a:r>
          </a:p>
        </p:txBody>
      </p:sp>
      <p:cxnSp>
        <p:nvCxnSpPr>
          <p:cNvPr id="63" name="Straight Arrow Connector 62">
            <a:extLst>
              <a:ext uri="{FF2B5EF4-FFF2-40B4-BE49-F238E27FC236}">
                <a16:creationId xmlns:a16="http://schemas.microsoft.com/office/drawing/2014/main" id="{137361C0-2E59-EF41-9575-C559EDC1309F}"/>
              </a:ext>
            </a:extLst>
          </p:cNvPr>
          <p:cNvCxnSpPr>
            <a:cxnSpLocks/>
            <a:stCxn id="62" idx="2"/>
          </p:cNvCxnSpPr>
          <p:nvPr/>
        </p:nvCxnSpPr>
        <p:spPr bwMode="auto">
          <a:xfrm flipV="1">
            <a:off x="8049563" y="1250452"/>
            <a:ext cx="658710" cy="354848"/>
          </a:xfrm>
          <a:prstGeom prst="straightConnector1">
            <a:avLst/>
          </a:prstGeom>
          <a:noFill/>
          <a:ln w="63500" cap="flat" cmpd="sng" algn="ctr">
            <a:solidFill>
              <a:schemeClr val="accent1"/>
            </a:solidFill>
            <a:prstDash val="solid"/>
            <a:round/>
            <a:headEnd type="none" w="med" len="med"/>
            <a:tailEnd type="triangle"/>
          </a:ln>
          <a:effectLst/>
        </p:spPr>
      </p:cxnSp>
      <p:sp>
        <p:nvSpPr>
          <p:cNvPr id="71" name="Rectangle 70">
            <a:extLst>
              <a:ext uri="{FF2B5EF4-FFF2-40B4-BE49-F238E27FC236}">
                <a16:creationId xmlns:a16="http://schemas.microsoft.com/office/drawing/2014/main" id="{501DA784-006D-CD4F-B5FD-A7A2AE0D406A}"/>
              </a:ext>
            </a:extLst>
          </p:cNvPr>
          <p:cNvSpPr/>
          <p:nvPr/>
        </p:nvSpPr>
        <p:spPr bwMode="auto">
          <a:xfrm>
            <a:off x="8708273" y="527431"/>
            <a:ext cx="2737573" cy="698004"/>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Long-term retention</a:t>
            </a:r>
            <a:br>
              <a:rPr lang="en-US" sz="1800" b="1" dirty="0">
                <a:solidFill>
                  <a:schemeClr val="tx1"/>
                </a:solidFill>
                <a:latin typeface="Calibri" panose="020F0502020204030204" pitchFamily="34" charset="0"/>
              </a:rPr>
            </a:br>
            <a:r>
              <a:rPr lang="en-US" sz="1800" b="1" dirty="0">
                <a:solidFill>
                  <a:schemeClr val="tx1"/>
                </a:solidFill>
                <a:latin typeface="Calibri" panose="020F0502020204030204" pitchFamily="34" charset="0"/>
              </a:rPr>
              <a:t>(&gt;6 mo)</a:t>
            </a:r>
          </a:p>
        </p:txBody>
      </p:sp>
      <p:sp>
        <p:nvSpPr>
          <p:cNvPr id="72" name="Rectangle 71">
            <a:extLst>
              <a:ext uri="{FF2B5EF4-FFF2-40B4-BE49-F238E27FC236}">
                <a16:creationId xmlns:a16="http://schemas.microsoft.com/office/drawing/2014/main" id="{92CCD130-E3E9-5342-833F-646986A02B9C}"/>
              </a:ext>
            </a:extLst>
          </p:cNvPr>
          <p:cNvSpPr/>
          <p:nvPr/>
        </p:nvSpPr>
        <p:spPr bwMode="auto">
          <a:xfrm>
            <a:off x="9278099" y="2139220"/>
            <a:ext cx="2027497" cy="646331"/>
          </a:xfrm>
          <a:prstGeom prst="rect">
            <a:avLst/>
          </a:prstGeom>
          <a:noFill/>
          <a:ln w="0">
            <a:noFill/>
            <a:miter lim="800000"/>
            <a:headEnd/>
            <a:tailEnd/>
          </a:ln>
        </p:spPr>
        <p:txBody>
          <a:bodyPr rtlCol="0" anchor="ctr">
            <a:spAutoFit/>
          </a:bodyPr>
          <a:lstStyle/>
          <a:p>
            <a:pPr algn="ctr" eaLnBrk="1" hangingPunct="1">
              <a:spcBef>
                <a:spcPct val="35000"/>
              </a:spcBef>
              <a:spcAft>
                <a:spcPct val="25000"/>
              </a:spcAft>
              <a:buClr>
                <a:schemeClr val="folHlink"/>
              </a:buClr>
              <a:buNone/>
            </a:pPr>
            <a:r>
              <a:rPr lang="en-US" sz="1800" b="1" dirty="0">
                <a:solidFill>
                  <a:schemeClr val="accent3"/>
                </a:solidFill>
                <a:latin typeface="Calibri" panose="020F0502020204030204" pitchFamily="34" charset="0"/>
              </a:rPr>
              <a:t>Disengagement after 6 mo of ART</a:t>
            </a:r>
          </a:p>
        </p:txBody>
      </p:sp>
      <p:grpSp>
        <p:nvGrpSpPr>
          <p:cNvPr id="73" name="Group 72">
            <a:extLst>
              <a:ext uri="{FF2B5EF4-FFF2-40B4-BE49-F238E27FC236}">
                <a16:creationId xmlns:a16="http://schemas.microsoft.com/office/drawing/2014/main" id="{9E19C391-EC6C-3745-8165-F11ECC07F5ED}"/>
              </a:ext>
            </a:extLst>
          </p:cNvPr>
          <p:cNvGrpSpPr/>
          <p:nvPr/>
        </p:nvGrpSpPr>
        <p:grpSpPr>
          <a:xfrm>
            <a:off x="7081037" y="2279687"/>
            <a:ext cx="2713580" cy="2008369"/>
            <a:chOff x="1118156" y="2402471"/>
            <a:chExt cx="1978328" cy="1309392"/>
          </a:xfrm>
        </p:grpSpPr>
        <p:sp>
          <p:nvSpPr>
            <p:cNvPr id="74" name="Arc 2">
              <a:extLst>
                <a:ext uri="{FF2B5EF4-FFF2-40B4-BE49-F238E27FC236}">
                  <a16:creationId xmlns:a16="http://schemas.microsoft.com/office/drawing/2014/main" id="{559AA574-8A70-0945-909F-84F7F4C5B9A7}"/>
                </a:ext>
              </a:extLst>
            </p:cNvPr>
            <p:cNvSpPr/>
            <p:nvPr/>
          </p:nvSpPr>
          <p:spPr bwMode="auto">
            <a:xfrm rot="21185955">
              <a:off x="1118156" y="2402471"/>
              <a:ext cx="1978328" cy="1309392"/>
            </a:xfrm>
            <a:custGeom>
              <a:avLst/>
              <a:gdLst>
                <a:gd name="connsiteX0" fmla="*/ 1897747 w 3962400"/>
                <a:gd name="connsiteY0" fmla="*/ 1365 h 3075709"/>
                <a:gd name="connsiteX1" fmla="*/ 3845238 w 3962400"/>
                <a:gd name="connsiteY1" fmla="*/ 1016851 h 3075709"/>
                <a:gd name="connsiteX2" fmla="*/ 1981200 w 3962400"/>
                <a:gd name="connsiteY2" fmla="*/ 1537855 h 3075709"/>
                <a:gd name="connsiteX3" fmla="*/ 1897747 w 3962400"/>
                <a:gd name="connsiteY3" fmla="*/ 1365 h 3075709"/>
                <a:gd name="connsiteX0" fmla="*/ 1897747 w 3962400"/>
                <a:gd name="connsiteY0" fmla="*/ 1365 h 3075709"/>
                <a:gd name="connsiteX1" fmla="*/ 3845238 w 3962400"/>
                <a:gd name="connsiteY1" fmla="*/ 1016851 h 3075709"/>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592684 h 1608170"/>
                <a:gd name="connsiteX1" fmla="*/ 1978328 w 1978328"/>
                <a:gd name="connsiteY1" fmla="*/ 1608170 h 1608170"/>
                <a:gd name="connsiteX2" fmla="*/ 1432606 w 1978328"/>
                <a:gd name="connsiteY2" fmla="*/ 0 h 1608170"/>
                <a:gd name="connsiteX3" fmla="*/ 30837 w 1978328"/>
                <a:gd name="connsiteY3" fmla="*/ 592684 h 1608170"/>
                <a:gd name="connsiteX0" fmla="*/ 0 w 1978328"/>
                <a:gd name="connsiteY0" fmla="*/ 616864 h 1608170"/>
                <a:gd name="connsiteX1" fmla="*/ 1978328 w 1978328"/>
                <a:gd name="connsiteY1" fmla="*/ 1608170 h 1608170"/>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978328 w 1978328"/>
                <a:gd name="connsiteY1" fmla="*/ 1016862 h 1309392"/>
              </a:gdLst>
              <a:ahLst/>
              <a:cxnLst>
                <a:cxn ang="0">
                  <a:pos x="connsiteX0" y="connsiteY0"/>
                </a:cxn>
                <a:cxn ang="0">
                  <a:pos x="connsiteX1" y="connsiteY1"/>
                </a:cxn>
              </a:cxnLst>
              <a:rect l="l" t="t" r="r" b="b"/>
              <a:pathLst>
                <a:path w="1978328" h="1309392" stroke="0" extrusionOk="0">
                  <a:moveTo>
                    <a:pt x="30837" y="1376"/>
                  </a:moveTo>
                  <a:cubicBezTo>
                    <a:pt x="896172" y="-26942"/>
                    <a:pt x="1684905" y="384329"/>
                    <a:pt x="1978328" y="1016862"/>
                  </a:cubicBezTo>
                  <a:lnTo>
                    <a:pt x="532699" y="1309392"/>
                  </a:lnTo>
                  <a:lnTo>
                    <a:pt x="30837" y="1376"/>
                  </a:lnTo>
                  <a:close/>
                </a:path>
                <a:path w="1978328" h="1309392" fill="none">
                  <a:moveTo>
                    <a:pt x="0" y="25556"/>
                  </a:moveTo>
                  <a:cubicBezTo>
                    <a:pt x="857011" y="66009"/>
                    <a:pt x="1684905" y="384329"/>
                    <a:pt x="1978328" y="1016862"/>
                  </a:cubicBezTo>
                </a:path>
              </a:pathLst>
            </a:custGeom>
            <a:noFill/>
            <a:ln w="28575" cap="flat" cmpd="sng" algn="ctr">
              <a:solidFill>
                <a:schemeClr val="accent3"/>
              </a:solidFill>
              <a:prstDash val="sysDash"/>
              <a:round/>
              <a:headEnd type="none" w="med" len="med"/>
              <a:tailEnd type="triangle" w="lg" len="lg"/>
            </a:ln>
            <a:effectLst/>
          </p:spPr>
          <p:txBody>
            <a:bodyPr rtlCol="0" anchor="ctr"/>
            <a:lstStyle/>
            <a:p>
              <a:pPr algn="ctr"/>
              <a:endParaRPr lang="en-US" dirty="0"/>
            </a:p>
          </p:txBody>
        </p:sp>
        <p:sp>
          <p:nvSpPr>
            <p:cNvPr id="75" name="Arc 2">
              <a:extLst>
                <a:ext uri="{FF2B5EF4-FFF2-40B4-BE49-F238E27FC236}">
                  <a16:creationId xmlns:a16="http://schemas.microsoft.com/office/drawing/2014/main" id="{0E50A0BE-DAF0-F24A-8570-176CE49F2C7F}"/>
                </a:ext>
              </a:extLst>
            </p:cNvPr>
            <p:cNvSpPr/>
            <p:nvPr/>
          </p:nvSpPr>
          <p:spPr bwMode="auto">
            <a:xfrm rot="21185955">
              <a:off x="1118156" y="2402471"/>
              <a:ext cx="1978328" cy="1309392"/>
            </a:xfrm>
            <a:custGeom>
              <a:avLst/>
              <a:gdLst>
                <a:gd name="connsiteX0" fmla="*/ 1897747 w 3962400"/>
                <a:gd name="connsiteY0" fmla="*/ 1365 h 3075709"/>
                <a:gd name="connsiteX1" fmla="*/ 3845238 w 3962400"/>
                <a:gd name="connsiteY1" fmla="*/ 1016851 h 3075709"/>
                <a:gd name="connsiteX2" fmla="*/ 1981200 w 3962400"/>
                <a:gd name="connsiteY2" fmla="*/ 1537855 h 3075709"/>
                <a:gd name="connsiteX3" fmla="*/ 1897747 w 3962400"/>
                <a:gd name="connsiteY3" fmla="*/ 1365 h 3075709"/>
                <a:gd name="connsiteX0" fmla="*/ 1897747 w 3962400"/>
                <a:gd name="connsiteY0" fmla="*/ 1365 h 3075709"/>
                <a:gd name="connsiteX1" fmla="*/ 3845238 w 3962400"/>
                <a:gd name="connsiteY1" fmla="*/ 1016851 h 3075709"/>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592684 h 1608170"/>
                <a:gd name="connsiteX1" fmla="*/ 1978328 w 1978328"/>
                <a:gd name="connsiteY1" fmla="*/ 1608170 h 1608170"/>
                <a:gd name="connsiteX2" fmla="*/ 1432606 w 1978328"/>
                <a:gd name="connsiteY2" fmla="*/ 0 h 1608170"/>
                <a:gd name="connsiteX3" fmla="*/ 30837 w 1978328"/>
                <a:gd name="connsiteY3" fmla="*/ 592684 h 1608170"/>
                <a:gd name="connsiteX0" fmla="*/ 0 w 1978328"/>
                <a:gd name="connsiteY0" fmla="*/ 616864 h 1608170"/>
                <a:gd name="connsiteX1" fmla="*/ 1978328 w 1978328"/>
                <a:gd name="connsiteY1" fmla="*/ 1608170 h 1608170"/>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978328 w 1978328"/>
                <a:gd name="connsiteY1" fmla="*/ 1016862 h 1309392"/>
                <a:gd name="connsiteX0" fmla="*/ 30837 w 1978328"/>
                <a:gd name="connsiteY0" fmla="*/ 61159 h 1369175"/>
                <a:gd name="connsiteX1" fmla="*/ 1978328 w 1978328"/>
                <a:gd name="connsiteY1" fmla="*/ 1076645 h 1369175"/>
                <a:gd name="connsiteX2" fmla="*/ 532699 w 1978328"/>
                <a:gd name="connsiteY2" fmla="*/ 1369175 h 1369175"/>
                <a:gd name="connsiteX3" fmla="*/ 30837 w 1978328"/>
                <a:gd name="connsiteY3" fmla="*/ 61159 h 1369175"/>
                <a:gd name="connsiteX0" fmla="*/ 0 w 1978328"/>
                <a:gd name="connsiteY0" fmla="*/ 85339 h 1369175"/>
                <a:gd name="connsiteX1" fmla="*/ 1269248 w 1978328"/>
                <a:gd name="connsiteY1" fmla="*/ 362823 h 1369175"/>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269248 w 1978328"/>
                <a:gd name="connsiteY1" fmla="*/ 303040 h 1309392"/>
              </a:gdLst>
              <a:ahLst/>
              <a:cxnLst>
                <a:cxn ang="0">
                  <a:pos x="connsiteX0" y="connsiteY0"/>
                </a:cxn>
                <a:cxn ang="0">
                  <a:pos x="connsiteX1" y="connsiteY1"/>
                </a:cxn>
              </a:cxnLst>
              <a:rect l="l" t="t" r="r" b="b"/>
              <a:pathLst>
                <a:path w="1978328" h="1309392" stroke="0" extrusionOk="0">
                  <a:moveTo>
                    <a:pt x="30837" y="1376"/>
                  </a:moveTo>
                  <a:cubicBezTo>
                    <a:pt x="896172" y="-26942"/>
                    <a:pt x="1684905" y="384329"/>
                    <a:pt x="1978328" y="1016862"/>
                  </a:cubicBezTo>
                  <a:lnTo>
                    <a:pt x="532699" y="1309392"/>
                  </a:lnTo>
                  <a:lnTo>
                    <a:pt x="30837" y="1376"/>
                  </a:lnTo>
                  <a:close/>
                </a:path>
                <a:path w="1978328" h="1309392" fill="none">
                  <a:moveTo>
                    <a:pt x="0" y="25556"/>
                  </a:moveTo>
                  <a:cubicBezTo>
                    <a:pt x="857011" y="66009"/>
                    <a:pt x="1243107" y="344815"/>
                    <a:pt x="1269248" y="303040"/>
                  </a:cubicBezTo>
                </a:path>
              </a:pathLst>
            </a:custGeom>
            <a:noFill/>
            <a:ln w="28575" cap="flat" cmpd="sng" algn="ctr">
              <a:solidFill>
                <a:schemeClr val="accent3"/>
              </a:solidFill>
              <a:prstDash val="solid"/>
              <a:round/>
              <a:headEnd type="none" w="med" len="med"/>
              <a:tailEnd type="none" w="med" len="med"/>
            </a:ln>
            <a:effectLst/>
          </p:spPr>
          <p:txBody>
            <a:bodyPr rtlCol="0" anchor="ctr"/>
            <a:lstStyle/>
            <a:p>
              <a:pPr algn="ctr"/>
              <a:endParaRPr lang="en-US" dirty="0"/>
            </a:p>
          </p:txBody>
        </p:sp>
        <p:grpSp>
          <p:nvGrpSpPr>
            <p:cNvPr id="76" name="Group 75">
              <a:extLst>
                <a:ext uri="{FF2B5EF4-FFF2-40B4-BE49-F238E27FC236}">
                  <a16:creationId xmlns:a16="http://schemas.microsoft.com/office/drawing/2014/main" id="{F55C533B-1A58-BB4D-A581-77893AC2CDD6}"/>
                </a:ext>
              </a:extLst>
            </p:cNvPr>
            <p:cNvGrpSpPr/>
            <p:nvPr/>
          </p:nvGrpSpPr>
          <p:grpSpPr>
            <a:xfrm>
              <a:off x="2155270" y="2571731"/>
              <a:ext cx="201748" cy="201748"/>
              <a:chOff x="4610350" y="2977211"/>
              <a:chExt cx="325080" cy="325080"/>
            </a:xfrm>
          </p:grpSpPr>
          <p:sp>
            <p:nvSpPr>
              <p:cNvPr id="77" name="Oval 76">
                <a:extLst>
                  <a:ext uri="{FF2B5EF4-FFF2-40B4-BE49-F238E27FC236}">
                    <a16:creationId xmlns:a16="http://schemas.microsoft.com/office/drawing/2014/main" id="{CF1A2D8C-09FD-B54F-ADE3-BBE235B4DD6F}"/>
                  </a:ext>
                </a:extLst>
              </p:cNvPr>
              <p:cNvSpPr/>
              <p:nvPr/>
            </p:nvSpPr>
            <p:spPr bwMode="auto">
              <a:xfrm>
                <a:off x="4610350" y="2977211"/>
                <a:ext cx="325080" cy="325080"/>
              </a:xfrm>
              <a:prstGeom prst="ellipse">
                <a:avLst/>
              </a:prstGeom>
              <a:solidFill>
                <a:schemeClr val="tx1"/>
              </a:solid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95C2E126-1957-404D-8883-0B00EA294A84}"/>
                  </a:ext>
                </a:extLst>
              </p:cNvPr>
              <p:cNvSpPr/>
              <p:nvPr/>
            </p:nvSpPr>
            <p:spPr bwMode="auto">
              <a:xfrm>
                <a:off x="4689763" y="3056624"/>
                <a:ext cx="166254" cy="16625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79" name="Rectangle 78">
            <a:extLst>
              <a:ext uri="{FF2B5EF4-FFF2-40B4-BE49-F238E27FC236}">
                <a16:creationId xmlns:a16="http://schemas.microsoft.com/office/drawing/2014/main" id="{A0D01EC9-12CB-B24E-8216-5D8179D02019}"/>
              </a:ext>
            </a:extLst>
          </p:cNvPr>
          <p:cNvSpPr/>
          <p:nvPr/>
        </p:nvSpPr>
        <p:spPr bwMode="auto">
          <a:xfrm>
            <a:off x="7323035" y="2957032"/>
            <a:ext cx="2027497" cy="923330"/>
          </a:xfrm>
          <a:prstGeom prst="rect">
            <a:avLst/>
          </a:prstGeom>
          <a:noFill/>
          <a:ln w="0">
            <a:noFill/>
            <a:miter lim="800000"/>
            <a:headEnd/>
            <a:tailEnd/>
          </a:ln>
        </p:spPr>
        <p:txBody>
          <a:bodyPr rtlCol="0" anchor="ctr">
            <a:spAutoFit/>
          </a:bodyPr>
          <a:lstStyle/>
          <a:p>
            <a:pPr algn="ctr" eaLnBrk="1" hangingPunct="1">
              <a:spcBef>
                <a:spcPct val="35000"/>
              </a:spcBef>
              <a:spcAft>
                <a:spcPct val="25000"/>
              </a:spcAft>
              <a:buClr>
                <a:schemeClr val="folHlink"/>
              </a:buClr>
              <a:buNone/>
            </a:pPr>
            <a:r>
              <a:rPr lang="en-US" sz="1800" b="1" dirty="0">
                <a:solidFill>
                  <a:schemeClr val="accent3"/>
                </a:solidFill>
                <a:latin typeface="Calibri" panose="020F0502020204030204" pitchFamily="34" charset="0"/>
              </a:rPr>
              <a:t>Disengagement within 6 mo</a:t>
            </a:r>
            <a:br>
              <a:rPr lang="en-US" sz="1800" b="1" dirty="0">
                <a:solidFill>
                  <a:schemeClr val="accent3"/>
                </a:solidFill>
                <a:latin typeface="Calibri" panose="020F0502020204030204" pitchFamily="34" charset="0"/>
              </a:rPr>
            </a:br>
            <a:r>
              <a:rPr lang="en-US" sz="1800" b="1" dirty="0">
                <a:solidFill>
                  <a:schemeClr val="accent3"/>
                </a:solidFill>
                <a:latin typeface="Calibri" panose="020F0502020204030204" pitchFamily="34" charset="0"/>
              </a:rPr>
              <a:t>of ART</a:t>
            </a:r>
          </a:p>
        </p:txBody>
      </p:sp>
      <p:grpSp>
        <p:nvGrpSpPr>
          <p:cNvPr id="80" name="Group 79">
            <a:extLst>
              <a:ext uri="{FF2B5EF4-FFF2-40B4-BE49-F238E27FC236}">
                <a16:creationId xmlns:a16="http://schemas.microsoft.com/office/drawing/2014/main" id="{84F241F9-C603-A649-A5B7-47B9B8CE7A05}"/>
              </a:ext>
            </a:extLst>
          </p:cNvPr>
          <p:cNvGrpSpPr/>
          <p:nvPr/>
        </p:nvGrpSpPr>
        <p:grpSpPr>
          <a:xfrm>
            <a:off x="5387704" y="3380354"/>
            <a:ext cx="2713580" cy="2008369"/>
            <a:chOff x="1118156" y="2402471"/>
            <a:chExt cx="1978328" cy="1309392"/>
          </a:xfrm>
        </p:grpSpPr>
        <p:sp>
          <p:nvSpPr>
            <p:cNvPr id="81" name="Arc 2">
              <a:extLst>
                <a:ext uri="{FF2B5EF4-FFF2-40B4-BE49-F238E27FC236}">
                  <a16:creationId xmlns:a16="http://schemas.microsoft.com/office/drawing/2014/main" id="{CEB1BB41-CD9C-CA4C-8C7E-F98F07A46F7E}"/>
                </a:ext>
              </a:extLst>
            </p:cNvPr>
            <p:cNvSpPr/>
            <p:nvPr/>
          </p:nvSpPr>
          <p:spPr bwMode="auto">
            <a:xfrm rot="21185955">
              <a:off x="1118156" y="2402471"/>
              <a:ext cx="1978328" cy="1309392"/>
            </a:xfrm>
            <a:custGeom>
              <a:avLst/>
              <a:gdLst>
                <a:gd name="connsiteX0" fmla="*/ 1897747 w 3962400"/>
                <a:gd name="connsiteY0" fmla="*/ 1365 h 3075709"/>
                <a:gd name="connsiteX1" fmla="*/ 3845238 w 3962400"/>
                <a:gd name="connsiteY1" fmla="*/ 1016851 h 3075709"/>
                <a:gd name="connsiteX2" fmla="*/ 1981200 w 3962400"/>
                <a:gd name="connsiteY2" fmla="*/ 1537855 h 3075709"/>
                <a:gd name="connsiteX3" fmla="*/ 1897747 w 3962400"/>
                <a:gd name="connsiteY3" fmla="*/ 1365 h 3075709"/>
                <a:gd name="connsiteX0" fmla="*/ 1897747 w 3962400"/>
                <a:gd name="connsiteY0" fmla="*/ 1365 h 3075709"/>
                <a:gd name="connsiteX1" fmla="*/ 3845238 w 3962400"/>
                <a:gd name="connsiteY1" fmla="*/ 1016851 h 3075709"/>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592684 h 1608170"/>
                <a:gd name="connsiteX1" fmla="*/ 1978328 w 1978328"/>
                <a:gd name="connsiteY1" fmla="*/ 1608170 h 1608170"/>
                <a:gd name="connsiteX2" fmla="*/ 1432606 w 1978328"/>
                <a:gd name="connsiteY2" fmla="*/ 0 h 1608170"/>
                <a:gd name="connsiteX3" fmla="*/ 30837 w 1978328"/>
                <a:gd name="connsiteY3" fmla="*/ 592684 h 1608170"/>
                <a:gd name="connsiteX0" fmla="*/ 0 w 1978328"/>
                <a:gd name="connsiteY0" fmla="*/ 616864 h 1608170"/>
                <a:gd name="connsiteX1" fmla="*/ 1978328 w 1978328"/>
                <a:gd name="connsiteY1" fmla="*/ 1608170 h 1608170"/>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978328 w 1978328"/>
                <a:gd name="connsiteY1" fmla="*/ 1016862 h 1309392"/>
              </a:gdLst>
              <a:ahLst/>
              <a:cxnLst>
                <a:cxn ang="0">
                  <a:pos x="connsiteX0" y="connsiteY0"/>
                </a:cxn>
                <a:cxn ang="0">
                  <a:pos x="connsiteX1" y="connsiteY1"/>
                </a:cxn>
              </a:cxnLst>
              <a:rect l="l" t="t" r="r" b="b"/>
              <a:pathLst>
                <a:path w="1978328" h="1309392" stroke="0" extrusionOk="0">
                  <a:moveTo>
                    <a:pt x="30837" y="1376"/>
                  </a:moveTo>
                  <a:cubicBezTo>
                    <a:pt x="896172" y="-26942"/>
                    <a:pt x="1684905" y="384329"/>
                    <a:pt x="1978328" y="1016862"/>
                  </a:cubicBezTo>
                  <a:lnTo>
                    <a:pt x="532699" y="1309392"/>
                  </a:lnTo>
                  <a:lnTo>
                    <a:pt x="30837" y="1376"/>
                  </a:lnTo>
                  <a:close/>
                </a:path>
                <a:path w="1978328" h="1309392" fill="none">
                  <a:moveTo>
                    <a:pt x="0" y="25556"/>
                  </a:moveTo>
                  <a:cubicBezTo>
                    <a:pt x="857011" y="66009"/>
                    <a:pt x="1684905" y="384329"/>
                    <a:pt x="1978328" y="1016862"/>
                  </a:cubicBezTo>
                </a:path>
              </a:pathLst>
            </a:custGeom>
            <a:noFill/>
            <a:ln w="28575" cap="flat" cmpd="sng" algn="ctr">
              <a:solidFill>
                <a:schemeClr val="accent3"/>
              </a:solidFill>
              <a:prstDash val="sysDash"/>
              <a:round/>
              <a:headEnd type="none" w="med" len="med"/>
              <a:tailEnd type="triangle" w="lg" len="lg"/>
            </a:ln>
            <a:effectLst/>
          </p:spPr>
          <p:txBody>
            <a:bodyPr rtlCol="0" anchor="ctr"/>
            <a:lstStyle/>
            <a:p>
              <a:pPr algn="ctr"/>
              <a:endParaRPr lang="en-US" dirty="0"/>
            </a:p>
          </p:txBody>
        </p:sp>
        <p:sp>
          <p:nvSpPr>
            <p:cNvPr id="82" name="Arc 2">
              <a:extLst>
                <a:ext uri="{FF2B5EF4-FFF2-40B4-BE49-F238E27FC236}">
                  <a16:creationId xmlns:a16="http://schemas.microsoft.com/office/drawing/2014/main" id="{BAD86BE6-5640-6146-A59A-4136E2BF21F3}"/>
                </a:ext>
              </a:extLst>
            </p:cNvPr>
            <p:cNvSpPr/>
            <p:nvPr/>
          </p:nvSpPr>
          <p:spPr bwMode="auto">
            <a:xfrm rot="21185955">
              <a:off x="1118156" y="2402471"/>
              <a:ext cx="1978328" cy="1309392"/>
            </a:xfrm>
            <a:custGeom>
              <a:avLst/>
              <a:gdLst>
                <a:gd name="connsiteX0" fmla="*/ 1897747 w 3962400"/>
                <a:gd name="connsiteY0" fmla="*/ 1365 h 3075709"/>
                <a:gd name="connsiteX1" fmla="*/ 3845238 w 3962400"/>
                <a:gd name="connsiteY1" fmla="*/ 1016851 h 3075709"/>
                <a:gd name="connsiteX2" fmla="*/ 1981200 w 3962400"/>
                <a:gd name="connsiteY2" fmla="*/ 1537855 h 3075709"/>
                <a:gd name="connsiteX3" fmla="*/ 1897747 w 3962400"/>
                <a:gd name="connsiteY3" fmla="*/ 1365 h 3075709"/>
                <a:gd name="connsiteX0" fmla="*/ 1897747 w 3962400"/>
                <a:gd name="connsiteY0" fmla="*/ 1365 h 3075709"/>
                <a:gd name="connsiteX1" fmla="*/ 3845238 w 3962400"/>
                <a:gd name="connsiteY1" fmla="*/ 1016851 h 3075709"/>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592684 h 1608170"/>
                <a:gd name="connsiteX1" fmla="*/ 1978328 w 1978328"/>
                <a:gd name="connsiteY1" fmla="*/ 1608170 h 1608170"/>
                <a:gd name="connsiteX2" fmla="*/ 1432606 w 1978328"/>
                <a:gd name="connsiteY2" fmla="*/ 0 h 1608170"/>
                <a:gd name="connsiteX3" fmla="*/ 30837 w 1978328"/>
                <a:gd name="connsiteY3" fmla="*/ 592684 h 1608170"/>
                <a:gd name="connsiteX0" fmla="*/ 0 w 1978328"/>
                <a:gd name="connsiteY0" fmla="*/ 616864 h 1608170"/>
                <a:gd name="connsiteX1" fmla="*/ 1978328 w 1978328"/>
                <a:gd name="connsiteY1" fmla="*/ 1608170 h 1608170"/>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978328 w 1978328"/>
                <a:gd name="connsiteY1" fmla="*/ 1016862 h 1309392"/>
                <a:gd name="connsiteX0" fmla="*/ 30837 w 1978328"/>
                <a:gd name="connsiteY0" fmla="*/ 61159 h 1369175"/>
                <a:gd name="connsiteX1" fmla="*/ 1978328 w 1978328"/>
                <a:gd name="connsiteY1" fmla="*/ 1076645 h 1369175"/>
                <a:gd name="connsiteX2" fmla="*/ 532699 w 1978328"/>
                <a:gd name="connsiteY2" fmla="*/ 1369175 h 1369175"/>
                <a:gd name="connsiteX3" fmla="*/ 30837 w 1978328"/>
                <a:gd name="connsiteY3" fmla="*/ 61159 h 1369175"/>
                <a:gd name="connsiteX0" fmla="*/ 0 w 1978328"/>
                <a:gd name="connsiteY0" fmla="*/ 85339 h 1369175"/>
                <a:gd name="connsiteX1" fmla="*/ 1269248 w 1978328"/>
                <a:gd name="connsiteY1" fmla="*/ 362823 h 1369175"/>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269248 w 1978328"/>
                <a:gd name="connsiteY1" fmla="*/ 303040 h 1309392"/>
              </a:gdLst>
              <a:ahLst/>
              <a:cxnLst>
                <a:cxn ang="0">
                  <a:pos x="connsiteX0" y="connsiteY0"/>
                </a:cxn>
                <a:cxn ang="0">
                  <a:pos x="connsiteX1" y="connsiteY1"/>
                </a:cxn>
              </a:cxnLst>
              <a:rect l="l" t="t" r="r" b="b"/>
              <a:pathLst>
                <a:path w="1978328" h="1309392" stroke="0" extrusionOk="0">
                  <a:moveTo>
                    <a:pt x="30837" y="1376"/>
                  </a:moveTo>
                  <a:cubicBezTo>
                    <a:pt x="896172" y="-26942"/>
                    <a:pt x="1684905" y="384329"/>
                    <a:pt x="1978328" y="1016862"/>
                  </a:cubicBezTo>
                  <a:lnTo>
                    <a:pt x="532699" y="1309392"/>
                  </a:lnTo>
                  <a:lnTo>
                    <a:pt x="30837" y="1376"/>
                  </a:lnTo>
                  <a:close/>
                </a:path>
                <a:path w="1978328" h="1309392" fill="none">
                  <a:moveTo>
                    <a:pt x="0" y="25556"/>
                  </a:moveTo>
                  <a:cubicBezTo>
                    <a:pt x="857011" y="66009"/>
                    <a:pt x="1243107" y="344815"/>
                    <a:pt x="1269248" y="303040"/>
                  </a:cubicBezTo>
                </a:path>
              </a:pathLst>
            </a:custGeom>
            <a:noFill/>
            <a:ln w="28575" cap="flat" cmpd="sng" algn="ctr">
              <a:solidFill>
                <a:schemeClr val="accent3"/>
              </a:solidFill>
              <a:prstDash val="solid"/>
              <a:round/>
              <a:headEnd type="none" w="med" len="med"/>
              <a:tailEnd type="none" w="med" len="med"/>
            </a:ln>
            <a:effectLst/>
          </p:spPr>
          <p:txBody>
            <a:bodyPr rtlCol="0" anchor="ctr"/>
            <a:lstStyle/>
            <a:p>
              <a:pPr algn="ctr"/>
              <a:endParaRPr lang="en-US" dirty="0"/>
            </a:p>
          </p:txBody>
        </p:sp>
        <p:grpSp>
          <p:nvGrpSpPr>
            <p:cNvPr id="83" name="Group 82">
              <a:extLst>
                <a:ext uri="{FF2B5EF4-FFF2-40B4-BE49-F238E27FC236}">
                  <a16:creationId xmlns:a16="http://schemas.microsoft.com/office/drawing/2014/main" id="{FD0EDB4E-588B-BC47-8976-EEC8107C403D}"/>
                </a:ext>
              </a:extLst>
            </p:cNvPr>
            <p:cNvGrpSpPr/>
            <p:nvPr/>
          </p:nvGrpSpPr>
          <p:grpSpPr>
            <a:xfrm>
              <a:off x="2155270" y="2571731"/>
              <a:ext cx="201748" cy="201748"/>
              <a:chOff x="4610350" y="2977211"/>
              <a:chExt cx="325080" cy="325080"/>
            </a:xfrm>
          </p:grpSpPr>
          <p:sp>
            <p:nvSpPr>
              <p:cNvPr id="84" name="Oval 83">
                <a:extLst>
                  <a:ext uri="{FF2B5EF4-FFF2-40B4-BE49-F238E27FC236}">
                    <a16:creationId xmlns:a16="http://schemas.microsoft.com/office/drawing/2014/main" id="{7FA7B750-D208-5341-BDAD-2D106DE04347}"/>
                  </a:ext>
                </a:extLst>
              </p:cNvPr>
              <p:cNvSpPr/>
              <p:nvPr/>
            </p:nvSpPr>
            <p:spPr bwMode="auto">
              <a:xfrm>
                <a:off x="4610350" y="2977211"/>
                <a:ext cx="325080" cy="325080"/>
              </a:xfrm>
              <a:prstGeom prst="ellipse">
                <a:avLst/>
              </a:prstGeom>
              <a:solidFill>
                <a:schemeClr val="tx1"/>
              </a:solid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622DD709-8DBA-2141-81B0-CC4BBA1D1879}"/>
                  </a:ext>
                </a:extLst>
              </p:cNvPr>
              <p:cNvSpPr/>
              <p:nvPr/>
            </p:nvSpPr>
            <p:spPr bwMode="auto">
              <a:xfrm>
                <a:off x="4689763" y="3056624"/>
                <a:ext cx="166254" cy="16625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86" name="Rectangle 85">
            <a:extLst>
              <a:ext uri="{FF2B5EF4-FFF2-40B4-BE49-F238E27FC236}">
                <a16:creationId xmlns:a16="http://schemas.microsoft.com/office/drawing/2014/main" id="{B872DF9C-A1AE-FE4D-B262-59447F892D73}"/>
              </a:ext>
            </a:extLst>
          </p:cNvPr>
          <p:cNvSpPr/>
          <p:nvPr/>
        </p:nvSpPr>
        <p:spPr bwMode="auto">
          <a:xfrm>
            <a:off x="5629702" y="4196199"/>
            <a:ext cx="2027497" cy="646331"/>
          </a:xfrm>
          <a:prstGeom prst="rect">
            <a:avLst/>
          </a:prstGeom>
          <a:noFill/>
          <a:ln w="0">
            <a:noFill/>
            <a:miter lim="800000"/>
            <a:headEnd/>
            <a:tailEnd/>
          </a:ln>
        </p:spPr>
        <p:txBody>
          <a:bodyPr rtlCol="0" anchor="ctr">
            <a:spAutoFit/>
          </a:bodyPr>
          <a:lstStyle/>
          <a:p>
            <a:pPr algn="ctr" eaLnBrk="1" hangingPunct="1">
              <a:spcBef>
                <a:spcPct val="35000"/>
              </a:spcBef>
              <a:spcAft>
                <a:spcPct val="25000"/>
              </a:spcAft>
              <a:buClr>
                <a:schemeClr val="folHlink"/>
              </a:buClr>
              <a:buNone/>
            </a:pPr>
            <a:r>
              <a:rPr lang="en-US" sz="1800" b="1" dirty="0">
                <a:solidFill>
                  <a:schemeClr val="accent3"/>
                </a:solidFill>
                <a:latin typeface="Calibri" panose="020F0502020204030204" pitchFamily="34" charset="0"/>
              </a:rPr>
              <a:t>Disengagement after linkage</a:t>
            </a:r>
          </a:p>
        </p:txBody>
      </p:sp>
      <p:grpSp>
        <p:nvGrpSpPr>
          <p:cNvPr id="87" name="Group 86">
            <a:extLst>
              <a:ext uri="{FF2B5EF4-FFF2-40B4-BE49-F238E27FC236}">
                <a16:creationId xmlns:a16="http://schemas.microsoft.com/office/drawing/2014/main" id="{2EAD2DD2-EC81-2840-8F83-10E8ABEC2174}"/>
              </a:ext>
            </a:extLst>
          </p:cNvPr>
          <p:cNvGrpSpPr/>
          <p:nvPr/>
        </p:nvGrpSpPr>
        <p:grpSpPr>
          <a:xfrm>
            <a:off x="3558904" y="4481020"/>
            <a:ext cx="2713580" cy="2008369"/>
            <a:chOff x="1118156" y="2402471"/>
            <a:chExt cx="1978328" cy="1309392"/>
          </a:xfrm>
        </p:grpSpPr>
        <p:sp>
          <p:nvSpPr>
            <p:cNvPr id="88" name="Arc 2">
              <a:extLst>
                <a:ext uri="{FF2B5EF4-FFF2-40B4-BE49-F238E27FC236}">
                  <a16:creationId xmlns:a16="http://schemas.microsoft.com/office/drawing/2014/main" id="{6F329CBF-ED87-1546-809D-7B2A682E0A70}"/>
                </a:ext>
              </a:extLst>
            </p:cNvPr>
            <p:cNvSpPr/>
            <p:nvPr/>
          </p:nvSpPr>
          <p:spPr bwMode="auto">
            <a:xfrm rot="21185955">
              <a:off x="1118156" y="2402471"/>
              <a:ext cx="1978328" cy="1309392"/>
            </a:xfrm>
            <a:custGeom>
              <a:avLst/>
              <a:gdLst>
                <a:gd name="connsiteX0" fmla="*/ 1897747 w 3962400"/>
                <a:gd name="connsiteY0" fmla="*/ 1365 h 3075709"/>
                <a:gd name="connsiteX1" fmla="*/ 3845238 w 3962400"/>
                <a:gd name="connsiteY1" fmla="*/ 1016851 h 3075709"/>
                <a:gd name="connsiteX2" fmla="*/ 1981200 w 3962400"/>
                <a:gd name="connsiteY2" fmla="*/ 1537855 h 3075709"/>
                <a:gd name="connsiteX3" fmla="*/ 1897747 w 3962400"/>
                <a:gd name="connsiteY3" fmla="*/ 1365 h 3075709"/>
                <a:gd name="connsiteX0" fmla="*/ 1897747 w 3962400"/>
                <a:gd name="connsiteY0" fmla="*/ 1365 h 3075709"/>
                <a:gd name="connsiteX1" fmla="*/ 3845238 w 3962400"/>
                <a:gd name="connsiteY1" fmla="*/ 1016851 h 3075709"/>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592684 h 1608170"/>
                <a:gd name="connsiteX1" fmla="*/ 1978328 w 1978328"/>
                <a:gd name="connsiteY1" fmla="*/ 1608170 h 1608170"/>
                <a:gd name="connsiteX2" fmla="*/ 1432606 w 1978328"/>
                <a:gd name="connsiteY2" fmla="*/ 0 h 1608170"/>
                <a:gd name="connsiteX3" fmla="*/ 30837 w 1978328"/>
                <a:gd name="connsiteY3" fmla="*/ 592684 h 1608170"/>
                <a:gd name="connsiteX0" fmla="*/ 0 w 1978328"/>
                <a:gd name="connsiteY0" fmla="*/ 616864 h 1608170"/>
                <a:gd name="connsiteX1" fmla="*/ 1978328 w 1978328"/>
                <a:gd name="connsiteY1" fmla="*/ 1608170 h 1608170"/>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978328 w 1978328"/>
                <a:gd name="connsiteY1" fmla="*/ 1016862 h 1309392"/>
              </a:gdLst>
              <a:ahLst/>
              <a:cxnLst>
                <a:cxn ang="0">
                  <a:pos x="connsiteX0" y="connsiteY0"/>
                </a:cxn>
                <a:cxn ang="0">
                  <a:pos x="connsiteX1" y="connsiteY1"/>
                </a:cxn>
              </a:cxnLst>
              <a:rect l="l" t="t" r="r" b="b"/>
              <a:pathLst>
                <a:path w="1978328" h="1309392" stroke="0" extrusionOk="0">
                  <a:moveTo>
                    <a:pt x="30837" y="1376"/>
                  </a:moveTo>
                  <a:cubicBezTo>
                    <a:pt x="896172" y="-26942"/>
                    <a:pt x="1684905" y="384329"/>
                    <a:pt x="1978328" y="1016862"/>
                  </a:cubicBezTo>
                  <a:lnTo>
                    <a:pt x="532699" y="1309392"/>
                  </a:lnTo>
                  <a:lnTo>
                    <a:pt x="30837" y="1376"/>
                  </a:lnTo>
                  <a:close/>
                </a:path>
                <a:path w="1978328" h="1309392" fill="none">
                  <a:moveTo>
                    <a:pt x="0" y="25556"/>
                  </a:moveTo>
                  <a:cubicBezTo>
                    <a:pt x="857011" y="66009"/>
                    <a:pt x="1684905" y="384329"/>
                    <a:pt x="1978328" y="1016862"/>
                  </a:cubicBezTo>
                </a:path>
              </a:pathLst>
            </a:custGeom>
            <a:noFill/>
            <a:ln w="28575" cap="flat" cmpd="sng" algn="ctr">
              <a:solidFill>
                <a:schemeClr val="accent3"/>
              </a:solidFill>
              <a:prstDash val="sysDash"/>
              <a:round/>
              <a:headEnd type="none" w="med" len="med"/>
              <a:tailEnd type="triangle" w="lg" len="lg"/>
            </a:ln>
            <a:effectLst/>
          </p:spPr>
          <p:txBody>
            <a:bodyPr rtlCol="0" anchor="ctr"/>
            <a:lstStyle/>
            <a:p>
              <a:pPr algn="ctr"/>
              <a:endParaRPr lang="en-US" dirty="0"/>
            </a:p>
          </p:txBody>
        </p:sp>
        <p:sp>
          <p:nvSpPr>
            <p:cNvPr id="89" name="Arc 2">
              <a:extLst>
                <a:ext uri="{FF2B5EF4-FFF2-40B4-BE49-F238E27FC236}">
                  <a16:creationId xmlns:a16="http://schemas.microsoft.com/office/drawing/2014/main" id="{19025572-9984-6C4E-AF2F-1F35C0F09B06}"/>
                </a:ext>
              </a:extLst>
            </p:cNvPr>
            <p:cNvSpPr/>
            <p:nvPr/>
          </p:nvSpPr>
          <p:spPr bwMode="auto">
            <a:xfrm rot="21185955">
              <a:off x="1118156" y="2402471"/>
              <a:ext cx="1978328" cy="1309392"/>
            </a:xfrm>
            <a:custGeom>
              <a:avLst/>
              <a:gdLst>
                <a:gd name="connsiteX0" fmla="*/ 1897747 w 3962400"/>
                <a:gd name="connsiteY0" fmla="*/ 1365 h 3075709"/>
                <a:gd name="connsiteX1" fmla="*/ 3845238 w 3962400"/>
                <a:gd name="connsiteY1" fmla="*/ 1016851 h 3075709"/>
                <a:gd name="connsiteX2" fmla="*/ 1981200 w 3962400"/>
                <a:gd name="connsiteY2" fmla="*/ 1537855 h 3075709"/>
                <a:gd name="connsiteX3" fmla="*/ 1897747 w 3962400"/>
                <a:gd name="connsiteY3" fmla="*/ 1365 h 3075709"/>
                <a:gd name="connsiteX0" fmla="*/ 1897747 w 3962400"/>
                <a:gd name="connsiteY0" fmla="*/ 1365 h 3075709"/>
                <a:gd name="connsiteX1" fmla="*/ 3845238 w 3962400"/>
                <a:gd name="connsiteY1" fmla="*/ 1016851 h 3075709"/>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592684 h 1608170"/>
                <a:gd name="connsiteX1" fmla="*/ 1978328 w 1978328"/>
                <a:gd name="connsiteY1" fmla="*/ 1608170 h 1608170"/>
                <a:gd name="connsiteX2" fmla="*/ 1432606 w 1978328"/>
                <a:gd name="connsiteY2" fmla="*/ 0 h 1608170"/>
                <a:gd name="connsiteX3" fmla="*/ 30837 w 1978328"/>
                <a:gd name="connsiteY3" fmla="*/ 592684 h 1608170"/>
                <a:gd name="connsiteX0" fmla="*/ 0 w 1978328"/>
                <a:gd name="connsiteY0" fmla="*/ 616864 h 1608170"/>
                <a:gd name="connsiteX1" fmla="*/ 1978328 w 1978328"/>
                <a:gd name="connsiteY1" fmla="*/ 1608170 h 1608170"/>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978328 w 1978328"/>
                <a:gd name="connsiteY1" fmla="*/ 1016862 h 1309392"/>
                <a:gd name="connsiteX0" fmla="*/ 30837 w 1978328"/>
                <a:gd name="connsiteY0" fmla="*/ 61159 h 1369175"/>
                <a:gd name="connsiteX1" fmla="*/ 1978328 w 1978328"/>
                <a:gd name="connsiteY1" fmla="*/ 1076645 h 1369175"/>
                <a:gd name="connsiteX2" fmla="*/ 532699 w 1978328"/>
                <a:gd name="connsiteY2" fmla="*/ 1369175 h 1369175"/>
                <a:gd name="connsiteX3" fmla="*/ 30837 w 1978328"/>
                <a:gd name="connsiteY3" fmla="*/ 61159 h 1369175"/>
                <a:gd name="connsiteX0" fmla="*/ 0 w 1978328"/>
                <a:gd name="connsiteY0" fmla="*/ 85339 h 1369175"/>
                <a:gd name="connsiteX1" fmla="*/ 1269248 w 1978328"/>
                <a:gd name="connsiteY1" fmla="*/ 362823 h 1369175"/>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269248 w 1978328"/>
                <a:gd name="connsiteY1" fmla="*/ 303040 h 1309392"/>
              </a:gdLst>
              <a:ahLst/>
              <a:cxnLst>
                <a:cxn ang="0">
                  <a:pos x="connsiteX0" y="connsiteY0"/>
                </a:cxn>
                <a:cxn ang="0">
                  <a:pos x="connsiteX1" y="connsiteY1"/>
                </a:cxn>
              </a:cxnLst>
              <a:rect l="l" t="t" r="r" b="b"/>
              <a:pathLst>
                <a:path w="1978328" h="1309392" stroke="0" extrusionOk="0">
                  <a:moveTo>
                    <a:pt x="30837" y="1376"/>
                  </a:moveTo>
                  <a:cubicBezTo>
                    <a:pt x="896172" y="-26942"/>
                    <a:pt x="1684905" y="384329"/>
                    <a:pt x="1978328" y="1016862"/>
                  </a:cubicBezTo>
                  <a:lnTo>
                    <a:pt x="532699" y="1309392"/>
                  </a:lnTo>
                  <a:lnTo>
                    <a:pt x="30837" y="1376"/>
                  </a:lnTo>
                  <a:close/>
                </a:path>
                <a:path w="1978328" h="1309392" fill="none">
                  <a:moveTo>
                    <a:pt x="0" y="25556"/>
                  </a:moveTo>
                  <a:cubicBezTo>
                    <a:pt x="857011" y="66009"/>
                    <a:pt x="1243107" y="344815"/>
                    <a:pt x="1269248" y="303040"/>
                  </a:cubicBezTo>
                </a:path>
              </a:pathLst>
            </a:custGeom>
            <a:noFill/>
            <a:ln w="28575" cap="flat" cmpd="sng" algn="ctr">
              <a:solidFill>
                <a:schemeClr val="accent3"/>
              </a:solidFill>
              <a:prstDash val="solid"/>
              <a:round/>
              <a:headEnd type="none" w="med" len="med"/>
              <a:tailEnd type="none" w="med" len="med"/>
            </a:ln>
            <a:effectLst/>
          </p:spPr>
          <p:txBody>
            <a:bodyPr rtlCol="0" anchor="ctr"/>
            <a:lstStyle/>
            <a:p>
              <a:pPr algn="ctr"/>
              <a:endParaRPr lang="en-US" dirty="0"/>
            </a:p>
          </p:txBody>
        </p:sp>
        <p:grpSp>
          <p:nvGrpSpPr>
            <p:cNvPr id="90" name="Group 89">
              <a:extLst>
                <a:ext uri="{FF2B5EF4-FFF2-40B4-BE49-F238E27FC236}">
                  <a16:creationId xmlns:a16="http://schemas.microsoft.com/office/drawing/2014/main" id="{D37F7CB4-FDA6-FA44-A365-00632C5A777F}"/>
                </a:ext>
              </a:extLst>
            </p:cNvPr>
            <p:cNvGrpSpPr/>
            <p:nvPr/>
          </p:nvGrpSpPr>
          <p:grpSpPr>
            <a:xfrm>
              <a:off x="2155270" y="2571731"/>
              <a:ext cx="201748" cy="201748"/>
              <a:chOff x="4610350" y="2977211"/>
              <a:chExt cx="325080" cy="325080"/>
            </a:xfrm>
          </p:grpSpPr>
          <p:sp>
            <p:nvSpPr>
              <p:cNvPr id="91" name="Oval 90">
                <a:extLst>
                  <a:ext uri="{FF2B5EF4-FFF2-40B4-BE49-F238E27FC236}">
                    <a16:creationId xmlns:a16="http://schemas.microsoft.com/office/drawing/2014/main" id="{D0B1F77E-3D8C-4340-BE09-925FCECC6FBE}"/>
                  </a:ext>
                </a:extLst>
              </p:cNvPr>
              <p:cNvSpPr/>
              <p:nvPr/>
            </p:nvSpPr>
            <p:spPr bwMode="auto">
              <a:xfrm>
                <a:off x="4610350" y="2977211"/>
                <a:ext cx="325080" cy="325080"/>
              </a:xfrm>
              <a:prstGeom prst="ellipse">
                <a:avLst/>
              </a:prstGeom>
              <a:solidFill>
                <a:schemeClr val="tx1"/>
              </a:solid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1AADCF6F-0832-854E-AFA7-4A8BD4AD432C}"/>
                  </a:ext>
                </a:extLst>
              </p:cNvPr>
              <p:cNvSpPr/>
              <p:nvPr/>
            </p:nvSpPr>
            <p:spPr bwMode="auto">
              <a:xfrm>
                <a:off x="4689763" y="3056624"/>
                <a:ext cx="166254" cy="16625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93" name="Rectangle 92">
            <a:extLst>
              <a:ext uri="{FF2B5EF4-FFF2-40B4-BE49-F238E27FC236}">
                <a16:creationId xmlns:a16="http://schemas.microsoft.com/office/drawing/2014/main" id="{A79115CE-D8B8-A443-922A-A410C31D0882}"/>
              </a:ext>
            </a:extLst>
          </p:cNvPr>
          <p:cNvSpPr/>
          <p:nvPr/>
        </p:nvSpPr>
        <p:spPr bwMode="auto">
          <a:xfrm>
            <a:off x="3708190" y="5025589"/>
            <a:ext cx="2027497" cy="646331"/>
          </a:xfrm>
          <a:prstGeom prst="rect">
            <a:avLst/>
          </a:prstGeom>
          <a:noFill/>
          <a:ln w="0">
            <a:noFill/>
            <a:miter lim="800000"/>
            <a:headEnd/>
            <a:tailEnd/>
          </a:ln>
        </p:spPr>
        <p:txBody>
          <a:bodyPr rtlCol="0" anchor="ctr">
            <a:spAutoFit/>
          </a:bodyPr>
          <a:lstStyle/>
          <a:p>
            <a:pPr algn="ctr" eaLnBrk="1" hangingPunct="1">
              <a:spcBef>
                <a:spcPct val="35000"/>
              </a:spcBef>
              <a:spcAft>
                <a:spcPct val="25000"/>
              </a:spcAft>
              <a:buClr>
                <a:schemeClr val="folHlink"/>
              </a:buClr>
              <a:buNone/>
            </a:pPr>
            <a:r>
              <a:rPr lang="en-US" sz="1800" b="1" dirty="0">
                <a:solidFill>
                  <a:schemeClr val="accent3"/>
                </a:solidFill>
                <a:latin typeface="Calibri" panose="020F0502020204030204" pitchFamily="34" charset="0"/>
              </a:rPr>
              <a:t>Disengagement after positive test</a:t>
            </a:r>
          </a:p>
        </p:txBody>
      </p:sp>
      <p:sp>
        <p:nvSpPr>
          <p:cNvPr id="95" name="Title 1">
            <a:extLst>
              <a:ext uri="{FF2B5EF4-FFF2-40B4-BE49-F238E27FC236}">
                <a16:creationId xmlns:a16="http://schemas.microsoft.com/office/drawing/2014/main" id="{5DD6E3FF-8DB3-D14D-9521-A72D5D88035E}"/>
              </a:ext>
            </a:extLst>
          </p:cNvPr>
          <p:cNvSpPr txBox="1">
            <a:spLocks/>
          </p:cNvSpPr>
          <p:nvPr/>
        </p:nvSpPr>
        <p:spPr bwMode="auto">
          <a:xfrm>
            <a:off x="625561" y="1512536"/>
            <a:ext cx="4885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lvl="0" fontAlgn="auto">
              <a:lnSpc>
                <a:spcPct val="90000"/>
              </a:lnSpc>
              <a:spcAft>
                <a:spcPts val="0"/>
              </a:spcAft>
              <a:defRPr/>
            </a:pPr>
            <a:r>
              <a:rPr lang="en-US" sz="2000" dirty="0">
                <a:solidFill>
                  <a:schemeClr val="bg1"/>
                </a:solidFill>
                <a:latin typeface="Londrina Solid" pitchFamily="2" charset="77"/>
              </a:rPr>
              <a:t>Periods of Engagement &amp; Re-engagement</a:t>
            </a:r>
          </a:p>
        </p:txBody>
      </p:sp>
      <p:sp>
        <p:nvSpPr>
          <p:cNvPr id="98" name="Arc 2">
            <a:extLst>
              <a:ext uri="{FF2B5EF4-FFF2-40B4-BE49-F238E27FC236}">
                <a16:creationId xmlns:a16="http://schemas.microsoft.com/office/drawing/2014/main" id="{B84E81B1-6610-1045-BBBB-C0CEA8C11DDC}"/>
              </a:ext>
            </a:extLst>
          </p:cNvPr>
          <p:cNvSpPr/>
          <p:nvPr/>
        </p:nvSpPr>
        <p:spPr bwMode="auto">
          <a:xfrm rot="8142526">
            <a:off x="3308263" y="1834451"/>
            <a:ext cx="8469100" cy="4343436"/>
          </a:xfrm>
          <a:custGeom>
            <a:avLst/>
            <a:gdLst>
              <a:gd name="connsiteX0" fmla="*/ 1897747 w 3962400"/>
              <a:gd name="connsiteY0" fmla="*/ 1365 h 3075709"/>
              <a:gd name="connsiteX1" fmla="*/ 3845238 w 3962400"/>
              <a:gd name="connsiteY1" fmla="*/ 1016851 h 3075709"/>
              <a:gd name="connsiteX2" fmla="*/ 1981200 w 3962400"/>
              <a:gd name="connsiteY2" fmla="*/ 1537855 h 3075709"/>
              <a:gd name="connsiteX3" fmla="*/ 1897747 w 3962400"/>
              <a:gd name="connsiteY3" fmla="*/ 1365 h 3075709"/>
              <a:gd name="connsiteX0" fmla="*/ 1897747 w 3962400"/>
              <a:gd name="connsiteY0" fmla="*/ 1365 h 3075709"/>
              <a:gd name="connsiteX1" fmla="*/ 3845238 w 3962400"/>
              <a:gd name="connsiteY1" fmla="*/ 1016851 h 3075709"/>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592684 h 1608170"/>
              <a:gd name="connsiteX1" fmla="*/ 1978328 w 1978328"/>
              <a:gd name="connsiteY1" fmla="*/ 1608170 h 1608170"/>
              <a:gd name="connsiteX2" fmla="*/ 1432606 w 1978328"/>
              <a:gd name="connsiteY2" fmla="*/ 0 h 1608170"/>
              <a:gd name="connsiteX3" fmla="*/ 30837 w 1978328"/>
              <a:gd name="connsiteY3" fmla="*/ 592684 h 1608170"/>
              <a:gd name="connsiteX0" fmla="*/ 0 w 1978328"/>
              <a:gd name="connsiteY0" fmla="*/ 616864 h 1608170"/>
              <a:gd name="connsiteX1" fmla="*/ 1978328 w 1978328"/>
              <a:gd name="connsiteY1" fmla="*/ 1608170 h 1608170"/>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978328 w 1978328"/>
              <a:gd name="connsiteY1" fmla="*/ 1016862 h 1309392"/>
              <a:gd name="connsiteX0" fmla="*/ 2410182 w 4357673"/>
              <a:gd name="connsiteY0" fmla="*/ 233566 h 1541582"/>
              <a:gd name="connsiteX1" fmla="*/ 4357673 w 4357673"/>
              <a:gd name="connsiteY1" fmla="*/ 1249052 h 1541582"/>
              <a:gd name="connsiteX2" fmla="*/ 2912044 w 4357673"/>
              <a:gd name="connsiteY2" fmla="*/ 1541582 h 1541582"/>
              <a:gd name="connsiteX3" fmla="*/ 2410182 w 4357673"/>
              <a:gd name="connsiteY3" fmla="*/ 233566 h 1541582"/>
              <a:gd name="connsiteX0" fmla="*/ 0 w 4357673"/>
              <a:gd name="connsiteY0" fmla="*/ 0 h 1541582"/>
              <a:gd name="connsiteX1" fmla="*/ 4357673 w 4357673"/>
              <a:gd name="connsiteY1" fmla="*/ 1249052 h 1541582"/>
              <a:gd name="connsiteX0" fmla="*/ 2410182 w 4357673"/>
              <a:gd name="connsiteY0" fmla="*/ 262304 h 1570320"/>
              <a:gd name="connsiteX1" fmla="*/ 4357673 w 4357673"/>
              <a:gd name="connsiteY1" fmla="*/ 1277790 h 1570320"/>
              <a:gd name="connsiteX2" fmla="*/ 2912044 w 4357673"/>
              <a:gd name="connsiteY2" fmla="*/ 1570320 h 1570320"/>
              <a:gd name="connsiteX3" fmla="*/ 2410182 w 4357673"/>
              <a:gd name="connsiteY3" fmla="*/ 262304 h 1570320"/>
              <a:gd name="connsiteX0" fmla="*/ 0 w 4357673"/>
              <a:gd name="connsiteY0" fmla="*/ 28738 h 1570320"/>
              <a:gd name="connsiteX1" fmla="*/ 4357673 w 4357673"/>
              <a:gd name="connsiteY1" fmla="*/ 1277790 h 1570320"/>
              <a:gd name="connsiteX0" fmla="*/ 1200628 w 4357673"/>
              <a:gd name="connsiteY0" fmla="*/ 285898 h 1570320"/>
              <a:gd name="connsiteX1" fmla="*/ 4357673 w 4357673"/>
              <a:gd name="connsiteY1" fmla="*/ 1277790 h 1570320"/>
              <a:gd name="connsiteX2" fmla="*/ 2912044 w 4357673"/>
              <a:gd name="connsiteY2" fmla="*/ 1570320 h 1570320"/>
              <a:gd name="connsiteX3" fmla="*/ 1200628 w 4357673"/>
              <a:gd name="connsiteY3" fmla="*/ 285898 h 1570320"/>
              <a:gd name="connsiteX0" fmla="*/ 0 w 4357673"/>
              <a:gd name="connsiteY0" fmla="*/ 28738 h 1570320"/>
              <a:gd name="connsiteX1" fmla="*/ 4357673 w 4357673"/>
              <a:gd name="connsiteY1" fmla="*/ 1277790 h 1570320"/>
              <a:gd name="connsiteX0" fmla="*/ 1497429 w 4357673"/>
              <a:gd name="connsiteY0" fmla="*/ 585 h 1902272"/>
              <a:gd name="connsiteX1" fmla="*/ 4357673 w 4357673"/>
              <a:gd name="connsiteY1" fmla="*/ 1609742 h 1902272"/>
              <a:gd name="connsiteX2" fmla="*/ 2912044 w 4357673"/>
              <a:gd name="connsiteY2" fmla="*/ 1902272 h 1902272"/>
              <a:gd name="connsiteX3" fmla="*/ 1497429 w 4357673"/>
              <a:gd name="connsiteY3" fmla="*/ 585 h 1902272"/>
              <a:gd name="connsiteX0" fmla="*/ 0 w 4357673"/>
              <a:gd name="connsiteY0" fmla="*/ 360690 h 1902272"/>
              <a:gd name="connsiteX1" fmla="*/ 4357673 w 4357673"/>
              <a:gd name="connsiteY1" fmla="*/ 1609742 h 1902272"/>
              <a:gd name="connsiteX0" fmla="*/ 4107420 w 4491863"/>
              <a:gd name="connsiteY0" fmla="*/ 1124346 h 1570321"/>
              <a:gd name="connsiteX1" fmla="*/ 4357673 w 4491863"/>
              <a:gd name="connsiteY1" fmla="*/ 1277791 h 1570321"/>
              <a:gd name="connsiteX2" fmla="*/ 2912044 w 4491863"/>
              <a:gd name="connsiteY2" fmla="*/ 1570321 h 1570321"/>
              <a:gd name="connsiteX3" fmla="*/ 4107420 w 4491863"/>
              <a:gd name="connsiteY3" fmla="*/ 1124346 h 1570321"/>
              <a:gd name="connsiteX0" fmla="*/ 0 w 4491863"/>
              <a:gd name="connsiteY0" fmla="*/ 28739 h 1570321"/>
              <a:gd name="connsiteX1" fmla="*/ 4357673 w 4491863"/>
              <a:gd name="connsiteY1" fmla="*/ 1277791 h 1570321"/>
              <a:gd name="connsiteX0" fmla="*/ 343976 w 4357673"/>
              <a:gd name="connsiteY0" fmla="*/ 723 h 1706405"/>
              <a:gd name="connsiteX1" fmla="*/ 4357673 w 4357673"/>
              <a:gd name="connsiteY1" fmla="*/ 1413875 h 1706405"/>
              <a:gd name="connsiteX2" fmla="*/ 2912044 w 4357673"/>
              <a:gd name="connsiteY2" fmla="*/ 1706405 h 1706405"/>
              <a:gd name="connsiteX3" fmla="*/ 343976 w 4357673"/>
              <a:gd name="connsiteY3" fmla="*/ 723 h 1706405"/>
              <a:gd name="connsiteX0" fmla="*/ 0 w 4357673"/>
              <a:gd name="connsiteY0" fmla="*/ 164823 h 1706405"/>
              <a:gd name="connsiteX1" fmla="*/ 4357673 w 4357673"/>
              <a:gd name="connsiteY1" fmla="*/ 1413875 h 1706405"/>
              <a:gd name="connsiteX0" fmla="*/ 343976 w 4357673"/>
              <a:gd name="connsiteY0" fmla="*/ 38126 h 1743808"/>
              <a:gd name="connsiteX1" fmla="*/ 4357673 w 4357673"/>
              <a:gd name="connsiteY1" fmla="*/ 1451278 h 1743808"/>
              <a:gd name="connsiteX2" fmla="*/ 2912044 w 4357673"/>
              <a:gd name="connsiteY2" fmla="*/ 1743808 h 1743808"/>
              <a:gd name="connsiteX3" fmla="*/ 343976 w 4357673"/>
              <a:gd name="connsiteY3" fmla="*/ 38126 h 1743808"/>
              <a:gd name="connsiteX0" fmla="*/ 0 w 4357673"/>
              <a:gd name="connsiteY0" fmla="*/ 202226 h 1743808"/>
              <a:gd name="connsiteX1" fmla="*/ 4357673 w 4357673"/>
              <a:gd name="connsiteY1" fmla="*/ 1451278 h 1743808"/>
              <a:gd name="connsiteX0" fmla="*/ 0 w 4403827"/>
              <a:gd name="connsiteY0" fmla="*/ 44187 h 1577878"/>
              <a:gd name="connsiteX1" fmla="*/ 4403827 w 4403827"/>
              <a:gd name="connsiteY1" fmla="*/ 1285348 h 1577878"/>
              <a:gd name="connsiteX2" fmla="*/ 2958198 w 4403827"/>
              <a:gd name="connsiteY2" fmla="*/ 1577878 h 1577878"/>
              <a:gd name="connsiteX3" fmla="*/ 0 w 4403827"/>
              <a:gd name="connsiteY3" fmla="*/ 44187 h 1577878"/>
              <a:gd name="connsiteX0" fmla="*/ 46154 w 4403827"/>
              <a:gd name="connsiteY0" fmla="*/ 36296 h 1577878"/>
              <a:gd name="connsiteX1" fmla="*/ 4403827 w 4403827"/>
              <a:gd name="connsiteY1" fmla="*/ 1285348 h 1577878"/>
              <a:gd name="connsiteX0" fmla="*/ 0 w 4455330"/>
              <a:gd name="connsiteY0" fmla="*/ 44187 h 1577878"/>
              <a:gd name="connsiteX1" fmla="*/ 4403827 w 4455330"/>
              <a:gd name="connsiteY1" fmla="*/ 1285348 h 1577878"/>
              <a:gd name="connsiteX2" fmla="*/ 2958198 w 4455330"/>
              <a:gd name="connsiteY2" fmla="*/ 1577878 h 1577878"/>
              <a:gd name="connsiteX3" fmla="*/ 0 w 4455330"/>
              <a:gd name="connsiteY3" fmla="*/ 44187 h 1577878"/>
              <a:gd name="connsiteX0" fmla="*/ 46154 w 4455330"/>
              <a:gd name="connsiteY0" fmla="*/ 36296 h 1577878"/>
              <a:gd name="connsiteX1" fmla="*/ 4455330 w 4455330"/>
              <a:gd name="connsiteY1" fmla="*/ 1367816 h 1577878"/>
            </a:gdLst>
            <a:ahLst/>
            <a:cxnLst>
              <a:cxn ang="0">
                <a:pos x="connsiteX0" y="connsiteY0"/>
              </a:cxn>
              <a:cxn ang="0">
                <a:pos x="connsiteX1" y="connsiteY1"/>
              </a:cxn>
            </a:cxnLst>
            <a:rect l="l" t="t" r="r" b="b"/>
            <a:pathLst>
              <a:path w="4455330" h="1577878" stroke="0" extrusionOk="0">
                <a:moveTo>
                  <a:pt x="0" y="44187"/>
                </a:moveTo>
                <a:cubicBezTo>
                  <a:pt x="472914" y="-204976"/>
                  <a:pt x="4110404" y="652815"/>
                  <a:pt x="4403827" y="1285348"/>
                </a:cubicBezTo>
                <a:lnTo>
                  <a:pt x="2958198" y="1577878"/>
                </a:lnTo>
                <a:lnTo>
                  <a:pt x="0" y="44187"/>
                </a:lnTo>
                <a:close/>
              </a:path>
              <a:path w="4455330" h="1577878" fill="none">
                <a:moveTo>
                  <a:pt x="46154" y="36296"/>
                </a:moveTo>
                <a:cubicBezTo>
                  <a:pt x="1921510" y="-155568"/>
                  <a:pt x="4161907" y="735283"/>
                  <a:pt x="4455330" y="1367816"/>
                </a:cubicBezTo>
              </a:path>
            </a:pathLst>
          </a:custGeom>
          <a:noFill/>
          <a:ln w="38100" cap="flat" cmpd="sng" algn="ctr">
            <a:solidFill>
              <a:schemeClr val="accent2"/>
            </a:solidFill>
            <a:prstDash val="sysDash"/>
            <a:round/>
            <a:headEnd type="none" w="med" len="med"/>
            <a:tailEnd type="triangle" w="lg" len="lg"/>
          </a:ln>
          <a:effectLst/>
        </p:spPr>
        <p:txBody>
          <a:bodyPr rtlCol="0" anchor="ctr"/>
          <a:lstStyle/>
          <a:p>
            <a:pPr algn="ctr"/>
            <a:endParaRPr lang="en-US" dirty="0"/>
          </a:p>
        </p:txBody>
      </p:sp>
      <p:sp>
        <p:nvSpPr>
          <p:cNvPr id="103" name="Arc 2">
            <a:extLst>
              <a:ext uri="{FF2B5EF4-FFF2-40B4-BE49-F238E27FC236}">
                <a16:creationId xmlns:a16="http://schemas.microsoft.com/office/drawing/2014/main" id="{0A2B6A0C-0D9D-334C-B1E8-D8DB089D7C1A}"/>
              </a:ext>
            </a:extLst>
          </p:cNvPr>
          <p:cNvSpPr/>
          <p:nvPr/>
        </p:nvSpPr>
        <p:spPr bwMode="auto">
          <a:xfrm rot="8142526">
            <a:off x="3276196" y="1550342"/>
            <a:ext cx="8371198" cy="4634758"/>
          </a:xfrm>
          <a:custGeom>
            <a:avLst/>
            <a:gdLst>
              <a:gd name="connsiteX0" fmla="*/ 1897747 w 3962400"/>
              <a:gd name="connsiteY0" fmla="*/ 1365 h 3075709"/>
              <a:gd name="connsiteX1" fmla="*/ 3845238 w 3962400"/>
              <a:gd name="connsiteY1" fmla="*/ 1016851 h 3075709"/>
              <a:gd name="connsiteX2" fmla="*/ 1981200 w 3962400"/>
              <a:gd name="connsiteY2" fmla="*/ 1537855 h 3075709"/>
              <a:gd name="connsiteX3" fmla="*/ 1897747 w 3962400"/>
              <a:gd name="connsiteY3" fmla="*/ 1365 h 3075709"/>
              <a:gd name="connsiteX0" fmla="*/ 1897747 w 3962400"/>
              <a:gd name="connsiteY0" fmla="*/ 1365 h 3075709"/>
              <a:gd name="connsiteX1" fmla="*/ 3845238 w 3962400"/>
              <a:gd name="connsiteY1" fmla="*/ 1016851 h 3075709"/>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1375 h 1537865"/>
              <a:gd name="connsiteX1" fmla="*/ 1978328 w 1978328"/>
              <a:gd name="connsiteY1" fmla="*/ 1016861 h 1537865"/>
              <a:gd name="connsiteX2" fmla="*/ 114290 w 1978328"/>
              <a:gd name="connsiteY2" fmla="*/ 1537865 h 1537865"/>
              <a:gd name="connsiteX3" fmla="*/ 30837 w 1978328"/>
              <a:gd name="connsiteY3" fmla="*/ 1375 h 1537865"/>
              <a:gd name="connsiteX0" fmla="*/ 0 w 1978328"/>
              <a:gd name="connsiteY0" fmla="*/ 25555 h 1537865"/>
              <a:gd name="connsiteX1" fmla="*/ 1978328 w 1978328"/>
              <a:gd name="connsiteY1" fmla="*/ 1016861 h 1537865"/>
              <a:gd name="connsiteX0" fmla="*/ 30837 w 1978328"/>
              <a:gd name="connsiteY0" fmla="*/ 592684 h 1608170"/>
              <a:gd name="connsiteX1" fmla="*/ 1978328 w 1978328"/>
              <a:gd name="connsiteY1" fmla="*/ 1608170 h 1608170"/>
              <a:gd name="connsiteX2" fmla="*/ 1432606 w 1978328"/>
              <a:gd name="connsiteY2" fmla="*/ 0 h 1608170"/>
              <a:gd name="connsiteX3" fmla="*/ 30837 w 1978328"/>
              <a:gd name="connsiteY3" fmla="*/ 592684 h 1608170"/>
              <a:gd name="connsiteX0" fmla="*/ 0 w 1978328"/>
              <a:gd name="connsiteY0" fmla="*/ 616864 h 1608170"/>
              <a:gd name="connsiteX1" fmla="*/ 1978328 w 1978328"/>
              <a:gd name="connsiteY1" fmla="*/ 1608170 h 1608170"/>
              <a:gd name="connsiteX0" fmla="*/ 30837 w 1978328"/>
              <a:gd name="connsiteY0" fmla="*/ 1376 h 1309392"/>
              <a:gd name="connsiteX1" fmla="*/ 1978328 w 1978328"/>
              <a:gd name="connsiteY1" fmla="*/ 1016862 h 1309392"/>
              <a:gd name="connsiteX2" fmla="*/ 532699 w 1978328"/>
              <a:gd name="connsiteY2" fmla="*/ 1309392 h 1309392"/>
              <a:gd name="connsiteX3" fmla="*/ 30837 w 1978328"/>
              <a:gd name="connsiteY3" fmla="*/ 1376 h 1309392"/>
              <a:gd name="connsiteX0" fmla="*/ 0 w 1978328"/>
              <a:gd name="connsiteY0" fmla="*/ 25556 h 1309392"/>
              <a:gd name="connsiteX1" fmla="*/ 1978328 w 1978328"/>
              <a:gd name="connsiteY1" fmla="*/ 1016862 h 1309392"/>
              <a:gd name="connsiteX0" fmla="*/ 2410182 w 4357673"/>
              <a:gd name="connsiteY0" fmla="*/ 233566 h 1541582"/>
              <a:gd name="connsiteX1" fmla="*/ 4357673 w 4357673"/>
              <a:gd name="connsiteY1" fmla="*/ 1249052 h 1541582"/>
              <a:gd name="connsiteX2" fmla="*/ 2912044 w 4357673"/>
              <a:gd name="connsiteY2" fmla="*/ 1541582 h 1541582"/>
              <a:gd name="connsiteX3" fmla="*/ 2410182 w 4357673"/>
              <a:gd name="connsiteY3" fmla="*/ 233566 h 1541582"/>
              <a:gd name="connsiteX0" fmla="*/ 0 w 4357673"/>
              <a:gd name="connsiteY0" fmla="*/ 0 h 1541582"/>
              <a:gd name="connsiteX1" fmla="*/ 4357673 w 4357673"/>
              <a:gd name="connsiteY1" fmla="*/ 1249052 h 1541582"/>
              <a:gd name="connsiteX0" fmla="*/ 2410182 w 4357673"/>
              <a:gd name="connsiteY0" fmla="*/ 262304 h 1570320"/>
              <a:gd name="connsiteX1" fmla="*/ 4357673 w 4357673"/>
              <a:gd name="connsiteY1" fmla="*/ 1277790 h 1570320"/>
              <a:gd name="connsiteX2" fmla="*/ 2912044 w 4357673"/>
              <a:gd name="connsiteY2" fmla="*/ 1570320 h 1570320"/>
              <a:gd name="connsiteX3" fmla="*/ 2410182 w 4357673"/>
              <a:gd name="connsiteY3" fmla="*/ 262304 h 1570320"/>
              <a:gd name="connsiteX0" fmla="*/ 0 w 4357673"/>
              <a:gd name="connsiteY0" fmla="*/ 28738 h 1570320"/>
              <a:gd name="connsiteX1" fmla="*/ 4357673 w 4357673"/>
              <a:gd name="connsiteY1" fmla="*/ 1277790 h 1570320"/>
              <a:gd name="connsiteX0" fmla="*/ 1200628 w 4357673"/>
              <a:gd name="connsiteY0" fmla="*/ 285898 h 1570320"/>
              <a:gd name="connsiteX1" fmla="*/ 4357673 w 4357673"/>
              <a:gd name="connsiteY1" fmla="*/ 1277790 h 1570320"/>
              <a:gd name="connsiteX2" fmla="*/ 2912044 w 4357673"/>
              <a:gd name="connsiteY2" fmla="*/ 1570320 h 1570320"/>
              <a:gd name="connsiteX3" fmla="*/ 1200628 w 4357673"/>
              <a:gd name="connsiteY3" fmla="*/ 285898 h 1570320"/>
              <a:gd name="connsiteX0" fmla="*/ 0 w 4357673"/>
              <a:gd name="connsiteY0" fmla="*/ 28738 h 1570320"/>
              <a:gd name="connsiteX1" fmla="*/ 4357673 w 4357673"/>
              <a:gd name="connsiteY1" fmla="*/ 1277790 h 1570320"/>
              <a:gd name="connsiteX0" fmla="*/ 1497429 w 4357673"/>
              <a:gd name="connsiteY0" fmla="*/ 585 h 1902272"/>
              <a:gd name="connsiteX1" fmla="*/ 4357673 w 4357673"/>
              <a:gd name="connsiteY1" fmla="*/ 1609742 h 1902272"/>
              <a:gd name="connsiteX2" fmla="*/ 2912044 w 4357673"/>
              <a:gd name="connsiteY2" fmla="*/ 1902272 h 1902272"/>
              <a:gd name="connsiteX3" fmla="*/ 1497429 w 4357673"/>
              <a:gd name="connsiteY3" fmla="*/ 585 h 1902272"/>
              <a:gd name="connsiteX0" fmla="*/ 0 w 4357673"/>
              <a:gd name="connsiteY0" fmla="*/ 360690 h 1902272"/>
              <a:gd name="connsiteX1" fmla="*/ 4357673 w 4357673"/>
              <a:gd name="connsiteY1" fmla="*/ 1609742 h 1902272"/>
              <a:gd name="connsiteX0" fmla="*/ 4107420 w 4491863"/>
              <a:gd name="connsiteY0" fmla="*/ 1124346 h 1570321"/>
              <a:gd name="connsiteX1" fmla="*/ 4357673 w 4491863"/>
              <a:gd name="connsiteY1" fmla="*/ 1277791 h 1570321"/>
              <a:gd name="connsiteX2" fmla="*/ 2912044 w 4491863"/>
              <a:gd name="connsiteY2" fmla="*/ 1570321 h 1570321"/>
              <a:gd name="connsiteX3" fmla="*/ 4107420 w 4491863"/>
              <a:gd name="connsiteY3" fmla="*/ 1124346 h 1570321"/>
              <a:gd name="connsiteX0" fmla="*/ 0 w 4491863"/>
              <a:gd name="connsiteY0" fmla="*/ 28739 h 1570321"/>
              <a:gd name="connsiteX1" fmla="*/ 4357673 w 4491863"/>
              <a:gd name="connsiteY1" fmla="*/ 1277791 h 1570321"/>
              <a:gd name="connsiteX0" fmla="*/ 343976 w 4357673"/>
              <a:gd name="connsiteY0" fmla="*/ 723 h 1706405"/>
              <a:gd name="connsiteX1" fmla="*/ 4357673 w 4357673"/>
              <a:gd name="connsiteY1" fmla="*/ 1413875 h 1706405"/>
              <a:gd name="connsiteX2" fmla="*/ 2912044 w 4357673"/>
              <a:gd name="connsiteY2" fmla="*/ 1706405 h 1706405"/>
              <a:gd name="connsiteX3" fmla="*/ 343976 w 4357673"/>
              <a:gd name="connsiteY3" fmla="*/ 723 h 1706405"/>
              <a:gd name="connsiteX0" fmla="*/ 0 w 4357673"/>
              <a:gd name="connsiteY0" fmla="*/ 164823 h 1706405"/>
              <a:gd name="connsiteX1" fmla="*/ 4357673 w 4357673"/>
              <a:gd name="connsiteY1" fmla="*/ 1413875 h 1706405"/>
              <a:gd name="connsiteX0" fmla="*/ 343976 w 4357673"/>
              <a:gd name="connsiteY0" fmla="*/ 38126 h 1743808"/>
              <a:gd name="connsiteX1" fmla="*/ 4357673 w 4357673"/>
              <a:gd name="connsiteY1" fmla="*/ 1451278 h 1743808"/>
              <a:gd name="connsiteX2" fmla="*/ 2912044 w 4357673"/>
              <a:gd name="connsiteY2" fmla="*/ 1743808 h 1743808"/>
              <a:gd name="connsiteX3" fmla="*/ 343976 w 4357673"/>
              <a:gd name="connsiteY3" fmla="*/ 38126 h 1743808"/>
              <a:gd name="connsiteX0" fmla="*/ 0 w 4357673"/>
              <a:gd name="connsiteY0" fmla="*/ 202226 h 1743808"/>
              <a:gd name="connsiteX1" fmla="*/ 4357673 w 4357673"/>
              <a:gd name="connsiteY1" fmla="*/ 1451278 h 1743808"/>
              <a:gd name="connsiteX0" fmla="*/ 0 w 4403827"/>
              <a:gd name="connsiteY0" fmla="*/ 44187 h 1577878"/>
              <a:gd name="connsiteX1" fmla="*/ 4403827 w 4403827"/>
              <a:gd name="connsiteY1" fmla="*/ 1285348 h 1577878"/>
              <a:gd name="connsiteX2" fmla="*/ 2958198 w 4403827"/>
              <a:gd name="connsiteY2" fmla="*/ 1577878 h 1577878"/>
              <a:gd name="connsiteX3" fmla="*/ 0 w 4403827"/>
              <a:gd name="connsiteY3" fmla="*/ 44187 h 1577878"/>
              <a:gd name="connsiteX0" fmla="*/ 46154 w 4403827"/>
              <a:gd name="connsiteY0" fmla="*/ 36296 h 1577878"/>
              <a:gd name="connsiteX1" fmla="*/ 4403827 w 4403827"/>
              <a:gd name="connsiteY1" fmla="*/ 1285348 h 1577878"/>
              <a:gd name="connsiteX0" fmla="*/ 0 w 4455330"/>
              <a:gd name="connsiteY0" fmla="*/ 44187 h 1577878"/>
              <a:gd name="connsiteX1" fmla="*/ 4403827 w 4455330"/>
              <a:gd name="connsiteY1" fmla="*/ 1285348 h 1577878"/>
              <a:gd name="connsiteX2" fmla="*/ 2958198 w 4455330"/>
              <a:gd name="connsiteY2" fmla="*/ 1577878 h 1577878"/>
              <a:gd name="connsiteX3" fmla="*/ 0 w 4455330"/>
              <a:gd name="connsiteY3" fmla="*/ 44187 h 1577878"/>
              <a:gd name="connsiteX0" fmla="*/ 46154 w 4455330"/>
              <a:gd name="connsiteY0" fmla="*/ 36296 h 1577878"/>
              <a:gd name="connsiteX1" fmla="*/ 4455330 w 4455330"/>
              <a:gd name="connsiteY1" fmla="*/ 1367816 h 1577878"/>
              <a:gd name="connsiteX0" fmla="*/ 0 w 4403827"/>
              <a:gd name="connsiteY0" fmla="*/ 44187 h 1577878"/>
              <a:gd name="connsiteX1" fmla="*/ 4403827 w 4403827"/>
              <a:gd name="connsiteY1" fmla="*/ 1285348 h 1577878"/>
              <a:gd name="connsiteX2" fmla="*/ 2958198 w 4403827"/>
              <a:gd name="connsiteY2" fmla="*/ 1577878 h 1577878"/>
              <a:gd name="connsiteX3" fmla="*/ 0 w 4403827"/>
              <a:gd name="connsiteY3" fmla="*/ 44187 h 1577878"/>
              <a:gd name="connsiteX0" fmla="*/ 46154 w 4403827"/>
              <a:gd name="connsiteY0" fmla="*/ 36296 h 1577878"/>
              <a:gd name="connsiteX1" fmla="*/ 4243658 w 4403827"/>
              <a:gd name="connsiteY1" fmla="*/ 1559622 h 1577878"/>
              <a:gd name="connsiteX0" fmla="*/ 0 w 4403827"/>
              <a:gd name="connsiteY0" fmla="*/ 44187 h 1683709"/>
              <a:gd name="connsiteX1" fmla="*/ 4403827 w 4403827"/>
              <a:gd name="connsiteY1" fmla="*/ 1285348 h 1683709"/>
              <a:gd name="connsiteX2" fmla="*/ 2958198 w 4403827"/>
              <a:gd name="connsiteY2" fmla="*/ 1577878 h 1683709"/>
              <a:gd name="connsiteX3" fmla="*/ 0 w 4403827"/>
              <a:gd name="connsiteY3" fmla="*/ 44187 h 1683709"/>
              <a:gd name="connsiteX0" fmla="*/ 46154 w 4403827"/>
              <a:gd name="connsiteY0" fmla="*/ 36296 h 1683709"/>
              <a:gd name="connsiteX1" fmla="*/ 4275896 w 4403827"/>
              <a:gd name="connsiteY1" fmla="*/ 1683709 h 1683709"/>
              <a:gd name="connsiteX0" fmla="*/ 0 w 4403827"/>
              <a:gd name="connsiteY0" fmla="*/ 44187 h 1683709"/>
              <a:gd name="connsiteX1" fmla="*/ 4403827 w 4403827"/>
              <a:gd name="connsiteY1" fmla="*/ 1285348 h 1683709"/>
              <a:gd name="connsiteX2" fmla="*/ 2958198 w 4403827"/>
              <a:gd name="connsiteY2" fmla="*/ 1577878 h 1683709"/>
              <a:gd name="connsiteX3" fmla="*/ 0 w 4403827"/>
              <a:gd name="connsiteY3" fmla="*/ 44187 h 1683709"/>
              <a:gd name="connsiteX0" fmla="*/ 46154 w 4403827"/>
              <a:gd name="connsiteY0" fmla="*/ 36296 h 1683709"/>
              <a:gd name="connsiteX1" fmla="*/ 4275896 w 4403827"/>
              <a:gd name="connsiteY1" fmla="*/ 1683709 h 1683709"/>
              <a:gd name="connsiteX0" fmla="*/ 0 w 4403827"/>
              <a:gd name="connsiteY0" fmla="*/ 44187 h 1683709"/>
              <a:gd name="connsiteX1" fmla="*/ 4403827 w 4403827"/>
              <a:gd name="connsiteY1" fmla="*/ 1285348 h 1683709"/>
              <a:gd name="connsiteX2" fmla="*/ 2958198 w 4403827"/>
              <a:gd name="connsiteY2" fmla="*/ 1577878 h 1683709"/>
              <a:gd name="connsiteX3" fmla="*/ 0 w 4403827"/>
              <a:gd name="connsiteY3" fmla="*/ 44187 h 1683709"/>
              <a:gd name="connsiteX0" fmla="*/ 564861 w 4403827"/>
              <a:gd name="connsiteY0" fmla="*/ 228771 h 1683709"/>
              <a:gd name="connsiteX1" fmla="*/ 4275896 w 4403827"/>
              <a:gd name="connsiteY1" fmla="*/ 1683709 h 1683709"/>
              <a:gd name="connsiteX0" fmla="*/ 0 w 4547333"/>
              <a:gd name="connsiteY0" fmla="*/ 44187 h 1683709"/>
              <a:gd name="connsiteX1" fmla="*/ 4403827 w 4547333"/>
              <a:gd name="connsiteY1" fmla="*/ 1285348 h 1683709"/>
              <a:gd name="connsiteX2" fmla="*/ 2958198 w 4547333"/>
              <a:gd name="connsiteY2" fmla="*/ 1577878 h 1683709"/>
              <a:gd name="connsiteX3" fmla="*/ 0 w 4547333"/>
              <a:gd name="connsiteY3" fmla="*/ 44187 h 1683709"/>
              <a:gd name="connsiteX0" fmla="*/ 3417600 w 4547333"/>
              <a:gd name="connsiteY0" fmla="*/ 580941 h 1683709"/>
              <a:gd name="connsiteX1" fmla="*/ 4275896 w 4547333"/>
              <a:gd name="connsiteY1" fmla="*/ 1683709 h 1683709"/>
              <a:gd name="connsiteX0" fmla="*/ 0 w 4403827"/>
              <a:gd name="connsiteY0" fmla="*/ 44187 h 1683709"/>
              <a:gd name="connsiteX1" fmla="*/ 4403827 w 4403827"/>
              <a:gd name="connsiteY1" fmla="*/ 1285348 h 1683709"/>
              <a:gd name="connsiteX2" fmla="*/ 2958198 w 4403827"/>
              <a:gd name="connsiteY2" fmla="*/ 1577878 h 1683709"/>
              <a:gd name="connsiteX3" fmla="*/ 0 w 4403827"/>
              <a:gd name="connsiteY3" fmla="*/ 44187 h 1683709"/>
              <a:gd name="connsiteX0" fmla="*/ 3417600 w 4403827"/>
              <a:gd name="connsiteY0" fmla="*/ 580941 h 1683709"/>
              <a:gd name="connsiteX1" fmla="*/ 4275896 w 4403827"/>
              <a:gd name="connsiteY1" fmla="*/ 1683709 h 1683709"/>
              <a:gd name="connsiteX0" fmla="*/ 0 w 4403827"/>
              <a:gd name="connsiteY0" fmla="*/ 44187 h 1683709"/>
              <a:gd name="connsiteX1" fmla="*/ 4403827 w 4403827"/>
              <a:gd name="connsiteY1" fmla="*/ 1285348 h 1683709"/>
              <a:gd name="connsiteX2" fmla="*/ 2958198 w 4403827"/>
              <a:gd name="connsiteY2" fmla="*/ 1577878 h 1683709"/>
              <a:gd name="connsiteX3" fmla="*/ 0 w 4403827"/>
              <a:gd name="connsiteY3" fmla="*/ 44187 h 1683709"/>
              <a:gd name="connsiteX0" fmla="*/ 2687830 w 4403827"/>
              <a:gd name="connsiteY0" fmla="*/ 334997 h 1683709"/>
              <a:gd name="connsiteX1" fmla="*/ 4275896 w 4403827"/>
              <a:gd name="connsiteY1" fmla="*/ 1683709 h 1683709"/>
              <a:gd name="connsiteX0" fmla="*/ 0 w 4403827"/>
              <a:gd name="connsiteY0" fmla="*/ 44187 h 1683709"/>
              <a:gd name="connsiteX1" fmla="*/ 4403827 w 4403827"/>
              <a:gd name="connsiteY1" fmla="*/ 1285348 h 1683709"/>
              <a:gd name="connsiteX2" fmla="*/ 2958198 w 4403827"/>
              <a:gd name="connsiteY2" fmla="*/ 1577878 h 1683709"/>
              <a:gd name="connsiteX3" fmla="*/ 0 w 4403827"/>
              <a:gd name="connsiteY3" fmla="*/ 44187 h 1683709"/>
              <a:gd name="connsiteX0" fmla="*/ 2687830 w 4403827"/>
              <a:gd name="connsiteY0" fmla="*/ 334997 h 1683709"/>
              <a:gd name="connsiteX1" fmla="*/ 4275896 w 4403827"/>
              <a:gd name="connsiteY1" fmla="*/ 1683709 h 1683709"/>
              <a:gd name="connsiteX0" fmla="*/ 0 w 4403827"/>
              <a:gd name="connsiteY0" fmla="*/ 44187 h 1683709"/>
              <a:gd name="connsiteX1" fmla="*/ 4403827 w 4403827"/>
              <a:gd name="connsiteY1" fmla="*/ 1285348 h 1683709"/>
              <a:gd name="connsiteX2" fmla="*/ 2958198 w 4403827"/>
              <a:gd name="connsiteY2" fmla="*/ 1577878 h 1683709"/>
              <a:gd name="connsiteX3" fmla="*/ 0 w 4403827"/>
              <a:gd name="connsiteY3" fmla="*/ 44187 h 1683709"/>
              <a:gd name="connsiteX0" fmla="*/ 3367831 w 4403827"/>
              <a:gd name="connsiteY0" fmla="*/ 595184 h 1683709"/>
              <a:gd name="connsiteX1" fmla="*/ 4275896 w 4403827"/>
              <a:gd name="connsiteY1" fmla="*/ 1683709 h 1683709"/>
              <a:gd name="connsiteX0" fmla="*/ 0 w 4403827"/>
              <a:gd name="connsiteY0" fmla="*/ 44187 h 1683709"/>
              <a:gd name="connsiteX1" fmla="*/ 4403827 w 4403827"/>
              <a:gd name="connsiteY1" fmla="*/ 1285348 h 1683709"/>
              <a:gd name="connsiteX2" fmla="*/ 2958198 w 4403827"/>
              <a:gd name="connsiteY2" fmla="*/ 1577878 h 1683709"/>
              <a:gd name="connsiteX3" fmla="*/ 0 w 4403827"/>
              <a:gd name="connsiteY3" fmla="*/ 44187 h 1683709"/>
              <a:gd name="connsiteX0" fmla="*/ 3357828 w 4403827"/>
              <a:gd name="connsiteY0" fmla="*/ 595269 h 1683709"/>
              <a:gd name="connsiteX1" fmla="*/ 4275896 w 4403827"/>
              <a:gd name="connsiteY1" fmla="*/ 1683709 h 1683709"/>
              <a:gd name="connsiteX0" fmla="*/ 0 w 4403827"/>
              <a:gd name="connsiteY0" fmla="*/ 44187 h 1683709"/>
              <a:gd name="connsiteX1" fmla="*/ 4403827 w 4403827"/>
              <a:gd name="connsiteY1" fmla="*/ 1285348 h 1683709"/>
              <a:gd name="connsiteX2" fmla="*/ 2958198 w 4403827"/>
              <a:gd name="connsiteY2" fmla="*/ 1577878 h 1683709"/>
              <a:gd name="connsiteX3" fmla="*/ 0 w 4403827"/>
              <a:gd name="connsiteY3" fmla="*/ 44187 h 1683709"/>
              <a:gd name="connsiteX0" fmla="*/ 3342513 w 4403827"/>
              <a:gd name="connsiteY0" fmla="*/ 578127 h 1683709"/>
              <a:gd name="connsiteX1" fmla="*/ 4275896 w 4403827"/>
              <a:gd name="connsiteY1" fmla="*/ 1683709 h 1683709"/>
              <a:gd name="connsiteX0" fmla="*/ 0 w 4403827"/>
              <a:gd name="connsiteY0" fmla="*/ 44187 h 1683709"/>
              <a:gd name="connsiteX1" fmla="*/ 4403827 w 4403827"/>
              <a:gd name="connsiteY1" fmla="*/ 1285348 h 1683709"/>
              <a:gd name="connsiteX2" fmla="*/ 2930270 w 4403827"/>
              <a:gd name="connsiteY2" fmla="*/ 1135940 h 1683709"/>
              <a:gd name="connsiteX3" fmla="*/ 0 w 4403827"/>
              <a:gd name="connsiteY3" fmla="*/ 44187 h 1683709"/>
              <a:gd name="connsiteX0" fmla="*/ 3342513 w 4403827"/>
              <a:gd name="connsiteY0" fmla="*/ 578127 h 1683709"/>
              <a:gd name="connsiteX1" fmla="*/ 4275896 w 4403827"/>
              <a:gd name="connsiteY1" fmla="*/ 1683709 h 1683709"/>
              <a:gd name="connsiteX0" fmla="*/ 0 w 4403827"/>
              <a:gd name="connsiteY0" fmla="*/ 44187 h 1768665"/>
              <a:gd name="connsiteX1" fmla="*/ 4403827 w 4403827"/>
              <a:gd name="connsiteY1" fmla="*/ 1285348 h 1768665"/>
              <a:gd name="connsiteX2" fmla="*/ 2461364 w 4403827"/>
              <a:gd name="connsiteY2" fmla="*/ 1768665 h 1768665"/>
              <a:gd name="connsiteX3" fmla="*/ 0 w 4403827"/>
              <a:gd name="connsiteY3" fmla="*/ 44187 h 1768665"/>
              <a:gd name="connsiteX0" fmla="*/ 3342513 w 4403827"/>
              <a:gd name="connsiteY0" fmla="*/ 578127 h 1768665"/>
              <a:gd name="connsiteX1" fmla="*/ 4275896 w 4403827"/>
              <a:gd name="connsiteY1" fmla="*/ 1683709 h 1768665"/>
              <a:gd name="connsiteX0" fmla="*/ 0 w 4403827"/>
              <a:gd name="connsiteY0" fmla="*/ 44187 h 1768665"/>
              <a:gd name="connsiteX1" fmla="*/ 4403827 w 4403827"/>
              <a:gd name="connsiteY1" fmla="*/ 1285348 h 1768665"/>
              <a:gd name="connsiteX2" fmla="*/ 2461364 w 4403827"/>
              <a:gd name="connsiteY2" fmla="*/ 1768665 h 1768665"/>
              <a:gd name="connsiteX3" fmla="*/ 0 w 4403827"/>
              <a:gd name="connsiteY3" fmla="*/ 44187 h 1768665"/>
              <a:gd name="connsiteX0" fmla="*/ 3166761 w 4403827"/>
              <a:gd name="connsiteY0" fmla="*/ 261814 h 1768665"/>
              <a:gd name="connsiteX1" fmla="*/ 4275896 w 4403827"/>
              <a:gd name="connsiteY1" fmla="*/ 1683709 h 1768665"/>
              <a:gd name="connsiteX0" fmla="*/ 0 w 4403827"/>
              <a:gd name="connsiteY0" fmla="*/ 44187 h 1768665"/>
              <a:gd name="connsiteX1" fmla="*/ 4403827 w 4403827"/>
              <a:gd name="connsiteY1" fmla="*/ 1285348 h 1768665"/>
              <a:gd name="connsiteX2" fmla="*/ 2461364 w 4403827"/>
              <a:gd name="connsiteY2" fmla="*/ 1768665 h 1768665"/>
              <a:gd name="connsiteX3" fmla="*/ 0 w 4403827"/>
              <a:gd name="connsiteY3" fmla="*/ 44187 h 1768665"/>
              <a:gd name="connsiteX0" fmla="*/ 2487143 w 4403827"/>
              <a:gd name="connsiteY0" fmla="*/ 302165 h 1768665"/>
              <a:gd name="connsiteX1" fmla="*/ 4275896 w 4403827"/>
              <a:gd name="connsiteY1" fmla="*/ 1683709 h 1768665"/>
              <a:gd name="connsiteX0" fmla="*/ 0 w 4403827"/>
              <a:gd name="connsiteY0" fmla="*/ 44187 h 1683709"/>
              <a:gd name="connsiteX1" fmla="*/ 4403827 w 4403827"/>
              <a:gd name="connsiteY1" fmla="*/ 1285348 h 1683709"/>
              <a:gd name="connsiteX2" fmla="*/ 3284817 w 4403827"/>
              <a:gd name="connsiteY2" fmla="*/ 542191 h 1683709"/>
              <a:gd name="connsiteX3" fmla="*/ 0 w 4403827"/>
              <a:gd name="connsiteY3" fmla="*/ 44187 h 1683709"/>
              <a:gd name="connsiteX0" fmla="*/ 2487143 w 4403827"/>
              <a:gd name="connsiteY0" fmla="*/ 302165 h 1683709"/>
              <a:gd name="connsiteX1" fmla="*/ 4275896 w 4403827"/>
              <a:gd name="connsiteY1" fmla="*/ 1683709 h 1683709"/>
            </a:gdLst>
            <a:ahLst/>
            <a:cxnLst>
              <a:cxn ang="0">
                <a:pos x="connsiteX0" y="connsiteY0"/>
              </a:cxn>
              <a:cxn ang="0">
                <a:pos x="connsiteX1" y="connsiteY1"/>
              </a:cxn>
            </a:cxnLst>
            <a:rect l="l" t="t" r="r" b="b"/>
            <a:pathLst>
              <a:path w="4403827" h="1683709" stroke="0" extrusionOk="0">
                <a:moveTo>
                  <a:pt x="0" y="44187"/>
                </a:moveTo>
                <a:cubicBezTo>
                  <a:pt x="472914" y="-204976"/>
                  <a:pt x="4110404" y="652815"/>
                  <a:pt x="4403827" y="1285348"/>
                </a:cubicBezTo>
                <a:lnTo>
                  <a:pt x="3284817" y="542191"/>
                </a:lnTo>
                <a:lnTo>
                  <a:pt x="0" y="44187"/>
                </a:lnTo>
                <a:close/>
              </a:path>
              <a:path w="4403827" h="1683709" fill="none">
                <a:moveTo>
                  <a:pt x="2487143" y="302165"/>
                </a:moveTo>
                <a:cubicBezTo>
                  <a:pt x="2489752" y="288661"/>
                  <a:pt x="4265026" y="627313"/>
                  <a:pt x="4275896" y="1683709"/>
                </a:cubicBezTo>
              </a:path>
            </a:pathLst>
          </a:custGeom>
          <a:noFill/>
          <a:ln w="38100" cap="flat" cmpd="sng" algn="ctr">
            <a:solidFill>
              <a:schemeClr val="accent2"/>
            </a:solidFill>
            <a:prstDash val="sysDash"/>
            <a:round/>
            <a:headEnd type="none" w="med" len="med"/>
            <a:tailEnd type="triangle" w="lg" len="lg"/>
          </a:ln>
          <a:effectLst/>
        </p:spPr>
        <p:txBody>
          <a:bodyPr rtlCol="0" anchor="ctr"/>
          <a:lstStyle/>
          <a:p>
            <a:pPr algn="ctr"/>
            <a:endParaRPr lang="en-US" dirty="0"/>
          </a:p>
        </p:txBody>
      </p:sp>
      <p:sp>
        <p:nvSpPr>
          <p:cNvPr id="104" name="Title 1">
            <a:extLst>
              <a:ext uri="{FF2B5EF4-FFF2-40B4-BE49-F238E27FC236}">
                <a16:creationId xmlns:a16="http://schemas.microsoft.com/office/drawing/2014/main" id="{0BF958F9-5D78-F24B-85A5-301F086F2AA9}"/>
              </a:ext>
            </a:extLst>
          </p:cNvPr>
          <p:cNvSpPr txBox="1">
            <a:spLocks/>
          </p:cNvSpPr>
          <p:nvPr/>
        </p:nvSpPr>
        <p:spPr bwMode="auto">
          <a:xfrm rot="19953384">
            <a:off x="7921743" y="4872568"/>
            <a:ext cx="27707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lvl="0" algn="ctr" fontAlgn="auto">
              <a:lnSpc>
                <a:spcPct val="90000"/>
              </a:lnSpc>
              <a:spcAft>
                <a:spcPts val="0"/>
              </a:spcAft>
              <a:defRPr/>
            </a:pPr>
            <a:r>
              <a:rPr lang="en-US" sz="2000" dirty="0">
                <a:solidFill>
                  <a:schemeClr val="accent2"/>
                </a:solidFill>
                <a:latin typeface="Londrina Solid" pitchFamily="2" charset="77"/>
              </a:rPr>
              <a:t>Engagement in Care</a:t>
            </a:r>
          </a:p>
        </p:txBody>
      </p:sp>
    </p:spTree>
    <p:extLst>
      <p:ext uri="{BB962C8B-B14F-4D97-AF65-F5344CB8AC3E}">
        <p14:creationId xmlns:p14="http://schemas.microsoft.com/office/powerpoint/2010/main" val="291192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92DBB-DFEE-704E-AB1E-FB94A3223399}"/>
              </a:ext>
            </a:extLst>
          </p:cNvPr>
          <p:cNvSpPr>
            <a:spLocks noGrp="1"/>
          </p:cNvSpPr>
          <p:nvPr>
            <p:ph type="title"/>
          </p:nvPr>
        </p:nvSpPr>
        <p:spPr/>
        <p:txBody>
          <a:bodyPr/>
          <a:lstStyle/>
          <a:p>
            <a:r>
              <a:rPr lang="en-US" dirty="0"/>
              <a:t>Discriminatory Practices</a:t>
            </a:r>
          </a:p>
        </p:txBody>
      </p:sp>
      <p:sp>
        <p:nvSpPr>
          <p:cNvPr id="6" name="Content Placeholder 5">
            <a:extLst>
              <a:ext uri="{FF2B5EF4-FFF2-40B4-BE49-F238E27FC236}">
                <a16:creationId xmlns:a16="http://schemas.microsoft.com/office/drawing/2014/main" id="{B5E8ED5F-EF07-B240-936F-9C88604F0AC7}"/>
              </a:ext>
            </a:extLst>
          </p:cNvPr>
          <p:cNvSpPr>
            <a:spLocks noGrp="1"/>
          </p:cNvSpPr>
          <p:nvPr>
            <p:ph sz="half" idx="1"/>
          </p:nvPr>
        </p:nvSpPr>
        <p:spPr/>
        <p:txBody>
          <a:bodyPr>
            <a:noAutofit/>
          </a:bodyPr>
          <a:lstStyle/>
          <a:p>
            <a:pPr marL="0" indent="0">
              <a:buNone/>
            </a:pPr>
            <a:r>
              <a:rPr lang="en-US" sz="2600" b="1" dirty="0">
                <a:solidFill>
                  <a:schemeClr val="accent1"/>
                </a:solidFill>
              </a:rPr>
              <a:t>Examples</a:t>
            </a:r>
          </a:p>
          <a:p>
            <a:pPr marL="0" indent="0">
              <a:buNone/>
            </a:pPr>
            <a:r>
              <a:rPr lang="en-US" sz="2600" dirty="0"/>
              <a:t>Overt stigma and discrimination at health delivery sites:</a:t>
            </a:r>
          </a:p>
          <a:p>
            <a:r>
              <a:rPr lang="en-US" sz="2400" dirty="0"/>
              <a:t>Not offered best available treatment</a:t>
            </a:r>
          </a:p>
          <a:p>
            <a:r>
              <a:rPr lang="en-US" sz="2400" dirty="0"/>
              <a:t>Symptoms unchecked</a:t>
            </a:r>
          </a:p>
          <a:p>
            <a:r>
              <a:rPr lang="en-US" sz="2400" dirty="0"/>
              <a:t>Long wait times for pain meds</a:t>
            </a:r>
          </a:p>
          <a:p>
            <a:r>
              <a:rPr lang="en-US" sz="2400" dirty="0"/>
              <a:t>Denied timely access to services (made to wait)</a:t>
            </a:r>
          </a:p>
          <a:p>
            <a:r>
              <a:rPr lang="en-US" sz="2400" dirty="0"/>
              <a:t>Not referred to specialists</a:t>
            </a:r>
          </a:p>
        </p:txBody>
      </p:sp>
      <p:sp>
        <p:nvSpPr>
          <p:cNvPr id="11" name="Content Placeholder 10">
            <a:extLst>
              <a:ext uri="{FF2B5EF4-FFF2-40B4-BE49-F238E27FC236}">
                <a16:creationId xmlns:a16="http://schemas.microsoft.com/office/drawing/2014/main" id="{9260D1EC-BB69-4BFE-A1DF-85D883745F43}"/>
              </a:ext>
            </a:extLst>
          </p:cNvPr>
          <p:cNvSpPr>
            <a:spLocks noGrp="1"/>
          </p:cNvSpPr>
          <p:nvPr>
            <p:ph sz="half" idx="2"/>
          </p:nvPr>
        </p:nvSpPr>
        <p:spPr>
          <a:xfrm>
            <a:off x="5989744" y="1510730"/>
            <a:ext cx="5630756" cy="4679462"/>
          </a:xfrm>
        </p:spPr>
        <p:txBody>
          <a:bodyPr/>
          <a:lstStyle/>
          <a:p>
            <a:pPr marL="0" indent="0">
              <a:buNone/>
            </a:pPr>
            <a:r>
              <a:rPr lang="en-US" b="1" dirty="0">
                <a:solidFill>
                  <a:schemeClr val="accent3"/>
                </a:solidFill>
              </a:rPr>
              <a:t>Data</a:t>
            </a:r>
          </a:p>
          <a:p>
            <a:r>
              <a:rPr lang="en-US" dirty="0"/>
              <a:t>Track what we value</a:t>
            </a:r>
          </a:p>
          <a:p>
            <a:r>
              <a:rPr lang="en-US" dirty="0"/>
              <a:t>Measure inequitable access experiences</a:t>
            </a:r>
          </a:p>
          <a:p>
            <a:r>
              <a:rPr lang="en-US" dirty="0"/>
              <a:t>Data from communities and communities of color, recipients of care in the public health system</a:t>
            </a:r>
          </a:p>
          <a:p>
            <a:endParaRPr lang="en-US" dirty="0"/>
          </a:p>
        </p:txBody>
      </p:sp>
      <p:grpSp>
        <p:nvGrpSpPr>
          <p:cNvPr id="4" name="Group 1">
            <a:extLst>
              <a:ext uri="{FF2B5EF4-FFF2-40B4-BE49-F238E27FC236}">
                <a16:creationId xmlns:a16="http://schemas.microsoft.com/office/drawing/2014/main" id="{FD4D48E7-71D8-43C8-B9B8-9A7C75160816}"/>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4708BB0F-798F-43D7-A6F0-76C11836ADE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A59A10A6-ED2B-441C-B235-4989988A1D3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465318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5DF4D-C4C4-4580-8733-10DA088CA1E3}"/>
              </a:ext>
            </a:extLst>
          </p:cNvPr>
          <p:cNvSpPr>
            <a:spLocks noGrp="1"/>
          </p:cNvSpPr>
          <p:nvPr>
            <p:ph type="title"/>
          </p:nvPr>
        </p:nvSpPr>
        <p:spPr/>
        <p:txBody>
          <a:bodyPr>
            <a:noAutofit/>
          </a:bodyPr>
          <a:lstStyle/>
          <a:p>
            <a:r>
              <a:rPr lang="en-US" sz="4400" dirty="0"/>
              <a:t>Strategies to Overcome Barriers</a:t>
            </a:r>
            <a:br>
              <a:rPr lang="en-US" sz="4400" dirty="0"/>
            </a:br>
            <a:r>
              <a:rPr lang="en-US" sz="4400" dirty="0"/>
              <a:t>to Engagement With HIV Care Globally</a:t>
            </a:r>
            <a:br>
              <a:rPr lang="en-US" sz="4400" dirty="0"/>
            </a:br>
            <a:endParaRPr lang="en-US" sz="4400" dirty="0"/>
          </a:p>
        </p:txBody>
      </p:sp>
    </p:spTree>
    <p:extLst>
      <p:ext uri="{BB962C8B-B14F-4D97-AF65-F5344CB8AC3E}">
        <p14:creationId xmlns:p14="http://schemas.microsoft.com/office/powerpoint/2010/main" val="2896384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A1A28193-6F00-AA4C-9C8E-28F08E650385}"/>
              </a:ext>
            </a:extLst>
          </p:cNvPr>
          <p:cNvSpPr txBox="1"/>
          <p:nvPr/>
        </p:nvSpPr>
        <p:spPr>
          <a:xfrm>
            <a:off x="473199" y="5090595"/>
            <a:ext cx="8466380" cy="1261884"/>
          </a:xfrm>
          <a:prstGeom prst="rect">
            <a:avLst/>
          </a:prstGeom>
          <a:noFill/>
        </p:spPr>
        <p:txBody>
          <a:bodyPr wrap="square" rtlCol="0">
            <a:spAutoFit/>
          </a:bodyPr>
          <a:lstStyle/>
          <a:p>
            <a:pPr marL="172733" marR="0" lvl="0" indent="0" algn="l" defTabSz="829119"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EC664"/>
              </a:solidFill>
              <a:effectLst/>
              <a:uLnTx/>
              <a:uFillTx/>
              <a:latin typeface="Calibri" panose="020F0502020204030204" pitchFamily="34" charset="0"/>
              <a:ea typeface="+mn-ea"/>
              <a:cs typeface="Calibri" panose="020F0502020204030204" pitchFamily="34" charset="0"/>
            </a:endParaRPr>
          </a:p>
          <a:p>
            <a:pPr marL="172733" marR="0" lvl="0" indent="0" algn="l" defTabSz="829119"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name signals the </a:t>
            </a:r>
            <a:r>
              <a:rPr kumimoji="0" lang="en-US" sz="20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democratization </a:t>
            </a:r>
          </a:p>
          <a:p>
            <a:pPr marL="172733" marR="0" lvl="0" indent="0" algn="l" defTabSz="829119"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of data collection and analysis, empowering participants</a:t>
            </a:r>
          </a:p>
          <a:p>
            <a:pPr marL="172733" marR="0" lvl="0" indent="0" algn="l" defTabSz="829119"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respecting their expertise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en-ZA"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 name="Title 1">
            <a:extLst>
              <a:ext uri="{FF2B5EF4-FFF2-40B4-BE49-F238E27FC236}">
                <a16:creationId xmlns:a16="http://schemas.microsoft.com/office/drawing/2014/main" id="{31FBF73F-C1A6-AF4C-8887-CB48A1CD4886}"/>
              </a:ext>
            </a:extLst>
          </p:cNvPr>
          <p:cNvSpPr>
            <a:spLocks noGrp="1"/>
          </p:cNvSpPr>
          <p:nvPr>
            <p:ph type="title"/>
          </p:nvPr>
        </p:nvSpPr>
        <p:spPr/>
        <p:txBody>
          <a:bodyPr/>
          <a:lstStyle/>
          <a:p>
            <a:r>
              <a:rPr lang="en-US" dirty="0"/>
              <a:t>What Is Citizen Science?</a:t>
            </a:r>
          </a:p>
        </p:txBody>
      </p:sp>
      <p:sp>
        <p:nvSpPr>
          <p:cNvPr id="5" name="Content Placeholder 4">
            <a:extLst>
              <a:ext uri="{FF2B5EF4-FFF2-40B4-BE49-F238E27FC236}">
                <a16:creationId xmlns:a16="http://schemas.microsoft.com/office/drawing/2014/main" id="{20B8005E-05B6-F949-ABA8-0815B5708BCA}"/>
              </a:ext>
            </a:extLst>
          </p:cNvPr>
          <p:cNvSpPr>
            <a:spLocks noGrp="1"/>
          </p:cNvSpPr>
          <p:nvPr>
            <p:ph sz="half" idx="1"/>
          </p:nvPr>
        </p:nvSpPr>
        <p:spPr>
          <a:xfrm>
            <a:off x="609052" y="1515229"/>
            <a:ext cx="5837579" cy="3691192"/>
          </a:xfrm>
        </p:spPr>
        <p:txBody>
          <a:bodyPr/>
          <a:lstStyle/>
          <a:p>
            <a:pPr lvl="0"/>
            <a:r>
              <a:rPr lang="en-ZA" sz="2000" dirty="0"/>
              <a:t>Citizen Science is an ITPC initiative that transitions from </a:t>
            </a:r>
            <a:r>
              <a:rPr lang="en-ZA" sz="2000" dirty="0">
                <a:solidFill>
                  <a:srgbClr val="FF0000"/>
                </a:solidFill>
              </a:rPr>
              <a:t>“data extraction” to “data democracy” </a:t>
            </a:r>
            <a:r>
              <a:rPr lang="en-ZA" sz="2000" dirty="0"/>
              <a:t>models by combining community-led interventions, implementation science, and Life Mapping, which uses collaborative and participatory visual media tools to effect advocacy</a:t>
            </a:r>
          </a:p>
          <a:p>
            <a:pPr lvl="0"/>
            <a:r>
              <a:rPr lang="en-US" sz="2000" dirty="0"/>
              <a:t>It acknowledges that people are experts in their own lives</a:t>
            </a:r>
          </a:p>
          <a:p>
            <a:pPr lvl="0"/>
            <a:r>
              <a:rPr lang="en-US" sz="2000" dirty="0"/>
              <a:t>It pivots away from the notion that academic research and analysis is the only legitimate knowledge creation method</a:t>
            </a:r>
          </a:p>
        </p:txBody>
      </p:sp>
      <p:sp>
        <p:nvSpPr>
          <p:cNvPr id="16" name="Down Arrow 15">
            <a:extLst>
              <a:ext uri="{FF2B5EF4-FFF2-40B4-BE49-F238E27FC236}">
                <a16:creationId xmlns:a16="http://schemas.microsoft.com/office/drawing/2014/main" id="{20AC95E0-EF08-3C4F-BAA4-E80382716BBD}"/>
              </a:ext>
            </a:extLst>
          </p:cNvPr>
          <p:cNvSpPr/>
          <p:nvPr/>
        </p:nvSpPr>
        <p:spPr>
          <a:xfrm>
            <a:off x="8675408" y="5593427"/>
            <a:ext cx="528346" cy="436864"/>
          </a:xfrm>
          <a:prstGeom prst="downArrow">
            <a:avLst/>
          </a:prstGeom>
          <a:solidFill>
            <a:srgbClr val="E2471D"/>
          </a:solidFill>
          <a:ln>
            <a:solidFill>
              <a:schemeClr val="bg1"/>
            </a:solidFill>
          </a:ln>
        </p:spPr>
        <p:style>
          <a:lnRef idx="2">
            <a:scrgbClr r="0" g="0" b="0"/>
          </a:lnRef>
          <a:fillRef idx="1">
            <a:scrgbClr r="0" g="0" b="0"/>
          </a:fillRef>
          <a:effectRef idx="0">
            <a:schemeClr val="accent1">
              <a:tint val="60000"/>
              <a:hueOff val="0"/>
              <a:satOff val="0"/>
              <a:lumOff val="0"/>
              <a:alphaOff val="0"/>
            </a:schemeClr>
          </a:effectRef>
          <a:fontRef idx="minor">
            <a:schemeClr val="dk1">
              <a:hueOff val="0"/>
              <a:satOff val="0"/>
              <a:lumOff val="0"/>
              <a:alphaOff val="0"/>
            </a:schemeClr>
          </a:fontRef>
        </p:style>
      </p:sp>
      <p:grpSp>
        <p:nvGrpSpPr>
          <p:cNvPr id="17" name="Group 16">
            <a:extLst>
              <a:ext uri="{FF2B5EF4-FFF2-40B4-BE49-F238E27FC236}">
                <a16:creationId xmlns:a16="http://schemas.microsoft.com/office/drawing/2014/main" id="{180157CB-1A3A-F947-BEDE-F5EB95413B04}"/>
              </a:ext>
            </a:extLst>
          </p:cNvPr>
          <p:cNvGrpSpPr/>
          <p:nvPr/>
        </p:nvGrpSpPr>
        <p:grpSpPr>
          <a:xfrm>
            <a:off x="7301338" y="5823651"/>
            <a:ext cx="3276485" cy="938389"/>
            <a:chOff x="1092161" y="3927963"/>
            <a:chExt cx="3276485" cy="938389"/>
          </a:xfrm>
        </p:grpSpPr>
        <p:sp>
          <p:nvSpPr>
            <p:cNvPr id="18" name="Rectangle 17">
              <a:extLst>
                <a:ext uri="{FF2B5EF4-FFF2-40B4-BE49-F238E27FC236}">
                  <a16:creationId xmlns:a16="http://schemas.microsoft.com/office/drawing/2014/main" id="{5516F629-92E0-6548-9B64-A9D84B70BB25}"/>
                </a:ext>
              </a:extLst>
            </p:cNvPr>
            <p:cNvSpPr/>
            <p:nvPr/>
          </p:nvSpPr>
          <p:spPr>
            <a:xfrm>
              <a:off x="1092161" y="4047231"/>
              <a:ext cx="3276485" cy="819121"/>
            </a:xfrm>
            <a:prstGeom prst="rect">
              <a:avLst/>
            </a:prstGeom>
            <a:noFill/>
            <a:ln>
              <a:no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19" name="TextBox 18">
              <a:extLst>
                <a:ext uri="{FF2B5EF4-FFF2-40B4-BE49-F238E27FC236}">
                  <a16:creationId xmlns:a16="http://schemas.microsoft.com/office/drawing/2014/main" id="{156A52B8-8BA3-DE44-8D4A-07AD4E6CBAB0}"/>
                </a:ext>
              </a:extLst>
            </p:cNvPr>
            <p:cNvSpPr txBox="1"/>
            <p:nvPr/>
          </p:nvSpPr>
          <p:spPr>
            <a:xfrm>
              <a:off x="1092161" y="3927963"/>
              <a:ext cx="3276485" cy="81912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70688" tIns="170688" rIns="170688" bIns="170688"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Advocacy</a:t>
              </a:r>
            </a:p>
          </p:txBody>
        </p:sp>
      </p:grpSp>
      <p:grpSp>
        <p:nvGrpSpPr>
          <p:cNvPr id="3" name="Group 2">
            <a:extLst>
              <a:ext uri="{FF2B5EF4-FFF2-40B4-BE49-F238E27FC236}">
                <a16:creationId xmlns:a16="http://schemas.microsoft.com/office/drawing/2014/main" id="{3672FDAD-633C-4EE7-8A76-FC4945A4AE00}"/>
              </a:ext>
            </a:extLst>
          </p:cNvPr>
          <p:cNvGrpSpPr/>
          <p:nvPr/>
        </p:nvGrpSpPr>
        <p:grpSpPr>
          <a:xfrm>
            <a:off x="6492025" y="657043"/>
            <a:ext cx="4741333" cy="5186060"/>
            <a:chOff x="6492025" y="657043"/>
            <a:chExt cx="4741333" cy="5186060"/>
          </a:xfrm>
        </p:grpSpPr>
        <p:sp>
          <p:nvSpPr>
            <p:cNvPr id="4" name="Oval 3">
              <a:extLst>
                <a:ext uri="{FF2B5EF4-FFF2-40B4-BE49-F238E27FC236}">
                  <a16:creationId xmlns:a16="http://schemas.microsoft.com/office/drawing/2014/main" id="{E4B6E446-2A07-4690-81D9-D16860CEB39E}"/>
                </a:ext>
              </a:extLst>
            </p:cNvPr>
            <p:cNvSpPr/>
            <p:nvPr/>
          </p:nvSpPr>
          <p:spPr>
            <a:xfrm>
              <a:off x="6740790" y="877176"/>
              <a:ext cx="4368800" cy="1517226"/>
            </a:xfrm>
            <a:prstGeom prst="ellipse">
              <a:avLst/>
            </a:prstGeom>
            <a:noFill/>
            <a:ln>
              <a:solidFill>
                <a:schemeClr val="tx1"/>
              </a:solidFill>
            </a:ln>
          </p:spPr>
          <p:style>
            <a:lnRef idx="0">
              <a:scrgbClr r="0" g="0" b="0"/>
            </a:lnRef>
            <a:fillRef idx="1">
              <a:scrgbClr r="0" g="0" b="0"/>
            </a:fillRef>
            <a:effectRef idx="0">
              <a:schemeClr val="accent1">
                <a:tint val="50000"/>
                <a:alpha val="40000"/>
                <a:hueOff val="0"/>
                <a:satOff val="0"/>
                <a:lumOff val="0"/>
                <a:alphaOff val="0"/>
              </a:schemeClr>
            </a:effectRef>
            <a:fontRef idx="minor">
              <a:schemeClr val="lt1">
                <a:hueOff val="0"/>
                <a:satOff val="0"/>
                <a:lumOff val="0"/>
                <a:alphaOff val="0"/>
              </a:schemeClr>
            </a:fontRef>
          </p:style>
        </p:sp>
        <p:sp>
          <p:nvSpPr>
            <p:cNvPr id="7" name="Arrow: Down 6">
              <a:extLst>
                <a:ext uri="{FF2B5EF4-FFF2-40B4-BE49-F238E27FC236}">
                  <a16:creationId xmlns:a16="http://schemas.microsoft.com/office/drawing/2014/main" id="{52DA4A4B-3708-47BF-9950-864D11C0D892}"/>
                </a:ext>
              </a:extLst>
            </p:cNvPr>
            <p:cNvSpPr/>
            <p:nvPr/>
          </p:nvSpPr>
          <p:spPr>
            <a:xfrm>
              <a:off x="8604295" y="4592349"/>
              <a:ext cx="655336" cy="541866"/>
            </a:xfrm>
            <a:prstGeom prst="downArrow">
              <a:avLst/>
            </a:prstGeom>
            <a:solidFill>
              <a:schemeClr val="bg2"/>
            </a:solidFill>
            <a:ln>
              <a:solidFill>
                <a:schemeClr val="bg1"/>
              </a:solidFill>
            </a:ln>
          </p:spPr>
          <p:style>
            <a:lnRef idx="2">
              <a:scrgbClr r="0" g="0" b="0"/>
            </a:lnRef>
            <a:fillRef idx="1">
              <a:scrgbClr r="0" g="0" b="0"/>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8" name="Freeform: Shape 7">
              <a:extLst>
                <a:ext uri="{FF2B5EF4-FFF2-40B4-BE49-F238E27FC236}">
                  <a16:creationId xmlns:a16="http://schemas.microsoft.com/office/drawing/2014/main" id="{75CC9B43-8EDA-42E8-9B7D-200BAFF2EF69}"/>
                </a:ext>
              </a:extLst>
            </p:cNvPr>
            <p:cNvSpPr/>
            <p:nvPr/>
          </p:nvSpPr>
          <p:spPr>
            <a:xfrm>
              <a:off x="6899963" y="4827103"/>
              <a:ext cx="4064000" cy="1016000"/>
            </a:xfrm>
            <a:custGeom>
              <a:avLst/>
              <a:gdLst>
                <a:gd name="connsiteX0" fmla="*/ 0 w 4064000"/>
                <a:gd name="connsiteY0" fmla="*/ 0 h 1016000"/>
                <a:gd name="connsiteX1" fmla="*/ 4064000 w 4064000"/>
                <a:gd name="connsiteY1" fmla="*/ 0 h 1016000"/>
                <a:gd name="connsiteX2" fmla="*/ 4064000 w 4064000"/>
                <a:gd name="connsiteY2" fmla="*/ 1016000 h 1016000"/>
                <a:gd name="connsiteX3" fmla="*/ 0 w 4064000"/>
                <a:gd name="connsiteY3" fmla="*/ 1016000 h 1016000"/>
                <a:gd name="connsiteX4" fmla="*/ 0 w 4064000"/>
                <a:gd name="connsiteY4" fmla="*/ 0 h 1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4000" h="1016000">
                  <a:moveTo>
                    <a:pt x="0" y="0"/>
                  </a:moveTo>
                  <a:lnTo>
                    <a:pt x="4064000" y="0"/>
                  </a:lnTo>
                  <a:lnTo>
                    <a:pt x="4064000" y="1016000"/>
                  </a:lnTo>
                  <a:lnTo>
                    <a:pt x="0" y="1016000"/>
                  </a:lnTo>
                  <a:lnTo>
                    <a:pt x="0" y="0"/>
                  </a:lnTo>
                  <a:close/>
                </a:path>
              </a:pathLst>
            </a:custGeom>
            <a:noFill/>
            <a:ln>
              <a:noFill/>
            </a:ln>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latin typeface="Calibri" panose="020F0502020204030204" pitchFamily="34" charset="0"/>
                  <a:cs typeface="Calibri" panose="020F0502020204030204" pitchFamily="34" charset="0"/>
                </a:rPr>
                <a:t>Citizen Science</a:t>
              </a:r>
            </a:p>
          </p:txBody>
        </p:sp>
        <p:sp>
          <p:nvSpPr>
            <p:cNvPr id="9" name="Freeform: Shape 8">
              <a:extLst>
                <a:ext uri="{FF2B5EF4-FFF2-40B4-BE49-F238E27FC236}">
                  <a16:creationId xmlns:a16="http://schemas.microsoft.com/office/drawing/2014/main" id="{C93A75C1-D126-4058-A3F2-F711525239F4}"/>
                </a:ext>
              </a:extLst>
            </p:cNvPr>
            <p:cNvSpPr/>
            <p:nvPr/>
          </p:nvSpPr>
          <p:spPr>
            <a:xfrm>
              <a:off x="8329136" y="2511581"/>
              <a:ext cx="1524000" cy="1524000"/>
            </a:xfrm>
            <a:custGeom>
              <a:avLst/>
              <a:gdLst>
                <a:gd name="connsiteX0" fmla="*/ 0 w 1524000"/>
                <a:gd name="connsiteY0" fmla="*/ 762000 h 1524000"/>
                <a:gd name="connsiteX1" fmla="*/ 762000 w 1524000"/>
                <a:gd name="connsiteY1" fmla="*/ 0 h 1524000"/>
                <a:gd name="connsiteX2" fmla="*/ 1524000 w 1524000"/>
                <a:gd name="connsiteY2" fmla="*/ 762000 h 1524000"/>
                <a:gd name="connsiteX3" fmla="*/ 762000 w 1524000"/>
                <a:gd name="connsiteY3" fmla="*/ 1524000 h 1524000"/>
                <a:gd name="connsiteX4" fmla="*/ 0 w 1524000"/>
                <a:gd name="connsiteY4" fmla="*/ 76200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1524000">
                  <a:moveTo>
                    <a:pt x="0" y="762000"/>
                  </a:moveTo>
                  <a:cubicBezTo>
                    <a:pt x="0" y="341159"/>
                    <a:pt x="341159" y="0"/>
                    <a:pt x="762000" y="0"/>
                  </a:cubicBezTo>
                  <a:cubicBezTo>
                    <a:pt x="1182841" y="0"/>
                    <a:pt x="1524000" y="341159"/>
                    <a:pt x="1524000" y="762000"/>
                  </a:cubicBezTo>
                  <a:cubicBezTo>
                    <a:pt x="1524000" y="1182841"/>
                    <a:pt x="1182841" y="1524000"/>
                    <a:pt x="762000" y="1524000"/>
                  </a:cubicBezTo>
                  <a:cubicBezTo>
                    <a:pt x="341159" y="1524000"/>
                    <a:pt x="0" y="1182841"/>
                    <a:pt x="0" y="762000"/>
                  </a:cubicBezTo>
                  <a:close/>
                </a:path>
              </a:pathLst>
            </a:custGeom>
            <a:solidFill>
              <a:srgbClr val="E2471D"/>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8425" tIns="238425" rIns="238425" bIns="238425"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libri" panose="020F0502020204030204" pitchFamily="34" charset="0"/>
                  <a:cs typeface="Calibri" panose="020F0502020204030204" pitchFamily="34" charset="0"/>
                </a:rPr>
                <a:t>Community-led </a:t>
              </a:r>
              <a:br>
                <a:rPr lang="en-US" sz="1200" kern="1200" dirty="0">
                  <a:latin typeface="Calibri" panose="020F0502020204030204" pitchFamily="34" charset="0"/>
                  <a:cs typeface="Calibri" panose="020F0502020204030204" pitchFamily="34" charset="0"/>
                </a:rPr>
              </a:br>
              <a:r>
                <a:rPr lang="en-US" sz="1200" kern="1200" dirty="0">
                  <a:latin typeface="Calibri" panose="020F0502020204030204" pitchFamily="34" charset="0"/>
                  <a:cs typeface="Calibri" panose="020F0502020204030204" pitchFamily="34" charset="0"/>
                </a:rPr>
                <a:t>Research</a:t>
              </a:r>
            </a:p>
          </p:txBody>
        </p:sp>
        <p:sp>
          <p:nvSpPr>
            <p:cNvPr id="10" name="Freeform: Shape 9">
              <a:extLst>
                <a:ext uri="{FF2B5EF4-FFF2-40B4-BE49-F238E27FC236}">
                  <a16:creationId xmlns:a16="http://schemas.microsoft.com/office/drawing/2014/main" id="{700A975B-FADC-471E-818A-FA1269924A55}"/>
                </a:ext>
              </a:extLst>
            </p:cNvPr>
            <p:cNvSpPr/>
            <p:nvPr/>
          </p:nvSpPr>
          <p:spPr>
            <a:xfrm>
              <a:off x="7301342" y="1753845"/>
              <a:ext cx="1524000" cy="1524000"/>
            </a:xfrm>
            <a:custGeom>
              <a:avLst/>
              <a:gdLst>
                <a:gd name="connsiteX0" fmla="*/ 0 w 1524000"/>
                <a:gd name="connsiteY0" fmla="*/ 762000 h 1524000"/>
                <a:gd name="connsiteX1" fmla="*/ 762000 w 1524000"/>
                <a:gd name="connsiteY1" fmla="*/ 0 h 1524000"/>
                <a:gd name="connsiteX2" fmla="*/ 1524000 w 1524000"/>
                <a:gd name="connsiteY2" fmla="*/ 762000 h 1524000"/>
                <a:gd name="connsiteX3" fmla="*/ 762000 w 1524000"/>
                <a:gd name="connsiteY3" fmla="*/ 1524000 h 1524000"/>
                <a:gd name="connsiteX4" fmla="*/ 0 w 1524000"/>
                <a:gd name="connsiteY4" fmla="*/ 76200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1524000">
                  <a:moveTo>
                    <a:pt x="0" y="762000"/>
                  </a:moveTo>
                  <a:cubicBezTo>
                    <a:pt x="0" y="341159"/>
                    <a:pt x="341159" y="0"/>
                    <a:pt x="762000" y="0"/>
                  </a:cubicBezTo>
                  <a:cubicBezTo>
                    <a:pt x="1182841" y="0"/>
                    <a:pt x="1524000" y="341159"/>
                    <a:pt x="1524000" y="762000"/>
                  </a:cubicBezTo>
                  <a:cubicBezTo>
                    <a:pt x="1524000" y="1182841"/>
                    <a:pt x="1182841" y="1524000"/>
                    <a:pt x="762000" y="1524000"/>
                  </a:cubicBezTo>
                  <a:cubicBezTo>
                    <a:pt x="341159" y="1524000"/>
                    <a:pt x="0" y="1182841"/>
                    <a:pt x="0" y="762000"/>
                  </a:cubicBezTo>
                  <a:close/>
                </a:path>
              </a:pathLst>
            </a:custGeom>
            <a:solidFill>
              <a:srgbClr val="20823A"/>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8425" tIns="238425" rIns="238425" bIns="238425"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libri" panose="020F0502020204030204" pitchFamily="34" charset="0"/>
                  <a:cs typeface="Calibri" panose="020F0502020204030204" pitchFamily="34" charset="0"/>
                </a:rPr>
                <a:t>Life Maps</a:t>
              </a:r>
            </a:p>
          </p:txBody>
        </p:sp>
        <p:sp>
          <p:nvSpPr>
            <p:cNvPr id="11" name="Freeform: Shape 10">
              <a:extLst>
                <a:ext uri="{FF2B5EF4-FFF2-40B4-BE49-F238E27FC236}">
                  <a16:creationId xmlns:a16="http://schemas.microsoft.com/office/drawing/2014/main" id="{35373910-3180-4B1F-A628-D2C705035AB0}"/>
                </a:ext>
              </a:extLst>
            </p:cNvPr>
            <p:cNvSpPr/>
            <p:nvPr/>
          </p:nvSpPr>
          <p:spPr>
            <a:xfrm>
              <a:off x="9214849" y="1359339"/>
              <a:ext cx="1524000" cy="1524000"/>
            </a:xfrm>
            <a:custGeom>
              <a:avLst/>
              <a:gdLst>
                <a:gd name="connsiteX0" fmla="*/ 0 w 1524000"/>
                <a:gd name="connsiteY0" fmla="*/ 762000 h 1524000"/>
                <a:gd name="connsiteX1" fmla="*/ 762000 w 1524000"/>
                <a:gd name="connsiteY1" fmla="*/ 0 h 1524000"/>
                <a:gd name="connsiteX2" fmla="*/ 1524000 w 1524000"/>
                <a:gd name="connsiteY2" fmla="*/ 762000 h 1524000"/>
                <a:gd name="connsiteX3" fmla="*/ 762000 w 1524000"/>
                <a:gd name="connsiteY3" fmla="*/ 1524000 h 1524000"/>
                <a:gd name="connsiteX4" fmla="*/ 0 w 1524000"/>
                <a:gd name="connsiteY4" fmla="*/ 76200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1524000">
                  <a:moveTo>
                    <a:pt x="0" y="762000"/>
                  </a:moveTo>
                  <a:cubicBezTo>
                    <a:pt x="0" y="341159"/>
                    <a:pt x="341159" y="0"/>
                    <a:pt x="762000" y="0"/>
                  </a:cubicBezTo>
                  <a:cubicBezTo>
                    <a:pt x="1182841" y="0"/>
                    <a:pt x="1524000" y="341159"/>
                    <a:pt x="1524000" y="762000"/>
                  </a:cubicBezTo>
                  <a:cubicBezTo>
                    <a:pt x="1524000" y="1182841"/>
                    <a:pt x="1182841" y="1524000"/>
                    <a:pt x="762000" y="1524000"/>
                  </a:cubicBezTo>
                  <a:cubicBezTo>
                    <a:pt x="341159" y="1524000"/>
                    <a:pt x="0" y="1182841"/>
                    <a:pt x="0" y="762000"/>
                  </a:cubicBezTo>
                  <a:close/>
                </a:path>
              </a:pathLst>
            </a:custGeom>
            <a:solidFill>
              <a:srgbClr val="0E5873"/>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8425" tIns="238425" rIns="238425" bIns="238425"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alibri" panose="020F0502020204030204" pitchFamily="34" charset="0"/>
                  <a:cs typeface="Calibri" panose="020F0502020204030204" pitchFamily="34" charset="0"/>
                </a:rPr>
                <a:t>Implementation Science</a:t>
              </a:r>
            </a:p>
          </p:txBody>
        </p:sp>
        <p:sp>
          <p:nvSpPr>
            <p:cNvPr id="12" name="Shape 11">
              <a:extLst>
                <a:ext uri="{FF2B5EF4-FFF2-40B4-BE49-F238E27FC236}">
                  <a16:creationId xmlns:a16="http://schemas.microsoft.com/office/drawing/2014/main" id="{F764E15C-6BD9-404C-990B-B2562791227A}"/>
                </a:ext>
              </a:extLst>
            </p:cNvPr>
            <p:cNvSpPr/>
            <p:nvPr/>
          </p:nvSpPr>
          <p:spPr>
            <a:xfrm>
              <a:off x="6492025" y="657043"/>
              <a:ext cx="4741333" cy="3793066"/>
            </a:xfrm>
            <a:prstGeom prst="funnel">
              <a:avLst/>
            </a:prstGeom>
            <a:ln>
              <a:solidFill>
                <a:schemeClr val="bg1"/>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grpSp>
      <p:grpSp>
        <p:nvGrpSpPr>
          <p:cNvPr id="15" name="Group 1">
            <a:extLst>
              <a:ext uri="{FF2B5EF4-FFF2-40B4-BE49-F238E27FC236}">
                <a16:creationId xmlns:a16="http://schemas.microsoft.com/office/drawing/2014/main" id="{46C226EF-2ABA-4EB2-AFBD-DC19FFFA23BB}"/>
              </a:ext>
            </a:extLst>
          </p:cNvPr>
          <p:cNvGrpSpPr>
            <a:grpSpLocks/>
          </p:cNvGrpSpPr>
          <p:nvPr/>
        </p:nvGrpSpPr>
        <p:grpSpPr bwMode="auto">
          <a:xfrm>
            <a:off x="9392911" y="6213768"/>
            <a:ext cx="2488502" cy="449064"/>
            <a:chOff x="9602074" y="3550251"/>
            <a:chExt cx="2488502" cy="449257"/>
          </a:xfrm>
        </p:grpSpPr>
        <p:pic>
          <p:nvPicPr>
            <p:cNvPr id="21" name="Picture 20">
              <a:extLst>
                <a:ext uri="{FF2B5EF4-FFF2-40B4-BE49-F238E27FC236}">
                  <a16:creationId xmlns:a16="http://schemas.microsoft.com/office/drawing/2014/main" id="{30430EA0-645D-48DF-BF86-F38DD14AB7D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21">
              <a:extLst>
                <a:ext uri="{FF2B5EF4-FFF2-40B4-BE49-F238E27FC236}">
                  <a16:creationId xmlns:a16="http://schemas.microsoft.com/office/drawing/2014/main" id="{1CAFB28A-FAE2-4EA2-B016-197A06E2BD8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6" name="Oval 5">
            <a:extLst>
              <a:ext uri="{FF2B5EF4-FFF2-40B4-BE49-F238E27FC236}">
                <a16:creationId xmlns:a16="http://schemas.microsoft.com/office/drawing/2014/main" id="{513084C9-D0E9-D24D-95E5-ED06574FE04B}"/>
              </a:ext>
            </a:extLst>
          </p:cNvPr>
          <p:cNvSpPr/>
          <p:nvPr/>
        </p:nvSpPr>
        <p:spPr bwMode="auto">
          <a:xfrm>
            <a:off x="8036837" y="357510"/>
            <a:ext cx="1577009" cy="1577009"/>
          </a:xfrm>
          <a:prstGeom prst="ellipse">
            <a:avLst/>
          </a:prstGeom>
          <a:solidFill>
            <a:schemeClr val="accent5"/>
          </a:solidFill>
          <a:ln w="25400">
            <a:solidFill>
              <a:schemeClr val="bg1"/>
            </a:solidFill>
            <a:miter lim="800000"/>
            <a:headEnd/>
            <a:tailEnd/>
          </a:ln>
        </p:spPr>
        <p:txBody>
          <a:bodyPr lIns="9144" rIns="9144"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Community-Led Monitoring</a:t>
            </a:r>
          </a:p>
        </p:txBody>
      </p:sp>
    </p:spTree>
    <p:extLst>
      <p:ext uri="{BB962C8B-B14F-4D97-AF65-F5344CB8AC3E}">
        <p14:creationId xmlns:p14="http://schemas.microsoft.com/office/powerpoint/2010/main" val="1624882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6B31E-079F-45D3-A21F-9A81ABD63183}"/>
              </a:ext>
            </a:extLst>
          </p:cNvPr>
          <p:cNvSpPr>
            <a:spLocks noGrp="1"/>
          </p:cNvSpPr>
          <p:nvPr>
            <p:ph type="title"/>
          </p:nvPr>
        </p:nvSpPr>
        <p:spPr/>
        <p:txBody>
          <a:bodyPr/>
          <a:lstStyle/>
          <a:p>
            <a:r>
              <a:rPr lang="en-US" dirty="0">
                <a:cs typeface="Calibri" panose="020F0502020204030204" pitchFamily="34" charset="0"/>
              </a:rPr>
              <a:t>Community-Led Monitoring and Advocacy</a:t>
            </a:r>
            <a:endParaRPr lang="en-US" dirty="0"/>
          </a:p>
        </p:txBody>
      </p:sp>
      <p:sp>
        <p:nvSpPr>
          <p:cNvPr id="3" name="Content Placeholder 2">
            <a:extLst>
              <a:ext uri="{FF2B5EF4-FFF2-40B4-BE49-F238E27FC236}">
                <a16:creationId xmlns:a16="http://schemas.microsoft.com/office/drawing/2014/main" id="{C7160EED-788C-40E8-ABE0-66E089219641}"/>
              </a:ext>
            </a:extLst>
          </p:cNvPr>
          <p:cNvSpPr>
            <a:spLocks noGrp="1"/>
          </p:cNvSpPr>
          <p:nvPr>
            <p:ph idx="1"/>
          </p:nvPr>
        </p:nvSpPr>
        <p:spPr/>
        <p:txBody>
          <a:bodyPr/>
          <a:lstStyle/>
          <a:p>
            <a:r>
              <a:rPr lang="en-US" sz="2400" dirty="0"/>
              <a:t>Process where communities take the lead to routinely </a:t>
            </a:r>
            <a:r>
              <a:rPr lang="en-US" sz="2400" b="1" dirty="0">
                <a:solidFill>
                  <a:schemeClr val="accent3"/>
                </a:solidFill>
              </a:rPr>
              <a:t>monitor</a:t>
            </a:r>
            <a:r>
              <a:rPr lang="en-US" sz="2400" dirty="0"/>
              <a:t> an issue that matters to them by: </a:t>
            </a:r>
          </a:p>
          <a:p>
            <a:pPr lvl="1"/>
            <a:r>
              <a:rPr lang="en-US" sz="2200" dirty="0"/>
              <a:t>Identifying their top priorities</a:t>
            </a:r>
          </a:p>
          <a:p>
            <a:pPr lvl="1"/>
            <a:r>
              <a:rPr lang="en-US" sz="2200" dirty="0"/>
              <a:t>Creating indicators to routinely track those priorities</a:t>
            </a:r>
          </a:p>
          <a:p>
            <a:pPr lvl="1"/>
            <a:r>
              <a:rPr lang="en-US" sz="2200" dirty="0"/>
              <a:t>Collecting data</a:t>
            </a:r>
          </a:p>
          <a:p>
            <a:pPr lvl="1"/>
            <a:r>
              <a:rPr lang="en-US" sz="2200" dirty="0"/>
              <a:t>Analyzing the results</a:t>
            </a:r>
          </a:p>
          <a:p>
            <a:pPr lvl="1"/>
            <a:r>
              <a:rPr lang="en-US" sz="2200" dirty="0"/>
              <a:t>Sharing insights from the data with a larger group of stakeholders</a:t>
            </a:r>
          </a:p>
          <a:p>
            <a:r>
              <a:rPr kumimoji="0" 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Communities then work alongside policymakers to </a:t>
            </a:r>
            <a:r>
              <a:rPr kumimoji="0" lang="en-US" sz="24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co-create solutions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to the problems they have identified</a:t>
            </a:r>
          </a:p>
          <a:p>
            <a:endParaRPr lang="en-US" dirty="0"/>
          </a:p>
          <a:p>
            <a:endParaRPr lang="en-US" dirty="0"/>
          </a:p>
        </p:txBody>
      </p:sp>
      <p:sp>
        <p:nvSpPr>
          <p:cNvPr id="4" name="Text Box 15">
            <a:extLst>
              <a:ext uri="{FF2B5EF4-FFF2-40B4-BE49-F238E27FC236}">
                <a16:creationId xmlns:a16="http://schemas.microsoft.com/office/drawing/2014/main" id="{79F8B62E-A3A6-4504-9C0E-E13CFC459F93}"/>
              </a:ext>
            </a:extLst>
          </p:cNvPr>
          <p:cNvSpPr txBox="1">
            <a:spLocks noChangeArrowheads="1"/>
          </p:cNvSpPr>
          <p:nvPr/>
        </p:nvSpPr>
        <p:spPr bwMode="auto">
          <a:xfrm>
            <a:off x="435611" y="64232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ITPC. Community-Led Monitoring Model. 2021</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t>
            </a:r>
          </a:p>
        </p:txBody>
      </p:sp>
      <p:grpSp>
        <p:nvGrpSpPr>
          <p:cNvPr id="5" name="Group 1">
            <a:extLst>
              <a:ext uri="{FF2B5EF4-FFF2-40B4-BE49-F238E27FC236}">
                <a16:creationId xmlns:a16="http://schemas.microsoft.com/office/drawing/2014/main" id="{91D8C863-8E1F-48B0-9DFF-2AB4C2CC24E3}"/>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70811EC3-2578-412A-9933-6924C61F96D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43065AEC-E79C-49B5-B57A-77AF594C75B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172105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3208173-EFCA-C941-BAE0-8BDF241FE303}"/>
              </a:ext>
            </a:extLst>
          </p:cNvPr>
          <p:cNvSpPr txBox="1">
            <a:spLocks/>
          </p:cNvSpPr>
          <p:nvPr/>
        </p:nvSpPr>
        <p:spPr>
          <a:xfrm>
            <a:off x="621189" y="1353709"/>
            <a:ext cx="11148854" cy="984026"/>
          </a:xfrm>
          <a:prstGeom prst="rect">
            <a:avLst/>
          </a:prstGeom>
        </p:spPr>
        <p:txBody>
          <a:bodyPr vert="horz" lIns="82918" tIns="41459" rIns="82918" bIns="41459"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Lato" panose="020F0502020204030203"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Lato" panose="020F050202020403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Lato" panose="020F050202020403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Lato" panose="020F050202020403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Lato" panose="020F0502020204030203"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When problems uncovered through CLM are not resolved, </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communities escalate </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with </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advocacy</a:t>
            </a:r>
          </a:p>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kumimoji="0" lang="en-US" sz="2000" b="1" i="1"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Endorsement and validation from healthcare providers are not required</a:t>
            </a:r>
          </a:p>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5" name="Straight Connector 14">
            <a:extLst>
              <a:ext uri="{FF2B5EF4-FFF2-40B4-BE49-F238E27FC236}">
                <a16:creationId xmlns:a16="http://schemas.microsoft.com/office/drawing/2014/main" id="{ACCC4DB1-E85D-154E-8FB3-38B98362557A}"/>
              </a:ext>
            </a:extLst>
          </p:cNvPr>
          <p:cNvCxnSpPr>
            <a:cxnSpLocks/>
          </p:cNvCxnSpPr>
          <p:nvPr/>
        </p:nvCxnSpPr>
        <p:spPr>
          <a:xfrm>
            <a:off x="5306873" y="1078311"/>
            <a:ext cx="0" cy="5604644"/>
          </a:xfrm>
          <a:prstGeom prst="line">
            <a:avLst/>
          </a:prstGeom>
          <a:ln w="635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635730F-64E7-F64D-91FD-CBEFF93EB876}"/>
              </a:ext>
            </a:extLst>
          </p:cNvPr>
          <p:cNvSpPr txBox="1"/>
          <p:nvPr/>
        </p:nvSpPr>
        <p:spPr>
          <a:xfrm>
            <a:off x="637691" y="2246375"/>
            <a:ext cx="458330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ITPC Community-Led Monitoring Model </a:t>
            </a:r>
          </a:p>
        </p:txBody>
      </p:sp>
      <p:sp>
        <p:nvSpPr>
          <p:cNvPr id="5" name="Title 4">
            <a:extLst>
              <a:ext uri="{FF2B5EF4-FFF2-40B4-BE49-F238E27FC236}">
                <a16:creationId xmlns:a16="http://schemas.microsoft.com/office/drawing/2014/main" id="{21367E99-BDBB-3644-998C-E8BC38F956AB}"/>
              </a:ext>
            </a:extLst>
          </p:cNvPr>
          <p:cNvSpPr>
            <a:spLocks noGrp="1"/>
          </p:cNvSpPr>
          <p:nvPr>
            <p:ph type="title"/>
          </p:nvPr>
        </p:nvSpPr>
        <p:spPr/>
        <p:txBody>
          <a:bodyPr/>
          <a:lstStyle/>
          <a:p>
            <a:r>
              <a:rPr lang="en-US" dirty="0"/>
              <a:t>What Is Community-Led Monitoring and Advocacy?</a:t>
            </a:r>
          </a:p>
        </p:txBody>
      </p:sp>
      <p:sp>
        <p:nvSpPr>
          <p:cNvPr id="6" name="TextBox 5">
            <a:extLst>
              <a:ext uri="{FF2B5EF4-FFF2-40B4-BE49-F238E27FC236}">
                <a16:creationId xmlns:a16="http://schemas.microsoft.com/office/drawing/2014/main" id="{F298F8BF-224D-8343-BA6B-6527A5159764}"/>
              </a:ext>
            </a:extLst>
          </p:cNvPr>
          <p:cNvSpPr txBox="1"/>
          <p:nvPr/>
        </p:nvSpPr>
        <p:spPr bwMode="auto">
          <a:xfrm>
            <a:off x="1153445" y="2773875"/>
            <a:ext cx="35824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Take targeted action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policymakers to improve the services, policies, or laws</a:t>
            </a:r>
          </a:p>
        </p:txBody>
      </p:sp>
      <p:sp>
        <p:nvSpPr>
          <p:cNvPr id="16" name="TextBox 15">
            <a:extLst>
              <a:ext uri="{FF2B5EF4-FFF2-40B4-BE49-F238E27FC236}">
                <a16:creationId xmlns:a16="http://schemas.microsoft.com/office/drawing/2014/main" id="{016950F0-E0E6-9148-A89F-45A031EBAD95}"/>
              </a:ext>
            </a:extLst>
          </p:cNvPr>
          <p:cNvSpPr txBox="1"/>
          <p:nvPr/>
        </p:nvSpPr>
        <p:spPr bwMode="auto">
          <a:xfrm>
            <a:off x="637691" y="5091573"/>
            <a:ext cx="35823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Discuss findings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stakeholders, such as a community consultative group to co-create solutions</a:t>
            </a:r>
          </a:p>
        </p:txBody>
      </p:sp>
      <p:sp>
        <p:nvSpPr>
          <p:cNvPr id="17" name="TextBox 16">
            <a:extLst>
              <a:ext uri="{FF2B5EF4-FFF2-40B4-BE49-F238E27FC236}">
                <a16:creationId xmlns:a16="http://schemas.microsoft.com/office/drawing/2014/main" id="{596AA8C1-DAEE-7E44-BA17-45EA20F5D001}"/>
              </a:ext>
            </a:extLst>
          </p:cNvPr>
          <p:cNvSpPr txBox="1"/>
          <p:nvPr/>
        </p:nvSpPr>
        <p:spPr bwMode="auto">
          <a:xfrm>
            <a:off x="7492965" y="2551289"/>
            <a:ext cx="3892197" cy="92333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Learn the science behind these disease(s)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standards for optimal care and support interventions</a:t>
            </a:r>
          </a:p>
        </p:txBody>
      </p:sp>
      <p:sp>
        <p:nvSpPr>
          <p:cNvPr id="18" name="TextBox 17">
            <a:extLst>
              <a:ext uri="{FF2B5EF4-FFF2-40B4-BE49-F238E27FC236}">
                <a16:creationId xmlns:a16="http://schemas.microsoft.com/office/drawing/2014/main" id="{BF860ABD-0B7F-1E45-BA5E-EB885046B931}"/>
              </a:ext>
            </a:extLst>
          </p:cNvPr>
          <p:cNvSpPr txBox="1"/>
          <p:nvPr/>
        </p:nvSpPr>
        <p:spPr bwMode="auto">
          <a:xfrm>
            <a:off x="8240905" y="4535632"/>
            <a:ext cx="2535431" cy="1477328"/>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Document community experiences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accessing health services, compile information, and identify trends and problems</a:t>
            </a:r>
          </a:p>
        </p:txBody>
      </p:sp>
      <p:grpSp>
        <p:nvGrpSpPr>
          <p:cNvPr id="2" name="Group 1">
            <a:extLst>
              <a:ext uri="{FF2B5EF4-FFF2-40B4-BE49-F238E27FC236}">
                <a16:creationId xmlns:a16="http://schemas.microsoft.com/office/drawing/2014/main" id="{566C3D37-30C1-AD44-94DE-ABFD4F83C13E}"/>
              </a:ext>
            </a:extLst>
          </p:cNvPr>
          <p:cNvGrpSpPr/>
          <p:nvPr/>
        </p:nvGrpSpPr>
        <p:grpSpPr>
          <a:xfrm>
            <a:off x="3663917" y="2056327"/>
            <a:ext cx="5294888" cy="4593844"/>
            <a:chOff x="3964679" y="2440795"/>
            <a:chExt cx="4385508" cy="3804866"/>
          </a:xfrm>
        </p:grpSpPr>
        <p:cxnSp>
          <p:nvCxnSpPr>
            <p:cNvPr id="31" name="Straight Connector 30">
              <a:extLst>
                <a:ext uri="{FF2B5EF4-FFF2-40B4-BE49-F238E27FC236}">
                  <a16:creationId xmlns:a16="http://schemas.microsoft.com/office/drawing/2014/main" id="{283C25D7-52DF-904E-B268-5C528DF2A43F}"/>
                </a:ext>
              </a:extLst>
            </p:cNvPr>
            <p:cNvCxnSpPr>
              <a:cxnSpLocks/>
            </p:cNvCxnSpPr>
            <p:nvPr/>
          </p:nvCxnSpPr>
          <p:spPr bwMode="auto">
            <a:xfrm>
              <a:off x="6121253" y="2845522"/>
              <a:ext cx="222893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3D3C134-1083-D14F-86F6-334F26365095}"/>
                </a:ext>
              </a:extLst>
            </p:cNvPr>
            <p:cNvCxnSpPr>
              <a:cxnSpLocks/>
            </p:cNvCxnSpPr>
            <p:nvPr/>
          </p:nvCxnSpPr>
          <p:spPr bwMode="auto">
            <a:xfrm>
              <a:off x="4245465" y="5359530"/>
              <a:ext cx="119988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0231635-2BC7-0F46-AF19-1EC8983AF4A1}"/>
                </a:ext>
              </a:extLst>
            </p:cNvPr>
            <p:cNvCxnSpPr>
              <a:cxnSpLocks/>
            </p:cNvCxnSpPr>
            <p:nvPr/>
          </p:nvCxnSpPr>
          <p:spPr bwMode="auto">
            <a:xfrm>
              <a:off x="7581051" y="4467776"/>
              <a:ext cx="0" cy="1011613"/>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82B3522-CCEB-6D4A-A503-27F03ABD93F4}"/>
                </a:ext>
              </a:extLst>
            </p:cNvPr>
            <p:cNvCxnSpPr>
              <a:cxnSpLocks/>
            </p:cNvCxnSpPr>
            <p:nvPr/>
          </p:nvCxnSpPr>
          <p:spPr bwMode="auto">
            <a:xfrm>
              <a:off x="4245465" y="3198279"/>
              <a:ext cx="0" cy="845134"/>
            </a:xfrm>
            <a:prstGeom prst="line">
              <a:avLst/>
            </a:prstGeom>
            <a:noFill/>
            <a:ln w="28575" cap="flat" cmpd="sng" algn="ctr">
              <a:solidFill>
                <a:schemeClr val="bg1"/>
              </a:solidFill>
              <a:prstDash val="solid"/>
              <a:round/>
              <a:headEnd type="none" w="med" len="med"/>
              <a:tailEnd type="none" w="med" len="med"/>
            </a:ln>
            <a:effectLst/>
          </p:spPr>
        </p:cxnSp>
        <p:grpSp>
          <p:nvGrpSpPr>
            <p:cNvPr id="25" name="Group 24">
              <a:extLst>
                <a:ext uri="{FF2B5EF4-FFF2-40B4-BE49-F238E27FC236}">
                  <a16:creationId xmlns:a16="http://schemas.microsoft.com/office/drawing/2014/main" id="{1BED5953-7699-0A4A-948A-EDFC7DAADD37}"/>
                </a:ext>
              </a:extLst>
            </p:cNvPr>
            <p:cNvGrpSpPr/>
            <p:nvPr/>
          </p:nvGrpSpPr>
          <p:grpSpPr>
            <a:xfrm>
              <a:off x="3964679" y="2440795"/>
              <a:ext cx="3894408" cy="3804866"/>
              <a:chOff x="3043678" y="2925924"/>
              <a:chExt cx="3894408" cy="3804866"/>
            </a:xfrm>
          </p:grpSpPr>
          <p:sp>
            <p:nvSpPr>
              <p:cNvPr id="22" name="Oval 21">
                <a:extLst>
                  <a:ext uri="{FF2B5EF4-FFF2-40B4-BE49-F238E27FC236}">
                    <a16:creationId xmlns:a16="http://schemas.microsoft.com/office/drawing/2014/main" id="{728F41C6-98FE-8446-9A08-A0CD52B4B1DE}"/>
                  </a:ext>
                </a:extLst>
              </p:cNvPr>
              <p:cNvSpPr/>
              <p:nvPr/>
            </p:nvSpPr>
            <p:spPr bwMode="auto">
              <a:xfrm>
                <a:off x="4160576" y="5250116"/>
                <a:ext cx="1642052" cy="1480674"/>
              </a:xfrm>
              <a:prstGeom prst="ellipse">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mn-cs"/>
                  </a:rPr>
                  <a:t>Engagement</a:t>
                </a:r>
                <a:endParaRPr kumimoji="0" lang="en-US" sz="1600" b="1" i="0" u="sng"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Oval 23">
                <a:extLst>
                  <a:ext uri="{FF2B5EF4-FFF2-40B4-BE49-F238E27FC236}">
                    <a16:creationId xmlns:a16="http://schemas.microsoft.com/office/drawing/2014/main" id="{A06CC9C0-343B-0449-9737-ED8597102A90}"/>
                  </a:ext>
                </a:extLst>
              </p:cNvPr>
              <p:cNvSpPr/>
              <p:nvPr/>
            </p:nvSpPr>
            <p:spPr bwMode="auto">
              <a:xfrm>
                <a:off x="5457412" y="4056749"/>
                <a:ext cx="1480674" cy="1480674"/>
              </a:xfrm>
              <a:prstGeom prst="ellipse">
                <a:avLst/>
              </a:prstGeom>
              <a:solidFill>
                <a:schemeClr val="accent5"/>
              </a:solidFill>
              <a:ln w="0">
                <a:solidFill>
                  <a:schemeClr val="bg1"/>
                </a:solidFill>
                <a:miter lim="800000"/>
                <a:headEnd/>
                <a:tailEnd/>
              </a:ln>
            </p:spPr>
            <p:txBody>
              <a:bodyPr rtlCol="0" anchor="ctr"/>
              <a:lstStyle/>
              <a:p>
                <a:pPr marL="0" marR="0" lvl="0" indent="0" algn="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1" i="0" u="sng" strike="noStrike" kern="1200" cap="none" spc="0" normalizeH="0" baseline="0" noProof="0" dirty="0">
                    <a:ln>
                      <a:noFill/>
                    </a:ln>
                    <a:solidFill>
                      <a:srgbClr val="000000"/>
                    </a:solidFill>
                    <a:effectLst/>
                    <a:uLnTx/>
                    <a:uFillTx/>
                    <a:latin typeface="Calibri" panose="020F0502020204030204" pitchFamily="34" charset="0"/>
                    <a:ea typeface="+mn-ea"/>
                    <a:cs typeface="+mn-cs"/>
                  </a:rPr>
                  <a:t>Evidence</a:t>
                </a:r>
                <a:endParaRPr kumimoji="0" lang="en-US" sz="1800" b="1" i="0" u="sng"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Oval 20">
                <a:extLst>
                  <a:ext uri="{FF2B5EF4-FFF2-40B4-BE49-F238E27FC236}">
                    <a16:creationId xmlns:a16="http://schemas.microsoft.com/office/drawing/2014/main" id="{C082AE21-311E-164D-BEB2-B9CB3FB10FB5}"/>
                  </a:ext>
                </a:extLst>
              </p:cNvPr>
              <p:cNvSpPr/>
              <p:nvPr/>
            </p:nvSpPr>
            <p:spPr bwMode="auto">
              <a:xfrm>
                <a:off x="4263557" y="2925924"/>
                <a:ext cx="1480674" cy="1423801"/>
              </a:xfrm>
              <a:prstGeom prst="ellipse">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1" i="0" u="sng" strike="noStrike" kern="1200" cap="none" spc="0" normalizeH="0" baseline="0" noProof="0" dirty="0">
                    <a:ln>
                      <a:noFill/>
                    </a:ln>
                    <a:solidFill>
                      <a:srgbClr val="FFFFFF"/>
                    </a:solidFill>
                    <a:effectLst/>
                    <a:uLnTx/>
                    <a:uFillTx/>
                    <a:latin typeface="Calibri" panose="020F0502020204030204" pitchFamily="34" charset="0"/>
                    <a:ea typeface="+mn-ea"/>
                    <a:cs typeface="+mn-cs"/>
                  </a:rPr>
                  <a:t>Education</a:t>
                </a:r>
              </a:p>
            </p:txBody>
          </p:sp>
          <p:sp>
            <p:nvSpPr>
              <p:cNvPr id="23" name="Oval 22">
                <a:extLst>
                  <a:ext uri="{FF2B5EF4-FFF2-40B4-BE49-F238E27FC236}">
                    <a16:creationId xmlns:a16="http://schemas.microsoft.com/office/drawing/2014/main" id="{933AB089-C61F-3B42-91A1-6006D125BC74}"/>
                  </a:ext>
                </a:extLst>
              </p:cNvPr>
              <p:cNvSpPr/>
              <p:nvPr/>
            </p:nvSpPr>
            <p:spPr bwMode="auto">
              <a:xfrm>
                <a:off x="3043678" y="3949477"/>
                <a:ext cx="1480674" cy="1480674"/>
              </a:xfrm>
              <a:prstGeom prst="ellipse">
                <a:avLst/>
              </a:prstGeom>
              <a:solidFill>
                <a:schemeClr val="accent2"/>
              </a:solidFill>
              <a:ln w="0">
                <a:solidFill>
                  <a:schemeClr val="bg1"/>
                </a:solidFill>
                <a:miter lim="800000"/>
                <a:headEnd/>
                <a:tailEnd/>
              </a:ln>
            </p:spPr>
            <p:txBody>
              <a:bodyPr rtlCol="0" anchor="ctr"/>
              <a:lstStyle/>
              <a:p>
                <a:pPr marL="0" marR="0" lvl="0" indent="0" algn="l"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sng" strike="noStrike" kern="1200" cap="none" spc="0" normalizeH="0" baseline="0" noProof="0" dirty="0">
                    <a:ln>
                      <a:noFill/>
                    </a:ln>
                    <a:solidFill>
                      <a:srgbClr val="FFFFFF"/>
                    </a:solidFill>
                    <a:effectLst/>
                    <a:uLnTx/>
                    <a:uFillTx/>
                    <a:latin typeface="Calibri" panose="020F0502020204030204" pitchFamily="34" charset="0"/>
                    <a:ea typeface="+mn-ea"/>
                    <a:cs typeface="+mn-cs"/>
                  </a:rPr>
                  <a:t>Advocacy</a:t>
                </a:r>
              </a:p>
            </p:txBody>
          </p:sp>
          <p:sp>
            <p:nvSpPr>
              <p:cNvPr id="14" name="Oval 13">
                <a:extLst>
                  <a:ext uri="{FF2B5EF4-FFF2-40B4-BE49-F238E27FC236}">
                    <a16:creationId xmlns:a16="http://schemas.microsoft.com/office/drawing/2014/main" id="{D97E773C-E609-3A4E-9088-C3EDE4C29A20}"/>
                  </a:ext>
                </a:extLst>
              </p:cNvPr>
              <p:cNvSpPr/>
              <p:nvPr/>
            </p:nvSpPr>
            <p:spPr bwMode="auto">
              <a:xfrm>
                <a:off x="4146504" y="3992169"/>
                <a:ext cx="1688757" cy="1688757"/>
              </a:xfrm>
              <a:prstGeom prst="ellipse">
                <a:avLst/>
              </a:prstGeom>
              <a:solidFill>
                <a:srgbClr val="015873">
                  <a:alpha val="40000"/>
                </a:srgbClr>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CLM</a:t>
                </a:r>
              </a:p>
            </p:txBody>
          </p:sp>
        </p:grpSp>
        <p:sp>
          <p:nvSpPr>
            <p:cNvPr id="48" name="Curved Down Arrow 47">
              <a:extLst>
                <a:ext uri="{FF2B5EF4-FFF2-40B4-BE49-F238E27FC236}">
                  <a16:creationId xmlns:a16="http://schemas.microsoft.com/office/drawing/2014/main" id="{8A1A5624-B577-CF4A-8B7B-EDFE7CB04E7E}"/>
                </a:ext>
              </a:extLst>
            </p:cNvPr>
            <p:cNvSpPr/>
            <p:nvPr/>
          </p:nvSpPr>
          <p:spPr bwMode="auto">
            <a:xfrm rot="1974431">
              <a:off x="4986896" y="4324394"/>
              <a:ext cx="946401" cy="396811"/>
            </a:xfrm>
            <a:prstGeom prst="curvedDownArrow">
              <a:avLst/>
            </a:prstGeom>
            <a:solidFill>
              <a:schemeClr val="tx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Curved Down Arrow 48">
              <a:extLst>
                <a:ext uri="{FF2B5EF4-FFF2-40B4-BE49-F238E27FC236}">
                  <a16:creationId xmlns:a16="http://schemas.microsoft.com/office/drawing/2014/main" id="{E72501D5-5F16-DE4E-96CB-40DF2A7DB7C1}"/>
                </a:ext>
              </a:extLst>
            </p:cNvPr>
            <p:cNvSpPr/>
            <p:nvPr/>
          </p:nvSpPr>
          <p:spPr bwMode="auto">
            <a:xfrm rot="13500000">
              <a:off x="4534541" y="4792283"/>
              <a:ext cx="985441" cy="396811"/>
            </a:xfrm>
            <a:prstGeom prst="curvedDown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ight Arrow 50">
              <a:extLst>
                <a:ext uri="{FF2B5EF4-FFF2-40B4-BE49-F238E27FC236}">
                  <a16:creationId xmlns:a16="http://schemas.microsoft.com/office/drawing/2014/main" id="{68794605-2498-5E45-AC19-F0EE5F5FA063}"/>
                </a:ext>
              </a:extLst>
            </p:cNvPr>
            <p:cNvSpPr/>
            <p:nvPr/>
          </p:nvSpPr>
          <p:spPr bwMode="auto">
            <a:xfrm rot="8100000">
              <a:off x="6260311" y="4933035"/>
              <a:ext cx="760974" cy="275280"/>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ight Arrow 51">
              <a:extLst>
                <a:ext uri="{FF2B5EF4-FFF2-40B4-BE49-F238E27FC236}">
                  <a16:creationId xmlns:a16="http://schemas.microsoft.com/office/drawing/2014/main" id="{72EE5B7D-DB3E-E047-A7E5-8FABAD3F1C72}"/>
                </a:ext>
              </a:extLst>
            </p:cNvPr>
            <p:cNvSpPr/>
            <p:nvPr/>
          </p:nvSpPr>
          <p:spPr bwMode="auto">
            <a:xfrm rot="2700000">
              <a:off x="6262913" y="3512660"/>
              <a:ext cx="760974" cy="275280"/>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ight Arrow 49">
              <a:extLst>
                <a:ext uri="{FF2B5EF4-FFF2-40B4-BE49-F238E27FC236}">
                  <a16:creationId xmlns:a16="http://schemas.microsoft.com/office/drawing/2014/main" id="{6403B6F9-588A-0A44-9D2E-4639C03A661E}"/>
                </a:ext>
              </a:extLst>
            </p:cNvPr>
            <p:cNvSpPr/>
            <p:nvPr/>
          </p:nvSpPr>
          <p:spPr bwMode="auto">
            <a:xfrm rot="19277200">
              <a:off x="4892174" y="3406004"/>
              <a:ext cx="760974" cy="275280"/>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9" name="Group 1">
            <a:extLst>
              <a:ext uri="{FF2B5EF4-FFF2-40B4-BE49-F238E27FC236}">
                <a16:creationId xmlns:a16="http://schemas.microsoft.com/office/drawing/2014/main" id="{D534D64C-CF6A-40B9-A668-59E731100AA8}"/>
              </a:ext>
            </a:extLst>
          </p:cNvPr>
          <p:cNvGrpSpPr>
            <a:grpSpLocks/>
          </p:cNvGrpSpPr>
          <p:nvPr/>
        </p:nvGrpSpPr>
        <p:grpSpPr bwMode="auto">
          <a:xfrm>
            <a:off x="9392911" y="6213768"/>
            <a:ext cx="2488502" cy="449064"/>
            <a:chOff x="9602074" y="3550251"/>
            <a:chExt cx="2488502" cy="449257"/>
          </a:xfrm>
        </p:grpSpPr>
        <p:pic>
          <p:nvPicPr>
            <p:cNvPr id="30" name="Picture 29">
              <a:extLst>
                <a:ext uri="{FF2B5EF4-FFF2-40B4-BE49-F238E27FC236}">
                  <a16:creationId xmlns:a16="http://schemas.microsoft.com/office/drawing/2014/main" id="{DA951225-76F9-4F17-A2E4-44DD5FC44C2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3" name="Rectangle 32">
              <a:extLst>
                <a:ext uri="{FF2B5EF4-FFF2-40B4-BE49-F238E27FC236}">
                  <a16:creationId xmlns:a16="http://schemas.microsoft.com/office/drawing/2014/main" id="{19336BA7-E906-4D98-A747-0BA08605F41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41233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2A829-58BA-0E44-85F2-EFF9FB3498A6}"/>
              </a:ext>
            </a:extLst>
          </p:cNvPr>
          <p:cNvSpPr>
            <a:spLocks noGrp="1"/>
          </p:cNvSpPr>
          <p:nvPr>
            <p:ph type="title"/>
          </p:nvPr>
        </p:nvSpPr>
        <p:spPr/>
        <p:txBody>
          <a:bodyPr>
            <a:noAutofit/>
          </a:bodyPr>
          <a:lstStyle/>
          <a:p>
            <a:r>
              <a:rPr lang="en-US" dirty="0">
                <a:cs typeface="Calibri" panose="020F0502020204030204" pitchFamily="34" charset="0"/>
              </a:rPr>
              <a:t>Community-Led Monitoring Impact and Advocacy Wins: Sierra Leone</a:t>
            </a:r>
          </a:p>
        </p:txBody>
      </p:sp>
      <p:sp>
        <p:nvSpPr>
          <p:cNvPr id="3" name="Content Placeholder 2">
            <a:extLst>
              <a:ext uri="{FF2B5EF4-FFF2-40B4-BE49-F238E27FC236}">
                <a16:creationId xmlns:a16="http://schemas.microsoft.com/office/drawing/2014/main" id="{0F3DEFDE-6A63-EE43-A0C5-E2B94E3EE1AA}"/>
              </a:ext>
            </a:extLst>
          </p:cNvPr>
          <p:cNvSpPr>
            <a:spLocks noGrp="1"/>
          </p:cNvSpPr>
          <p:nvPr>
            <p:ph idx="1"/>
          </p:nvPr>
        </p:nvSpPr>
        <p:spPr/>
        <p:txBody>
          <a:bodyPr>
            <a:noAutofit/>
          </a:bodyPr>
          <a:lstStyle/>
          <a:p>
            <a:r>
              <a:rPr lang="en-US" sz="2000" b="1" i="1" dirty="0"/>
              <a:t>DSD policy development</a:t>
            </a:r>
          </a:p>
          <a:p>
            <a:pPr lvl="1">
              <a:buFont typeface="Calibri" panose="020F0502020204030204" pitchFamily="34" charset="0"/>
              <a:buChar char="—"/>
            </a:pPr>
            <a:r>
              <a:rPr lang="en-US" sz="1800" dirty="0"/>
              <a:t>NETHIPS turned key population-specific CTO data into an advocacy win by securing a signed commitment from the government to develop a DSD policy for Sierra Leone in May 2019 </a:t>
            </a:r>
          </a:p>
          <a:p>
            <a:r>
              <a:rPr lang="en-US" sz="2000" b="1" i="1" dirty="0"/>
              <a:t>Turning “no data” into a new national indicator in Sierra Leone</a:t>
            </a:r>
          </a:p>
          <a:p>
            <a:pPr lvl="1">
              <a:buFont typeface="Calibri" panose="020F0502020204030204" pitchFamily="34" charset="0"/>
              <a:buChar char="—"/>
            </a:pPr>
            <a:r>
              <a:rPr lang="en-US" sz="1800" dirty="0"/>
              <a:t>NETHIPS aimed to collect quantitative data on the number of people with HIV who experienced ART failure during COVID-19</a:t>
            </a:r>
          </a:p>
          <a:p>
            <a:pPr lvl="1">
              <a:buFont typeface="Calibri" panose="020F0502020204030204" pitchFamily="34" charset="0"/>
              <a:buChar char="—"/>
            </a:pPr>
            <a:r>
              <a:rPr lang="en-US" sz="1800" dirty="0"/>
              <a:t>In September 2020, NETHIPS discovered that the current service registers do not capture this indicator </a:t>
            </a:r>
          </a:p>
          <a:p>
            <a:pPr lvl="1">
              <a:buFont typeface="Calibri" panose="020F0502020204030204" pitchFamily="34" charset="0"/>
              <a:buChar char="—"/>
            </a:pPr>
            <a:r>
              <a:rPr lang="en-US" sz="1800" dirty="0"/>
              <a:t>NETHIPS secured a commitment from the NACP to develop a new tool—a new set of service registers — that captures treatment failure information </a:t>
            </a:r>
          </a:p>
        </p:txBody>
      </p:sp>
      <p:sp>
        <p:nvSpPr>
          <p:cNvPr id="5" name="Content Placeholder 2">
            <a:extLst>
              <a:ext uri="{FF2B5EF4-FFF2-40B4-BE49-F238E27FC236}">
                <a16:creationId xmlns:a16="http://schemas.microsoft.com/office/drawing/2014/main" id="{C56D3626-C4EC-8E49-981F-BC71BC279D34}"/>
              </a:ext>
            </a:extLst>
          </p:cNvPr>
          <p:cNvSpPr txBox="1">
            <a:spLocks/>
          </p:cNvSpPr>
          <p:nvPr/>
        </p:nvSpPr>
        <p:spPr>
          <a:xfrm>
            <a:off x="1898269" y="4841056"/>
            <a:ext cx="8738893" cy="1305939"/>
          </a:xfrm>
          <a:prstGeom prst="rect">
            <a:avLst/>
          </a:prstGeom>
        </p:spPr>
        <p:txBody>
          <a:bodyPr vert="horz" lIns="82918" tIns="41459" rIns="82918" bIns="41459"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2"/>
                </a:solidFill>
                <a:latin typeface="Lato" panose="020F0502020204030203"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Lato" panose="020F050202020403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Lato" panose="020F050202020403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Lato" panose="020F050202020403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Lato" panose="020F0502020204030203"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en-US" sz="1723" b="0" i="0" u="none" strike="noStrike" kern="1200" cap="none" spc="0" normalizeH="0" baseline="0" noProof="0" dirty="0">
                <a:ln>
                  <a:noFill/>
                </a:ln>
                <a:solidFill>
                  <a:srgbClr val="44546A"/>
                </a:solidFill>
                <a:effectLst/>
                <a:uLnTx/>
                <a:uFillTx/>
                <a:latin typeface="Lato" panose="020F0502020204030203" pitchFamily="34" charset="77"/>
                <a:ea typeface="+mn-ea"/>
                <a:cs typeface="+mn-cs"/>
              </a:rPr>
            </a:br>
            <a:r>
              <a:rPr kumimoji="0" lang="en-US" sz="1800" b="0" i="1"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“That is the beauty of projects like this. They identify how people fall through the cracks. We will be bringing this issue to the community consultative group and advocating for NACP to accelerate the production of new treatment registers that include treatment failure in them”</a:t>
            </a:r>
            <a:br>
              <a:rPr kumimoji="0" lang="en-US" sz="1800" b="0" i="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br>
            <a:r>
              <a:rPr kumimoji="0" lang="en-US" sz="1800" b="0" i="1" u="none" strike="noStrike" kern="1200" cap="none" spc="0" normalizeH="0" baseline="0" noProof="0" dirty="0">
                <a:ln>
                  <a:noFill/>
                </a:ln>
                <a:solidFill>
                  <a:srgbClr val="44546A"/>
                </a:solidFill>
                <a:effectLst/>
                <a:uLnTx/>
                <a:uFillTx/>
                <a:latin typeface="Calibri" panose="020F0502020204030204" pitchFamily="34" charset="0"/>
                <a:ea typeface="+mn-ea"/>
                <a:cs typeface="Calibri" panose="020F0502020204030204" pitchFamily="34" charset="0"/>
              </a:rPr>
              <a:t>– Martin Ellie, NETHIPS Sierra Leone</a:t>
            </a:r>
            <a:endParaRPr kumimoji="0" lang="en-US" sz="1800" b="0" i="0" u="none" strike="noStrike" kern="1200" cap="none" spc="0" normalizeH="0" baseline="0" noProof="0" dirty="0">
              <a:ln>
                <a:noFill/>
              </a:ln>
              <a:solidFill>
                <a:srgbClr val="44546A"/>
              </a:solidFill>
              <a:effectLst/>
              <a:uLnTx/>
              <a:uFillTx/>
              <a:latin typeface="Calibri" panose="020F0502020204030204" pitchFamily="34" charset="0"/>
              <a:ea typeface="+mn-ea"/>
              <a:cs typeface="Calibri" panose="020F0502020204030204" pitchFamily="34" charset="0"/>
            </a:endParaRPr>
          </a:p>
        </p:txBody>
      </p:sp>
      <p:grpSp>
        <p:nvGrpSpPr>
          <p:cNvPr id="6" name="Group 1">
            <a:extLst>
              <a:ext uri="{FF2B5EF4-FFF2-40B4-BE49-F238E27FC236}">
                <a16:creationId xmlns:a16="http://schemas.microsoft.com/office/drawing/2014/main" id="{974D3AD6-F243-4CEF-A267-282C28E72691}"/>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5752D082-CD27-40A5-A859-5362F9C7C91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9D1EEA0B-E9B5-4E2A-B259-CEC2163DD48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011422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AFE9D-0267-3A45-B742-BCF13EFF4B13}"/>
              </a:ext>
            </a:extLst>
          </p:cNvPr>
          <p:cNvSpPr>
            <a:spLocks noGrp="1"/>
          </p:cNvSpPr>
          <p:nvPr>
            <p:ph type="title"/>
          </p:nvPr>
        </p:nvSpPr>
        <p:spPr/>
        <p:txBody>
          <a:bodyPr/>
          <a:lstStyle/>
          <a:p>
            <a:r>
              <a:rPr lang="en-US" dirty="0"/>
              <a:t>What Can CTOs Monitor?</a:t>
            </a:r>
          </a:p>
        </p:txBody>
      </p:sp>
      <p:sp>
        <p:nvSpPr>
          <p:cNvPr id="3" name="Content Placeholder 2">
            <a:extLst>
              <a:ext uri="{FF2B5EF4-FFF2-40B4-BE49-F238E27FC236}">
                <a16:creationId xmlns:a16="http://schemas.microsoft.com/office/drawing/2014/main" id="{D6C08B88-EE16-0B46-B211-7BC56050A52F}"/>
              </a:ext>
            </a:extLst>
          </p:cNvPr>
          <p:cNvSpPr>
            <a:spLocks noGrp="1"/>
          </p:cNvSpPr>
          <p:nvPr>
            <p:ph idx="1"/>
          </p:nvPr>
        </p:nvSpPr>
        <p:spPr>
          <a:xfrm>
            <a:off x="614505" y="1513047"/>
            <a:ext cx="10877529" cy="4650686"/>
          </a:xfrm>
        </p:spPr>
        <p:txBody>
          <a:bodyPr/>
          <a:lstStyle/>
          <a:p>
            <a:r>
              <a:rPr lang="en-GB" sz="2000" kern="1200" dirty="0">
                <a:latin typeface="Calibri" panose="020F0502020204030204"/>
              </a:rPr>
              <a:t>CTOs collect and analyze data on </a:t>
            </a:r>
            <a:r>
              <a:rPr lang="en-GB" sz="2000" b="1" kern="1200" dirty="0">
                <a:solidFill>
                  <a:schemeClr val="accent3"/>
                </a:solidFill>
                <a:latin typeface="Calibri" panose="020F0502020204030204"/>
              </a:rPr>
              <a:t>availability</a:t>
            </a:r>
            <a:r>
              <a:rPr lang="en-GB" sz="2000" kern="1200" dirty="0">
                <a:solidFill>
                  <a:schemeClr val="accent3"/>
                </a:solidFill>
                <a:latin typeface="Calibri" panose="020F0502020204030204"/>
              </a:rPr>
              <a:t>, </a:t>
            </a:r>
            <a:r>
              <a:rPr lang="en-GB" sz="2000" b="1" kern="1200" dirty="0">
                <a:solidFill>
                  <a:schemeClr val="accent3"/>
                </a:solidFill>
                <a:latin typeface="Calibri" panose="020F0502020204030204"/>
              </a:rPr>
              <a:t>accessibility</a:t>
            </a:r>
            <a:r>
              <a:rPr lang="en-GB" sz="2000" kern="1200" dirty="0">
                <a:solidFill>
                  <a:schemeClr val="accent3"/>
                </a:solidFill>
                <a:latin typeface="Calibri" panose="020F0502020204030204"/>
              </a:rPr>
              <a:t>, </a:t>
            </a:r>
            <a:r>
              <a:rPr lang="en-GB" sz="2000" b="1" kern="1200" dirty="0">
                <a:solidFill>
                  <a:schemeClr val="accent3"/>
                </a:solidFill>
                <a:latin typeface="Calibri" panose="020F0502020204030204"/>
              </a:rPr>
              <a:t>acceptability</a:t>
            </a:r>
            <a:r>
              <a:rPr lang="en-GB" sz="2000" kern="1200" dirty="0">
                <a:solidFill>
                  <a:schemeClr val="accent3"/>
                </a:solidFill>
                <a:latin typeface="Calibri" panose="020F0502020204030204"/>
              </a:rPr>
              <a:t>, </a:t>
            </a:r>
            <a:r>
              <a:rPr lang="en-GB" sz="2000" b="1" kern="1200" dirty="0">
                <a:solidFill>
                  <a:schemeClr val="accent3"/>
                </a:solidFill>
                <a:latin typeface="Calibri" panose="020F0502020204030204"/>
              </a:rPr>
              <a:t>affordability,</a:t>
            </a:r>
            <a:r>
              <a:rPr lang="en-GB" sz="2000" kern="1200" dirty="0">
                <a:solidFill>
                  <a:schemeClr val="accent3"/>
                </a:solidFill>
                <a:latin typeface="Calibri" panose="020F0502020204030204"/>
              </a:rPr>
              <a:t> and </a:t>
            </a:r>
            <a:r>
              <a:rPr lang="en-GB" sz="2000" b="1" kern="1200" dirty="0">
                <a:solidFill>
                  <a:schemeClr val="accent3"/>
                </a:solidFill>
                <a:latin typeface="Calibri" panose="020F0502020204030204"/>
              </a:rPr>
              <a:t>appropriateness</a:t>
            </a:r>
            <a:r>
              <a:rPr lang="en-GB" sz="2000" kern="1200" dirty="0">
                <a:solidFill>
                  <a:srgbClr val="4472C4">
                    <a:lumMod val="50000"/>
                  </a:srgbClr>
                </a:solidFill>
                <a:latin typeface="Calibri" panose="020F0502020204030204"/>
              </a:rPr>
              <a:t> </a:t>
            </a:r>
            <a:r>
              <a:rPr lang="en-GB" sz="2000" kern="1200" dirty="0">
                <a:latin typeface="Calibri" panose="020F0502020204030204"/>
              </a:rPr>
              <a:t>of HIV care and services; </a:t>
            </a:r>
            <a:r>
              <a:rPr lang="en-GB" sz="2000" i="1" kern="1200" dirty="0">
                <a:latin typeface="Calibri" panose="020F0502020204030204"/>
              </a:rPr>
              <a:t>can be applied in various contexts/disease focus areas</a:t>
            </a:r>
          </a:p>
        </p:txBody>
      </p:sp>
      <p:graphicFrame>
        <p:nvGraphicFramePr>
          <p:cNvPr id="5" name="Table 4">
            <a:extLst>
              <a:ext uri="{FF2B5EF4-FFF2-40B4-BE49-F238E27FC236}">
                <a16:creationId xmlns:a16="http://schemas.microsoft.com/office/drawing/2014/main" id="{D526F116-07B3-3D47-9A1A-753641486761}"/>
              </a:ext>
            </a:extLst>
          </p:cNvPr>
          <p:cNvGraphicFramePr>
            <a:graphicFrameLocks noGrp="1"/>
          </p:cNvGraphicFramePr>
          <p:nvPr>
            <p:extLst>
              <p:ext uri="{D42A27DB-BD31-4B8C-83A1-F6EECF244321}">
                <p14:modId xmlns:p14="http://schemas.microsoft.com/office/powerpoint/2010/main" val="3137981979"/>
              </p:ext>
            </p:extLst>
          </p:nvPr>
        </p:nvGraphicFramePr>
        <p:xfrm>
          <a:off x="710431" y="2231781"/>
          <a:ext cx="10685237" cy="4789064"/>
        </p:xfrm>
        <a:graphic>
          <a:graphicData uri="http://schemas.openxmlformats.org/drawingml/2006/table">
            <a:tbl>
              <a:tblPr firstRow="1" firstCol="1" bandRow="1">
                <a:tableStyleId>{5C22544A-7EE6-4342-B048-85BDC9FD1C3A}</a:tableStyleId>
              </a:tblPr>
              <a:tblGrid>
                <a:gridCol w="1977842">
                  <a:extLst>
                    <a:ext uri="{9D8B030D-6E8A-4147-A177-3AD203B41FA5}">
                      <a16:colId xmlns:a16="http://schemas.microsoft.com/office/drawing/2014/main" val="539322269"/>
                    </a:ext>
                  </a:extLst>
                </a:gridCol>
                <a:gridCol w="2210529">
                  <a:extLst>
                    <a:ext uri="{9D8B030D-6E8A-4147-A177-3AD203B41FA5}">
                      <a16:colId xmlns:a16="http://schemas.microsoft.com/office/drawing/2014/main" val="1115786182"/>
                    </a:ext>
                  </a:extLst>
                </a:gridCol>
                <a:gridCol w="2072371">
                  <a:extLst>
                    <a:ext uri="{9D8B030D-6E8A-4147-A177-3AD203B41FA5}">
                      <a16:colId xmlns:a16="http://schemas.microsoft.com/office/drawing/2014/main" val="831277220"/>
                    </a:ext>
                  </a:extLst>
                </a:gridCol>
                <a:gridCol w="2141450">
                  <a:extLst>
                    <a:ext uri="{9D8B030D-6E8A-4147-A177-3AD203B41FA5}">
                      <a16:colId xmlns:a16="http://schemas.microsoft.com/office/drawing/2014/main" val="2984184957"/>
                    </a:ext>
                  </a:extLst>
                </a:gridCol>
                <a:gridCol w="2283045">
                  <a:extLst>
                    <a:ext uri="{9D8B030D-6E8A-4147-A177-3AD203B41FA5}">
                      <a16:colId xmlns:a16="http://schemas.microsoft.com/office/drawing/2014/main" val="2897691094"/>
                    </a:ext>
                  </a:extLst>
                </a:gridCol>
              </a:tblGrid>
              <a:tr h="485146">
                <a:tc>
                  <a:txBody>
                    <a:bodyPr/>
                    <a:lstStyle/>
                    <a:p>
                      <a:pPr algn="ctr">
                        <a:spcAft>
                          <a:spcPts val="0"/>
                        </a:spcAft>
                      </a:pPr>
                      <a:r>
                        <a:rPr lang="en-US" sz="2200" dirty="0">
                          <a:solidFill>
                            <a:schemeClr val="tx1"/>
                          </a:solidFill>
                          <a:effectLst/>
                          <a:latin typeface="AvenirNext LT Pro Cn" panose="020B0506020202020204" pitchFamily="34" charset="0"/>
                        </a:rPr>
                        <a:t>Availability</a:t>
                      </a:r>
                      <a:endParaRPr lang="en-US" sz="2200" dirty="0">
                        <a:solidFill>
                          <a:schemeClr val="tx1"/>
                        </a:solidFill>
                        <a:effectLst/>
                        <a:latin typeface="AvenirNext LT Pro Cn" panose="020B0506020202020204" pitchFamily="34" charset="0"/>
                        <a:ea typeface="Times New Roman" panose="02020603050405020304" pitchFamily="18" charset="0"/>
                        <a:cs typeface="Times New Roman" panose="02020603050405020304" pitchFamily="18" charset="0"/>
                      </a:endParaRPr>
                    </a:p>
                  </a:txBody>
                  <a:tcPr marL="59629" marR="59629" marT="0" marB="0" anchor="ctr">
                    <a:solidFill>
                      <a:schemeClr val="accent1"/>
                    </a:solidFill>
                  </a:tcPr>
                </a:tc>
                <a:tc>
                  <a:txBody>
                    <a:bodyPr/>
                    <a:lstStyle/>
                    <a:p>
                      <a:pPr algn="ctr">
                        <a:spcAft>
                          <a:spcPts val="0"/>
                        </a:spcAft>
                      </a:pPr>
                      <a:r>
                        <a:rPr lang="en-US" sz="2200" dirty="0">
                          <a:solidFill>
                            <a:schemeClr val="tx1"/>
                          </a:solidFill>
                          <a:effectLst/>
                          <a:latin typeface="AvenirNext LT Pro Cn" panose="020B0506020202020204" pitchFamily="34" charset="0"/>
                        </a:rPr>
                        <a:t>Accessibility</a:t>
                      </a:r>
                      <a:endParaRPr lang="en-US" sz="2200" dirty="0">
                        <a:solidFill>
                          <a:schemeClr val="tx1"/>
                        </a:solidFill>
                        <a:effectLst/>
                        <a:latin typeface="AvenirNext LT Pro Cn" panose="020B0506020202020204" pitchFamily="34" charset="0"/>
                        <a:ea typeface="Times New Roman" panose="02020603050405020304" pitchFamily="18" charset="0"/>
                        <a:cs typeface="Times New Roman" panose="02020603050405020304" pitchFamily="18" charset="0"/>
                      </a:endParaRPr>
                    </a:p>
                  </a:txBody>
                  <a:tcPr marL="59629" marR="59629" marT="0" marB="0" anchor="ctr">
                    <a:solidFill>
                      <a:schemeClr val="accent1"/>
                    </a:solidFill>
                  </a:tcPr>
                </a:tc>
                <a:tc>
                  <a:txBody>
                    <a:bodyPr/>
                    <a:lstStyle/>
                    <a:p>
                      <a:pPr algn="ctr">
                        <a:spcAft>
                          <a:spcPts val="0"/>
                        </a:spcAft>
                      </a:pPr>
                      <a:r>
                        <a:rPr lang="en-US" sz="2200" dirty="0">
                          <a:solidFill>
                            <a:schemeClr val="tx1"/>
                          </a:solidFill>
                          <a:effectLst/>
                          <a:latin typeface="AvenirNext LT Pro Cn" panose="020B0506020202020204" pitchFamily="34" charset="0"/>
                        </a:rPr>
                        <a:t>Acceptability</a:t>
                      </a:r>
                      <a:endParaRPr lang="en-US" sz="2200" dirty="0">
                        <a:solidFill>
                          <a:schemeClr val="tx1"/>
                        </a:solidFill>
                        <a:effectLst/>
                        <a:latin typeface="AvenirNext LT Pro Cn" panose="020B0506020202020204" pitchFamily="34" charset="0"/>
                        <a:ea typeface="Times New Roman" panose="02020603050405020304" pitchFamily="18" charset="0"/>
                        <a:cs typeface="Times New Roman" panose="02020603050405020304" pitchFamily="18" charset="0"/>
                      </a:endParaRPr>
                    </a:p>
                  </a:txBody>
                  <a:tcPr marL="59629" marR="59629" marT="0" marB="0" anchor="ctr">
                    <a:solidFill>
                      <a:schemeClr val="accent1"/>
                    </a:solidFill>
                  </a:tcPr>
                </a:tc>
                <a:tc>
                  <a:txBody>
                    <a:bodyPr/>
                    <a:lstStyle/>
                    <a:p>
                      <a:pPr algn="ctr">
                        <a:spcAft>
                          <a:spcPts val="0"/>
                        </a:spcAft>
                      </a:pPr>
                      <a:r>
                        <a:rPr lang="en-US" sz="2200" dirty="0">
                          <a:solidFill>
                            <a:schemeClr val="tx1"/>
                          </a:solidFill>
                          <a:effectLst/>
                          <a:latin typeface="AvenirNext LT Pro Cn" panose="020B0506020202020204" pitchFamily="34" charset="0"/>
                        </a:rPr>
                        <a:t>Affordability</a:t>
                      </a:r>
                      <a:endParaRPr lang="en-US" sz="2200" dirty="0">
                        <a:solidFill>
                          <a:schemeClr val="tx1"/>
                        </a:solidFill>
                        <a:effectLst/>
                        <a:latin typeface="AvenirNext LT Pro Cn" panose="020B0506020202020204" pitchFamily="34" charset="0"/>
                        <a:ea typeface="Times New Roman" panose="02020603050405020304" pitchFamily="18" charset="0"/>
                        <a:cs typeface="Times New Roman" panose="02020603050405020304" pitchFamily="18" charset="0"/>
                      </a:endParaRPr>
                    </a:p>
                  </a:txBody>
                  <a:tcPr marL="59629" marR="59629" marT="0" marB="0" anchor="ctr">
                    <a:solidFill>
                      <a:schemeClr val="accent1"/>
                    </a:solidFill>
                  </a:tcPr>
                </a:tc>
                <a:tc>
                  <a:txBody>
                    <a:bodyPr/>
                    <a:lstStyle/>
                    <a:p>
                      <a:pPr algn="ctr">
                        <a:spcAft>
                          <a:spcPts val="0"/>
                        </a:spcAft>
                      </a:pPr>
                      <a:r>
                        <a:rPr lang="en-US" sz="2200" dirty="0">
                          <a:solidFill>
                            <a:schemeClr val="tx1"/>
                          </a:solidFill>
                          <a:effectLst/>
                          <a:latin typeface="AvenirNext LT Pro Cn" panose="020B0506020202020204" pitchFamily="34" charset="0"/>
                        </a:rPr>
                        <a:t>Appropriateness</a:t>
                      </a:r>
                      <a:endParaRPr lang="en-US" sz="2200" dirty="0">
                        <a:solidFill>
                          <a:schemeClr val="tx1"/>
                        </a:solidFill>
                        <a:effectLst/>
                        <a:latin typeface="AvenirNext LT Pro Cn" panose="020B0506020202020204" pitchFamily="34" charset="0"/>
                        <a:ea typeface="Times New Roman" panose="02020603050405020304" pitchFamily="18" charset="0"/>
                        <a:cs typeface="Times New Roman" panose="02020603050405020304" pitchFamily="18" charset="0"/>
                      </a:endParaRPr>
                    </a:p>
                  </a:txBody>
                  <a:tcPr marL="59629" marR="59629" marT="0" marB="0" anchor="ctr">
                    <a:solidFill>
                      <a:schemeClr val="accent1"/>
                    </a:solidFill>
                  </a:tcPr>
                </a:tc>
                <a:extLst>
                  <a:ext uri="{0D108BD9-81ED-4DB2-BD59-A6C34878D82A}">
                    <a16:rowId xmlns:a16="http://schemas.microsoft.com/office/drawing/2014/main" val="2031171512"/>
                  </a:ext>
                </a:extLst>
              </a:tr>
              <a:tr h="1558190">
                <a:tc>
                  <a:txBody>
                    <a:bodyPr/>
                    <a:lstStyle/>
                    <a:p>
                      <a:pPr algn="ctr">
                        <a:spcAft>
                          <a:spcPts val="0"/>
                        </a:spcAft>
                      </a:pPr>
                      <a:endParaRPr lang="en-US" sz="200" dirty="0">
                        <a:effectLst/>
                        <a:latin typeface="Avenir" panose="02000503020000020003" pitchFamily="2" charset="0"/>
                        <a:ea typeface="Times New Roman" panose="02020603050405020304" pitchFamily="18" charset="0"/>
                        <a:cs typeface="Calibri" panose="020F0502020204030204" pitchFamily="34" charset="0"/>
                      </a:endParaRPr>
                    </a:p>
                  </a:txBody>
                  <a:tcPr marL="59629" marR="59629" marT="0" marB="0" anchor="ctr">
                    <a:lnB w="12700" cmpd="sng">
                      <a:noFill/>
                    </a:lnB>
                    <a:solidFill>
                      <a:schemeClr val="accent5"/>
                    </a:solidFill>
                  </a:tcPr>
                </a:tc>
                <a:tc>
                  <a:txBody>
                    <a:bodyPr/>
                    <a:lstStyle/>
                    <a:p>
                      <a:pPr algn="ctr">
                        <a:spcAft>
                          <a:spcPts val="0"/>
                        </a:spcAft>
                      </a:pPr>
                      <a:endParaRPr lang="en-US" sz="200" dirty="0">
                        <a:effectLst/>
                        <a:latin typeface="Avenir" panose="02000503020000020003" pitchFamily="2" charset="0"/>
                        <a:ea typeface="Times New Roman" panose="02020603050405020304" pitchFamily="18" charset="0"/>
                        <a:cs typeface="Calibri" panose="020F0502020204030204" pitchFamily="34" charset="0"/>
                      </a:endParaRPr>
                    </a:p>
                  </a:txBody>
                  <a:tcPr marL="59629" marR="59629" marT="0" marB="0" anchor="ctr">
                    <a:lnB w="12700" cmpd="sng">
                      <a:noFill/>
                    </a:lnB>
                    <a:solidFill>
                      <a:schemeClr val="accent5"/>
                    </a:solidFill>
                  </a:tcPr>
                </a:tc>
                <a:tc>
                  <a:txBody>
                    <a:bodyPr/>
                    <a:lstStyle/>
                    <a:p>
                      <a:pPr algn="ctr">
                        <a:spcAft>
                          <a:spcPts val="0"/>
                        </a:spcAft>
                      </a:pPr>
                      <a:endParaRPr lang="en-US" sz="200" dirty="0">
                        <a:effectLst/>
                        <a:latin typeface="Avenir" panose="02000503020000020003" pitchFamily="2" charset="0"/>
                        <a:ea typeface="Times New Roman" panose="02020603050405020304" pitchFamily="18" charset="0"/>
                        <a:cs typeface="Calibri" panose="020F0502020204030204" pitchFamily="34" charset="0"/>
                      </a:endParaRPr>
                    </a:p>
                  </a:txBody>
                  <a:tcPr marL="59629" marR="59629" marT="0" marB="0" anchor="ctr">
                    <a:lnB w="12700" cmpd="sng">
                      <a:noFill/>
                    </a:lnB>
                    <a:solidFill>
                      <a:schemeClr val="accent5"/>
                    </a:solidFill>
                  </a:tcPr>
                </a:tc>
                <a:tc>
                  <a:txBody>
                    <a:bodyPr/>
                    <a:lstStyle/>
                    <a:p>
                      <a:pPr algn="ctr">
                        <a:spcAft>
                          <a:spcPts val="0"/>
                        </a:spcAft>
                      </a:pPr>
                      <a:endParaRPr lang="en-US" sz="200" dirty="0">
                        <a:effectLst/>
                        <a:latin typeface="Avenir" panose="02000503020000020003" pitchFamily="2" charset="0"/>
                        <a:ea typeface="Times New Roman" panose="02020603050405020304" pitchFamily="18" charset="0"/>
                        <a:cs typeface="Calibri" panose="020F0502020204030204" pitchFamily="34" charset="0"/>
                      </a:endParaRPr>
                    </a:p>
                  </a:txBody>
                  <a:tcPr marL="59629" marR="59629" marT="0" marB="0" anchor="ctr">
                    <a:lnB w="12700" cmpd="sng">
                      <a:noFill/>
                    </a:lnB>
                    <a:solidFill>
                      <a:schemeClr val="accent5"/>
                    </a:solidFill>
                  </a:tcPr>
                </a:tc>
                <a:tc>
                  <a:txBody>
                    <a:bodyPr/>
                    <a:lstStyle/>
                    <a:p>
                      <a:pPr algn="ctr">
                        <a:spcAft>
                          <a:spcPts val="0"/>
                        </a:spcAft>
                      </a:pPr>
                      <a:endParaRPr lang="en-US" sz="200" dirty="0">
                        <a:effectLst/>
                        <a:latin typeface="Avenir" panose="02000503020000020003" pitchFamily="2" charset="0"/>
                        <a:ea typeface="Times New Roman" panose="02020603050405020304" pitchFamily="18" charset="0"/>
                        <a:cs typeface="Calibri" panose="020F0502020204030204" pitchFamily="34" charset="0"/>
                      </a:endParaRPr>
                    </a:p>
                  </a:txBody>
                  <a:tcPr marL="59629" marR="59629" marT="0" marB="0" anchor="ctr">
                    <a:lnB w="12700" cmpd="sng">
                      <a:noFill/>
                    </a:lnB>
                    <a:solidFill>
                      <a:schemeClr val="accent5"/>
                    </a:solidFill>
                  </a:tcPr>
                </a:tc>
                <a:extLst>
                  <a:ext uri="{0D108BD9-81ED-4DB2-BD59-A6C34878D82A}">
                    <a16:rowId xmlns:a16="http://schemas.microsoft.com/office/drawing/2014/main" val="1753366544"/>
                  </a:ext>
                </a:extLst>
              </a:tr>
              <a:tr h="2745728">
                <a:tc>
                  <a:txBody>
                    <a:bodyPr/>
                    <a:lstStyle/>
                    <a:p>
                      <a:pPr marL="342900" lvl="0" indent="-342900">
                        <a:lnSpc>
                          <a:spcPct val="90000"/>
                        </a:lnSpc>
                        <a:spcBef>
                          <a:spcPts val="500"/>
                        </a:spcBef>
                        <a:spcAft>
                          <a:spcPts val="700"/>
                        </a:spcAft>
                        <a:buClr>
                          <a:schemeClr val="bg1"/>
                        </a:buClr>
                        <a:buFont typeface="Wingdings" pitchFamily="2" charset="2"/>
                        <a:buChar char="§"/>
                      </a:pPr>
                      <a:r>
                        <a:rPr lang="en-US" sz="2000" b="0" dirty="0">
                          <a:solidFill>
                            <a:schemeClr val="bg1"/>
                          </a:solidFill>
                          <a:effectLst/>
                          <a:latin typeface="Calibri" panose="020F0502020204030204" pitchFamily="34" charset="0"/>
                          <a:cs typeface="Calibri" panose="020F0502020204030204" pitchFamily="34" charset="0"/>
                        </a:rPr>
                        <a:t>Required health services, medicine, commodities, and supplies</a:t>
                      </a:r>
                    </a:p>
                    <a:p>
                      <a:pPr marL="327660" indent="-171450">
                        <a:lnSpc>
                          <a:spcPct val="90000"/>
                        </a:lnSpc>
                        <a:spcBef>
                          <a:spcPts val="500"/>
                        </a:spcBef>
                        <a:spcAft>
                          <a:spcPts val="700"/>
                        </a:spcAft>
                        <a:buClr>
                          <a:schemeClr val="bg1"/>
                        </a:buClr>
                        <a:buFont typeface="Wingdings" pitchFamily="2" charset="2"/>
                        <a:buChar char="§"/>
                      </a:pPr>
                      <a:endParaRPr lang="en-US" sz="2000" b="0" dirty="0">
                        <a:solidFill>
                          <a:schemeClr val="bg1"/>
                        </a:solidFill>
                        <a:effectLst/>
                        <a:latin typeface="Calibri" panose="020F0502020204030204" pitchFamily="34" charset="0"/>
                        <a:cs typeface="Calibri" panose="020F0502020204030204" pitchFamily="34" charset="0"/>
                      </a:endParaRPr>
                    </a:p>
                    <a:p>
                      <a:pPr marL="171450" indent="-171450">
                        <a:lnSpc>
                          <a:spcPct val="90000"/>
                        </a:lnSpc>
                        <a:spcBef>
                          <a:spcPts val="500"/>
                        </a:spcBef>
                        <a:spcAft>
                          <a:spcPts val="700"/>
                        </a:spcAft>
                        <a:buClr>
                          <a:schemeClr val="bg1"/>
                        </a:buClr>
                        <a:buFont typeface="Wingdings" pitchFamily="2" charset="2"/>
                        <a:buChar char="§"/>
                      </a:pPr>
                      <a:endPar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59629" marR="59629"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342900" lvl="0" indent="-342900">
                        <a:lnSpc>
                          <a:spcPct val="90000"/>
                        </a:lnSpc>
                        <a:spcBef>
                          <a:spcPts val="500"/>
                        </a:spcBef>
                        <a:spcAft>
                          <a:spcPts val="700"/>
                        </a:spcAft>
                        <a:buClr>
                          <a:schemeClr val="bg1"/>
                        </a:buClr>
                        <a:buFont typeface="Wingdings" pitchFamily="2" charset="2"/>
                        <a:buChar char="§"/>
                      </a:pPr>
                      <a:r>
                        <a:rPr lang="en-US" sz="2000" b="0" dirty="0">
                          <a:solidFill>
                            <a:schemeClr val="bg1"/>
                          </a:solidFill>
                          <a:effectLst/>
                          <a:latin typeface="Calibri" panose="020F0502020204030204" pitchFamily="34" charset="0"/>
                          <a:cs typeface="Calibri" panose="020F0502020204030204" pitchFamily="34" charset="0"/>
                        </a:rPr>
                        <a:t>Assess long travel distances or wait times</a:t>
                      </a:r>
                    </a:p>
                    <a:p>
                      <a:pPr marL="342900" lvl="0" indent="-342900">
                        <a:lnSpc>
                          <a:spcPct val="90000"/>
                        </a:lnSpc>
                        <a:spcBef>
                          <a:spcPts val="500"/>
                        </a:spcBef>
                        <a:spcAft>
                          <a:spcPts val="700"/>
                        </a:spcAft>
                        <a:buClr>
                          <a:schemeClr val="bg1"/>
                        </a:buClr>
                        <a:buFont typeface="Wingdings" pitchFamily="2" charset="2"/>
                        <a:buChar char="§"/>
                      </a:pPr>
                      <a:r>
                        <a:rPr lang="en-US" sz="2000" b="0" dirty="0">
                          <a:solidFill>
                            <a:schemeClr val="bg1"/>
                          </a:solidFill>
                          <a:effectLst/>
                          <a:latin typeface="Calibri" panose="020F0502020204030204" pitchFamily="34" charset="0"/>
                          <a:cs typeface="Calibri" panose="020F0502020204030204" pitchFamily="34" charset="0"/>
                        </a:rPr>
                        <a:t>Hours of operation</a:t>
                      </a:r>
                    </a:p>
                  </a:txBody>
                  <a:tcPr marL="59629" marR="59629"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342900" lvl="0" indent="-342900">
                        <a:lnSpc>
                          <a:spcPct val="90000"/>
                        </a:lnSpc>
                        <a:spcBef>
                          <a:spcPts val="500"/>
                        </a:spcBef>
                        <a:spcAft>
                          <a:spcPts val="700"/>
                        </a:spcAft>
                        <a:buClr>
                          <a:schemeClr val="bg1"/>
                        </a:buClr>
                        <a:buFont typeface="Wingdings" pitchFamily="2" charset="2"/>
                        <a:buChar char="§"/>
                      </a:pPr>
                      <a:r>
                        <a:rPr lang="en-US" sz="2000" b="0" dirty="0">
                          <a:solidFill>
                            <a:schemeClr val="bg1"/>
                          </a:solidFill>
                          <a:effectLst/>
                          <a:latin typeface="Calibri" panose="020F0502020204030204" pitchFamily="34" charset="0"/>
                          <a:cs typeface="Calibri" panose="020F0502020204030204" pitchFamily="34" charset="0"/>
                        </a:rPr>
                        <a:t>High quality care</a:t>
                      </a:r>
                    </a:p>
                    <a:p>
                      <a:pPr marL="342900" lvl="0" indent="-342900">
                        <a:lnSpc>
                          <a:spcPct val="90000"/>
                        </a:lnSpc>
                        <a:spcBef>
                          <a:spcPts val="500"/>
                        </a:spcBef>
                        <a:spcAft>
                          <a:spcPts val="700"/>
                        </a:spcAft>
                        <a:buClr>
                          <a:schemeClr val="bg1"/>
                        </a:buClr>
                        <a:buFont typeface="Wingdings" pitchFamily="2" charset="2"/>
                        <a:buChar char="§"/>
                      </a:pPr>
                      <a:r>
                        <a:rPr lang="en-US" sz="2000" b="0" dirty="0">
                          <a:solidFill>
                            <a:schemeClr val="bg1"/>
                          </a:solidFill>
                          <a:effectLst/>
                          <a:latin typeface="Calibri" panose="020F0502020204030204" pitchFamily="34" charset="0"/>
                          <a:cs typeface="Calibri" panose="020F0502020204030204" pitchFamily="34" charset="0"/>
                        </a:rPr>
                        <a:t>Services free of stigma and discrimination</a:t>
                      </a:r>
                    </a:p>
                    <a:p>
                      <a:pPr marL="171450" indent="-171450">
                        <a:lnSpc>
                          <a:spcPct val="90000"/>
                        </a:lnSpc>
                        <a:spcBef>
                          <a:spcPts val="500"/>
                        </a:spcBef>
                        <a:spcAft>
                          <a:spcPts val="700"/>
                        </a:spcAft>
                        <a:buClr>
                          <a:schemeClr val="bg1"/>
                        </a:buClr>
                        <a:buFont typeface="Wingdings" pitchFamily="2" charset="2"/>
                        <a:buChar char="§"/>
                      </a:pPr>
                      <a:endParaRPr lang="en-US" sz="2000" b="0" dirty="0">
                        <a:solidFill>
                          <a:schemeClr val="bg1"/>
                        </a:solidFill>
                        <a:effectLst/>
                        <a:latin typeface="Calibri" panose="020F0502020204030204" pitchFamily="34" charset="0"/>
                        <a:cs typeface="Calibri" panose="020F0502020204030204" pitchFamily="34" charset="0"/>
                      </a:endParaRPr>
                    </a:p>
                  </a:txBody>
                  <a:tcPr marL="59629" marR="59629"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342900" lvl="0" indent="-342900">
                        <a:lnSpc>
                          <a:spcPct val="90000"/>
                        </a:lnSpc>
                        <a:spcBef>
                          <a:spcPts val="500"/>
                        </a:spcBef>
                        <a:spcAft>
                          <a:spcPts val="700"/>
                        </a:spcAft>
                        <a:buClr>
                          <a:schemeClr val="bg1"/>
                        </a:buClr>
                        <a:buFont typeface="Wingdings" pitchFamily="2" charset="2"/>
                        <a:buChar char="§"/>
                      </a:pPr>
                      <a:r>
                        <a:rPr lang="en-US" sz="2000" b="0" dirty="0">
                          <a:solidFill>
                            <a:schemeClr val="bg1"/>
                          </a:solidFill>
                          <a:effectLst/>
                          <a:latin typeface="Calibri" panose="020F0502020204030204" pitchFamily="34" charset="0"/>
                          <a:cs typeface="Calibri" panose="020F0502020204030204" pitchFamily="34" charset="0"/>
                        </a:rPr>
                        <a:t>Assess cost of care for the client</a:t>
                      </a:r>
                    </a:p>
                    <a:p>
                      <a:pPr marL="342900" lvl="0" indent="-342900">
                        <a:lnSpc>
                          <a:spcPct val="90000"/>
                        </a:lnSpc>
                        <a:spcBef>
                          <a:spcPts val="500"/>
                        </a:spcBef>
                        <a:spcAft>
                          <a:spcPts val="700"/>
                        </a:spcAft>
                        <a:buClr>
                          <a:schemeClr val="bg1"/>
                        </a:buClr>
                        <a:buFont typeface="Wingdings" pitchFamily="2" charset="2"/>
                        <a:buChar char="§"/>
                      </a:pPr>
                      <a:r>
                        <a:rPr lang="en-US" sz="2000" b="0" dirty="0">
                          <a:solidFill>
                            <a:schemeClr val="bg1"/>
                          </a:solidFill>
                          <a:effectLst/>
                          <a:latin typeface="Calibri" panose="020F0502020204030204" pitchFamily="34" charset="0"/>
                          <a:cs typeface="Calibri" panose="020F0502020204030204" pitchFamily="34" charset="0"/>
                        </a:rPr>
                        <a:t>Efficiency of service delivery model(s) </a:t>
                      </a:r>
                    </a:p>
                    <a:p>
                      <a:pPr marL="171450" indent="-171450">
                        <a:lnSpc>
                          <a:spcPct val="90000"/>
                        </a:lnSpc>
                        <a:spcBef>
                          <a:spcPts val="500"/>
                        </a:spcBef>
                        <a:spcAft>
                          <a:spcPts val="700"/>
                        </a:spcAft>
                        <a:buClr>
                          <a:schemeClr val="bg1"/>
                        </a:buClr>
                        <a:buFont typeface="Wingdings" pitchFamily="2" charset="2"/>
                        <a:buChar char="§"/>
                      </a:pPr>
                      <a:endParaRPr lang="en-US" sz="2000" b="0" dirty="0">
                        <a:solidFill>
                          <a:schemeClr val="bg1"/>
                        </a:solidFill>
                        <a:effectLst/>
                        <a:latin typeface="Calibri" panose="020F0502020204030204" pitchFamily="34" charset="0"/>
                        <a:cs typeface="Calibri" panose="020F0502020204030204" pitchFamily="34" charset="0"/>
                      </a:endParaRPr>
                    </a:p>
                  </a:txBody>
                  <a:tcPr marL="59629" marR="59629"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342900" lvl="0" indent="-342900">
                        <a:lnSpc>
                          <a:spcPct val="90000"/>
                        </a:lnSpc>
                        <a:spcBef>
                          <a:spcPts val="500"/>
                        </a:spcBef>
                        <a:spcAft>
                          <a:spcPts val="700"/>
                        </a:spcAft>
                        <a:buClr>
                          <a:schemeClr val="bg1"/>
                        </a:buClr>
                        <a:buFont typeface="Wingdings" pitchFamily="2" charset="2"/>
                        <a:buChar char="§"/>
                      </a:pPr>
                      <a:r>
                        <a:rPr lang="en-US" sz="2000" b="0" dirty="0">
                          <a:solidFill>
                            <a:schemeClr val="bg1"/>
                          </a:solidFill>
                          <a:effectLst/>
                          <a:latin typeface="Calibri" panose="020F0502020204030204" pitchFamily="34" charset="0"/>
                          <a:cs typeface="Calibri" panose="020F0502020204030204" pitchFamily="34" charset="0"/>
                        </a:rPr>
                        <a:t>Services tailored to needs of vulnerable populations</a:t>
                      </a:r>
                    </a:p>
                    <a:p>
                      <a:pPr marL="342900" lvl="0" indent="-342900">
                        <a:lnSpc>
                          <a:spcPct val="90000"/>
                        </a:lnSpc>
                        <a:spcBef>
                          <a:spcPts val="500"/>
                        </a:spcBef>
                        <a:spcAft>
                          <a:spcPts val="700"/>
                        </a:spcAft>
                        <a:buClr>
                          <a:schemeClr val="bg1"/>
                        </a:buClr>
                        <a:buFont typeface="Wingdings" pitchFamily="2" charset="2"/>
                        <a:buChar char="§"/>
                      </a:pPr>
                      <a:r>
                        <a:rPr lang="en-US" sz="2000" b="0" dirty="0">
                          <a:solidFill>
                            <a:schemeClr val="bg1"/>
                          </a:solidFill>
                          <a:effectLst/>
                          <a:latin typeface="Calibri" panose="020F0502020204030204" pitchFamily="34" charset="0"/>
                          <a:cs typeface="Calibri" panose="020F0502020204030204" pitchFamily="34" charset="0"/>
                        </a:rPr>
                        <a:t>Consider age and gender</a:t>
                      </a:r>
                      <a:endParaRPr lang="en-US" sz="20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59629" marR="59629"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14861383"/>
                  </a:ext>
                </a:extLst>
              </a:tr>
            </a:tbl>
          </a:graphicData>
        </a:graphic>
      </p:graphicFrame>
      <p:pic>
        <p:nvPicPr>
          <p:cNvPr id="4" name="Picture 3">
            <a:extLst>
              <a:ext uri="{FF2B5EF4-FFF2-40B4-BE49-F238E27FC236}">
                <a16:creationId xmlns:a16="http://schemas.microsoft.com/office/drawing/2014/main" id="{B7C89B51-2851-A84C-9208-C4D9DDAA21D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9712981" y="2963138"/>
            <a:ext cx="1130300" cy="1121184"/>
          </a:xfrm>
          <a:prstGeom prst="rect">
            <a:avLst/>
          </a:prstGeom>
        </p:spPr>
      </p:pic>
      <p:pic>
        <p:nvPicPr>
          <p:cNvPr id="17" name="Picture 16">
            <a:extLst>
              <a:ext uri="{FF2B5EF4-FFF2-40B4-BE49-F238E27FC236}">
                <a16:creationId xmlns:a16="http://schemas.microsoft.com/office/drawing/2014/main" id="{34FA9796-6690-0E48-9743-ED86C22212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10883" y="2958580"/>
            <a:ext cx="1130300" cy="1130300"/>
          </a:xfrm>
          <a:prstGeom prst="rect">
            <a:avLst/>
          </a:prstGeom>
        </p:spPr>
      </p:pic>
      <p:sp>
        <p:nvSpPr>
          <p:cNvPr id="19" name="TextBox 18">
            <a:extLst>
              <a:ext uri="{FF2B5EF4-FFF2-40B4-BE49-F238E27FC236}">
                <a16:creationId xmlns:a16="http://schemas.microsoft.com/office/drawing/2014/main" id="{5F5A56F3-2A9D-0140-AD7F-9175D0FBA246}"/>
              </a:ext>
            </a:extLst>
          </p:cNvPr>
          <p:cNvSpPr txBox="1"/>
          <p:nvPr/>
        </p:nvSpPr>
        <p:spPr bwMode="auto">
          <a:xfrm>
            <a:off x="7747713" y="2888551"/>
            <a:ext cx="65274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7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pic>
        <p:nvPicPr>
          <p:cNvPr id="20" name="Picture 19">
            <a:extLst>
              <a:ext uri="{FF2B5EF4-FFF2-40B4-BE49-F238E27FC236}">
                <a16:creationId xmlns:a16="http://schemas.microsoft.com/office/drawing/2014/main" id="{E601A1FB-3D28-EE4E-8A55-73ABB72D18F9}"/>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5373533" y="2896660"/>
            <a:ext cx="1130300" cy="1130300"/>
          </a:xfrm>
          <a:prstGeom prst="rect">
            <a:avLst/>
          </a:prstGeom>
        </p:spPr>
      </p:pic>
      <p:pic>
        <p:nvPicPr>
          <p:cNvPr id="22" name="Picture 21">
            <a:extLst>
              <a:ext uri="{FF2B5EF4-FFF2-40B4-BE49-F238E27FC236}">
                <a16:creationId xmlns:a16="http://schemas.microsoft.com/office/drawing/2014/main" id="{A713195D-1460-A14C-86A4-386AF6D72A7E}"/>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3345767" y="2901218"/>
            <a:ext cx="1130300" cy="1121184"/>
          </a:xfrm>
          <a:prstGeom prst="rect">
            <a:avLst/>
          </a:prstGeom>
        </p:spPr>
      </p:pic>
      <p:pic>
        <p:nvPicPr>
          <p:cNvPr id="23" name="Picture 22">
            <a:extLst>
              <a:ext uri="{FF2B5EF4-FFF2-40B4-BE49-F238E27FC236}">
                <a16:creationId xmlns:a16="http://schemas.microsoft.com/office/drawing/2014/main" id="{6A1CEC70-489C-8143-A9E3-244517E5CEC8}"/>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1085769" y="2923565"/>
            <a:ext cx="1130300" cy="1130300"/>
          </a:xfrm>
          <a:prstGeom prst="rect">
            <a:avLst/>
          </a:prstGeom>
        </p:spPr>
      </p:pic>
      <p:grpSp>
        <p:nvGrpSpPr>
          <p:cNvPr id="14" name="Group 1">
            <a:extLst>
              <a:ext uri="{FF2B5EF4-FFF2-40B4-BE49-F238E27FC236}">
                <a16:creationId xmlns:a16="http://schemas.microsoft.com/office/drawing/2014/main" id="{A183726D-5AE2-468C-925B-516F62978C6F}"/>
              </a:ext>
            </a:extLst>
          </p:cNvPr>
          <p:cNvGrpSpPr>
            <a:grpSpLocks/>
          </p:cNvGrpSpPr>
          <p:nvPr/>
        </p:nvGrpSpPr>
        <p:grpSpPr bwMode="auto">
          <a:xfrm>
            <a:off x="9392911" y="6213768"/>
            <a:ext cx="2488502" cy="449064"/>
            <a:chOff x="9602074" y="3550251"/>
            <a:chExt cx="2488502" cy="449257"/>
          </a:xfrm>
        </p:grpSpPr>
        <p:pic>
          <p:nvPicPr>
            <p:cNvPr id="15" name="Picture 14">
              <a:extLst>
                <a:ext uri="{FF2B5EF4-FFF2-40B4-BE49-F238E27FC236}">
                  <a16:creationId xmlns:a16="http://schemas.microsoft.com/office/drawing/2014/main" id="{6719E92F-1FD8-4F15-882A-15C52709F186}"/>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 name="Rectangle 23">
              <a:extLst>
                <a:ext uri="{FF2B5EF4-FFF2-40B4-BE49-F238E27FC236}">
                  <a16:creationId xmlns:a16="http://schemas.microsoft.com/office/drawing/2014/main" id="{FA79418D-1743-420B-8727-09EFF424E84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9"/>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804395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B10C4F68-D8D5-6E47-B5E1-F8F81DB8FC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3061" y="3738806"/>
            <a:ext cx="749300" cy="647700"/>
          </a:xfrm>
          <a:prstGeom prst="rect">
            <a:avLst/>
          </a:prstGeom>
        </p:spPr>
      </p:pic>
      <p:sp>
        <p:nvSpPr>
          <p:cNvPr id="8" name="TextBox 7">
            <a:extLst>
              <a:ext uri="{FF2B5EF4-FFF2-40B4-BE49-F238E27FC236}">
                <a16:creationId xmlns:a16="http://schemas.microsoft.com/office/drawing/2014/main" id="{AA438F9E-16B6-474A-915D-7BB6A02BA15D}"/>
              </a:ext>
            </a:extLst>
          </p:cNvPr>
          <p:cNvSpPr txBox="1"/>
          <p:nvPr/>
        </p:nvSpPr>
        <p:spPr>
          <a:xfrm>
            <a:off x="1909335" y="5399753"/>
            <a:ext cx="2070408" cy="584775"/>
          </a:xfrm>
          <a:prstGeom prst="rect">
            <a:avLst/>
          </a:prstGeom>
          <a:noFill/>
        </p:spPr>
        <p:txBody>
          <a:bodyPr wrap="square" rtlCol="0">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1781 </a:t>
            </a: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mn-ea"/>
                <a:cs typeface="Calibri" panose="020F0502020204030204" pitchFamily="34" charset="0"/>
              </a:rPr>
              <a:t>Quantitative reports</a:t>
            </a:r>
          </a:p>
        </p:txBody>
      </p:sp>
      <p:sp>
        <p:nvSpPr>
          <p:cNvPr id="9" name="TextBox 8">
            <a:extLst>
              <a:ext uri="{FF2B5EF4-FFF2-40B4-BE49-F238E27FC236}">
                <a16:creationId xmlns:a16="http://schemas.microsoft.com/office/drawing/2014/main" id="{8DDF3946-74C4-114D-BDF7-B4B95FD429FB}"/>
              </a:ext>
            </a:extLst>
          </p:cNvPr>
          <p:cNvSpPr txBox="1"/>
          <p:nvPr/>
        </p:nvSpPr>
        <p:spPr>
          <a:xfrm>
            <a:off x="5639264" y="4572799"/>
            <a:ext cx="1278493" cy="584775"/>
          </a:xfrm>
          <a:prstGeom prst="rect">
            <a:avLst/>
          </a:prstGeom>
          <a:noFill/>
        </p:spPr>
        <p:txBody>
          <a:bodyPr wrap="square" rtlCol="0">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1501</a:t>
            </a: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mn-ea"/>
                <a:cs typeface="Calibri" panose="020F0502020204030204" pitchFamily="34" charset="0"/>
              </a:rPr>
              <a:t>Interviews</a:t>
            </a:r>
          </a:p>
        </p:txBody>
      </p:sp>
      <p:sp>
        <p:nvSpPr>
          <p:cNvPr id="10" name="TextBox 9">
            <a:extLst>
              <a:ext uri="{FF2B5EF4-FFF2-40B4-BE49-F238E27FC236}">
                <a16:creationId xmlns:a16="http://schemas.microsoft.com/office/drawing/2014/main" id="{B281D711-1C09-C548-99AE-3463DD4C0509}"/>
              </a:ext>
            </a:extLst>
          </p:cNvPr>
          <p:cNvSpPr txBox="1"/>
          <p:nvPr/>
        </p:nvSpPr>
        <p:spPr>
          <a:xfrm>
            <a:off x="5685338" y="5471957"/>
            <a:ext cx="2464842" cy="584775"/>
          </a:xfrm>
          <a:prstGeom prst="rect">
            <a:avLst/>
          </a:prstGeom>
          <a:noFill/>
        </p:spPr>
        <p:txBody>
          <a:bodyPr wrap="square" rtlCol="0">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143</a:t>
            </a: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mn-ea"/>
                <a:cs typeface="Calibri" panose="020F0502020204030204" pitchFamily="34" charset="0"/>
              </a:rPr>
              <a:t>Focus groups</a:t>
            </a:r>
          </a:p>
        </p:txBody>
      </p:sp>
      <p:sp>
        <p:nvSpPr>
          <p:cNvPr id="11" name="TextBox 10">
            <a:extLst>
              <a:ext uri="{FF2B5EF4-FFF2-40B4-BE49-F238E27FC236}">
                <a16:creationId xmlns:a16="http://schemas.microsoft.com/office/drawing/2014/main" id="{26840485-5BEE-4548-8423-706652CF0BCF}"/>
              </a:ext>
            </a:extLst>
          </p:cNvPr>
          <p:cNvSpPr txBox="1"/>
          <p:nvPr/>
        </p:nvSpPr>
        <p:spPr>
          <a:xfrm>
            <a:off x="1912365" y="3724075"/>
            <a:ext cx="1666328" cy="584775"/>
          </a:xfrm>
          <a:prstGeom prst="rect">
            <a:avLst/>
          </a:prstGeom>
          <a:noFill/>
        </p:spPr>
        <p:txBody>
          <a:bodyPr wrap="square" rtlCol="0">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84</a:t>
            </a: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mn-ea"/>
                <a:cs typeface="Calibri" panose="020F0502020204030204" pitchFamily="34" charset="0"/>
              </a:rPr>
              <a:t>Data collectors</a:t>
            </a:r>
          </a:p>
        </p:txBody>
      </p:sp>
      <p:sp>
        <p:nvSpPr>
          <p:cNvPr id="12" name="TextBox 11">
            <a:extLst>
              <a:ext uri="{FF2B5EF4-FFF2-40B4-BE49-F238E27FC236}">
                <a16:creationId xmlns:a16="http://schemas.microsoft.com/office/drawing/2014/main" id="{D55F962E-A50F-EC4A-A4D4-BDBD99F96EFD}"/>
              </a:ext>
            </a:extLst>
          </p:cNvPr>
          <p:cNvSpPr txBox="1"/>
          <p:nvPr/>
        </p:nvSpPr>
        <p:spPr>
          <a:xfrm>
            <a:off x="1909335" y="4570282"/>
            <a:ext cx="1636637" cy="584775"/>
          </a:xfrm>
          <a:prstGeom prst="rect">
            <a:avLst/>
          </a:prstGeom>
          <a:noFill/>
        </p:spPr>
        <p:txBody>
          <a:bodyPr wrap="square" rtlCol="0">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125</a:t>
            </a: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mn-ea"/>
                <a:cs typeface="Calibri" panose="020F0502020204030204" pitchFamily="34" charset="0"/>
              </a:rPr>
              <a:t>Health facilities</a:t>
            </a:r>
          </a:p>
        </p:txBody>
      </p:sp>
      <p:sp>
        <p:nvSpPr>
          <p:cNvPr id="14" name="TextBox 13">
            <a:extLst>
              <a:ext uri="{FF2B5EF4-FFF2-40B4-BE49-F238E27FC236}">
                <a16:creationId xmlns:a16="http://schemas.microsoft.com/office/drawing/2014/main" id="{150B60CF-F918-3742-B768-BA6564B91C81}"/>
              </a:ext>
            </a:extLst>
          </p:cNvPr>
          <p:cNvSpPr txBox="1"/>
          <p:nvPr/>
        </p:nvSpPr>
        <p:spPr>
          <a:xfrm>
            <a:off x="1887650" y="2051678"/>
            <a:ext cx="1666328" cy="584775"/>
          </a:xfrm>
          <a:prstGeom prst="rect">
            <a:avLst/>
          </a:prstGeom>
          <a:noFill/>
        </p:spPr>
        <p:txBody>
          <a:bodyPr wrap="square" rtlCol="0">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11</a:t>
            </a: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mn-ea"/>
                <a:cs typeface="Calibri" panose="020F0502020204030204" pitchFamily="34" charset="0"/>
              </a:rPr>
              <a:t>Countries</a:t>
            </a:r>
          </a:p>
        </p:txBody>
      </p:sp>
      <p:sp>
        <p:nvSpPr>
          <p:cNvPr id="17" name="TextBox 16">
            <a:extLst>
              <a:ext uri="{FF2B5EF4-FFF2-40B4-BE49-F238E27FC236}">
                <a16:creationId xmlns:a16="http://schemas.microsoft.com/office/drawing/2014/main" id="{EE08E26C-11B2-6D46-A06C-C9468229BB5B}"/>
              </a:ext>
            </a:extLst>
          </p:cNvPr>
          <p:cNvSpPr txBox="1"/>
          <p:nvPr/>
        </p:nvSpPr>
        <p:spPr>
          <a:xfrm>
            <a:off x="1909335" y="2990297"/>
            <a:ext cx="2244253" cy="584775"/>
          </a:xfrm>
          <a:prstGeom prst="rect">
            <a:avLst/>
          </a:prstGeom>
          <a:noFill/>
        </p:spPr>
        <p:txBody>
          <a:bodyPr wrap="square" rtlCol="0">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2</a:t>
            </a: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mn-ea"/>
                <a:cs typeface="Calibri" panose="020F0502020204030204" pitchFamily="34" charset="0"/>
              </a:rPr>
              <a:t>Years of monitoring</a:t>
            </a:r>
          </a:p>
        </p:txBody>
      </p:sp>
      <p:sp>
        <p:nvSpPr>
          <p:cNvPr id="18" name="Rectangle 17">
            <a:extLst>
              <a:ext uri="{FF2B5EF4-FFF2-40B4-BE49-F238E27FC236}">
                <a16:creationId xmlns:a16="http://schemas.microsoft.com/office/drawing/2014/main" id="{B7981BD6-6357-424A-952E-9E40AD662C1F}"/>
              </a:ext>
            </a:extLst>
          </p:cNvPr>
          <p:cNvSpPr/>
          <p:nvPr/>
        </p:nvSpPr>
        <p:spPr>
          <a:xfrm>
            <a:off x="5639264" y="1805456"/>
            <a:ext cx="3324451" cy="830997"/>
          </a:xfrm>
          <a:prstGeom prst="rect">
            <a:avLst/>
          </a:prstGeom>
        </p:spPr>
        <p:txBody>
          <a:bodyPr wrap="square">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4DA1BB"/>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631,863</a:t>
            </a:r>
            <a:endPar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endParaRP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Calibri" panose="020F0502020204030204" pitchFamily="34" charset="0"/>
                <a:cs typeface="Calibri" panose="020F0502020204030204" pitchFamily="34" charset="0"/>
              </a:rPr>
              <a:t>HIV tests performed</a:t>
            </a:r>
            <a:endPar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6AFB79BC-7A73-7A47-BE0B-0FA7FE985A27}"/>
              </a:ext>
            </a:extLst>
          </p:cNvPr>
          <p:cNvSpPr/>
          <p:nvPr/>
        </p:nvSpPr>
        <p:spPr>
          <a:xfrm>
            <a:off x="5660948" y="2739397"/>
            <a:ext cx="3324451" cy="830997"/>
          </a:xfrm>
          <a:prstGeom prst="rect">
            <a:avLst/>
          </a:prstGeom>
        </p:spPr>
        <p:txBody>
          <a:bodyPr wrap="square">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105,435</a:t>
            </a: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Calibri" panose="020F0502020204030204" pitchFamily="34" charset="0"/>
                <a:cs typeface="Calibri" panose="020F0502020204030204" pitchFamily="34" charset="0"/>
              </a:rPr>
              <a:t>People on ART</a:t>
            </a:r>
            <a:endPar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2E093B70-3497-4949-AE06-C53CCED55281}"/>
              </a:ext>
            </a:extLst>
          </p:cNvPr>
          <p:cNvSpPr/>
          <p:nvPr/>
        </p:nvSpPr>
        <p:spPr>
          <a:xfrm>
            <a:off x="5655473" y="3618197"/>
            <a:ext cx="3688818" cy="830997"/>
          </a:xfrm>
          <a:prstGeom prst="rect">
            <a:avLst/>
          </a:prstGeom>
        </p:spPr>
        <p:txBody>
          <a:bodyPr wrap="square">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4DA1BB"/>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81,380</a:t>
            </a: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Calibri" panose="020F0502020204030204" pitchFamily="34" charset="0"/>
                <a:cs typeface="Calibri" panose="020F0502020204030204" pitchFamily="34" charset="0"/>
              </a:rPr>
              <a:t>VL tests performed</a:t>
            </a:r>
            <a:endPar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984257E3-A928-4443-BFBA-05D78D6F12CD}"/>
              </a:ext>
            </a:extLst>
          </p:cNvPr>
          <p:cNvSpPr txBox="1"/>
          <p:nvPr/>
        </p:nvSpPr>
        <p:spPr>
          <a:xfrm>
            <a:off x="8004157" y="2349766"/>
            <a:ext cx="1919243" cy="1323439"/>
          </a:xfrm>
          <a:prstGeom prst="rect">
            <a:avLst/>
          </a:prstGeom>
          <a:solidFill>
            <a:schemeClr val="tx2"/>
          </a:solidFill>
        </p:spPr>
        <p:txBody>
          <a:bodyPr wrap="square" rtlCol="0">
            <a:spAutoFit/>
          </a:bodyPr>
          <a:lstStyle/>
          <a:p>
            <a:pPr marL="0" marR="0" lvl="0" indent="0" algn="ctr" defTabSz="621883"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 representative sample size for the entire West and Central African region (95% CI) </a:t>
            </a:r>
          </a:p>
        </p:txBody>
      </p:sp>
      <p:sp>
        <p:nvSpPr>
          <p:cNvPr id="25" name="TextBox 24">
            <a:extLst>
              <a:ext uri="{FF2B5EF4-FFF2-40B4-BE49-F238E27FC236}">
                <a16:creationId xmlns:a16="http://schemas.microsoft.com/office/drawing/2014/main" id="{473A8EDA-88E9-7444-BE46-9D961FA8E78B}"/>
              </a:ext>
            </a:extLst>
          </p:cNvPr>
          <p:cNvSpPr txBox="1"/>
          <p:nvPr/>
        </p:nvSpPr>
        <p:spPr>
          <a:xfrm>
            <a:off x="9266410" y="5242560"/>
            <a:ext cx="2140042" cy="830997"/>
          </a:xfrm>
          <a:prstGeom prst="rect">
            <a:avLst/>
          </a:prstGeom>
          <a:noFill/>
        </p:spPr>
        <p:txBody>
          <a:bodyPr wrap="square" rtlCol="0">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35,577</a:t>
            </a:r>
            <a:r>
              <a:rPr kumimoji="0" lang="en-US"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a:t>
            </a: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mn-ea"/>
                <a:cs typeface="Calibri" panose="020F0502020204030204" pitchFamily="34" charset="0"/>
              </a:rPr>
              <a:t>Key populations reached</a:t>
            </a:r>
          </a:p>
        </p:txBody>
      </p:sp>
      <p:sp>
        <p:nvSpPr>
          <p:cNvPr id="28" name="TextBox 27">
            <a:extLst>
              <a:ext uri="{FF2B5EF4-FFF2-40B4-BE49-F238E27FC236}">
                <a16:creationId xmlns:a16="http://schemas.microsoft.com/office/drawing/2014/main" id="{15149640-4A92-8047-82FE-AEBF642F294D}"/>
              </a:ext>
            </a:extLst>
          </p:cNvPr>
          <p:cNvSpPr txBox="1"/>
          <p:nvPr/>
        </p:nvSpPr>
        <p:spPr>
          <a:xfrm>
            <a:off x="9266410" y="4538354"/>
            <a:ext cx="2070408" cy="584775"/>
          </a:xfrm>
          <a:prstGeom prst="rect">
            <a:avLst/>
          </a:prstGeom>
          <a:noFill/>
        </p:spPr>
        <p:txBody>
          <a:bodyPr wrap="square" rtlCol="0">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98,651</a:t>
            </a:r>
          </a:p>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65000"/>
                    <a:lumOff val="35000"/>
                  </a:srgbClr>
                </a:solidFill>
                <a:effectLst/>
                <a:uLnTx/>
                <a:uFillTx/>
                <a:latin typeface="Calibri" panose="020F0502020204030204" pitchFamily="34" charset="0"/>
                <a:ea typeface="+mn-ea"/>
                <a:cs typeface="Calibri" panose="020F0502020204030204" pitchFamily="34" charset="0"/>
              </a:rPr>
              <a:t>Young people reached</a:t>
            </a:r>
          </a:p>
        </p:txBody>
      </p:sp>
      <p:sp>
        <p:nvSpPr>
          <p:cNvPr id="30" name="Rectangle 29">
            <a:extLst>
              <a:ext uri="{FF2B5EF4-FFF2-40B4-BE49-F238E27FC236}">
                <a16:creationId xmlns:a16="http://schemas.microsoft.com/office/drawing/2014/main" id="{D6527BE8-07BD-314B-93C5-54365DC18443}"/>
              </a:ext>
            </a:extLst>
          </p:cNvPr>
          <p:cNvSpPr/>
          <p:nvPr/>
        </p:nvSpPr>
        <p:spPr>
          <a:xfrm>
            <a:off x="432889" y="6409556"/>
            <a:ext cx="7801553" cy="276999"/>
          </a:xfrm>
          <a:prstGeom prst="rect">
            <a:avLst/>
          </a:prstGeom>
        </p:spPr>
        <p:txBody>
          <a:bodyPr wrap="square">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rPr>
              <a:t>https://itpcglobal.org/wp-content/uploads/2020/10/ITPC-2020-They-Keep-Us-On-Our-Toes.pdf</a:t>
            </a:r>
          </a:p>
        </p:txBody>
      </p:sp>
      <p:sp>
        <p:nvSpPr>
          <p:cNvPr id="31" name="Right Arrow 30">
            <a:extLst>
              <a:ext uri="{FF2B5EF4-FFF2-40B4-BE49-F238E27FC236}">
                <a16:creationId xmlns:a16="http://schemas.microsoft.com/office/drawing/2014/main" id="{8A2B5F47-1BDD-634D-AE7D-EAF970FFD3A7}"/>
              </a:ext>
            </a:extLst>
          </p:cNvPr>
          <p:cNvSpPr/>
          <p:nvPr/>
        </p:nvSpPr>
        <p:spPr>
          <a:xfrm flipV="1">
            <a:off x="7131801" y="3287653"/>
            <a:ext cx="872356" cy="213377"/>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4" name="Titre 1">
            <a:extLst>
              <a:ext uri="{FF2B5EF4-FFF2-40B4-BE49-F238E27FC236}">
                <a16:creationId xmlns:a16="http://schemas.microsoft.com/office/drawing/2014/main" id="{8660A768-ECEF-F546-8089-4D2E296E31A5}"/>
              </a:ext>
            </a:extLst>
          </p:cNvPr>
          <p:cNvSpPr txBox="1">
            <a:spLocks/>
          </p:cNvSpPr>
          <p:nvPr/>
        </p:nvSpPr>
        <p:spPr>
          <a:xfrm>
            <a:off x="464523" y="1466496"/>
            <a:ext cx="11141054" cy="447853"/>
          </a:xfrm>
          <a:prstGeom prst="rect">
            <a:avLst/>
          </a:prstGeom>
        </p:spPr>
        <p:txBody>
          <a:bodyPr vert="horz" lIns="68578" tIns="34289" rIns="68578" bIns="3428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685751"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rPr>
              <a:t>The Regional Community Treatment Observatory in West Africa</a:t>
            </a:r>
            <a:endParaRPr kumimoji="0" lang="fr-FR" sz="1800" b="1" i="0" u="none" strike="noStrike" kern="1200" cap="none" spc="0" normalizeH="0" baseline="0" noProof="0" dirty="0">
              <a:ln>
                <a:noFill/>
              </a:ln>
              <a:solidFill>
                <a:prstClr val="black"/>
              </a:solidFill>
              <a:effectLst/>
              <a:uLnTx/>
              <a:uFillTx/>
              <a:latin typeface="Calibri" panose="020F0502020204030204"/>
              <a:ea typeface="+mj-ea"/>
              <a:cs typeface="Arial" panose="020B0604020202020204" pitchFamily="34" charset="0"/>
            </a:endParaRPr>
          </a:p>
        </p:txBody>
      </p:sp>
      <p:sp>
        <p:nvSpPr>
          <p:cNvPr id="2" name="Title 1">
            <a:extLst>
              <a:ext uri="{FF2B5EF4-FFF2-40B4-BE49-F238E27FC236}">
                <a16:creationId xmlns:a16="http://schemas.microsoft.com/office/drawing/2014/main" id="{0F8D633A-3C3A-214D-B2EC-0B4257B13B7B}"/>
              </a:ext>
            </a:extLst>
          </p:cNvPr>
          <p:cNvSpPr>
            <a:spLocks noGrp="1"/>
          </p:cNvSpPr>
          <p:nvPr>
            <p:ph type="title"/>
          </p:nvPr>
        </p:nvSpPr>
        <p:spPr>
          <a:xfrm>
            <a:off x="609759" y="238127"/>
            <a:ext cx="11395974" cy="1103313"/>
          </a:xfrm>
        </p:spPr>
        <p:txBody>
          <a:bodyPr/>
          <a:lstStyle/>
          <a:p>
            <a:r>
              <a:rPr lang="en-US" dirty="0"/>
              <a:t>The Power of BIG DATA in the Hands of Activated Communities</a:t>
            </a:r>
          </a:p>
        </p:txBody>
      </p:sp>
      <p:pic>
        <p:nvPicPr>
          <p:cNvPr id="52" name="Picture 51">
            <a:extLst>
              <a:ext uri="{FF2B5EF4-FFF2-40B4-BE49-F238E27FC236}">
                <a16:creationId xmlns:a16="http://schemas.microsoft.com/office/drawing/2014/main" id="{ABE8CBA5-0A85-A944-A560-E25106397A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69261" y="4572799"/>
            <a:ext cx="596900" cy="520700"/>
          </a:xfrm>
          <a:prstGeom prst="rect">
            <a:avLst/>
          </a:prstGeom>
        </p:spPr>
      </p:pic>
      <p:grpSp>
        <p:nvGrpSpPr>
          <p:cNvPr id="55" name="Group 54">
            <a:extLst>
              <a:ext uri="{FF2B5EF4-FFF2-40B4-BE49-F238E27FC236}">
                <a16:creationId xmlns:a16="http://schemas.microsoft.com/office/drawing/2014/main" id="{F334C21D-EBCC-FC42-A02C-1EAFA6D64C99}"/>
              </a:ext>
            </a:extLst>
          </p:cNvPr>
          <p:cNvGrpSpPr/>
          <p:nvPr/>
        </p:nvGrpSpPr>
        <p:grpSpPr>
          <a:xfrm>
            <a:off x="4877467" y="2992854"/>
            <a:ext cx="585945" cy="595788"/>
            <a:chOff x="4877467" y="3071510"/>
            <a:chExt cx="585945" cy="595788"/>
          </a:xfrm>
        </p:grpSpPr>
        <p:pic>
          <p:nvPicPr>
            <p:cNvPr id="41" name="Picture 40">
              <a:extLst>
                <a:ext uri="{FF2B5EF4-FFF2-40B4-BE49-F238E27FC236}">
                  <a16:creationId xmlns:a16="http://schemas.microsoft.com/office/drawing/2014/main" id="{55EB8C6D-D6E8-7A42-A039-FED6847BEC8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68112" y="3071510"/>
              <a:ext cx="495300" cy="495300"/>
            </a:xfrm>
            <a:prstGeom prst="rect">
              <a:avLst/>
            </a:prstGeom>
          </p:spPr>
        </p:pic>
        <p:pic>
          <p:nvPicPr>
            <p:cNvPr id="54" name="Picture 53">
              <a:extLst>
                <a:ext uri="{FF2B5EF4-FFF2-40B4-BE49-F238E27FC236}">
                  <a16:creationId xmlns:a16="http://schemas.microsoft.com/office/drawing/2014/main" id="{3E38D280-712A-3948-96D7-BFC9DC3560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800000">
              <a:off x="4877467" y="3171998"/>
              <a:ext cx="495300" cy="495300"/>
            </a:xfrm>
            <a:prstGeom prst="rect">
              <a:avLst/>
            </a:prstGeom>
          </p:spPr>
        </p:pic>
      </p:grpSp>
      <p:pic>
        <p:nvPicPr>
          <p:cNvPr id="61" name="Picture 60">
            <a:extLst>
              <a:ext uri="{FF2B5EF4-FFF2-40B4-BE49-F238E27FC236}">
                <a16:creationId xmlns:a16="http://schemas.microsoft.com/office/drawing/2014/main" id="{E6F6EA86-7E00-604E-B385-8B43F39567F8}"/>
              </a:ext>
            </a:extLst>
          </p:cNvPr>
          <p:cNvPicPr>
            <a:picLocks noChangeAspect="1"/>
          </p:cNvPicPr>
          <p:nvPr/>
        </p:nvPicPr>
        <p:blipFill>
          <a:blip r:embed="rId6"/>
          <a:stretch>
            <a:fillRect/>
          </a:stretch>
        </p:blipFill>
        <p:spPr>
          <a:xfrm>
            <a:off x="8663717" y="4615173"/>
            <a:ext cx="580521" cy="507956"/>
          </a:xfrm>
          <a:prstGeom prst="rect">
            <a:avLst/>
          </a:prstGeom>
        </p:spPr>
      </p:pic>
      <p:grpSp>
        <p:nvGrpSpPr>
          <p:cNvPr id="38" name="Group 1">
            <a:extLst>
              <a:ext uri="{FF2B5EF4-FFF2-40B4-BE49-F238E27FC236}">
                <a16:creationId xmlns:a16="http://schemas.microsoft.com/office/drawing/2014/main" id="{6D488C30-8334-41FA-9F34-F2118A7D706C}"/>
              </a:ext>
            </a:extLst>
          </p:cNvPr>
          <p:cNvGrpSpPr>
            <a:grpSpLocks/>
          </p:cNvGrpSpPr>
          <p:nvPr/>
        </p:nvGrpSpPr>
        <p:grpSpPr bwMode="auto">
          <a:xfrm>
            <a:off x="9392911" y="6213768"/>
            <a:ext cx="2488502" cy="449064"/>
            <a:chOff x="9602074" y="3550251"/>
            <a:chExt cx="2488502" cy="449257"/>
          </a:xfrm>
        </p:grpSpPr>
        <p:pic>
          <p:nvPicPr>
            <p:cNvPr id="39" name="Picture 38">
              <a:extLst>
                <a:ext uri="{FF2B5EF4-FFF2-40B4-BE49-F238E27FC236}">
                  <a16:creationId xmlns:a16="http://schemas.microsoft.com/office/drawing/2014/main" id="{80B7E113-3561-4973-AB93-BEE8A2269227}"/>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0" name="Rectangle 39">
              <a:extLst>
                <a:ext uri="{FF2B5EF4-FFF2-40B4-BE49-F238E27FC236}">
                  <a16:creationId xmlns:a16="http://schemas.microsoft.com/office/drawing/2014/main" id="{A2818D57-7314-47A1-BE40-CF863C2535A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8"/>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pic>
        <p:nvPicPr>
          <p:cNvPr id="44" name="Graphic 43" descr="Earth Globe - Asia with solid fill">
            <a:extLst>
              <a:ext uri="{FF2B5EF4-FFF2-40B4-BE49-F238E27FC236}">
                <a16:creationId xmlns:a16="http://schemas.microsoft.com/office/drawing/2014/main" id="{CCEC7F92-FA25-4529-B9C1-83121C164303}"/>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59813" y="1963914"/>
            <a:ext cx="830997" cy="830997"/>
          </a:xfrm>
          <a:prstGeom prst="rect">
            <a:avLst/>
          </a:prstGeom>
        </p:spPr>
      </p:pic>
      <p:pic>
        <p:nvPicPr>
          <p:cNvPr id="46" name="Graphic 45" descr="Daily calendar with solid fill">
            <a:extLst>
              <a:ext uri="{FF2B5EF4-FFF2-40B4-BE49-F238E27FC236}">
                <a16:creationId xmlns:a16="http://schemas.microsoft.com/office/drawing/2014/main" id="{2517F33D-BB1D-4A9A-9059-D32B8D92A6FA}"/>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083835" y="2964782"/>
            <a:ext cx="708423" cy="708423"/>
          </a:xfrm>
          <a:prstGeom prst="rect">
            <a:avLst/>
          </a:prstGeom>
        </p:spPr>
      </p:pic>
      <p:pic>
        <p:nvPicPr>
          <p:cNvPr id="16" name="Graphic 15" descr="Key with solid fill">
            <a:extLst>
              <a:ext uri="{FF2B5EF4-FFF2-40B4-BE49-F238E27FC236}">
                <a16:creationId xmlns:a16="http://schemas.microsoft.com/office/drawing/2014/main" id="{6C6E7F83-AC49-4F94-AA9C-F299D604C7EE}"/>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rot="18900000">
            <a:off x="8668128" y="5358571"/>
            <a:ext cx="560152" cy="560152"/>
          </a:xfrm>
          <a:prstGeom prst="rect">
            <a:avLst/>
          </a:prstGeom>
        </p:spPr>
      </p:pic>
      <p:pic>
        <p:nvPicPr>
          <p:cNvPr id="20" name="Graphic 19" descr="Document with solid fill">
            <a:extLst>
              <a:ext uri="{FF2B5EF4-FFF2-40B4-BE49-F238E27FC236}">
                <a16:creationId xmlns:a16="http://schemas.microsoft.com/office/drawing/2014/main" id="{25B65561-BA30-4236-9AAB-DF59B953A483}"/>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176580" y="5365436"/>
            <a:ext cx="661638" cy="661638"/>
          </a:xfrm>
          <a:prstGeom prst="rect">
            <a:avLst/>
          </a:prstGeom>
        </p:spPr>
      </p:pic>
      <p:pic>
        <p:nvPicPr>
          <p:cNvPr id="26" name="Graphic 25" descr="Covid-19 with solid fill">
            <a:extLst>
              <a:ext uri="{FF2B5EF4-FFF2-40B4-BE49-F238E27FC236}">
                <a16:creationId xmlns:a16="http://schemas.microsoft.com/office/drawing/2014/main" id="{A185D0BB-53FD-4016-9A9E-5A07B5E95B47}"/>
              </a:ext>
            </a:extLst>
          </p:cNvPr>
          <p:cNvPicPr>
            <a:picLocks noChangeAspect="1"/>
          </p:cNvPicPr>
          <p:nvPr/>
        </p:nvPicPr>
        <p:blipFill>
          <a:blip r:embed="rId17" cstate="email">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4845393" y="3838211"/>
            <a:ext cx="622413" cy="622413"/>
          </a:xfrm>
          <a:prstGeom prst="rect">
            <a:avLst/>
          </a:prstGeom>
        </p:spPr>
      </p:pic>
      <p:pic>
        <p:nvPicPr>
          <p:cNvPr id="29" name="Graphic 28" descr="Users with solid fill">
            <a:extLst>
              <a:ext uri="{FF2B5EF4-FFF2-40B4-BE49-F238E27FC236}">
                <a16:creationId xmlns:a16="http://schemas.microsoft.com/office/drawing/2014/main" id="{9735D4A7-417B-48D9-B2AD-443BD1F6FA29}"/>
              </a:ext>
            </a:extLst>
          </p:cNvPr>
          <p:cNvPicPr>
            <a:picLocks noChangeAspect="1"/>
          </p:cNvPicPr>
          <p:nvPr/>
        </p:nvPicPr>
        <p:blipFill>
          <a:blip r:embed="rId19" cstate="email">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4866030" y="5526509"/>
            <a:ext cx="661638" cy="661638"/>
          </a:xfrm>
          <a:prstGeom prst="rect">
            <a:avLst/>
          </a:prstGeom>
        </p:spPr>
      </p:pic>
      <p:pic>
        <p:nvPicPr>
          <p:cNvPr id="33" name="Graphic 32" descr="Chat with solid fill">
            <a:extLst>
              <a:ext uri="{FF2B5EF4-FFF2-40B4-BE49-F238E27FC236}">
                <a16:creationId xmlns:a16="http://schemas.microsoft.com/office/drawing/2014/main" id="{43A52DEB-E4E0-4356-921F-DA70D4B5DE0B}"/>
              </a:ext>
            </a:extLst>
          </p:cNvPr>
          <p:cNvPicPr>
            <a:picLocks noChangeAspect="1"/>
          </p:cNvPicPr>
          <p:nvPr/>
        </p:nvPicPr>
        <p:blipFill>
          <a:blip r:embed="rId21" cstate="email">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4849096" y="4460624"/>
            <a:ext cx="511759" cy="511759"/>
          </a:xfrm>
          <a:prstGeom prst="rect">
            <a:avLst/>
          </a:prstGeom>
        </p:spPr>
      </p:pic>
      <p:pic>
        <p:nvPicPr>
          <p:cNvPr id="36" name="Graphic 35" descr="User with solid fill">
            <a:extLst>
              <a:ext uri="{FF2B5EF4-FFF2-40B4-BE49-F238E27FC236}">
                <a16:creationId xmlns:a16="http://schemas.microsoft.com/office/drawing/2014/main" id="{E04C5282-723B-4BD3-9B2E-FAE605DF5E7C}"/>
              </a:ext>
            </a:extLst>
          </p:cNvPr>
          <p:cNvPicPr>
            <a:picLocks noChangeAspect="1"/>
          </p:cNvPicPr>
          <p:nvPr/>
        </p:nvPicPr>
        <p:blipFill>
          <a:blip r:embed="rId23" cstate="email">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4656906" y="4724667"/>
            <a:ext cx="395154" cy="395154"/>
          </a:xfrm>
          <a:prstGeom prst="rect">
            <a:avLst/>
          </a:prstGeom>
        </p:spPr>
      </p:pic>
      <p:pic>
        <p:nvPicPr>
          <p:cNvPr id="60" name="Graphic 59" descr="User with solid fill">
            <a:extLst>
              <a:ext uri="{FF2B5EF4-FFF2-40B4-BE49-F238E27FC236}">
                <a16:creationId xmlns:a16="http://schemas.microsoft.com/office/drawing/2014/main" id="{6C6A1EBF-5D15-4880-B418-8F813A654760}"/>
              </a:ext>
            </a:extLst>
          </p:cNvPr>
          <p:cNvPicPr>
            <a:picLocks noChangeAspect="1"/>
          </p:cNvPicPr>
          <p:nvPr/>
        </p:nvPicPr>
        <p:blipFill>
          <a:blip r:embed="rId23" cstate="email">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5205104" y="4724667"/>
            <a:ext cx="395154" cy="395154"/>
          </a:xfrm>
          <a:prstGeom prst="rect">
            <a:avLst/>
          </a:prstGeom>
        </p:spPr>
      </p:pic>
      <p:grpSp>
        <p:nvGrpSpPr>
          <p:cNvPr id="62" name="Group 61">
            <a:extLst>
              <a:ext uri="{FF2B5EF4-FFF2-40B4-BE49-F238E27FC236}">
                <a16:creationId xmlns:a16="http://schemas.microsoft.com/office/drawing/2014/main" id="{566CA375-C477-47D8-9CED-510D5E554897}"/>
              </a:ext>
            </a:extLst>
          </p:cNvPr>
          <p:cNvGrpSpPr/>
          <p:nvPr/>
        </p:nvGrpSpPr>
        <p:grpSpPr>
          <a:xfrm>
            <a:off x="4786820" y="2099045"/>
            <a:ext cx="552801" cy="552801"/>
            <a:chOff x="4234019" y="2099045"/>
            <a:chExt cx="552801" cy="552801"/>
          </a:xfrm>
        </p:grpSpPr>
        <p:pic>
          <p:nvPicPr>
            <p:cNvPr id="49" name="Graphic 48" descr="Water with solid fill">
              <a:extLst>
                <a:ext uri="{FF2B5EF4-FFF2-40B4-BE49-F238E27FC236}">
                  <a16:creationId xmlns:a16="http://schemas.microsoft.com/office/drawing/2014/main" id="{83FFC842-C716-403B-A643-6A9035096846}"/>
                </a:ext>
              </a:extLst>
            </p:cNvPr>
            <p:cNvPicPr>
              <a:picLocks noChangeAspect="1"/>
            </p:cNvPicPr>
            <p:nvPr/>
          </p:nvPicPr>
          <p:blipFill>
            <a:blip r:embed="rId25" cstate="email">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4234019" y="2099045"/>
              <a:ext cx="552801" cy="552801"/>
            </a:xfrm>
            <a:prstGeom prst="rect">
              <a:avLst/>
            </a:prstGeom>
          </p:spPr>
        </p:pic>
        <p:sp>
          <p:nvSpPr>
            <p:cNvPr id="51" name="Oval 50">
              <a:extLst>
                <a:ext uri="{FF2B5EF4-FFF2-40B4-BE49-F238E27FC236}">
                  <a16:creationId xmlns:a16="http://schemas.microsoft.com/office/drawing/2014/main" id="{211FED43-8E7D-417D-8CBF-E25E66696FB0}"/>
                </a:ext>
              </a:extLst>
            </p:cNvPr>
            <p:cNvSpPr/>
            <p:nvPr/>
          </p:nvSpPr>
          <p:spPr bwMode="auto">
            <a:xfrm rot="2447539">
              <a:off x="4394331" y="2472645"/>
              <a:ext cx="79253" cy="45719"/>
            </a:xfrm>
            <a:prstGeom prst="ellipse">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pic>
        <p:nvPicPr>
          <p:cNvPr id="63" name="Graphic 62" descr="Users with solid fill">
            <a:extLst>
              <a:ext uri="{FF2B5EF4-FFF2-40B4-BE49-F238E27FC236}">
                <a16:creationId xmlns:a16="http://schemas.microsoft.com/office/drawing/2014/main" id="{3BB34022-755C-4897-9607-E5577A153A99}"/>
              </a:ext>
            </a:extLst>
          </p:cNvPr>
          <p:cNvPicPr>
            <a:picLocks noChangeAspect="1"/>
          </p:cNvPicPr>
          <p:nvPr/>
        </p:nvPicPr>
        <p:blipFill>
          <a:blip r:embed="rId19" cstate="email">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4951178" y="5355190"/>
            <a:ext cx="495300" cy="495300"/>
          </a:xfrm>
          <a:prstGeom prst="rect">
            <a:avLst/>
          </a:prstGeom>
        </p:spPr>
      </p:pic>
    </p:spTree>
    <p:extLst>
      <p:ext uri="{BB962C8B-B14F-4D97-AF65-F5344CB8AC3E}">
        <p14:creationId xmlns:p14="http://schemas.microsoft.com/office/powerpoint/2010/main" val="2383375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A83BB2DF-4714-1A4A-BD88-A613822ACDEE}"/>
              </a:ext>
            </a:extLst>
          </p:cNvPr>
          <p:cNvGraphicFramePr/>
          <p:nvPr/>
        </p:nvGraphicFramePr>
        <p:xfrm>
          <a:off x="597132" y="2086830"/>
          <a:ext cx="3332636" cy="1939249"/>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7A487E6C-042A-1741-9297-E3E96FB804BA}"/>
              </a:ext>
            </a:extLst>
          </p:cNvPr>
          <p:cNvSpPr/>
          <p:nvPr/>
        </p:nvSpPr>
        <p:spPr>
          <a:xfrm>
            <a:off x="637889" y="1670159"/>
            <a:ext cx="3068012" cy="307777"/>
          </a:xfrm>
          <a:prstGeom prst="rect">
            <a:avLst/>
          </a:prstGeom>
        </p:spPr>
        <p:txBody>
          <a:bodyPr wrap="square">
            <a:spAutoFit/>
          </a:bodyPr>
          <a:lstStyle/>
          <a:p>
            <a:pPr marL="0" marR="0" lvl="0" indent="0" algn="ctr" defTabSz="62188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Frequency of Recorded </a:t>
            </a:r>
            <a:r>
              <a:rPr kumimoji="0" lang="en-US" sz="1400" b="1" i="0" u="none" strike="noStrike" kern="1200" cap="none" spc="0" normalizeH="0" baseline="0" noProof="0" dirty="0">
                <a:ln>
                  <a:noFill/>
                </a:ln>
                <a:solidFill>
                  <a:srgbClr val="015873">
                    <a:lumMod val="75000"/>
                  </a:srgbClr>
                </a:solidFill>
                <a:effectLst/>
                <a:uLnTx/>
                <a:uFillTx/>
                <a:latin typeface="Calibri" panose="020F0502020204030204"/>
                <a:ea typeface="+mn-ea"/>
                <a:cs typeface="+mn-cs"/>
              </a:rPr>
              <a:t>ART</a:t>
            </a:r>
          </a:p>
        </p:txBody>
      </p:sp>
      <p:graphicFrame>
        <p:nvGraphicFramePr>
          <p:cNvPr id="6" name="Chart 5">
            <a:extLst>
              <a:ext uri="{FF2B5EF4-FFF2-40B4-BE49-F238E27FC236}">
                <a16:creationId xmlns:a16="http://schemas.microsoft.com/office/drawing/2014/main" id="{C1481161-CC23-B34F-9198-078AF184E6ED}"/>
              </a:ext>
            </a:extLst>
          </p:cNvPr>
          <p:cNvGraphicFramePr>
            <a:graphicFrameLocks/>
          </p:cNvGraphicFramePr>
          <p:nvPr/>
        </p:nvGraphicFramePr>
        <p:xfrm>
          <a:off x="4082874" y="2311022"/>
          <a:ext cx="3847328" cy="1730952"/>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F4379D48-0806-224D-93B8-31E9A759DFD5}"/>
              </a:ext>
            </a:extLst>
          </p:cNvPr>
          <p:cNvSpPr/>
          <p:nvPr/>
        </p:nvSpPr>
        <p:spPr>
          <a:xfrm>
            <a:off x="4271523" y="1670159"/>
            <a:ext cx="3516896" cy="307777"/>
          </a:xfrm>
          <a:prstGeom prst="rect">
            <a:avLst/>
          </a:prstGeom>
        </p:spPr>
        <p:txBody>
          <a:bodyPr wrap="square">
            <a:spAutoFit/>
          </a:bodyPr>
          <a:lstStyle/>
          <a:p>
            <a:pPr marL="0" marR="0" lvl="0" indent="0" algn="ctr" defTabSz="62188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Frequency of Recorded </a:t>
            </a:r>
            <a:r>
              <a:rPr kumimoji="0" lang="en-US" sz="1400" b="1" i="0" u="none" strike="noStrike" kern="1200" cap="none" spc="0" normalizeH="0" baseline="0" noProof="0" dirty="0">
                <a:ln>
                  <a:noFill/>
                </a:ln>
                <a:solidFill>
                  <a:srgbClr val="4DA1BB"/>
                </a:solidFill>
                <a:effectLst/>
                <a:uLnTx/>
                <a:uFillTx/>
                <a:latin typeface="Calibri" panose="020F0502020204030204"/>
                <a:ea typeface="+mn-ea"/>
                <a:cs typeface="+mn-cs"/>
              </a:rPr>
              <a:t>Viral Load Lab Supply</a:t>
            </a:r>
          </a:p>
        </p:txBody>
      </p:sp>
      <p:graphicFrame>
        <p:nvGraphicFramePr>
          <p:cNvPr id="9" name="Chart 8">
            <a:extLst>
              <a:ext uri="{FF2B5EF4-FFF2-40B4-BE49-F238E27FC236}">
                <a16:creationId xmlns:a16="http://schemas.microsoft.com/office/drawing/2014/main" id="{EEDC7069-0CB0-FE4F-A2AC-7DCDA4E17751}"/>
              </a:ext>
            </a:extLst>
          </p:cNvPr>
          <p:cNvGraphicFramePr>
            <a:graphicFrameLocks/>
          </p:cNvGraphicFramePr>
          <p:nvPr/>
        </p:nvGraphicFramePr>
        <p:xfrm>
          <a:off x="7968277" y="2060313"/>
          <a:ext cx="3765744" cy="1948620"/>
        </p:xfrm>
        <a:graphic>
          <a:graphicData uri="http://schemas.openxmlformats.org/drawingml/2006/chart">
            <c:chart xmlns:c="http://schemas.openxmlformats.org/drawingml/2006/chart" xmlns:r="http://schemas.openxmlformats.org/officeDocument/2006/relationships" r:id="rId5"/>
          </a:graphicData>
        </a:graphic>
      </p:graphicFrame>
      <p:sp>
        <p:nvSpPr>
          <p:cNvPr id="10" name="Rectangle 9">
            <a:extLst>
              <a:ext uri="{FF2B5EF4-FFF2-40B4-BE49-F238E27FC236}">
                <a16:creationId xmlns:a16="http://schemas.microsoft.com/office/drawing/2014/main" id="{47B3FE75-2D65-AC45-B3D2-C3EFF2DCFD3F}"/>
              </a:ext>
            </a:extLst>
          </p:cNvPr>
          <p:cNvSpPr/>
          <p:nvPr/>
        </p:nvSpPr>
        <p:spPr>
          <a:xfrm>
            <a:off x="8234439" y="1670159"/>
            <a:ext cx="3319671" cy="523220"/>
          </a:xfrm>
          <a:prstGeom prst="rect">
            <a:avLst/>
          </a:prstGeom>
        </p:spPr>
        <p:txBody>
          <a:bodyPr wrap="square">
            <a:spAutoFit/>
          </a:bodyPr>
          <a:lstStyle/>
          <a:p>
            <a:pPr marL="0" marR="0" lvl="0" indent="0" algn="ctr" defTabSz="62188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Average </a:t>
            </a:r>
            <a:r>
              <a:rPr kumimoji="0" lang="en-US" sz="1400" b="1" i="0" u="none" strike="noStrike" kern="1200" cap="none" spc="0" normalizeH="0" baseline="0" noProof="0" dirty="0">
                <a:ln>
                  <a:noFill/>
                </a:ln>
                <a:solidFill>
                  <a:srgbClr val="E1471D"/>
                </a:solidFill>
                <a:effectLst/>
                <a:uLnTx/>
                <a:uFillTx/>
                <a:latin typeface="Calibri" panose="020F0502020204030204"/>
                <a:ea typeface="+mn-ea"/>
                <a:cs typeface="+mn-cs"/>
              </a:rPr>
              <a:t>Length (Days) of ART Stock Outs </a:t>
            </a: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in Côte d’Ivoire</a:t>
            </a:r>
          </a:p>
        </p:txBody>
      </p:sp>
      <p:graphicFrame>
        <p:nvGraphicFramePr>
          <p:cNvPr id="11" name="Chart 10">
            <a:extLst>
              <a:ext uri="{FF2B5EF4-FFF2-40B4-BE49-F238E27FC236}">
                <a16:creationId xmlns:a16="http://schemas.microsoft.com/office/drawing/2014/main" id="{984ACA16-CDE7-0943-868D-C6991D121F0A}"/>
              </a:ext>
            </a:extLst>
          </p:cNvPr>
          <p:cNvGraphicFramePr/>
          <p:nvPr/>
        </p:nvGraphicFramePr>
        <p:xfrm>
          <a:off x="582061" y="4407524"/>
          <a:ext cx="3180932" cy="2034344"/>
        </p:xfrm>
        <a:graphic>
          <a:graphicData uri="http://schemas.openxmlformats.org/drawingml/2006/chart">
            <c:chart xmlns:c="http://schemas.openxmlformats.org/drawingml/2006/chart" xmlns:r="http://schemas.openxmlformats.org/officeDocument/2006/relationships" r:id="rId6"/>
          </a:graphicData>
        </a:graphic>
      </p:graphicFrame>
      <p:sp>
        <p:nvSpPr>
          <p:cNvPr id="12" name="Rectangle 11">
            <a:extLst>
              <a:ext uri="{FF2B5EF4-FFF2-40B4-BE49-F238E27FC236}">
                <a16:creationId xmlns:a16="http://schemas.microsoft.com/office/drawing/2014/main" id="{3FCA472F-162A-2247-9630-7C03AE9AE437}"/>
              </a:ext>
            </a:extLst>
          </p:cNvPr>
          <p:cNvSpPr/>
          <p:nvPr/>
        </p:nvSpPr>
        <p:spPr>
          <a:xfrm>
            <a:off x="637889" y="4167119"/>
            <a:ext cx="3536965" cy="307777"/>
          </a:xfrm>
          <a:prstGeom prst="rect">
            <a:avLst/>
          </a:prstGeom>
        </p:spPr>
        <p:txBody>
          <a:bodyPr wrap="square">
            <a:spAutoFit/>
          </a:bodyPr>
          <a:lstStyle/>
          <a:p>
            <a:pPr marL="0" marR="0" lvl="0" indent="0" algn="ctr" defTabSz="62188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Calibri" panose="020F0502020204030204" pitchFamily="34" charset="0"/>
                <a:cs typeface="Times New Roman" panose="02020603050405020304" pitchFamily="18" charset="0"/>
              </a:rPr>
              <a:t>Average </a:t>
            </a:r>
            <a:r>
              <a:rPr kumimoji="0" lang="en-US" sz="1400" b="1" i="0" u="none" strike="noStrike" kern="1200" cap="none" spc="0" normalizeH="0" baseline="0" noProof="0" dirty="0">
                <a:ln>
                  <a:noFill/>
                </a:ln>
                <a:solidFill>
                  <a:srgbClr val="00823B"/>
                </a:solidFill>
                <a:effectLst/>
                <a:uLnTx/>
                <a:uFillTx/>
                <a:latin typeface="Calibri" panose="020F0502020204030204"/>
                <a:ea typeface="Calibri" panose="020F0502020204030204" pitchFamily="34" charset="0"/>
                <a:cs typeface="Times New Roman" panose="02020603050405020304" pitchFamily="18" charset="0"/>
              </a:rPr>
              <a:t>Quality of Care </a:t>
            </a:r>
            <a:r>
              <a:rPr kumimoji="0" lang="en-US" sz="1400" b="1" i="0" u="none" strike="noStrike" kern="1200" cap="none" spc="0" normalizeH="0" baseline="0" noProof="0" dirty="0">
                <a:ln>
                  <a:noFill/>
                </a:ln>
                <a:solidFill>
                  <a:srgbClr val="000000"/>
                </a:solidFill>
                <a:effectLst/>
                <a:uLnTx/>
                <a:uFillTx/>
                <a:latin typeface="Calibri" panose="020F0502020204030204"/>
                <a:ea typeface="Calibri" panose="020F0502020204030204" pitchFamily="34" charset="0"/>
                <a:cs typeface="Times New Roman" panose="02020603050405020304" pitchFamily="18" charset="0"/>
              </a:rPr>
              <a:t>Rating (out of 5)</a:t>
            </a:r>
            <a:endParaRPr kumimoji="0" lang="en-US" sz="1400" b="0" i="0" u="none" strike="noStrike" kern="1200" cap="none" spc="0" normalizeH="0" baseline="0" noProof="0" dirty="0">
              <a:ln>
                <a:noFill/>
              </a:ln>
              <a:solidFill>
                <a:srgbClr val="000000"/>
              </a:solidFill>
              <a:effectLst/>
              <a:uLnTx/>
              <a:uFillTx/>
              <a:latin typeface="Calibri" panose="020F0502020204030204"/>
              <a:ea typeface="Calibri" panose="020F0502020204030204" pitchFamily="34" charset="0"/>
              <a:cs typeface="Times New Roman" panose="02020603050405020304" pitchFamily="18" charset="0"/>
            </a:endParaRPr>
          </a:p>
        </p:txBody>
      </p:sp>
      <p:graphicFrame>
        <p:nvGraphicFramePr>
          <p:cNvPr id="13" name="Chart 12">
            <a:extLst>
              <a:ext uri="{FF2B5EF4-FFF2-40B4-BE49-F238E27FC236}">
                <a16:creationId xmlns:a16="http://schemas.microsoft.com/office/drawing/2014/main" id="{F7FF1038-7457-6C41-B733-A051B581B22B}"/>
              </a:ext>
            </a:extLst>
          </p:cNvPr>
          <p:cNvGraphicFramePr/>
          <p:nvPr/>
        </p:nvGraphicFramePr>
        <p:xfrm>
          <a:off x="7884685" y="4414656"/>
          <a:ext cx="3715102" cy="2043932"/>
        </p:xfrm>
        <a:graphic>
          <a:graphicData uri="http://schemas.openxmlformats.org/drawingml/2006/chart">
            <c:chart xmlns:c="http://schemas.openxmlformats.org/drawingml/2006/chart" xmlns:r="http://schemas.openxmlformats.org/officeDocument/2006/relationships" r:id="rId7"/>
          </a:graphicData>
        </a:graphic>
      </p:graphicFrame>
      <p:sp>
        <p:nvSpPr>
          <p:cNvPr id="14" name="Rectangle 13">
            <a:extLst>
              <a:ext uri="{FF2B5EF4-FFF2-40B4-BE49-F238E27FC236}">
                <a16:creationId xmlns:a16="http://schemas.microsoft.com/office/drawing/2014/main" id="{D020CA6A-79BD-7249-8CA2-0A7E19B59623}"/>
              </a:ext>
            </a:extLst>
          </p:cNvPr>
          <p:cNvSpPr/>
          <p:nvPr/>
        </p:nvSpPr>
        <p:spPr>
          <a:xfrm>
            <a:off x="8037215" y="4167119"/>
            <a:ext cx="3439099" cy="307777"/>
          </a:xfrm>
          <a:prstGeom prst="rect">
            <a:avLst/>
          </a:prstGeom>
        </p:spPr>
        <p:txBody>
          <a:bodyPr wrap="square">
            <a:spAutoFit/>
          </a:bodyPr>
          <a:lstStyle/>
          <a:p>
            <a:pPr marL="0" marR="0" lvl="0" indent="0" algn="ctr" defTabSz="62188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mn-cs"/>
              </a:rPr>
              <a:t>Rate of </a:t>
            </a:r>
            <a:r>
              <a:rPr kumimoji="0" lang="en-US" sz="1400" b="1" i="0" u="none" strike="noStrike" kern="1200" cap="none" spc="0" normalizeH="0" baseline="0" noProof="0" dirty="0">
                <a:ln>
                  <a:noFill/>
                </a:ln>
                <a:solidFill>
                  <a:srgbClr val="682E74"/>
                </a:solidFill>
                <a:effectLst/>
                <a:uLnTx/>
                <a:uFillTx/>
                <a:latin typeface="Calibri" panose="020F0502020204030204"/>
                <a:ea typeface="+mn-ea"/>
                <a:cs typeface="+mn-cs"/>
              </a:rPr>
              <a:t>VL Suppression</a:t>
            </a:r>
            <a:endParaRPr kumimoji="0" lang="en-US" sz="1400" b="0" i="0" u="none" strike="noStrike" kern="1200" cap="none" spc="0" normalizeH="0" baseline="0" noProof="0" dirty="0">
              <a:ln>
                <a:noFill/>
              </a:ln>
              <a:solidFill>
                <a:srgbClr val="682E74"/>
              </a:solidFill>
              <a:effectLst/>
              <a:uLnTx/>
              <a:uFillTx/>
              <a:latin typeface="Calibri" panose="020F0502020204030204"/>
              <a:ea typeface="Calibri" panose="020F0502020204030204" pitchFamily="34" charset="0"/>
              <a:cs typeface="Times New Roman" panose="02020603050405020304" pitchFamily="18" charset="0"/>
            </a:endParaRPr>
          </a:p>
        </p:txBody>
      </p:sp>
      <p:graphicFrame>
        <p:nvGraphicFramePr>
          <p:cNvPr id="15" name="Chart 14">
            <a:extLst>
              <a:ext uri="{FF2B5EF4-FFF2-40B4-BE49-F238E27FC236}">
                <a16:creationId xmlns:a16="http://schemas.microsoft.com/office/drawing/2014/main" id="{B2474701-10BA-204C-A3E4-697D045292F5}"/>
              </a:ext>
            </a:extLst>
          </p:cNvPr>
          <p:cNvGraphicFramePr/>
          <p:nvPr/>
        </p:nvGraphicFramePr>
        <p:xfrm>
          <a:off x="3903663" y="4589351"/>
          <a:ext cx="3885868" cy="1879334"/>
        </p:xfrm>
        <a:graphic>
          <a:graphicData uri="http://schemas.openxmlformats.org/drawingml/2006/chart">
            <c:chart xmlns:c="http://schemas.openxmlformats.org/drawingml/2006/chart" xmlns:r="http://schemas.openxmlformats.org/officeDocument/2006/relationships" r:id="rId8"/>
          </a:graphicData>
        </a:graphic>
      </p:graphicFrame>
      <p:sp>
        <p:nvSpPr>
          <p:cNvPr id="16" name="Rectangle 15">
            <a:extLst>
              <a:ext uri="{FF2B5EF4-FFF2-40B4-BE49-F238E27FC236}">
                <a16:creationId xmlns:a16="http://schemas.microsoft.com/office/drawing/2014/main" id="{BE70D780-AA50-F54C-860B-545367250E06}"/>
              </a:ext>
            </a:extLst>
          </p:cNvPr>
          <p:cNvSpPr/>
          <p:nvPr/>
        </p:nvSpPr>
        <p:spPr>
          <a:xfrm>
            <a:off x="4271523" y="4167119"/>
            <a:ext cx="3333119" cy="307777"/>
          </a:xfrm>
          <a:prstGeom prst="rect">
            <a:avLst/>
          </a:prstGeom>
        </p:spPr>
        <p:txBody>
          <a:bodyPr wrap="square">
            <a:spAutoFit/>
          </a:bodyPr>
          <a:lstStyle/>
          <a:p>
            <a:pPr marL="0" marR="0" lvl="0" indent="0" algn="ctr" defTabSz="62188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a:ea typeface="+mn-ea"/>
                <a:cs typeface="+mn-cs"/>
              </a:rPr>
              <a:t>VL Tests Performed</a:t>
            </a:r>
            <a:endParaRPr kumimoji="0" lang="en-US" sz="1400" b="0" i="0" u="none" strike="noStrike" kern="1200" cap="none" spc="0" normalizeH="0" baseline="0" noProof="0" dirty="0">
              <a:ln>
                <a:noFill/>
              </a:ln>
              <a:solidFill>
                <a:srgbClr val="FDB338">
                  <a:lumMod val="75000"/>
                </a:srgb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D097C8-3351-2748-8E47-A8B04CA0D8B8}"/>
              </a:ext>
            </a:extLst>
          </p:cNvPr>
          <p:cNvSpPr>
            <a:spLocks noGrp="1"/>
          </p:cNvSpPr>
          <p:nvPr>
            <p:ph type="title"/>
          </p:nvPr>
        </p:nvSpPr>
        <p:spPr/>
        <p:txBody>
          <a:bodyPr/>
          <a:lstStyle/>
          <a:p>
            <a:r>
              <a:rPr lang="en-US" dirty="0"/>
              <a:t>Key Results of ITPC’s Community-Led Monitoring</a:t>
            </a:r>
          </a:p>
        </p:txBody>
      </p:sp>
      <p:sp>
        <p:nvSpPr>
          <p:cNvPr id="21" name="Rectangle 20">
            <a:extLst>
              <a:ext uri="{FF2B5EF4-FFF2-40B4-BE49-F238E27FC236}">
                <a16:creationId xmlns:a16="http://schemas.microsoft.com/office/drawing/2014/main" id="{737E25DC-BD2D-374A-892A-43D956B6CAA0}"/>
              </a:ext>
            </a:extLst>
          </p:cNvPr>
          <p:cNvSpPr/>
          <p:nvPr/>
        </p:nvSpPr>
        <p:spPr>
          <a:xfrm>
            <a:off x="432887" y="6420986"/>
            <a:ext cx="7801553" cy="276999"/>
          </a:xfrm>
          <a:prstGeom prst="rect">
            <a:avLst/>
          </a:prstGeom>
        </p:spPr>
        <p:txBody>
          <a:bodyPr wrap="square">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rPr>
              <a:t>itpcglobal.org/wp-content/uploads/2020/10/ITPC-2020-They-Keep-Us-On-Our-Toes.pdf</a:t>
            </a:r>
          </a:p>
        </p:txBody>
      </p:sp>
      <p:sp>
        <p:nvSpPr>
          <p:cNvPr id="3" name="TextBox 2">
            <a:extLst>
              <a:ext uri="{FF2B5EF4-FFF2-40B4-BE49-F238E27FC236}">
                <a16:creationId xmlns:a16="http://schemas.microsoft.com/office/drawing/2014/main" id="{CC7C36E4-9680-4D53-A66C-F387A25A8349}"/>
              </a:ext>
            </a:extLst>
          </p:cNvPr>
          <p:cNvSpPr txBox="1"/>
          <p:nvPr/>
        </p:nvSpPr>
        <p:spPr bwMode="auto">
          <a:xfrm>
            <a:off x="617993" y="1341440"/>
            <a:ext cx="86581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Frequency of Recorded Stock-Outs at RCTO-WA Monitored Facilities</a:t>
            </a:r>
          </a:p>
        </p:txBody>
      </p:sp>
      <p:grpSp>
        <p:nvGrpSpPr>
          <p:cNvPr id="22" name="Group 1">
            <a:extLst>
              <a:ext uri="{FF2B5EF4-FFF2-40B4-BE49-F238E27FC236}">
                <a16:creationId xmlns:a16="http://schemas.microsoft.com/office/drawing/2014/main" id="{1BDAC136-FA64-477E-BE03-664D37B2A4F1}"/>
              </a:ext>
            </a:extLst>
          </p:cNvPr>
          <p:cNvGrpSpPr>
            <a:grpSpLocks/>
          </p:cNvGrpSpPr>
          <p:nvPr/>
        </p:nvGrpSpPr>
        <p:grpSpPr bwMode="auto">
          <a:xfrm>
            <a:off x="9392911" y="6213768"/>
            <a:ext cx="2488502" cy="449064"/>
            <a:chOff x="9602074" y="3550251"/>
            <a:chExt cx="2488502" cy="449257"/>
          </a:xfrm>
        </p:grpSpPr>
        <p:pic>
          <p:nvPicPr>
            <p:cNvPr id="23" name="Picture 22">
              <a:extLst>
                <a:ext uri="{FF2B5EF4-FFF2-40B4-BE49-F238E27FC236}">
                  <a16:creationId xmlns:a16="http://schemas.microsoft.com/office/drawing/2014/main" id="{8E1E8F41-13D6-4384-AB2C-FA1C1C5D6EB7}"/>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 name="Rectangle 23">
              <a:extLst>
                <a:ext uri="{FF2B5EF4-FFF2-40B4-BE49-F238E27FC236}">
                  <a16:creationId xmlns:a16="http://schemas.microsoft.com/office/drawing/2014/main" id="{27509D5B-7F7A-4F77-A725-1DFCD7855D7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10"/>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161713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9F42D-F810-4267-9EC2-A4F0A3732DA2}"/>
              </a:ext>
            </a:extLst>
          </p:cNvPr>
          <p:cNvSpPr>
            <a:spLocks noGrp="1"/>
          </p:cNvSpPr>
          <p:nvPr>
            <p:ph type="title"/>
          </p:nvPr>
        </p:nvSpPr>
        <p:spPr/>
        <p:txBody>
          <a:bodyPr/>
          <a:lstStyle/>
          <a:p>
            <a:r>
              <a:rPr lang="en-US" sz="3600" b="1" dirty="0">
                <a:solidFill>
                  <a:schemeClr val="bg2"/>
                </a:solidFill>
                <a:latin typeface="Calibri" panose="020F0502020204030204" pitchFamily="34" charset="0"/>
                <a:ea typeface="+mj-ea"/>
                <a:cs typeface="+mj-cs"/>
              </a:rPr>
              <a:t>Regional Community Treatment Observatories </a:t>
            </a:r>
            <a:endParaRPr lang="en-US" dirty="0"/>
          </a:p>
        </p:txBody>
      </p:sp>
      <p:sp>
        <p:nvSpPr>
          <p:cNvPr id="3" name="Content Placeholder 2">
            <a:extLst>
              <a:ext uri="{FF2B5EF4-FFF2-40B4-BE49-F238E27FC236}">
                <a16:creationId xmlns:a16="http://schemas.microsoft.com/office/drawing/2014/main" id="{72BE9154-F372-423F-94DF-75B7FBC76F8B}"/>
              </a:ext>
            </a:extLst>
          </p:cNvPr>
          <p:cNvSpPr>
            <a:spLocks noGrp="1"/>
          </p:cNvSpPr>
          <p:nvPr>
            <p:ph idx="1"/>
          </p:nvPr>
        </p:nvSpPr>
        <p:spPr/>
        <p:txBody>
          <a:bodyPr/>
          <a:lstStyle/>
          <a:p>
            <a:r>
              <a:rPr lang="en-US" sz="2400" dirty="0"/>
              <a:t>3-Yr global fund regional project in West Africa on community-led monitoring along the treatment cascade (ITPC)</a:t>
            </a:r>
          </a:p>
          <a:p>
            <a:r>
              <a:rPr lang="en-US" sz="2400" dirty="0"/>
              <a:t>Reasons for not accessing ART in vulnerable populations:</a:t>
            </a:r>
          </a:p>
          <a:p>
            <a:pPr lvl="1"/>
            <a:r>
              <a:rPr lang="en-US" sz="2200" dirty="0"/>
              <a:t>Young people (15-24 yrs.) cited issues of </a:t>
            </a:r>
            <a:r>
              <a:rPr lang="en-US" sz="2200" b="1" dirty="0">
                <a:solidFill>
                  <a:schemeClr val="accent3"/>
                </a:solidFill>
              </a:rPr>
              <a:t>confidentiality</a:t>
            </a:r>
            <a:r>
              <a:rPr lang="en-US" sz="2200" dirty="0"/>
              <a:t> and </a:t>
            </a:r>
            <a:r>
              <a:rPr lang="en-US" sz="2200" b="1" dirty="0">
                <a:solidFill>
                  <a:schemeClr val="accent3"/>
                </a:solidFill>
              </a:rPr>
              <a:t>privacy</a:t>
            </a:r>
            <a:r>
              <a:rPr lang="en-US" sz="2200" b="1" dirty="0">
                <a:solidFill>
                  <a:srgbClr val="FF0000"/>
                </a:solidFill>
              </a:rPr>
              <a:t> </a:t>
            </a:r>
          </a:p>
          <a:p>
            <a:pPr lvl="1"/>
            <a:r>
              <a:rPr lang="en-US" sz="2200" dirty="0"/>
              <a:t>MSM, sex workers and PWID called out fear of </a:t>
            </a:r>
            <a:r>
              <a:rPr lang="en-US" sz="2200" b="1" dirty="0">
                <a:solidFill>
                  <a:schemeClr val="accent3"/>
                </a:solidFill>
              </a:rPr>
              <a:t>stigma</a:t>
            </a:r>
            <a:r>
              <a:rPr lang="en-US" sz="2200" dirty="0"/>
              <a:t> and </a:t>
            </a:r>
            <a:r>
              <a:rPr lang="en-US" sz="2200" b="1" dirty="0">
                <a:solidFill>
                  <a:schemeClr val="accent3"/>
                </a:solidFill>
              </a:rPr>
              <a:t>discrimination</a:t>
            </a:r>
          </a:p>
          <a:p>
            <a:r>
              <a:rPr lang="en-US" sz="2400" dirty="0"/>
              <a:t>Communities made advocacy efforts urging the Economic Community of West Africa States (ECOWAS) to </a:t>
            </a:r>
            <a:r>
              <a:rPr lang="en-US" sz="2400" b="1" dirty="0"/>
              <a:t>enforce the Dakar Declaration</a:t>
            </a:r>
            <a:r>
              <a:rPr lang="en-US" sz="2400" dirty="0"/>
              <a:t>, </a:t>
            </a:r>
            <a:r>
              <a:rPr lang="en-US" sz="2400" dirty="0">
                <a:solidFill>
                  <a:schemeClr val="accent3"/>
                </a:solidFill>
              </a:rPr>
              <a:t>holding countries accountable for collecting data on key populations and investing in stigma reduction programs</a:t>
            </a:r>
            <a:r>
              <a:rPr lang="en-US" sz="2400" dirty="0"/>
              <a:t> </a:t>
            </a:r>
          </a:p>
          <a:p>
            <a:pPr lvl="1"/>
            <a:r>
              <a:rPr lang="en-US" sz="2200" dirty="0"/>
              <a:t>Countries must include objectives to promote and protect human rights of PLHIV and key populations in </a:t>
            </a:r>
            <a:r>
              <a:rPr lang="en-US" sz="2200" dirty="0">
                <a:solidFill>
                  <a:schemeClr val="accent3"/>
                </a:solidFill>
              </a:rPr>
              <a:t>costed HIV strategic plans</a:t>
            </a:r>
            <a:endParaRPr lang="en-US" sz="2200" dirty="0"/>
          </a:p>
          <a:p>
            <a:endParaRPr lang="en-US" sz="2400" dirty="0"/>
          </a:p>
          <a:p>
            <a:endParaRPr lang="en-US" sz="2400" dirty="0"/>
          </a:p>
        </p:txBody>
      </p:sp>
      <p:sp>
        <p:nvSpPr>
          <p:cNvPr id="4" name="Rectangle 3">
            <a:extLst>
              <a:ext uri="{FF2B5EF4-FFF2-40B4-BE49-F238E27FC236}">
                <a16:creationId xmlns:a16="http://schemas.microsoft.com/office/drawing/2014/main" id="{95C667AE-74E7-462E-9ABE-EF497E5290AB}"/>
              </a:ext>
            </a:extLst>
          </p:cNvPr>
          <p:cNvSpPr/>
          <p:nvPr/>
        </p:nvSpPr>
        <p:spPr>
          <a:xfrm>
            <a:off x="429272" y="6238218"/>
            <a:ext cx="7903197" cy="461665"/>
          </a:xfrm>
          <a:prstGeom prst="rect">
            <a:avLst/>
          </a:prstGeom>
        </p:spPr>
        <p:txBody>
          <a:bodyPr wrap="square">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rPr>
              <a:t>https://itpcglobal.org/wp-content/uploads/2019/12/ITPC-Global-Survey-on-Access-to-and-Quality-of-HIV-Treatment-and-Care-December-2019.pdf</a:t>
            </a:r>
          </a:p>
        </p:txBody>
      </p:sp>
      <p:grpSp>
        <p:nvGrpSpPr>
          <p:cNvPr id="5" name="Group 1">
            <a:extLst>
              <a:ext uri="{FF2B5EF4-FFF2-40B4-BE49-F238E27FC236}">
                <a16:creationId xmlns:a16="http://schemas.microsoft.com/office/drawing/2014/main" id="{BD4D9520-D8F5-4E87-AE9B-85ABA89704BE}"/>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8DD97B05-4DC8-4B65-8281-BB6313426FF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40E9312E-B9B3-4F7F-A94B-0DE2808AEB6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990525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2B239-815A-4D15-8798-4F62329A29F6}"/>
              </a:ext>
            </a:extLst>
          </p:cNvPr>
          <p:cNvSpPr>
            <a:spLocks noGrp="1"/>
          </p:cNvSpPr>
          <p:nvPr>
            <p:ph type="title"/>
          </p:nvPr>
        </p:nvSpPr>
        <p:spPr/>
        <p:txBody>
          <a:bodyPr/>
          <a:lstStyle/>
          <a:p>
            <a:r>
              <a:rPr lang="en-US" dirty="0"/>
              <a:t>Empowering Communities to End TB</a:t>
            </a:r>
          </a:p>
        </p:txBody>
      </p:sp>
      <p:sp>
        <p:nvSpPr>
          <p:cNvPr id="3" name="Content Placeholder 2">
            <a:extLst>
              <a:ext uri="{FF2B5EF4-FFF2-40B4-BE49-F238E27FC236}">
                <a16:creationId xmlns:a16="http://schemas.microsoft.com/office/drawing/2014/main" id="{323BF07C-D8D8-48AE-B2D9-F3B89E7C8774}"/>
              </a:ext>
            </a:extLst>
          </p:cNvPr>
          <p:cNvSpPr>
            <a:spLocks noGrp="1"/>
          </p:cNvSpPr>
          <p:nvPr>
            <p:ph idx="1"/>
          </p:nvPr>
        </p:nvSpPr>
        <p:spPr/>
        <p:txBody>
          <a:bodyPr/>
          <a:lstStyle/>
          <a:p>
            <a:r>
              <a:rPr lang="en-US" dirty="0"/>
              <a:t>Community-Led Monitoring Framework (ONEIMPACT, ITPC)</a:t>
            </a:r>
          </a:p>
          <a:p>
            <a:r>
              <a:rPr lang="en-US" sz="2800" dirty="0">
                <a:solidFill>
                  <a:schemeClr val="bg1"/>
                </a:solidFill>
                <a:latin typeface="Calibri" panose="020F0502020204030204" pitchFamily="34" charset="0"/>
                <a:cs typeface="Calibri" panose="020F0502020204030204" pitchFamily="34" charset="0"/>
              </a:rPr>
              <a:t>70% of </a:t>
            </a:r>
            <a:r>
              <a:rPr lang="en-US" sz="2800" dirty="0" err="1">
                <a:solidFill>
                  <a:schemeClr val="bg1"/>
                </a:solidFill>
                <a:latin typeface="Calibri" panose="020F0502020204030204" pitchFamily="34" charset="0"/>
                <a:cs typeface="Calibri" panose="020F0502020204030204" pitchFamily="34" charset="0"/>
              </a:rPr>
              <a:t>OneImpact</a:t>
            </a:r>
            <a:r>
              <a:rPr lang="en-US" sz="2800" dirty="0">
                <a:solidFill>
                  <a:schemeClr val="bg1"/>
                </a:solidFill>
                <a:latin typeface="Calibri" panose="020F0502020204030204" pitchFamily="34" charset="0"/>
                <a:cs typeface="Calibri" panose="020F0502020204030204" pitchFamily="34" charset="0"/>
              </a:rPr>
              <a:t> users report experiencing stigma and discrimination (quantitative data)</a:t>
            </a:r>
          </a:p>
          <a:p>
            <a:pPr lvl="1"/>
            <a:r>
              <a:rPr lang="en-US" dirty="0">
                <a:cs typeface="Calibri" panose="020F0502020204030204" pitchFamily="34" charset="0"/>
              </a:rPr>
              <a:t>I</a:t>
            </a:r>
            <a:r>
              <a:rPr lang="en-US" dirty="0">
                <a:solidFill>
                  <a:schemeClr val="bg1"/>
                </a:solidFill>
                <a:latin typeface="Calibri" panose="020F0502020204030204" pitchFamily="34" charset="0"/>
                <a:cs typeface="Calibri" panose="020F0502020204030204" pitchFamily="34" charset="0"/>
              </a:rPr>
              <a:t>nbox messages confirm </a:t>
            </a:r>
            <a:r>
              <a:rPr lang="en-US" dirty="0">
                <a:solidFill>
                  <a:schemeClr val="accent3"/>
                </a:solidFill>
                <a:latin typeface="Calibri" panose="020F0502020204030204" pitchFamily="34" charset="0"/>
                <a:cs typeface="Calibri" panose="020F0502020204030204" pitchFamily="34" charset="0"/>
              </a:rPr>
              <a:t>most common reason for TB stigma is a lack of information among </a:t>
            </a:r>
            <a:r>
              <a:rPr lang="en-US" b="1" dirty="0">
                <a:solidFill>
                  <a:schemeClr val="accent3"/>
                </a:solidFill>
                <a:latin typeface="Calibri" panose="020F0502020204030204" pitchFamily="34" charset="0"/>
                <a:cs typeface="Calibri" panose="020F0502020204030204" pitchFamily="34" charset="0"/>
              </a:rPr>
              <a:t>family members </a:t>
            </a:r>
            <a:r>
              <a:rPr lang="en-US" dirty="0">
                <a:solidFill>
                  <a:schemeClr val="accent3"/>
                </a:solidFill>
                <a:latin typeface="Calibri" panose="020F0502020204030204" pitchFamily="34" charset="0"/>
                <a:cs typeface="Calibri" panose="020F0502020204030204" pitchFamily="34" charset="0"/>
              </a:rPr>
              <a:t>(qualitative explanation)</a:t>
            </a:r>
          </a:p>
          <a:p>
            <a:endParaRPr lang="en-US" dirty="0"/>
          </a:p>
        </p:txBody>
      </p:sp>
      <p:sp>
        <p:nvSpPr>
          <p:cNvPr id="4" name="TextBox 3">
            <a:extLst>
              <a:ext uri="{FF2B5EF4-FFF2-40B4-BE49-F238E27FC236}">
                <a16:creationId xmlns:a16="http://schemas.microsoft.com/office/drawing/2014/main" id="{9E3FAA94-D2B1-4F7A-9254-476443B3E910}"/>
              </a:ext>
            </a:extLst>
          </p:cNvPr>
          <p:cNvSpPr txBox="1"/>
          <p:nvPr/>
        </p:nvSpPr>
        <p:spPr>
          <a:xfrm>
            <a:off x="3420540" y="4491991"/>
            <a:ext cx="4706189" cy="830997"/>
          </a:xfrm>
          <a:prstGeom prst="rect">
            <a:avLst/>
          </a:prstGeom>
          <a:solidFill>
            <a:schemeClr val="accent3"/>
          </a:solidFill>
        </p:spPr>
        <p:txBody>
          <a:bodyPr wrap="square" rtlCol="0">
            <a:spAutoFit/>
          </a:bodyPr>
          <a:lstStyle/>
          <a:p>
            <a:pPr algn="ctr"/>
            <a:r>
              <a:rPr lang="en-US" sz="2400" b="1" dirty="0">
                <a:latin typeface="Verdana" panose="020B0604030504040204" pitchFamily="34" charset="0"/>
                <a:ea typeface="Verdana" panose="020B0604030504040204" pitchFamily="34" charset="0"/>
                <a:cs typeface="Verdana" panose="020B0604030504040204" pitchFamily="34" charset="0"/>
              </a:rPr>
              <a:t>ACTIONABLE</a:t>
            </a:r>
            <a:r>
              <a:rPr lang="en-US" sz="2400" b="1" dirty="0">
                <a:solidFill>
                  <a:schemeClr val="bg1"/>
                </a:solidFill>
                <a:latin typeface="Verdana" panose="020B0604030504040204" pitchFamily="34" charset="0"/>
                <a:ea typeface="Verdana" panose="020B0604030504040204" pitchFamily="34" charset="0"/>
                <a:cs typeface="Verdana" panose="020B0604030504040204" pitchFamily="34" charset="0"/>
              </a:rPr>
              <a:t> </a:t>
            </a:r>
          </a:p>
          <a:p>
            <a:pPr algn="ctr"/>
            <a:r>
              <a:rPr lang="en-US" sz="2400" b="1" dirty="0">
                <a:latin typeface="Verdana" panose="020B0604030504040204" pitchFamily="34" charset="0"/>
                <a:ea typeface="Verdana" panose="020B0604030504040204" pitchFamily="34" charset="0"/>
                <a:cs typeface="Verdana" panose="020B0604030504040204" pitchFamily="34" charset="0"/>
              </a:rPr>
              <a:t>DATA!</a:t>
            </a:r>
          </a:p>
        </p:txBody>
      </p:sp>
      <p:sp>
        <p:nvSpPr>
          <p:cNvPr id="5" name="Rectangle 4">
            <a:extLst>
              <a:ext uri="{FF2B5EF4-FFF2-40B4-BE49-F238E27FC236}">
                <a16:creationId xmlns:a16="http://schemas.microsoft.com/office/drawing/2014/main" id="{448BF058-F325-4BAB-9921-99678F2F1267}"/>
              </a:ext>
            </a:extLst>
          </p:cNvPr>
          <p:cNvSpPr/>
          <p:nvPr/>
        </p:nvSpPr>
        <p:spPr>
          <a:xfrm>
            <a:off x="432736" y="6235432"/>
            <a:ext cx="7801553" cy="461665"/>
          </a:xfrm>
          <a:prstGeom prst="rect">
            <a:avLst/>
          </a:prstGeom>
        </p:spPr>
        <p:txBody>
          <a:bodyPr wrap="square">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rPr>
              <a:t>https://stoptbpartnershiponeimpact.org/resources/Conceptual%20Framework/OneImpact%20CLM%20Conceptual%20and%20Implementation%20Framework%20FN.pdf</a:t>
            </a:r>
          </a:p>
        </p:txBody>
      </p:sp>
      <p:grpSp>
        <p:nvGrpSpPr>
          <p:cNvPr id="6" name="Group 1">
            <a:extLst>
              <a:ext uri="{FF2B5EF4-FFF2-40B4-BE49-F238E27FC236}">
                <a16:creationId xmlns:a16="http://schemas.microsoft.com/office/drawing/2014/main" id="{3D36AF50-7E77-4F4A-8130-866CC8F2AFA0}"/>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B2C92D49-06F4-4CE1-8B2C-6BDE8229D77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95A90339-EB71-4E72-B580-FCE2B0FA3CE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940312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23958-4F32-4339-B76F-085C0F9CCBB0}"/>
              </a:ext>
            </a:extLst>
          </p:cNvPr>
          <p:cNvSpPr>
            <a:spLocks noGrp="1"/>
          </p:cNvSpPr>
          <p:nvPr>
            <p:ph type="title"/>
          </p:nvPr>
        </p:nvSpPr>
        <p:spPr/>
        <p:txBody>
          <a:bodyPr/>
          <a:lstStyle/>
          <a:p>
            <a:r>
              <a:rPr lang="en-US" dirty="0"/>
              <a:t>Stigma Remains Pervasive</a:t>
            </a:r>
          </a:p>
        </p:txBody>
      </p:sp>
      <p:sp>
        <p:nvSpPr>
          <p:cNvPr id="3" name="Content Placeholder 2">
            <a:extLst>
              <a:ext uri="{FF2B5EF4-FFF2-40B4-BE49-F238E27FC236}">
                <a16:creationId xmlns:a16="http://schemas.microsoft.com/office/drawing/2014/main" id="{A70CE825-ECF5-4C37-98CC-B1DBF09A09F8}"/>
              </a:ext>
            </a:extLst>
          </p:cNvPr>
          <p:cNvSpPr>
            <a:spLocks noGrp="1"/>
          </p:cNvSpPr>
          <p:nvPr>
            <p:ph idx="1"/>
          </p:nvPr>
        </p:nvSpPr>
        <p:spPr>
          <a:xfrm>
            <a:off x="604675" y="1513047"/>
            <a:ext cx="10877529" cy="1103313"/>
          </a:xfrm>
        </p:spPr>
        <p:txBody>
          <a:bodyPr/>
          <a:lstStyle/>
          <a:p>
            <a:r>
              <a:rPr lang="en-US" sz="2400" dirty="0"/>
              <a:t>ITPC Global Survey 2017-2018: “Assessing Access to Quality HIV/AIDS Treatment: Achievements and Remaining Challenges”  </a:t>
            </a:r>
          </a:p>
          <a:p>
            <a:endParaRPr lang="en-US" sz="2400" dirty="0"/>
          </a:p>
        </p:txBody>
      </p:sp>
      <p:sp>
        <p:nvSpPr>
          <p:cNvPr id="4" name="Content Placeholder 2">
            <a:extLst>
              <a:ext uri="{FF2B5EF4-FFF2-40B4-BE49-F238E27FC236}">
                <a16:creationId xmlns:a16="http://schemas.microsoft.com/office/drawing/2014/main" id="{DA1AFA87-464C-4F76-A726-8633BB5D45D8}"/>
              </a:ext>
            </a:extLst>
          </p:cNvPr>
          <p:cNvSpPr txBox="1">
            <a:spLocks/>
          </p:cNvSpPr>
          <p:nvPr/>
        </p:nvSpPr>
        <p:spPr bwMode="auto">
          <a:xfrm>
            <a:off x="5306551" y="2328703"/>
            <a:ext cx="6020579" cy="348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Members of key populations were especially vulnerable to stigma from healthcare workers </a:t>
            </a:r>
          </a:p>
          <a:p>
            <a:pPr lvl="1"/>
            <a:r>
              <a:rPr lang="en-US" sz="1800" kern="0" dirty="0"/>
              <a:t>MSM and sex workers reported denial of health services significantly more than the general population (11.2% vs 5.9%)</a:t>
            </a:r>
          </a:p>
          <a:p>
            <a:r>
              <a:rPr lang="en-US" sz="2000" dirty="0">
                <a:solidFill>
                  <a:schemeClr val="bg1"/>
                </a:solidFill>
                <a:ea typeface="+mj-ea"/>
                <a:cs typeface="+mj-cs"/>
              </a:rPr>
              <a:t>Internalized stigma among 56.7% of respondents:</a:t>
            </a:r>
          </a:p>
          <a:p>
            <a:pPr lvl="1"/>
            <a:r>
              <a:rPr lang="en-US" sz="1800" dirty="0">
                <a:ea typeface="+mj-ea"/>
                <a:cs typeface="+mj-cs"/>
              </a:rPr>
              <a:t>S</a:t>
            </a:r>
            <a:r>
              <a:rPr lang="en-US" sz="1800" dirty="0">
                <a:solidFill>
                  <a:schemeClr val="bg1"/>
                </a:solidFill>
                <a:latin typeface="Calibri" panose="020F0502020204030204" pitchFamily="34" charset="0"/>
                <a:ea typeface="+mj-ea"/>
                <a:cs typeface="+mj-cs"/>
              </a:rPr>
              <a:t>elf-blame for HIV-status</a:t>
            </a:r>
          </a:p>
          <a:p>
            <a:pPr lvl="1"/>
            <a:r>
              <a:rPr lang="en-US" sz="1800" dirty="0">
                <a:ea typeface="+mj-ea"/>
                <a:cs typeface="+mj-cs"/>
              </a:rPr>
              <a:t>D</a:t>
            </a:r>
            <a:r>
              <a:rPr lang="en-US" sz="1800" dirty="0">
                <a:solidFill>
                  <a:schemeClr val="bg1"/>
                </a:solidFill>
                <a:latin typeface="Calibri" panose="020F0502020204030204" pitchFamily="34" charset="0"/>
                <a:ea typeface="+mj-ea"/>
                <a:cs typeface="+mj-cs"/>
              </a:rPr>
              <a:t>ecision not to have sex </a:t>
            </a:r>
          </a:p>
          <a:p>
            <a:pPr lvl="1"/>
            <a:r>
              <a:rPr lang="en-US" sz="1800" dirty="0">
                <a:ea typeface="+mj-ea"/>
                <a:cs typeface="+mj-cs"/>
              </a:rPr>
              <a:t>D</a:t>
            </a:r>
            <a:r>
              <a:rPr lang="en-US" sz="1800" dirty="0">
                <a:solidFill>
                  <a:schemeClr val="bg1"/>
                </a:solidFill>
                <a:latin typeface="Calibri" panose="020F0502020204030204" pitchFamily="34" charset="0"/>
                <a:ea typeface="+mj-ea"/>
                <a:cs typeface="+mj-cs"/>
              </a:rPr>
              <a:t>ecision not to have children</a:t>
            </a:r>
          </a:p>
        </p:txBody>
      </p:sp>
      <p:sp>
        <p:nvSpPr>
          <p:cNvPr id="5" name="Content Placeholder 2">
            <a:extLst>
              <a:ext uri="{FF2B5EF4-FFF2-40B4-BE49-F238E27FC236}">
                <a16:creationId xmlns:a16="http://schemas.microsoft.com/office/drawing/2014/main" id="{16038B24-9B5D-4955-A621-27944E8A9371}"/>
              </a:ext>
            </a:extLst>
          </p:cNvPr>
          <p:cNvSpPr txBox="1">
            <a:spLocks/>
          </p:cNvSpPr>
          <p:nvPr/>
        </p:nvSpPr>
        <p:spPr>
          <a:xfrm>
            <a:off x="2125312" y="2242342"/>
            <a:ext cx="2819289" cy="1981122"/>
          </a:xfrm>
          <a:prstGeom prst="rect">
            <a:avLst/>
          </a:prstGeom>
        </p:spPr>
        <p:txBody>
          <a:bodyPr vert="horz" lIns="91436" tIns="45718" rIns="91436" bIns="4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sz="8000" b="1" dirty="0">
                <a:solidFill>
                  <a:schemeClr val="accent3"/>
                </a:solidFill>
                <a:latin typeface="Calibri" panose="020F0502020204030204" pitchFamily="34" charset="0"/>
                <a:ea typeface="Verdana" panose="020B0604030504040204" pitchFamily="34" charset="0"/>
                <a:cs typeface="Calibri" panose="020F0502020204030204" pitchFamily="34" charset="0"/>
              </a:rPr>
              <a:t>~2X</a:t>
            </a:r>
          </a:p>
        </p:txBody>
      </p:sp>
      <p:sp>
        <p:nvSpPr>
          <p:cNvPr id="6" name="Content Placeholder 2">
            <a:extLst>
              <a:ext uri="{FF2B5EF4-FFF2-40B4-BE49-F238E27FC236}">
                <a16:creationId xmlns:a16="http://schemas.microsoft.com/office/drawing/2014/main" id="{D9658576-DD25-4850-BAC0-AE6A4C9A43B4}"/>
              </a:ext>
            </a:extLst>
          </p:cNvPr>
          <p:cNvSpPr txBox="1">
            <a:spLocks/>
          </p:cNvSpPr>
          <p:nvPr/>
        </p:nvSpPr>
        <p:spPr>
          <a:xfrm>
            <a:off x="1975157" y="4028738"/>
            <a:ext cx="3696037" cy="1547394"/>
          </a:xfrm>
          <a:prstGeom prst="rect">
            <a:avLst/>
          </a:prstGeom>
        </p:spPr>
        <p:txBody>
          <a:bodyPr vert="horz" lIns="91436" tIns="45718" rIns="91436" bIns="45718"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pPr>
            <a:r>
              <a:rPr lang="en-US" sz="5400" b="1" dirty="0">
                <a:solidFill>
                  <a:schemeClr val="bg1"/>
                </a:solidFill>
                <a:latin typeface="Calibri" panose="020F0502020204030204" pitchFamily="34" charset="0"/>
                <a:ea typeface="Verdana" panose="020B0604030504040204" pitchFamily="34" charset="0"/>
                <a:cs typeface="Calibri" panose="020F0502020204030204" pitchFamily="34" charset="0"/>
              </a:rPr>
              <a:t>~ </a:t>
            </a:r>
            <a:r>
              <a:rPr lang="en-US" sz="8000" b="1" dirty="0">
                <a:solidFill>
                  <a:schemeClr val="bg1"/>
                </a:solidFill>
                <a:latin typeface="Calibri" panose="020F0502020204030204" pitchFamily="34" charset="0"/>
                <a:ea typeface="Verdana" panose="020B0604030504040204" pitchFamily="34" charset="0"/>
                <a:cs typeface="Calibri" panose="020F0502020204030204" pitchFamily="34" charset="0"/>
              </a:rPr>
              <a:t>60%</a:t>
            </a:r>
          </a:p>
        </p:txBody>
      </p:sp>
      <p:sp>
        <p:nvSpPr>
          <p:cNvPr id="7" name="Rectangle 6">
            <a:extLst>
              <a:ext uri="{FF2B5EF4-FFF2-40B4-BE49-F238E27FC236}">
                <a16:creationId xmlns:a16="http://schemas.microsoft.com/office/drawing/2014/main" id="{26754C6D-570E-4EA2-B0E8-5CC810A6EE14}"/>
              </a:ext>
            </a:extLst>
          </p:cNvPr>
          <p:cNvSpPr/>
          <p:nvPr/>
        </p:nvSpPr>
        <p:spPr>
          <a:xfrm>
            <a:off x="569232" y="5812779"/>
            <a:ext cx="11053536" cy="400110"/>
          </a:xfrm>
          <a:prstGeom prst="rect">
            <a:avLst/>
          </a:prstGeom>
        </p:spPr>
        <p:txBody>
          <a:bodyPr wrap="square">
            <a:spAutoFit/>
          </a:bodyPr>
          <a:lstStyle/>
          <a:p>
            <a:pPr algn="ctr"/>
            <a:r>
              <a:rPr lang="en-US" sz="2000" b="1" i="1" dirty="0">
                <a:solidFill>
                  <a:srgbClr val="E5322D"/>
                </a:solidFill>
                <a:latin typeface="Calibri" panose="020F0502020204030204" pitchFamily="34" charset="0"/>
                <a:ea typeface="Verdana" panose="020B0604030504040204" pitchFamily="34" charset="0"/>
                <a:cs typeface="Calibri" panose="020F0502020204030204" pitchFamily="34" charset="0"/>
              </a:rPr>
              <a:t>Stigma remains a pervasive and deadly barrier to HIV services, especially for </a:t>
            </a:r>
            <a:r>
              <a:rPr lang="en-US" sz="2000" b="1" i="1" u="sng" dirty="0">
                <a:solidFill>
                  <a:srgbClr val="E5322D"/>
                </a:solidFill>
                <a:latin typeface="Calibri" panose="020F0502020204030204" pitchFamily="34" charset="0"/>
                <a:ea typeface="Verdana" panose="020B0604030504040204" pitchFamily="34" charset="0"/>
                <a:cs typeface="Calibri" panose="020F0502020204030204" pitchFamily="34" charset="0"/>
              </a:rPr>
              <a:t>key populations</a:t>
            </a:r>
            <a:r>
              <a:rPr lang="en-US" sz="2000" b="1" i="1" dirty="0">
                <a:solidFill>
                  <a:srgbClr val="E5322D"/>
                </a:solidFill>
                <a:latin typeface="Calibri" panose="020F0502020204030204" pitchFamily="34" charset="0"/>
                <a:ea typeface="Verdana" panose="020B0604030504040204" pitchFamily="34" charset="0"/>
                <a:cs typeface="Calibri" panose="020F0502020204030204" pitchFamily="34" charset="0"/>
              </a:rPr>
              <a:t>!</a:t>
            </a:r>
            <a:endParaRPr lang="en-US" sz="2000" b="1" dirty="0">
              <a:solidFill>
                <a:srgbClr val="E5322D"/>
              </a:solidFill>
              <a:latin typeface="Calibri" panose="020F0502020204030204" pitchFamily="34" charset="0"/>
              <a:ea typeface="Verdana" panose="020B060403050404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BB84950A-9CFD-410F-8A3F-F587F07809B3}"/>
              </a:ext>
            </a:extLst>
          </p:cNvPr>
          <p:cNvSpPr/>
          <p:nvPr/>
        </p:nvSpPr>
        <p:spPr>
          <a:xfrm>
            <a:off x="441550" y="6245876"/>
            <a:ext cx="7801553" cy="461665"/>
          </a:xfrm>
          <a:prstGeom prst="rect">
            <a:avLst/>
          </a:prstGeom>
        </p:spPr>
        <p:txBody>
          <a:bodyPr wrap="square">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rPr>
              <a:t>https://itpcglobal.org/wp-content/uploads/2019/12/ITPC-Global-Survey-on-Access-to-and-Quality-of-HIV-Treatment-and-Care-December-2019.pdf</a:t>
            </a:r>
          </a:p>
        </p:txBody>
      </p:sp>
      <p:grpSp>
        <p:nvGrpSpPr>
          <p:cNvPr id="9" name="Group 1">
            <a:extLst>
              <a:ext uri="{FF2B5EF4-FFF2-40B4-BE49-F238E27FC236}">
                <a16:creationId xmlns:a16="http://schemas.microsoft.com/office/drawing/2014/main" id="{41D15A7F-019B-43CE-BAE3-2B8D3D32C7C1}"/>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C26E5BB2-2A73-4DCD-98A7-804F2EEFBB3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10">
              <a:extLst>
                <a:ext uri="{FF2B5EF4-FFF2-40B4-BE49-F238E27FC236}">
                  <a16:creationId xmlns:a16="http://schemas.microsoft.com/office/drawing/2014/main" id="{8E5097CB-1D32-462F-9A1E-F4DF6FEB97E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332569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A5ADC-2F91-4FAA-A9B0-197DB0915AAC}"/>
              </a:ext>
            </a:extLst>
          </p:cNvPr>
          <p:cNvSpPr>
            <a:spLocks noGrp="1"/>
          </p:cNvSpPr>
          <p:nvPr>
            <p:ph type="title"/>
          </p:nvPr>
        </p:nvSpPr>
        <p:spPr/>
        <p:txBody>
          <a:bodyPr/>
          <a:lstStyle/>
          <a:p>
            <a:r>
              <a:rPr lang="en-US" dirty="0"/>
              <a:t>What Do Recipients of Care Say?</a:t>
            </a:r>
          </a:p>
        </p:txBody>
      </p:sp>
      <p:sp>
        <p:nvSpPr>
          <p:cNvPr id="3" name="Content Placeholder 2">
            <a:extLst>
              <a:ext uri="{FF2B5EF4-FFF2-40B4-BE49-F238E27FC236}">
                <a16:creationId xmlns:a16="http://schemas.microsoft.com/office/drawing/2014/main" id="{A8295AD7-3351-417D-B834-82F197604BAC}"/>
              </a:ext>
            </a:extLst>
          </p:cNvPr>
          <p:cNvSpPr>
            <a:spLocks noGrp="1"/>
          </p:cNvSpPr>
          <p:nvPr>
            <p:ph idx="1"/>
          </p:nvPr>
        </p:nvSpPr>
        <p:spPr>
          <a:xfrm>
            <a:off x="604675" y="1513047"/>
            <a:ext cx="10901525" cy="4650686"/>
          </a:xfrm>
        </p:spPr>
        <p:txBody>
          <a:bodyPr/>
          <a:lstStyle/>
          <a:p>
            <a:pPr>
              <a:lnSpc>
                <a:spcPct val="100000"/>
              </a:lnSpc>
              <a:spcBef>
                <a:spcPts val="0"/>
              </a:spcBef>
            </a:pPr>
            <a:r>
              <a:rPr lang="en-US" sz="2000" dirty="0">
                <a:solidFill>
                  <a:schemeClr val="bg1"/>
                </a:solidFill>
                <a:ea typeface="+mj-ea"/>
                <a:cs typeface="Calibri" panose="020F0502020204030204" pitchFamily="34" charset="0"/>
              </a:rPr>
              <a:t>“</a:t>
            </a:r>
            <a:r>
              <a:rPr lang="en-US" sz="2000" i="1" dirty="0">
                <a:solidFill>
                  <a:schemeClr val="bg1"/>
                </a:solidFill>
                <a:ea typeface="+mj-ea"/>
                <a:cs typeface="Calibri" panose="020F0502020204030204" pitchFamily="34" charset="0"/>
              </a:rPr>
              <a:t>They should offer KP-friendly services and </a:t>
            </a:r>
            <a:r>
              <a:rPr lang="en-US" sz="2000" i="1" u="sng" dirty="0">
                <a:solidFill>
                  <a:schemeClr val="bg1"/>
                </a:solidFill>
                <a:ea typeface="+mj-ea"/>
                <a:cs typeface="Calibri" panose="020F0502020204030204" pitchFamily="34" charset="0"/>
              </a:rPr>
              <a:t>not threaten to report us to police</a:t>
            </a:r>
            <a:r>
              <a:rPr lang="en-US" sz="2000" dirty="0">
                <a:solidFill>
                  <a:schemeClr val="bg1"/>
                </a:solidFill>
                <a:ea typeface="+mj-ea"/>
                <a:cs typeface="Calibri" panose="020F0502020204030204" pitchFamily="34" charset="0"/>
              </a:rPr>
              <a:t>.” </a:t>
            </a:r>
            <a:r>
              <a:rPr lang="en-US" sz="2000" b="1" i="1" dirty="0">
                <a:solidFill>
                  <a:schemeClr val="bg1"/>
                </a:solidFill>
                <a:ea typeface="+mj-ea"/>
                <a:cs typeface="Calibri" panose="020F0502020204030204" pitchFamily="34" charset="0"/>
              </a:rPr>
              <a:t>MSM, 27 years old, </a:t>
            </a:r>
            <a:r>
              <a:rPr lang="en-US" sz="2000" b="1" i="1" dirty="0">
                <a:solidFill>
                  <a:schemeClr val="accent3"/>
                </a:solidFill>
                <a:ea typeface="+mj-ea"/>
                <a:cs typeface="Calibri" panose="020F0502020204030204" pitchFamily="34" charset="0"/>
              </a:rPr>
              <a:t>Uganda</a:t>
            </a:r>
          </a:p>
          <a:p>
            <a:pPr>
              <a:lnSpc>
                <a:spcPct val="100000"/>
              </a:lnSpc>
              <a:spcBef>
                <a:spcPts val="0"/>
              </a:spcBef>
            </a:pPr>
            <a:r>
              <a:rPr lang="en-US" sz="2000" i="1" dirty="0">
                <a:solidFill>
                  <a:schemeClr val="bg1"/>
                </a:solidFill>
                <a:cs typeface="Calibri" panose="020F0502020204030204" pitchFamily="34" charset="0"/>
              </a:rPr>
              <a:t>“Health care workers used to ask me some funny questions, like are you a boy or a girl?</a:t>
            </a:r>
            <a:r>
              <a:rPr lang="en-US" sz="2000" dirty="0">
                <a:solidFill>
                  <a:schemeClr val="bg1"/>
                </a:solidFill>
                <a:cs typeface="Calibri" panose="020F0502020204030204" pitchFamily="34" charset="0"/>
              </a:rPr>
              <a:t> </a:t>
            </a:r>
            <a:r>
              <a:rPr lang="en-US" sz="2000" i="1" dirty="0">
                <a:solidFill>
                  <a:schemeClr val="bg1"/>
                </a:solidFill>
                <a:cs typeface="Calibri" panose="020F0502020204030204" pitchFamily="34" charset="0"/>
              </a:rPr>
              <a:t>They call each other to come over and see me</a:t>
            </a:r>
            <a:r>
              <a:rPr lang="is-IS" sz="2000" i="1" dirty="0">
                <a:solidFill>
                  <a:schemeClr val="bg1"/>
                </a:solidFill>
                <a:cs typeface="Calibri" panose="020F0502020204030204" pitchFamily="34" charset="0"/>
              </a:rPr>
              <a:t>…</a:t>
            </a:r>
            <a:r>
              <a:rPr lang="en-US" sz="2000" i="1" dirty="0">
                <a:solidFill>
                  <a:schemeClr val="bg1"/>
                </a:solidFill>
                <a:cs typeface="Calibri" panose="020F0502020204030204" pitchFamily="34" charset="0"/>
              </a:rPr>
              <a:t> and </a:t>
            </a:r>
            <a:r>
              <a:rPr lang="en-US" sz="2000" i="1" u="sng" dirty="0">
                <a:solidFill>
                  <a:schemeClr val="bg1"/>
                </a:solidFill>
                <a:cs typeface="Calibri" panose="020F0502020204030204" pitchFamily="34" charset="0"/>
              </a:rPr>
              <a:t>they start laughing</a:t>
            </a:r>
            <a:r>
              <a:rPr lang="en-US" sz="2000" i="1" dirty="0">
                <a:solidFill>
                  <a:schemeClr val="bg1"/>
                </a:solidFill>
                <a:cs typeface="Calibri" panose="020F0502020204030204" pitchFamily="34" charset="0"/>
              </a:rPr>
              <a:t>.” </a:t>
            </a:r>
            <a:r>
              <a:rPr lang="en-US" sz="2000" b="1" i="1" dirty="0">
                <a:solidFill>
                  <a:schemeClr val="bg1"/>
                </a:solidFill>
                <a:ea typeface="+mj-ea"/>
                <a:cs typeface="Calibri" panose="020F0502020204030204" pitchFamily="34" charset="0"/>
              </a:rPr>
              <a:t>Transgender person, 32 years old, </a:t>
            </a:r>
            <a:r>
              <a:rPr lang="en-US" sz="2000" b="1" i="1" dirty="0">
                <a:solidFill>
                  <a:schemeClr val="accent3"/>
                </a:solidFill>
                <a:ea typeface="+mj-ea"/>
                <a:cs typeface="Calibri" panose="020F0502020204030204" pitchFamily="34" charset="0"/>
              </a:rPr>
              <a:t>Zimbabwe</a:t>
            </a:r>
          </a:p>
          <a:p>
            <a:pPr>
              <a:lnSpc>
                <a:spcPct val="100000"/>
              </a:lnSpc>
              <a:spcBef>
                <a:spcPts val="0"/>
              </a:spcBef>
            </a:pPr>
            <a:r>
              <a:rPr lang="en-US" sz="2000" i="1" dirty="0">
                <a:solidFill>
                  <a:schemeClr val="bg1"/>
                </a:solidFill>
                <a:cs typeface="Calibri" panose="020F0502020204030204" pitchFamily="34" charset="0"/>
              </a:rPr>
              <a:t>“I don’t want to tell people at my work that I need to go to the hospital or AIDS </a:t>
            </a:r>
            <a:r>
              <a:rPr lang="en-US" sz="2000" i="1" dirty="0" err="1">
                <a:solidFill>
                  <a:schemeClr val="bg1"/>
                </a:solidFill>
                <a:cs typeface="Calibri" panose="020F0502020204030204" pitchFamily="34" charset="0"/>
              </a:rPr>
              <a:t>centre</a:t>
            </a:r>
            <a:r>
              <a:rPr lang="en-US" sz="2000" i="1" dirty="0">
                <a:solidFill>
                  <a:schemeClr val="bg1"/>
                </a:solidFill>
                <a:cs typeface="Calibri" panose="020F0502020204030204" pitchFamily="34" charset="0"/>
              </a:rPr>
              <a:t> because I could be fired. I am afraid that </a:t>
            </a:r>
            <a:r>
              <a:rPr lang="en-US" sz="2000" i="1" u="sng" dirty="0">
                <a:solidFill>
                  <a:schemeClr val="bg1"/>
                </a:solidFill>
                <a:cs typeface="Calibri" panose="020F0502020204030204" pitchFamily="34" charset="0"/>
              </a:rPr>
              <a:t>my bosses will think that I am too sick to perform</a:t>
            </a:r>
            <a:r>
              <a:rPr lang="en-US" sz="2000" i="1" dirty="0">
                <a:solidFill>
                  <a:schemeClr val="bg1"/>
                </a:solidFill>
                <a:cs typeface="Calibri" panose="020F0502020204030204" pitchFamily="34" charset="0"/>
              </a:rPr>
              <a:t> my job.” </a:t>
            </a:r>
            <a:r>
              <a:rPr lang="en-US" sz="2000" b="1" i="1" dirty="0">
                <a:solidFill>
                  <a:schemeClr val="bg1"/>
                </a:solidFill>
                <a:cs typeface="Calibri" panose="020F0502020204030204" pitchFamily="34" charset="0"/>
              </a:rPr>
              <a:t>Man living with HIV, </a:t>
            </a:r>
            <a:r>
              <a:rPr lang="en-US" sz="2000" b="1" i="1" dirty="0">
                <a:solidFill>
                  <a:schemeClr val="accent3"/>
                </a:solidFill>
                <a:cs typeface="Calibri" panose="020F0502020204030204" pitchFamily="34" charset="0"/>
              </a:rPr>
              <a:t>Ukraine</a:t>
            </a:r>
          </a:p>
          <a:p>
            <a:pPr>
              <a:lnSpc>
                <a:spcPct val="100000"/>
              </a:lnSpc>
              <a:spcBef>
                <a:spcPts val="0"/>
              </a:spcBef>
            </a:pPr>
            <a:r>
              <a:rPr lang="en-US" sz="2000" i="1" dirty="0">
                <a:solidFill>
                  <a:schemeClr val="bg1"/>
                </a:solidFill>
                <a:cs typeface="Calibri" panose="020F0502020204030204" pitchFamily="34" charset="0"/>
              </a:rPr>
              <a:t>I hide my pills at work in a key-locked cabinet, for which only I have the key. I always wait for my wife to leave the room. She’s seen me before and asked what I’m taking but I’ve said that </a:t>
            </a:r>
            <a:r>
              <a:rPr lang="en-US" sz="2000" i="1" u="sng" dirty="0">
                <a:solidFill>
                  <a:schemeClr val="bg1"/>
                </a:solidFill>
                <a:cs typeface="Calibri" panose="020F0502020204030204" pitchFamily="34" charset="0"/>
              </a:rPr>
              <a:t>I had food poisoning</a:t>
            </a:r>
            <a:r>
              <a:rPr lang="en-US" sz="2000" i="1" dirty="0">
                <a:solidFill>
                  <a:schemeClr val="bg1"/>
                </a:solidFill>
                <a:cs typeface="Calibri" panose="020F0502020204030204" pitchFamily="34" charset="0"/>
              </a:rPr>
              <a:t>.”  </a:t>
            </a:r>
            <a:r>
              <a:rPr lang="en-ZA" sz="2000" b="1" i="1" dirty="0">
                <a:solidFill>
                  <a:schemeClr val="bg1"/>
                </a:solidFill>
                <a:cs typeface="Calibri" panose="020F0502020204030204" pitchFamily="34" charset="0"/>
              </a:rPr>
              <a:t>Man living with HIV, </a:t>
            </a:r>
            <a:r>
              <a:rPr lang="en-ZA" sz="2000" b="1" i="1" dirty="0">
                <a:solidFill>
                  <a:schemeClr val="accent3"/>
                </a:solidFill>
                <a:cs typeface="Calibri" panose="020F0502020204030204" pitchFamily="34" charset="0"/>
              </a:rPr>
              <a:t>Burkina Faso</a:t>
            </a:r>
          </a:p>
          <a:p>
            <a:pPr>
              <a:lnSpc>
                <a:spcPct val="100000"/>
              </a:lnSpc>
              <a:spcBef>
                <a:spcPts val="0"/>
              </a:spcBef>
            </a:pPr>
            <a:r>
              <a:rPr lang="en-US" sz="2000" i="1" dirty="0">
                <a:solidFill>
                  <a:schemeClr val="bg1"/>
                </a:solidFill>
                <a:cs typeface="Calibri" panose="020F0502020204030204" pitchFamily="34" charset="0"/>
              </a:rPr>
              <a:t>“I have experienced discrimination during pregnancy where I could not access PMTCT services because I </a:t>
            </a:r>
            <a:r>
              <a:rPr lang="en-US" sz="2000" i="1" u="sng" dirty="0">
                <a:solidFill>
                  <a:schemeClr val="bg1"/>
                </a:solidFill>
                <a:cs typeface="Calibri" panose="020F0502020204030204" pitchFamily="34" charset="0"/>
              </a:rPr>
              <a:t>could not produce a husband</a:t>
            </a:r>
            <a:r>
              <a:rPr lang="en-US" sz="2000" i="1" dirty="0">
                <a:solidFill>
                  <a:schemeClr val="bg1"/>
                </a:solidFill>
                <a:cs typeface="Calibri" panose="020F0502020204030204" pitchFamily="34" charset="0"/>
              </a:rPr>
              <a:t>. I am a sex worker. I had to go to the neighboring county.” </a:t>
            </a:r>
            <a:r>
              <a:rPr lang="en-US" sz="2000" b="1" i="1" dirty="0">
                <a:solidFill>
                  <a:schemeClr val="bg1"/>
                </a:solidFill>
                <a:cs typeface="Calibri" panose="020F0502020204030204" pitchFamily="34" charset="0"/>
              </a:rPr>
              <a:t>Female sex worker, </a:t>
            </a:r>
            <a:r>
              <a:rPr lang="en-US" sz="2000" b="1" i="1" dirty="0">
                <a:solidFill>
                  <a:schemeClr val="accent3"/>
                </a:solidFill>
                <a:cs typeface="Calibri" panose="020F0502020204030204" pitchFamily="34" charset="0"/>
              </a:rPr>
              <a:t>Kenya</a:t>
            </a:r>
            <a:r>
              <a:rPr lang="en-US" sz="2000" b="1" i="1" dirty="0">
                <a:solidFill>
                  <a:schemeClr val="bg1"/>
                </a:solidFill>
                <a:cs typeface="Calibri" panose="020F0502020204030204" pitchFamily="34" charset="0"/>
              </a:rPr>
              <a:t> </a:t>
            </a:r>
            <a:endParaRPr lang="en-US" sz="2000" b="1" i="1" dirty="0">
              <a:solidFill>
                <a:schemeClr val="bg1"/>
              </a:solidFill>
              <a:ea typeface="+mj-ea"/>
              <a:cs typeface="Calibri" panose="020F0502020204030204" pitchFamily="34" charset="0"/>
            </a:endParaRPr>
          </a:p>
          <a:p>
            <a:pPr>
              <a:lnSpc>
                <a:spcPct val="100000"/>
              </a:lnSpc>
              <a:spcBef>
                <a:spcPts val="0"/>
              </a:spcBef>
            </a:pPr>
            <a:endParaRPr lang="en-US" sz="2000" dirty="0"/>
          </a:p>
        </p:txBody>
      </p:sp>
      <p:grpSp>
        <p:nvGrpSpPr>
          <p:cNvPr id="4" name="Group 1">
            <a:extLst>
              <a:ext uri="{FF2B5EF4-FFF2-40B4-BE49-F238E27FC236}">
                <a16:creationId xmlns:a16="http://schemas.microsoft.com/office/drawing/2014/main" id="{AC1504F2-4B04-4491-95D5-E524D5136A62}"/>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B0B0CB5E-686C-4907-8280-538634CE76D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5">
              <a:extLst>
                <a:ext uri="{FF2B5EF4-FFF2-40B4-BE49-F238E27FC236}">
                  <a16:creationId xmlns:a16="http://schemas.microsoft.com/office/drawing/2014/main" id="{C501B6E0-256A-4173-B2A3-4F3E56B6555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7" name="Rectangle 6">
            <a:extLst>
              <a:ext uri="{FF2B5EF4-FFF2-40B4-BE49-F238E27FC236}">
                <a16:creationId xmlns:a16="http://schemas.microsoft.com/office/drawing/2014/main" id="{6CF5B20F-B6FB-4889-9FD5-B3411D76FEA6}"/>
              </a:ext>
            </a:extLst>
          </p:cNvPr>
          <p:cNvSpPr/>
          <p:nvPr/>
        </p:nvSpPr>
        <p:spPr>
          <a:xfrm>
            <a:off x="429272" y="6236628"/>
            <a:ext cx="7801553" cy="461665"/>
          </a:xfrm>
          <a:prstGeom prst="rect">
            <a:avLst/>
          </a:prstGeom>
        </p:spPr>
        <p:txBody>
          <a:bodyPr wrap="square">
            <a:spAutoFit/>
          </a:bodyPr>
          <a:lstStyle/>
          <a:p>
            <a:pPr marL="0" marR="0" lvl="0" indent="0" algn="l" defTabSz="6218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rPr>
              <a:t>https://itpcglobal.org/wp-content/uploads/2019/12/ITPC-Global-Survey-on-Access-to-and-Quality-of-HIV-Treatment-and-Care-December-2019.pdf</a:t>
            </a:r>
          </a:p>
        </p:txBody>
      </p:sp>
    </p:spTree>
    <p:extLst>
      <p:ext uri="{BB962C8B-B14F-4D97-AF65-F5344CB8AC3E}">
        <p14:creationId xmlns:p14="http://schemas.microsoft.com/office/powerpoint/2010/main" val="3126849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8A628-9201-4E79-BDE3-E392CFF20C59}"/>
              </a:ext>
            </a:extLst>
          </p:cNvPr>
          <p:cNvSpPr>
            <a:spLocks noGrp="1"/>
          </p:cNvSpPr>
          <p:nvPr>
            <p:ph type="title"/>
          </p:nvPr>
        </p:nvSpPr>
        <p:spPr/>
        <p:txBody>
          <a:bodyPr/>
          <a:lstStyle/>
          <a:p>
            <a:r>
              <a:rPr lang="en-US" dirty="0"/>
              <a:t>How Will We Know What We Need to Change </a:t>
            </a:r>
            <a:br>
              <a:rPr lang="en-US" dirty="0"/>
            </a:br>
            <a:r>
              <a:rPr lang="en-US" dirty="0"/>
              <a:t>or Where/How to Intervene Before 2030?</a:t>
            </a:r>
          </a:p>
        </p:txBody>
      </p:sp>
      <p:sp>
        <p:nvSpPr>
          <p:cNvPr id="3" name="Content Placeholder 2">
            <a:extLst>
              <a:ext uri="{FF2B5EF4-FFF2-40B4-BE49-F238E27FC236}">
                <a16:creationId xmlns:a16="http://schemas.microsoft.com/office/drawing/2014/main" id="{2D6533B2-B252-4CEC-A1CB-800B866BBF52}"/>
              </a:ext>
            </a:extLst>
          </p:cNvPr>
          <p:cNvSpPr>
            <a:spLocks noGrp="1"/>
          </p:cNvSpPr>
          <p:nvPr>
            <p:ph idx="1"/>
          </p:nvPr>
        </p:nvSpPr>
        <p:spPr>
          <a:xfrm>
            <a:off x="604675" y="1513047"/>
            <a:ext cx="10877529" cy="2601753"/>
          </a:xfrm>
        </p:spPr>
        <p:txBody>
          <a:bodyPr/>
          <a:lstStyle/>
          <a:p>
            <a:r>
              <a:rPr lang="en-US" dirty="0"/>
              <a:t>Impossible without </a:t>
            </a:r>
            <a:r>
              <a:rPr lang="en-US" u="sng" dirty="0"/>
              <a:t>both</a:t>
            </a:r>
            <a:r>
              <a:rPr lang="en-US" dirty="0"/>
              <a:t> </a:t>
            </a:r>
            <a:r>
              <a:rPr lang="en-US" b="1" dirty="0">
                <a:solidFill>
                  <a:schemeClr val="accent3"/>
                </a:solidFill>
              </a:rPr>
              <a:t>supply side </a:t>
            </a:r>
            <a:r>
              <a:rPr lang="en-US" dirty="0"/>
              <a:t>(provider data) and </a:t>
            </a:r>
            <a:r>
              <a:rPr lang="en-US" b="1" dirty="0">
                <a:solidFill>
                  <a:schemeClr val="accent3"/>
                </a:solidFill>
              </a:rPr>
              <a:t>demand side </a:t>
            </a:r>
            <a:r>
              <a:rPr lang="en-US" dirty="0"/>
              <a:t>(user/recipient of care) data</a:t>
            </a:r>
          </a:p>
          <a:p>
            <a:r>
              <a:rPr lang="en-US" dirty="0"/>
              <a:t>Traditional M&amp;E systems </a:t>
            </a:r>
            <a:r>
              <a:rPr lang="en-US" u="sng" dirty="0"/>
              <a:t>do not </a:t>
            </a:r>
            <a:r>
              <a:rPr lang="en-US" dirty="0"/>
              <a:t>adequately integrate community data as part of the data story to appropriately design and target interventions.</a:t>
            </a:r>
          </a:p>
          <a:p>
            <a:pPr marL="0" indent="0">
              <a:buNone/>
            </a:pPr>
            <a:endParaRPr lang="en-US" dirty="0"/>
          </a:p>
        </p:txBody>
      </p:sp>
      <p:sp>
        <p:nvSpPr>
          <p:cNvPr id="5" name="TextBox 4">
            <a:extLst>
              <a:ext uri="{FF2B5EF4-FFF2-40B4-BE49-F238E27FC236}">
                <a16:creationId xmlns:a16="http://schemas.microsoft.com/office/drawing/2014/main" id="{57249EFC-7A94-4C8F-889F-96E644EF6F9C}"/>
              </a:ext>
            </a:extLst>
          </p:cNvPr>
          <p:cNvSpPr txBox="1"/>
          <p:nvPr/>
        </p:nvSpPr>
        <p:spPr bwMode="auto">
          <a:xfrm>
            <a:off x="1177290" y="4374565"/>
            <a:ext cx="946404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3600" b="1" i="1" dirty="0">
                <a:solidFill>
                  <a:schemeClr val="accent3"/>
                </a:solidFill>
                <a:latin typeface="Calibri" panose="020F0502020204030204" pitchFamily="34" charset="0"/>
                <a:cs typeface="Calibri" panose="020F0502020204030204" pitchFamily="34" charset="0"/>
              </a:rPr>
              <a:t>Community-led monitoring </a:t>
            </a:r>
          </a:p>
          <a:p>
            <a:pPr algn="ctr"/>
            <a:r>
              <a:rPr lang="en-US" sz="3600" b="1" i="1" dirty="0">
                <a:solidFill>
                  <a:schemeClr val="accent3"/>
                </a:solidFill>
                <a:latin typeface="Calibri" panose="020F0502020204030204" pitchFamily="34" charset="0"/>
                <a:cs typeface="Calibri" panose="020F0502020204030204" pitchFamily="34" charset="0"/>
              </a:rPr>
              <a:t>is a critical tool in our arsenal</a:t>
            </a:r>
          </a:p>
        </p:txBody>
      </p:sp>
      <p:grpSp>
        <p:nvGrpSpPr>
          <p:cNvPr id="6" name="Group 1">
            <a:extLst>
              <a:ext uri="{FF2B5EF4-FFF2-40B4-BE49-F238E27FC236}">
                <a16:creationId xmlns:a16="http://schemas.microsoft.com/office/drawing/2014/main" id="{6BC0BF76-A1C3-4F2E-86ED-166237A0DD0C}"/>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38D8326E-194D-464E-BF86-363D77417ED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947C027E-950F-4AE2-8DC3-0E92ADC651A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014295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6B92-B67A-4504-A68D-512694209059}"/>
              </a:ext>
            </a:extLst>
          </p:cNvPr>
          <p:cNvSpPr>
            <a:spLocks noGrp="1"/>
          </p:cNvSpPr>
          <p:nvPr>
            <p:ph type="title"/>
          </p:nvPr>
        </p:nvSpPr>
        <p:spPr/>
        <p:txBody>
          <a:bodyPr/>
          <a:lstStyle/>
          <a:p>
            <a:r>
              <a:rPr lang="en-US" dirty="0"/>
              <a:t>ITPC Resources on CLM</a:t>
            </a:r>
          </a:p>
        </p:txBody>
      </p:sp>
      <p:graphicFrame>
        <p:nvGraphicFramePr>
          <p:cNvPr id="6" name="Table 5">
            <a:extLst>
              <a:ext uri="{FF2B5EF4-FFF2-40B4-BE49-F238E27FC236}">
                <a16:creationId xmlns:a16="http://schemas.microsoft.com/office/drawing/2014/main" id="{A9B96364-1B99-4240-A642-2516600D94A1}"/>
              </a:ext>
            </a:extLst>
          </p:cNvPr>
          <p:cNvGraphicFramePr>
            <a:graphicFrameLocks noGrp="1"/>
          </p:cNvGraphicFramePr>
          <p:nvPr>
            <p:extLst>
              <p:ext uri="{D42A27DB-BD31-4B8C-83A1-F6EECF244321}">
                <p14:modId xmlns:p14="http://schemas.microsoft.com/office/powerpoint/2010/main" val="102840891"/>
              </p:ext>
            </p:extLst>
          </p:nvPr>
        </p:nvGraphicFramePr>
        <p:xfrm>
          <a:off x="723900" y="1610498"/>
          <a:ext cx="10782301" cy="4206240"/>
        </p:xfrm>
        <a:graphic>
          <a:graphicData uri="http://schemas.openxmlformats.org/drawingml/2006/table">
            <a:tbl>
              <a:tblPr firstRow="1" bandRow="1">
                <a:tableStyleId>{5C22544A-7EE6-4342-B048-85BDC9FD1C3A}</a:tableStyleId>
              </a:tblPr>
              <a:tblGrid>
                <a:gridCol w="4525433">
                  <a:extLst>
                    <a:ext uri="{9D8B030D-6E8A-4147-A177-3AD203B41FA5}">
                      <a16:colId xmlns:a16="http://schemas.microsoft.com/office/drawing/2014/main" val="573217063"/>
                    </a:ext>
                  </a:extLst>
                </a:gridCol>
                <a:gridCol w="3038865">
                  <a:extLst>
                    <a:ext uri="{9D8B030D-6E8A-4147-A177-3AD203B41FA5}">
                      <a16:colId xmlns:a16="http://schemas.microsoft.com/office/drawing/2014/main" val="1363685838"/>
                    </a:ext>
                  </a:extLst>
                </a:gridCol>
                <a:gridCol w="3218003">
                  <a:extLst>
                    <a:ext uri="{9D8B030D-6E8A-4147-A177-3AD203B41FA5}">
                      <a16:colId xmlns:a16="http://schemas.microsoft.com/office/drawing/2014/main" val="1051918850"/>
                    </a:ext>
                  </a:extLst>
                </a:gridCol>
              </a:tblGrid>
              <a:tr h="0">
                <a:tc>
                  <a:txBody>
                    <a:bodyPr/>
                    <a:lstStyle/>
                    <a:p>
                      <a:pPr algn="l"/>
                      <a:r>
                        <a:rPr lang="en-US" sz="1600" b="1" dirty="0">
                          <a:latin typeface="Calibri" panose="020F0502020204030204" pitchFamily="34" charset="0"/>
                          <a:cs typeface="Calibri" panose="020F0502020204030204" pitchFamily="34" charset="0"/>
                        </a:rPr>
                        <a:t>Title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Source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URL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86055099"/>
                  </a:ext>
                </a:extLst>
              </a:tr>
              <a:tr h="190687">
                <a:tc>
                  <a:txBody>
                    <a:bodyPr/>
                    <a:lstStyle/>
                    <a:p>
                      <a:r>
                        <a:rPr lang="en-US" sz="1600" dirty="0">
                          <a:solidFill>
                            <a:schemeClr val="bg1"/>
                          </a:solidFill>
                          <a:latin typeface="Calibri" panose="020F0502020204030204" pitchFamily="34" charset="0"/>
                          <a:cs typeface="Calibri" panose="020F0502020204030204" pitchFamily="34" charset="0"/>
                        </a:rPr>
                        <a:t>Community-Led Monitoring: When Community Data Drives Implementation Strategies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Baptiste. </a:t>
                      </a:r>
                      <a:r>
                        <a:rPr lang="en-US" sz="1600" dirty="0" err="1">
                          <a:solidFill>
                            <a:schemeClr val="bg1"/>
                          </a:solidFill>
                          <a:latin typeface="Calibri" panose="020F0502020204030204" pitchFamily="34" charset="0"/>
                          <a:cs typeface="Calibri" panose="020F0502020204030204" pitchFamily="34" charset="0"/>
                        </a:rPr>
                        <a:t>Curr</a:t>
                      </a:r>
                      <a:r>
                        <a:rPr lang="en-US" sz="1600" dirty="0">
                          <a:solidFill>
                            <a:schemeClr val="bg1"/>
                          </a:solidFill>
                          <a:latin typeface="Calibri" panose="020F0502020204030204" pitchFamily="34" charset="0"/>
                          <a:cs typeface="Calibri" panose="020F0502020204030204" pitchFamily="34" charset="0"/>
                        </a:rPr>
                        <a:t> HIV/AIDS Rep. 2020;17:415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600" dirty="0">
                          <a:solidFill>
                            <a:schemeClr val="bg1"/>
                          </a:solidFill>
                          <a:latin typeface="Calibri" panose="020F0502020204030204" pitchFamily="34" charset="0"/>
                          <a:cs typeface="Calibri" panose="020F0502020204030204" pitchFamily="34" charset="0"/>
                        </a:rPr>
                        <a:t>http://link.springer.com/article/10.1007/s11904-020-00521-2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14495241"/>
                  </a:ext>
                </a:extLst>
              </a:tr>
              <a:tr h="354134">
                <a:tc>
                  <a:txBody>
                    <a:bodyPr/>
                    <a:lstStyle/>
                    <a:p>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What is a Community Treatment Observatory?</a:t>
                      </a:r>
                      <a:endParaRPr lang="en-US" sz="16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International Treatment Preparedness Coalition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600" dirty="0">
                          <a:solidFill>
                            <a:schemeClr val="bg1"/>
                          </a:solidFill>
                          <a:latin typeface="Calibri" panose="020F0502020204030204" pitchFamily="34" charset="0"/>
                          <a:cs typeface="Calibri" panose="020F0502020204030204" pitchFamily="34" charset="0"/>
                        </a:rPr>
                        <a:t>https://itpcglobal.org/blog/resource/what-is-a-cto/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33450241"/>
                  </a:ext>
                </a:extLst>
              </a:tr>
              <a:tr h="272411">
                <a:tc>
                  <a:txBody>
                    <a:bodyPr/>
                    <a:lstStyle/>
                    <a:p>
                      <a:r>
                        <a:rPr lang="en-US" sz="1600" dirty="0">
                          <a:solidFill>
                            <a:schemeClr val="bg1"/>
                          </a:solidFill>
                          <a:latin typeface="Calibri" panose="020F0502020204030204" pitchFamily="34" charset="0"/>
                          <a:cs typeface="Calibri" panose="020F0502020204030204" pitchFamily="34" charset="0"/>
                        </a:rPr>
                        <a:t>The Community Treatment </a:t>
                      </a:r>
                    </a:p>
                    <a:p>
                      <a:r>
                        <a:rPr lang="en-US" sz="1600" dirty="0">
                          <a:solidFill>
                            <a:schemeClr val="bg1"/>
                          </a:solidFill>
                          <a:latin typeface="Calibri" panose="020F0502020204030204" pitchFamily="34" charset="0"/>
                          <a:cs typeface="Calibri" panose="020F0502020204030204" pitchFamily="34" charset="0"/>
                        </a:rPr>
                        <a:t>Observatory (CTO) Model </a:t>
                      </a:r>
                    </a:p>
                    <a:p>
                      <a:r>
                        <a:rPr lang="en-US" sz="1600" dirty="0">
                          <a:solidFill>
                            <a:schemeClr val="bg1"/>
                          </a:solidFill>
                          <a:latin typeface="Calibri" panose="020F0502020204030204" pitchFamily="34" charset="0"/>
                          <a:cs typeface="Calibri" panose="020F0502020204030204" pitchFamily="34" charset="0"/>
                        </a:rPr>
                        <a:t>Explained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International Treatment Preparedness Coalition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600" dirty="0">
                          <a:solidFill>
                            <a:schemeClr val="bg1"/>
                          </a:solidFill>
                          <a:latin typeface="Calibri" panose="020F0502020204030204" pitchFamily="34" charset="0"/>
                          <a:cs typeface="Calibri" panose="020F0502020204030204" pitchFamily="34" charset="0"/>
                        </a:rPr>
                        <a:t>https://itpcglobal.org/wp-content/uploads/2019/02/ITPC-CTO-Model-Full-Eng.pdf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41423160"/>
                  </a:ext>
                </a:extLst>
              </a:tr>
              <a:tr h="272411">
                <a:tc>
                  <a:txBody>
                    <a:bodyPr/>
                    <a:lstStyle/>
                    <a:p>
                      <a:r>
                        <a:rPr lang="en-US" sz="1600" dirty="0">
                          <a:solidFill>
                            <a:schemeClr val="bg1"/>
                          </a:solidFill>
                          <a:latin typeface="Calibri" panose="020F0502020204030204" pitchFamily="34" charset="0"/>
                          <a:cs typeface="Calibri" panose="020F0502020204030204" pitchFamily="34" charset="0"/>
                        </a:rPr>
                        <a:t>Data For a Difference: Key Findings, Analysis and Advocacy Opportunities from the Regional Community Treatment Observatory in West Africa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International Treatment Preparedness Coalition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600" dirty="0">
                          <a:solidFill>
                            <a:schemeClr val="bg1"/>
                          </a:solidFill>
                          <a:latin typeface="Calibri" panose="020F0502020204030204" pitchFamily="34" charset="0"/>
                          <a:cs typeface="Calibri" panose="020F0502020204030204" pitchFamily="34" charset="0"/>
                        </a:rPr>
                        <a:t>https://itpcglobal.org/wp-content/uploads/2019/06/RCTO-WA-Data-for-a-Difference-Advocacy-Paper.pdf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28892727"/>
                  </a:ext>
                </a:extLst>
              </a:tr>
              <a:tr h="190687">
                <a:tc>
                  <a:txBody>
                    <a:bodyPr/>
                    <a:lstStyle/>
                    <a:p>
                      <a:r>
                        <a:rPr lang="en-US" sz="1600" dirty="0">
                          <a:solidFill>
                            <a:schemeClr val="bg1"/>
                          </a:solidFill>
                          <a:latin typeface="Calibri" panose="020F0502020204030204" pitchFamily="34" charset="0"/>
                          <a:cs typeface="Calibri" panose="020F0502020204030204" pitchFamily="34" charset="0"/>
                        </a:rPr>
                        <a:t>RCTO-WA Regional Fact Sheet: Understanding Gaps in the HIV Care Continuum in 11 West African Countries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International Treatment Preparedness Coalition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600" dirty="0">
                          <a:solidFill>
                            <a:schemeClr val="bg1"/>
                          </a:solidFill>
                          <a:latin typeface="Calibri" panose="020F0502020204030204" pitchFamily="34" charset="0"/>
                          <a:cs typeface="Calibri" panose="020F0502020204030204" pitchFamily="34" charset="0"/>
                        </a:rPr>
                        <a:t>https://itpcglobal.org/wp-content/uploads/2019/10/RCTO-Regional-Fact-Sheet-June-2019.pdf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09937738"/>
                  </a:ext>
                </a:extLst>
              </a:tr>
            </a:tbl>
          </a:graphicData>
        </a:graphic>
      </p:graphicFrame>
      <p:grpSp>
        <p:nvGrpSpPr>
          <p:cNvPr id="8" name="Group 1">
            <a:extLst>
              <a:ext uri="{FF2B5EF4-FFF2-40B4-BE49-F238E27FC236}">
                <a16:creationId xmlns:a16="http://schemas.microsoft.com/office/drawing/2014/main" id="{D2EA3E3F-E2D4-482D-8AF7-4A4EA790F9F5}"/>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1F7AE064-50F9-4A0E-BDE3-4F775DCAD0B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0936F8C7-4586-4195-BD34-5B6BC6A7306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549355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36B92-B67A-4504-A68D-512694209059}"/>
              </a:ext>
            </a:extLst>
          </p:cNvPr>
          <p:cNvSpPr>
            <a:spLocks noGrp="1"/>
          </p:cNvSpPr>
          <p:nvPr>
            <p:ph type="title"/>
          </p:nvPr>
        </p:nvSpPr>
        <p:spPr/>
        <p:txBody>
          <a:bodyPr/>
          <a:lstStyle/>
          <a:p>
            <a:r>
              <a:rPr lang="en-US" dirty="0"/>
              <a:t>ITPC Resources on CLM, Cont’d</a:t>
            </a:r>
          </a:p>
        </p:txBody>
      </p:sp>
      <p:graphicFrame>
        <p:nvGraphicFramePr>
          <p:cNvPr id="6" name="Table 5">
            <a:extLst>
              <a:ext uri="{FF2B5EF4-FFF2-40B4-BE49-F238E27FC236}">
                <a16:creationId xmlns:a16="http://schemas.microsoft.com/office/drawing/2014/main" id="{A9B96364-1B99-4240-A642-2516600D94A1}"/>
              </a:ext>
            </a:extLst>
          </p:cNvPr>
          <p:cNvGraphicFramePr>
            <a:graphicFrameLocks noGrp="1"/>
          </p:cNvGraphicFramePr>
          <p:nvPr/>
        </p:nvGraphicFramePr>
        <p:xfrm>
          <a:off x="723900" y="1610498"/>
          <a:ext cx="10782301" cy="4023360"/>
        </p:xfrm>
        <a:graphic>
          <a:graphicData uri="http://schemas.openxmlformats.org/drawingml/2006/table">
            <a:tbl>
              <a:tblPr firstRow="1" bandRow="1">
                <a:tableStyleId>{5C22544A-7EE6-4342-B048-85BDC9FD1C3A}</a:tableStyleId>
              </a:tblPr>
              <a:tblGrid>
                <a:gridCol w="4525433">
                  <a:extLst>
                    <a:ext uri="{9D8B030D-6E8A-4147-A177-3AD203B41FA5}">
                      <a16:colId xmlns:a16="http://schemas.microsoft.com/office/drawing/2014/main" val="573217063"/>
                    </a:ext>
                  </a:extLst>
                </a:gridCol>
                <a:gridCol w="2743200">
                  <a:extLst>
                    <a:ext uri="{9D8B030D-6E8A-4147-A177-3AD203B41FA5}">
                      <a16:colId xmlns:a16="http://schemas.microsoft.com/office/drawing/2014/main" val="1363685838"/>
                    </a:ext>
                  </a:extLst>
                </a:gridCol>
                <a:gridCol w="3513668">
                  <a:extLst>
                    <a:ext uri="{9D8B030D-6E8A-4147-A177-3AD203B41FA5}">
                      <a16:colId xmlns:a16="http://schemas.microsoft.com/office/drawing/2014/main" val="1051918850"/>
                    </a:ext>
                  </a:extLst>
                </a:gridCol>
              </a:tblGrid>
              <a:tr h="255033">
                <a:tc>
                  <a:txBody>
                    <a:bodyPr/>
                    <a:lstStyle/>
                    <a:p>
                      <a:pPr algn="l"/>
                      <a:r>
                        <a:rPr lang="en-US" sz="1800" b="1" dirty="0">
                          <a:latin typeface="Calibri" panose="020F0502020204030204" pitchFamily="34" charset="0"/>
                          <a:cs typeface="Calibri" panose="020F0502020204030204" pitchFamily="34" charset="0"/>
                        </a:rPr>
                        <a:t>Title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Source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URL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86055099"/>
                  </a:ext>
                </a:extLst>
              </a:tr>
              <a:tr h="446308">
                <a:tc>
                  <a:txBody>
                    <a:bodyPr/>
                    <a:lstStyle/>
                    <a:p>
                      <a:r>
                        <a:rPr lang="en-US" sz="1800" dirty="0">
                          <a:solidFill>
                            <a:schemeClr val="bg1"/>
                          </a:solidFill>
                          <a:latin typeface="Calibri" panose="020F0502020204030204" pitchFamily="34" charset="0"/>
                          <a:cs typeface="Calibri" panose="020F0502020204030204" pitchFamily="34" charset="0"/>
                        </a:rPr>
                        <a:t>Chasing waterfalls: Cascades of care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IAS 2019 Session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800" dirty="0">
                          <a:solidFill>
                            <a:schemeClr val="bg1"/>
                          </a:solidFill>
                          <a:latin typeface="Calibri" panose="020F0502020204030204" pitchFamily="34" charset="0"/>
                          <a:cs typeface="Calibri" panose="020F0502020204030204" pitchFamily="34" charset="0"/>
                        </a:rPr>
                        <a:t>http://programme.ias2019.org/Programme/Session/109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14495241"/>
                  </a:ext>
                </a:extLst>
              </a:tr>
              <a:tr h="828858">
                <a:tc>
                  <a:txBody>
                    <a:bodyPr/>
                    <a:lstStyle/>
                    <a:p>
                      <a:r>
                        <a:rPr lang="en-US" sz="1800" dirty="0">
                          <a:solidFill>
                            <a:schemeClr val="bg1"/>
                          </a:solidFill>
                          <a:latin typeface="Calibri" panose="020F0502020204030204" pitchFamily="34" charset="0"/>
                          <a:cs typeface="Calibri" panose="020F0502020204030204" pitchFamily="34" charset="0"/>
                        </a:rPr>
                        <a:t>Leakages in ART treatment cascades in West Africa and Zambia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NAM </a:t>
                      </a:r>
                      <a:r>
                        <a:rPr lang="en-US" sz="1800" dirty="0" err="1">
                          <a:solidFill>
                            <a:schemeClr val="bg1"/>
                          </a:solidFill>
                          <a:latin typeface="Calibri" panose="020F0502020204030204" pitchFamily="34" charset="0"/>
                          <a:cs typeface="Calibri" panose="020F0502020204030204" pitchFamily="34" charset="0"/>
                        </a:rPr>
                        <a:t>AIDSmap</a:t>
                      </a:r>
                      <a:endParaRPr lang="en-US" sz="18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800" dirty="0">
                          <a:solidFill>
                            <a:schemeClr val="bg1"/>
                          </a:solidFill>
                          <a:latin typeface="Calibri" panose="020F0502020204030204" pitchFamily="34" charset="0"/>
                          <a:cs typeface="Calibri" panose="020F0502020204030204" pitchFamily="34" charset="0"/>
                        </a:rPr>
                        <a:t>https://www.aidsmap.com/news/aug-2019/leakages-art-treatment-cascades-west-africa-and-zambia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33450241"/>
                  </a:ext>
                </a:extLst>
              </a:tr>
              <a:tr h="1020133">
                <a:tc>
                  <a:txBody>
                    <a:bodyPr/>
                    <a:lstStyle/>
                    <a:p>
                      <a:r>
                        <a:rPr lang="en-US" sz="1800" dirty="0">
                          <a:solidFill>
                            <a:schemeClr val="bg1"/>
                          </a:solidFill>
                          <a:latin typeface="Calibri" panose="020F0502020204030204" pitchFamily="34" charset="0"/>
                          <a:cs typeface="Calibri" panose="020F0502020204030204" pitchFamily="34" charset="0"/>
                        </a:rPr>
                        <a:t>Understanding Gaps in the HIV Treatment Cascade in 11 West African Countries: Findings from a Regional Community Treatment Observatory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Center for Social Science Research at the University of Cape Town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800" dirty="0">
                          <a:solidFill>
                            <a:schemeClr val="bg1"/>
                          </a:solidFill>
                          <a:latin typeface="Calibri" panose="020F0502020204030204" pitchFamily="34" charset="0"/>
                          <a:cs typeface="Calibri" panose="020F0502020204030204" pitchFamily="34" charset="0"/>
                        </a:rPr>
                        <a:t>http://www.cssr.uct.ac.za/event/understanding-gaps-hiv-treatment-cascade-11-west-african-countries-findings-regional-community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41423160"/>
                  </a:ext>
                </a:extLst>
              </a:tr>
              <a:tr h="828858">
                <a:tc>
                  <a:txBody>
                    <a:bodyPr/>
                    <a:lstStyle/>
                    <a:p>
                      <a:r>
                        <a:rPr lang="en-US" sz="1800" dirty="0">
                          <a:solidFill>
                            <a:schemeClr val="bg1"/>
                          </a:solidFill>
                          <a:latin typeface="Calibri" panose="020F0502020204030204" pitchFamily="34" charset="0"/>
                          <a:cs typeface="Calibri" panose="020F0502020204030204" pitchFamily="34" charset="0"/>
                        </a:rPr>
                        <a:t>Community-Led Monitoring Brief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International Treatment Preparedness Coalition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800" dirty="0">
                          <a:solidFill>
                            <a:schemeClr val="bg1"/>
                          </a:solidFill>
                          <a:latin typeface="Calibri" panose="020F0502020204030204" pitchFamily="34" charset="0"/>
                          <a:cs typeface="Calibri" panose="020F0502020204030204" pitchFamily="34" charset="0"/>
                        </a:rPr>
                        <a:t>https://itpcglobal.org/wp-content/uploads/2020/02/Community-Led-Monitoring-Brief_full.pdf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28892727"/>
                  </a:ext>
                </a:extLst>
              </a:tr>
            </a:tbl>
          </a:graphicData>
        </a:graphic>
      </p:graphicFrame>
      <p:grpSp>
        <p:nvGrpSpPr>
          <p:cNvPr id="7" name="Group 1">
            <a:extLst>
              <a:ext uri="{FF2B5EF4-FFF2-40B4-BE49-F238E27FC236}">
                <a16:creationId xmlns:a16="http://schemas.microsoft.com/office/drawing/2014/main" id="{2F8D9F30-6D58-47E2-AE64-BD58D3432F65}"/>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2D8018D7-E838-4CC2-A1F3-FE9C4A65DD1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342681BC-83C9-491A-BF9C-12F721C6B73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720370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0D09B-2872-4B98-B3A7-30ED1E14BC66}"/>
              </a:ext>
            </a:extLst>
          </p:cNvPr>
          <p:cNvSpPr>
            <a:spLocks noGrp="1"/>
          </p:cNvSpPr>
          <p:nvPr>
            <p:ph type="title"/>
          </p:nvPr>
        </p:nvSpPr>
        <p:spPr/>
        <p:txBody>
          <a:bodyPr/>
          <a:lstStyle/>
          <a:p>
            <a:r>
              <a:rPr lang="en-US" dirty="0"/>
              <a:t>Take-home Points </a:t>
            </a:r>
          </a:p>
        </p:txBody>
      </p:sp>
      <p:sp>
        <p:nvSpPr>
          <p:cNvPr id="4" name="Content Placeholder 3">
            <a:extLst>
              <a:ext uri="{FF2B5EF4-FFF2-40B4-BE49-F238E27FC236}">
                <a16:creationId xmlns:a16="http://schemas.microsoft.com/office/drawing/2014/main" id="{1DBB29DA-0C73-4689-B77E-C2DC0908518A}"/>
              </a:ext>
            </a:extLst>
          </p:cNvPr>
          <p:cNvSpPr>
            <a:spLocks noGrp="1"/>
          </p:cNvSpPr>
          <p:nvPr>
            <p:ph idx="1"/>
          </p:nvPr>
        </p:nvSpPr>
        <p:spPr/>
        <p:txBody>
          <a:bodyPr/>
          <a:lstStyle/>
          <a:p>
            <a:r>
              <a:rPr lang="en-US" sz="2800" dirty="0">
                <a:effectLst/>
                <a:cs typeface="Calibri" panose="020F0502020204030204" pitchFamily="34" charset="0"/>
              </a:rPr>
              <a:t>We cannot be colorblind in our approach to patient care</a:t>
            </a:r>
            <a:endParaRPr lang="en-US" sz="3200" dirty="0">
              <a:effectLst/>
              <a:cs typeface="Calibri" panose="020F0502020204030204" pitchFamily="34" charset="0"/>
            </a:endParaRPr>
          </a:p>
          <a:p>
            <a:r>
              <a:rPr lang="en-US" dirty="0">
                <a:cs typeface="Calibri" panose="020F0502020204030204" pitchFamily="34" charset="0"/>
              </a:rPr>
              <a:t>The type of healthcare one receives pre</a:t>
            </a:r>
            <a:r>
              <a:rPr lang="en-US" sz="2800" dirty="0">
                <a:effectLst/>
                <a:cs typeface="Calibri" panose="020F0502020204030204" pitchFamily="34" charset="0"/>
              </a:rPr>
              <a:t>determined prior to their clinic appointment</a:t>
            </a:r>
          </a:p>
          <a:p>
            <a:pPr lvl="1"/>
            <a:r>
              <a:rPr lang="en-US" dirty="0">
                <a:effectLst/>
                <a:cs typeface="Calibri" panose="020F0502020204030204" pitchFamily="34" charset="0"/>
              </a:rPr>
              <a:t> Racism is a driver of the social determinants of health</a:t>
            </a:r>
          </a:p>
          <a:p>
            <a:pPr lvl="1"/>
            <a:r>
              <a:rPr lang="en-US" dirty="0">
                <a:cs typeface="Calibri" panose="020F0502020204030204" pitchFamily="34" charset="0"/>
              </a:rPr>
              <a:t> </a:t>
            </a:r>
            <a:r>
              <a:rPr lang="en-US" dirty="0">
                <a:effectLst/>
                <a:cs typeface="Calibri" panose="020F0502020204030204" pitchFamily="34" charset="0"/>
              </a:rPr>
              <a:t>A holistic and structural approach is essential</a:t>
            </a:r>
            <a:endParaRPr lang="en-US" sz="3000" dirty="0">
              <a:effectLst/>
              <a:cs typeface="Calibri" panose="020F0502020204030204" pitchFamily="34" charset="0"/>
            </a:endParaRPr>
          </a:p>
          <a:p>
            <a:r>
              <a:rPr lang="en-US" sz="2800" dirty="0">
                <a:effectLst/>
                <a:cs typeface="Calibri" panose="020F0502020204030204" pitchFamily="34" charset="0"/>
              </a:rPr>
              <a:t>CLM is a critical intervention led by affected communities that contributes to improving health outcomes</a:t>
            </a:r>
            <a:endParaRPr lang="en-US" sz="3200" dirty="0">
              <a:effectLst/>
              <a:cs typeface="Calibri" panose="020F0502020204030204" pitchFamily="34" charset="0"/>
            </a:endParaRPr>
          </a:p>
          <a:p>
            <a:r>
              <a:rPr lang="en-US" dirty="0">
                <a:cs typeface="Calibri" panose="020F0502020204030204" pitchFamily="34" charset="0"/>
              </a:rPr>
              <a:t>Community d</a:t>
            </a:r>
            <a:r>
              <a:rPr lang="en-US" sz="2800" dirty="0">
                <a:effectLst/>
                <a:cs typeface="Calibri" panose="020F0502020204030204" pitchFamily="34" charset="0"/>
              </a:rPr>
              <a:t>ata sources should complement traditional academic data to ensure sight of the whole data story and calibrate interventions in HIV care</a:t>
            </a:r>
            <a:endParaRPr lang="en-US" dirty="0">
              <a:cs typeface="Calibri" panose="020F0502020204030204" pitchFamily="34" charset="0"/>
            </a:endParaRPr>
          </a:p>
        </p:txBody>
      </p:sp>
      <p:grpSp>
        <p:nvGrpSpPr>
          <p:cNvPr id="5" name="Group 1">
            <a:extLst>
              <a:ext uri="{FF2B5EF4-FFF2-40B4-BE49-F238E27FC236}">
                <a16:creationId xmlns:a16="http://schemas.microsoft.com/office/drawing/2014/main" id="{39C944C7-0B88-FB42-98C7-3ADF3439B0FA}"/>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48128625-23DA-7345-9299-AAA3CCA413B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27D00CC2-4796-D54A-A960-CC0BA3DEAAB3}"/>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662051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kumimoji="0" lang="en-US" altLang="en-US" sz="40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Go Online for More CCO </a:t>
            </a:r>
            <a:br>
              <a:rPr kumimoji="0" lang="en-US" altLang="en-US" sz="40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br>
            <a:r>
              <a:rPr kumimoji="0" lang="en-US" altLang="en-US" sz="40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Coverage of Racial Disparities in Hepatitis and HIV</a:t>
            </a:r>
            <a:endParaRPr lang="en-US" altLang="en-US" sz="4000" dirty="0"/>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spcAft>
                <a:spcPts val="300"/>
              </a:spcAft>
              <a:buClr>
                <a:schemeClr val="accent6"/>
              </a:buClr>
              <a:defRPr/>
            </a:pPr>
            <a:r>
              <a:rPr lang="en-US" dirty="0">
                <a:solidFill>
                  <a:srgbClr val="E1471D"/>
                </a:solidFill>
                <a:cs typeface="Calibri" panose="020F0502020204030204" pitchFamily="34" charset="0"/>
              </a:rPr>
              <a:t>ClinicalThought commentaries </a:t>
            </a:r>
            <a:r>
              <a:rPr lang="en-US" b="0" dirty="0">
                <a:cs typeface="Calibri" panose="020F0502020204030204" pitchFamily="34" charset="0"/>
              </a:rPr>
              <a:t>in which faculty working on combatting racial inequities provide personal perspectives on strategies that clinicians should implement</a:t>
            </a:r>
          </a:p>
          <a:p>
            <a:pPr>
              <a:spcAft>
                <a:spcPts val="300"/>
              </a:spcAft>
              <a:buClr>
                <a:schemeClr val="accent6"/>
              </a:buClr>
              <a:defRPr/>
            </a:pPr>
            <a:r>
              <a:rPr lang="en-US" dirty="0">
                <a:solidFill>
                  <a:schemeClr val="accent3"/>
                </a:solidFill>
                <a:effectLst/>
                <a:cs typeface="Calibri" panose="020F0502020204030204" pitchFamily="34" charset="0"/>
              </a:rPr>
              <a:t>Clinical Focus modules </a:t>
            </a:r>
            <a:r>
              <a:rPr lang="en-US" b="0" dirty="0">
                <a:effectLst/>
                <a:cs typeface="Calibri" panose="020F0502020204030204" pitchFamily="34" charset="0"/>
              </a:rPr>
              <a:t>providing in-depth consideration of the most challenging aspects of racial disparities in care globally</a:t>
            </a:r>
          </a:p>
          <a:p>
            <a:pPr>
              <a:spcAft>
                <a:spcPts val="300"/>
              </a:spcAft>
              <a:buClr>
                <a:schemeClr val="tx2">
                  <a:lumMod val="20000"/>
                  <a:lumOff val="80000"/>
                </a:schemeClr>
              </a:buClr>
              <a:defRPr/>
            </a:pPr>
            <a:r>
              <a:rPr lang="en-US" dirty="0">
                <a:solidFill>
                  <a:srgbClr val="E1471D"/>
                </a:solidFill>
                <a:cs typeface="Calibri" panose="020F0502020204030204" pitchFamily="34" charset="0"/>
              </a:rPr>
              <a:t>Additional CME/CE-certified slidesets </a:t>
            </a:r>
            <a:r>
              <a:rPr lang="en-US" b="0" dirty="0">
                <a:cs typeface="Calibri" panose="020F0502020204030204" pitchFamily="34" charset="0"/>
              </a:rPr>
              <a:t>on barriers to viral hepatitis and </a:t>
            </a:r>
            <a:br>
              <a:rPr lang="en-US" b="0" dirty="0">
                <a:cs typeface="Calibri" panose="020F0502020204030204" pitchFamily="34" charset="0"/>
              </a:rPr>
            </a:br>
            <a:r>
              <a:rPr lang="en-US" b="0" dirty="0">
                <a:cs typeface="Calibri" panose="020F0502020204030204" pitchFamily="34" charset="0"/>
              </a:rPr>
              <a:t>HIV care with expert faculty commentary </a:t>
            </a:r>
          </a:p>
          <a:p>
            <a:pPr>
              <a:spcAft>
                <a:spcPts val="300"/>
              </a:spcAft>
              <a:buClr>
                <a:schemeClr val="tx2">
                  <a:lumMod val="20000"/>
                  <a:lumOff val="80000"/>
                </a:schemeClr>
              </a:buClr>
              <a:defRPr/>
            </a:pPr>
            <a:r>
              <a:rPr lang="en-US" dirty="0">
                <a:solidFill>
                  <a:srgbClr val="E1471D"/>
                </a:solidFill>
                <a:cs typeface="Calibri" panose="020F0502020204030204" pitchFamily="34" charset="0"/>
              </a:rPr>
              <a:t>Podcasts </a:t>
            </a:r>
            <a:r>
              <a:rPr lang="en-US" b="0" dirty="0">
                <a:cs typeface="Calibri" panose="020F0502020204030204" pitchFamily="34" charset="0"/>
              </a:rPr>
              <a:t>of all the key data</a:t>
            </a:r>
          </a:p>
          <a:p>
            <a:pPr>
              <a:spcAft>
                <a:spcPts val="300"/>
              </a:spcAft>
              <a:buClr>
                <a:schemeClr val="tx2">
                  <a:lumMod val="20000"/>
                  <a:lumOff val="80000"/>
                </a:schemeClr>
              </a:buClr>
              <a:defRPr/>
            </a:pPr>
            <a:endParaRPr lang="en-US" b="0" dirty="0">
              <a:cs typeface="Calibri" panose="020F0502020204030204" pitchFamily="34" charset="0"/>
            </a:endParaRPr>
          </a:p>
          <a:p>
            <a:pPr>
              <a:spcAft>
                <a:spcPts val="300"/>
              </a:spcAft>
              <a:buClr>
                <a:schemeClr val="tx2">
                  <a:lumMod val="20000"/>
                  <a:lumOff val="80000"/>
                </a:schemeClr>
              </a:buClr>
              <a:defRPr/>
            </a:pPr>
            <a:endParaRPr lang="en-US" b="0" dirty="0">
              <a:cs typeface="Calibri" panose="020F0502020204030204" pitchFamily="34" charset="0"/>
            </a:endParaRPr>
          </a:p>
        </p:txBody>
      </p:sp>
      <p:sp>
        <p:nvSpPr>
          <p:cNvPr id="6" name="Content Placeholder 4">
            <a:extLst>
              <a:ext uri="{FF2B5EF4-FFF2-40B4-BE49-F238E27FC236}">
                <a16:creationId xmlns:a16="http://schemas.microsoft.com/office/drawing/2014/main" id="{9D2BF65C-3161-4CCB-88D2-965090B0C987}"/>
              </a:ext>
            </a:extLst>
          </p:cNvPr>
          <p:cNvSpPr>
            <a:spLocks noGrp="1"/>
          </p:cNvSpPr>
          <p:nvPr>
            <p:ph sz="quarter" idx="11"/>
          </p:nvPr>
        </p:nvSpPr>
        <p:spPr/>
        <p:txBody>
          <a:bodyPr/>
          <a:lstStyle/>
          <a:p>
            <a:pPr marL="0" indent="0">
              <a:buNone/>
            </a:pPr>
            <a:r>
              <a:rPr lang="en-US" sz="2400" b="1" dirty="0">
                <a:solidFill>
                  <a:schemeClr val="accent3"/>
                </a:solidFill>
                <a:hlinkClick r:id="rId3"/>
              </a:rPr>
              <a:t>clinicaloptions.com/</a:t>
            </a:r>
            <a:r>
              <a:rPr lang="en-US" sz="2400" b="1" dirty="0" err="1">
                <a:solidFill>
                  <a:schemeClr val="accent3"/>
                </a:solidFill>
                <a:hlinkClick r:id="rId3"/>
              </a:rPr>
              <a:t>hiv</a:t>
            </a:r>
            <a:endParaRPr lang="en-US" sz="2400" b="1" u="sng" dirty="0">
              <a:solidFill>
                <a:schemeClr val="accent3"/>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A4FR6MYESRRE-1578231095-8</_dlc_DocId>
    <_dlc_DocIdUrl xmlns="d359a8a5-731c-4a71-8636-5ac3511c1690">
      <Url>https://intranet.clinicaloptions.com/mews/hiv/HIV_2021_Racial_Disparities_WC_(PRP3859)/Clinical_Focus__3/_layouts/15/DocIdRedir.aspx?ID=A4FR6MYESRRE-1578231095-8</Url>
      <Description>A4FR6MYESRRE-1578231095-8</Description>
    </_dlc_DocIdUrl>
    <Document_x0020_Category xmlns="b563d3d4-be25-4ce6-bc1a-293c97573f7a">Slides - Clin Focus Mod</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A2EB7EB4224B31499748C0DD6E529E33" ma:contentTypeVersion="1" ma:contentTypeDescription="Create a new document." ma:contentTypeScope="" ma:versionID="a5ae8c1e1818a78f14d626481a68c4f3">
  <xsd:schema xmlns:xsd="http://www.w3.org/2001/XMLSchema" xmlns:xs="http://www.w3.org/2001/XMLSchema" xmlns:p="http://schemas.microsoft.com/office/2006/metadata/properties" xmlns:ns2="d359a8a5-731c-4a71-8636-5ac3511c1690" xmlns:ns3="b563d3d4-be25-4ce6-bc1a-293c97573f7a" targetNamespace="http://schemas.microsoft.com/office/2006/metadata/properties" ma:root="true" ma:fieldsID="67faa84ad95a2ebd550ebba10d73174d" ns2:_="" ns3:_="">
    <xsd:import namespace="d359a8a5-731c-4a71-8636-5ac3511c1690"/>
    <xsd:import namespace="b563d3d4-be25-4ce6-bc1a-293c97573f7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563d3d4-be25-4ce6-bc1a-293c97573f7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C758BD-F2E3-4753-9DCD-DA568CFE5EF3}">
  <ds:schemaRefs>
    <ds:schemaRef ds:uri="http://schemas.microsoft.com/sharepoint/v3/contenttype/forms"/>
  </ds:schemaRefs>
</ds:datastoreItem>
</file>

<file path=customXml/itemProps2.xml><?xml version="1.0" encoding="utf-8"?>
<ds:datastoreItem xmlns:ds="http://schemas.openxmlformats.org/officeDocument/2006/customXml" ds:itemID="{BBB036BC-91B9-4BBA-B928-20768173DD8B}">
  <ds:schemaRefs>
    <ds:schemaRef ds:uri="http://purl.org/dc/terms/"/>
    <ds:schemaRef ds:uri="http://purl.org/dc/dcmitype/"/>
    <ds:schemaRef ds:uri="http://schemas.openxmlformats.org/package/2006/metadata/core-properties"/>
    <ds:schemaRef ds:uri="http://schemas.microsoft.com/office/2006/metadata/properties"/>
    <ds:schemaRef ds:uri="http://purl.org/dc/elements/1.1/"/>
    <ds:schemaRef ds:uri="http://www.w3.org/XML/1998/namespace"/>
    <ds:schemaRef ds:uri="http://schemas.microsoft.com/office/2006/documentManagement/types"/>
    <ds:schemaRef ds:uri="http://schemas.microsoft.com/office/infopath/2007/PartnerControls"/>
    <ds:schemaRef ds:uri="b563d3d4-be25-4ce6-bc1a-293c97573f7a"/>
    <ds:schemaRef ds:uri="d359a8a5-731c-4a71-8636-5ac3511c1690"/>
  </ds:schemaRefs>
</ds:datastoreItem>
</file>

<file path=customXml/itemProps3.xml><?xml version="1.0" encoding="utf-8"?>
<ds:datastoreItem xmlns:ds="http://schemas.openxmlformats.org/officeDocument/2006/customXml" ds:itemID="{B2EAA1F3-D016-4A84-95B8-84CBFB23EFD7}">
  <ds:schemaRefs>
    <ds:schemaRef ds:uri="http://schemas.microsoft.com/sharepoint/events"/>
  </ds:schemaRefs>
</ds:datastoreItem>
</file>

<file path=customXml/itemProps4.xml><?xml version="1.0" encoding="utf-8"?>
<ds:datastoreItem xmlns:ds="http://schemas.openxmlformats.org/officeDocument/2006/customXml" ds:itemID="{4E31E1B8-7D8D-4CE2-A4AE-62DBA42AE1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b563d3d4-be25-4ce6-bc1a-293c97573f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8978</TotalTime>
  <Words>3144</Words>
  <Application>Microsoft Office PowerPoint</Application>
  <PresentationFormat>Widescreen</PresentationFormat>
  <Paragraphs>386</Paragraphs>
  <Slides>29</Slides>
  <Notes>22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29</vt:i4>
      </vt:variant>
    </vt:vector>
  </HeadingPairs>
  <TitlesOfParts>
    <vt:vector size="41" baseType="lpstr">
      <vt:lpstr>Arial</vt:lpstr>
      <vt:lpstr>Avenir</vt:lpstr>
      <vt:lpstr>AvenirNext LT Pro Cn</vt:lpstr>
      <vt:lpstr>Calibri</vt:lpstr>
      <vt:lpstr>Lato</vt:lpstr>
      <vt:lpstr>Londrina Solid</vt:lpstr>
      <vt:lpstr>Roboto</vt:lpstr>
      <vt:lpstr>Segoe UI</vt:lpstr>
      <vt:lpstr>Times</vt:lpstr>
      <vt:lpstr>Verdana</vt:lpstr>
      <vt:lpstr>Wingdings</vt:lpstr>
      <vt:lpstr>2017_HTAA_Diabetes</vt:lpstr>
      <vt:lpstr>Community-Based Solutions to Racial Disparities in HIV Care</vt:lpstr>
      <vt:lpstr>About These Slides</vt:lpstr>
      <vt:lpstr>Core Faculty</vt:lpstr>
      <vt:lpstr>Disproportionate Impact of HIV Among  BIPOC Communities Globally </vt:lpstr>
      <vt:lpstr>Snapshot of Global HIV Epidemic by Region</vt:lpstr>
      <vt:lpstr>What Determines Good Health?</vt:lpstr>
      <vt:lpstr>Racial Health Inequities Existed Before COVID-19</vt:lpstr>
      <vt:lpstr>Barriers to HIV Testing, Prevention, and Treatment Services Globally </vt:lpstr>
      <vt:lpstr>Race, Power, and HIV</vt:lpstr>
      <vt:lpstr>Improved Access Not as Important as High Quality </vt:lpstr>
      <vt:lpstr>Cyclical HIV Cascade</vt:lpstr>
      <vt:lpstr>Discriminatory Practices</vt:lpstr>
      <vt:lpstr>Strategies to Overcome Barriers to Engagement With HIV Care Globally </vt:lpstr>
      <vt:lpstr>What Is Citizen Science?</vt:lpstr>
      <vt:lpstr>Community-Led Monitoring and Advocacy</vt:lpstr>
      <vt:lpstr>What Is Community-Led Monitoring and Advocacy?</vt:lpstr>
      <vt:lpstr>Community-Led Monitoring Impact and Advocacy Wins: Sierra Leone</vt:lpstr>
      <vt:lpstr>What Can CTOs Monitor?</vt:lpstr>
      <vt:lpstr>The Power of BIG DATA in the Hands of Activated Communities</vt:lpstr>
      <vt:lpstr>Key Results of ITPC’s Community-Led Monitoring</vt:lpstr>
      <vt:lpstr>Regional Community Treatment Observatories </vt:lpstr>
      <vt:lpstr>Empowering Communities to End TB</vt:lpstr>
      <vt:lpstr>Stigma Remains Pervasive</vt:lpstr>
      <vt:lpstr>What Do Recipients of Care Say?</vt:lpstr>
      <vt:lpstr>How Will We Know What We Need to Change  or Where/How to Intervene Before 2030?</vt:lpstr>
      <vt:lpstr>ITPC Resources on CLM</vt:lpstr>
      <vt:lpstr>ITPC Resources on CLM, Cont’d</vt:lpstr>
      <vt:lpstr>Take-home Points </vt:lpstr>
      <vt:lpstr>Go Online for More CCO  Coverage of Racial Disparities in Hepatitis and HIV</vt:lpstr>
    </vt:vector>
  </TitlesOfParts>
  <Company>UAB Pediatrics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Community-Based Solutions to Racial Disparities</dc:title>
  <dc:creator>Samantha Hill</dc:creator>
  <cp:lastModifiedBy>Jessica Buckley</cp:lastModifiedBy>
  <cp:revision>213</cp:revision>
  <dcterms:created xsi:type="dcterms:W3CDTF">2021-10-02T15:18:27Z</dcterms:created>
  <dcterms:modified xsi:type="dcterms:W3CDTF">2022-02-04T21:48:33Z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b6284908-b3fe-42c9-be5e-890dfabeab0f</vt:lpwstr>
  </property>
  <property fmtid="{D5CDD505-2E9C-101B-9397-08002B2CF9AE}" pid="3" name="ContentTypeId">
    <vt:lpwstr>0x010100A2EB7EB4224B31499748C0DD6E529E33</vt:lpwstr>
  </property>
</Properties>
</file>