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6"/>
  </p:sldMasterIdLst>
  <p:notesMasterIdLst>
    <p:notesMasterId r:id="rId39"/>
  </p:notesMasterIdLst>
  <p:handoutMasterIdLst>
    <p:handoutMasterId r:id="rId40"/>
  </p:handoutMasterIdLst>
  <p:sldIdLst>
    <p:sldId id="321" r:id="rId7"/>
    <p:sldId id="2141412040" r:id="rId8"/>
    <p:sldId id="296" r:id="rId9"/>
    <p:sldId id="2141412013" r:id="rId10"/>
    <p:sldId id="2141412054" r:id="rId11"/>
    <p:sldId id="2141412026" r:id="rId12"/>
    <p:sldId id="2141412027" r:id="rId13"/>
    <p:sldId id="2141412028" r:id="rId14"/>
    <p:sldId id="2141412029" r:id="rId15"/>
    <p:sldId id="2141412030" r:id="rId16"/>
    <p:sldId id="2141412031" r:id="rId17"/>
    <p:sldId id="2141412055" r:id="rId18"/>
    <p:sldId id="2141412057" r:id="rId19"/>
    <p:sldId id="2141412034" r:id="rId20"/>
    <p:sldId id="2141411959" r:id="rId21"/>
    <p:sldId id="2141411969" r:id="rId22"/>
    <p:sldId id="2141411967" r:id="rId23"/>
    <p:sldId id="2141412035" r:id="rId24"/>
    <p:sldId id="2141411950" r:id="rId25"/>
    <p:sldId id="2141412046" r:id="rId26"/>
    <p:sldId id="1993219174" r:id="rId27"/>
    <p:sldId id="2141412047" r:id="rId28"/>
    <p:sldId id="2141412059" r:id="rId29"/>
    <p:sldId id="2141412058" r:id="rId30"/>
    <p:sldId id="1049" r:id="rId31"/>
    <p:sldId id="2141411948" r:id="rId32"/>
    <p:sldId id="2141411962" r:id="rId33"/>
    <p:sldId id="2141412036" r:id="rId34"/>
    <p:sldId id="2141411964" r:id="rId35"/>
    <p:sldId id="2141412044" r:id="rId36"/>
    <p:sldId id="2141412001" r:id="rId37"/>
    <p:sldId id="318" r:id="rId38"/>
  </p:sldIdLst>
  <p:sldSz cx="12192000" cy="6858000"/>
  <p:notesSz cx="7315200" cy="9601200"/>
  <p:custDataLst>
    <p:tags r:id="rId4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0A7CF141-780F-4312-BE58-5F5A21E89513}">
          <p14:sldIdLst>
            <p14:sldId id="321"/>
            <p14:sldId id="2141412040"/>
            <p14:sldId id="296"/>
          </p14:sldIdLst>
        </p14:section>
        <p14:section name="Background" id="{5EDEB3B7-B877-4800-9781-E4D7FAE99238}">
          <p14:sldIdLst>
            <p14:sldId id="2141412013"/>
            <p14:sldId id="2141412054"/>
            <p14:sldId id="2141412026"/>
          </p14:sldIdLst>
        </p14:section>
        <p14:section name="COVID-19 and CLD" id="{C6C11DE1-FD79-40F9-AF24-182CC296BC6D}">
          <p14:sldIdLst>
            <p14:sldId id="2141412027"/>
            <p14:sldId id="2141412028"/>
            <p14:sldId id="2141412029"/>
            <p14:sldId id="2141412030"/>
            <p14:sldId id="2141412031"/>
            <p14:sldId id="2141412055"/>
            <p14:sldId id="2141412057"/>
            <p14:sldId id="2141412034"/>
            <p14:sldId id="2141411959"/>
            <p14:sldId id="2141411969"/>
            <p14:sldId id="2141411967"/>
          </p14:sldIdLst>
        </p14:section>
        <p14:section name="Management Guidance-AASLD" id="{C4A5E450-3F3B-4DB4-99B1-C2C4D3F82A06}">
          <p14:sldIdLst>
            <p14:sldId id="2141412035"/>
            <p14:sldId id="2141411950"/>
          </p14:sldIdLst>
        </p14:section>
        <p14:section name="Outcomes Questions" id="{5E760D47-6C6A-4688-94D0-F7014EB5E776}">
          <p14:sldIdLst>
            <p14:sldId id="2141412046"/>
            <p14:sldId id="1993219174"/>
            <p14:sldId id="2141412047"/>
            <p14:sldId id="2141412059"/>
            <p14:sldId id="2141412058"/>
          </p14:sldIdLst>
        </p14:section>
        <p14:section name="Vaccine" id="{16429E88-B665-417B-A379-B170C6B45D95}">
          <p14:sldIdLst>
            <p14:sldId id="1049"/>
            <p14:sldId id="2141411948"/>
          </p14:sldIdLst>
        </p14:section>
        <p14:section name="Telemedicine" id="{9BDC06A8-8AAA-4CAD-B123-F55639FED4AA}">
          <p14:sldIdLst>
            <p14:sldId id="2141411962"/>
            <p14:sldId id="2141412036"/>
            <p14:sldId id="2141411964"/>
            <p14:sldId id="2141412044"/>
            <p14:sldId id="2141412001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2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orient="horz" pos="4032" userDrawn="1">
          <p15:clr>
            <a:srgbClr val="A4A3A4"/>
          </p15:clr>
        </p15:guide>
        <p15:guide id="4" orient="horz" pos="151" userDrawn="1">
          <p15:clr>
            <a:srgbClr val="A4A3A4"/>
          </p15:clr>
        </p15:guide>
        <p15:guide id="5" orient="horz" pos="258" userDrawn="1">
          <p15:clr>
            <a:srgbClr val="A4A3A4"/>
          </p15:clr>
        </p15:guide>
        <p15:guide id="6" orient="horz" pos="3912" userDrawn="1">
          <p15:clr>
            <a:srgbClr val="A4A3A4"/>
          </p15:clr>
        </p15:guide>
        <p15:guide id="7" orient="horz" userDrawn="1">
          <p15:clr>
            <a:srgbClr val="A4A3A4"/>
          </p15:clr>
        </p15:guide>
        <p15:guide id="8" pos="329" userDrawn="1">
          <p15:clr>
            <a:srgbClr val="A4A3A4"/>
          </p15:clr>
        </p15:guide>
        <p15:guide id="9" pos="7407" userDrawn="1">
          <p15:clr>
            <a:srgbClr val="A4A3A4"/>
          </p15:clr>
        </p15:guide>
        <p15:guide id="10" pos="3864" userDrawn="1">
          <p15:clr>
            <a:srgbClr val="A4A3A4"/>
          </p15:clr>
        </p15:guide>
        <p15:guide id="11" pos="432" userDrawn="1">
          <p15:clr>
            <a:srgbClr val="A4A3A4"/>
          </p15:clr>
        </p15:guide>
        <p15:guide id="12" pos="5112" userDrawn="1">
          <p15:clr>
            <a:srgbClr val="A4A3A4"/>
          </p15:clr>
        </p15:guide>
        <p15:guide id="13" pos="72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3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2" clrIdx="1"/>
  <p:cmAuthor id="11" name="alison.heintz@gmail.com" initials="a" lastIdx="3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2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Jennifer Swanson" initials="JLRS" lastIdx="124" clrIdx="12">
    <p:extLst>
      <p:ext uri="{19B8F6BF-5375-455C-9EA6-DF929625EA0E}">
        <p15:presenceInfo xmlns:p15="http://schemas.microsoft.com/office/powerpoint/2012/main" userId="Jennifer Swanson" providerId="None"/>
      </p:ext>
    </p:extLst>
  </p:cmAuthor>
  <p:cmAuthor id="14" name="Zachary Schwartz" initials="ZS" lastIdx="55" clrIdx="13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15" name="Jennifer Eimers" initials="JE" lastIdx="2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Robert Gish" initials="RG" lastIdx="8" clrIdx="15">
    <p:extLst>
      <p:ext uri="{19B8F6BF-5375-455C-9EA6-DF929625EA0E}">
        <p15:presenceInfo xmlns:p15="http://schemas.microsoft.com/office/powerpoint/2012/main" userId="S::rgish@robertgish.com::1c63d49a-3c36-4aa0-9f00-cdd08078c1e6" providerId="AD"/>
      </p:ext>
    </p:extLst>
  </p:cmAuthor>
  <p:cmAuthor id="17" name="Nicole Mitchell" initials="NM" lastIdx="5" clrIdx="16">
    <p:extLst>
      <p:ext uri="{19B8F6BF-5375-455C-9EA6-DF929625EA0E}">
        <p15:presenceInfo xmlns:p15="http://schemas.microsoft.com/office/powerpoint/2012/main" userId="bae096399bdf0730" providerId="Windows Live"/>
      </p:ext>
    </p:extLst>
  </p:cmAuthor>
  <p:cmAuthor id="18" name="aboecler@clinicaloptions.com" initials="a" lastIdx="7" clrIdx="17">
    <p:extLst>
      <p:ext uri="{19B8F6BF-5375-455C-9EA6-DF929625EA0E}">
        <p15:presenceInfo xmlns:p15="http://schemas.microsoft.com/office/powerpoint/2012/main" userId="aboecler@clinicaloptions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  <a:srgbClr val="E1471D"/>
    <a:srgbClr val="015873"/>
    <a:srgbClr val="046376"/>
    <a:srgbClr val="013763"/>
    <a:srgbClr val="033453"/>
    <a:srgbClr val="006264"/>
    <a:srgbClr val="FDB338"/>
    <a:srgbClr val="682E74"/>
    <a:srgbClr val="052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9" autoAdjust="0"/>
    <p:restoredTop sz="72549" autoAdjust="0"/>
  </p:normalViewPr>
  <p:slideViewPr>
    <p:cSldViewPr snapToGrid="0" showGuides="1">
      <p:cViewPr varScale="1">
        <p:scale>
          <a:sx n="82" d="100"/>
          <a:sy n="82" d="100"/>
        </p:scale>
        <p:origin x="1758" y="96"/>
      </p:cViewPr>
      <p:guideLst>
        <p:guide orient="horz" pos="4128"/>
        <p:guide orient="horz" pos="1008"/>
        <p:guide orient="horz" pos="4032"/>
        <p:guide orient="horz" pos="151"/>
        <p:guide orient="horz" pos="258"/>
        <p:guide orient="horz" pos="3912"/>
        <p:guide orient="horz"/>
        <p:guide pos="329"/>
        <p:guide pos="7407"/>
        <p:guide pos="3864"/>
        <p:guide pos="432"/>
        <p:guide pos="5112"/>
        <p:guide pos="72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-3750" y="-1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88066717914277"/>
          <c:y val="4.7587455874300411E-2"/>
          <c:w val="0.63494194460144027"/>
          <c:h val="0.9524125441256995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89-9979-1C2F0863AFD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89-9979-1C2F0863AFDB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89-9979-1C2F0863AFDB}"/>
              </c:ext>
            </c:extLst>
          </c:dPt>
          <c:dPt>
            <c:idx val="3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89-9979-1C2F0863AFDB}"/>
              </c:ext>
            </c:extLst>
          </c:dPt>
          <c:dLbls>
            <c:dLbl>
              <c:idx val="0"/>
              <c:layout>
                <c:manualLayout>
                  <c:x val="-0.20490862843762117"/>
                  <c:y val="1.40149366887456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00FC762-9E4F-4BF3-9BF4-1D43F05AF3BB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5A-4589-9979-1C2F0863AFDB}"/>
                </c:ext>
              </c:extLst>
            </c:dLbl>
            <c:dLbl>
              <c:idx val="1"/>
              <c:layout>
                <c:manualLayout>
                  <c:x val="0.1144962626298999"/>
                  <c:y val="-0.22025020773668968"/>
                </c:manualLayout>
              </c:layout>
              <c:tx>
                <c:rich>
                  <a:bodyPr/>
                  <a:lstStyle/>
                  <a:p>
                    <a:fld id="{21B33FD7-9F31-4F86-A712-92B4891775B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D5A-4589-9979-1C2F0863AFDB}"/>
                </c:ext>
              </c:extLst>
            </c:dLbl>
            <c:dLbl>
              <c:idx val="2"/>
              <c:layout>
                <c:manualLayout>
                  <c:x val="0.14803761323920892"/>
                  <c:y val="0.14882675249332952"/>
                </c:manualLayout>
              </c:layout>
              <c:tx>
                <c:rich>
                  <a:bodyPr/>
                  <a:lstStyle/>
                  <a:p>
                    <a:fld id="{B55A20FD-F3FE-45CA-A8EB-8E791B55AA01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5A-4589-9979-1C2F0863AFDB}"/>
                </c:ext>
              </c:extLst>
            </c:dLbl>
            <c:dLbl>
              <c:idx val="3"/>
              <c:layout>
                <c:manualLayout>
                  <c:x val="-5.1756952739998759E-2"/>
                  <c:y val="1.11690883119007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14870A-CB5F-41B6-9AD8-1784F1612524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5A-4589-9979-1C2F0863AF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28</c:v>
                </c:pt>
                <c:pt idx="2">
                  <c:v>26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A-4589-9979-1C2F0863AFD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88066717914277"/>
          <c:y val="4.7587455874300411E-2"/>
          <c:w val="0.63494194460144027"/>
          <c:h val="0.9524125441256995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5A-4589-9979-1C2F0863AFD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D5A-4589-9979-1C2F0863AFDB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5A-4589-9979-1C2F0863AFDB}"/>
              </c:ext>
            </c:extLst>
          </c:dPt>
          <c:dPt>
            <c:idx val="3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D5A-4589-9979-1C2F0863AFDB}"/>
              </c:ext>
            </c:extLst>
          </c:dPt>
          <c:dLbls>
            <c:dLbl>
              <c:idx val="0"/>
              <c:layout>
                <c:manualLayout>
                  <c:x val="-0.20490862843762117"/>
                  <c:y val="1.40149366887456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00FC762-9E4F-4BF3-9BF4-1D43F05AF3BB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D5A-4589-9979-1C2F0863AFDB}"/>
                </c:ext>
              </c:extLst>
            </c:dLbl>
            <c:dLbl>
              <c:idx val="1"/>
              <c:layout>
                <c:manualLayout>
                  <c:x val="0.1144962626298999"/>
                  <c:y val="-0.22025020773668968"/>
                </c:manualLayout>
              </c:layout>
              <c:tx>
                <c:rich>
                  <a:bodyPr/>
                  <a:lstStyle/>
                  <a:p>
                    <a:fld id="{21B33FD7-9F31-4F86-A712-92B4891775B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D5A-4589-9979-1C2F0863AFDB}"/>
                </c:ext>
              </c:extLst>
            </c:dLbl>
            <c:dLbl>
              <c:idx val="2"/>
              <c:layout>
                <c:manualLayout>
                  <c:x val="0.14803761323920892"/>
                  <c:y val="0.14882675249332952"/>
                </c:manualLayout>
              </c:layout>
              <c:tx>
                <c:rich>
                  <a:bodyPr/>
                  <a:lstStyle/>
                  <a:p>
                    <a:fld id="{B55A20FD-F3FE-45CA-A8EB-8E791B55AA01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D5A-4589-9979-1C2F0863AFDB}"/>
                </c:ext>
              </c:extLst>
            </c:dLbl>
            <c:dLbl>
              <c:idx val="3"/>
              <c:layout>
                <c:manualLayout>
                  <c:x val="-5.1756952739998759E-2"/>
                  <c:y val="1.11690883119007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14870A-CB5F-41B6-9AD8-1784F1612524}" type="VALUE">
                      <a:rPr lang="en-US" smtClean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r>
                      <a:rPr lang="en-US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>
                <a:solidFill>
                  <a:schemeClr val="tx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D5A-4589-9979-1C2F0863AF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</c:v>
                </c:pt>
                <c:pt idx="1">
                  <c:v>15</c:v>
                </c:pt>
                <c:pt idx="2">
                  <c:v>28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A-4589-9979-1C2F0863AFD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>
            <a:extLst>
              <a:ext uri="{FF2B5EF4-FFF2-40B4-BE49-F238E27FC236}">
                <a16:creationId xmlns:a16="http://schemas.microsoft.com/office/drawing/2014/main" id="{E716B656-43AE-41BF-A9E6-BDC9338EEE7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A101DA4B-1035-4FD7-BAE8-D36163A25DF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64737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7C017C7-DD01-4F77-AB2E-C2B7D5609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167D70B-CFD7-426A-A2D6-6BEF49241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EDB4D75-9418-4DA4-9621-498D9ED4A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This slide lists the faculty who were involved in the production of these slides.</a:t>
            </a:r>
          </a:p>
        </p:txBody>
      </p:sp>
    </p:spTree>
    <p:extLst>
      <p:ext uri="{BB962C8B-B14F-4D97-AF65-F5344CB8AC3E}">
        <p14:creationId xmlns:p14="http://schemas.microsoft.com/office/powerpoint/2010/main" val="2594474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This slide lists the disclosure information of the faculty and staff involved in the development of these slides.</a:t>
            </a:r>
          </a:p>
        </p:txBody>
      </p:sp>
    </p:spTree>
    <p:extLst>
      <p:ext uri="{BB962C8B-B14F-4D97-AF65-F5344CB8AC3E}">
        <p14:creationId xmlns:p14="http://schemas.microsoft.com/office/powerpoint/2010/main" val="2439505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67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HCC, hepatocellular carcinoma; HCV, hepatitis C virus.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07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u="none" dirty="0"/>
              <a:t>HCV, hepatitis C virus.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61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1" dirty="0">
                <a:solidFill>
                  <a:srgbClr val="212121"/>
                </a:solidFill>
                <a:effectLst/>
                <a:latin typeface="Merriweather" panose="00000500000000000000" pitchFamily="2" charset="0"/>
              </a:rPr>
              <a:t>aOR, adjusted odds ratio; CLD, chronic liver disease.</a:t>
            </a:r>
          </a:p>
          <a:p>
            <a:pPr algn="l"/>
            <a:endParaRPr lang="en-US" b="0" i="1" dirty="0">
              <a:solidFill>
                <a:srgbClr val="212121"/>
              </a:solidFill>
              <a:effectLst/>
              <a:latin typeface="Merriweather" panose="000005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9359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CLD, chronic liver disease; NS, not significant.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4818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ALD, alcoholic liver disease; CLD, chronic liver disease; ICU, intensive care unit; MAFLD, metabolic-associated fatty liver disease; NAFLD, nonalcoholic fatty liver disease; RRT, renal replacement therapy.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07508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BL, baseline; CLD, chronic liver disease; CP, Child-Pugh; CVD, cardiovascular disease; OR, odds ratio; SCr, serum creatinine level.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7192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CLD, chronic liver disease; ICU, intensive care unit.</a:t>
            </a:r>
          </a:p>
          <a:p>
            <a:endParaRPr lang="en-US" b="0" i="1" dirty="0"/>
          </a:p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0581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u="none" dirty="0"/>
              <a:t>ALT, alanine aminotransferase; AST, aspartate aminotransferase; APRI, aspartate aminotransferase to platelet ratio index; FIB-4, fibrosis-4; MELD-Na, Model for End-Stage Liver Disease-Sodium.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1770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ICU, intensive care unit.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3319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SCr, serum creatinine concentration. </a:t>
            </a:r>
          </a:p>
          <a:p>
            <a:endParaRPr lang="en-US" b="0" i="1" dirty="0"/>
          </a:p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83005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i="1" dirty="0"/>
              <a:t>LT, liver transplant; RR, relative risk; SMR, standardized mortality ratio. </a:t>
            </a:r>
          </a:p>
          <a:p>
            <a:pPr algn="l"/>
            <a:endParaRPr lang="en-US" i="1" dirty="0"/>
          </a:p>
          <a:p>
            <a:pPr algn="l"/>
            <a:endParaRPr lang="en-US" b="0" i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0315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ACLF, </a:t>
            </a:r>
            <a:r>
              <a:rPr lang="en-US" b="0" i="1" dirty="0">
                <a:solidFill>
                  <a:srgbClr val="000000"/>
                </a:solidFill>
                <a:latin typeface="Calibri" panose="020F0502020204030204" pitchFamily="34" charset="0"/>
              </a:rPr>
              <a:t>acute-on-chronic liver failure; </a:t>
            </a:r>
            <a:r>
              <a:rPr lang="en-US" i="1" dirty="0"/>
              <a:t>ALT, alanine aminotransferase; AST, aspartate aminotransferase; INF, interferon; IFN, interferon; IL, interleukin; TNF, tumor necrosis factor; TPO, thrombopoietin.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912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ACLF, </a:t>
            </a:r>
            <a:r>
              <a:rPr lang="en-US" b="0" i="1" dirty="0">
                <a:solidFill>
                  <a:srgbClr val="000000"/>
                </a:solidFill>
                <a:latin typeface="Calibri" panose="020F0502020204030204" pitchFamily="34" charset="0"/>
              </a:rPr>
              <a:t>acute-on-chronic liver failure; </a:t>
            </a:r>
            <a:r>
              <a:rPr lang="en-US" i="1" dirty="0"/>
              <a:t>ALT, alanine aminotransferase; AST, aspartate aminotransferase; CLD, chronic liver disease; MAFLD, metabolic-associated fatty liver disease; NAFLD, nonalcoholic fatty liver disease.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90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AASLD, American Association for the Study of Liver Disease; ALT, alanine aminotransferase; AST, aspartate aminotransferase; HCC, hepatocellular carcinoma.</a:t>
            </a:r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088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i="1" dirty="0"/>
              <a:t>AASLD, American Association for the Study of Liver Disease; AIH, autoimmune hepatitis; HCC, hepatocellular carcinoma; HCV, hepatitis C virus; PBC, primary biliary cholangitis.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7121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ALT, alanine aminotransferase; AST, aspartate aminotransferase; HCV, hepatitis C virus; ULN, upper limit of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4124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AASLD, American Association for the Study of Liver Disease.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Learning objectives: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Optimize care for persons with or at risk of viral hepatitis that is reflective of new challenges from the COVID-19 pandemic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D41D9-0895-40C1-9621-508FA782145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Arial" panose="020B0604020202020204" pitchFamily="34" charset="0"/>
                <a:sym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92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HCV hepatitis C virus.</a:t>
            </a:r>
            <a:endParaRPr kumimoji="0" lang="en-GB" sz="1200" b="1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Learning objectives: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Optimize care for persons with or at risk of viral hepatitis that is reflective of new challenges from the COVID-19 pandemic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D41D9-0895-40C1-9621-508FA782145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Arial" panose="020B0604020202020204" pitchFamily="34" charset="0"/>
                <a:sym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2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AASLD, American Association for the Study of Liver Diseases.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Learning objectives: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Optimize care for persons with or at risk of viral hepatitis that is reflective of new challenges from the COVID-19 pandemic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D41D9-0895-40C1-9621-508FA782145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Arial" panose="020B0604020202020204" pitchFamily="34" charset="0"/>
                <a:sym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784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AASLD, American Association for the Study of Liver Diseases.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0" cap="none" spc="0" normalizeH="0" baseline="0" noProof="0" dirty="0">
                <a:ln>
                  <a:noFill/>
                </a:ln>
                <a:solidFill>
                  <a:srgbClr val="00339A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Learning objectives: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</a:rPr>
              <a:t>Optimize care for persons with or at risk of viral hepatitis that is reflective of new challenges from the COVID-19 pandemic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1" u="none" strike="noStrike" kern="0" cap="none" spc="0" normalizeH="0" baseline="0" noProof="0" dirty="0">
              <a:ln>
                <a:noFill/>
              </a:ln>
              <a:solidFill>
                <a:srgbClr val="00339A"/>
              </a:solidFill>
              <a:effectLst/>
              <a:uLnTx/>
              <a:uFillTx/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DD41D9-0895-40C1-9621-508FA782145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Arial" panose="020B0604020202020204" pitchFamily="34" charset="0"/>
                <a:sym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132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/>
              <a:t>EUA, Emergency Use Authorization.</a:t>
            </a:r>
          </a:p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6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pPr marL="0" marR="0" lvl="0" indent="0" algn="r" defTabSz="4564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68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1" u="none" dirty="0"/>
              <a:t>CLD, chronic liver disease; HBV, hepatitis B virus; HCV, hepatitis C virus.</a:t>
            </a:r>
          </a:p>
          <a:p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2764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2028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19478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7908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ECHO, Extension for Community Healthcare Outcomes. </a:t>
            </a:r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97579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ECHO, Extension for Community Healthcare Outcomes. 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16172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023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DFB95A80-B595-483B-BBF5-74747F345A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513" y="329015"/>
            <a:ext cx="2673350" cy="94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EB91F2-D0BD-480B-AADA-78C2658541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890B2B0-5EA8-4F11-809B-189B7105E283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0085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A12D99C-CF53-4903-8E65-D5A1413FCF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00853F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9" descr="CCO_HEP_RGB.jpg">
            <a:extLst>
              <a:ext uri="{FF2B5EF4-FFF2-40B4-BE49-F238E27FC236}">
                <a16:creationId xmlns:a16="http://schemas.microsoft.com/office/drawing/2014/main" id="{B61C0BE3-2B0D-4468-B8B7-836BF79809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15"/>
          <a:stretch>
            <a:fillRect/>
          </a:stretch>
        </p:blipFill>
        <p:spPr bwMode="auto">
          <a:xfrm>
            <a:off x="8140700" y="5930900"/>
            <a:ext cx="36861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5B1E8D-4769-4B1C-A30F-94F399EA1CE7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0085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57" r:id="rId3"/>
    <p:sldLayoutId id="2147484658" r:id="rId4"/>
    <p:sldLayoutId id="2147484659" r:id="rId5"/>
    <p:sldLayoutId id="2147484660" r:id="rId6"/>
    <p:sldLayoutId id="2147484661" r:id="rId7"/>
    <p:sldLayoutId id="2147484662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hyperlink" Target="http://www.clinicaloption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clinicaloptions.com/" TargetMode="Externa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hyperlink" Target="http://www.clinicaloption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clinicaloptions.com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://www.clinicaloptions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inicaloptions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Hepatiti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98490" y="1600200"/>
            <a:ext cx="9325156" cy="20574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Lessons From Lockdown: Viral Hepatitis–Related Liver Disease in the COVID-19 Era</a:t>
            </a:r>
          </a:p>
        </p:txBody>
      </p:sp>
      <p:sp>
        <p:nvSpPr>
          <p:cNvPr id="7173" name="Text Box 21">
            <a:extLst>
              <a:ext uri="{FF2B5EF4-FFF2-40B4-BE49-F238E27FC236}">
                <a16:creationId xmlns:a16="http://schemas.microsoft.com/office/drawing/2014/main" id="{F06524A7-0F4E-48E2-AB3D-6EB0F55D6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5" y="6259240"/>
            <a:ext cx="4408018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This program is supported by educational grants from </a:t>
            </a:r>
            <a:b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AbbVie, Inc. and Gilead Sciences, Inc.</a:t>
            </a:r>
          </a:p>
        </p:txBody>
      </p:sp>
      <p:sp>
        <p:nvSpPr>
          <p:cNvPr id="9" name="Text Box 19">
            <a:extLst>
              <a:ext uri="{FF2B5EF4-FFF2-40B4-BE49-F238E27FC236}">
                <a16:creationId xmlns:a16="http://schemas.microsoft.com/office/drawing/2014/main" id="{4648FFD3-E518-433E-8B11-4CF6EB2BB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24" y="132577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This activity is provided by Clinical Care Options, LLC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FF2177F-F335-4D54-AEA5-54CA8BA10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288" y="493155"/>
            <a:ext cx="3160713" cy="81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>
                <a:solidFill>
                  <a:srgbClr val="E1471D"/>
                </a:solidFill>
              </a:rPr>
              <a:t>Robert G. Gish, MD, FAASLD, AGAF, FAST</a:t>
            </a:r>
            <a:br>
              <a:rPr lang="en-US" altLang="en-US" b="1" dirty="0">
                <a:solidFill>
                  <a:srgbClr val="E1471D"/>
                </a:solidFill>
              </a:rPr>
            </a:br>
            <a:r>
              <a:rPr lang="en-US" altLang="en-US" sz="2600" i="1"/>
              <a:t>Professor of Medicine                                                                                                                      </a:t>
            </a:r>
            <a:r>
              <a:rPr lang="en-US" altLang="en-US" sz="2600" dirty="0"/>
              <a:t>Loma Linda University                                                                                                                     Loma Linda, California                                                                                                                     </a:t>
            </a:r>
            <a:r>
              <a:rPr lang="en-US" altLang="en-US" sz="2600" i="1" dirty="0"/>
              <a:t>Clinical Professor</a:t>
            </a:r>
            <a:br>
              <a:rPr lang="en-US" altLang="en-US" sz="2600" dirty="0"/>
            </a:br>
            <a:r>
              <a:rPr lang="en-US" altLang="en-US" sz="2600" dirty="0"/>
              <a:t>University of Nevada, Reno School of Medicine                                                                Reno, Nevada                                                                                                                              University of California Skaggs School of Pharmacy                                                                   San Diego, CA</a:t>
            </a:r>
            <a:br>
              <a:rPr lang="en-US" altLang="en-US" sz="2600" dirty="0"/>
            </a:br>
            <a:r>
              <a:rPr lang="en-US" altLang="en-US" sz="2600" i="1" dirty="0"/>
              <a:t>Medical Director</a:t>
            </a:r>
            <a:br>
              <a:rPr lang="en-US" altLang="en-US" sz="2600" i="1" dirty="0"/>
            </a:br>
            <a:r>
              <a:rPr lang="en-US" altLang="en-US" sz="2600" dirty="0"/>
              <a:t>Hepatitis B Foundation</a:t>
            </a:r>
            <a:br>
              <a:rPr lang="en-US" altLang="en-US" sz="2600" dirty="0"/>
            </a:br>
            <a:r>
              <a:rPr lang="en-US" altLang="en-US" sz="2600" dirty="0"/>
              <a:t>Washington, DC</a:t>
            </a:r>
          </a:p>
        </p:txBody>
      </p:sp>
    </p:spTree>
    <p:extLst>
      <p:ext uri="{BB962C8B-B14F-4D97-AF65-F5344CB8AC3E}">
        <p14:creationId xmlns:p14="http://schemas.microsoft.com/office/powerpoint/2010/main" val="174255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 rtlCol="0">
            <a:normAutofit/>
          </a:bodyPr>
          <a:lstStyle/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2600" b="1" dirty="0">
                <a:solidFill>
                  <a:schemeClr val="accent3"/>
                </a:solidFill>
              </a:rPr>
              <a:t>Robert G. Gish, MD, </a:t>
            </a:r>
            <a:r>
              <a:rPr lang="en-US" sz="2600" dirty="0"/>
              <a:t>has disclosed that he has received funds for research support from Gilead Sciences; has received consulting fees from Abbott, AbbVie, Altimmune, Antios, Arrowhead, Bristol-Myers Squibb, Dova, Dynavax, Eiger, Eisai, Enyo, eStudySite, Genentech, Genlantis, Gerson Lehrman Group, Gilead Sciences, HepaTX, HepQuant, Intercept, Janssen, Helios, Lilly, Merck, Pfizer, Salix, Shionogi, Topography Health, Venatorx, and Viking; has served on advisory boards for Abbott, AbbVie, Altimunne, Antios, Arrowhead, Bristol-Myers Squibb, Dova, Dynavax, Eiger, Eisai, Enyo, eStudySite, Genentech, Genlantis, Gerson Lehrman Group, Gilead Sciences, HepaTX, HepQuant, Intercept, Janssen, Helios, Lilly, Merck, Pfizer, Salix, Shionogi, Venatorx, and Viking; and has served on data and safety monitoring boards for Altimmune, Arrowhead, CymaBay, and Durect.</a:t>
            </a:r>
            <a:endParaRPr lang="en-US" sz="2600" b="1" dirty="0">
              <a:solidFill>
                <a:srgbClr val="E1471D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72571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Burden of Disease: </a:t>
            </a:r>
            <a:br>
              <a:rPr lang="en-US" dirty="0"/>
            </a:br>
            <a:r>
              <a:rPr lang="en-US" dirty="0"/>
              <a:t>Viral Hepatitis and COVID-19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B267EA-178B-429B-B4F4-41B5846D42E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21" name="Picture 9">
              <a:extLst>
                <a:ext uri="{FF2B5EF4-FFF2-40B4-BE49-F238E27FC236}">
                  <a16:creationId xmlns:a16="http://schemas.microsoft.com/office/drawing/2014/main" id="{643701BC-C79C-45B9-8E66-A1137B527F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566437C6-5728-4153-A650-4C6C509C5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1EE40B2-5859-46F0-A7E0-7C814F2ED563}"/>
              </a:ext>
            </a:extLst>
          </p:cNvPr>
          <p:cNvSpPr txBox="1"/>
          <p:nvPr/>
        </p:nvSpPr>
        <p:spPr bwMode="auto">
          <a:xfrm>
            <a:off x="2094045" y="2750643"/>
            <a:ext cx="3033311" cy="11079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 dirty="0">
                <a:latin typeface="Calibri" panose="020F0502020204030204" pitchFamily="34" charset="0"/>
              </a:rPr>
              <a:t>Globally, viral hepatitis kill more than 1.34 million people per yr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130A38-C395-4F0E-9257-162D0F75341C}"/>
              </a:ext>
            </a:extLst>
          </p:cNvPr>
          <p:cNvSpPr txBox="1"/>
          <p:nvPr/>
        </p:nvSpPr>
        <p:spPr bwMode="auto">
          <a:xfrm>
            <a:off x="709613" y="1622756"/>
            <a:ext cx="3033311" cy="11079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200" dirty="0">
                <a:latin typeface="Calibri" panose="020F0502020204030204" pitchFamily="34" charset="0"/>
              </a:rPr>
              <a:t>78% of all liver cancer cases caused by  chronic hepatitis</a:t>
            </a: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AD892DC2-974B-4F34-BE5C-6F71A659641F}"/>
              </a:ext>
            </a:extLst>
          </p:cNvPr>
          <p:cNvSpPr txBox="1">
            <a:spLocks/>
          </p:cNvSpPr>
          <p:nvPr/>
        </p:nvSpPr>
        <p:spPr bwMode="auto">
          <a:xfrm>
            <a:off x="709613" y="4280081"/>
            <a:ext cx="545411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b="0" kern="0" dirty="0"/>
              <a:t>WHO viral hepatitis targets by 2030:</a:t>
            </a:r>
          </a:p>
          <a:p>
            <a:pPr lvl="1"/>
            <a:r>
              <a:rPr lang="en-US" sz="2200" b="0" kern="0" dirty="0"/>
              <a:t>6-10 million infections reduced to</a:t>
            </a:r>
            <a:br>
              <a:rPr lang="en-US" sz="2200" b="0" kern="0" dirty="0"/>
            </a:br>
            <a:r>
              <a:rPr lang="en-US" sz="2200" b="0" kern="0" dirty="0"/>
              <a:t>&lt;1 million</a:t>
            </a:r>
          </a:p>
          <a:p>
            <a:pPr lvl="1"/>
            <a:r>
              <a:rPr lang="en-US" sz="2200" b="0" kern="0" dirty="0"/>
              <a:t>1.4 million deaths reduced to &lt;500,000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FC6BB7-18CC-472D-AE9D-71C1CE232EDE}"/>
              </a:ext>
            </a:extLst>
          </p:cNvPr>
          <p:cNvSpPr txBox="1"/>
          <p:nvPr/>
        </p:nvSpPr>
        <p:spPr bwMode="auto">
          <a:xfrm>
            <a:off x="6403808" y="1495949"/>
            <a:ext cx="3108182" cy="7078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Confirmed COVID-19 Cases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Global: 280,032,484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EB7A5F-BB3E-4469-A7A7-E28BDC4B0C3F}"/>
              </a:ext>
            </a:extLst>
          </p:cNvPr>
          <p:cNvSpPr txBox="1"/>
          <p:nvPr/>
        </p:nvSpPr>
        <p:spPr bwMode="auto">
          <a:xfrm>
            <a:off x="8694174" y="3861450"/>
            <a:ext cx="3108960" cy="7078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COVID-19 Deaths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Global: 5,077,431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35D9E2-0183-4865-BDEA-46722E2CE95F}"/>
              </a:ext>
            </a:extLst>
          </p:cNvPr>
          <p:cNvSpPr txBox="1"/>
          <p:nvPr/>
        </p:nvSpPr>
        <p:spPr bwMode="auto">
          <a:xfrm>
            <a:off x="6392581" y="2207532"/>
            <a:ext cx="3119409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US: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52,283,401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India: 34,793,333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Brazil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22,243,266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UK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11,958,928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Russia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10,236,301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2ED1ED-DAE3-4DC1-83F7-3107CF92E74D}"/>
              </a:ext>
            </a:extLst>
          </p:cNvPr>
          <p:cNvSpPr txBox="1"/>
          <p:nvPr/>
        </p:nvSpPr>
        <p:spPr bwMode="auto">
          <a:xfrm>
            <a:off x="8694174" y="4560101"/>
            <a:ext cx="3108960" cy="1631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US: 816,610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Brazil: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618,732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India: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479,997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Russia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299,077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UK: </a:t>
            </a:r>
            <a:r>
              <a:rPr lang="en-US" sz="2000" b="0" dirty="0">
                <a:solidFill>
                  <a:srgbClr val="000000"/>
                </a:solidFill>
                <a:latin typeface="Calibri" panose="020F0502020204030204" pitchFamily="34" charset="0"/>
              </a:rPr>
              <a:t>148,324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8A45125E-90C9-4810-A028-F6FB4ED29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178796"/>
            <a:ext cx="6413934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Johns Hopkins University and Medicine. COVID-19 Dashboard. Accessed </a:t>
            </a:r>
            <a:r>
              <a:rPr lang="en-US" alt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December 27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2021. </a:t>
            </a:r>
            <a:b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CEVHAP. Viral Hepatitis. Fast Facts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 WHO. Global Health Sector Strategy on Viral Hepatitis 2016-2021. </a:t>
            </a:r>
          </a:p>
        </p:txBody>
      </p:sp>
    </p:spTree>
    <p:extLst>
      <p:ext uri="{BB962C8B-B14F-4D97-AF65-F5344CB8AC3E}">
        <p14:creationId xmlns:p14="http://schemas.microsoft.com/office/powerpoint/2010/main" val="38685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C0F5-2C95-4129-BAB8-3A0BC9579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dirty="0"/>
              <a:t>Projected Impact of COVID-19 Pandemic on</a:t>
            </a:r>
            <a:br>
              <a:rPr lang="en-US" dirty="0"/>
            </a:br>
            <a:r>
              <a:rPr lang="en-US" dirty="0"/>
              <a:t>Global HCV Elimination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7ED901A-BD1D-4913-9AB6-3C806826C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</p:spPr>
        <p:txBody>
          <a:bodyPr/>
          <a:lstStyle/>
          <a:p>
            <a:r>
              <a:rPr lang="en-US" sz="2200" dirty="0"/>
              <a:t>Modeling of impact of 1-yr delay in hepatitis elimination programs across 110 countries </a:t>
            </a:r>
          </a:p>
          <a:p>
            <a:pPr lvl="1"/>
            <a:r>
              <a:rPr lang="en-US" sz="2000" dirty="0"/>
              <a:t>Did not assess impact of increased harm behaviors, which likely rose during pandemic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D6CF9A7-ED65-4E02-B1E2-B40CDCD48FDE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DF14A10B-8496-4DD4-9E4B-C7055C8E82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1F4C99B5-231A-442B-AA42-E54EA1D68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AF636F5-F5C0-4BE7-AA55-25D9E9EAABF5}"/>
              </a:ext>
            </a:extLst>
          </p:cNvPr>
          <p:cNvSpPr txBox="1"/>
          <p:nvPr/>
        </p:nvSpPr>
        <p:spPr bwMode="auto">
          <a:xfrm>
            <a:off x="3766225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-1,200,000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507122-AD09-4E33-B480-DA630B6E4E41}"/>
              </a:ext>
            </a:extLst>
          </p:cNvPr>
          <p:cNvSpPr txBox="1"/>
          <p:nvPr/>
        </p:nvSpPr>
        <p:spPr bwMode="auto">
          <a:xfrm>
            <a:off x="4568924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-800,000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3D6A6A-C777-4831-B20A-77A12E14B0FA}"/>
              </a:ext>
            </a:extLst>
          </p:cNvPr>
          <p:cNvSpPr txBox="1"/>
          <p:nvPr/>
        </p:nvSpPr>
        <p:spPr bwMode="auto">
          <a:xfrm>
            <a:off x="5405318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-400,000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E6A1E4-848A-4E6B-8697-E490D9090E3F}"/>
              </a:ext>
            </a:extLst>
          </p:cNvPr>
          <p:cNvSpPr txBox="1"/>
          <p:nvPr/>
        </p:nvSpPr>
        <p:spPr bwMode="auto">
          <a:xfrm>
            <a:off x="6068018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E52C52B-5774-4414-B4FE-D7BF15E83FFB}"/>
              </a:ext>
            </a:extLst>
          </p:cNvPr>
          <p:cNvSpPr txBox="1"/>
          <p:nvPr/>
        </p:nvSpPr>
        <p:spPr bwMode="auto">
          <a:xfrm>
            <a:off x="6946049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400,000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805BD36-DC80-444B-96A6-8A38F1082368}"/>
              </a:ext>
            </a:extLst>
          </p:cNvPr>
          <p:cNvSpPr txBox="1"/>
          <p:nvPr/>
        </p:nvSpPr>
        <p:spPr bwMode="auto">
          <a:xfrm>
            <a:off x="7635130" y="6010218"/>
            <a:ext cx="8780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800,000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0EB9D6D-F81A-49FF-8F7B-6A4BB815A51D}"/>
              </a:ext>
            </a:extLst>
          </p:cNvPr>
          <p:cNvSpPr txBox="1"/>
          <p:nvPr/>
        </p:nvSpPr>
        <p:spPr bwMode="auto">
          <a:xfrm>
            <a:off x="4119847" y="6294499"/>
            <a:ext cx="42532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Number</a:t>
            </a:r>
          </a:p>
        </p:txBody>
      </p:sp>
      <p:sp>
        <p:nvSpPr>
          <p:cNvPr id="55" name="Line 17">
            <a:extLst>
              <a:ext uri="{FF2B5EF4-FFF2-40B4-BE49-F238E27FC236}">
                <a16:creationId xmlns:a16="http://schemas.microsoft.com/office/drawing/2014/main" id="{452B33B1-9736-4A09-96F9-F443C993C5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5198" y="2861993"/>
            <a:ext cx="1490" cy="30607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3E8675E-7D91-4ED8-964B-6A6DB57CE41E}"/>
              </a:ext>
            </a:extLst>
          </p:cNvPr>
          <p:cNvGrpSpPr/>
          <p:nvPr/>
        </p:nvGrpSpPr>
        <p:grpSpPr>
          <a:xfrm>
            <a:off x="4037298" y="3111917"/>
            <a:ext cx="82549" cy="2576916"/>
            <a:chOff x="7529698" y="2697163"/>
            <a:chExt cx="77471" cy="2557584"/>
          </a:xfrm>
        </p:grpSpPr>
        <p:sp>
          <p:nvSpPr>
            <p:cNvPr id="57" name="Line 18">
              <a:extLst>
                <a:ext uri="{FF2B5EF4-FFF2-40B4-BE49-F238E27FC236}">
                  <a16:creationId xmlns:a16="http://schemas.microsoft.com/office/drawing/2014/main" id="{34CFE925-2A8E-4707-8296-DFF0BDA12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38638" y="5254747"/>
              <a:ext cx="6853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Line 20">
              <a:extLst>
                <a:ext uri="{FF2B5EF4-FFF2-40B4-BE49-F238E27FC236}">
                  <a16:creationId xmlns:a16="http://schemas.microsoft.com/office/drawing/2014/main" id="{D8FC1480-9234-474E-8A20-5EE9E7EB1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9698" y="4725100"/>
              <a:ext cx="7747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Line 22">
              <a:extLst>
                <a:ext uri="{FF2B5EF4-FFF2-40B4-BE49-F238E27FC236}">
                  <a16:creationId xmlns:a16="http://schemas.microsoft.com/office/drawing/2014/main" id="{934F97B8-AC1B-4892-B50C-E746CD37AB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9698" y="4230522"/>
              <a:ext cx="7747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Line 23">
              <a:extLst>
                <a:ext uri="{FF2B5EF4-FFF2-40B4-BE49-F238E27FC236}">
                  <a16:creationId xmlns:a16="http://schemas.microsoft.com/office/drawing/2014/main" id="{F5DB2DA8-5615-459C-86E5-CA25FECB41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9698" y="3698875"/>
              <a:ext cx="7747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Line 25">
              <a:extLst>
                <a:ext uri="{FF2B5EF4-FFF2-40B4-BE49-F238E27FC236}">
                  <a16:creationId xmlns:a16="http://schemas.microsoft.com/office/drawing/2014/main" id="{F5A19D5B-FC1A-4D5F-9082-33890B91BE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9698" y="3195638"/>
              <a:ext cx="7747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Line 27">
              <a:extLst>
                <a:ext uri="{FF2B5EF4-FFF2-40B4-BE49-F238E27FC236}">
                  <a16:creationId xmlns:a16="http://schemas.microsoft.com/office/drawing/2014/main" id="{6D2E1B37-FD02-49E2-B6F3-C54AC2A53D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29698" y="2697163"/>
              <a:ext cx="7747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3" name="Line 29">
            <a:extLst>
              <a:ext uri="{FF2B5EF4-FFF2-40B4-BE49-F238E27FC236}">
                <a16:creationId xmlns:a16="http://schemas.microsoft.com/office/drawing/2014/main" id="{FEF24C86-FFAA-4B99-AC62-543EDFF81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051" y="5922693"/>
            <a:ext cx="3991533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Line 30">
            <a:extLst>
              <a:ext uri="{FF2B5EF4-FFF2-40B4-BE49-F238E27FC236}">
                <a16:creationId xmlns:a16="http://schemas.microsoft.com/office/drawing/2014/main" id="{A62F73BF-6E50-436B-AD5A-4093275BBB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4529" y="5930631"/>
            <a:ext cx="0" cy="635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Line 31">
            <a:extLst>
              <a:ext uri="{FF2B5EF4-FFF2-40B4-BE49-F238E27FC236}">
                <a16:creationId xmlns:a16="http://schemas.microsoft.com/office/drawing/2014/main" id="{E68C21BB-5737-4F25-A9BB-C04D83FDD8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15486" y="5930630"/>
            <a:ext cx="0" cy="6826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Line 32">
            <a:extLst>
              <a:ext uri="{FF2B5EF4-FFF2-40B4-BE49-F238E27FC236}">
                <a16:creationId xmlns:a16="http://schemas.microsoft.com/office/drawing/2014/main" id="{A8EE49E9-FB4C-4231-A790-A3E9828399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9161" y="5930631"/>
            <a:ext cx="0" cy="635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7" name="Line 33">
            <a:extLst>
              <a:ext uri="{FF2B5EF4-FFF2-40B4-BE49-F238E27FC236}">
                <a16:creationId xmlns:a16="http://schemas.microsoft.com/office/drawing/2014/main" id="{4352ABBC-D4BC-4CED-A4E0-A8E97377B0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96917" y="5930631"/>
            <a:ext cx="0" cy="682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Line 33">
            <a:extLst>
              <a:ext uri="{FF2B5EF4-FFF2-40B4-BE49-F238E27FC236}">
                <a16:creationId xmlns:a16="http://schemas.microsoft.com/office/drawing/2014/main" id="{0F09408F-FEE1-4724-8F55-DD5144B32F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91675" y="5930631"/>
            <a:ext cx="0" cy="682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47B6169-0D99-4340-81FA-3C54D6DC6190}"/>
              </a:ext>
            </a:extLst>
          </p:cNvPr>
          <p:cNvSpPr/>
          <p:nvPr/>
        </p:nvSpPr>
        <p:spPr bwMode="auto">
          <a:xfrm>
            <a:off x="4706909" y="2998249"/>
            <a:ext cx="1809738" cy="24548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4B9B914-4126-4701-A433-3CF1E57D2C2A}"/>
              </a:ext>
            </a:extLst>
          </p:cNvPr>
          <p:cNvSpPr/>
          <p:nvPr/>
        </p:nvSpPr>
        <p:spPr bwMode="auto">
          <a:xfrm>
            <a:off x="5019914" y="3496836"/>
            <a:ext cx="1487121" cy="24548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04FE690-64EB-4FB1-B3D1-7C364D3D3AA3}"/>
              </a:ext>
            </a:extLst>
          </p:cNvPr>
          <p:cNvSpPr/>
          <p:nvPr/>
        </p:nvSpPr>
        <p:spPr bwMode="auto">
          <a:xfrm>
            <a:off x="6516646" y="4011186"/>
            <a:ext cx="228759" cy="24548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EB2D013-0DDE-45A7-A3F3-C3A5DFBB996A}"/>
              </a:ext>
            </a:extLst>
          </p:cNvPr>
          <p:cNvSpPr/>
          <p:nvPr/>
        </p:nvSpPr>
        <p:spPr bwMode="auto">
          <a:xfrm>
            <a:off x="6507034" y="4509773"/>
            <a:ext cx="150606" cy="24548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CCD5093-4A3E-4739-92F2-253C1B2C6A38}"/>
              </a:ext>
            </a:extLst>
          </p:cNvPr>
          <p:cNvSpPr/>
          <p:nvPr/>
        </p:nvSpPr>
        <p:spPr bwMode="auto">
          <a:xfrm>
            <a:off x="6516646" y="5533187"/>
            <a:ext cx="1224916" cy="24548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9C12BC6-FF40-4296-8445-AB4B4B32CCF4}"/>
              </a:ext>
            </a:extLst>
          </p:cNvPr>
          <p:cNvSpPr txBox="1"/>
          <p:nvPr/>
        </p:nvSpPr>
        <p:spPr bwMode="auto">
          <a:xfrm>
            <a:off x="2610688" y="2882181"/>
            <a:ext cx="13773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New Diagnoses, 2020-2030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8A9C220-D8BF-47D1-8403-04A31F11A02E}"/>
              </a:ext>
            </a:extLst>
          </p:cNvPr>
          <p:cNvSpPr txBox="1"/>
          <p:nvPr/>
        </p:nvSpPr>
        <p:spPr bwMode="auto">
          <a:xfrm>
            <a:off x="2610688" y="3397523"/>
            <a:ext cx="13773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Starts, 2020-2030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3CB9105-B1EA-4563-97E7-FC68F791216A}"/>
              </a:ext>
            </a:extLst>
          </p:cNvPr>
          <p:cNvSpPr txBox="1"/>
          <p:nvPr/>
        </p:nvSpPr>
        <p:spPr bwMode="auto">
          <a:xfrm>
            <a:off x="2610688" y="3912865"/>
            <a:ext cx="13773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Incident HCV, 2020-2030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CFA68F5-C9DF-40EC-916C-0495CE72AF0A}"/>
              </a:ext>
            </a:extLst>
          </p:cNvPr>
          <p:cNvSpPr txBox="1"/>
          <p:nvPr/>
        </p:nvSpPr>
        <p:spPr bwMode="auto">
          <a:xfrm>
            <a:off x="2254685" y="4464192"/>
            <a:ext cx="164930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Liver-Related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eaths, 2020-2030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DA05A5-9F68-4082-9B64-0DFFD784E4D4}"/>
              </a:ext>
            </a:extLst>
          </p:cNvPr>
          <p:cNvSpPr txBox="1"/>
          <p:nvPr/>
        </p:nvSpPr>
        <p:spPr bwMode="auto">
          <a:xfrm>
            <a:off x="2610688" y="4943549"/>
            <a:ext cx="13773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Incident HCC, 2020-2030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5CF2D3C-D56E-407F-BD5D-F4C6767F3758}"/>
              </a:ext>
            </a:extLst>
          </p:cNvPr>
          <p:cNvSpPr txBox="1"/>
          <p:nvPr/>
        </p:nvSpPr>
        <p:spPr bwMode="auto">
          <a:xfrm>
            <a:off x="2610688" y="5458891"/>
            <a:ext cx="13773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Viremic Infections, 2030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21711FA-6729-4F5E-A1DA-FB920A9FE8E4}"/>
              </a:ext>
            </a:extLst>
          </p:cNvPr>
          <p:cNvSpPr/>
          <p:nvPr/>
        </p:nvSpPr>
        <p:spPr bwMode="auto">
          <a:xfrm>
            <a:off x="6501492" y="5027978"/>
            <a:ext cx="97757" cy="245486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" name="Line 33">
            <a:extLst>
              <a:ext uri="{FF2B5EF4-FFF2-40B4-BE49-F238E27FC236}">
                <a16:creationId xmlns:a16="http://schemas.microsoft.com/office/drawing/2014/main" id="{009778C9-2A1C-4346-A936-F4ED0A4549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07034" y="2874106"/>
            <a:ext cx="0" cy="3124787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2091A78-F16A-4AA0-B2CF-83AC7A1CE66D}"/>
              </a:ext>
            </a:extLst>
          </p:cNvPr>
          <p:cNvSpPr txBox="1"/>
          <p:nvPr/>
        </p:nvSpPr>
        <p:spPr bwMode="auto">
          <a:xfrm>
            <a:off x="1877089" y="2456333"/>
            <a:ext cx="78859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Estimated Global Impact of a 1-Yr Delay in HCV Services</a:t>
            </a:r>
          </a:p>
        </p:txBody>
      </p:sp>
      <p:sp>
        <p:nvSpPr>
          <p:cNvPr id="83" name="Content Placeholder 6">
            <a:extLst>
              <a:ext uri="{FF2B5EF4-FFF2-40B4-BE49-F238E27FC236}">
                <a16:creationId xmlns:a16="http://schemas.microsoft.com/office/drawing/2014/main" id="{A1DF4A41-3693-4296-9A06-80EE21E61EAD}"/>
              </a:ext>
            </a:extLst>
          </p:cNvPr>
          <p:cNvSpPr txBox="1">
            <a:spLocks/>
          </p:cNvSpPr>
          <p:nvPr/>
        </p:nvSpPr>
        <p:spPr bwMode="auto">
          <a:xfrm>
            <a:off x="6446401" y="4500073"/>
            <a:ext cx="5057286" cy="109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000" b="0" kern="0" dirty="0"/>
              <a:t>72,300 excess HCV liver-related deaths</a:t>
            </a:r>
          </a:p>
          <a:p>
            <a:pPr lvl="1"/>
            <a:r>
              <a:rPr lang="en-US" sz="2000" b="0" kern="0" dirty="0"/>
              <a:t>44,800 excess HCC cases </a:t>
            </a:r>
          </a:p>
          <a:p>
            <a:pPr marL="457200" lvl="1" indent="0">
              <a:buNone/>
            </a:pPr>
            <a:endParaRPr lang="en-US" sz="2400" b="0" kern="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CA27DD-5137-493F-8846-FD856DBE1685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Blach. J Hepatol. 2021;74:31.</a:t>
            </a:r>
          </a:p>
        </p:txBody>
      </p:sp>
    </p:spTree>
    <p:extLst>
      <p:ext uri="{BB962C8B-B14F-4D97-AF65-F5344CB8AC3E}">
        <p14:creationId xmlns:p14="http://schemas.microsoft.com/office/powerpoint/2010/main" val="191429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C0F5-2C95-4129-BAB8-3A0BC957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Impact of COVID-19 Delays on </a:t>
            </a:r>
            <a:br>
              <a:rPr lang="en-US" dirty="0"/>
            </a:br>
            <a:r>
              <a:rPr lang="en-US" dirty="0"/>
              <a:t>HCV Infections by World Bank Country Income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E6FA6F-EE25-4D3E-9FCE-68633BF004D5}"/>
              </a:ext>
            </a:extLst>
          </p:cNvPr>
          <p:cNvSpPr txBox="1"/>
          <p:nvPr/>
        </p:nvSpPr>
        <p:spPr bwMode="auto">
          <a:xfrm>
            <a:off x="609759" y="4893603"/>
            <a:ext cx="11072813" cy="12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Highest proportion of missed treatments and excess HCV cases in lower income countries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With 1-yr delay,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WHO regions were projected to </a:t>
            </a: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miss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2030 targets of 90% reduction in new infections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CCC681-6A96-4E11-8E76-5FB866C5AE3C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EFB4F138-69F9-4BC2-A9D9-86020C2D01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DD082ECF-88D0-49AA-91B1-C6A836AFF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7F88A0-B385-4CAA-BBE1-9472AB4E849F}"/>
              </a:ext>
            </a:extLst>
          </p:cNvPr>
          <p:cNvGrpSpPr/>
          <p:nvPr/>
        </p:nvGrpSpPr>
        <p:grpSpPr>
          <a:xfrm>
            <a:off x="5025310" y="2310080"/>
            <a:ext cx="2399824" cy="1754326"/>
            <a:chOff x="4617578" y="1811605"/>
            <a:chExt cx="2399824" cy="175432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830DD5E-DA05-49B6-B54B-927BDC9C04B7}"/>
                </a:ext>
              </a:extLst>
            </p:cNvPr>
            <p:cNvSpPr txBox="1"/>
            <p:nvPr/>
          </p:nvSpPr>
          <p:spPr bwMode="auto">
            <a:xfrm>
              <a:off x="4786288" y="1811605"/>
              <a:ext cx="2231114" cy="1754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Low income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Lower middle income Upper middle income High income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Rectangle 52">
              <a:extLst>
                <a:ext uri="{FF2B5EF4-FFF2-40B4-BE49-F238E27FC236}">
                  <a16:creationId xmlns:a16="http://schemas.microsoft.com/office/drawing/2014/main" id="{7794B214-9449-45A2-9F0B-8A6704ED9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578" y="2217499"/>
              <a:ext cx="146304" cy="14605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Rectangle 52">
              <a:extLst>
                <a:ext uri="{FF2B5EF4-FFF2-40B4-BE49-F238E27FC236}">
                  <a16:creationId xmlns:a16="http://schemas.microsoft.com/office/drawing/2014/main" id="{093036BB-FF70-4CEA-A40F-A5329473E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578" y="2483222"/>
              <a:ext cx="146304" cy="1460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Rectangle 52">
              <a:extLst>
                <a:ext uri="{FF2B5EF4-FFF2-40B4-BE49-F238E27FC236}">
                  <a16:creationId xmlns:a16="http://schemas.microsoft.com/office/drawing/2014/main" id="{A0FBFA79-4995-4F55-AB4C-DF15CA4A5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578" y="2745037"/>
              <a:ext cx="146304" cy="146050"/>
            </a:xfrm>
            <a:prstGeom prst="rect">
              <a:avLst/>
            </a:prstGeom>
            <a:solidFill>
              <a:schemeClr val="accent1"/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Rectangle 52">
              <a:extLst>
                <a:ext uri="{FF2B5EF4-FFF2-40B4-BE49-F238E27FC236}">
                  <a16:creationId xmlns:a16="http://schemas.microsoft.com/office/drawing/2014/main" id="{422B09E6-0C3C-4E44-8095-191560BF4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7578" y="1925696"/>
              <a:ext cx="146304" cy="14605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DBCA83D4-70C9-4B39-BCEC-324AFFADAD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23400"/>
              </p:ext>
            </p:extLst>
          </p:nvPr>
        </p:nvGraphicFramePr>
        <p:xfrm>
          <a:off x="944204" y="2019867"/>
          <a:ext cx="3832374" cy="2873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6305BCB-0BBB-44F9-9A86-3A8171A8A509}"/>
              </a:ext>
            </a:extLst>
          </p:cNvPr>
          <p:cNvSpPr txBox="1"/>
          <p:nvPr/>
        </p:nvSpPr>
        <p:spPr bwMode="auto">
          <a:xfrm>
            <a:off x="1228402" y="1491896"/>
            <a:ext cx="326397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Estimated Missed HCV Treatments, 2020-2030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3FE72B-80C9-49C2-AAB1-D3E7EC92B620}"/>
              </a:ext>
            </a:extLst>
          </p:cNvPr>
          <p:cNvSpPr txBox="1"/>
          <p:nvPr/>
        </p:nvSpPr>
        <p:spPr bwMode="auto">
          <a:xfrm>
            <a:off x="7974297" y="1491896"/>
            <a:ext cx="2714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Estimated Excess Incident HCV, 2020-2030</a:t>
            </a: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8D9A1F6C-873A-4392-BC7E-5DBF34E3F4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9623689"/>
              </p:ext>
            </p:extLst>
          </p:nvPr>
        </p:nvGraphicFramePr>
        <p:xfrm>
          <a:off x="7518484" y="2019867"/>
          <a:ext cx="3832374" cy="2873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E177457-A166-4068-9D34-14B0C13DFB20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Blach. J Hepatol. 2021;74:31.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939C9F7-B4F2-4496-97E6-2523FF5D05DE}"/>
              </a:ext>
            </a:extLst>
          </p:cNvPr>
          <p:cNvCxnSpPr>
            <a:cxnSpLocks/>
          </p:cNvCxnSpPr>
          <p:nvPr/>
        </p:nvCxnSpPr>
        <p:spPr bwMode="auto">
          <a:xfrm>
            <a:off x="2615013" y="2256587"/>
            <a:ext cx="85458" cy="53493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23EC81-2C8F-4765-93A3-FAED0D93FD02}"/>
              </a:ext>
            </a:extLst>
          </p:cNvPr>
          <p:cNvCxnSpPr>
            <a:cxnSpLocks/>
          </p:cNvCxnSpPr>
          <p:nvPr/>
        </p:nvCxnSpPr>
        <p:spPr bwMode="auto">
          <a:xfrm>
            <a:off x="9238004" y="2256587"/>
            <a:ext cx="68366" cy="5773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408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4109-B8E0-44A6-B23E-F2204881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Liver Disease and COVID-19 Risk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4CF6C7-6A94-4FBE-8928-9EEA3346B5A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37CA6917-3D68-40A4-A3C6-E0E6E024CE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F97653-4085-4DF6-8115-B89C38C59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graphicFrame>
        <p:nvGraphicFramePr>
          <p:cNvPr id="4" name="Table 9">
            <a:extLst>
              <a:ext uri="{FF2B5EF4-FFF2-40B4-BE49-F238E27FC236}">
                <a16:creationId xmlns:a16="http://schemas.microsoft.com/office/drawing/2014/main" id="{4797755E-8783-4F18-A290-649FD0F0E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824335"/>
              </p:ext>
            </p:extLst>
          </p:nvPr>
        </p:nvGraphicFramePr>
        <p:xfrm>
          <a:off x="1563758" y="1809740"/>
          <a:ext cx="9333886" cy="284197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86093">
                  <a:extLst>
                    <a:ext uri="{9D8B030D-6E8A-4147-A177-3AD203B41FA5}">
                      <a16:colId xmlns:a16="http://schemas.microsoft.com/office/drawing/2014/main" val="3762192239"/>
                    </a:ext>
                  </a:extLst>
                </a:gridCol>
                <a:gridCol w="1063784">
                  <a:extLst>
                    <a:ext uri="{9D8B030D-6E8A-4147-A177-3AD203B41FA5}">
                      <a16:colId xmlns:a16="http://schemas.microsoft.com/office/drawing/2014/main" val="2256415493"/>
                    </a:ext>
                  </a:extLst>
                </a:gridCol>
                <a:gridCol w="2427866">
                  <a:extLst>
                    <a:ext uri="{9D8B030D-6E8A-4147-A177-3AD203B41FA5}">
                      <a16:colId xmlns:a16="http://schemas.microsoft.com/office/drawing/2014/main" val="4232555368"/>
                    </a:ext>
                  </a:extLst>
                </a:gridCol>
                <a:gridCol w="1816274">
                  <a:extLst>
                    <a:ext uri="{9D8B030D-6E8A-4147-A177-3AD203B41FA5}">
                      <a16:colId xmlns:a16="http://schemas.microsoft.com/office/drawing/2014/main" val="4177305515"/>
                    </a:ext>
                  </a:extLst>
                </a:gridCol>
                <a:gridCol w="1139869">
                  <a:extLst>
                    <a:ext uri="{9D8B030D-6E8A-4147-A177-3AD203B41FA5}">
                      <a16:colId xmlns:a16="http://schemas.microsoft.com/office/drawing/2014/main" val="2772566896"/>
                    </a:ext>
                  </a:extLst>
                </a:gridCol>
              </a:tblGrid>
              <a:tr h="377142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Exposure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aOR (95% CI)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 </a:t>
                      </a:r>
                      <a:r>
                        <a:rPr lang="en-US" sz="1600" b="1" i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191632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Alcoholic liver damage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11.3 (9.5-13.5)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5956322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Alcoholic liver cirrhosis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10.7 (8.6-13.3)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700081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Nonalcoholic liver cirrhosis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21.2 (18.8-23.8)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972215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 nonalcoholic liver disease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23.1 (21.5-24.9)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645348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 hepatitis 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5.2 (3.3-8.2)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82131"/>
                  </a:ext>
                </a:extLst>
              </a:tr>
              <a:tr h="377142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Chronic hepatitis 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13.0 (11.4-14.7)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&lt;.001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0899897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371D61A2-83A3-442C-ABCB-10B3355407AE}"/>
              </a:ext>
            </a:extLst>
          </p:cNvPr>
          <p:cNvSpPr txBox="1"/>
          <p:nvPr/>
        </p:nvSpPr>
        <p:spPr bwMode="auto">
          <a:xfrm>
            <a:off x="4382646" y="4836557"/>
            <a:ext cx="376236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aOR of COVID-19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878DE5-B385-4555-A627-3EEE3E44F52C}"/>
              </a:ext>
            </a:extLst>
          </p:cNvPr>
          <p:cNvSpPr txBox="1"/>
          <p:nvPr/>
        </p:nvSpPr>
        <p:spPr bwMode="auto">
          <a:xfrm>
            <a:off x="4760289" y="4581198"/>
            <a:ext cx="146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7FED732-B413-46EF-B38F-7D323AB7C67F}"/>
              </a:ext>
            </a:extLst>
          </p:cNvPr>
          <p:cNvGrpSpPr/>
          <p:nvPr/>
        </p:nvGrpSpPr>
        <p:grpSpPr>
          <a:xfrm>
            <a:off x="4828505" y="4521176"/>
            <a:ext cx="2952171" cy="80962"/>
            <a:chOff x="4828505" y="4521176"/>
            <a:chExt cx="2952171" cy="80962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E1DA54-2D1E-4C75-8963-F8C06F9ACD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28505" y="4525938"/>
              <a:ext cx="294952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B7AF3B8-FA94-4BFF-AB57-A8FDE934374B}"/>
                </a:ext>
              </a:extLst>
            </p:cNvPr>
            <p:cNvCxnSpPr/>
            <p:nvPr/>
          </p:nvCxnSpPr>
          <p:spPr bwMode="auto">
            <a:xfrm>
              <a:off x="48330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8B701C5-800F-4035-A640-C03B17E62E16}"/>
                </a:ext>
              </a:extLst>
            </p:cNvPr>
            <p:cNvCxnSpPr/>
            <p:nvPr/>
          </p:nvCxnSpPr>
          <p:spPr bwMode="auto">
            <a:xfrm>
              <a:off x="52539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940B022-1AC7-4E9C-BEBC-7D1D92F8D2DF}"/>
                </a:ext>
              </a:extLst>
            </p:cNvPr>
            <p:cNvCxnSpPr/>
            <p:nvPr/>
          </p:nvCxnSpPr>
          <p:spPr bwMode="auto">
            <a:xfrm>
              <a:off x="56748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1A6297B-E932-48E9-AB15-55CED8756270}"/>
                </a:ext>
              </a:extLst>
            </p:cNvPr>
            <p:cNvCxnSpPr/>
            <p:nvPr/>
          </p:nvCxnSpPr>
          <p:spPr bwMode="auto">
            <a:xfrm>
              <a:off x="60957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6390481-E405-4381-9449-07922BB771A1}"/>
                </a:ext>
              </a:extLst>
            </p:cNvPr>
            <p:cNvCxnSpPr/>
            <p:nvPr/>
          </p:nvCxnSpPr>
          <p:spPr bwMode="auto">
            <a:xfrm>
              <a:off x="65166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31BD153-A081-4387-9C6B-171729243BD0}"/>
                </a:ext>
              </a:extLst>
            </p:cNvPr>
            <p:cNvCxnSpPr/>
            <p:nvPr/>
          </p:nvCxnSpPr>
          <p:spPr bwMode="auto">
            <a:xfrm>
              <a:off x="69375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25C3A57-13C0-4993-89D1-DD88DD955C17}"/>
                </a:ext>
              </a:extLst>
            </p:cNvPr>
            <p:cNvCxnSpPr/>
            <p:nvPr/>
          </p:nvCxnSpPr>
          <p:spPr bwMode="auto">
            <a:xfrm>
              <a:off x="7358488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C5D32F-1190-495E-B989-D96E9346005A}"/>
                </a:ext>
              </a:extLst>
            </p:cNvPr>
            <p:cNvCxnSpPr/>
            <p:nvPr/>
          </p:nvCxnSpPr>
          <p:spPr bwMode="auto">
            <a:xfrm>
              <a:off x="7780676" y="4521176"/>
              <a:ext cx="0" cy="8096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BEA727-C6D5-4784-A0AF-A805B6A19A0C}"/>
              </a:ext>
            </a:extLst>
          </p:cNvPr>
          <p:cNvCxnSpPr>
            <a:cxnSpLocks/>
          </p:cNvCxnSpPr>
          <p:nvPr/>
        </p:nvCxnSpPr>
        <p:spPr bwMode="auto">
          <a:xfrm>
            <a:off x="4947836" y="2186588"/>
            <a:ext cx="0" cy="233935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077BB4B-E925-433C-8DA8-111EF89089EF}"/>
              </a:ext>
            </a:extLst>
          </p:cNvPr>
          <p:cNvSpPr txBox="1"/>
          <p:nvPr/>
        </p:nvSpPr>
        <p:spPr bwMode="auto">
          <a:xfrm>
            <a:off x="5164326" y="4581198"/>
            <a:ext cx="18571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23E306-C427-4132-8D36-CC496BD31C63}"/>
              </a:ext>
            </a:extLst>
          </p:cNvPr>
          <p:cNvSpPr txBox="1"/>
          <p:nvPr/>
        </p:nvSpPr>
        <p:spPr bwMode="auto">
          <a:xfrm>
            <a:off x="5584645" y="4581198"/>
            <a:ext cx="18571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558428-E1AF-4061-9057-802015E40CED}"/>
              </a:ext>
            </a:extLst>
          </p:cNvPr>
          <p:cNvSpPr txBox="1"/>
          <p:nvPr/>
        </p:nvSpPr>
        <p:spPr bwMode="auto">
          <a:xfrm>
            <a:off x="5706608" y="4581198"/>
            <a:ext cx="3500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A062EFC-53A6-4BD4-9C15-4DC349150E39}"/>
              </a:ext>
            </a:extLst>
          </p:cNvPr>
          <p:cNvSpPr txBox="1"/>
          <p:nvPr/>
        </p:nvSpPr>
        <p:spPr bwMode="auto">
          <a:xfrm>
            <a:off x="5980738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C180C1-B7C2-4680-89F3-FC95AE363A0C}"/>
              </a:ext>
            </a:extLst>
          </p:cNvPr>
          <p:cNvSpPr txBox="1"/>
          <p:nvPr/>
        </p:nvSpPr>
        <p:spPr bwMode="auto">
          <a:xfrm>
            <a:off x="6395138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8B1EBC9-9460-4CA8-ADBC-C4DAE5255227}"/>
              </a:ext>
            </a:extLst>
          </p:cNvPr>
          <p:cNvSpPr txBox="1"/>
          <p:nvPr/>
        </p:nvSpPr>
        <p:spPr bwMode="auto">
          <a:xfrm>
            <a:off x="6602337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F006DB-E344-43F4-A429-9B614B402544}"/>
              </a:ext>
            </a:extLst>
          </p:cNvPr>
          <p:cNvSpPr txBox="1"/>
          <p:nvPr/>
        </p:nvSpPr>
        <p:spPr bwMode="auto">
          <a:xfrm>
            <a:off x="6809537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3F1BA6-2A1F-4B0B-91A3-F6150FE7C405}"/>
              </a:ext>
            </a:extLst>
          </p:cNvPr>
          <p:cNvSpPr txBox="1"/>
          <p:nvPr/>
        </p:nvSpPr>
        <p:spPr bwMode="auto">
          <a:xfrm>
            <a:off x="7016737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B66200F-514B-400F-9CD8-8584DC7B5613}"/>
              </a:ext>
            </a:extLst>
          </p:cNvPr>
          <p:cNvSpPr txBox="1"/>
          <p:nvPr/>
        </p:nvSpPr>
        <p:spPr bwMode="auto">
          <a:xfrm>
            <a:off x="7223937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3E89780-3487-4DF9-82AF-1E3FFEB44DB5}"/>
              </a:ext>
            </a:extLst>
          </p:cNvPr>
          <p:cNvSpPr txBox="1"/>
          <p:nvPr/>
        </p:nvSpPr>
        <p:spPr bwMode="auto">
          <a:xfrm>
            <a:off x="7431133" y="4581198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sz="1200" b="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48" name="Group 69">
            <a:extLst>
              <a:ext uri="{FF2B5EF4-FFF2-40B4-BE49-F238E27FC236}">
                <a16:creationId xmlns:a16="http://schemas.microsoft.com/office/drawing/2014/main" id="{32DCF904-E114-43F7-B57A-55E31037034D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014531" y="2148006"/>
            <a:ext cx="81151" cy="417447"/>
            <a:chOff x="845" y="2066"/>
            <a:chExt cx="67" cy="122"/>
          </a:xfrm>
        </p:grpSpPr>
        <p:sp>
          <p:nvSpPr>
            <p:cNvPr id="49" name="Line 70">
              <a:extLst>
                <a:ext uri="{FF2B5EF4-FFF2-40B4-BE49-F238E27FC236}">
                  <a16:creationId xmlns:a16="http://schemas.microsoft.com/office/drawing/2014/main" id="{2C49FE2C-3AB3-4C39-9FE9-7EF06DB1E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Line 71">
              <a:extLst>
                <a:ext uri="{FF2B5EF4-FFF2-40B4-BE49-F238E27FC236}">
                  <a16:creationId xmlns:a16="http://schemas.microsoft.com/office/drawing/2014/main" id="{9A2B6E5F-ED32-4F6B-8CE6-6647B948BA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Line 72">
              <a:extLst>
                <a:ext uri="{FF2B5EF4-FFF2-40B4-BE49-F238E27FC236}">
                  <a16:creationId xmlns:a16="http://schemas.microsoft.com/office/drawing/2014/main" id="{93F63CC3-48E5-43DA-AB4F-F3F0B39F4C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4ED6945C-5136-45AE-A31B-2BD748713AE1}"/>
              </a:ext>
            </a:extLst>
          </p:cNvPr>
          <p:cNvSpPr/>
          <p:nvPr/>
        </p:nvSpPr>
        <p:spPr bwMode="auto">
          <a:xfrm>
            <a:off x="5998471" y="2319285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58" name="Group 69">
            <a:extLst>
              <a:ext uri="{FF2B5EF4-FFF2-40B4-BE49-F238E27FC236}">
                <a16:creationId xmlns:a16="http://schemas.microsoft.com/office/drawing/2014/main" id="{C432794B-1BEC-4564-9A94-70720518956D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955010" y="2488605"/>
            <a:ext cx="81151" cy="493998"/>
            <a:chOff x="845" y="2066"/>
            <a:chExt cx="67" cy="122"/>
          </a:xfrm>
        </p:grpSpPr>
        <p:sp>
          <p:nvSpPr>
            <p:cNvPr id="59" name="Line 70">
              <a:extLst>
                <a:ext uri="{FF2B5EF4-FFF2-40B4-BE49-F238E27FC236}">
                  <a16:creationId xmlns:a16="http://schemas.microsoft.com/office/drawing/2014/main" id="{22D2DCB7-D40F-4A59-88F7-13A164E796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Line 71">
              <a:extLst>
                <a:ext uri="{FF2B5EF4-FFF2-40B4-BE49-F238E27FC236}">
                  <a16:creationId xmlns:a16="http://schemas.microsoft.com/office/drawing/2014/main" id="{00A90F50-F0C2-450F-875A-85169AD52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1" name="Line 72">
              <a:extLst>
                <a:ext uri="{FF2B5EF4-FFF2-40B4-BE49-F238E27FC236}">
                  <a16:creationId xmlns:a16="http://schemas.microsoft.com/office/drawing/2014/main" id="{02BBA2A5-C0C5-4EEB-A67F-EC9A859F7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D5368DBF-54BD-4C43-AB95-23E2CCF71F26}"/>
              </a:ext>
            </a:extLst>
          </p:cNvPr>
          <p:cNvSpPr/>
          <p:nvPr/>
        </p:nvSpPr>
        <p:spPr bwMode="auto">
          <a:xfrm>
            <a:off x="5932382" y="2703049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2" name="Group 69">
            <a:extLst>
              <a:ext uri="{FF2B5EF4-FFF2-40B4-BE49-F238E27FC236}">
                <a16:creationId xmlns:a16="http://schemas.microsoft.com/office/drawing/2014/main" id="{857BDBF5-9198-4457-A949-196A0018F85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040988" y="2857583"/>
            <a:ext cx="81151" cy="533399"/>
            <a:chOff x="845" y="2066"/>
            <a:chExt cx="67" cy="122"/>
          </a:xfrm>
        </p:grpSpPr>
        <p:sp>
          <p:nvSpPr>
            <p:cNvPr id="63" name="Line 70">
              <a:extLst>
                <a:ext uri="{FF2B5EF4-FFF2-40B4-BE49-F238E27FC236}">
                  <a16:creationId xmlns:a16="http://schemas.microsoft.com/office/drawing/2014/main" id="{5B504D47-5DE2-43BC-8EF2-08BB56C8E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4" name="Line 71">
              <a:extLst>
                <a:ext uri="{FF2B5EF4-FFF2-40B4-BE49-F238E27FC236}">
                  <a16:creationId xmlns:a16="http://schemas.microsoft.com/office/drawing/2014/main" id="{956692C6-F1F0-4077-8CDC-407D5C3557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5" name="Line 72">
              <a:extLst>
                <a:ext uri="{FF2B5EF4-FFF2-40B4-BE49-F238E27FC236}">
                  <a16:creationId xmlns:a16="http://schemas.microsoft.com/office/drawing/2014/main" id="{87E50B44-DA17-4024-BBA4-0443E776D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6877FC26-6075-49C1-9290-526F88422430}"/>
              </a:ext>
            </a:extLst>
          </p:cNvPr>
          <p:cNvSpPr/>
          <p:nvPr/>
        </p:nvSpPr>
        <p:spPr bwMode="auto">
          <a:xfrm>
            <a:off x="7019849" y="3091550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6" name="Group 69">
            <a:extLst>
              <a:ext uri="{FF2B5EF4-FFF2-40B4-BE49-F238E27FC236}">
                <a16:creationId xmlns:a16="http://schemas.microsoft.com/office/drawing/2014/main" id="{8C4439A3-C651-41BC-95AB-D7CB350A08F5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7241240" y="3313834"/>
            <a:ext cx="81151" cy="368093"/>
            <a:chOff x="845" y="2066"/>
            <a:chExt cx="67" cy="122"/>
          </a:xfrm>
        </p:grpSpPr>
        <p:sp>
          <p:nvSpPr>
            <p:cNvPr id="67" name="Line 70">
              <a:extLst>
                <a:ext uri="{FF2B5EF4-FFF2-40B4-BE49-F238E27FC236}">
                  <a16:creationId xmlns:a16="http://schemas.microsoft.com/office/drawing/2014/main" id="{F4CD630C-3152-4694-8D4D-071AF1171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Line 71">
              <a:extLst>
                <a:ext uri="{FF2B5EF4-FFF2-40B4-BE49-F238E27FC236}">
                  <a16:creationId xmlns:a16="http://schemas.microsoft.com/office/drawing/2014/main" id="{FFF6D330-5A0D-4ABA-8855-87E4A4774D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9" name="Line 72">
              <a:extLst>
                <a:ext uri="{FF2B5EF4-FFF2-40B4-BE49-F238E27FC236}">
                  <a16:creationId xmlns:a16="http://schemas.microsoft.com/office/drawing/2014/main" id="{AD40681F-44DD-45D2-B86F-09C18634D6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2CC018D9-8958-4153-830C-133222CF048F}"/>
              </a:ext>
            </a:extLst>
          </p:cNvPr>
          <p:cNvSpPr/>
          <p:nvPr/>
        </p:nvSpPr>
        <p:spPr bwMode="auto">
          <a:xfrm>
            <a:off x="7236140" y="3465839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F60EFB0-2849-4F82-9BEB-1021CC6A149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402873" y="3623192"/>
            <a:ext cx="81151" cy="526303"/>
            <a:chOff x="845" y="2066"/>
            <a:chExt cx="67" cy="122"/>
          </a:xfrm>
        </p:grpSpPr>
        <p:sp>
          <p:nvSpPr>
            <p:cNvPr id="71" name="Line 70">
              <a:extLst>
                <a:ext uri="{FF2B5EF4-FFF2-40B4-BE49-F238E27FC236}">
                  <a16:creationId xmlns:a16="http://schemas.microsoft.com/office/drawing/2014/main" id="{159AD97E-47E5-4167-A061-0434AE7DD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Line 71">
              <a:extLst>
                <a:ext uri="{FF2B5EF4-FFF2-40B4-BE49-F238E27FC236}">
                  <a16:creationId xmlns:a16="http://schemas.microsoft.com/office/drawing/2014/main" id="{CD536153-B796-4D10-A8D4-C27518A569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Line 72">
              <a:extLst>
                <a:ext uri="{FF2B5EF4-FFF2-40B4-BE49-F238E27FC236}">
                  <a16:creationId xmlns:a16="http://schemas.microsoft.com/office/drawing/2014/main" id="{D110EE23-700B-47EB-9813-30048C109F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AA16B120-2113-48E9-9D66-E6F92BC38DF9}"/>
              </a:ext>
            </a:extLst>
          </p:cNvPr>
          <p:cNvSpPr/>
          <p:nvPr/>
        </p:nvSpPr>
        <p:spPr bwMode="auto">
          <a:xfrm>
            <a:off x="5355603" y="3854340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92ACC76-4AA3-4775-BFF4-B590E8FA280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174991" y="4087683"/>
            <a:ext cx="81151" cy="359135"/>
            <a:chOff x="845" y="2066"/>
            <a:chExt cx="67" cy="122"/>
          </a:xfrm>
        </p:grpSpPr>
        <p:sp>
          <p:nvSpPr>
            <p:cNvPr id="75" name="Line 70">
              <a:extLst>
                <a:ext uri="{FF2B5EF4-FFF2-40B4-BE49-F238E27FC236}">
                  <a16:creationId xmlns:a16="http://schemas.microsoft.com/office/drawing/2014/main" id="{8AEAE6E7-0EF0-4B9F-A149-1FBC9D577E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066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6" name="Line 71">
              <a:extLst>
                <a:ext uri="{FF2B5EF4-FFF2-40B4-BE49-F238E27FC236}">
                  <a16:creationId xmlns:a16="http://schemas.microsoft.com/office/drawing/2014/main" id="{51CEF14C-E9FF-4908-9E86-0F9CC6C984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" y="2066"/>
              <a:ext cx="0" cy="12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7" name="Line 72">
              <a:extLst>
                <a:ext uri="{FF2B5EF4-FFF2-40B4-BE49-F238E27FC236}">
                  <a16:creationId xmlns:a16="http://schemas.microsoft.com/office/drawing/2014/main" id="{053C0309-8EBF-4315-B8C1-23507C8CC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5" y="2188"/>
              <a:ext cx="6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8A0453BE-8BCB-4CEA-94CF-AA04C6AC94F1}"/>
              </a:ext>
            </a:extLst>
          </p:cNvPr>
          <p:cNvSpPr/>
          <p:nvPr/>
        </p:nvSpPr>
        <p:spPr bwMode="auto">
          <a:xfrm>
            <a:off x="6166697" y="4233366"/>
            <a:ext cx="64008" cy="6400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26340D5-BE8E-4658-A6B3-BEA4F9E5B7C5}"/>
              </a:ext>
            </a:extLst>
          </p:cNvPr>
          <p:cNvSpPr txBox="1"/>
          <p:nvPr/>
        </p:nvSpPr>
        <p:spPr bwMode="auto">
          <a:xfrm>
            <a:off x="1597680" y="1458505"/>
            <a:ext cx="91380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Adjusted Odds of COVID-19 in Patients With CLD Encounter in Past Yr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6740B74-10B5-4EA9-AE38-DC3104A3D77B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Wang. EClinicalMedicine. 2021;31:100688</a:t>
            </a:r>
            <a:r>
              <a:rPr 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E8FED44-6C85-4644-AB19-935F76E382DC}"/>
              </a:ext>
            </a:extLst>
          </p:cNvPr>
          <p:cNvSpPr txBox="1"/>
          <p:nvPr/>
        </p:nvSpPr>
        <p:spPr bwMode="auto">
          <a:xfrm>
            <a:off x="604675" y="5273938"/>
            <a:ext cx="10531078" cy="97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eaLnBrk="1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Adjusted for age, sex, and race, but not other COVID-19 risk factors</a:t>
            </a:r>
          </a:p>
          <a:p>
            <a:pPr marL="285750" indent="-285750" eaLnBrk="1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400" b="0" dirty="0">
                <a:solidFill>
                  <a:schemeClr val="bg1"/>
                </a:solidFill>
                <a:latin typeface="Calibri" panose="020F0502020204030204" pitchFamily="34" charset="0"/>
                <a:cs typeface="+mn-cs"/>
              </a:rPr>
              <a:t>Black vs White patients with CLD had double the risk of getting COVID-19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742C04-8084-CA46-9FDA-0322478E238E}"/>
              </a:ext>
            </a:extLst>
          </p:cNvPr>
          <p:cNvSpPr txBox="1"/>
          <p:nvPr/>
        </p:nvSpPr>
        <p:spPr bwMode="auto">
          <a:xfrm>
            <a:off x="7643777" y="4583756"/>
            <a:ext cx="28309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 dirty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875399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84109-B8E0-44A6-B23E-F2204881C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Liver Disease and COVID-19 Outcomes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A5798CB-17D1-476D-8AD2-FC9D4682D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360647"/>
            <a:ext cx="10877529" cy="777460"/>
          </a:xfrm>
        </p:spPr>
        <p:txBody>
          <a:bodyPr/>
          <a:lstStyle/>
          <a:p>
            <a:r>
              <a:rPr lang="en-US" sz="2000" dirty="0"/>
              <a:t>Overall, COVID-19 death rate higher among those with (10.3%) vs without (5.5%) recent </a:t>
            </a:r>
            <a:br>
              <a:rPr lang="en-US" sz="2000" dirty="0"/>
            </a:br>
            <a:r>
              <a:rPr lang="en-US" sz="2000" dirty="0"/>
              <a:t>CLD encounter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4CF6C7-6A94-4FBE-8928-9EEA3346B5A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37CA6917-3D68-40A4-A3C6-E0E6E024CE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4F97653-4085-4DF6-8115-B89C38C59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8357AAA-0E3D-4808-81D0-2446C56F6FEE}"/>
              </a:ext>
            </a:extLst>
          </p:cNvPr>
          <p:cNvSpPr txBox="1"/>
          <p:nvPr/>
        </p:nvSpPr>
        <p:spPr bwMode="auto">
          <a:xfrm>
            <a:off x="3379820" y="6035003"/>
            <a:ext cx="9574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N = 390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05A5DA-E7FD-4E66-8F5E-FBE6D9244A5E}"/>
              </a:ext>
            </a:extLst>
          </p:cNvPr>
          <p:cNvSpPr txBox="1"/>
          <p:nvPr/>
        </p:nvSpPr>
        <p:spPr bwMode="auto">
          <a:xfrm>
            <a:off x="5776596" y="6035003"/>
            <a:ext cx="1237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N = 16,140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7E9FF0-6494-4887-BB57-B6434EEF6A1D}"/>
              </a:ext>
            </a:extLst>
          </p:cNvPr>
          <p:cNvSpPr txBox="1"/>
          <p:nvPr/>
        </p:nvSpPr>
        <p:spPr bwMode="auto">
          <a:xfrm>
            <a:off x="8329374" y="6035003"/>
            <a:ext cx="1264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N = 81,360</a:t>
            </a:r>
          </a:p>
        </p:txBody>
      </p:sp>
      <p:sp>
        <p:nvSpPr>
          <p:cNvPr id="12" name="Line 17">
            <a:extLst>
              <a:ext uri="{FF2B5EF4-FFF2-40B4-BE49-F238E27FC236}">
                <a16:creationId xmlns:a16="http://schemas.microsoft.com/office/drawing/2014/main" id="{1C929EB1-741D-401C-969C-EB035AD39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0536" y="2239829"/>
            <a:ext cx="1588" cy="346660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Line 18">
            <a:extLst>
              <a:ext uri="{FF2B5EF4-FFF2-40B4-BE49-F238E27FC236}">
                <a16:creationId xmlns:a16="http://schemas.microsoft.com/office/drawing/2014/main" id="{3FBB9F98-5D57-4360-A8C6-0B58D06197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6400" y="5706433"/>
            <a:ext cx="73024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FE6C9EEF-97CF-4AC0-BE0F-F26DE395E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5213162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Line 23">
            <a:extLst>
              <a:ext uri="{FF2B5EF4-FFF2-40B4-BE49-F238E27FC236}">
                <a16:creationId xmlns:a16="http://schemas.microsoft.com/office/drawing/2014/main" id="{0445B01D-CC5F-4EC8-9DB0-9E6C589BAB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4719893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Line 24">
            <a:extLst>
              <a:ext uri="{FF2B5EF4-FFF2-40B4-BE49-F238E27FC236}">
                <a16:creationId xmlns:a16="http://schemas.microsoft.com/office/drawing/2014/main" id="{C13334F4-5B07-49EC-A21D-7EB8E21C6F9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4226624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D6AA2BBE-8B61-4794-B9F0-B2911B31AC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3733355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864AD4E9-C91B-4450-9A18-86D383DDC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3240086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85945096-E793-4D63-B67F-D99662AB34C7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874" y="2746817"/>
            <a:ext cx="8255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Line 28">
            <a:extLst>
              <a:ext uri="{FF2B5EF4-FFF2-40B4-BE49-F238E27FC236}">
                <a16:creationId xmlns:a16="http://schemas.microsoft.com/office/drawing/2014/main" id="{B816E07F-6872-472D-AD26-85AA55E0F4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6400" y="2253548"/>
            <a:ext cx="73024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66C5A877-293E-497B-A0E0-2E5BEF377A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394" y="5715424"/>
            <a:ext cx="0" cy="7192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 35">
            <a:extLst>
              <a:ext uri="{FF2B5EF4-FFF2-40B4-BE49-F238E27FC236}">
                <a16:creationId xmlns:a16="http://schemas.microsoft.com/office/drawing/2014/main" id="{D7AB3C71-3CB7-4A00-A6DE-8189F1B9E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5817" y="5585967"/>
            <a:ext cx="291747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0.0</a:t>
            </a:r>
          </a:p>
        </p:txBody>
      </p:sp>
      <p:sp>
        <p:nvSpPr>
          <p:cNvPr id="33" name="Rectangle 39">
            <a:extLst>
              <a:ext uri="{FF2B5EF4-FFF2-40B4-BE49-F238E27FC236}">
                <a16:creationId xmlns:a16="http://schemas.microsoft.com/office/drawing/2014/main" id="{560D7A9A-E757-4805-B61E-D973C0865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466" y="5091510"/>
            <a:ext cx="291747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2.0</a:t>
            </a:r>
          </a:p>
        </p:txBody>
      </p:sp>
      <p:sp>
        <p:nvSpPr>
          <p:cNvPr id="34" name="Rectangle 40">
            <a:extLst>
              <a:ext uri="{FF2B5EF4-FFF2-40B4-BE49-F238E27FC236}">
                <a16:creationId xmlns:a16="http://schemas.microsoft.com/office/drawing/2014/main" id="{7C3688D0-87E0-4C20-B126-51A3B2D8A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466" y="4597051"/>
            <a:ext cx="291747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4.0</a:t>
            </a:r>
          </a:p>
        </p:txBody>
      </p:sp>
      <p:sp>
        <p:nvSpPr>
          <p:cNvPr id="35" name="Rectangle 41">
            <a:extLst>
              <a:ext uri="{FF2B5EF4-FFF2-40B4-BE49-F238E27FC236}">
                <a16:creationId xmlns:a16="http://schemas.microsoft.com/office/drawing/2014/main" id="{53423413-2751-4D7F-BE6E-C4DC5F348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466" y="4102592"/>
            <a:ext cx="291747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6.0</a:t>
            </a:r>
          </a:p>
        </p:txBody>
      </p:sp>
      <p:sp>
        <p:nvSpPr>
          <p:cNvPr id="36" name="Rectangle 42">
            <a:extLst>
              <a:ext uri="{FF2B5EF4-FFF2-40B4-BE49-F238E27FC236}">
                <a16:creationId xmlns:a16="http://schemas.microsoft.com/office/drawing/2014/main" id="{1576FEFC-92BA-4437-917F-E817BD3E2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466" y="3608133"/>
            <a:ext cx="291747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8.0</a:t>
            </a:r>
          </a:p>
        </p:txBody>
      </p:sp>
      <p:sp>
        <p:nvSpPr>
          <p:cNvPr id="37" name="Rectangle 43">
            <a:extLst>
              <a:ext uri="{FF2B5EF4-FFF2-40B4-BE49-F238E27FC236}">
                <a16:creationId xmlns:a16="http://schemas.microsoft.com/office/drawing/2014/main" id="{6DDB49CC-0B42-460F-AA20-8ECC23C87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447" y="3113674"/>
            <a:ext cx="40876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10.0</a:t>
            </a:r>
          </a:p>
        </p:txBody>
      </p:sp>
      <p:sp>
        <p:nvSpPr>
          <p:cNvPr id="38" name="Rectangle 44">
            <a:extLst>
              <a:ext uri="{FF2B5EF4-FFF2-40B4-BE49-F238E27FC236}">
                <a16:creationId xmlns:a16="http://schemas.microsoft.com/office/drawing/2014/main" id="{AE19215B-4806-4C04-8D18-8C2A5710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2447" y="2619215"/>
            <a:ext cx="40876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12.0</a:t>
            </a:r>
          </a:p>
        </p:txBody>
      </p:sp>
      <p:sp>
        <p:nvSpPr>
          <p:cNvPr id="39" name="Rectangle 45">
            <a:extLst>
              <a:ext uri="{FF2B5EF4-FFF2-40B4-BE49-F238E27FC236}">
                <a16:creationId xmlns:a16="http://schemas.microsoft.com/office/drawing/2014/main" id="{B69D51A5-B5EA-495D-8FE0-9827EAE1B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9273" y="2124756"/>
            <a:ext cx="40876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14.0</a:t>
            </a:r>
          </a:p>
        </p:txBody>
      </p:sp>
      <p:sp>
        <p:nvSpPr>
          <p:cNvPr id="40" name="Rectangle 51">
            <a:extLst>
              <a:ext uri="{FF2B5EF4-FFF2-40B4-BE49-F238E27FC236}">
                <a16:creationId xmlns:a16="http://schemas.microsoft.com/office/drawing/2014/main" id="{33E69F75-0B67-4A89-B48F-5B50069408A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23601" y="3824209"/>
            <a:ext cx="3533131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Death Rate (%) </a:t>
            </a:r>
          </a:p>
        </p:txBody>
      </p:sp>
      <p:sp>
        <p:nvSpPr>
          <p:cNvPr id="42" name="Rectangle 45">
            <a:extLst>
              <a:ext uri="{FF2B5EF4-FFF2-40B4-BE49-F238E27FC236}">
                <a16:creationId xmlns:a16="http://schemas.microsoft.com/office/drawing/2014/main" id="{EB6254BB-FE03-4B71-B103-E93DD998C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005" y="5865897"/>
            <a:ext cx="1939060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COVID-19 With CLD</a:t>
            </a:r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194EA3F3-092D-4CA2-8CB0-DF9F9E00E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3850" y="5874721"/>
            <a:ext cx="245249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COVID-19 Without CLD</a:t>
            </a:r>
          </a:p>
        </p:txBody>
      </p:sp>
      <p:sp>
        <p:nvSpPr>
          <p:cNvPr id="44" name="Rectangle 45">
            <a:extLst>
              <a:ext uri="{FF2B5EF4-FFF2-40B4-BE49-F238E27FC236}">
                <a16:creationId xmlns:a16="http://schemas.microsoft.com/office/drawing/2014/main" id="{AA63710E-CA7C-4650-A6AA-837F7CF71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484" y="5865897"/>
            <a:ext cx="2655914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CLD Without COVID-19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BB03AA-EB0B-4DF0-B508-0C4BF6340CA8}"/>
              </a:ext>
            </a:extLst>
          </p:cNvPr>
          <p:cNvSpPr/>
          <p:nvPr/>
        </p:nvSpPr>
        <p:spPr bwMode="auto">
          <a:xfrm>
            <a:off x="3194650" y="2611283"/>
            <a:ext cx="655535" cy="310414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46644E-EC46-4059-9F0A-400620D47B85}"/>
              </a:ext>
            </a:extLst>
          </p:cNvPr>
          <p:cNvSpPr/>
          <p:nvPr/>
        </p:nvSpPr>
        <p:spPr bwMode="auto">
          <a:xfrm>
            <a:off x="5721954" y="3997681"/>
            <a:ext cx="655535" cy="169328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DFDEAB7-D445-42A6-84F2-F114863FAD51}"/>
              </a:ext>
            </a:extLst>
          </p:cNvPr>
          <p:cNvSpPr/>
          <p:nvPr/>
        </p:nvSpPr>
        <p:spPr bwMode="auto">
          <a:xfrm>
            <a:off x="8249258" y="4707490"/>
            <a:ext cx="655535" cy="98347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9384025-1D3F-40A2-A260-01161E483F3F}"/>
              </a:ext>
            </a:extLst>
          </p:cNvPr>
          <p:cNvSpPr/>
          <p:nvPr/>
        </p:nvSpPr>
        <p:spPr bwMode="auto">
          <a:xfrm>
            <a:off x="3852820" y="3362973"/>
            <a:ext cx="655535" cy="2352451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D96D249-2584-49B6-938A-71E82492F2F7}"/>
              </a:ext>
            </a:extLst>
          </p:cNvPr>
          <p:cNvSpPr/>
          <p:nvPr/>
        </p:nvSpPr>
        <p:spPr bwMode="auto">
          <a:xfrm>
            <a:off x="6376200" y="4499526"/>
            <a:ext cx="655535" cy="1215898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A3106A5-395C-4E0A-A451-3577B2116B3C}"/>
              </a:ext>
            </a:extLst>
          </p:cNvPr>
          <p:cNvSpPr/>
          <p:nvPr/>
        </p:nvSpPr>
        <p:spPr bwMode="auto">
          <a:xfrm>
            <a:off x="8904793" y="5072460"/>
            <a:ext cx="655535" cy="62391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0C81F2B-C39F-45BB-99F5-51E294FE0F44}"/>
              </a:ext>
            </a:extLst>
          </p:cNvPr>
          <p:cNvSpPr txBox="1"/>
          <p:nvPr/>
        </p:nvSpPr>
        <p:spPr bwMode="auto">
          <a:xfrm>
            <a:off x="3318463" y="2183484"/>
            <a:ext cx="1124046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=0.457</a:t>
            </a:r>
          </a:p>
        </p:txBody>
      </p:sp>
      <p:sp>
        <p:nvSpPr>
          <p:cNvPr id="59" name="Rectangle 53">
            <a:extLst>
              <a:ext uri="{FF2B5EF4-FFF2-40B4-BE49-F238E27FC236}">
                <a16:creationId xmlns:a16="http://schemas.microsoft.com/office/drawing/2014/main" id="{1DBDCBC5-0B43-4C2D-9814-C83F8FCAF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7829" y="2390948"/>
            <a:ext cx="2529962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Black patients</a:t>
            </a:r>
            <a:b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800" b="0" dirty="0">
                <a:solidFill>
                  <a:schemeClr val="bg1"/>
                </a:solidFill>
                <a:latin typeface="Calibri" panose="020F0502020204030204" pitchFamily="34" charset="0"/>
              </a:rPr>
              <a:t>White patients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0E00DDB-8B55-4B0A-9702-DFEC29CBABEE}"/>
              </a:ext>
            </a:extLst>
          </p:cNvPr>
          <p:cNvGrpSpPr/>
          <p:nvPr/>
        </p:nvGrpSpPr>
        <p:grpSpPr>
          <a:xfrm>
            <a:off x="7741158" y="2428502"/>
            <a:ext cx="181173" cy="409185"/>
            <a:chOff x="7636190" y="2418228"/>
            <a:chExt cx="193676" cy="437424"/>
          </a:xfrm>
        </p:grpSpPr>
        <p:sp>
          <p:nvSpPr>
            <p:cNvPr id="58" name="Rectangle 52">
              <a:extLst>
                <a:ext uri="{FF2B5EF4-FFF2-40B4-BE49-F238E27FC236}">
                  <a16:creationId xmlns:a16="http://schemas.microsoft.com/office/drawing/2014/main" id="{E45F53B8-513D-4E98-BEED-5007D0D8AC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6190" y="2418228"/>
              <a:ext cx="192088" cy="176462"/>
            </a:xfrm>
            <a:prstGeom prst="rect">
              <a:avLst/>
            </a:prstGeom>
            <a:solidFill>
              <a:schemeClr val="accent1"/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Char char="•"/>
              </a:pPr>
              <a:endPara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0" name="Rectangle 54">
              <a:extLst>
                <a:ext uri="{FF2B5EF4-FFF2-40B4-BE49-F238E27FC236}">
                  <a16:creationId xmlns:a16="http://schemas.microsoft.com/office/drawing/2014/main" id="{4CB81EB7-9A53-4211-814B-BF3DFF599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7777" y="2679193"/>
              <a:ext cx="192089" cy="176459"/>
            </a:xfrm>
            <a:prstGeom prst="rect">
              <a:avLst/>
            </a:prstGeom>
            <a:solidFill>
              <a:srgbClr val="E1471D"/>
            </a:solidFill>
            <a:ln w="11176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Char char="•"/>
              </a:pPr>
              <a:endPara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1" name="Rectangle 45">
            <a:extLst>
              <a:ext uri="{FF2B5EF4-FFF2-40B4-BE49-F238E27FC236}">
                <a16:creationId xmlns:a16="http://schemas.microsoft.com/office/drawing/2014/main" id="{FA5398C6-2390-4FB7-8B79-945BBB9D1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214" y="1910758"/>
            <a:ext cx="7676022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Mortality in Patients With COVID-19 and CLD Encounter in Past Yr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FC863F68-60CD-4F42-AB90-AD8D010604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23075" y="5706434"/>
            <a:ext cx="702944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53BFD8-FFC8-4270-BB86-A185D8083F5F}"/>
              </a:ext>
            </a:extLst>
          </p:cNvPr>
          <p:cNvSpPr txBox="1"/>
          <p:nvPr/>
        </p:nvSpPr>
        <p:spPr bwMode="auto">
          <a:xfrm>
            <a:off x="8538925" y="4215609"/>
            <a:ext cx="782833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3B8A143-DBE5-40AF-BE49-500EC77ED0EC}"/>
              </a:ext>
            </a:extLst>
          </p:cNvPr>
          <p:cNvSpPr txBox="1"/>
          <p:nvPr/>
        </p:nvSpPr>
        <p:spPr bwMode="auto">
          <a:xfrm>
            <a:off x="6006370" y="3495796"/>
            <a:ext cx="782833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1C7016-5BC8-447C-9B60-8DB394278D69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Wang. EClinicalMedicine. 2021;31:100688</a:t>
            </a:r>
            <a:r>
              <a:rPr lang="en-US" sz="1200" b="0" spc="-10" dirty="0">
                <a:solidFill>
                  <a:srgbClr val="455560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8679C76-332A-478F-B56A-17F0C55A97BB}"/>
              </a:ext>
            </a:extLst>
          </p:cNvPr>
          <p:cNvCxnSpPr/>
          <p:nvPr/>
        </p:nvCxnSpPr>
        <p:spPr bwMode="auto">
          <a:xfrm>
            <a:off x="3479321" y="2469472"/>
            <a:ext cx="7706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C64F6A1-8DE8-4B4C-8884-ABC79307DA78}"/>
              </a:ext>
            </a:extLst>
          </p:cNvPr>
          <p:cNvCxnSpPr/>
          <p:nvPr/>
        </p:nvCxnSpPr>
        <p:spPr bwMode="auto">
          <a:xfrm>
            <a:off x="5990887" y="3825101"/>
            <a:ext cx="7706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AC61E39-F101-47D5-8717-5E45E949BE68}"/>
              </a:ext>
            </a:extLst>
          </p:cNvPr>
          <p:cNvCxnSpPr/>
          <p:nvPr/>
        </p:nvCxnSpPr>
        <p:spPr bwMode="auto">
          <a:xfrm>
            <a:off x="8532184" y="4541631"/>
            <a:ext cx="7706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815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2981-985E-4CAE-8E1F-234402B2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 COVID-19 Outcomes by Liver Disease Stage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9D8AD0-3062-40E1-8E7A-BB9622B4DDA3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0A3520B3-9BD7-42B4-A4DE-7947B0699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F19525-1098-4E40-AAED-2AD528B0D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2" name="Rectangle 45">
            <a:extLst>
              <a:ext uri="{FF2B5EF4-FFF2-40B4-BE49-F238E27FC236}">
                <a16:creationId xmlns:a16="http://schemas.microsoft.com/office/drawing/2014/main" id="{D4D02B43-1CE6-49A6-839F-3E893B182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56" y="5776446"/>
            <a:ext cx="19390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Hospitalized</a:t>
            </a:r>
          </a:p>
        </p:txBody>
      </p:sp>
      <p:sp>
        <p:nvSpPr>
          <p:cNvPr id="33" name="Rectangle 45">
            <a:extLst>
              <a:ext uri="{FF2B5EF4-FFF2-40B4-BE49-F238E27FC236}">
                <a16:creationId xmlns:a16="http://schemas.microsoft.com/office/drawing/2014/main" id="{5DFA7AD9-5B0F-493E-9C32-D9F17090A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472" y="5776446"/>
            <a:ext cx="19390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ICU</a:t>
            </a:r>
            <a:b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Requirement</a:t>
            </a: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B38D3CA4-8CD8-4607-AEFD-0DC62C8C0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9588" y="5776446"/>
            <a:ext cx="19390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ICU</a:t>
            </a:r>
            <a:b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Admission</a:t>
            </a:r>
          </a:p>
        </p:txBody>
      </p:sp>
      <p:sp>
        <p:nvSpPr>
          <p:cNvPr id="50" name="Rectangle 45">
            <a:extLst>
              <a:ext uri="{FF2B5EF4-FFF2-40B4-BE49-F238E27FC236}">
                <a16:creationId xmlns:a16="http://schemas.microsoft.com/office/drawing/2014/main" id="{EC29D70E-F328-4A43-A5B7-874173ED9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0653" y="5775247"/>
            <a:ext cx="1163014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Requirement for RRT</a:t>
            </a:r>
          </a:p>
        </p:txBody>
      </p:sp>
      <p:sp>
        <p:nvSpPr>
          <p:cNvPr id="52" name="Rectangle 45">
            <a:extLst>
              <a:ext uri="{FF2B5EF4-FFF2-40B4-BE49-F238E27FC236}">
                <a16:creationId xmlns:a16="http://schemas.microsoft.com/office/drawing/2014/main" id="{3D40A3FA-310A-4437-B716-613164E8F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606" y="5776446"/>
            <a:ext cx="193906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Invasive</a:t>
            </a:r>
            <a:b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Ventilation</a:t>
            </a:r>
          </a:p>
        </p:txBody>
      </p:sp>
      <p:sp>
        <p:nvSpPr>
          <p:cNvPr id="53" name="Rectangle 45">
            <a:extLst>
              <a:ext uri="{FF2B5EF4-FFF2-40B4-BE49-F238E27FC236}">
                <a16:creationId xmlns:a16="http://schemas.microsoft.com/office/drawing/2014/main" id="{A5A01850-FEA4-48C5-A845-6CD4B3C6B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8679" y="5776446"/>
            <a:ext cx="1939060" cy="19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Death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6B271E-7236-4633-804D-D70B95890E67}"/>
              </a:ext>
            </a:extLst>
          </p:cNvPr>
          <p:cNvGrpSpPr/>
          <p:nvPr/>
        </p:nvGrpSpPr>
        <p:grpSpPr>
          <a:xfrm rot="5400000">
            <a:off x="1493673" y="2390136"/>
            <a:ext cx="365760" cy="91440"/>
            <a:chOff x="6508995" y="2762935"/>
            <a:chExt cx="417447" cy="81151"/>
          </a:xfrm>
        </p:grpSpPr>
        <p:sp>
          <p:nvSpPr>
            <p:cNvPr id="77" name="Line 70">
              <a:extLst>
                <a:ext uri="{FF2B5EF4-FFF2-40B4-BE49-F238E27FC236}">
                  <a16:creationId xmlns:a16="http://schemas.microsoft.com/office/drawing/2014/main" id="{2B43FDBF-2420-49D7-B13A-224D3FD21A4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Line 71">
              <a:extLst>
                <a:ext uri="{FF2B5EF4-FFF2-40B4-BE49-F238E27FC236}">
                  <a16:creationId xmlns:a16="http://schemas.microsoft.com/office/drawing/2014/main" id="{A2D0EBEA-1ED3-49F5-B92B-4C04D30905C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9" name="Line 72">
              <a:extLst>
                <a:ext uri="{FF2B5EF4-FFF2-40B4-BE49-F238E27FC236}">
                  <a16:creationId xmlns:a16="http://schemas.microsoft.com/office/drawing/2014/main" id="{51015DFF-787F-4D14-9B41-1DC0EA04A10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FE23EA3-10A6-4204-B462-17922C7195A6}"/>
              </a:ext>
            </a:extLst>
          </p:cNvPr>
          <p:cNvGrpSpPr/>
          <p:nvPr/>
        </p:nvGrpSpPr>
        <p:grpSpPr>
          <a:xfrm rot="5400000">
            <a:off x="1723028" y="2414278"/>
            <a:ext cx="365760" cy="91440"/>
            <a:chOff x="6508995" y="2762935"/>
            <a:chExt cx="417447" cy="81151"/>
          </a:xfrm>
        </p:grpSpPr>
        <p:sp>
          <p:nvSpPr>
            <p:cNvPr id="81" name="Line 70">
              <a:extLst>
                <a:ext uri="{FF2B5EF4-FFF2-40B4-BE49-F238E27FC236}">
                  <a16:creationId xmlns:a16="http://schemas.microsoft.com/office/drawing/2014/main" id="{1D353E84-B002-4A3F-A517-B351F0A3A5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2" name="Line 71">
              <a:extLst>
                <a:ext uri="{FF2B5EF4-FFF2-40B4-BE49-F238E27FC236}">
                  <a16:creationId xmlns:a16="http://schemas.microsoft.com/office/drawing/2014/main" id="{D9990C7C-D98D-4423-BE9C-58BACE58C4F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3" name="Line 72">
              <a:extLst>
                <a:ext uri="{FF2B5EF4-FFF2-40B4-BE49-F238E27FC236}">
                  <a16:creationId xmlns:a16="http://schemas.microsoft.com/office/drawing/2014/main" id="{2570E62B-AB62-420D-A5B1-BAAE0360F8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9ED7F65-84EE-4779-A739-DFD0ABFB1627}"/>
              </a:ext>
            </a:extLst>
          </p:cNvPr>
          <p:cNvGrpSpPr/>
          <p:nvPr/>
        </p:nvGrpSpPr>
        <p:grpSpPr>
          <a:xfrm rot="5400000">
            <a:off x="1949364" y="2338833"/>
            <a:ext cx="365760" cy="91440"/>
            <a:chOff x="6508995" y="2762935"/>
            <a:chExt cx="417447" cy="81151"/>
          </a:xfrm>
        </p:grpSpPr>
        <p:sp>
          <p:nvSpPr>
            <p:cNvPr id="85" name="Line 70">
              <a:extLst>
                <a:ext uri="{FF2B5EF4-FFF2-40B4-BE49-F238E27FC236}">
                  <a16:creationId xmlns:a16="http://schemas.microsoft.com/office/drawing/2014/main" id="{5B77D52B-E6F3-465A-9C5E-2E7F44A0A7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6" name="Line 71">
              <a:extLst>
                <a:ext uri="{FF2B5EF4-FFF2-40B4-BE49-F238E27FC236}">
                  <a16:creationId xmlns:a16="http://schemas.microsoft.com/office/drawing/2014/main" id="{C246C99B-374C-4632-B120-60DEE918D6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7" name="Line 72">
              <a:extLst>
                <a:ext uri="{FF2B5EF4-FFF2-40B4-BE49-F238E27FC236}">
                  <a16:creationId xmlns:a16="http://schemas.microsoft.com/office/drawing/2014/main" id="{1A52C3B5-038B-4C8F-878F-9BDE84C9843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7582D3C-4B11-4276-A43F-A7D2AE22C9E5}"/>
              </a:ext>
            </a:extLst>
          </p:cNvPr>
          <p:cNvGrpSpPr/>
          <p:nvPr/>
        </p:nvGrpSpPr>
        <p:grpSpPr>
          <a:xfrm rot="5400000">
            <a:off x="2169665" y="2242262"/>
            <a:ext cx="365760" cy="91440"/>
            <a:chOff x="6508995" y="2762935"/>
            <a:chExt cx="417447" cy="81151"/>
          </a:xfrm>
        </p:grpSpPr>
        <p:sp>
          <p:nvSpPr>
            <p:cNvPr id="89" name="Line 70">
              <a:extLst>
                <a:ext uri="{FF2B5EF4-FFF2-40B4-BE49-F238E27FC236}">
                  <a16:creationId xmlns:a16="http://schemas.microsoft.com/office/drawing/2014/main" id="{A30B5C96-377A-44E0-8641-18AAD2ADA3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Line 71">
              <a:extLst>
                <a:ext uri="{FF2B5EF4-FFF2-40B4-BE49-F238E27FC236}">
                  <a16:creationId xmlns:a16="http://schemas.microsoft.com/office/drawing/2014/main" id="{AFCFCF95-C960-43A3-8A85-9BF48F8D746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Line 72">
              <a:extLst>
                <a:ext uri="{FF2B5EF4-FFF2-40B4-BE49-F238E27FC236}">
                  <a16:creationId xmlns:a16="http://schemas.microsoft.com/office/drawing/2014/main" id="{A7EE6F68-DB1F-44C7-93CF-E40205BE75B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1F8C7FC-30A7-4008-81C9-A9F40EF28EB2}"/>
              </a:ext>
            </a:extLst>
          </p:cNvPr>
          <p:cNvSpPr/>
          <p:nvPr/>
        </p:nvSpPr>
        <p:spPr bwMode="auto">
          <a:xfrm>
            <a:off x="1595904" y="2344366"/>
            <a:ext cx="155842" cy="331409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51B5D3-D65E-43A0-BDF9-B9482D141D7F}"/>
              </a:ext>
            </a:extLst>
          </p:cNvPr>
          <p:cNvSpPr/>
          <p:nvPr/>
        </p:nvSpPr>
        <p:spPr bwMode="auto">
          <a:xfrm>
            <a:off x="1824088" y="2427053"/>
            <a:ext cx="155842" cy="32362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7081F65-787D-4E6E-B0AA-16BE6F6F0BB4}"/>
              </a:ext>
            </a:extLst>
          </p:cNvPr>
          <p:cNvSpPr/>
          <p:nvPr/>
        </p:nvSpPr>
        <p:spPr bwMode="auto">
          <a:xfrm>
            <a:off x="2052272" y="2358959"/>
            <a:ext cx="155842" cy="32947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C093F39-1FD5-41A1-8222-BE644BECFEA0}"/>
              </a:ext>
            </a:extLst>
          </p:cNvPr>
          <p:cNvSpPr/>
          <p:nvPr/>
        </p:nvSpPr>
        <p:spPr bwMode="auto">
          <a:xfrm>
            <a:off x="2280455" y="2262030"/>
            <a:ext cx="155842" cy="339171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5B22CAD-35AA-4A76-9FAA-80BB09A95173}"/>
              </a:ext>
            </a:extLst>
          </p:cNvPr>
          <p:cNvGrpSpPr/>
          <p:nvPr/>
        </p:nvGrpSpPr>
        <p:grpSpPr>
          <a:xfrm rot="5400000">
            <a:off x="2553221" y="4809683"/>
            <a:ext cx="365760" cy="91440"/>
            <a:chOff x="6508995" y="2762935"/>
            <a:chExt cx="417447" cy="81151"/>
          </a:xfrm>
        </p:grpSpPr>
        <p:sp>
          <p:nvSpPr>
            <p:cNvPr id="93" name="Line 70">
              <a:extLst>
                <a:ext uri="{FF2B5EF4-FFF2-40B4-BE49-F238E27FC236}">
                  <a16:creationId xmlns:a16="http://schemas.microsoft.com/office/drawing/2014/main" id="{E0269475-438B-4E8F-9440-FB4A6A2FE9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4" name="Line 71">
              <a:extLst>
                <a:ext uri="{FF2B5EF4-FFF2-40B4-BE49-F238E27FC236}">
                  <a16:creationId xmlns:a16="http://schemas.microsoft.com/office/drawing/2014/main" id="{12FFDDD4-DE4A-45D0-903E-17828155504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Line 72">
              <a:extLst>
                <a:ext uri="{FF2B5EF4-FFF2-40B4-BE49-F238E27FC236}">
                  <a16:creationId xmlns:a16="http://schemas.microsoft.com/office/drawing/2014/main" id="{7FAAE4CB-E53F-4653-82FC-C02305E80CC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3B041ED-F64A-462E-9593-4D14B33561CB}"/>
              </a:ext>
            </a:extLst>
          </p:cNvPr>
          <p:cNvGrpSpPr/>
          <p:nvPr/>
        </p:nvGrpSpPr>
        <p:grpSpPr>
          <a:xfrm rot="5400000">
            <a:off x="2779557" y="4302688"/>
            <a:ext cx="365760" cy="91440"/>
            <a:chOff x="6508995" y="2762935"/>
            <a:chExt cx="417447" cy="81151"/>
          </a:xfrm>
        </p:grpSpPr>
        <p:sp>
          <p:nvSpPr>
            <p:cNvPr id="97" name="Line 70">
              <a:extLst>
                <a:ext uri="{FF2B5EF4-FFF2-40B4-BE49-F238E27FC236}">
                  <a16:creationId xmlns:a16="http://schemas.microsoft.com/office/drawing/2014/main" id="{BEF84675-54CD-47A1-8252-57135E19F31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8" name="Line 71">
              <a:extLst>
                <a:ext uri="{FF2B5EF4-FFF2-40B4-BE49-F238E27FC236}">
                  <a16:creationId xmlns:a16="http://schemas.microsoft.com/office/drawing/2014/main" id="{89FB3443-356F-46AD-9A0B-CAB5377B85B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9" name="Line 72">
              <a:extLst>
                <a:ext uri="{FF2B5EF4-FFF2-40B4-BE49-F238E27FC236}">
                  <a16:creationId xmlns:a16="http://schemas.microsoft.com/office/drawing/2014/main" id="{F41FC940-F90E-4CD0-9730-FB85248F204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B7CB32F-A810-46E3-B886-0778742A2C5D}"/>
              </a:ext>
            </a:extLst>
          </p:cNvPr>
          <p:cNvGrpSpPr/>
          <p:nvPr/>
        </p:nvGrpSpPr>
        <p:grpSpPr>
          <a:xfrm rot="5400000">
            <a:off x="3005894" y="4046174"/>
            <a:ext cx="365760" cy="91440"/>
            <a:chOff x="6508995" y="2762935"/>
            <a:chExt cx="417447" cy="81151"/>
          </a:xfrm>
        </p:grpSpPr>
        <p:sp>
          <p:nvSpPr>
            <p:cNvPr id="101" name="Line 70">
              <a:extLst>
                <a:ext uri="{FF2B5EF4-FFF2-40B4-BE49-F238E27FC236}">
                  <a16:creationId xmlns:a16="http://schemas.microsoft.com/office/drawing/2014/main" id="{58DACEDF-CB28-461B-A8F8-755C4DE51C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2" name="Line 71">
              <a:extLst>
                <a:ext uri="{FF2B5EF4-FFF2-40B4-BE49-F238E27FC236}">
                  <a16:creationId xmlns:a16="http://schemas.microsoft.com/office/drawing/2014/main" id="{936B830E-4668-4E04-AE27-E519ACC20C9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3" name="Line 72">
              <a:extLst>
                <a:ext uri="{FF2B5EF4-FFF2-40B4-BE49-F238E27FC236}">
                  <a16:creationId xmlns:a16="http://schemas.microsoft.com/office/drawing/2014/main" id="{45C9BBEC-3D6D-4900-A85D-1936549163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5E2DDB0-9CD9-4500-8255-E74A695C33DF}"/>
              </a:ext>
            </a:extLst>
          </p:cNvPr>
          <p:cNvSpPr/>
          <p:nvPr/>
        </p:nvSpPr>
        <p:spPr bwMode="auto">
          <a:xfrm>
            <a:off x="2649173" y="4834649"/>
            <a:ext cx="155842" cy="83354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DD8A1A5-593E-4051-8C55-F57B4E1A35D1}"/>
              </a:ext>
            </a:extLst>
          </p:cNvPr>
          <p:cNvSpPr/>
          <p:nvPr/>
        </p:nvSpPr>
        <p:spPr bwMode="auto">
          <a:xfrm>
            <a:off x="2877357" y="4436485"/>
            <a:ext cx="155842" cy="122684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2F42428-A2CF-432B-B961-D982E7EA9119}"/>
              </a:ext>
            </a:extLst>
          </p:cNvPr>
          <p:cNvSpPr/>
          <p:nvPr/>
        </p:nvSpPr>
        <p:spPr bwMode="auto">
          <a:xfrm>
            <a:off x="3105541" y="4229099"/>
            <a:ext cx="155842" cy="14246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0CD0231-EC6F-4ACD-8731-0F76B335B961}"/>
              </a:ext>
            </a:extLst>
          </p:cNvPr>
          <p:cNvGrpSpPr/>
          <p:nvPr/>
        </p:nvGrpSpPr>
        <p:grpSpPr>
          <a:xfrm rot="5400000">
            <a:off x="3201800" y="3433227"/>
            <a:ext cx="420585" cy="91440"/>
            <a:chOff x="6508995" y="2762935"/>
            <a:chExt cx="417447" cy="81151"/>
          </a:xfrm>
        </p:grpSpPr>
        <p:sp>
          <p:nvSpPr>
            <p:cNvPr id="105" name="Line 70">
              <a:extLst>
                <a:ext uri="{FF2B5EF4-FFF2-40B4-BE49-F238E27FC236}">
                  <a16:creationId xmlns:a16="http://schemas.microsoft.com/office/drawing/2014/main" id="{414DA65D-38CB-4C6E-AC9C-63A86DE49E3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6" name="Line 71">
              <a:extLst>
                <a:ext uri="{FF2B5EF4-FFF2-40B4-BE49-F238E27FC236}">
                  <a16:creationId xmlns:a16="http://schemas.microsoft.com/office/drawing/2014/main" id="{2788557B-7838-4EB3-8AA5-A56FCAE6D23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7" name="Line 72">
              <a:extLst>
                <a:ext uri="{FF2B5EF4-FFF2-40B4-BE49-F238E27FC236}">
                  <a16:creationId xmlns:a16="http://schemas.microsoft.com/office/drawing/2014/main" id="{49AB7E48-7351-47FB-8461-E261E7E2FBA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BB1C50A6-D0C8-4FC5-B309-0582FB8F947F}"/>
              </a:ext>
            </a:extLst>
          </p:cNvPr>
          <p:cNvSpPr/>
          <p:nvPr/>
        </p:nvSpPr>
        <p:spPr bwMode="auto">
          <a:xfrm>
            <a:off x="3333724" y="3643016"/>
            <a:ext cx="155842" cy="2010729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FE1D5C1-81A2-4A6C-A1E6-8BF2EB5488A3}"/>
              </a:ext>
            </a:extLst>
          </p:cNvPr>
          <p:cNvGrpSpPr/>
          <p:nvPr/>
        </p:nvGrpSpPr>
        <p:grpSpPr>
          <a:xfrm rot="5400000">
            <a:off x="3576021" y="4960681"/>
            <a:ext cx="420585" cy="91440"/>
            <a:chOff x="6508995" y="2762935"/>
            <a:chExt cx="417447" cy="81151"/>
          </a:xfrm>
        </p:grpSpPr>
        <p:sp>
          <p:nvSpPr>
            <p:cNvPr id="109" name="Line 70">
              <a:extLst>
                <a:ext uri="{FF2B5EF4-FFF2-40B4-BE49-F238E27FC236}">
                  <a16:creationId xmlns:a16="http://schemas.microsoft.com/office/drawing/2014/main" id="{F2BF454A-9C7E-4AC5-8040-AC7D388DCD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0" name="Line 71">
              <a:extLst>
                <a:ext uri="{FF2B5EF4-FFF2-40B4-BE49-F238E27FC236}">
                  <a16:creationId xmlns:a16="http://schemas.microsoft.com/office/drawing/2014/main" id="{35437EAF-34D6-4007-8126-51BD9AE771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1" name="Line 72">
              <a:extLst>
                <a:ext uri="{FF2B5EF4-FFF2-40B4-BE49-F238E27FC236}">
                  <a16:creationId xmlns:a16="http://schemas.microsoft.com/office/drawing/2014/main" id="{3EE118E5-FC87-4573-AD39-BAFF3FF4B61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ECC9387-962D-4504-BF49-72F4B2AA76AD}"/>
              </a:ext>
            </a:extLst>
          </p:cNvPr>
          <p:cNvGrpSpPr/>
          <p:nvPr/>
        </p:nvGrpSpPr>
        <p:grpSpPr>
          <a:xfrm rot="5400000">
            <a:off x="3805376" y="4716239"/>
            <a:ext cx="420585" cy="91440"/>
            <a:chOff x="6508995" y="2762935"/>
            <a:chExt cx="417447" cy="81151"/>
          </a:xfrm>
        </p:grpSpPr>
        <p:sp>
          <p:nvSpPr>
            <p:cNvPr id="113" name="Line 70">
              <a:extLst>
                <a:ext uri="{FF2B5EF4-FFF2-40B4-BE49-F238E27FC236}">
                  <a16:creationId xmlns:a16="http://schemas.microsoft.com/office/drawing/2014/main" id="{01C2DDC0-BB92-4BE6-9FC4-E7DEC760D68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Line 71">
              <a:extLst>
                <a:ext uri="{FF2B5EF4-FFF2-40B4-BE49-F238E27FC236}">
                  <a16:creationId xmlns:a16="http://schemas.microsoft.com/office/drawing/2014/main" id="{23E7FCEA-CD6E-412E-B804-6E535A114E2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5" name="Line 72">
              <a:extLst>
                <a:ext uri="{FF2B5EF4-FFF2-40B4-BE49-F238E27FC236}">
                  <a16:creationId xmlns:a16="http://schemas.microsoft.com/office/drawing/2014/main" id="{7DFB9B58-D6EF-4E74-8FA3-1FF529F3FE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D33C7CC-23F8-45D7-930E-7A0FCFCCB7E9}"/>
              </a:ext>
            </a:extLst>
          </p:cNvPr>
          <p:cNvGrpSpPr/>
          <p:nvPr/>
        </p:nvGrpSpPr>
        <p:grpSpPr>
          <a:xfrm rot="5400000">
            <a:off x="4031713" y="4511028"/>
            <a:ext cx="420585" cy="91440"/>
            <a:chOff x="6508995" y="2762935"/>
            <a:chExt cx="417447" cy="81151"/>
          </a:xfrm>
        </p:grpSpPr>
        <p:sp>
          <p:nvSpPr>
            <p:cNvPr id="117" name="Line 70">
              <a:extLst>
                <a:ext uri="{FF2B5EF4-FFF2-40B4-BE49-F238E27FC236}">
                  <a16:creationId xmlns:a16="http://schemas.microsoft.com/office/drawing/2014/main" id="{2EBD9E86-BDDE-4331-B56F-A59900D148C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8" name="Line 71">
              <a:extLst>
                <a:ext uri="{FF2B5EF4-FFF2-40B4-BE49-F238E27FC236}">
                  <a16:creationId xmlns:a16="http://schemas.microsoft.com/office/drawing/2014/main" id="{77ADFAC3-D5BC-40AC-AB2E-CA051C281A3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9" name="Line 72">
              <a:extLst>
                <a:ext uri="{FF2B5EF4-FFF2-40B4-BE49-F238E27FC236}">
                  <a16:creationId xmlns:a16="http://schemas.microsoft.com/office/drawing/2014/main" id="{A38B0921-DC72-41EF-AB25-63001B385C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74C0088-4B47-4321-A1D8-71A538118E1B}"/>
              </a:ext>
            </a:extLst>
          </p:cNvPr>
          <p:cNvGrpSpPr/>
          <p:nvPr/>
        </p:nvGrpSpPr>
        <p:grpSpPr>
          <a:xfrm rot="5400000">
            <a:off x="4261067" y="4067409"/>
            <a:ext cx="420585" cy="91440"/>
            <a:chOff x="6508995" y="2762935"/>
            <a:chExt cx="417447" cy="81151"/>
          </a:xfrm>
        </p:grpSpPr>
        <p:sp>
          <p:nvSpPr>
            <p:cNvPr id="121" name="Line 70">
              <a:extLst>
                <a:ext uri="{FF2B5EF4-FFF2-40B4-BE49-F238E27FC236}">
                  <a16:creationId xmlns:a16="http://schemas.microsoft.com/office/drawing/2014/main" id="{573440CB-769B-480F-BDD4-88A49926D90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2" name="Line 71">
              <a:extLst>
                <a:ext uri="{FF2B5EF4-FFF2-40B4-BE49-F238E27FC236}">
                  <a16:creationId xmlns:a16="http://schemas.microsoft.com/office/drawing/2014/main" id="{35121E8A-82D7-4AE0-B341-871F3EFC001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3" name="Line 72">
              <a:extLst>
                <a:ext uri="{FF2B5EF4-FFF2-40B4-BE49-F238E27FC236}">
                  <a16:creationId xmlns:a16="http://schemas.microsoft.com/office/drawing/2014/main" id="{892FBCAA-E14E-4B82-9BEC-6CA8DFDF8EE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48F0A25D-7BAF-4C9E-9B0F-810CAAE52FDD}"/>
              </a:ext>
            </a:extLst>
          </p:cNvPr>
          <p:cNvSpPr/>
          <p:nvPr/>
        </p:nvSpPr>
        <p:spPr bwMode="auto">
          <a:xfrm>
            <a:off x="3702442" y="4951379"/>
            <a:ext cx="155842" cy="7168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66820F-7F93-4457-A8F2-7D3BAA9CE865}"/>
              </a:ext>
            </a:extLst>
          </p:cNvPr>
          <p:cNvSpPr/>
          <p:nvPr/>
        </p:nvSpPr>
        <p:spPr bwMode="auto">
          <a:xfrm>
            <a:off x="3930626" y="4800599"/>
            <a:ext cx="155842" cy="8627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7BFB8F2-5044-49A1-A901-A708220C6127}"/>
              </a:ext>
            </a:extLst>
          </p:cNvPr>
          <p:cNvSpPr/>
          <p:nvPr/>
        </p:nvSpPr>
        <p:spPr bwMode="auto">
          <a:xfrm>
            <a:off x="4158810" y="4649823"/>
            <a:ext cx="155842" cy="10039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AE4CB73-89DC-4850-92EE-0E57383DC813}"/>
              </a:ext>
            </a:extLst>
          </p:cNvPr>
          <p:cNvSpPr/>
          <p:nvPr/>
        </p:nvSpPr>
        <p:spPr bwMode="auto">
          <a:xfrm>
            <a:off x="4386993" y="4280171"/>
            <a:ext cx="155842" cy="137357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0EFF86-5DAD-43A9-8575-DA1F24775D08}"/>
              </a:ext>
            </a:extLst>
          </p:cNvPr>
          <p:cNvGrpSpPr/>
          <p:nvPr/>
        </p:nvGrpSpPr>
        <p:grpSpPr>
          <a:xfrm rot="5400000">
            <a:off x="4776556" y="5504453"/>
            <a:ext cx="156138" cy="91440"/>
            <a:chOff x="6508995" y="2762935"/>
            <a:chExt cx="417447" cy="81151"/>
          </a:xfrm>
        </p:grpSpPr>
        <p:sp>
          <p:nvSpPr>
            <p:cNvPr id="125" name="Line 70">
              <a:extLst>
                <a:ext uri="{FF2B5EF4-FFF2-40B4-BE49-F238E27FC236}">
                  <a16:creationId xmlns:a16="http://schemas.microsoft.com/office/drawing/2014/main" id="{BB28D941-8222-46ED-B275-8A8BE3863CF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6" name="Line 71">
              <a:extLst>
                <a:ext uri="{FF2B5EF4-FFF2-40B4-BE49-F238E27FC236}">
                  <a16:creationId xmlns:a16="http://schemas.microsoft.com/office/drawing/2014/main" id="{C8E1E729-548B-4788-8A45-CA5EC34E1C1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7" name="Line 72">
              <a:extLst>
                <a:ext uri="{FF2B5EF4-FFF2-40B4-BE49-F238E27FC236}">
                  <a16:creationId xmlns:a16="http://schemas.microsoft.com/office/drawing/2014/main" id="{D6242055-DD45-4DA5-9854-4E2AAA97BF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5046776-4CB0-4684-8238-E1115B572F49}"/>
              </a:ext>
            </a:extLst>
          </p:cNvPr>
          <p:cNvGrpSpPr/>
          <p:nvPr/>
        </p:nvGrpSpPr>
        <p:grpSpPr>
          <a:xfrm rot="5400000">
            <a:off x="4996857" y="5486346"/>
            <a:ext cx="156138" cy="91440"/>
            <a:chOff x="6508995" y="2762935"/>
            <a:chExt cx="417447" cy="81151"/>
          </a:xfrm>
        </p:grpSpPr>
        <p:sp>
          <p:nvSpPr>
            <p:cNvPr id="129" name="Line 70">
              <a:extLst>
                <a:ext uri="{FF2B5EF4-FFF2-40B4-BE49-F238E27FC236}">
                  <a16:creationId xmlns:a16="http://schemas.microsoft.com/office/drawing/2014/main" id="{D02B8E7D-D405-479E-9E69-D6C99B56A04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0" name="Line 71">
              <a:extLst>
                <a:ext uri="{FF2B5EF4-FFF2-40B4-BE49-F238E27FC236}">
                  <a16:creationId xmlns:a16="http://schemas.microsoft.com/office/drawing/2014/main" id="{8219F9AF-39B8-4B6F-8575-388DB873737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1" name="Line 72">
              <a:extLst>
                <a:ext uri="{FF2B5EF4-FFF2-40B4-BE49-F238E27FC236}">
                  <a16:creationId xmlns:a16="http://schemas.microsoft.com/office/drawing/2014/main" id="{66DAD394-1B91-427A-8DCD-29B9A4CE2C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D335E87-8FCC-4953-8AF3-97787E074098}"/>
              </a:ext>
            </a:extLst>
          </p:cNvPr>
          <p:cNvGrpSpPr/>
          <p:nvPr/>
        </p:nvGrpSpPr>
        <p:grpSpPr>
          <a:xfrm rot="5400000">
            <a:off x="5174359" y="5378253"/>
            <a:ext cx="247771" cy="91440"/>
            <a:chOff x="6508995" y="2762935"/>
            <a:chExt cx="417447" cy="81151"/>
          </a:xfrm>
        </p:grpSpPr>
        <p:sp>
          <p:nvSpPr>
            <p:cNvPr id="133" name="Line 70">
              <a:extLst>
                <a:ext uri="{FF2B5EF4-FFF2-40B4-BE49-F238E27FC236}">
                  <a16:creationId xmlns:a16="http://schemas.microsoft.com/office/drawing/2014/main" id="{1676487C-2C1A-4F59-8B51-6B5D6850065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" name="Line 71">
              <a:extLst>
                <a:ext uri="{FF2B5EF4-FFF2-40B4-BE49-F238E27FC236}">
                  <a16:creationId xmlns:a16="http://schemas.microsoft.com/office/drawing/2014/main" id="{5D0914DA-DADE-40CA-A539-6C8C50977EB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" name="Line 72">
              <a:extLst>
                <a:ext uri="{FF2B5EF4-FFF2-40B4-BE49-F238E27FC236}">
                  <a16:creationId xmlns:a16="http://schemas.microsoft.com/office/drawing/2014/main" id="{87C67E16-2902-4CCE-84C1-37C9322637D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DBAAC73-17DA-4330-95D2-65D980DEDFD3}"/>
              </a:ext>
            </a:extLst>
          </p:cNvPr>
          <p:cNvGrpSpPr/>
          <p:nvPr/>
        </p:nvGrpSpPr>
        <p:grpSpPr>
          <a:xfrm rot="5400000">
            <a:off x="5323613" y="5069057"/>
            <a:ext cx="395901" cy="91440"/>
            <a:chOff x="6508995" y="2762935"/>
            <a:chExt cx="417447" cy="81151"/>
          </a:xfrm>
        </p:grpSpPr>
        <p:sp>
          <p:nvSpPr>
            <p:cNvPr id="137" name="Line 70">
              <a:extLst>
                <a:ext uri="{FF2B5EF4-FFF2-40B4-BE49-F238E27FC236}">
                  <a16:creationId xmlns:a16="http://schemas.microsoft.com/office/drawing/2014/main" id="{F4E4ACF8-2CCC-4621-876A-AEE4BBBEC08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" name="Line 71">
              <a:extLst>
                <a:ext uri="{FF2B5EF4-FFF2-40B4-BE49-F238E27FC236}">
                  <a16:creationId xmlns:a16="http://schemas.microsoft.com/office/drawing/2014/main" id="{650F621C-5D6E-4512-A1B1-86254A5B369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" name="Line 72">
              <a:extLst>
                <a:ext uri="{FF2B5EF4-FFF2-40B4-BE49-F238E27FC236}">
                  <a16:creationId xmlns:a16="http://schemas.microsoft.com/office/drawing/2014/main" id="{1F306C2B-F22E-468B-8CE2-59C5D91E1F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1BA6E4BB-527B-48EB-922B-CFE8C67B324E}"/>
              </a:ext>
            </a:extLst>
          </p:cNvPr>
          <p:cNvSpPr/>
          <p:nvPr/>
        </p:nvSpPr>
        <p:spPr bwMode="auto">
          <a:xfrm>
            <a:off x="4762142" y="5547859"/>
            <a:ext cx="155842" cy="10588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7171863-6B10-4D44-861D-D69A253602FE}"/>
              </a:ext>
            </a:extLst>
          </p:cNvPr>
          <p:cNvSpPr/>
          <p:nvPr/>
        </p:nvSpPr>
        <p:spPr bwMode="auto">
          <a:xfrm>
            <a:off x="4990326" y="5569914"/>
            <a:ext cx="155842" cy="932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B7025D7-C88A-4F9F-9406-8EFF956695CA}"/>
              </a:ext>
            </a:extLst>
          </p:cNvPr>
          <p:cNvSpPr/>
          <p:nvPr/>
        </p:nvSpPr>
        <p:spPr bwMode="auto">
          <a:xfrm>
            <a:off x="5218510" y="5476831"/>
            <a:ext cx="155842" cy="1960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817D033-D9B5-4070-A279-5300AF513CE9}"/>
              </a:ext>
            </a:extLst>
          </p:cNvPr>
          <p:cNvSpPr/>
          <p:nvPr/>
        </p:nvSpPr>
        <p:spPr bwMode="auto">
          <a:xfrm>
            <a:off x="5446693" y="5209047"/>
            <a:ext cx="155842" cy="45336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B6DA620-3F8D-443A-AED3-78C368A7A410}"/>
              </a:ext>
            </a:extLst>
          </p:cNvPr>
          <p:cNvGrpSpPr/>
          <p:nvPr/>
        </p:nvGrpSpPr>
        <p:grpSpPr>
          <a:xfrm rot="5400000">
            <a:off x="5715930" y="5044915"/>
            <a:ext cx="395901" cy="91440"/>
            <a:chOff x="6508995" y="2762935"/>
            <a:chExt cx="417447" cy="81151"/>
          </a:xfrm>
        </p:grpSpPr>
        <p:sp>
          <p:nvSpPr>
            <p:cNvPr id="141" name="Line 70">
              <a:extLst>
                <a:ext uri="{FF2B5EF4-FFF2-40B4-BE49-F238E27FC236}">
                  <a16:creationId xmlns:a16="http://schemas.microsoft.com/office/drawing/2014/main" id="{5AEACAED-2035-4AE5-BDFE-D2F73C3F7F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" name="Line 71">
              <a:extLst>
                <a:ext uri="{FF2B5EF4-FFF2-40B4-BE49-F238E27FC236}">
                  <a16:creationId xmlns:a16="http://schemas.microsoft.com/office/drawing/2014/main" id="{9C0158DD-0476-4199-A9AF-AED48B7617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" name="Line 72">
              <a:extLst>
                <a:ext uri="{FF2B5EF4-FFF2-40B4-BE49-F238E27FC236}">
                  <a16:creationId xmlns:a16="http://schemas.microsoft.com/office/drawing/2014/main" id="{C6145F14-3A7F-4D83-BFD4-A6D5C5CC3FA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2A4F9AC-EB5E-410C-A3C3-F5941C281F4B}"/>
              </a:ext>
            </a:extLst>
          </p:cNvPr>
          <p:cNvGrpSpPr/>
          <p:nvPr/>
        </p:nvGrpSpPr>
        <p:grpSpPr>
          <a:xfrm rot="5400000">
            <a:off x="5939249" y="5011720"/>
            <a:ext cx="395901" cy="91440"/>
            <a:chOff x="6508995" y="2762935"/>
            <a:chExt cx="417447" cy="81151"/>
          </a:xfrm>
        </p:grpSpPr>
        <p:sp>
          <p:nvSpPr>
            <p:cNvPr id="145" name="Line 70">
              <a:extLst>
                <a:ext uri="{FF2B5EF4-FFF2-40B4-BE49-F238E27FC236}">
                  <a16:creationId xmlns:a16="http://schemas.microsoft.com/office/drawing/2014/main" id="{84BFAE18-7176-4AAD-8B54-2DE8E594218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6" name="Line 71">
              <a:extLst>
                <a:ext uri="{FF2B5EF4-FFF2-40B4-BE49-F238E27FC236}">
                  <a16:creationId xmlns:a16="http://schemas.microsoft.com/office/drawing/2014/main" id="{37BCBB4F-A020-4220-BB37-FA58593CE5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" name="Line 72">
              <a:extLst>
                <a:ext uri="{FF2B5EF4-FFF2-40B4-BE49-F238E27FC236}">
                  <a16:creationId xmlns:a16="http://schemas.microsoft.com/office/drawing/2014/main" id="{DE9C788C-C2BD-479F-B35F-2DFA269F6F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A9BC3DC-0DC1-4AB0-BA43-413C43A9D79C}"/>
              </a:ext>
            </a:extLst>
          </p:cNvPr>
          <p:cNvGrpSpPr/>
          <p:nvPr/>
        </p:nvGrpSpPr>
        <p:grpSpPr>
          <a:xfrm rot="5400000">
            <a:off x="6162568" y="4851777"/>
            <a:ext cx="395901" cy="91440"/>
            <a:chOff x="6508995" y="2762935"/>
            <a:chExt cx="417447" cy="81151"/>
          </a:xfrm>
        </p:grpSpPr>
        <p:sp>
          <p:nvSpPr>
            <p:cNvPr id="149" name="Line 70">
              <a:extLst>
                <a:ext uri="{FF2B5EF4-FFF2-40B4-BE49-F238E27FC236}">
                  <a16:creationId xmlns:a16="http://schemas.microsoft.com/office/drawing/2014/main" id="{6DBF0FC9-0854-41C4-85FC-8DB8A5A5E0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" name="Line 71">
              <a:extLst>
                <a:ext uri="{FF2B5EF4-FFF2-40B4-BE49-F238E27FC236}">
                  <a16:creationId xmlns:a16="http://schemas.microsoft.com/office/drawing/2014/main" id="{1AAB798F-6AD7-4EED-811B-BB447CDE52D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" name="Line 72">
              <a:extLst>
                <a:ext uri="{FF2B5EF4-FFF2-40B4-BE49-F238E27FC236}">
                  <a16:creationId xmlns:a16="http://schemas.microsoft.com/office/drawing/2014/main" id="{19897703-EF88-4B67-A70F-D1BCE4F6FA1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A62C6EF2-6FEA-4EB7-8857-04E752284E94}"/>
              </a:ext>
            </a:extLst>
          </p:cNvPr>
          <p:cNvGrpSpPr/>
          <p:nvPr/>
        </p:nvGrpSpPr>
        <p:grpSpPr>
          <a:xfrm rot="5400000">
            <a:off x="6391922" y="4610353"/>
            <a:ext cx="395901" cy="91440"/>
            <a:chOff x="6508995" y="2762935"/>
            <a:chExt cx="417447" cy="81151"/>
          </a:xfrm>
        </p:grpSpPr>
        <p:sp>
          <p:nvSpPr>
            <p:cNvPr id="153" name="Line 70">
              <a:extLst>
                <a:ext uri="{FF2B5EF4-FFF2-40B4-BE49-F238E27FC236}">
                  <a16:creationId xmlns:a16="http://schemas.microsoft.com/office/drawing/2014/main" id="{79189D75-AF61-4740-A960-E2596C0053C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" name="Line 71">
              <a:extLst>
                <a:ext uri="{FF2B5EF4-FFF2-40B4-BE49-F238E27FC236}">
                  <a16:creationId xmlns:a16="http://schemas.microsoft.com/office/drawing/2014/main" id="{45B4A611-DE18-47E6-AE52-00D360AFF7A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" name="Line 72">
              <a:extLst>
                <a:ext uri="{FF2B5EF4-FFF2-40B4-BE49-F238E27FC236}">
                  <a16:creationId xmlns:a16="http://schemas.microsoft.com/office/drawing/2014/main" id="{899D3F0C-A098-4FC3-9730-C6C237627D0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F6FF0B89-1207-4DCD-A1EB-FE9F8B4F5321}"/>
              </a:ext>
            </a:extLst>
          </p:cNvPr>
          <p:cNvSpPr/>
          <p:nvPr/>
        </p:nvSpPr>
        <p:spPr bwMode="auto">
          <a:xfrm>
            <a:off x="5826995" y="5032469"/>
            <a:ext cx="155842" cy="62994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C6B299E-AEBD-4E9B-B7BD-E9607666B5B8}"/>
              </a:ext>
            </a:extLst>
          </p:cNvPr>
          <p:cNvSpPr/>
          <p:nvPr/>
        </p:nvSpPr>
        <p:spPr bwMode="auto">
          <a:xfrm>
            <a:off x="6055179" y="5083374"/>
            <a:ext cx="155842" cy="5797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35DD49B-8AD2-42A3-88D8-73E256944EC7}"/>
              </a:ext>
            </a:extLst>
          </p:cNvPr>
          <p:cNvSpPr/>
          <p:nvPr/>
        </p:nvSpPr>
        <p:spPr bwMode="auto">
          <a:xfrm>
            <a:off x="6283363" y="4979369"/>
            <a:ext cx="155842" cy="68921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0C64A45-C922-4047-A0D5-139FF2E893AF}"/>
              </a:ext>
            </a:extLst>
          </p:cNvPr>
          <p:cNvSpPr/>
          <p:nvPr/>
        </p:nvSpPr>
        <p:spPr bwMode="auto">
          <a:xfrm>
            <a:off x="6511546" y="4800599"/>
            <a:ext cx="155842" cy="86181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5B29113-1AA4-4925-B58C-C02145BC6952}"/>
              </a:ext>
            </a:extLst>
          </p:cNvPr>
          <p:cNvGrpSpPr/>
          <p:nvPr/>
        </p:nvGrpSpPr>
        <p:grpSpPr>
          <a:xfrm rot="5400000">
            <a:off x="6814084" y="5374198"/>
            <a:ext cx="299998" cy="91440"/>
            <a:chOff x="6508995" y="2762935"/>
            <a:chExt cx="417447" cy="81151"/>
          </a:xfrm>
        </p:grpSpPr>
        <p:sp>
          <p:nvSpPr>
            <p:cNvPr id="157" name="Line 70">
              <a:extLst>
                <a:ext uri="{FF2B5EF4-FFF2-40B4-BE49-F238E27FC236}">
                  <a16:creationId xmlns:a16="http://schemas.microsoft.com/office/drawing/2014/main" id="{E12E0A5F-5837-49AF-B8E9-6B60459493C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" name="Line 71">
              <a:extLst>
                <a:ext uri="{FF2B5EF4-FFF2-40B4-BE49-F238E27FC236}">
                  <a16:creationId xmlns:a16="http://schemas.microsoft.com/office/drawing/2014/main" id="{02ED97B8-EBF0-41FA-A8A6-DB2A06F2B9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" name="Line 72">
              <a:extLst>
                <a:ext uri="{FF2B5EF4-FFF2-40B4-BE49-F238E27FC236}">
                  <a16:creationId xmlns:a16="http://schemas.microsoft.com/office/drawing/2014/main" id="{B9199025-51BA-4521-8F15-146EF355FCD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75966020-52AE-4E24-B14B-E5FE0838617E}"/>
              </a:ext>
            </a:extLst>
          </p:cNvPr>
          <p:cNvGrpSpPr/>
          <p:nvPr/>
        </p:nvGrpSpPr>
        <p:grpSpPr>
          <a:xfrm rot="5400000">
            <a:off x="7046456" y="4821937"/>
            <a:ext cx="299998" cy="91440"/>
            <a:chOff x="6508995" y="2762935"/>
            <a:chExt cx="417447" cy="81151"/>
          </a:xfrm>
        </p:grpSpPr>
        <p:sp>
          <p:nvSpPr>
            <p:cNvPr id="161" name="Line 70">
              <a:extLst>
                <a:ext uri="{FF2B5EF4-FFF2-40B4-BE49-F238E27FC236}">
                  <a16:creationId xmlns:a16="http://schemas.microsoft.com/office/drawing/2014/main" id="{892AC297-7F49-4A5C-8D3F-149927955B7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" name="Line 71">
              <a:extLst>
                <a:ext uri="{FF2B5EF4-FFF2-40B4-BE49-F238E27FC236}">
                  <a16:creationId xmlns:a16="http://schemas.microsoft.com/office/drawing/2014/main" id="{7ADAEC6D-3178-453F-8850-C6F3592A34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" name="Line 72">
              <a:extLst>
                <a:ext uri="{FF2B5EF4-FFF2-40B4-BE49-F238E27FC236}">
                  <a16:creationId xmlns:a16="http://schemas.microsoft.com/office/drawing/2014/main" id="{B85A1965-FD58-4FA2-AE1B-C988A1EFFC8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19E6DCB4-9A3A-4057-A937-53F8AA488608}"/>
              </a:ext>
            </a:extLst>
          </p:cNvPr>
          <p:cNvGrpSpPr/>
          <p:nvPr/>
        </p:nvGrpSpPr>
        <p:grpSpPr>
          <a:xfrm rot="5400000">
            <a:off x="7209910" y="4190720"/>
            <a:ext cx="413691" cy="91440"/>
            <a:chOff x="6508995" y="2762935"/>
            <a:chExt cx="417447" cy="81151"/>
          </a:xfrm>
        </p:grpSpPr>
        <p:sp>
          <p:nvSpPr>
            <p:cNvPr id="165" name="Line 70">
              <a:extLst>
                <a:ext uri="{FF2B5EF4-FFF2-40B4-BE49-F238E27FC236}">
                  <a16:creationId xmlns:a16="http://schemas.microsoft.com/office/drawing/2014/main" id="{761E2ED5-D81A-44B7-A01F-DA84D5F6FF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" name="Line 71">
              <a:extLst>
                <a:ext uri="{FF2B5EF4-FFF2-40B4-BE49-F238E27FC236}">
                  <a16:creationId xmlns:a16="http://schemas.microsoft.com/office/drawing/2014/main" id="{BC5FE892-04FE-4351-8371-5A2D1E00527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" name="Line 72">
              <a:extLst>
                <a:ext uri="{FF2B5EF4-FFF2-40B4-BE49-F238E27FC236}">
                  <a16:creationId xmlns:a16="http://schemas.microsoft.com/office/drawing/2014/main" id="{8AF9AD2E-040A-49CA-BF16-B792938B7BC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C8C3BB0D-AAE4-4271-89C1-3DD98708746E}"/>
              </a:ext>
            </a:extLst>
          </p:cNvPr>
          <p:cNvGrpSpPr/>
          <p:nvPr/>
        </p:nvGrpSpPr>
        <p:grpSpPr>
          <a:xfrm rot="5400000">
            <a:off x="7442282" y="3635442"/>
            <a:ext cx="413691" cy="91440"/>
            <a:chOff x="6508995" y="2762935"/>
            <a:chExt cx="417447" cy="81151"/>
          </a:xfrm>
        </p:grpSpPr>
        <p:sp>
          <p:nvSpPr>
            <p:cNvPr id="169" name="Line 70">
              <a:extLst>
                <a:ext uri="{FF2B5EF4-FFF2-40B4-BE49-F238E27FC236}">
                  <a16:creationId xmlns:a16="http://schemas.microsoft.com/office/drawing/2014/main" id="{B7F0C685-194A-49D5-82C6-AE484E0F26E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885866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" name="Line 71">
              <a:extLst>
                <a:ext uri="{FF2B5EF4-FFF2-40B4-BE49-F238E27FC236}">
                  <a16:creationId xmlns:a16="http://schemas.microsoft.com/office/drawing/2014/main" id="{2C800261-FB8E-467B-821D-0887A4FD71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721140" y="2598814"/>
              <a:ext cx="0" cy="41060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" name="Line 72">
              <a:extLst>
                <a:ext uri="{FF2B5EF4-FFF2-40B4-BE49-F238E27FC236}">
                  <a16:creationId xmlns:a16="http://schemas.microsoft.com/office/drawing/2014/main" id="{F7307B4D-CB97-4657-8B68-0631359A20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6468419" y="2803511"/>
              <a:ext cx="81151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93393822-2382-4109-A55C-2F26C1A9B12C}"/>
              </a:ext>
            </a:extLst>
          </p:cNvPr>
          <p:cNvSpPr/>
          <p:nvPr/>
        </p:nvSpPr>
        <p:spPr bwMode="auto">
          <a:xfrm>
            <a:off x="6883477" y="5387357"/>
            <a:ext cx="155842" cy="2750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413582E-B13F-44EF-B30C-756B74B6D3B4}"/>
              </a:ext>
            </a:extLst>
          </p:cNvPr>
          <p:cNvSpPr/>
          <p:nvPr/>
        </p:nvSpPr>
        <p:spPr bwMode="auto">
          <a:xfrm>
            <a:off x="7111661" y="4951379"/>
            <a:ext cx="155842" cy="7117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43762F5-EAA7-44D6-80F7-776A2D073B34}"/>
              </a:ext>
            </a:extLst>
          </p:cNvPr>
          <p:cNvSpPr/>
          <p:nvPr/>
        </p:nvSpPr>
        <p:spPr bwMode="auto">
          <a:xfrm>
            <a:off x="7339845" y="4346654"/>
            <a:ext cx="155842" cy="132192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73FA38F-0DD4-4203-A05A-EAD71F169E04}"/>
              </a:ext>
            </a:extLst>
          </p:cNvPr>
          <p:cNvSpPr/>
          <p:nvPr/>
        </p:nvSpPr>
        <p:spPr bwMode="auto">
          <a:xfrm>
            <a:off x="7568028" y="3787611"/>
            <a:ext cx="155842" cy="187480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09F450-C81C-4F62-BCDB-C67088939800}"/>
              </a:ext>
            </a:extLst>
          </p:cNvPr>
          <p:cNvGrpSpPr/>
          <p:nvPr/>
        </p:nvGrpSpPr>
        <p:grpSpPr>
          <a:xfrm>
            <a:off x="528130" y="1843619"/>
            <a:ext cx="7342717" cy="3940537"/>
            <a:chOff x="3510575" y="1997205"/>
            <a:chExt cx="7342717" cy="3694974"/>
          </a:xfrm>
        </p:grpSpPr>
        <p:sp>
          <p:nvSpPr>
            <p:cNvPr id="11" name="Line 17">
              <a:extLst>
                <a:ext uri="{FF2B5EF4-FFF2-40B4-BE49-F238E27FC236}">
                  <a16:creationId xmlns:a16="http://schemas.microsoft.com/office/drawing/2014/main" id="{7BA33E05-33EF-4633-997E-1F347B43A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9786" y="2112278"/>
              <a:ext cx="1588" cy="34666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Line 18">
              <a:extLst>
                <a:ext uri="{FF2B5EF4-FFF2-40B4-BE49-F238E27FC236}">
                  <a16:creationId xmlns:a16="http://schemas.microsoft.com/office/drawing/2014/main" id="{3E23FC7D-1F73-40D7-81FE-B7DBE9F336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650" y="5578882"/>
              <a:ext cx="82296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Line 25">
              <a:extLst>
                <a:ext uri="{FF2B5EF4-FFF2-40B4-BE49-F238E27FC236}">
                  <a16:creationId xmlns:a16="http://schemas.microsoft.com/office/drawing/2014/main" id="{8D67A4C0-02C4-4F89-BCBE-5C69E2282C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4715661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Line 26">
              <a:extLst>
                <a:ext uri="{FF2B5EF4-FFF2-40B4-BE49-F238E27FC236}">
                  <a16:creationId xmlns:a16="http://schemas.microsoft.com/office/drawing/2014/main" id="{2EDA4B1B-5C21-47A5-A13F-22C18A5870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3852440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Line 27">
              <a:extLst>
                <a:ext uri="{FF2B5EF4-FFF2-40B4-BE49-F238E27FC236}">
                  <a16:creationId xmlns:a16="http://schemas.microsoft.com/office/drawing/2014/main" id="{0F7FD56F-4E4B-4697-8F6E-E9DB4FB528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2989218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Line 28">
              <a:extLst>
                <a:ext uri="{FF2B5EF4-FFF2-40B4-BE49-F238E27FC236}">
                  <a16:creationId xmlns:a16="http://schemas.microsoft.com/office/drawing/2014/main" id="{B823B85D-B94B-4684-A8CC-4FC746C97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650" y="2122999"/>
              <a:ext cx="7302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Line 30">
              <a:extLst>
                <a:ext uri="{FF2B5EF4-FFF2-40B4-BE49-F238E27FC236}">
                  <a16:creationId xmlns:a16="http://schemas.microsoft.com/office/drawing/2014/main" id="{1747F576-8185-41A3-818B-58A3276019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4647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Rectangle 35">
              <a:extLst>
                <a:ext uri="{FF2B5EF4-FFF2-40B4-BE49-F238E27FC236}">
                  <a16:creationId xmlns:a16="http://schemas.microsoft.com/office/drawing/2014/main" id="{D15ADEC8-E9A4-4CA8-BB91-03B41D485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794" y="5458416"/>
              <a:ext cx="117020" cy="2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6" name="Rectangle 42">
              <a:extLst>
                <a:ext uri="{FF2B5EF4-FFF2-40B4-BE49-F238E27FC236}">
                  <a16:creationId xmlns:a16="http://schemas.microsoft.com/office/drawing/2014/main" id="{54BA33AC-4ADA-415E-9C09-AEC953C0D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697" y="4593115"/>
              <a:ext cx="408766" cy="2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0.25</a:t>
              </a:r>
            </a:p>
          </p:txBody>
        </p:sp>
        <p:sp>
          <p:nvSpPr>
            <p:cNvPr id="27" name="Rectangle 43">
              <a:extLst>
                <a:ext uri="{FF2B5EF4-FFF2-40B4-BE49-F238E27FC236}">
                  <a16:creationId xmlns:a16="http://schemas.microsoft.com/office/drawing/2014/main" id="{FBC5061F-D3C2-4651-992C-7EF96D39E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697" y="3727811"/>
              <a:ext cx="408766" cy="2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0.50</a:t>
              </a:r>
            </a:p>
          </p:txBody>
        </p:sp>
        <p:sp>
          <p:nvSpPr>
            <p:cNvPr id="28" name="Rectangle 44">
              <a:extLst>
                <a:ext uri="{FF2B5EF4-FFF2-40B4-BE49-F238E27FC236}">
                  <a16:creationId xmlns:a16="http://schemas.microsoft.com/office/drawing/2014/main" id="{5FEDC7D3-6A12-4F4D-950C-CCCF3B1AB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697" y="2862508"/>
              <a:ext cx="408766" cy="2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0.75</a:t>
              </a:r>
            </a:p>
          </p:txBody>
        </p:sp>
        <p:sp>
          <p:nvSpPr>
            <p:cNvPr id="29" name="Rectangle 45">
              <a:extLst>
                <a:ext uri="{FF2B5EF4-FFF2-40B4-BE49-F238E27FC236}">
                  <a16:creationId xmlns:a16="http://schemas.microsoft.com/office/drawing/2014/main" id="{100112A3-77C4-48F4-9FF2-FE0531658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8523" y="1997205"/>
              <a:ext cx="408766" cy="2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1.00</a:t>
              </a:r>
            </a:p>
          </p:txBody>
        </p:sp>
        <p:sp>
          <p:nvSpPr>
            <p:cNvPr id="30" name="Rectangle 51">
              <a:extLst>
                <a:ext uri="{FF2B5EF4-FFF2-40B4-BE49-F238E27FC236}">
                  <a16:creationId xmlns:a16="http://schemas.microsoft.com/office/drawing/2014/main" id="{41559BCD-8617-4C06-9C56-733CB4FDA31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82122" y="3688591"/>
              <a:ext cx="353313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2000" dirty="0">
                  <a:solidFill>
                    <a:schemeClr val="bg1"/>
                  </a:solidFill>
                  <a:latin typeface="Calibri" panose="020F0502020204030204" pitchFamily="34" charset="0"/>
                </a:rPr>
                <a:t>Proportion</a:t>
              </a:r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483D5F99-51ED-4C8D-B4E6-2F89280FD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5047" y="5578883"/>
              <a:ext cx="639824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" name="Line 30">
              <a:extLst>
                <a:ext uri="{FF2B5EF4-FFF2-40B4-BE49-F238E27FC236}">
                  <a16:creationId xmlns:a16="http://schemas.microsoft.com/office/drawing/2014/main" id="{F42CC2E0-A98F-46B5-863C-90E939FE83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43788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" name="Line 30">
              <a:extLst>
                <a:ext uri="{FF2B5EF4-FFF2-40B4-BE49-F238E27FC236}">
                  <a16:creationId xmlns:a16="http://schemas.microsoft.com/office/drawing/2014/main" id="{E539CB50-8060-47C3-B16B-3A6D8AC9D2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76522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" name="Line 30">
              <a:extLst>
                <a:ext uri="{FF2B5EF4-FFF2-40B4-BE49-F238E27FC236}">
                  <a16:creationId xmlns:a16="http://schemas.microsoft.com/office/drawing/2014/main" id="{AF83E59E-38A8-4A16-B477-26CA0327B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41529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" name="Line 30">
              <a:extLst>
                <a:ext uri="{FF2B5EF4-FFF2-40B4-BE49-F238E27FC236}">
                  <a16:creationId xmlns:a16="http://schemas.microsoft.com/office/drawing/2014/main" id="{78D260BE-8242-4DF2-A9E0-2C26FC2D54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711915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9" name="Line 30">
              <a:extLst>
                <a:ext uri="{FF2B5EF4-FFF2-40B4-BE49-F238E27FC236}">
                  <a16:creationId xmlns:a16="http://schemas.microsoft.com/office/drawing/2014/main" id="{77170743-B87F-4492-A9BE-8C9E5C9B1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71543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0" name="Line 30">
              <a:extLst>
                <a:ext uri="{FF2B5EF4-FFF2-40B4-BE49-F238E27FC236}">
                  <a16:creationId xmlns:a16="http://schemas.microsoft.com/office/drawing/2014/main" id="{8C96DF07-7FE9-4B61-9DA1-41E9C1245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831172" y="5581877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72" name="Rectangle 52">
            <a:extLst>
              <a:ext uri="{FF2B5EF4-FFF2-40B4-BE49-F238E27FC236}">
                <a16:creationId xmlns:a16="http://schemas.microsoft.com/office/drawing/2014/main" id="{B6FF61BA-0E84-4D9C-932B-3CFD87C56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15" y="1786089"/>
            <a:ext cx="192088" cy="146050"/>
          </a:xfrm>
          <a:prstGeom prst="rect">
            <a:avLst/>
          </a:prstGeom>
          <a:solidFill>
            <a:schemeClr val="accent1"/>
          </a:solidFill>
          <a:ln w="11176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3" name="Rectangle 53">
            <a:extLst>
              <a:ext uri="{FF2B5EF4-FFF2-40B4-BE49-F238E27FC236}">
                <a16:creationId xmlns:a16="http://schemas.microsoft.com/office/drawing/2014/main" id="{1AC5531F-80F2-4F50-8F74-D564E25A2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115" y="1749743"/>
            <a:ext cx="3469549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CLD without cirrhosis (n = 359)</a:t>
            </a:r>
            <a:b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Child-Pugh A (n = 171)</a:t>
            </a:r>
            <a:b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Child-Pugh B (n = 124)</a:t>
            </a:r>
            <a:b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Child-Pugh C (n = 91)</a:t>
            </a:r>
          </a:p>
        </p:txBody>
      </p:sp>
      <p:sp>
        <p:nvSpPr>
          <p:cNvPr id="174" name="Rectangle 54">
            <a:extLst>
              <a:ext uri="{FF2B5EF4-FFF2-40B4-BE49-F238E27FC236}">
                <a16:creationId xmlns:a16="http://schemas.microsoft.com/office/drawing/2014/main" id="{91C0B64D-27EB-4DBF-993D-E57063D55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15" y="2002697"/>
            <a:ext cx="192088" cy="1460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1176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23C721E0-7A89-4C4C-87CF-8173FE03A5BA}"/>
              </a:ext>
            </a:extLst>
          </p:cNvPr>
          <p:cNvSpPr txBox="1"/>
          <p:nvPr/>
        </p:nvSpPr>
        <p:spPr bwMode="auto">
          <a:xfrm>
            <a:off x="1504385" y="1663831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= .690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320A3DA-E714-487C-9CDC-3BDDDE1595AA}"/>
              </a:ext>
            </a:extLst>
          </p:cNvPr>
          <p:cNvSpPr txBox="1"/>
          <p:nvPr/>
        </p:nvSpPr>
        <p:spPr bwMode="auto">
          <a:xfrm>
            <a:off x="2513729" y="2872364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DB634773-F317-415D-A6A0-5AA0DC59BF6D}"/>
              </a:ext>
            </a:extLst>
          </p:cNvPr>
          <p:cNvSpPr txBox="1"/>
          <p:nvPr/>
        </p:nvSpPr>
        <p:spPr bwMode="auto">
          <a:xfrm>
            <a:off x="4591950" y="4538982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463DD85-A6E1-4AE0-988D-096B4F4CF5AA}"/>
              </a:ext>
            </a:extLst>
          </p:cNvPr>
          <p:cNvSpPr txBox="1"/>
          <p:nvPr/>
        </p:nvSpPr>
        <p:spPr bwMode="auto">
          <a:xfrm>
            <a:off x="3542429" y="3481964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4F83965-12AA-4CF6-827A-3EF936C63EF3}"/>
              </a:ext>
            </a:extLst>
          </p:cNvPr>
          <p:cNvSpPr txBox="1"/>
          <p:nvPr/>
        </p:nvSpPr>
        <p:spPr bwMode="auto">
          <a:xfrm>
            <a:off x="5661097" y="4089877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= .227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83258D9-BCCA-44BD-B912-BAD7178A4388}"/>
              </a:ext>
            </a:extLst>
          </p:cNvPr>
          <p:cNvSpPr txBox="1"/>
          <p:nvPr/>
        </p:nvSpPr>
        <p:spPr bwMode="auto">
          <a:xfrm>
            <a:off x="6763650" y="3106422"/>
            <a:ext cx="11193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</a:t>
            </a:r>
          </a:p>
        </p:txBody>
      </p:sp>
      <p:sp>
        <p:nvSpPr>
          <p:cNvPr id="182" name="Rectangle 54">
            <a:extLst>
              <a:ext uri="{FF2B5EF4-FFF2-40B4-BE49-F238E27FC236}">
                <a16:creationId xmlns:a16="http://schemas.microsoft.com/office/drawing/2014/main" id="{FFF668C6-8C07-410D-AC0D-B7A91807E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15" y="2226433"/>
            <a:ext cx="192088" cy="1460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1176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3" name="Rectangle 54">
            <a:extLst>
              <a:ext uri="{FF2B5EF4-FFF2-40B4-BE49-F238E27FC236}">
                <a16:creationId xmlns:a16="http://schemas.microsoft.com/office/drawing/2014/main" id="{96C59FF3-4B28-42BB-AE97-DE431B2AC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5415" y="2440442"/>
            <a:ext cx="192088" cy="146050"/>
          </a:xfrm>
          <a:prstGeom prst="rect">
            <a:avLst/>
          </a:prstGeom>
          <a:solidFill>
            <a:schemeClr val="accent3"/>
          </a:solidFill>
          <a:ln w="11176"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A3D707-32D0-4739-88C9-365DF6DB2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58317" y="1574034"/>
            <a:ext cx="3372391" cy="4492968"/>
          </a:xfr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Retrospective analysis of data from 745 patients with CLD and COVID-19 (386 also with cirrhosis)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200" dirty="0"/>
              <a:t>Major etiologies of CLD:</a:t>
            </a:r>
          </a:p>
          <a:p>
            <a:pPr lvl="1"/>
            <a:r>
              <a:rPr lang="en-US" sz="2000" dirty="0"/>
              <a:t>NAFLD/MAFLD (43%)</a:t>
            </a:r>
          </a:p>
          <a:p>
            <a:pPr lvl="1"/>
            <a:r>
              <a:rPr lang="en-US" sz="2000" dirty="0"/>
              <a:t>ALD (24%)</a:t>
            </a:r>
          </a:p>
          <a:p>
            <a:pPr lvl="1"/>
            <a:r>
              <a:rPr lang="en-US" sz="2000" b="1" dirty="0"/>
              <a:t>Chronic hepatitis B (12%)</a:t>
            </a:r>
          </a:p>
          <a:p>
            <a:pPr lvl="1"/>
            <a:r>
              <a:rPr lang="en-US" sz="2000" b="1" dirty="0"/>
              <a:t>Chronic hepatitis C (13%)</a:t>
            </a:r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B15FD34D-8642-42F2-9897-B627EF934AC9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Marjot. J Hepatol. 2021;74:567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5976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2981-985E-4CAE-8E1F-234402B2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Fatality Rates in Patients With COVID-19 and CLD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9D8AD0-3062-40E1-8E7A-BB9622B4DDA3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0A3520B3-9BD7-42B4-A4DE-7947B0699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F19525-1098-4E40-AAED-2AD528B0D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Line 17">
            <a:extLst>
              <a:ext uri="{FF2B5EF4-FFF2-40B4-BE49-F238E27FC236}">
                <a16:creationId xmlns:a16="http://schemas.microsoft.com/office/drawing/2014/main" id="{C1136EE9-7019-4423-8697-B61766B63E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0651" y="2850943"/>
            <a:ext cx="0" cy="27766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Line 25">
            <a:extLst>
              <a:ext uri="{FF2B5EF4-FFF2-40B4-BE49-F238E27FC236}">
                <a16:creationId xmlns:a16="http://schemas.microsoft.com/office/drawing/2014/main" id="{307CDF95-783E-452D-83C0-826061796B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5119" y="4821228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Line 26">
            <a:extLst>
              <a:ext uri="{FF2B5EF4-FFF2-40B4-BE49-F238E27FC236}">
                <a16:creationId xmlns:a16="http://schemas.microsoft.com/office/drawing/2014/main" id="{E69A1CAB-6E9B-4F8E-8498-91141BD4A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5119" y="4167930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Line 27">
            <a:extLst>
              <a:ext uri="{FF2B5EF4-FFF2-40B4-BE49-F238E27FC236}">
                <a16:creationId xmlns:a16="http://schemas.microsoft.com/office/drawing/2014/main" id="{B73174F8-DACB-476D-9A70-F32AE5D16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5119" y="3514632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Line 28">
            <a:extLst>
              <a:ext uri="{FF2B5EF4-FFF2-40B4-BE49-F238E27FC236}">
                <a16:creationId xmlns:a16="http://schemas.microsoft.com/office/drawing/2014/main" id="{3A46AA8D-7326-4C05-BCB0-5EAA7834E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2861334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Line 30">
            <a:extLst>
              <a:ext uri="{FF2B5EF4-FFF2-40B4-BE49-F238E27FC236}">
                <a16:creationId xmlns:a16="http://schemas.microsoft.com/office/drawing/2014/main" id="{18D0BA19-842C-4561-96CF-5A005E3A9C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0532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35">
            <a:extLst>
              <a:ext uri="{FF2B5EF4-FFF2-40B4-BE49-F238E27FC236}">
                <a16:creationId xmlns:a16="http://schemas.microsoft.com/office/drawing/2014/main" id="{8DE0C282-8B0D-4620-88A1-39F3BE72C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348" y="5370830"/>
            <a:ext cx="27090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0-9</a:t>
            </a:r>
          </a:p>
        </p:txBody>
      </p:sp>
      <p:sp>
        <p:nvSpPr>
          <p:cNvPr id="22" name="Rectangle 43">
            <a:extLst>
              <a:ext uri="{FF2B5EF4-FFF2-40B4-BE49-F238E27FC236}">
                <a16:creationId xmlns:a16="http://schemas.microsoft.com/office/drawing/2014/main" id="{10AE584E-A561-4D77-B30E-2D211CD43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32" y="4074611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40-49</a:t>
            </a:r>
          </a:p>
        </p:txBody>
      </p:sp>
      <p:sp>
        <p:nvSpPr>
          <p:cNvPr id="23" name="Rectangle 44">
            <a:extLst>
              <a:ext uri="{FF2B5EF4-FFF2-40B4-BE49-F238E27FC236}">
                <a16:creationId xmlns:a16="http://schemas.microsoft.com/office/drawing/2014/main" id="{DF2730A5-5A14-4231-81F6-8E175ACDD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32" y="3419197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60-69</a:t>
            </a:r>
          </a:p>
        </p:txBody>
      </p:sp>
      <p:sp>
        <p:nvSpPr>
          <p:cNvPr id="24" name="Rectangle 45">
            <a:extLst>
              <a:ext uri="{FF2B5EF4-FFF2-40B4-BE49-F238E27FC236}">
                <a16:creationId xmlns:a16="http://schemas.microsoft.com/office/drawing/2014/main" id="{0D79D39D-F5F3-4156-9898-4102CFAA4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83" y="2763782"/>
            <a:ext cx="310984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80+</a:t>
            </a: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B4E2C97E-6171-4E1F-9971-60F8C76A93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15699" y="5620773"/>
            <a:ext cx="4157482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Line 30">
            <a:extLst>
              <a:ext uri="{FF2B5EF4-FFF2-40B4-BE49-F238E27FC236}">
                <a16:creationId xmlns:a16="http://schemas.microsoft.com/office/drawing/2014/main" id="{BA4C5015-9109-4C3B-BC21-413EFC4CEE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46005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95B2F43F-1498-40AD-A87F-413E9FFE72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0339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2333A266-0193-4F9D-9856-E1D0E5EA81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03342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3803F739-2FF1-4B17-A366-26AB268449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17676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Line 30">
            <a:extLst>
              <a:ext uri="{FF2B5EF4-FFF2-40B4-BE49-F238E27FC236}">
                <a16:creationId xmlns:a16="http://schemas.microsoft.com/office/drawing/2014/main" id="{0EEE4B55-C348-46A7-BA83-EFB7895D10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0680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Line 28">
            <a:extLst>
              <a:ext uri="{FF2B5EF4-FFF2-40B4-BE49-F238E27FC236}">
                <a16:creationId xmlns:a16="http://schemas.microsoft.com/office/drawing/2014/main" id="{96FC2DEC-7811-4FE6-91C4-504EBFA84F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3187983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Line 28">
            <a:extLst>
              <a:ext uri="{FF2B5EF4-FFF2-40B4-BE49-F238E27FC236}">
                <a16:creationId xmlns:a16="http://schemas.microsoft.com/office/drawing/2014/main" id="{1B511E4F-F83B-4F9E-BBD9-37B18C09AA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3841281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Line 28">
            <a:extLst>
              <a:ext uri="{FF2B5EF4-FFF2-40B4-BE49-F238E27FC236}">
                <a16:creationId xmlns:a16="http://schemas.microsoft.com/office/drawing/2014/main" id="{62836A4E-D176-4601-A6BE-71AFC9A72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4494579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Line 28">
            <a:extLst>
              <a:ext uri="{FF2B5EF4-FFF2-40B4-BE49-F238E27FC236}">
                <a16:creationId xmlns:a16="http://schemas.microsoft.com/office/drawing/2014/main" id="{2B14E8BD-7D59-41F4-8D24-CC97B4412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5147877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Line 28">
            <a:extLst>
              <a:ext uri="{FF2B5EF4-FFF2-40B4-BE49-F238E27FC236}">
                <a16:creationId xmlns:a16="http://schemas.microsoft.com/office/drawing/2014/main" id="{3AD550F0-BB6F-4CC9-8106-1C5C576559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309" y="5474524"/>
            <a:ext cx="9144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B766024F-6DBA-4CC9-8EA9-8B572C2FC6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31670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Line 30">
            <a:extLst>
              <a:ext uri="{FF2B5EF4-FFF2-40B4-BE49-F238E27FC236}">
                <a16:creationId xmlns:a16="http://schemas.microsoft.com/office/drawing/2014/main" id="{39B5307B-81B2-4FC7-A1F7-0ED368BEB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74673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Line 30">
            <a:extLst>
              <a:ext uri="{FF2B5EF4-FFF2-40B4-BE49-F238E27FC236}">
                <a16:creationId xmlns:a16="http://schemas.microsoft.com/office/drawing/2014/main" id="{4DF00F95-96A1-4839-B765-7920F7D7F5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32010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Line 30">
            <a:extLst>
              <a:ext uri="{FF2B5EF4-FFF2-40B4-BE49-F238E27FC236}">
                <a16:creationId xmlns:a16="http://schemas.microsoft.com/office/drawing/2014/main" id="{CF07A56C-EDFE-48E6-86A2-D6D4B47C9F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6344" y="5627583"/>
            <a:ext cx="0" cy="9144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9CF50C8-7424-47EA-B3CB-4A399D939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769" y="3084472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70-79</a:t>
            </a:r>
          </a:p>
        </p:txBody>
      </p:sp>
      <p:sp>
        <p:nvSpPr>
          <p:cNvPr id="47" name="Rectangle 44">
            <a:extLst>
              <a:ext uri="{FF2B5EF4-FFF2-40B4-BE49-F238E27FC236}">
                <a16:creationId xmlns:a16="http://schemas.microsoft.com/office/drawing/2014/main" id="{9C7AB8E5-6149-4D7E-B78B-15FABA8CF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32" y="3731220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50-59</a:t>
            </a:r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33D0AACC-33B1-4982-A80E-EFF833BCD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32" y="4386634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30-39</a:t>
            </a:r>
          </a:p>
        </p:txBody>
      </p:sp>
      <p:sp>
        <p:nvSpPr>
          <p:cNvPr id="49" name="Rectangle 43">
            <a:extLst>
              <a:ext uri="{FF2B5EF4-FFF2-40B4-BE49-F238E27FC236}">
                <a16:creationId xmlns:a16="http://schemas.microsoft.com/office/drawing/2014/main" id="{4920F6C1-8B13-4F57-AC95-40BE8B1EC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26" y="4728993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20-29</a:t>
            </a:r>
          </a:p>
        </p:txBody>
      </p:sp>
      <p:sp>
        <p:nvSpPr>
          <p:cNvPr id="50" name="Rectangle 43">
            <a:extLst>
              <a:ext uri="{FF2B5EF4-FFF2-40B4-BE49-F238E27FC236}">
                <a16:creationId xmlns:a16="http://schemas.microsoft.com/office/drawing/2014/main" id="{0196B9C6-DD2C-45D2-B98C-DC9C63F66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832" y="5049683"/>
            <a:ext cx="479298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10-19</a:t>
            </a:r>
          </a:p>
        </p:txBody>
      </p:sp>
      <p:sp>
        <p:nvSpPr>
          <p:cNvPr id="51" name="Rectangle 43">
            <a:extLst>
              <a:ext uri="{FF2B5EF4-FFF2-40B4-BE49-F238E27FC236}">
                <a16:creationId xmlns:a16="http://schemas.microsoft.com/office/drawing/2014/main" id="{A5824121-0476-4959-8283-AA938BF51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2067" y="5746936"/>
            <a:ext cx="20839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68E0AA9C-1987-4566-918E-22B1172E5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766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53" name="Rectangle 43">
            <a:extLst>
              <a:ext uri="{FF2B5EF4-FFF2-40B4-BE49-F238E27FC236}">
                <a16:creationId xmlns:a16="http://schemas.microsoft.com/office/drawing/2014/main" id="{0C573CB2-48DC-40B0-B500-25CB9F68F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797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id="{C8098771-6265-4E35-BA00-B138B0605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4493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908E7CC3-32D2-4A81-B5F5-7F7E46E06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58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6" name="Rectangle 43">
            <a:extLst>
              <a:ext uri="{FF2B5EF4-FFF2-40B4-BE49-F238E27FC236}">
                <a16:creationId xmlns:a16="http://schemas.microsoft.com/office/drawing/2014/main" id="{75805236-8152-46CF-BBFF-A7984F4C0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3073" y="5746936"/>
            <a:ext cx="10419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7" name="Rectangle 43">
            <a:extLst>
              <a:ext uri="{FF2B5EF4-FFF2-40B4-BE49-F238E27FC236}">
                <a16:creationId xmlns:a16="http://schemas.microsoft.com/office/drawing/2014/main" id="{5117DE13-1A66-420D-83F2-393BA467C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340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8" name="Rectangle 43">
            <a:extLst>
              <a:ext uri="{FF2B5EF4-FFF2-40B4-BE49-F238E27FC236}">
                <a16:creationId xmlns:a16="http://schemas.microsoft.com/office/drawing/2014/main" id="{2CEFDBBC-72DF-49E0-BD8A-BAD215178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949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9" name="Rectangle 43">
            <a:extLst>
              <a:ext uri="{FF2B5EF4-FFF2-40B4-BE49-F238E27FC236}">
                <a16:creationId xmlns:a16="http://schemas.microsoft.com/office/drawing/2014/main" id="{002ABB5E-4E0E-4A8D-A8B3-F4170C644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8979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60" name="Rectangle 43">
            <a:extLst>
              <a:ext uri="{FF2B5EF4-FFF2-40B4-BE49-F238E27FC236}">
                <a16:creationId xmlns:a16="http://schemas.microsoft.com/office/drawing/2014/main" id="{D0EA259F-5B04-441D-9CBB-FC77F4F13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677" y="5746936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61" name="Rectangle 43">
            <a:extLst>
              <a:ext uri="{FF2B5EF4-FFF2-40B4-BE49-F238E27FC236}">
                <a16:creationId xmlns:a16="http://schemas.microsoft.com/office/drawing/2014/main" id="{86039202-977A-40A5-B338-A8926DA06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2370" y="5746936"/>
            <a:ext cx="208391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62" name="Rectangle 45">
            <a:extLst>
              <a:ext uri="{FF2B5EF4-FFF2-40B4-BE49-F238E27FC236}">
                <a16:creationId xmlns:a16="http://schemas.microsoft.com/office/drawing/2014/main" id="{F3A7E4DD-90ED-4A9D-B3B0-E404F118D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242" y="3410123"/>
            <a:ext cx="249299" cy="128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Age (Yr)</a:t>
            </a:r>
          </a:p>
        </p:txBody>
      </p:sp>
      <p:sp>
        <p:nvSpPr>
          <p:cNvPr id="63" name="Rectangle 45">
            <a:extLst>
              <a:ext uri="{FF2B5EF4-FFF2-40B4-BE49-F238E27FC236}">
                <a16:creationId xmlns:a16="http://schemas.microsoft.com/office/drawing/2014/main" id="{79116ED7-FB8B-463B-9749-D2EF30A9C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79" y="1949775"/>
            <a:ext cx="1368366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CLD Without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Cirrhosis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(n = 359)</a:t>
            </a:r>
          </a:p>
        </p:txBody>
      </p:sp>
      <p:sp>
        <p:nvSpPr>
          <p:cNvPr id="64" name="Rectangle 45">
            <a:extLst>
              <a:ext uri="{FF2B5EF4-FFF2-40B4-BE49-F238E27FC236}">
                <a16:creationId xmlns:a16="http://schemas.microsoft.com/office/drawing/2014/main" id="{72DC1998-0828-489F-AC0E-179C8EB71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2478" y="1949775"/>
            <a:ext cx="1368366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CLD With Cirrhosis</a:t>
            </a:r>
            <a:b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(n = 386)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EB013F-E9F0-42B0-8330-36D9466F364B}"/>
              </a:ext>
            </a:extLst>
          </p:cNvPr>
          <p:cNvSpPr/>
          <p:nvPr/>
        </p:nvSpPr>
        <p:spPr bwMode="auto">
          <a:xfrm>
            <a:off x="2246005" y="2700012"/>
            <a:ext cx="1240900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CF71706-5DA4-4FAB-BA53-0B926A0A3E3E}"/>
              </a:ext>
            </a:extLst>
          </p:cNvPr>
          <p:cNvSpPr/>
          <p:nvPr/>
        </p:nvSpPr>
        <p:spPr bwMode="auto">
          <a:xfrm>
            <a:off x="2916547" y="3026769"/>
            <a:ext cx="579025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9E2C8EF-89DB-4ACB-843F-C67773D74CBE}"/>
              </a:ext>
            </a:extLst>
          </p:cNvPr>
          <p:cNvSpPr/>
          <p:nvPr/>
        </p:nvSpPr>
        <p:spPr bwMode="auto">
          <a:xfrm>
            <a:off x="3196248" y="3353526"/>
            <a:ext cx="299324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FCD40DC-F78B-4C74-AB54-DB9EBAD515DB}"/>
              </a:ext>
            </a:extLst>
          </p:cNvPr>
          <p:cNvSpPr/>
          <p:nvPr/>
        </p:nvSpPr>
        <p:spPr bwMode="auto">
          <a:xfrm>
            <a:off x="3163566" y="3680283"/>
            <a:ext cx="332006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C55ED90-4B02-4063-9639-8D6E345C8F13}"/>
              </a:ext>
            </a:extLst>
          </p:cNvPr>
          <p:cNvSpPr/>
          <p:nvPr/>
        </p:nvSpPr>
        <p:spPr bwMode="auto">
          <a:xfrm>
            <a:off x="3388914" y="4007040"/>
            <a:ext cx="106657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15A870D-2E04-4CAF-9105-45F98F14CC01}"/>
              </a:ext>
            </a:extLst>
          </p:cNvPr>
          <p:cNvSpPr/>
          <p:nvPr/>
        </p:nvSpPr>
        <p:spPr bwMode="auto">
          <a:xfrm>
            <a:off x="3355610" y="4333797"/>
            <a:ext cx="139962" cy="30265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0D41D4F-FBFB-489E-B18D-413E407A67AC}"/>
              </a:ext>
            </a:extLst>
          </p:cNvPr>
          <p:cNvSpPr/>
          <p:nvPr/>
        </p:nvSpPr>
        <p:spPr bwMode="auto">
          <a:xfrm>
            <a:off x="3498429" y="2700012"/>
            <a:ext cx="1458647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FB7E564-74DB-4A78-BE80-9CC41359D584}"/>
              </a:ext>
            </a:extLst>
          </p:cNvPr>
          <p:cNvSpPr/>
          <p:nvPr/>
        </p:nvSpPr>
        <p:spPr bwMode="auto">
          <a:xfrm>
            <a:off x="3497256" y="3026769"/>
            <a:ext cx="1293870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942B7C9-E8CB-42A2-AC1C-8A548367D32D}"/>
              </a:ext>
            </a:extLst>
          </p:cNvPr>
          <p:cNvSpPr/>
          <p:nvPr/>
        </p:nvSpPr>
        <p:spPr bwMode="auto">
          <a:xfrm>
            <a:off x="3495270" y="3353526"/>
            <a:ext cx="1307592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C5790DA-7A8D-4FA2-95F3-91A8932CC6C9}"/>
              </a:ext>
            </a:extLst>
          </p:cNvPr>
          <p:cNvSpPr/>
          <p:nvPr/>
        </p:nvSpPr>
        <p:spPr bwMode="auto">
          <a:xfrm>
            <a:off x="3492922" y="3680283"/>
            <a:ext cx="1750792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AB26E38-BBAA-4CE6-B5AD-13FBA9397C8A}"/>
              </a:ext>
            </a:extLst>
          </p:cNvPr>
          <p:cNvSpPr/>
          <p:nvPr/>
        </p:nvSpPr>
        <p:spPr bwMode="auto">
          <a:xfrm>
            <a:off x="3497255" y="4007040"/>
            <a:ext cx="765873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A06943-06AE-4C8A-BDF8-9DCB8D6F0A78}"/>
              </a:ext>
            </a:extLst>
          </p:cNvPr>
          <p:cNvSpPr/>
          <p:nvPr/>
        </p:nvSpPr>
        <p:spPr bwMode="auto">
          <a:xfrm>
            <a:off x="3489952" y="4333797"/>
            <a:ext cx="1248617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48337A8-1FA3-45CD-ACC9-524BD022BAA5}"/>
              </a:ext>
            </a:extLst>
          </p:cNvPr>
          <p:cNvSpPr/>
          <p:nvPr/>
        </p:nvSpPr>
        <p:spPr bwMode="auto">
          <a:xfrm>
            <a:off x="3489953" y="4667488"/>
            <a:ext cx="1199056" cy="302652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4923FD58-C706-408A-9D3F-96A0EACE10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89008" y="2700011"/>
            <a:ext cx="0" cy="3019011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5C81E0-A5CF-42E8-AE47-E226DA45A201}"/>
              </a:ext>
            </a:extLst>
          </p:cNvPr>
          <p:cNvSpPr txBox="1"/>
          <p:nvPr/>
        </p:nvSpPr>
        <p:spPr bwMode="auto">
          <a:xfrm>
            <a:off x="1550895" y="2737502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27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5497A2B-9391-4ACF-96DB-281CEF362371}"/>
              </a:ext>
            </a:extLst>
          </p:cNvPr>
          <p:cNvSpPr txBox="1"/>
          <p:nvPr/>
        </p:nvSpPr>
        <p:spPr bwMode="auto">
          <a:xfrm>
            <a:off x="2218277" y="3062526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37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E33709B-A2AB-489B-B93D-9CCD6B9D076C}"/>
              </a:ext>
            </a:extLst>
          </p:cNvPr>
          <p:cNvSpPr txBox="1"/>
          <p:nvPr/>
        </p:nvSpPr>
        <p:spPr bwMode="auto">
          <a:xfrm>
            <a:off x="2491297" y="3383216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77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AB4F8AF-1740-44B6-98E7-F08F3A70AA6D}"/>
              </a:ext>
            </a:extLst>
          </p:cNvPr>
          <p:cNvSpPr txBox="1"/>
          <p:nvPr/>
        </p:nvSpPr>
        <p:spPr bwMode="auto">
          <a:xfrm>
            <a:off x="2426292" y="3712573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77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78B309-45F5-4DED-978E-D3885AB4EB0E}"/>
              </a:ext>
            </a:extLst>
          </p:cNvPr>
          <p:cNvSpPr txBox="1"/>
          <p:nvPr/>
        </p:nvSpPr>
        <p:spPr bwMode="auto">
          <a:xfrm>
            <a:off x="2681977" y="4033263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81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05AB8A9-BC11-4047-B838-05F555C34CBC}"/>
              </a:ext>
            </a:extLst>
          </p:cNvPr>
          <p:cNvSpPr txBox="1"/>
          <p:nvPr/>
        </p:nvSpPr>
        <p:spPr bwMode="auto">
          <a:xfrm>
            <a:off x="2681977" y="4349619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37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BA1C37E-0E29-4AA6-92B8-BF9C215E7CBF}"/>
              </a:ext>
            </a:extLst>
          </p:cNvPr>
          <p:cNvSpPr txBox="1"/>
          <p:nvPr/>
        </p:nvSpPr>
        <p:spPr bwMode="auto">
          <a:xfrm>
            <a:off x="2772984" y="4691977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71D5E3D-F4AE-47AD-8CA4-AD3CE4251A03}"/>
              </a:ext>
            </a:extLst>
          </p:cNvPr>
          <p:cNvSpPr txBox="1"/>
          <p:nvPr/>
        </p:nvSpPr>
        <p:spPr bwMode="auto">
          <a:xfrm>
            <a:off x="2791147" y="5004629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5267AD1-CEA2-4E56-9C79-E1C74547D0BA}"/>
              </a:ext>
            </a:extLst>
          </p:cNvPr>
          <p:cNvSpPr txBox="1"/>
          <p:nvPr/>
        </p:nvSpPr>
        <p:spPr bwMode="auto">
          <a:xfrm>
            <a:off x="2770775" y="5346987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CB062E5-E5C9-4BA4-9749-FD66487B335F}"/>
              </a:ext>
            </a:extLst>
          </p:cNvPr>
          <p:cNvSpPr txBox="1"/>
          <p:nvPr/>
        </p:nvSpPr>
        <p:spPr bwMode="auto">
          <a:xfrm>
            <a:off x="3562478" y="5004629"/>
            <a:ext cx="64187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72DC5B6-7F39-4522-A1FD-898ADF4C68DD}"/>
              </a:ext>
            </a:extLst>
          </p:cNvPr>
          <p:cNvSpPr txBox="1"/>
          <p:nvPr/>
        </p:nvSpPr>
        <p:spPr bwMode="auto">
          <a:xfrm>
            <a:off x="3562478" y="5346987"/>
            <a:ext cx="6215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EDB720E-F5FB-4349-B7AF-8539EDB8F179}"/>
              </a:ext>
            </a:extLst>
          </p:cNvPr>
          <p:cNvSpPr txBox="1"/>
          <p:nvPr/>
        </p:nvSpPr>
        <p:spPr bwMode="auto">
          <a:xfrm>
            <a:off x="4738569" y="4691977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7E8D1A1-780B-452A-893C-3EDDFFB942D0}"/>
              </a:ext>
            </a:extLst>
          </p:cNvPr>
          <p:cNvSpPr txBox="1"/>
          <p:nvPr/>
        </p:nvSpPr>
        <p:spPr bwMode="auto">
          <a:xfrm>
            <a:off x="4807908" y="4345285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5ACF04E-F739-40BD-8E48-B375FAD9FC1E}"/>
              </a:ext>
            </a:extLst>
          </p:cNvPr>
          <p:cNvSpPr txBox="1"/>
          <p:nvPr/>
        </p:nvSpPr>
        <p:spPr bwMode="auto">
          <a:xfrm>
            <a:off x="4300871" y="4024595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48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CB23C02-758D-4D40-9E2C-A1DFCFF4E33A}"/>
              </a:ext>
            </a:extLst>
          </p:cNvPr>
          <p:cNvSpPr txBox="1"/>
          <p:nvPr/>
        </p:nvSpPr>
        <p:spPr bwMode="auto">
          <a:xfrm>
            <a:off x="5293276" y="3699571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93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332A093-2240-443E-9923-2F8D19AF68F9}"/>
              </a:ext>
            </a:extLst>
          </p:cNvPr>
          <p:cNvSpPr txBox="1"/>
          <p:nvPr/>
        </p:nvSpPr>
        <p:spPr bwMode="auto">
          <a:xfrm>
            <a:off x="4886073" y="3365880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116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AD31AD7-4683-46A4-97BA-8701FE84C313}"/>
              </a:ext>
            </a:extLst>
          </p:cNvPr>
          <p:cNvSpPr txBox="1"/>
          <p:nvPr/>
        </p:nvSpPr>
        <p:spPr bwMode="auto">
          <a:xfrm>
            <a:off x="4877406" y="3049524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3718026-CAB3-46E4-AD58-E581D5A40844}"/>
              </a:ext>
            </a:extLst>
          </p:cNvPr>
          <p:cNvSpPr txBox="1"/>
          <p:nvPr/>
        </p:nvSpPr>
        <p:spPr bwMode="auto">
          <a:xfrm>
            <a:off x="5033417" y="2728834"/>
            <a:ext cx="64255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23</a:t>
            </a:r>
          </a:p>
        </p:txBody>
      </p:sp>
      <p:sp>
        <p:nvSpPr>
          <p:cNvPr id="98" name="Rectangle 45">
            <a:extLst>
              <a:ext uri="{FF2B5EF4-FFF2-40B4-BE49-F238E27FC236}">
                <a16:creationId xmlns:a16="http://schemas.microsoft.com/office/drawing/2014/main" id="{A87B4AA6-9E1B-4DCE-83CE-05A8B8BD8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052" y="1231728"/>
            <a:ext cx="5477705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b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Mortality in Patients With CLD and COVID-19 by Age</a:t>
            </a:r>
            <a:endParaRPr lang="en-US" alt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AF29DB1-B1E2-4856-8FBD-16FA99E4B033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Marjot. J Hepatol. 2021;74:567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9A63457B-4890-4563-A0DF-177671233E7F}"/>
              </a:ext>
            </a:extLst>
          </p:cNvPr>
          <p:cNvSpPr txBox="1">
            <a:spLocks/>
          </p:cNvSpPr>
          <p:nvPr/>
        </p:nvSpPr>
        <p:spPr bwMode="auto">
          <a:xfrm>
            <a:off x="6252634" y="1510730"/>
            <a:ext cx="5229570" cy="46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/>
              <a:t>Death occurred in 8% with CLD without cirrhosis vs 32% in CLD with cirrhosis</a:t>
            </a:r>
          </a:p>
          <a:p>
            <a:r>
              <a:rPr lang="en-US" sz="2200" b="0" kern="0" dirty="0"/>
              <a:t>Factors significantly associated with mortality (univariate analysis): </a:t>
            </a:r>
          </a:p>
          <a:p>
            <a:pPr lvl="1"/>
            <a:r>
              <a:rPr lang="en-US" sz="2000" b="1" kern="0" dirty="0"/>
              <a:t>Age: </a:t>
            </a:r>
            <a:r>
              <a:rPr lang="en-US" sz="2000" b="0" kern="0" dirty="0"/>
              <a:t>OR 1.03/yr</a:t>
            </a:r>
            <a:br>
              <a:rPr lang="en-US" sz="2000" b="0" kern="0" dirty="0"/>
            </a:br>
            <a:r>
              <a:rPr lang="en-US" sz="2000" b="0" kern="0" dirty="0"/>
              <a:t>(95% CI: 1.01-1.04; </a:t>
            </a:r>
            <a:r>
              <a:rPr lang="en-US" sz="2000" b="0" i="1" kern="0" dirty="0"/>
              <a:t>P</a:t>
            </a:r>
            <a:r>
              <a:rPr lang="en-US" sz="2000" b="0" kern="0" dirty="0"/>
              <a:t> &lt;.001)</a:t>
            </a:r>
          </a:p>
          <a:p>
            <a:pPr lvl="1"/>
            <a:r>
              <a:rPr lang="en-US" sz="2000" b="1" kern="0" dirty="0"/>
              <a:t>CVD</a:t>
            </a:r>
            <a:r>
              <a:rPr lang="en-US" sz="2000" kern="0" dirty="0"/>
              <a:t>:</a:t>
            </a:r>
            <a:r>
              <a:rPr lang="en-US" sz="2000" b="0" kern="0" dirty="0"/>
              <a:t> OR 1.76 </a:t>
            </a:r>
            <a:br>
              <a:rPr lang="en-US" sz="2000" b="0" kern="0" dirty="0"/>
            </a:br>
            <a:r>
              <a:rPr lang="en-US" sz="2000" b="0" kern="0" dirty="0"/>
              <a:t>(95% CI: 1.16-2.66; </a:t>
            </a:r>
            <a:r>
              <a:rPr lang="en-US" sz="2000" b="0" i="1" kern="0" dirty="0"/>
              <a:t>P</a:t>
            </a:r>
            <a:r>
              <a:rPr lang="en-US" sz="2000" b="0" kern="0" dirty="0"/>
              <a:t> =.008)</a:t>
            </a:r>
          </a:p>
          <a:p>
            <a:pPr lvl="1"/>
            <a:r>
              <a:rPr lang="en-US" sz="2000" b="1" kern="0" dirty="0"/>
              <a:t>BL SCr</a:t>
            </a:r>
            <a:r>
              <a:rPr lang="en-US" sz="2000" kern="0" dirty="0"/>
              <a:t>:</a:t>
            </a:r>
            <a:r>
              <a:rPr lang="en-US" sz="2000" b="1" kern="0" dirty="0"/>
              <a:t> </a:t>
            </a:r>
            <a:r>
              <a:rPr lang="it-IT" sz="2000" b="0" kern="0" dirty="0"/>
              <a:t>OR 1.19/mg/dL </a:t>
            </a:r>
            <a:br>
              <a:rPr lang="it-IT" sz="2000" b="0" kern="0" dirty="0"/>
            </a:br>
            <a:r>
              <a:rPr lang="it-IT" sz="2000" b="0" kern="0" dirty="0"/>
              <a:t>(95% CI: 1.04-1.38; </a:t>
            </a:r>
            <a:r>
              <a:rPr lang="it-IT" sz="2000" b="0" i="1" kern="0" dirty="0"/>
              <a:t>P</a:t>
            </a:r>
            <a:r>
              <a:rPr lang="it-IT" sz="2000" b="0" kern="0" dirty="0"/>
              <a:t> =.014)</a:t>
            </a:r>
            <a:endParaRPr lang="en-US" sz="2000" b="0" kern="0" dirty="0"/>
          </a:p>
          <a:p>
            <a:pPr lvl="1"/>
            <a:r>
              <a:rPr lang="en-US" sz="2000" b="1" kern="0" dirty="0">
                <a:solidFill>
                  <a:schemeClr val="accent3"/>
                </a:solidFill>
              </a:rPr>
              <a:t>Cirrhosis</a:t>
            </a:r>
            <a:r>
              <a:rPr lang="en-US" sz="2000" kern="0" dirty="0">
                <a:solidFill>
                  <a:schemeClr val="accent3"/>
                </a:solidFill>
              </a:rPr>
              <a:t>:</a:t>
            </a:r>
            <a:r>
              <a:rPr lang="en-US" sz="2000" b="0" kern="0" dirty="0"/>
              <a:t> OR 1.98 </a:t>
            </a:r>
            <a:br>
              <a:rPr lang="en-US" sz="2000" b="0" kern="0" dirty="0"/>
            </a:br>
            <a:r>
              <a:rPr lang="en-US" sz="2000" b="0" kern="0" dirty="0"/>
              <a:t>(95% CI: 1.52-2.59; </a:t>
            </a:r>
            <a:r>
              <a:rPr lang="en-US" sz="2000" b="0" i="1" kern="0" dirty="0"/>
              <a:t>P</a:t>
            </a:r>
            <a:r>
              <a:rPr lang="en-US" sz="2000" b="0" kern="0" dirty="0"/>
              <a:t> &lt;.001 for </a:t>
            </a:r>
            <a:br>
              <a:rPr lang="en-US" sz="2000" b="0" kern="0" dirty="0"/>
            </a:br>
            <a:r>
              <a:rPr lang="en-US" sz="2000" b="0" kern="0" dirty="0"/>
              <a:t>each CP score)</a:t>
            </a:r>
          </a:p>
          <a:p>
            <a:pPr lvl="1"/>
            <a:endParaRPr lang="en-US" b="0" kern="0" dirty="0"/>
          </a:p>
        </p:txBody>
      </p:sp>
      <p:sp>
        <p:nvSpPr>
          <p:cNvPr id="100" name="Rectangle 45">
            <a:extLst>
              <a:ext uri="{FF2B5EF4-FFF2-40B4-BE49-F238E27FC236}">
                <a16:creationId xmlns:a16="http://schemas.microsoft.com/office/drawing/2014/main" id="{FBBBFCE8-F374-4B49-8329-6C7A79AAB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348" y="5810622"/>
            <a:ext cx="4987332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b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Case Fatality Rate (%)</a:t>
            </a:r>
            <a:endParaRPr lang="en-US" alt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16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0">
            <a:extLst>
              <a:ext uri="{FF2B5EF4-FFF2-40B4-BE49-F238E27FC236}">
                <a16:creationId xmlns:a16="http://schemas.microsoft.com/office/drawing/2014/main" id="{2CE4222F-F6A2-46B1-9E42-EF67B1685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039" y="1628883"/>
            <a:ext cx="9468689" cy="40636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922981-985E-4CAE-8E1F-234402B2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Course of COVID-19 in Patients With </a:t>
            </a:r>
            <a:br>
              <a:rPr lang="en-US" dirty="0"/>
            </a:br>
            <a:r>
              <a:rPr lang="en-US" dirty="0"/>
              <a:t>Chronic Liver Disease With vs Without Cirrhosis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9D8AD0-3062-40E1-8E7A-BB9622B4DDA3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0A3520B3-9BD7-42B4-A4DE-7947B0699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F19525-1098-4E40-AAED-2AD528B0D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5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" name="Text Box 15">
            <a:extLst>
              <a:ext uri="{FF2B5EF4-FFF2-40B4-BE49-F238E27FC236}">
                <a16:creationId xmlns:a16="http://schemas.microsoft.com/office/drawing/2014/main" id="{C7086A73-B5BD-4098-BDFC-819834F6D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" y="6358676"/>
            <a:ext cx="8010144" cy="274320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7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Marjot. J Hepatol. 2021;74:567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09E22-2FCA-4B4C-94E7-FB569484AE76}"/>
              </a:ext>
            </a:extLst>
          </p:cNvPr>
          <p:cNvSpPr txBox="1"/>
          <p:nvPr/>
        </p:nvSpPr>
        <p:spPr bwMode="auto">
          <a:xfrm>
            <a:off x="1315887" y="3312390"/>
            <a:ext cx="1200265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Hospitalized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323 (90%)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5CD029-04F4-41B0-88DA-9D0447CB7E8B}"/>
              </a:ext>
            </a:extLst>
          </p:cNvPr>
          <p:cNvSpPr txBox="1"/>
          <p:nvPr/>
        </p:nvSpPr>
        <p:spPr bwMode="auto">
          <a:xfrm>
            <a:off x="1315887" y="5311579"/>
            <a:ext cx="1536896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Not hospitalized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36 (10%)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6C9D8A-5515-4C4A-B7DB-87652C93B91E}"/>
              </a:ext>
            </a:extLst>
          </p:cNvPr>
          <p:cNvSpPr txBox="1"/>
          <p:nvPr/>
        </p:nvSpPr>
        <p:spPr bwMode="auto">
          <a:xfrm>
            <a:off x="2635949" y="3700823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 ICU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254 (71%)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025D0-3C4D-4B33-BD68-F84655E8DC32}"/>
              </a:ext>
            </a:extLst>
          </p:cNvPr>
          <p:cNvSpPr txBox="1"/>
          <p:nvPr/>
        </p:nvSpPr>
        <p:spPr bwMode="auto">
          <a:xfrm>
            <a:off x="2635949" y="1884235"/>
            <a:ext cx="920445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ICU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69 (19%)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006ACF-267A-4805-A3CD-718B78D18744}"/>
              </a:ext>
            </a:extLst>
          </p:cNvPr>
          <p:cNvSpPr txBox="1"/>
          <p:nvPr/>
        </p:nvSpPr>
        <p:spPr bwMode="auto">
          <a:xfrm>
            <a:off x="2937168" y="1638968"/>
            <a:ext cx="1034065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Ventilated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61 (17%)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880059-C97E-4C28-9F94-92652B40595B}"/>
              </a:ext>
            </a:extLst>
          </p:cNvPr>
          <p:cNvSpPr txBox="1"/>
          <p:nvPr/>
        </p:nvSpPr>
        <p:spPr bwMode="auto">
          <a:xfrm>
            <a:off x="2595535" y="3142524"/>
            <a:ext cx="1375698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Not ventilated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262 (73%)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6627E4-9E35-40A4-8680-ADF1F9243EA3}"/>
              </a:ext>
            </a:extLst>
          </p:cNvPr>
          <p:cNvSpPr txBox="1"/>
          <p:nvPr/>
        </p:nvSpPr>
        <p:spPr bwMode="auto">
          <a:xfrm>
            <a:off x="5282478" y="1629897"/>
            <a:ext cx="81624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Died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27 (8%)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66FD87-E5BA-4053-A8C9-E264EDB79605}"/>
              </a:ext>
            </a:extLst>
          </p:cNvPr>
          <p:cNvSpPr txBox="1"/>
          <p:nvPr/>
        </p:nvSpPr>
        <p:spPr bwMode="auto">
          <a:xfrm>
            <a:off x="5282478" y="3463943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Survived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332 (92%)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63E421-8189-4F46-8124-7A1B903912DE}"/>
              </a:ext>
            </a:extLst>
          </p:cNvPr>
          <p:cNvSpPr txBox="1"/>
          <p:nvPr/>
        </p:nvSpPr>
        <p:spPr bwMode="auto">
          <a:xfrm>
            <a:off x="6769066" y="3312390"/>
            <a:ext cx="1200265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Hospitalized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345 (89%)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52D8A8-9609-4DA7-A74A-52C2EFCAB655}"/>
              </a:ext>
            </a:extLst>
          </p:cNvPr>
          <p:cNvSpPr txBox="1"/>
          <p:nvPr/>
        </p:nvSpPr>
        <p:spPr bwMode="auto">
          <a:xfrm>
            <a:off x="6769066" y="5311579"/>
            <a:ext cx="1536896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Not hospitalized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41 (11%)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6052E9-343D-4EEF-A9AA-9EDA36B10182}"/>
              </a:ext>
            </a:extLst>
          </p:cNvPr>
          <p:cNvSpPr txBox="1"/>
          <p:nvPr/>
        </p:nvSpPr>
        <p:spPr bwMode="auto">
          <a:xfrm>
            <a:off x="8077976" y="3843791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 ICU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237 (61%)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4DF671-83C9-4430-8FF9-EAAAF7A1F744}"/>
              </a:ext>
            </a:extLst>
          </p:cNvPr>
          <p:cNvSpPr txBox="1"/>
          <p:nvPr/>
        </p:nvSpPr>
        <p:spPr bwMode="auto">
          <a:xfrm>
            <a:off x="8077976" y="1994573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ICU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108 (28%)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8BB44C-9BA7-4DF4-9CA6-B10F1C3CF4A0}"/>
              </a:ext>
            </a:extLst>
          </p:cNvPr>
          <p:cNvSpPr txBox="1"/>
          <p:nvPr/>
        </p:nvSpPr>
        <p:spPr bwMode="auto">
          <a:xfrm>
            <a:off x="8379195" y="1638968"/>
            <a:ext cx="1034065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Ventilated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71 (18%)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347D90-96B5-42B0-83A4-DBEFE21FA4CA}"/>
              </a:ext>
            </a:extLst>
          </p:cNvPr>
          <p:cNvSpPr txBox="1"/>
          <p:nvPr/>
        </p:nvSpPr>
        <p:spPr bwMode="auto">
          <a:xfrm>
            <a:off x="8037562" y="3142524"/>
            <a:ext cx="1375698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Not ventilated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274 (71%)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BF88C6-8449-48AA-82AB-C4A04124D00B}"/>
              </a:ext>
            </a:extLst>
          </p:cNvPr>
          <p:cNvSpPr txBox="1"/>
          <p:nvPr/>
        </p:nvSpPr>
        <p:spPr bwMode="auto">
          <a:xfrm>
            <a:off x="10687901" y="2018798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Died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123 (32%)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8CC52D-31CE-4069-9AE5-93B7F3E116D4}"/>
              </a:ext>
            </a:extLst>
          </p:cNvPr>
          <p:cNvSpPr txBox="1"/>
          <p:nvPr/>
        </p:nvSpPr>
        <p:spPr bwMode="auto">
          <a:xfrm>
            <a:off x="10724505" y="4107263"/>
            <a:ext cx="1024639" cy="4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Survived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263 (68%)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9E24E69-A5FA-436A-AD67-9D3D806509B6}"/>
              </a:ext>
            </a:extLst>
          </p:cNvPr>
          <p:cNvSpPr txBox="1"/>
          <p:nvPr/>
        </p:nvSpPr>
        <p:spPr bwMode="auto">
          <a:xfrm>
            <a:off x="7521130" y="5816542"/>
            <a:ext cx="27199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accent3"/>
                </a:solidFill>
                <a:latin typeface="Calibri" panose="020F0502020204030204" pitchFamily="34" charset="0"/>
              </a:rPr>
              <a:t>CLD With Cirrhosis</a:t>
            </a:r>
            <a:endParaRPr lang="en-US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26FC197-A1AC-4F19-BDE4-B4CC3CB9D456}"/>
              </a:ext>
            </a:extLst>
          </p:cNvPr>
          <p:cNvSpPr txBox="1"/>
          <p:nvPr/>
        </p:nvSpPr>
        <p:spPr bwMode="auto">
          <a:xfrm>
            <a:off x="1915314" y="5823770"/>
            <a:ext cx="27555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CLD Without Cirrhosis</a:t>
            </a:r>
            <a:endParaRPr lang="en-US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08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D0CC-9F3D-4D8E-A10D-E551BAD17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FIB-4 Score and COVID-19 Mortality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FAFD2CE1-F72D-47D3-B243-78D203241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Analysis of biomarkers and clinical outcome in 202 patients hospitalized for COVID-19</a:t>
            </a:r>
          </a:p>
          <a:p>
            <a:pPr lvl="1"/>
            <a:r>
              <a:rPr lang="en-US" sz="2000" dirty="0"/>
              <a:t>Exclusions: history of decompensated cirrhosis or MELD-Na score &gt;10</a:t>
            </a:r>
          </a:p>
          <a:p>
            <a:pPr lvl="1"/>
            <a:endParaRPr lang="en-US" sz="2000" dirty="0"/>
          </a:p>
          <a:p>
            <a:endParaRPr lang="en-US" sz="2200" b="0" kern="0" dirty="0"/>
          </a:p>
          <a:p>
            <a:endParaRPr lang="en-US" sz="2200" dirty="0"/>
          </a:p>
          <a:p>
            <a:endParaRPr lang="en-US" sz="2200" b="0" kern="0" dirty="0"/>
          </a:p>
          <a:p>
            <a:endParaRPr lang="en-US" sz="2200" dirty="0"/>
          </a:p>
          <a:p>
            <a:endParaRPr lang="en-US" sz="2200" b="0" kern="0" dirty="0"/>
          </a:p>
          <a:p>
            <a:r>
              <a:rPr lang="en-US" sz="2200" b="0" kern="0" dirty="0"/>
              <a:t>Median FIB-4 scores lower in patients who </a:t>
            </a:r>
            <a:r>
              <a:rPr lang="en-US" sz="2200" b="1" kern="0" dirty="0">
                <a:solidFill>
                  <a:schemeClr val="accent1"/>
                </a:solidFill>
              </a:rPr>
              <a:t>lived (1.91) </a:t>
            </a:r>
            <a:r>
              <a:rPr lang="en-US" sz="2200" b="0" kern="0" dirty="0"/>
              <a:t>vs </a:t>
            </a:r>
            <a:r>
              <a:rPr lang="en-US" sz="2200" b="1" kern="0" dirty="0">
                <a:solidFill>
                  <a:schemeClr val="accent3"/>
                </a:solidFill>
              </a:rPr>
              <a:t>died (3.98)</a:t>
            </a:r>
            <a:r>
              <a:rPr lang="en-US" sz="2200" b="1" i="1" kern="0" dirty="0">
                <a:solidFill>
                  <a:schemeClr val="accent3"/>
                </a:solidFill>
              </a:rPr>
              <a:t> </a:t>
            </a:r>
            <a:r>
              <a:rPr lang="en-US" sz="2200" kern="0" dirty="0"/>
              <a:t>(</a:t>
            </a:r>
            <a:r>
              <a:rPr lang="en-US" sz="2200" b="0" i="1" kern="0" dirty="0"/>
              <a:t>P </a:t>
            </a:r>
            <a:r>
              <a:rPr lang="en-US" sz="2200" b="0" kern="0" dirty="0"/>
              <a:t>&lt;.001)</a:t>
            </a:r>
            <a:endParaRPr lang="en-US" sz="20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AEA2893-938A-4C82-B9A2-427D4E365740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3DC5BE72-C293-4429-9905-31F9F6955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1783E34-1D0C-4DFB-B723-9A52F1260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24" name="Rectangle 1323">
            <a:extLst>
              <a:ext uri="{FF2B5EF4-FFF2-40B4-BE49-F238E27FC236}">
                <a16:creationId xmlns:a16="http://schemas.microsoft.com/office/drawing/2014/main" id="{96609084-34C2-4172-A426-3612500FCDDA}"/>
              </a:ext>
            </a:extLst>
          </p:cNvPr>
          <p:cNvSpPr/>
          <p:nvPr/>
        </p:nvSpPr>
        <p:spPr bwMode="auto">
          <a:xfrm>
            <a:off x="712406" y="2641383"/>
            <a:ext cx="2901983" cy="2308324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ln>
                <a:solidFill>
                  <a:schemeClr val="accent3"/>
                </a:solidFill>
              </a:ln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325" name="Group 1324">
            <a:extLst>
              <a:ext uri="{FF2B5EF4-FFF2-40B4-BE49-F238E27FC236}">
                <a16:creationId xmlns:a16="http://schemas.microsoft.com/office/drawing/2014/main" id="{F0ABB4E7-6774-45D7-B1F2-0E30D9E5EF2C}"/>
              </a:ext>
            </a:extLst>
          </p:cNvPr>
          <p:cNvGrpSpPr/>
          <p:nvPr/>
        </p:nvGrpSpPr>
        <p:grpSpPr>
          <a:xfrm>
            <a:off x="709796" y="2721961"/>
            <a:ext cx="2827706" cy="2185229"/>
            <a:chOff x="591826" y="1175345"/>
            <a:chExt cx="2827706" cy="2185229"/>
          </a:xfrm>
        </p:grpSpPr>
        <p:grpSp>
          <p:nvGrpSpPr>
            <p:cNvPr id="1326" name="Group 1325">
              <a:extLst>
                <a:ext uri="{FF2B5EF4-FFF2-40B4-BE49-F238E27FC236}">
                  <a16:creationId xmlns:a16="http://schemas.microsoft.com/office/drawing/2014/main" id="{B3BF0887-1468-4073-B91E-0A824E5F456D}"/>
                </a:ext>
              </a:extLst>
            </p:cNvPr>
            <p:cNvGrpSpPr/>
            <p:nvPr/>
          </p:nvGrpSpPr>
          <p:grpSpPr>
            <a:xfrm>
              <a:off x="1609780" y="2728674"/>
              <a:ext cx="605495" cy="176709"/>
              <a:chOff x="1495016" y="2639696"/>
              <a:chExt cx="488054" cy="176709"/>
            </a:xfrm>
          </p:grpSpPr>
          <p:cxnSp>
            <p:nvCxnSpPr>
              <p:cNvPr id="1460" name="Straight Connector 1459">
                <a:extLst>
                  <a:ext uri="{FF2B5EF4-FFF2-40B4-BE49-F238E27FC236}">
                    <a16:creationId xmlns:a16="http://schemas.microsoft.com/office/drawing/2014/main" id="{DE55BCBD-3866-416D-BC3F-1E7E418E92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6"/>
                <a:ext cx="2210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1" name="Straight Connector 1460">
                <a:extLst>
                  <a:ext uri="{FF2B5EF4-FFF2-40B4-BE49-F238E27FC236}">
                    <a16:creationId xmlns:a16="http://schemas.microsoft.com/office/drawing/2014/main" id="{764B5A43-C551-4DDD-B688-5A53C9A2088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95016" y="2735063"/>
                <a:ext cx="48805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2" name="Straight Connector 1461">
                <a:extLst>
                  <a:ext uri="{FF2B5EF4-FFF2-40B4-BE49-F238E27FC236}">
                    <a16:creationId xmlns:a16="http://schemas.microsoft.com/office/drawing/2014/main" id="{15CB06EB-3567-4571-92F5-76305C6FF7F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63" name="Straight Connector 1462">
                <a:extLst>
                  <a:ext uri="{FF2B5EF4-FFF2-40B4-BE49-F238E27FC236}">
                    <a16:creationId xmlns:a16="http://schemas.microsoft.com/office/drawing/2014/main" id="{433894EF-11EB-4E79-80BC-A6DE22F2A302}"/>
                  </a:ext>
                </a:extLst>
              </p:cNvPr>
              <p:cNvCxnSpPr/>
              <p:nvPr/>
            </p:nvCxnSpPr>
            <p:spPr bwMode="auto">
              <a:xfrm>
                <a:off x="1734568" y="2639696"/>
                <a:ext cx="0" cy="16801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327" name="Line 17">
              <a:extLst>
                <a:ext uri="{FF2B5EF4-FFF2-40B4-BE49-F238E27FC236}">
                  <a16:creationId xmlns:a16="http://schemas.microsoft.com/office/drawing/2014/main" id="{5854C687-98CC-4189-A2C5-D3096B1494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1429" y="1258850"/>
              <a:ext cx="1443" cy="17818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28" name="Line 18">
              <a:extLst>
                <a:ext uri="{FF2B5EF4-FFF2-40B4-BE49-F238E27FC236}">
                  <a16:creationId xmlns:a16="http://schemas.microsoft.com/office/drawing/2014/main" id="{0BD69226-5763-4719-8E02-1C4DA1B4D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4991" y="3047058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29" name="Line 24">
              <a:extLst>
                <a:ext uri="{FF2B5EF4-FFF2-40B4-BE49-F238E27FC236}">
                  <a16:creationId xmlns:a16="http://schemas.microsoft.com/office/drawing/2014/main" id="{B0281927-1560-492F-A542-64B2429A9F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336" y="2455471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0" name="Line 26">
              <a:extLst>
                <a:ext uri="{FF2B5EF4-FFF2-40B4-BE49-F238E27FC236}">
                  <a16:creationId xmlns:a16="http://schemas.microsoft.com/office/drawing/2014/main" id="{55D66B97-1603-4DEB-8EBB-3F9B767622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336" y="1863883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1" name="Line 28">
              <a:extLst>
                <a:ext uri="{FF2B5EF4-FFF2-40B4-BE49-F238E27FC236}">
                  <a16:creationId xmlns:a16="http://schemas.microsoft.com/office/drawing/2014/main" id="{A40C2F79-B502-4C14-87B2-D1B94596C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4991" y="1272295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2" name="Line 30">
              <a:extLst>
                <a:ext uri="{FF2B5EF4-FFF2-40B4-BE49-F238E27FC236}">
                  <a16:creationId xmlns:a16="http://schemas.microsoft.com/office/drawing/2014/main" id="{69684B37-BB49-4972-9329-C020EEBD4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3725" y="3047058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3" name="Rectangle 35">
              <a:extLst>
                <a:ext uri="{FF2B5EF4-FFF2-40B4-BE49-F238E27FC236}">
                  <a16:creationId xmlns:a16="http://schemas.microsoft.com/office/drawing/2014/main" id="{AD766CB8-E641-4EC1-AFF8-65FA0F23B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774" y="1175345"/>
              <a:ext cx="182742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15</a:t>
              </a:r>
            </a:p>
          </p:txBody>
        </p:sp>
        <p:sp>
          <p:nvSpPr>
            <p:cNvPr id="1334" name="Line 29">
              <a:extLst>
                <a:ext uri="{FF2B5EF4-FFF2-40B4-BE49-F238E27FC236}">
                  <a16:creationId xmlns:a16="http://schemas.microsoft.com/office/drawing/2014/main" id="{4B6BC8BF-6686-4195-ACA4-CCC3F142E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5565" y="3047058"/>
              <a:ext cx="214396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5" name="Rectangle 35">
              <a:extLst>
                <a:ext uri="{FF2B5EF4-FFF2-40B4-BE49-F238E27FC236}">
                  <a16:creationId xmlns:a16="http://schemas.microsoft.com/office/drawing/2014/main" id="{640E56C5-9AEA-46A8-B47F-F7F7C9DEB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774" y="1768276"/>
              <a:ext cx="182742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  <a:endPara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6" name="Rectangle 35">
              <a:extLst>
                <a:ext uri="{FF2B5EF4-FFF2-40B4-BE49-F238E27FC236}">
                  <a16:creationId xmlns:a16="http://schemas.microsoft.com/office/drawing/2014/main" id="{B46E91A4-D663-4F26-ACCA-5E969D657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145" y="2358826"/>
              <a:ext cx="91372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1337" name="Rectangle 35">
              <a:extLst>
                <a:ext uri="{FF2B5EF4-FFF2-40B4-BE49-F238E27FC236}">
                  <a16:creationId xmlns:a16="http://schemas.microsoft.com/office/drawing/2014/main" id="{726D3945-D953-4A15-B11B-A7B988DBA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7145" y="2954138"/>
              <a:ext cx="91372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338" name="Line 30">
              <a:extLst>
                <a:ext uri="{FF2B5EF4-FFF2-40B4-BE49-F238E27FC236}">
                  <a16:creationId xmlns:a16="http://schemas.microsoft.com/office/drawing/2014/main" id="{4535D26F-D8FC-41FE-A19E-7AF48C81F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26975" y="3047058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6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39" name="Oval 1338">
              <a:extLst>
                <a:ext uri="{FF2B5EF4-FFF2-40B4-BE49-F238E27FC236}">
                  <a16:creationId xmlns:a16="http://schemas.microsoft.com/office/drawing/2014/main" id="{022BC526-0836-428A-99DD-8F9118007306}"/>
                </a:ext>
              </a:extLst>
            </p:cNvPr>
            <p:cNvSpPr/>
            <p:nvPr/>
          </p:nvSpPr>
          <p:spPr bwMode="auto">
            <a:xfrm>
              <a:off x="1880189" y="1836662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0" name="Oval 1339">
              <a:extLst>
                <a:ext uri="{FF2B5EF4-FFF2-40B4-BE49-F238E27FC236}">
                  <a16:creationId xmlns:a16="http://schemas.microsoft.com/office/drawing/2014/main" id="{C7EC2500-5F56-459D-9A34-A38FA0435DFB}"/>
                </a:ext>
              </a:extLst>
            </p:cNvPr>
            <p:cNvSpPr/>
            <p:nvPr/>
          </p:nvSpPr>
          <p:spPr bwMode="auto">
            <a:xfrm>
              <a:off x="1880189" y="219623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1" name="Oval 1340">
              <a:extLst>
                <a:ext uri="{FF2B5EF4-FFF2-40B4-BE49-F238E27FC236}">
                  <a16:creationId xmlns:a16="http://schemas.microsoft.com/office/drawing/2014/main" id="{E53DD06E-8376-4D46-B2A2-0D11E8021F6F}"/>
                </a:ext>
              </a:extLst>
            </p:cNvPr>
            <p:cNvSpPr/>
            <p:nvPr/>
          </p:nvSpPr>
          <p:spPr bwMode="auto">
            <a:xfrm>
              <a:off x="1880189" y="227719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2" name="Oval 1341">
              <a:extLst>
                <a:ext uri="{FF2B5EF4-FFF2-40B4-BE49-F238E27FC236}">
                  <a16:creationId xmlns:a16="http://schemas.microsoft.com/office/drawing/2014/main" id="{91A7EAD9-9BE0-495A-9D5F-63DA703A16FF}"/>
                </a:ext>
              </a:extLst>
            </p:cNvPr>
            <p:cNvSpPr/>
            <p:nvPr/>
          </p:nvSpPr>
          <p:spPr bwMode="auto">
            <a:xfrm>
              <a:off x="1880189" y="233434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3" name="Oval 1342">
              <a:extLst>
                <a:ext uri="{FF2B5EF4-FFF2-40B4-BE49-F238E27FC236}">
                  <a16:creationId xmlns:a16="http://schemas.microsoft.com/office/drawing/2014/main" id="{2A9272E8-46F1-40BA-B180-ACE0F8465A1C}"/>
                </a:ext>
              </a:extLst>
            </p:cNvPr>
            <p:cNvSpPr/>
            <p:nvPr/>
          </p:nvSpPr>
          <p:spPr bwMode="auto">
            <a:xfrm>
              <a:off x="1880189" y="235815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4" name="Oval 1343">
              <a:extLst>
                <a:ext uri="{FF2B5EF4-FFF2-40B4-BE49-F238E27FC236}">
                  <a16:creationId xmlns:a16="http://schemas.microsoft.com/office/drawing/2014/main" id="{591B037A-0798-4839-9A11-FADD6570FC81}"/>
                </a:ext>
              </a:extLst>
            </p:cNvPr>
            <p:cNvSpPr/>
            <p:nvPr/>
          </p:nvSpPr>
          <p:spPr bwMode="auto">
            <a:xfrm>
              <a:off x="1841784" y="241292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5" name="Oval 1344">
              <a:extLst>
                <a:ext uri="{FF2B5EF4-FFF2-40B4-BE49-F238E27FC236}">
                  <a16:creationId xmlns:a16="http://schemas.microsoft.com/office/drawing/2014/main" id="{6B519010-2C8B-4934-9223-2BA4AAE2C107}"/>
                </a:ext>
              </a:extLst>
            </p:cNvPr>
            <p:cNvSpPr/>
            <p:nvPr/>
          </p:nvSpPr>
          <p:spPr bwMode="auto">
            <a:xfrm>
              <a:off x="1880189" y="241292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6" name="Oval 1345">
              <a:extLst>
                <a:ext uri="{FF2B5EF4-FFF2-40B4-BE49-F238E27FC236}">
                  <a16:creationId xmlns:a16="http://schemas.microsoft.com/office/drawing/2014/main" id="{EDC8DBC8-4BB6-428D-A3AA-554F07D18BEC}"/>
                </a:ext>
              </a:extLst>
            </p:cNvPr>
            <p:cNvSpPr/>
            <p:nvPr/>
          </p:nvSpPr>
          <p:spPr bwMode="auto">
            <a:xfrm>
              <a:off x="1906778" y="240339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7" name="Oval 1346">
              <a:extLst>
                <a:ext uri="{FF2B5EF4-FFF2-40B4-BE49-F238E27FC236}">
                  <a16:creationId xmlns:a16="http://schemas.microsoft.com/office/drawing/2014/main" id="{448D8468-EC35-45AB-A213-99E4E4D98943}"/>
                </a:ext>
              </a:extLst>
            </p:cNvPr>
            <p:cNvSpPr/>
            <p:nvPr/>
          </p:nvSpPr>
          <p:spPr bwMode="auto">
            <a:xfrm>
              <a:off x="1945183" y="240339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8" name="Oval 1347">
              <a:extLst>
                <a:ext uri="{FF2B5EF4-FFF2-40B4-BE49-F238E27FC236}">
                  <a16:creationId xmlns:a16="http://schemas.microsoft.com/office/drawing/2014/main" id="{C420DBDE-682F-4E9B-AA01-C3EAC4F55BD7}"/>
                </a:ext>
              </a:extLst>
            </p:cNvPr>
            <p:cNvSpPr/>
            <p:nvPr/>
          </p:nvSpPr>
          <p:spPr bwMode="auto">
            <a:xfrm>
              <a:off x="1838830" y="246293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49" name="Oval 1348">
              <a:extLst>
                <a:ext uri="{FF2B5EF4-FFF2-40B4-BE49-F238E27FC236}">
                  <a16:creationId xmlns:a16="http://schemas.microsoft.com/office/drawing/2014/main" id="{4FFF5F67-B0EE-4E8B-B7ED-F46ECF4B47E0}"/>
                </a:ext>
              </a:extLst>
            </p:cNvPr>
            <p:cNvSpPr/>
            <p:nvPr/>
          </p:nvSpPr>
          <p:spPr bwMode="auto">
            <a:xfrm>
              <a:off x="1883144" y="246769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0" name="Oval 1349">
              <a:extLst>
                <a:ext uri="{FF2B5EF4-FFF2-40B4-BE49-F238E27FC236}">
                  <a16:creationId xmlns:a16="http://schemas.microsoft.com/office/drawing/2014/main" id="{D5AF6FFA-E13C-4D63-8935-717836E4FC56}"/>
                </a:ext>
              </a:extLst>
            </p:cNvPr>
            <p:cNvSpPr/>
            <p:nvPr/>
          </p:nvSpPr>
          <p:spPr bwMode="auto">
            <a:xfrm>
              <a:off x="1924503" y="247245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1" name="Oval 1350">
              <a:extLst>
                <a:ext uri="{FF2B5EF4-FFF2-40B4-BE49-F238E27FC236}">
                  <a16:creationId xmlns:a16="http://schemas.microsoft.com/office/drawing/2014/main" id="{FC86DDF6-6051-4A03-B826-E1E11445EECB}"/>
                </a:ext>
              </a:extLst>
            </p:cNvPr>
            <p:cNvSpPr/>
            <p:nvPr/>
          </p:nvSpPr>
          <p:spPr bwMode="auto">
            <a:xfrm>
              <a:off x="1865418" y="249150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2" name="Oval 1351">
              <a:extLst>
                <a:ext uri="{FF2B5EF4-FFF2-40B4-BE49-F238E27FC236}">
                  <a16:creationId xmlns:a16="http://schemas.microsoft.com/office/drawing/2014/main" id="{B048381D-0DA2-45F9-BC90-6809E4582F53}"/>
                </a:ext>
              </a:extLst>
            </p:cNvPr>
            <p:cNvSpPr/>
            <p:nvPr/>
          </p:nvSpPr>
          <p:spPr bwMode="auto">
            <a:xfrm>
              <a:off x="1815196" y="252008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3" name="Oval 1352">
              <a:extLst>
                <a:ext uri="{FF2B5EF4-FFF2-40B4-BE49-F238E27FC236}">
                  <a16:creationId xmlns:a16="http://schemas.microsoft.com/office/drawing/2014/main" id="{3C8C2245-C743-4235-84B3-DFDA8BB68A9B}"/>
                </a:ext>
              </a:extLst>
            </p:cNvPr>
            <p:cNvSpPr/>
            <p:nvPr/>
          </p:nvSpPr>
          <p:spPr bwMode="auto">
            <a:xfrm>
              <a:off x="1853601" y="252008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4" name="Oval 1353">
              <a:extLst>
                <a:ext uri="{FF2B5EF4-FFF2-40B4-BE49-F238E27FC236}">
                  <a16:creationId xmlns:a16="http://schemas.microsoft.com/office/drawing/2014/main" id="{A3B04836-C34F-41C9-B61B-210DE7958B2B}"/>
                </a:ext>
              </a:extLst>
            </p:cNvPr>
            <p:cNvSpPr/>
            <p:nvPr/>
          </p:nvSpPr>
          <p:spPr bwMode="auto">
            <a:xfrm>
              <a:off x="1892006" y="252008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5" name="Oval 1354">
              <a:extLst>
                <a:ext uri="{FF2B5EF4-FFF2-40B4-BE49-F238E27FC236}">
                  <a16:creationId xmlns:a16="http://schemas.microsoft.com/office/drawing/2014/main" id="{CE0CE9F8-BF67-4AFA-ADB8-C63B9E515411}"/>
                </a:ext>
              </a:extLst>
            </p:cNvPr>
            <p:cNvSpPr/>
            <p:nvPr/>
          </p:nvSpPr>
          <p:spPr bwMode="auto">
            <a:xfrm>
              <a:off x="1918594" y="252008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6" name="Oval 1355">
              <a:extLst>
                <a:ext uri="{FF2B5EF4-FFF2-40B4-BE49-F238E27FC236}">
                  <a16:creationId xmlns:a16="http://schemas.microsoft.com/office/drawing/2014/main" id="{382DA493-BD05-41A7-B518-89F3AC5D7FAB}"/>
                </a:ext>
              </a:extLst>
            </p:cNvPr>
            <p:cNvSpPr/>
            <p:nvPr/>
          </p:nvSpPr>
          <p:spPr bwMode="auto">
            <a:xfrm>
              <a:off x="1844738" y="25534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7" name="Oval 1356">
              <a:extLst>
                <a:ext uri="{FF2B5EF4-FFF2-40B4-BE49-F238E27FC236}">
                  <a16:creationId xmlns:a16="http://schemas.microsoft.com/office/drawing/2014/main" id="{1593E835-CF70-4B9F-AE22-E6D1EDCAB8CC}"/>
                </a:ext>
              </a:extLst>
            </p:cNvPr>
            <p:cNvSpPr/>
            <p:nvPr/>
          </p:nvSpPr>
          <p:spPr bwMode="auto">
            <a:xfrm>
              <a:off x="1883143" y="25534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8" name="Oval 1357">
              <a:extLst>
                <a:ext uri="{FF2B5EF4-FFF2-40B4-BE49-F238E27FC236}">
                  <a16:creationId xmlns:a16="http://schemas.microsoft.com/office/drawing/2014/main" id="{5D152D09-B561-455E-998B-6A2FC0018244}"/>
                </a:ext>
              </a:extLst>
            </p:cNvPr>
            <p:cNvSpPr/>
            <p:nvPr/>
          </p:nvSpPr>
          <p:spPr bwMode="auto">
            <a:xfrm>
              <a:off x="1915640" y="25510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59" name="Oval 1358">
              <a:extLst>
                <a:ext uri="{FF2B5EF4-FFF2-40B4-BE49-F238E27FC236}">
                  <a16:creationId xmlns:a16="http://schemas.microsoft.com/office/drawing/2014/main" id="{C2927A87-9B2B-43DB-9A88-0041FA90F1E5}"/>
                </a:ext>
              </a:extLst>
            </p:cNvPr>
            <p:cNvSpPr/>
            <p:nvPr/>
          </p:nvSpPr>
          <p:spPr bwMode="auto">
            <a:xfrm>
              <a:off x="1850647" y="2586757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0" name="Oval 1359">
              <a:extLst>
                <a:ext uri="{FF2B5EF4-FFF2-40B4-BE49-F238E27FC236}">
                  <a16:creationId xmlns:a16="http://schemas.microsoft.com/office/drawing/2014/main" id="{BFCA742D-7804-4C72-9B8C-7EC6A828E891}"/>
                </a:ext>
              </a:extLst>
            </p:cNvPr>
            <p:cNvSpPr/>
            <p:nvPr/>
          </p:nvSpPr>
          <p:spPr bwMode="auto">
            <a:xfrm>
              <a:off x="1883143" y="2586757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1" name="Oval 1360">
              <a:extLst>
                <a:ext uri="{FF2B5EF4-FFF2-40B4-BE49-F238E27FC236}">
                  <a16:creationId xmlns:a16="http://schemas.microsoft.com/office/drawing/2014/main" id="{AE6F538E-BFB2-4195-BE7E-8403838F2AAD}"/>
                </a:ext>
              </a:extLst>
            </p:cNvPr>
            <p:cNvSpPr/>
            <p:nvPr/>
          </p:nvSpPr>
          <p:spPr bwMode="auto">
            <a:xfrm>
              <a:off x="1915640" y="2586757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2" name="Oval 1361">
              <a:extLst>
                <a:ext uri="{FF2B5EF4-FFF2-40B4-BE49-F238E27FC236}">
                  <a16:creationId xmlns:a16="http://schemas.microsoft.com/office/drawing/2014/main" id="{14A0A406-15A4-446F-A816-239D21A4744C}"/>
                </a:ext>
              </a:extLst>
            </p:cNvPr>
            <p:cNvSpPr/>
            <p:nvPr/>
          </p:nvSpPr>
          <p:spPr bwMode="auto">
            <a:xfrm>
              <a:off x="1914044" y="26224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3" name="Oval 1362">
              <a:extLst>
                <a:ext uri="{FF2B5EF4-FFF2-40B4-BE49-F238E27FC236}">
                  <a16:creationId xmlns:a16="http://schemas.microsoft.com/office/drawing/2014/main" id="{384E5E2B-B431-4192-836B-53A984636186}"/>
                </a:ext>
              </a:extLst>
            </p:cNvPr>
            <p:cNvSpPr/>
            <p:nvPr/>
          </p:nvSpPr>
          <p:spPr bwMode="auto">
            <a:xfrm>
              <a:off x="1822462" y="263200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4" name="Oval 1363">
              <a:extLst>
                <a:ext uri="{FF2B5EF4-FFF2-40B4-BE49-F238E27FC236}">
                  <a16:creationId xmlns:a16="http://schemas.microsoft.com/office/drawing/2014/main" id="{E3D84BF7-74AA-4972-B288-0B8CD2A49211}"/>
                </a:ext>
              </a:extLst>
            </p:cNvPr>
            <p:cNvSpPr/>
            <p:nvPr/>
          </p:nvSpPr>
          <p:spPr bwMode="auto">
            <a:xfrm>
              <a:off x="1955403" y="2632001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5" name="Oval 1364">
              <a:extLst>
                <a:ext uri="{FF2B5EF4-FFF2-40B4-BE49-F238E27FC236}">
                  <a16:creationId xmlns:a16="http://schemas.microsoft.com/office/drawing/2014/main" id="{B98E10EB-FA6A-43B9-A09B-43F407908092}"/>
                </a:ext>
              </a:extLst>
            </p:cNvPr>
            <p:cNvSpPr/>
            <p:nvPr/>
          </p:nvSpPr>
          <p:spPr bwMode="auto">
            <a:xfrm>
              <a:off x="1878592" y="264152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6" name="Oval 1365">
              <a:extLst>
                <a:ext uri="{FF2B5EF4-FFF2-40B4-BE49-F238E27FC236}">
                  <a16:creationId xmlns:a16="http://schemas.microsoft.com/office/drawing/2014/main" id="{0883A55D-E86F-490D-8DE7-7C99E3CF19E9}"/>
                </a:ext>
              </a:extLst>
            </p:cNvPr>
            <p:cNvSpPr/>
            <p:nvPr/>
          </p:nvSpPr>
          <p:spPr bwMode="auto">
            <a:xfrm>
              <a:off x="1757468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7" name="Oval 1366">
              <a:extLst>
                <a:ext uri="{FF2B5EF4-FFF2-40B4-BE49-F238E27FC236}">
                  <a16:creationId xmlns:a16="http://schemas.microsoft.com/office/drawing/2014/main" id="{9A6F28C1-5AF6-4EF2-A8B9-85415EBEFF70}"/>
                </a:ext>
              </a:extLst>
            </p:cNvPr>
            <p:cNvSpPr/>
            <p:nvPr/>
          </p:nvSpPr>
          <p:spPr bwMode="auto">
            <a:xfrm>
              <a:off x="1801782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8" name="Oval 1367">
              <a:extLst>
                <a:ext uri="{FF2B5EF4-FFF2-40B4-BE49-F238E27FC236}">
                  <a16:creationId xmlns:a16="http://schemas.microsoft.com/office/drawing/2014/main" id="{6729051B-964A-4DCA-938E-3C7C46D4C523}"/>
                </a:ext>
              </a:extLst>
            </p:cNvPr>
            <p:cNvSpPr/>
            <p:nvPr/>
          </p:nvSpPr>
          <p:spPr bwMode="auto">
            <a:xfrm>
              <a:off x="1846096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69" name="Oval 1368">
              <a:extLst>
                <a:ext uri="{FF2B5EF4-FFF2-40B4-BE49-F238E27FC236}">
                  <a16:creationId xmlns:a16="http://schemas.microsoft.com/office/drawing/2014/main" id="{8EC0F6E6-CB49-4EB2-A08C-40F5483B73F0}"/>
                </a:ext>
              </a:extLst>
            </p:cNvPr>
            <p:cNvSpPr/>
            <p:nvPr/>
          </p:nvSpPr>
          <p:spPr bwMode="auto">
            <a:xfrm>
              <a:off x="1884503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0" name="Oval 1369">
              <a:extLst>
                <a:ext uri="{FF2B5EF4-FFF2-40B4-BE49-F238E27FC236}">
                  <a16:creationId xmlns:a16="http://schemas.microsoft.com/office/drawing/2014/main" id="{CBFDF99B-2834-4ECB-92B5-5411EDC6CE80}"/>
                </a:ext>
              </a:extLst>
            </p:cNvPr>
            <p:cNvSpPr/>
            <p:nvPr/>
          </p:nvSpPr>
          <p:spPr bwMode="auto">
            <a:xfrm>
              <a:off x="1925861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1" name="Oval 1370">
              <a:extLst>
                <a:ext uri="{FF2B5EF4-FFF2-40B4-BE49-F238E27FC236}">
                  <a16:creationId xmlns:a16="http://schemas.microsoft.com/office/drawing/2014/main" id="{A907D553-E45A-4FE0-B4A5-A4996655D69F}"/>
                </a:ext>
              </a:extLst>
            </p:cNvPr>
            <p:cNvSpPr/>
            <p:nvPr/>
          </p:nvSpPr>
          <p:spPr bwMode="auto">
            <a:xfrm>
              <a:off x="2002673" y="26653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2" name="Oval 1371">
              <a:extLst>
                <a:ext uri="{FF2B5EF4-FFF2-40B4-BE49-F238E27FC236}">
                  <a16:creationId xmlns:a16="http://schemas.microsoft.com/office/drawing/2014/main" id="{7FD61CD5-FAAA-4545-AECF-0621151ABCBF}"/>
                </a:ext>
              </a:extLst>
            </p:cNvPr>
            <p:cNvSpPr/>
            <p:nvPr/>
          </p:nvSpPr>
          <p:spPr bwMode="auto">
            <a:xfrm>
              <a:off x="1789966" y="26986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3" name="Oval 1372">
              <a:extLst>
                <a:ext uri="{FF2B5EF4-FFF2-40B4-BE49-F238E27FC236}">
                  <a16:creationId xmlns:a16="http://schemas.microsoft.com/office/drawing/2014/main" id="{50688D2E-46A6-4250-BE6C-EC7E9E70BBE1}"/>
                </a:ext>
              </a:extLst>
            </p:cNvPr>
            <p:cNvSpPr/>
            <p:nvPr/>
          </p:nvSpPr>
          <p:spPr bwMode="auto">
            <a:xfrm>
              <a:off x="1828371" y="26986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4" name="Oval 1373">
              <a:extLst>
                <a:ext uri="{FF2B5EF4-FFF2-40B4-BE49-F238E27FC236}">
                  <a16:creationId xmlns:a16="http://schemas.microsoft.com/office/drawing/2014/main" id="{A46E0D67-2A00-430E-ADC8-068C63100B94}"/>
                </a:ext>
              </a:extLst>
            </p:cNvPr>
            <p:cNvSpPr/>
            <p:nvPr/>
          </p:nvSpPr>
          <p:spPr bwMode="auto">
            <a:xfrm>
              <a:off x="1860868" y="26986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5" name="Oval 1374">
              <a:extLst>
                <a:ext uri="{FF2B5EF4-FFF2-40B4-BE49-F238E27FC236}">
                  <a16:creationId xmlns:a16="http://schemas.microsoft.com/office/drawing/2014/main" id="{9425EBCA-4A4E-414C-83A5-AD60D8103715}"/>
                </a:ext>
              </a:extLst>
            </p:cNvPr>
            <p:cNvSpPr/>
            <p:nvPr/>
          </p:nvSpPr>
          <p:spPr bwMode="auto">
            <a:xfrm>
              <a:off x="1887456" y="26986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6" name="Oval 1375">
              <a:extLst>
                <a:ext uri="{FF2B5EF4-FFF2-40B4-BE49-F238E27FC236}">
                  <a16:creationId xmlns:a16="http://schemas.microsoft.com/office/drawing/2014/main" id="{B69D4F43-41D8-465D-BF93-971DA0E50812}"/>
                </a:ext>
              </a:extLst>
            </p:cNvPr>
            <p:cNvSpPr/>
            <p:nvPr/>
          </p:nvSpPr>
          <p:spPr bwMode="auto">
            <a:xfrm>
              <a:off x="1955405" y="2698676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7" name="Oval 1376">
              <a:extLst>
                <a:ext uri="{FF2B5EF4-FFF2-40B4-BE49-F238E27FC236}">
                  <a16:creationId xmlns:a16="http://schemas.microsoft.com/office/drawing/2014/main" id="{08CFD674-880F-4412-BD2E-CF91E75F9FB9}"/>
                </a:ext>
              </a:extLst>
            </p:cNvPr>
            <p:cNvSpPr/>
            <p:nvPr/>
          </p:nvSpPr>
          <p:spPr bwMode="auto">
            <a:xfrm>
              <a:off x="1716110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8" name="Oval 1377">
              <a:extLst>
                <a:ext uri="{FF2B5EF4-FFF2-40B4-BE49-F238E27FC236}">
                  <a16:creationId xmlns:a16="http://schemas.microsoft.com/office/drawing/2014/main" id="{8F7745F5-222B-4084-A26A-4F2790CB8FC7}"/>
                </a:ext>
              </a:extLst>
            </p:cNvPr>
            <p:cNvSpPr/>
            <p:nvPr/>
          </p:nvSpPr>
          <p:spPr bwMode="auto">
            <a:xfrm>
              <a:off x="1831327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9" name="Oval 1378">
              <a:extLst>
                <a:ext uri="{FF2B5EF4-FFF2-40B4-BE49-F238E27FC236}">
                  <a16:creationId xmlns:a16="http://schemas.microsoft.com/office/drawing/2014/main" id="{FBEB548A-0FC4-47B8-B40B-6648F3F2069E}"/>
                </a:ext>
              </a:extLst>
            </p:cNvPr>
            <p:cNvSpPr/>
            <p:nvPr/>
          </p:nvSpPr>
          <p:spPr bwMode="auto">
            <a:xfrm>
              <a:off x="1745654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0" name="Oval 1379">
              <a:extLst>
                <a:ext uri="{FF2B5EF4-FFF2-40B4-BE49-F238E27FC236}">
                  <a16:creationId xmlns:a16="http://schemas.microsoft.com/office/drawing/2014/main" id="{1FE1461C-FEF3-427A-966C-A9F3F26C767F}"/>
                </a:ext>
              </a:extLst>
            </p:cNvPr>
            <p:cNvSpPr/>
            <p:nvPr/>
          </p:nvSpPr>
          <p:spPr bwMode="auto">
            <a:xfrm>
              <a:off x="1863824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1" name="Oval 1380">
              <a:extLst>
                <a:ext uri="{FF2B5EF4-FFF2-40B4-BE49-F238E27FC236}">
                  <a16:creationId xmlns:a16="http://schemas.microsoft.com/office/drawing/2014/main" id="{2365D584-F77E-4484-A4DB-545CBAE0DE52}"/>
                </a:ext>
              </a:extLst>
            </p:cNvPr>
            <p:cNvSpPr/>
            <p:nvPr/>
          </p:nvSpPr>
          <p:spPr bwMode="auto">
            <a:xfrm>
              <a:off x="1937680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2" name="Oval 1381">
              <a:extLst>
                <a:ext uri="{FF2B5EF4-FFF2-40B4-BE49-F238E27FC236}">
                  <a16:creationId xmlns:a16="http://schemas.microsoft.com/office/drawing/2014/main" id="{18415D69-94B1-437E-AB9B-6DAD3AE2FAC4}"/>
                </a:ext>
              </a:extLst>
            </p:cNvPr>
            <p:cNvSpPr/>
            <p:nvPr/>
          </p:nvSpPr>
          <p:spPr bwMode="auto">
            <a:xfrm>
              <a:off x="1973131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3" name="Oval 1382">
              <a:extLst>
                <a:ext uri="{FF2B5EF4-FFF2-40B4-BE49-F238E27FC236}">
                  <a16:creationId xmlns:a16="http://schemas.microsoft.com/office/drawing/2014/main" id="{A499CF96-1F98-491F-87AF-25344B76FEFC}"/>
                </a:ext>
              </a:extLst>
            </p:cNvPr>
            <p:cNvSpPr/>
            <p:nvPr/>
          </p:nvSpPr>
          <p:spPr bwMode="auto">
            <a:xfrm>
              <a:off x="2011536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4" name="Oval 1383">
              <a:extLst>
                <a:ext uri="{FF2B5EF4-FFF2-40B4-BE49-F238E27FC236}">
                  <a16:creationId xmlns:a16="http://schemas.microsoft.com/office/drawing/2014/main" id="{5D06CC78-05ED-44BB-A957-BEC4633C7EE9}"/>
                </a:ext>
              </a:extLst>
            </p:cNvPr>
            <p:cNvSpPr/>
            <p:nvPr/>
          </p:nvSpPr>
          <p:spPr bwMode="auto">
            <a:xfrm>
              <a:off x="2094255" y="2741538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5" name="Oval 1384">
              <a:extLst>
                <a:ext uri="{FF2B5EF4-FFF2-40B4-BE49-F238E27FC236}">
                  <a16:creationId xmlns:a16="http://schemas.microsoft.com/office/drawing/2014/main" id="{1EA1FC20-1690-437F-BB3F-032B7D734B57}"/>
                </a:ext>
              </a:extLst>
            </p:cNvPr>
            <p:cNvSpPr/>
            <p:nvPr/>
          </p:nvSpPr>
          <p:spPr bwMode="auto">
            <a:xfrm>
              <a:off x="2073576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6" name="Oval 1385">
              <a:extLst>
                <a:ext uri="{FF2B5EF4-FFF2-40B4-BE49-F238E27FC236}">
                  <a16:creationId xmlns:a16="http://schemas.microsoft.com/office/drawing/2014/main" id="{339CC266-4741-437B-ACBC-04F0B290565A}"/>
                </a:ext>
              </a:extLst>
            </p:cNvPr>
            <p:cNvSpPr/>
            <p:nvPr/>
          </p:nvSpPr>
          <p:spPr bwMode="auto">
            <a:xfrm>
              <a:off x="2035170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7" name="Oval 1386">
              <a:extLst>
                <a:ext uri="{FF2B5EF4-FFF2-40B4-BE49-F238E27FC236}">
                  <a16:creationId xmlns:a16="http://schemas.microsoft.com/office/drawing/2014/main" id="{2FCE1A12-282C-439F-B69F-08905611E6B1}"/>
                </a:ext>
              </a:extLst>
            </p:cNvPr>
            <p:cNvSpPr/>
            <p:nvPr/>
          </p:nvSpPr>
          <p:spPr bwMode="auto">
            <a:xfrm>
              <a:off x="1987902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8" name="Oval 1387">
              <a:extLst>
                <a:ext uri="{FF2B5EF4-FFF2-40B4-BE49-F238E27FC236}">
                  <a16:creationId xmlns:a16="http://schemas.microsoft.com/office/drawing/2014/main" id="{661C49C1-06C8-4EC9-A32F-5A4AE7BA3CAD}"/>
                </a:ext>
              </a:extLst>
            </p:cNvPr>
            <p:cNvSpPr/>
            <p:nvPr/>
          </p:nvSpPr>
          <p:spPr bwMode="auto">
            <a:xfrm>
              <a:off x="1943589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89" name="Oval 1388">
              <a:extLst>
                <a:ext uri="{FF2B5EF4-FFF2-40B4-BE49-F238E27FC236}">
                  <a16:creationId xmlns:a16="http://schemas.microsoft.com/office/drawing/2014/main" id="{6D2A3F97-99C1-4DA5-8169-C26D656FA6FB}"/>
                </a:ext>
              </a:extLst>
            </p:cNvPr>
            <p:cNvSpPr/>
            <p:nvPr/>
          </p:nvSpPr>
          <p:spPr bwMode="auto">
            <a:xfrm>
              <a:off x="1905184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0" name="Oval 1389">
              <a:extLst>
                <a:ext uri="{FF2B5EF4-FFF2-40B4-BE49-F238E27FC236}">
                  <a16:creationId xmlns:a16="http://schemas.microsoft.com/office/drawing/2014/main" id="{6F29B79C-B0DD-451B-A70B-B6AF94EA9987}"/>
                </a:ext>
              </a:extLst>
            </p:cNvPr>
            <p:cNvSpPr/>
            <p:nvPr/>
          </p:nvSpPr>
          <p:spPr bwMode="auto">
            <a:xfrm>
              <a:off x="1822465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1" name="Oval 1390">
              <a:extLst>
                <a:ext uri="{FF2B5EF4-FFF2-40B4-BE49-F238E27FC236}">
                  <a16:creationId xmlns:a16="http://schemas.microsoft.com/office/drawing/2014/main" id="{FC8DD8FE-2B34-4872-980A-45A35CE5042D}"/>
                </a:ext>
              </a:extLst>
            </p:cNvPr>
            <p:cNvSpPr/>
            <p:nvPr/>
          </p:nvSpPr>
          <p:spPr bwMode="auto">
            <a:xfrm>
              <a:off x="1775197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2" name="Oval 1391">
              <a:extLst>
                <a:ext uri="{FF2B5EF4-FFF2-40B4-BE49-F238E27FC236}">
                  <a16:creationId xmlns:a16="http://schemas.microsoft.com/office/drawing/2014/main" id="{9597A020-9F3B-4298-A057-0464EFC6C29D}"/>
                </a:ext>
              </a:extLst>
            </p:cNvPr>
            <p:cNvSpPr/>
            <p:nvPr/>
          </p:nvSpPr>
          <p:spPr bwMode="auto">
            <a:xfrm>
              <a:off x="1754518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3" name="Oval 1392">
              <a:extLst>
                <a:ext uri="{FF2B5EF4-FFF2-40B4-BE49-F238E27FC236}">
                  <a16:creationId xmlns:a16="http://schemas.microsoft.com/office/drawing/2014/main" id="{54C2AAE9-49FD-4D4B-BFA6-1B37EAAAB37C}"/>
                </a:ext>
              </a:extLst>
            </p:cNvPr>
            <p:cNvSpPr/>
            <p:nvPr/>
          </p:nvSpPr>
          <p:spPr bwMode="auto">
            <a:xfrm>
              <a:off x="1671799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4" name="Oval 1393">
              <a:extLst>
                <a:ext uri="{FF2B5EF4-FFF2-40B4-BE49-F238E27FC236}">
                  <a16:creationId xmlns:a16="http://schemas.microsoft.com/office/drawing/2014/main" id="{313E8809-07C8-43C9-B836-1085277DD40F}"/>
                </a:ext>
              </a:extLst>
            </p:cNvPr>
            <p:cNvSpPr/>
            <p:nvPr/>
          </p:nvSpPr>
          <p:spPr bwMode="auto">
            <a:xfrm>
              <a:off x="1724975" y="277487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5" name="Oval 1394">
              <a:extLst>
                <a:ext uri="{FF2B5EF4-FFF2-40B4-BE49-F238E27FC236}">
                  <a16:creationId xmlns:a16="http://schemas.microsoft.com/office/drawing/2014/main" id="{CA80E3EF-2445-46C1-8CB2-4BE2B27A4336}"/>
                </a:ext>
              </a:extLst>
            </p:cNvPr>
            <p:cNvSpPr/>
            <p:nvPr/>
          </p:nvSpPr>
          <p:spPr bwMode="auto">
            <a:xfrm>
              <a:off x="1592035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6" name="Oval 1395">
              <a:extLst>
                <a:ext uri="{FF2B5EF4-FFF2-40B4-BE49-F238E27FC236}">
                  <a16:creationId xmlns:a16="http://schemas.microsoft.com/office/drawing/2014/main" id="{CEB3123E-2C02-4743-8D54-443F55C57944}"/>
                </a:ext>
              </a:extLst>
            </p:cNvPr>
            <p:cNvSpPr/>
            <p:nvPr/>
          </p:nvSpPr>
          <p:spPr bwMode="auto">
            <a:xfrm>
              <a:off x="1630440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7" name="Oval 1396">
              <a:extLst>
                <a:ext uri="{FF2B5EF4-FFF2-40B4-BE49-F238E27FC236}">
                  <a16:creationId xmlns:a16="http://schemas.microsoft.com/office/drawing/2014/main" id="{A546C9A1-0A7C-4251-9F38-87C84DF39846}"/>
                </a:ext>
              </a:extLst>
            </p:cNvPr>
            <p:cNvSpPr/>
            <p:nvPr/>
          </p:nvSpPr>
          <p:spPr bwMode="auto">
            <a:xfrm>
              <a:off x="1671799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8" name="Oval 1397">
              <a:extLst>
                <a:ext uri="{FF2B5EF4-FFF2-40B4-BE49-F238E27FC236}">
                  <a16:creationId xmlns:a16="http://schemas.microsoft.com/office/drawing/2014/main" id="{81973FDF-B85E-4C20-A94C-AAE48A5D43CC}"/>
                </a:ext>
              </a:extLst>
            </p:cNvPr>
            <p:cNvSpPr/>
            <p:nvPr/>
          </p:nvSpPr>
          <p:spPr bwMode="auto">
            <a:xfrm>
              <a:off x="1742701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99" name="Oval 1398">
              <a:extLst>
                <a:ext uri="{FF2B5EF4-FFF2-40B4-BE49-F238E27FC236}">
                  <a16:creationId xmlns:a16="http://schemas.microsoft.com/office/drawing/2014/main" id="{C37055B1-9B18-4DDF-AF06-D934A8BEB27B}"/>
                </a:ext>
              </a:extLst>
            </p:cNvPr>
            <p:cNvSpPr/>
            <p:nvPr/>
          </p:nvSpPr>
          <p:spPr bwMode="auto">
            <a:xfrm>
              <a:off x="1819512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0" name="Oval 1399">
              <a:extLst>
                <a:ext uri="{FF2B5EF4-FFF2-40B4-BE49-F238E27FC236}">
                  <a16:creationId xmlns:a16="http://schemas.microsoft.com/office/drawing/2014/main" id="{50C5E6D8-4CD3-4B05-A1A6-63ADB5472107}"/>
                </a:ext>
              </a:extLst>
            </p:cNvPr>
            <p:cNvSpPr/>
            <p:nvPr/>
          </p:nvSpPr>
          <p:spPr bwMode="auto">
            <a:xfrm>
              <a:off x="1890414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1" name="Oval 1400">
              <a:extLst>
                <a:ext uri="{FF2B5EF4-FFF2-40B4-BE49-F238E27FC236}">
                  <a16:creationId xmlns:a16="http://schemas.microsoft.com/office/drawing/2014/main" id="{41E6ACD5-F4D0-4F6D-8B34-E5561C9E5E4E}"/>
                </a:ext>
              </a:extLst>
            </p:cNvPr>
            <p:cNvSpPr/>
            <p:nvPr/>
          </p:nvSpPr>
          <p:spPr bwMode="auto">
            <a:xfrm>
              <a:off x="1931773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2" name="Oval 1401">
              <a:extLst>
                <a:ext uri="{FF2B5EF4-FFF2-40B4-BE49-F238E27FC236}">
                  <a16:creationId xmlns:a16="http://schemas.microsoft.com/office/drawing/2014/main" id="{C0345A02-FFFC-452C-89FC-2B265E613568}"/>
                </a:ext>
              </a:extLst>
            </p:cNvPr>
            <p:cNvSpPr/>
            <p:nvPr/>
          </p:nvSpPr>
          <p:spPr bwMode="auto">
            <a:xfrm>
              <a:off x="2026309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3" name="Oval 1402">
              <a:extLst>
                <a:ext uri="{FF2B5EF4-FFF2-40B4-BE49-F238E27FC236}">
                  <a16:creationId xmlns:a16="http://schemas.microsoft.com/office/drawing/2014/main" id="{E5A0CBBD-33F2-486A-A300-950B30FB2E4B}"/>
                </a:ext>
              </a:extLst>
            </p:cNvPr>
            <p:cNvSpPr/>
            <p:nvPr/>
          </p:nvSpPr>
          <p:spPr bwMode="auto">
            <a:xfrm>
              <a:off x="2067668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4" name="Oval 1403">
              <a:extLst>
                <a:ext uri="{FF2B5EF4-FFF2-40B4-BE49-F238E27FC236}">
                  <a16:creationId xmlns:a16="http://schemas.microsoft.com/office/drawing/2014/main" id="{AE6BD215-E60E-4EB5-A5D0-6B28AB082830}"/>
                </a:ext>
              </a:extLst>
            </p:cNvPr>
            <p:cNvSpPr/>
            <p:nvPr/>
          </p:nvSpPr>
          <p:spPr bwMode="auto">
            <a:xfrm>
              <a:off x="2114936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5" name="Oval 1404">
              <a:extLst>
                <a:ext uri="{FF2B5EF4-FFF2-40B4-BE49-F238E27FC236}">
                  <a16:creationId xmlns:a16="http://schemas.microsoft.com/office/drawing/2014/main" id="{EE8C349B-AAE9-4C5B-BE1B-89DC76C589B5}"/>
                </a:ext>
              </a:extLst>
            </p:cNvPr>
            <p:cNvSpPr/>
            <p:nvPr/>
          </p:nvSpPr>
          <p:spPr bwMode="auto">
            <a:xfrm>
              <a:off x="2159250" y="282011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6" name="Oval 1405">
              <a:extLst>
                <a:ext uri="{FF2B5EF4-FFF2-40B4-BE49-F238E27FC236}">
                  <a16:creationId xmlns:a16="http://schemas.microsoft.com/office/drawing/2014/main" id="{BB12AF0B-2D6E-4262-8489-ABE746D2B910}"/>
                </a:ext>
              </a:extLst>
            </p:cNvPr>
            <p:cNvSpPr/>
            <p:nvPr/>
          </p:nvSpPr>
          <p:spPr bwMode="auto">
            <a:xfrm>
              <a:off x="1993812" y="283916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7" name="Oval 1406">
              <a:extLst>
                <a:ext uri="{FF2B5EF4-FFF2-40B4-BE49-F238E27FC236}">
                  <a16:creationId xmlns:a16="http://schemas.microsoft.com/office/drawing/2014/main" id="{A66BD9BE-9ED6-417E-91E6-421534FDA812}"/>
                </a:ext>
              </a:extLst>
            </p:cNvPr>
            <p:cNvSpPr/>
            <p:nvPr/>
          </p:nvSpPr>
          <p:spPr bwMode="auto">
            <a:xfrm>
              <a:off x="1952453" y="283916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8" name="Oval 1407">
              <a:extLst>
                <a:ext uri="{FF2B5EF4-FFF2-40B4-BE49-F238E27FC236}">
                  <a16:creationId xmlns:a16="http://schemas.microsoft.com/office/drawing/2014/main" id="{57B56BB0-20DF-4487-83BD-C938CBB93FA0}"/>
                </a:ext>
              </a:extLst>
            </p:cNvPr>
            <p:cNvSpPr/>
            <p:nvPr/>
          </p:nvSpPr>
          <p:spPr bwMode="auto">
            <a:xfrm>
              <a:off x="2049943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09" name="Oval 1408">
              <a:extLst>
                <a:ext uri="{FF2B5EF4-FFF2-40B4-BE49-F238E27FC236}">
                  <a16:creationId xmlns:a16="http://schemas.microsoft.com/office/drawing/2014/main" id="{E3421019-F86F-4E12-9A31-0324854D68EE}"/>
                </a:ext>
              </a:extLst>
            </p:cNvPr>
            <p:cNvSpPr/>
            <p:nvPr/>
          </p:nvSpPr>
          <p:spPr bwMode="auto">
            <a:xfrm>
              <a:off x="1976087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0" name="Oval 1409">
              <a:extLst>
                <a:ext uri="{FF2B5EF4-FFF2-40B4-BE49-F238E27FC236}">
                  <a16:creationId xmlns:a16="http://schemas.microsoft.com/office/drawing/2014/main" id="{57A4CD3D-5FAE-4325-AA98-D62CE98F19DC}"/>
                </a:ext>
              </a:extLst>
            </p:cNvPr>
            <p:cNvSpPr/>
            <p:nvPr/>
          </p:nvSpPr>
          <p:spPr bwMode="auto">
            <a:xfrm>
              <a:off x="1917002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1" name="Oval 1410">
              <a:extLst>
                <a:ext uri="{FF2B5EF4-FFF2-40B4-BE49-F238E27FC236}">
                  <a16:creationId xmlns:a16="http://schemas.microsoft.com/office/drawing/2014/main" id="{D00F0EEE-AC51-4347-AEEB-1465695E41FD}"/>
                </a:ext>
              </a:extLst>
            </p:cNvPr>
            <p:cNvSpPr/>
            <p:nvPr/>
          </p:nvSpPr>
          <p:spPr bwMode="auto">
            <a:xfrm>
              <a:off x="1819512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2" name="Oval 1411">
              <a:extLst>
                <a:ext uri="{FF2B5EF4-FFF2-40B4-BE49-F238E27FC236}">
                  <a16:creationId xmlns:a16="http://schemas.microsoft.com/office/drawing/2014/main" id="{7D2C8736-B9C7-4F8B-962D-0FA3A753AC77}"/>
                </a:ext>
              </a:extLst>
            </p:cNvPr>
            <p:cNvSpPr/>
            <p:nvPr/>
          </p:nvSpPr>
          <p:spPr bwMode="auto">
            <a:xfrm>
              <a:off x="1775199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3" name="Oval 1412">
              <a:extLst>
                <a:ext uri="{FF2B5EF4-FFF2-40B4-BE49-F238E27FC236}">
                  <a16:creationId xmlns:a16="http://schemas.microsoft.com/office/drawing/2014/main" id="{CAA12500-6755-4176-B885-729D09C9930A}"/>
                </a:ext>
              </a:extLst>
            </p:cNvPr>
            <p:cNvSpPr/>
            <p:nvPr/>
          </p:nvSpPr>
          <p:spPr bwMode="auto">
            <a:xfrm>
              <a:off x="1742702" y="286060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4" name="Oval 1413">
              <a:extLst>
                <a:ext uri="{FF2B5EF4-FFF2-40B4-BE49-F238E27FC236}">
                  <a16:creationId xmlns:a16="http://schemas.microsoft.com/office/drawing/2014/main" id="{285A7833-B9C4-4242-9037-0ADD63D3C2C1}"/>
                </a:ext>
              </a:extLst>
            </p:cNvPr>
            <p:cNvSpPr/>
            <p:nvPr/>
          </p:nvSpPr>
          <p:spPr bwMode="auto">
            <a:xfrm>
              <a:off x="1700276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5" name="Oval 1414">
              <a:extLst>
                <a:ext uri="{FF2B5EF4-FFF2-40B4-BE49-F238E27FC236}">
                  <a16:creationId xmlns:a16="http://schemas.microsoft.com/office/drawing/2014/main" id="{79D90A5D-63B4-4F4C-A1AB-20F315C8717B}"/>
                </a:ext>
              </a:extLst>
            </p:cNvPr>
            <p:cNvSpPr/>
            <p:nvPr/>
          </p:nvSpPr>
          <p:spPr bwMode="auto">
            <a:xfrm>
              <a:off x="1749034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6" name="Oval 1415">
              <a:extLst>
                <a:ext uri="{FF2B5EF4-FFF2-40B4-BE49-F238E27FC236}">
                  <a16:creationId xmlns:a16="http://schemas.microsoft.com/office/drawing/2014/main" id="{31F14398-875B-497C-9FB5-6D7C00AABDEA}"/>
                </a:ext>
              </a:extLst>
            </p:cNvPr>
            <p:cNvSpPr/>
            <p:nvPr/>
          </p:nvSpPr>
          <p:spPr bwMode="auto">
            <a:xfrm>
              <a:off x="1810794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7" name="Oval 1416">
              <a:extLst>
                <a:ext uri="{FF2B5EF4-FFF2-40B4-BE49-F238E27FC236}">
                  <a16:creationId xmlns:a16="http://schemas.microsoft.com/office/drawing/2014/main" id="{E00AF0E7-04A3-49E1-912D-CAFF16D185BA}"/>
                </a:ext>
              </a:extLst>
            </p:cNvPr>
            <p:cNvSpPr/>
            <p:nvPr/>
          </p:nvSpPr>
          <p:spPr bwMode="auto">
            <a:xfrm>
              <a:off x="1885556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8" name="Oval 1417">
              <a:extLst>
                <a:ext uri="{FF2B5EF4-FFF2-40B4-BE49-F238E27FC236}">
                  <a16:creationId xmlns:a16="http://schemas.microsoft.com/office/drawing/2014/main" id="{6B0D28DC-712F-4864-A081-0750A5C47160}"/>
                </a:ext>
              </a:extLst>
            </p:cNvPr>
            <p:cNvSpPr/>
            <p:nvPr/>
          </p:nvSpPr>
          <p:spPr bwMode="auto">
            <a:xfrm>
              <a:off x="1931063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19" name="Oval 1418">
              <a:extLst>
                <a:ext uri="{FF2B5EF4-FFF2-40B4-BE49-F238E27FC236}">
                  <a16:creationId xmlns:a16="http://schemas.microsoft.com/office/drawing/2014/main" id="{3EC83CC5-3334-471C-B8FA-30F93FFF2395}"/>
                </a:ext>
              </a:extLst>
            </p:cNvPr>
            <p:cNvSpPr/>
            <p:nvPr/>
          </p:nvSpPr>
          <p:spPr bwMode="auto">
            <a:xfrm>
              <a:off x="1970069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0" name="Oval 1419">
              <a:extLst>
                <a:ext uri="{FF2B5EF4-FFF2-40B4-BE49-F238E27FC236}">
                  <a16:creationId xmlns:a16="http://schemas.microsoft.com/office/drawing/2014/main" id="{473B077A-85B0-410D-BDF3-FAB09DA9D52E}"/>
                </a:ext>
              </a:extLst>
            </p:cNvPr>
            <p:cNvSpPr/>
            <p:nvPr/>
          </p:nvSpPr>
          <p:spPr bwMode="auto">
            <a:xfrm>
              <a:off x="2022076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1" name="Oval 1420">
              <a:extLst>
                <a:ext uri="{FF2B5EF4-FFF2-40B4-BE49-F238E27FC236}">
                  <a16:creationId xmlns:a16="http://schemas.microsoft.com/office/drawing/2014/main" id="{4F989445-B22D-4AA2-A08B-AACE9D89CE97}"/>
                </a:ext>
              </a:extLst>
            </p:cNvPr>
            <p:cNvSpPr/>
            <p:nvPr/>
          </p:nvSpPr>
          <p:spPr bwMode="auto">
            <a:xfrm>
              <a:off x="2064332" y="2905844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2" name="Oval 1421">
              <a:extLst>
                <a:ext uri="{FF2B5EF4-FFF2-40B4-BE49-F238E27FC236}">
                  <a16:creationId xmlns:a16="http://schemas.microsoft.com/office/drawing/2014/main" id="{BA55BFC5-9679-4F45-84A2-046C5A9F9C6A}"/>
                </a:ext>
              </a:extLst>
            </p:cNvPr>
            <p:cNvSpPr/>
            <p:nvPr/>
          </p:nvSpPr>
          <p:spPr bwMode="auto">
            <a:xfrm>
              <a:off x="2028577" y="2950385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3" name="Oval 1422">
              <a:extLst>
                <a:ext uri="{FF2B5EF4-FFF2-40B4-BE49-F238E27FC236}">
                  <a16:creationId xmlns:a16="http://schemas.microsoft.com/office/drawing/2014/main" id="{2A3D94F6-21CD-4925-A6BC-5B24209D92D1}"/>
                </a:ext>
              </a:extLst>
            </p:cNvPr>
            <p:cNvSpPr/>
            <p:nvPr/>
          </p:nvSpPr>
          <p:spPr bwMode="auto">
            <a:xfrm flipH="1">
              <a:off x="1983899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4" name="Oval 1423">
              <a:extLst>
                <a:ext uri="{FF2B5EF4-FFF2-40B4-BE49-F238E27FC236}">
                  <a16:creationId xmlns:a16="http://schemas.microsoft.com/office/drawing/2014/main" id="{37D9DB22-A88B-40A7-9520-F1FA5BF6A736}"/>
                </a:ext>
              </a:extLst>
            </p:cNvPr>
            <p:cNvSpPr/>
            <p:nvPr/>
          </p:nvSpPr>
          <p:spPr bwMode="auto">
            <a:xfrm flipH="1">
              <a:off x="1935141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5" name="Oval 1424">
              <a:extLst>
                <a:ext uri="{FF2B5EF4-FFF2-40B4-BE49-F238E27FC236}">
                  <a16:creationId xmlns:a16="http://schemas.microsoft.com/office/drawing/2014/main" id="{7CE62CBF-056E-42F2-B2E2-316BE22FD5E4}"/>
                </a:ext>
              </a:extLst>
            </p:cNvPr>
            <p:cNvSpPr/>
            <p:nvPr/>
          </p:nvSpPr>
          <p:spPr bwMode="auto">
            <a:xfrm flipH="1">
              <a:off x="1886383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6" name="Oval 1425">
              <a:extLst>
                <a:ext uri="{FF2B5EF4-FFF2-40B4-BE49-F238E27FC236}">
                  <a16:creationId xmlns:a16="http://schemas.microsoft.com/office/drawing/2014/main" id="{FEB33CEF-439C-4952-BE02-C0B02C817BE1}"/>
                </a:ext>
              </a:extLst>
            </p:cNvPr>
            <p:cNvSpPr/>
            <p:nvPr/>
          </p:nvSpPr>
          <p:spPr bwMode="auto">
            <a:xfrm flipH="1">
              <a:off x="1840875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7" name="Oval 1426">
              <a:extLst>
                <a:ext uri="{FF2B5EF4-FFF2-40B4-BE49-F238E27FC236}">
                  <a16:creationId xmlns:a16="http://schemas.microsoft.com/office/drawing/2014/main" id="{BCAF4A15-D870-4998-B0B0-2C001D4952EE}"/>
                </a:ext>
              </a:extLst>
            </p:cNvPr>
            <p:cNvSpPr/>
            <p:nvPr/>
          </p:nvSpPr>
          <p:spPr bwMode="auto">
            <a:xfrm flipH="1">
              <a:off x="1792119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8" name="Oval 1427">
              <a:extLst>
                <a:ext uri="{FF2B5EF4-FFF2-40B4-BE49-F238E27FC236}">
                  <a16:creationId xmlns:a16="http://schemas.microsoft.com/office/drawing/2014/main" id="{76B59878-C6EC-407B-BC7D-D6480EE598E2}"/>
                </a:ext>
              </a:extLst>
            </p:cNvPr>
            <p:cNvSpPr/>
            <p:nvPr/>
          </p:nvSpPr>
          <p:spPr bwMode="auto">
            <a:xfrm flipH="1">
              <a:off x="1772615" y="2945813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29" name="Oval 1428">
              <a:extLst>
                <a:ext uri="{FF2B5EF4-FFF2-40B4-BE49-F238E27FC236}">
                  <a16:creationId xmlns:a16="http://schemas.microsoft.com/office/drawing/2014/main" id="{1E3D6ECD-A48A-44B0-B169-2061420AC83E}"/>
                </a:ext>
              </a:extLst>
            </p:cNvPr>
            <p:cNvSpPr/>
            <p:nvPr/>
          </p:nvSpPr>
          <p:spPr bwMode="auto">
            <a:xfrm flipH="1">
              <a:off x="1889924" y="2979150"/>
              <a:ext cx="45720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430" name="Group 1429">
              <a:extLst>
                <a:ext uri="{FF2B5EF4-FFF2-40B4-BE49-F238E27FC236}">
                  <a16:creationId xmlns:a16="http://schemas.microsoft.com/office/drawing/2014/main" id="{9A2EB377-A45D-430B-B54D-4A60FFBE69E2}"/>
                </a:ext>
              </a:extLst>
            </p:cNvPr>
            <p:cNvGrpSpPr/>
            <p:nvPr/>
          </p:nvGrpSpPr>
          <p:grpSpPr>
            <a:xfrm>
              <a:off x="2519926" y="2267542"/>
              <a:ext cx="605495" cy="476457"/>
              <a:chOff x="1495016" y="2639696"/>
              <a:chExt cx="488054" cy="176709"/>
            </a:xfrm>
          </p:grpSpPr>
          <p:cxnSp>
            <p:nvCxnSpPr>
              <p:cNvPr id="1456" name="Straight Connector 1455">
                <a:extLst>
                  <a:ext uri="{FF2B5EF4-FFF2-40B4-BE49-F238E27FC236}">
                    <a16:creationId xmlns:a16="http://schemas.microsoft.com/office/drawing/2014/main" id="{8470F01A-69C9-4F93-AEE9-3FAEEDC0E4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6"/>
                <a:ext cx="2210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7" name="Straight Connector 1456">
                <a:extLst>
                  <a:ext uri="{FF2B5EF4-FFF2-40B4-BE49-F238E27FC236}">
                    <a16:creationId xmlns:a16="http://schemas.microsoft.com/office/drawing/2014/main" id="{CFB3FC9C-92BF-4D6C-9DDD-7DF2B4ED44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95016" y="2746985"/>
                <a:ext cx="48805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8" name="Straight Connector 1457">
                <a:extLst>
                  <a:ext uri="{FF2B5EF4-FFF2-40B4-BE49-F238E27FC236}">
                    <a16:creationId xmlns:a16="http://schemas.microsoft.com/office/drawing/2014/main" id="{650EF3BF-7FFD-4B14-BA8A-02D78F9ABB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459" name="Straight Connector 1458">
                <a:extLst>
                  <a:ext uri="{FF2B5EF4-FFF2-40B4-BE49-F238E27FC236}">
                    <a16:creationId xmlns:a16="http://schemas.microsoft.com/office/drawing/2014/main" id="{0ECB1107-8A65-4198-9694-EFAE03E883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2510" y="2639696"/>
                <a:ext cx="0" cy="176709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431" name="Rectangle 1430">
              <a:extLst>
                <a:ext uri="{FF2B5EF4-FFF2-40B4-BE49-F238E27FC236}">
                  <a16:creationId xmlns:a16="http://schemas.microsoft.com/office/drawing/2014/main" id="{08217BA3-7433-4822-9427-8751186A3B8D}"/>
                </a:ext>
              </a:extLst>
            </p:cNvPr>
            <p:cNvSpPr/>
            <p:nvPr/>
          </p:nvSpPr>
          <p:spPr bwMode="auto">
            <a:xfrm>
              <a:off x="2795464" y="1434195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2" name="Rectangle 1431">
              <a:extLst>
                <a:ext uri="{FF2B5EF4-FFF2-40B4-BE49-F238E27FC236}">
                  <a16:creationId xmlns:a16="http://schemas.microsoft.com/office/drawing/2014/main" id="{9984E451-F749-4E2F-81A1-AEF29D6623EB}"/>
                </a:ext>
              </a:extLst>
            </p:cNvPr>
            <p:cNvSpPr/>
            <p:nvPr/>
          </p:nvSpPr>
          <p:spPr bwMode="auto">
            <a:xfrm>
              <a:off x="2795464" y="182720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3" name="Rectangle 1432">
              <a:extLst>
                <a:ext uri="{FF2B5EF4-FFF2-40B4-BE49-F238E27FC236}">
                  <a16:creationId xmlns:a16="http://schemas.microsoft.com/office/drawing/2014/main" id="{93C078F8-F6FD-4C53-BC5D-5040C170401D}"/>
                </a:ext>
              </a:extLst>
            </p:cNvPr>
            <p:cNvSpPr/>
            <p:nvPr/>
          </p:nvSpPr>
          <p:spPr bwMode="auto">
            <a:xfrm>
              <a:off x="2795464" y="207086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4" name="Rectangle 1433">
              <a:extLst>
                <a:ext uri="{FF2B5EF4-FFF2-40B4-BE49-F238E27FC236}">
                  <a16:creationId xmlns:a16="http://schemas.microsoft.com/office/drawing/2014/main" id="{458C5196-9E80-43AA-BAD1-A11AC5EA739B}"/>
                </a:ext>
              </a:extLst>
            </p:cNvPr>
            <p:cNvSpPr/>
            <p:nvPr/>
          </p:nvSpPr>
          <p:spPr bwMode="auto">
            <a:xfrm>
              <a:off x="2795464" y="2149470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5" name="Rectangle 1434">
              <a:extLst>
                <a:ext uri="{FF2B5EF4-FFF2-40B4-BE49-F238E27FC236}">
                  <a16:creationId xmlns:a16="http://schemas.microsoft.com/office/drawing/2014/main" id="{2E82EBA9-E843-4DF0-BE31-F5FEDDC07E65}"/>
                </a:ext>
              </a:extLst>
            </p:cNvPr>
            <p:cNvSpPr/>
            <p:nvPr/>
          </p:nvSpPr>
          <p:spPr bwMode="auto">
            <a:xfrm>
              <a:off x="2935237" y="220711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6" name="Rectangle 1435">
              <a:extLst>
                <a:ext uri="{FF2B5EF4-FFF2-40B4-BE49-F238E27FC236}">
                  <a16:creationId xmlns:a16="http://schemas.microsoft.com/office/drawing/2014/main" id="{A233CF1F-D277-407A-B673-07E47C884777}"/>
                </a:ext>
              </a:extLst>
            </p:cNvPr>
            <p:cNvSpPr/>
            <p:nvPr/>
          </p:nvSpPr>
          <p:spPr bwMode="auto">
            <a:xfrm>
              <a:off x="2896231" y="220711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7" name="Rectangle 1436">
              <a:extLst>
                <a:ext uri="{FF2B5EF4-FFF2-40B4-BE49-F238E27FC236}">
                  <a16:creationId xmlns:a16="http://schemas.microsoft.com/office/drawing/2014/main" id="{7FAB09A5-8830-4BEB-BA2F-C169EF640D09}"/>
                </a:ext>
              </a:extLst>
            </p:cNvPr>
            <p:cNvSpPr/>
            <p:nvPr/>
          </p:nvSpPr>
          <p:spPr bwMode="auto">
            <a:xfrm>
              <a:off x="2801965" y="235121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8" name="Rectangle 1437">
              <a:extLst>
                <a:ext uri="{FF2B5EF4-FFF2-40B4-BE49-F238E27FC236}">
                  <a16:creationId xmlns:a16="http://schemas.microsoft.com/office/drawing/2014/main" id="{B37998CF-19A8-40FE-82A7-3B2ED660353B}"/>
                </a:ext>
              </a:extLst>
            </p:cNvPr>
            <p:cNvSpPr/>
            <p:nvPr/>
          </p:nvSpPr>
          <p:spPr bwMode="auto">
            <a:xfrm>
              <a:off x="2801965" y="245339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39" name="Rectangle 1438">
              <a:extLst>
                <a:ext uri="{FF2B5EF4-FFF2-40B4-BE49-F238E27FC236}">
                  <a16:creationId xmlns:a16="http://schemas.microsoft.com/office/drawing/2014/main" id="{44AE1DAC-0926-498D-8AB8-25EADDDE7A7A}"/>
                </a:ext>
              </a:extLst>
            </p:cNvPr>
            <p:cNvSpPr/>
            <p:nvPr/>
          </p:nvSpPr>
          <p:spPr bwMode="auto">
            <a:xfrm>
              <a:off x="2662193" y="242719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0" name="Rectangle 1439">
              <a:extLst>
                <a:ext uri="{FF2B5EF4-FFF2-40B4-BE49-F238E27FC236}">
                  <a16:creationId xmlns:a16="http://schemas.microsoft.com/office/drawing/2014/main" id="{8EFA3165-4774-4229-8440-81FA79A6E395}"/>
                </a:ext>
              </a:extLst>
            </p:cNvPr>
            <p:cNvSpPr/>
            <p:nvPr/>
          </p:nvSpPr>
          <p:spPr bwMode="auto">
            <a:xfrm>
              <a:off x="2925486" y="252675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1" name="Rectangle 1440">
              <a:extLst>
                <a:ext uri="{FF2B5EF4-FFF2-40B4-BE49-F238E27FC236}">
                  <a16:creationId xmlns:a16="http://schemas.microsoft.com/office/drawing/2014/main" id="{714E9729-34D5-4AD1-B16C-94F66619F173}"/>
                </a:ext>
              </a:extLst>
            </p:cNvPr>
            <p:cNvSpPr/>
            <p:nvPr/>
          </p:nvSpPr>
          <p:spPr bwMode="auto">
            <a:xfrm>
              <a:off x="2795464" y="256343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2" name="Rectangle 1441">
              <a:extLst>
                <a:ext uri="{FF2B5EF4-FFF2-40B4-BE49-F238E27FC236}">
                  <a16:creationId xmlns:a16="http://schemas.microsoft.com/office/drawing/2014/main" id="{8E578059-0FE1-4EC1-8510-133BF4E6C2A8}"/>
                </a:ext>
              </a:extLst>
            </p:cNvPr>
            <p:cNvSpPr/>
            <p:nvPr/>
          </p:nvSpPr>
          <p:spPr bwMode="auto">
            <a:xfrm>
              <a:off x="2795464" y="2615840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3" name="Rectangle 1442">
              <a:extLst>
                <a:ext uri="{FF2B5EF4-FFF2-40B4-BE49-F238E27FC236}">
                  <a16:creationId xmlns:a16="http://schemas.microsoft.com/office/drawing/2014/main" id="{7951D02E-E439-4E5A-8D37-D5134CE87C1B}"/>
                </a:ext>
              </a:extLst>
            </p:cNvPr>
            <p:cNvSpPr/>
            <p:nvPr/>
          </p:nvSpPr>
          <p:spPr bwMode="auto">
            <a:xfrm>
              <a:off x="2795464" y="266300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4" name="Rectangle 1443">
              <a:extLst>
                <a:ext uri="{FF2B5EF4-FFF2-40B4-BE49-F238E27FC236}">
                  <a16:creationId xmlns:a16="http://schemas.microsoft.com/office/drawing/2014/main" id="{B70AF409-9895-44A9-8CA1-DFC26D833043}"/>
                </a:ext>
              </a:extLst>
            </p:cNvPr>
            <p:cNvSpPr/>
            <p:nvPr/>
          </p:nvSpPr>
          <p:spPr bwMode="auto">
            <a:xfrm>
              <a:off x="2925486" y="264728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5" name="Rectangle 1444">
              <a:extLst>
                <a:ext uri="{FF2B5EF4-FFF2-40B4-BE49-F238E27FC236}">
                  <a16:creationId xmlns:a16="http://schemas.microsoft.com/office/drawing/2014/main" id="{DF8E51E2-5912-4241-A396-2A63A0904471}"/>
                </a:ext>
              </a:extLst>
            </p:cNvPr>
            <p:cNvSpPr/>
            <p:nvPr/>
          </p:nvSpPr>
          <p:spPr bwMode="auto">
            <a:xfrm>
              <a:off x="2662194" y="268658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6" name="Rectangle 1445">
              <a:extLst>
                <a:ext uri="{FF2B5EF4-FFF2-40B4-BE49-F238E27FC236}">
                  <a16:creationId xmlns:a16="http://schemas.microsoft.com/office/drawing/2014/main" id="{87BECA30-830E-4E78-B341-B2F45CBE5D0C}"/>
                </a:ext>
              </a:extLst>
            </p:cNvPr>
            <p:cNvSpPr/>
            <p:nvPr/>
          </p:nvSpPr>
          <p:spPr bwMode="auto">
            <a:xfrm>
              <a:off x="2925486" y="271278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7" name="Rectangle 1446">
              <a:extLst>
                <a:ext uri="{FF2B5EF4-FFF2-40B4-BE49-F238E27FC236}">
                  <a16:creationId xmlns:a16="http://schemas.microsoft.com/office/drawing/2014/main" id="{05409DAC-F3A3-40D2-8D1E-BCBC9FE6B170}"/>
                </a:ext>
              </a:extLst>
            </p:cNvPr>
            <p:cNvSpPr/>
            <p:nvPr/>
          </p:nvSpPr>
          <p:spPr bwMode="auto">
            <a:xfrm>
              <a:off x="2668695" y="274422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8" name="Rectangle 1447">
              <a:extLst>
                <a:ext uri="{FF2B5EF4-FFF2-40B4-BE49-F238E27FC236}">
                  <a16:creationId xmlns:a16="http://schemas.microsoft.com/office/drawing/2014/main" id="{CD7C081A-B315-4478-A60B-5F731357222D}"/>
                </a:ext>
              </a:extLst>
            </p:cNvPr>
            <p:cNvSpPr/>
            <p:nvPr/>
          </p:nvSpPr>
          <p:spPr bwMode="auto">
            <a:xfrm>
              <a:off x="2928738" y="2778285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49" name="Rectangle 1448">
              <a:extLst>
                <a:ext uri="{FF2B5EF4-FFF2-40B4-BE49-F238E27FC236}">
                  <a16:creationId xmlns:a16="http://schemas.microsoft.com/office/drawing/2014/main" id="{600E6CE6-2411-4791-BAB3-747CF7C74CB7}"/>
                </a:ext>
              </a:extLst>
            </p:cNvPr>
            <p:cNvSpPr/>
            <p:nvPr/>
          </p:nvSpPr>
          <p:spPr bwMode="auto">
            <a:xfrm>
              <a:off x="2801966" y="279662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50" name="Rectangle 1449">
              <a:extLst>
                <a:ext uri="{FF2B5EF4-FFF2-40B4-BE49-F238E27FC236}">
                  <a16:creationId xmlns:a16="http://schemas.microsoft.com/office/drawing/2014/main" id="{B7F8CCF6-6FD8-4F7E-8D15-EAB0006D1B7E}"/>
                </a:ext>
              </a:extLst>
            </p:cNvPr>
            <p:cNvSpPr/>
            <p:nvPr/>
          </p:nvSpPr>
          <p:spPr bwMode="auto">
            <a:xfrm>
              <a:off x="2801966" y="2859507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51" name="Rectangle 1450">
              <a:extLst>
                <a:ext uri="{FF2B5EF4-FFF2-40B4-BE49-F238E27FC236}">
                  <a16:creationId xmlns:a16="http://schemas.microsoft.com/office/drawing/2014/main" id="{B949FB7E-CA25-4807-BDA5-C8A1679EBFD6}"/>
                </a:ext>
              </a:extLst>
            </p:cNvPr>
            <p:cNvSpPr/>
            <p:nvPr/>
          </p:nvSpPr>
          <p:spPr bwMode="auto">
            <a:xfrm>
              <a:off x="2801966" y="293286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6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52" name="TextBox 1451">
              <a:extLst>
                <a:ext uri="{FF2B5EF4-FFF2-40B4-BE49-F238E27FC236}">
                  <a16:creationId xmlns:a16="http://schemas.microsoft.com/office/drawing/2014/main" id="{29862D20-A726-4155-BBA9-F2C8AE0C13CF}"/>
                </a:ext>
              </a:extLst>
            </p:cNvPr>
            <p:cNvSpPr txBox="1"/>
            <p:nvPr/>
          </p:nvSpPr>
          <p:spPr bwMode="auto">
            <a:xfrm>
              <a:off x="1334771" y="3052797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Survival</a:t>
              </a:r>
            </a:p>
          </p:txBody>
        </p:sp>
        <p:sp>
          <p:nvSpPr>
            <p:cNvPr id="1453" name="TextBox 1452">
              <a:extLst>
                <a:ext uri="{FF2B5EF4-FFF2-40B4-BE49-F238E27FC236}">
                  <a16:creationId xmlns:a16="http://schemas.microsoft.com/office/drawing/2014/main" id="{02526A34-DC52-4A63-A33B-72F94605EBFA}"/>
                </a:ext>
              </a:extLst>
            </p:cNvPr>
            <p:cNvSpPr txBox="1"/>
            <p:nvPr/>
          </p:nvSpPr>
          <p:spPr bwMode="auto">
            <a:xfrm>
              <a:off x="2270923" y="3052797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Death</a:t>
              </a:r>
            </a:p>
          </p:txBody>
        </p:sp>
        <p:sp>
          <p:nvSpPr>
            <p:cNvPr id="1454" name="TextBox 1453">
              <a:extLst>
                <a:ext uri="{FF2B5EF4-FFF2-40B4-BE49-F238E27FC236}">
                  <a16:creationId xmlns:a16="http://schemas.microsoft.com/office/drawing/2014/main" id="{A4C09358-B374-45D2-8D64-A73E1090F670}"/>
                </a:ext>
              </a:extLst>
            </p:cNvPr>
            <p:cNvSpPr txBox="1"/>
            <p:nvPr/>
          </p:nvSpPr>
          <p:spPr bwMode="auto">
            <a:xfrm rot="16200000">
              <a:off x="-85545" y="1949666"/>
              <a:ext cx="1774762" cy="420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</a:rPr>
                <a:t>FIB-4</a:t>
              </a:r>
            </a:p>
          </p:txBody>
        </p:sp>
        <p:sp>
          <p:nvSpPr>
            <p:cNvPr id="1455" name="Rectangle 35">
              <a:extLst>
                <a:ext uri="{FF2B5EF4-FFF2-40B4-BE49-F238E27FC236}">
                  <a16:creationId xmlns:a16="http://schemas.microsoft.com/office/drawing/2014/main" id="{36E8DCB5-EEBF-4320-888A-D8A72DA7A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6534" y="1181280"/>
              <a:ext cx="988067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&lt;.001</a:t>
              </a:r>
            </a:p>
          </p:txBody>
        </p:sp>
      </p:grpSp>
      <p:sp>
        <p:nvSpPr>
          <p:cNvPr id="1464" name="TextBox 1463">
            <a:extLst>
              <a:ext uri="{FF2B5EF4-FFF2-40B4-BE49-F238E27FC236}">
                <a16:creationId xmlns:a16="http://schemas.microsoft.com/office/drawing/2014/main" id="{E1D4E770-4493-4C6E-AE7B-B61D213A7363}"/>
              </a:ext>
            </a:extLst>
          </p:cNvPr>
          <p:cNvSpPr txBox="1"/>
          <p:nvPr/>
        </p:nvSpPr>
        <p:spPr bwMode="auto">
          <a:xfrm rot="16200000">
            <a:off x="2995844" y="3496284"/>
            <a:ext cx="1774762" cy="42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APRI</a:t>
            </a:r>
          </a:p>
        </p:txBody>
      </p:sp>
      <p:grpSp>
        <p:nvGrpSpPr>
          <p:cNvPr id="1465" name="Group 1464">
            <a:extLst>
              <a:ext uri="{FF2B5EF4-FFF2-40B4-BE49-F238E27FC236}">
                <a16:creationId xmlns:a16="http://schemas.microsoft.com/office/drawing/2014/main" id="{BF8135F2-5BFA-447D-A8AF-B52071E904F0}"/>
              </a:ext>
            </a:extLst>
          </p:cNvPr>
          <p:cNvGrpSpPr/>
          <p:nvPr/>
        </p:nvGrpSpPr>
        <p:grpSpPr>
          <a:xfrm>
            <a:off x="4003923" y="2721961"/>
            <a:ext cx="2374375" cy="2185229"/>
            <a:chOff x="3885953" y="1175345"/>
            <a:chExt cx="2374375" cy="2185229"/>
          </a:xfrm>
        </p:grpSpPr>
        <p:grpSp>
          <p:nvGrpSpPr>
            <p:cNvPr id="1466" name="Group 1465">
              <a:extLst>
                <a:ext uri="{FF2B5EF4-FFF2-40B4-BE49-F238E27FC236}">
                  <a16:creationId xmlns:a16="http://schemas.microsoft.com/office/drawing/2014/main" id="{CA3E5164-2464-4A7B-B7D4-99E8B7DBB55F}"/>
                </a:ext>
              </a:extLst>
            </p:cNvPr>
            <p:cNvGrpSpPr/>
            <p:nvPr/>
          </p:nvGrpSpPr>
          <p:grpSpPr>
            <a:xfrm>
              <a:off x="4447324" y="2747007"/>
              <a:ext cx="605495" cy="235176"/>
              <a:chOff x="1495016" y="2639696"/>
              <a:chExt cx="488054" cy="176709"/>
            </a:xfrm>
          </p:grpSpPr>
          <p:cxnSp>
            <p:nvCxnSpPr>
              <p:cNvPr id="1609" name="Straight Connector 1608">
                <a:extLst>
                  <a:ext uri="{FF2B5EF4-FFF2-40B4-BE49-F238E27FC236}">
                    <a16:creationId xmlns:a16="http://schemas.microsoft.com/office/drawing/2014/main" id="{0DC97565-AC30-4F2E-8DCA-FC08F0E56D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6"/>
                <a:ext cx="22102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0" name="Straight Connector 1609">
                <a:extLst>
                  <a:ext uri="{FF2B5EF4-FFF2-40B4-BE49-F238E27FC236}">
                    <a16:creationId xmlns:a16="http://schemas.microsoft.com/office/drawing/2014/main" id="{75953038-23F4-412B-AC7D-D4A16614A1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95016" y="2735063"/>
                <a:ext cx="48805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1" name="Straight Connector 1610">
                <a:extLst>
                  <a:ext uri="{FF2B5EF4-FFF2-40B4-BE49-F238E27FC236}">
                    <a16:creationId xmlns:a16="http://schemas.microsoft.com/office/drawing/2014/main" id="{FF1FE0A1-2485-4BFE-8E2D-CB4C8DF332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12" name="Straight Connector 1611">
                <a:extLst>
                  <a:ext uri="{FF2B5EF4-FFF2-40B4-BE49-F238E27FC236}">
                    <a16:creationId xmlns:a16="http://schemas.microsoft.com/office/drawing/2014/main" id="{58834794-EDA2-418D-BFF0-75EBB8410F4B}"/>
                  </a:ext>
                </a:extLst>
              </p:cNvPr>
              <p:cNvCxnSpPr/>
              <p:nvPr/>
            </p:nvCxnSpPr>
            <p:spPr bwMode="auto">
              <a:xfrm>
                <a:off x="1734568" y="2639696"/>
                <a:ext cx="0" cy="16801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467" name="Line 17">
              <a:extLst>
                <a:ext uri="{FF2B5EF4-FFF2-40B4-BE49-F238E27FC236}">
                  <a16:creationId xmlns:a16="http://schemas.microsoft.com/office/drawing/2014/main" id="{CACEC9E5-ADEE-4E82-9772-A57DE44EEE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2224" y="1258850"/>
              <a:ext cx="1443" cy="17818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68" name="Line 18">
              <a:extLst>
                <a:ext uri="{FF2B5EF4-FFF2-40B4-BE49-F238E27FC236}">
                  <a16:creationId xmlns:a16="http://schemas.microsoft.com/office/drawing/2014/main" id="{421AE9EE-F478-4B1D-8AD7-173227ACE5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5786" y="3047058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69" name="Line 24">
              <a:extLst>
                <a:ext uri="{FF2B5EF4-FFF2-40B4-BE49-F238E27FC236}">
                  <a16:creationId xmlns:a16="http://schemas.microsoft.com/office/drawing/2014/main" id="{2367F7AC-83F0-4941-9AAA-E6A63C4F6D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7132" y="2159677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0" name="Line 26">
              <a:extLst>
                <a:ext uri="{FF2B5EF4-FFF2-40B4-BE49-F238E27FC236}">
                  <a16:creationId xmlns:a16="http://schemas.microsoft.com/office/drawing/2014/main" id="{99726877-33CB-4837-92F9-F91CB4D586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7132" y="1715986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1" name="Line 28">
              <a:extLst>
                <a:ext uri="{FF2B5EF4-FFF2-40B4-BE49-F238E27FC236}">
                  <a16:creationId xmlns:a16="http://schemas.microsoft.com/office/drawing/2014/main" id="{506F300F-1E8C-4B94-A31B-3C12AA71D3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5786" y="1272295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2" name="Line 30">
              <a:extLst>
                <a:ext uri="{FF2B5EF4-FFF2-40B4-BE49-F238E27FC236}">
                  <a16:creationId xmlns:a16="http://schemas.microsoft.com/office/drawing/2014/main" id="{93777DAD-4840-4326-8C24-FFAB221B49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4520" y="3047058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3" name="Rectangle 35">
              <a:extLst>
                <a:ext uri="{FF2B5EF4-FFF2-40B4-BE49-F238E27FC236}">
                  <a16:creationId xmlns:a16="http://schemas.microsoft.com/office/drawing/2014/main" id="{5B2717ED-25BB-44B6-AAD1-9A9D15248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953" y="1175345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4" name="Line 29">
              <a:extLst>
                <a:ext uri="{FF2B5EF4-FFF2-40B4-BE49-F238E27FC236}">
                  <a16:creationId xmlns:a16="http://schemas.microsoft.com/office/drawing/2014/main" id="{B01B9203-3E28-4B69-B2D4-5B6C7DA0CD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6360" y="3047058"/>
              <a:ext cx="21439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5" name="Rectangle 35">
              <a:extLst>
                <a:ext uri="{FF2B5EF4-FFF2-40B4-BE49-F238E27FC236}">
                  <a16:creationId xmlns:a16="http://schemas.microsoft.com/office/drawing/2014/main" id="{DA37EC4D-88C3-4A15-B5B7-722F99812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953" y="1620043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6" name="Rectangle 35">
              <a:extLst>
                <a:ext uri="{FF2B5EF4-FFF2-40B4-BE49-F238E27FC236}">
                  <a16:creationId xmlns:a16="http://schemas.microsoft.com/office/drawing/2014/main" id="{F1F07534-DAA7-449E-8D5D-F99C17990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953" y="2064741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7" name="Rectangle 35">
              <a:extLst>
                <a:ext uri="{FF2B5EF4-FFF2-40B4-BE49-F238E27FC236}">
                  <a16:creationId xmlns:a16="http://schemas.microsoft.com/office/drawing/2014/main" id="{C3D6F2F6-6731-494B-B956-5F6FA4BE1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953" y="2954138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78" name="Line 30">
              <a:extLst>
                <a:ext uri="{FF2B5EF4-FFF2-40B4-BE49-F238E27FC236}">
                  <a16:creationId xmlns:a16="http://schemas.microsoft.com/office/drawing/2014/main" id="{F81A946F-FC40-4A7D-B828-275E1A028E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67770" y="3047058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1479" name="Group 1478">
              <a:extLst>
                <a:ext uri="{FF2B5EF4-FFF2-40B4-BE49-F238E27FC236}">
                  <a16:creationId xmlns:a16="http://schemas.microsoft.com/office/drawing/2014/main" id="{48358E24-C00F-45DC-BD2F-49262246D448}"/>
                </a:ext>
              </a:extLst>
            </p:cNvPr>
            <p:cNvGrpSpPr/>
            <p:nvPr/>
          </p:nvGrpSpPr>
          <p:grpSpPr>
            <a:xfrm>
              <a:off x="5380128" y="2486632"/>
              <a:ext cx="636413" cy="405653"/>
              <a:chOff x="1495016" y="2639696"/>
              <a:chExt cx="512975" cy="176709"/>
            </a:xfrm>
          </p:grpSpPr>
          <p:cxnSp>
            <p:nvCxnSpPr>
              <p:cNvPr id="1605" name="Straight Connector 1604">
                <a:extLst>
                  <a:ext uri="{FF2B5EF4-FFF2-40B4-BE49-F238E27FC236}">
                    <a16:creationId xmlns:a16="http://schemas.microsoft.com/office/drawing/2014/main" id="{B5E92DB0-44C0-41C1-95EA-57DB17D581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6"/>
                <a:ext cx="2595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6" name="Straight Connector 1605">
                <a:extLst>
                  <a:ext uri="{FF2B5EF4-FFF2-40B4-BE49-F238E27FC236}">
                    <a16:creationId xmlns:a16="http://schemas.microsoft.com/office/drawing/2014/main" id="{8CC4AD53-DF5F-4BEC-80B4-FF2BAFE91E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95016" y="2749892"/>
                <a:ext cx="5129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7" name="Straight Connector 1606">
                <a:extLst>
                  <a:ext uri="{FF2B5EF4-FFF2-40B4-BE49-F238E27FC236}">
                    <a16:creationId xmlns:a16="http://schemas.microsoft.com/office/drawing/2014/main" id="{1F24D4A9-7DAC-45DC-89B7-6347DB49005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08" name="Straight Connector 1607">
                <a:extLst>
                  <a:ext uri="{FF2B5EF4-FFF2-40B4-BE49-F238E27FC236}">
                    <a16:creationId xmlns:a16="http://schemas.microsoft.com/office/drawing/2014/main" id="{D2506BAF-6FE5-4EE7-9914-BC2D13F2512A}"/>
                  </a:ext>
                </a:extLst>
              </p:cNvPr>
              <p:cNvCxnSpPr/>
              <p:nvPr/>
            </p:nvCxnSpPr>
            <p:spPr bwMode="auto">
              <a:xfrm>
                <a:off x="1752706" y="2645375"/>
                <a:ext cx="0" cy="16801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480" name="Oval 1479">
              <a:extLst>
                <a:ext uri="{FF2B5EF4-FFF2-40B4-BE49-F238E27FC236}">
                  <a16:creationId xmlns:a16="http://schemas.microsoft.com/office/drawing/2014/main" id="{E691F789-631D-4BE0-9602-DDA911892AFE}"/>
                </a:ext>
              </a:extLst>
            </p:cNvPr>
            <p:cNvSpPr/>
            <p:nvPr/>
          </p:nvSpPr>
          <p:spPr bwMode="auto">
            <a:xfrm>
              <a:off x="4720985" y="172759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1" name="Rectangle 1480">
              <a:extLst>
                <a:ext uri="{FF2B5EF4-FFF2-40B4-BE49-F238E27FC236}">
                  <a16:creationId xmlns:a16="http://schemas.microsoft.com/office/drawing/2014/main" id="{F499ACFE-52B4-4246-8629-E83F8EA1F2D0}"/>
                </a:ext>
              </a:extLst>
            </p:cNvPr>
            <p:cNvSpPr/>
            <p:nvPr/>
          </p:nvSpPr>
          <p:spPr bwMode="auto">
            <a:xfrm>
              <a:off x="5669972" y="151213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2" name="Rectangle 35">
              <a:extLst>
                <a:ext uri="{FF2B5EF4-FFF2-40B4-BE49-F238E27FC236}">
                  <a16:creationId xmlns:a16="http://schemas.microsoft.com/office/drawing/2014/main" id="{8803A2BB-454D-4A55-8C33-DCA9AF40F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1433" y="1181280"/>
              <a:ext cx="988067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= .054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3" name="Line 24">
              <a:extLst>
                <a:ext uri="{FF2B5EF4-FFF2-40B4-BE49-F238E27FC236}">
                  <a16:creationId xmlns:a16="http://schemas.microsoft.com/office/drawing/2014/main" id="{A4E79229-C33C-410D-A1AB-DBD8F6CB8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7132" y="2603368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4" name="Rectangle 35">
              <a:extLst>
                <a:ext uri="{FF2B5EF4-FFF2-40B4-BE49-F238E27FC236}">
                  <a16:creationId xmlns:a16="http://schemas.microsoft.com/office/drawing/2014/main" id="{BC2D5282-EB63-487B-A65A-06E4F4051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5953" y="2509439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5" name="TextBox 1484">
              <a:extLst>
                <a:ext uri="{FF2B5EF4-FFF2-40B4-BE49-F238E27FC236}">
                  <a16:creationId xmlns:a16="http://schemas.microsoft.com/office/drawing/2014/main" id="{DE3E6FC5-08DA-488B-9D19-BB4EDE563C04}"/>
                </a:ext>
              </a:extLst>
            </p:cNvPr>
            <p:cNvSpPr txBox="1"/>
            <p:nvPr/>
          </p:nvSpPr>
          <p:spPr bwMode="auto">
            <a:xfrm>
              <a:off x="4225945" y="3052797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Survival</a:t>
              </a:r>
            </a:p>
          </p:txBody>
        </p:sp>
        <p:sp>
          <p:nvSpPr>
            <p:cNvPr id="1486" name="TextBox 1485">
              <a:extLst>
                <a:ext uri="{FF2B5EF4-FFF2-40B4-BE49-F238E27FC236}">
                  <a16:creationId xmlns:a16="http://schemas.microsoft.com/office/drawing/2014/main" id="{9C42E525-A476-49D6-8CDF-4A048DD92AD3}"/>
                </a:ext>
              </a:extLst>
            </p:cNvPr>
            <p:cNvSpPr txBox="1"/>
            <p:nvPr/>
          </p:nvSpPr>
          <p:spPr bwMode="auto">
            <a:xfrm>
              <a:off x="5162097" y="3052797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Death</a:t>
              </a:r>
            </a:p>
          </p:txBody>
        </p:sp>
        <p:sp>
          <p:nvSpPr>
            <p:cNvPr id="1487" name="Oval 1486">
              <a:extLst>
                <a:ext uri="{FF2B5EF4-FFF2-40B4-BE49-F238E27FC236}">
                  <a16:creationId xmlns:a16="http://schemas.microsoft.com/office/drawing/2014/main" id="{000311CC-9EE4-4407-8076-1DF36157F95B}"/>
                </a:ext>
              </a:extLst>
            </p:cNvPr>
            <p:cNvSpPr/>
            <p:nvPr/>
          </p:nvSpPr>
          <p:spPr bwMode="auto">
            <a:xfrm>
              <a:off x="4720985" y="192999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8" name="Oval 1487">
              <a:extLst>
                <a:ext uri="{FF2B5EF4-FFF2-40B4-BE49-F238E27FC236}">
                  <a16:creationId xmlns:a16="http://schemas.microsoft.com/office/drawing/2014/main" id="{2EA44B0C-A292-48BB-B0B4-3659A14FCF5D}"/>
                </a:ext>
              </a:extLst>
            </p:cNvPr>
            <p:cNvSpPr/>
            <p:nvPr/>
          </p:nvSpPr>
          <p:spPr bwMode="auto">
            <a:xfrm>
              <a:off x="4720985" y="200381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89" name="Oval 1488">
              <a:extLst>
                <a:ext uri="{FF2B5EF4-FFF2-40B4-BE49-F238E27FC236}">
                  <a16:creationId xmlns:a16="http://schemas.microsoft.com/office/drawing/2014/main" id="{8974292A-F1D0-4F44-BCA8-CAE54D7251E5}"/>
                </a:ext>
              </a:extLst>
            </p:cNvPr>
            <p:cNvSpPr/>
            <p:nvPr/>
          </p:nvSpPr>
          <p:spPr bwMode="auto">
            <a:xfrm>
              <a:off x="4720985" y="20943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0" name="Oval 1489">
              <a:extLst>
                <a:ext uri="{FF2B5EF4-FFF2-40B4-BE49-F238E27FC236}">
                  <a16:creationId xmlns:a16="http://schemas.microsoft.com/office/drawing/2014/main" id="{84A853EF-B2ED-4532-B819-ABDA678DBDC0}"/>
                </a:ext>
              </a:extLst>
            </p:cNvPr>
            <p:cNvSpPr/>
            <p:nvPr/>
          </p:nvSpPr>
          <p:spPr bwMode="auto">
            <a:xfrm>
              <a:off x="4720985" y="213954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1" name="Oval 1490">
              <a:extLst>
                <a:ext uri="{FF2B5EF4-FFF2-40B4-BE49-F238E27FC236}">
                  <a16:creationId xmlns:a16="http://schemas.microsoft.com/office/drawing/2014/main" id="{AB70D9D2-6515-4226-9E71-62B4E99F2BB3}"/>
                </a:ext>
              </a:extLst>
            </p:cNvPr>
            <p:cNvSpPr/>
            <p:nvPr/>
          </p:nvSpPr>
          <p:spPr bwMode="auto">
            <a:xfrm>
              <a:off x="4720985" y="221098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2" name="Oval 1491">
              <a:extLst>
                <a:ext uri="{FF2B5EF4-FFF2-40B4-BE49-F238E27FC236}">
                  <a16:creationId xmlns:a16="http://schemas.microsoft.com/office/drawing/2014/main" id="{3621C86F-DCD5-4CA1-9AD6-43FAE4033C13}"/>
                </a:ext>
              </a:extLst>
            </p:cNvPr>
            <p:cNvSpPr/>
            <p:nvPr/>
          </p:nvSpPr>
          <p:spPr bwMode="auto">
            <a:xfrm>
              <a:off x="4720985" y="225384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3" name="Oval 1492">
              <a:extLst>
                <a:ext uri="{FF2B5EF4-FFF2-40B4-BE49-F238E27FC236}">
                  <a16:creationId xmlns:a16="http://schemas.microsoft.com/office/drawing/2014/main" id="{89124678-DC62-413E-9597-EB4FB925E8B4}"/>
                </a:ext>
              </a:extLst>
            </p:cNvPr>
            <p:cNvSpPr/>
            <p:nvPr/>
          </p:nvSpPr>
          <p:spPr bwMode="auto">
            <a:xfrm>
              <a:off x="4720985" y="231099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4" name="Oval 1493">
              <a:extLst>
                <a:ext uri="{FF2B5EF4-FFF2-40B4-BE49-F238E27FC236}">
                  <a16:creationId xmlns:a16="http://schemas.microsoft.com/office/drawing/2014/main" id="{1F378976-F0C2-4FA2-947F-249BB4A8BE84}"/>
                </a:ext>
              </a:extLst>
            </p:cNvPr>
            <p:cNvSpPr/>
            <p:nvPr/>
          </p:nvSpPr>
          <p:spPr bwMode="auto">
            <a:xfrm>
              <a:off x="4720985" y="234433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5" name="Oval 1494">
              <a:extLst>
                <a:ext uri="{FF2B5EF4-FFF2-40B4-BE49-F238E27FC236}">
                  <a16:creationId xmlns:a16="http://schemas.microsoft.com/office/drawing/2014/main" id="{637FC0D1-61F1-4183-9E97-A217DA8C743C}"/>
                </a:ext>
              </a:extLst>
            </p:cNvPr>
            <p:cNvSpPr/>
            <p:nvPr/>
          </p:nvSpPr>
          <p:spPr bwMode="auto">
            <a:xfrm>
              <a:off x="4720985" y="238243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6" name="Oval 1495">
              <a:extLst>
                <a:ext uri="{FF2B5EF4-FFF2-40B4-BE49-F238E27FC236}">
                  <a16:creationId xmlns:a16="http://schemas.microsoft.com/office/drawing/2014/main" id="{0132CE40-8A5A-40B1-8BEA-7058ACAD7B84}"/>
                </a:ext>
              </a:extLst>
            </p:cNvPr>
            <p:cNvSpPr/>
            <p:nvPr/>
          </p:nvSpPr>
          <p:spPr bwMode="auto">
            <a:xfrm>
              <a:off x="4720985" y="241815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7" name="Oval 1496">
              <a:extLst>
                <a:ext uri="{FF2B5EF4-FFF2-40B4-BE49-F238E27FC236}">
                  <a16:creationId xmlns:a16="http://schemas.microsoft.com/office/drawing/2014/main" id="{BA7B8582-99F3-46B2-A495-8ADD6DDEB38E}"/>
                </a:ext>
              </a:extLst>
            </p:cNvPr>
            <p:cNvSpPr/>
            <p:nvPr/>
          </p:nvSpPr>
          <p:spPr bwMode="auto">
            <a:xfrm>
              <a:off x="4720985" y="24610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8" name="Oval 1497">
              <a:extLst>
                <a:ext uri="{FF2B5EF4-FFF2-40B4-BE49-F238E27FC236}">
                  <a16:creationId xmlns:a16="http://schemas.microsoft.com/office/drawing/2014/main" id="{6500A8EC-F25C-4832-BC48-E17CB6367FC0}"/>
                </a:ext>
              </a:extLst>
            </p:cNvPr>
            <p:cNvSpPr/>
            <p:nvPr/>
          </p:nvSpPr>
          <p:spPr bwMode="auto">
            <a:xfrm>
              <a:off x="4706214" y="251578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99" name="Oval 1498">
              <a:extLst>
                <a:ext uri="{FF2B5EF4-FFF2-40B4-BE49-F238E27FC236}">
                  <a16:creationId xmlns:a16="http://schemas.microsoft.com/office/drawing/2014/main" id="{71EBA79E-963F-46A9-8209-E28A0DFB6A53}"/>
                </a:ext>
              </a:extLst>
            </p:cNvPr>
            <p:cNvSpPr/>
            <p:nvPr/>
          </p:nvSpPr>
          <p:spPr bwMode="auto">
            <a:xfrm>
              <a:off x="4744621" y="251578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0" name="Oval 1499">
              <a:extLst>
                <a:ext uri="{FF2B5EF4-FFF2-40B4-BE49-F238E27FC236}">
                  <a16:creationId xmlns:a16="http://schemas.microsoft.com/office/drawing/2014/main" id="{1DBDD1DF-D061-4D3D-825F-AB83098AEE8B}"/>
                </a:ext>
              </a:extLst>
            </p:cNvPr>
            <p:cNvSpPr/>
            <p:nvPr/>
          </p:nvSpPr>
          <p:spPr bwMode="auto">
            <a:xfrm>
              <a:off x="4667811" y="25515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1" name="Oval 1500">
              <a:extLst>
                <a:ext uri="{FF2B5EF4-FFF2-40B4-BE49-F238E27FC236}">
                  <a16:creationId xmlns:a16="http://schemas.microsoft.com/office/drawing/2014/main" id="{7E563A3B-D296-4128-BAE0-4C284868448E}"/>
                </a:ext>
              </a:extLst>
            </p:cNvPr>
            <p:cNvSpPr/>
            <p:nvPr/>
          </p:nvSpPr>
          <p:spPr bwMode="auto">
            <a:xfrm>
              <a:off x="4709171" y="256102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2" name="Oval 1501">
              <a:extLst>
                <a:ext uri="{FF2B5EF4-FFF2-40B4-BE49-F238E27FC236}">
                  <a16:creationId xmlns:a16="http://schemas.microsoft.com/office/drawing/2014/main" id="{950F356A-8E51-43A2-8B8E-9C9A04E43EC2}"/>
                </a:ext>
              </a:extLst>
            </p:cNvPr>
            <p:cNvSpPr/>
            <p:nvPr/>
          </p:nvSpPr>
          <p:spPr bwMode="auto">
            <a:xfrm>
              <a:off x="4750531" y="256579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3" name="Oval 1502">
              <a:extLst>
                <a:ext uri="{FF2B5EF4-FFF2-40B4-BE49-F238E27FC236}">
                  <a16:creationId xmlns:a16="http://schemas.microsoft.com/office/drawing/2014/main" id="{1C7D19A7-0199-4DE6-9220-53D3E10558A0}"/>
                </a:ext>
              </a:extLst>
            </p:cNvPr>
            <p:cNvSpPr/>
            <p:nvPr/>
          </p:nvSpPr>
          <p:spPr bwMode="auto">
            <a:xfrm>
              <a:off x="4794845" y="257531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4" name="Oval 1503">
              <a:extLst>
                <a:ext uri="{FF2B5EF4-FFF2-40B4-BE49-F238E27FC236}">
                  <a16:creationId xmlns:a16="http://schemas.microsoft.com/office/drawing/2014/main" id="{FAF1D9C2-EEEE-4688-BE19-9B60EBA2C360}"/>
                </a:ext>
              </a:extLst>
            </p:cNvPr>
            <p:cNvSpPr/>
            <p:nvPr/>
          </p:nvSpPr>
          <p:spPr bwMode="auto">
            <a:xfrm>
              <a:off x="4756440" y="260627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5" name="Oval 1504">
              <a:extLst>
                <a:ext uri="{FF2B5EF4-FFF2-40B4-BE49-F238E27FC236}">
                  <a16:creationId xmlns:a16="http://schemas.microsoft.com/office/drawing/2014/main" id="{A7E77001-3EB1-47E8-BF8F-04C9E7A4B4A8}"/>
                </a:ext>
              </a:extLst>
            </p:cNvPr>
            <p:cNvSpPr/>
            <p:nvPr/>
          </p:nvSpPr>
          <p:spPr bwMode="auto">
            <a:xfrm>
              <a:off x="4718035" y="26372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6" name="Oval 1505">
              <a:extLst>
                <a:ext uri="{FF2B5EF4-FFF2-40B4-BE49-F238E27FC236}">
                  <a16:creationId xmlns:a16="http://schemas.microsoft.com/office/drawing/2014/main" id="{982C2663-2BC8-4578-889F-34B89756FFA6}"/>
                </a:ext>
              </a:extLst>
            </p:cNvPr>
            <p:cNvSpPr/>
            <p:nvPr/>
          </p:nvSpPr>
          <p:spPr bwMode="auto">
            <a:xfrm>
              <a:off x="4676675" y="26372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7" name="Oval 1506">
              <a:extLst>
                <a:ext uri="{FF2B5EF4-FFF2-40B4-BE49-F238E27FC236}">
                  <a16:creationId xmlns:a16="http://schemas.microsoft.com/office/drawing/2014/main" id="{9807FDDF-AB96-41D8-8276-CF80ABD3C14F}"/>
                </a:ext>
              </a:extLst>
            </p:cNvPr>
            <p:cNvSpPr/>
            <p:nvPr/>
          </p:nvSpPr>
          <p:spPr bwMode="auto">
            <a:xfrm>
              <a:off x="4685538" y="266818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8" name="Oval 1507">
              <a:extLst>
                <a:ext uri="{FF2B5EF4-FFF2-40B4-BE49-F238E27FC236}">
                  <a16:creationId xmlns:a16="http://schemas.microsoft.com/office/drawing/2014/main" id="{28DE7ADA-A0C0-4D59-A944-70EFFED5EF4E}"/>
                </a:ext>
              </a:extLst>
            </p:cNvPr>
            <p:cNvSpPr/>
            <p:nvPr/>
          </p:nvSpPr>
          <p:spPr bwMode="auto">
            <a:xfrm>
              <a:off x="4732806" y="267294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09" name="Oval 1508">
              <a:extLst>
                <a:ext uri="{FF2B5EF4-FFF2-40B4-BE49-F238E27FC236}">
                  <a16:creationId xmlns:a16="http://schemas.microsoft.com/office/drawing/2014/main" id="{406EC6EF-BC2E-4536-A749-8FB08A56658B}"/>
                </a:ext>
              </a:extLst>
            </p:cNvPr>
            <p:cNvSpPr/>
            <p:nvPr/>
          </p:nvSpPr>
          <p:spPr bwMode="auto">
            <a:xfrm>
              <a:off x="4759395" y="267532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0" name="Oval 1509">
              <a:extLst>
                <a:ext uri="{FF2B5EF4-FFF2-40B4-BE49-F238E27FC236}">
                  <a16:creationId xmlns:a16="http://schemas.microsoft.com/office/drawing/2014/main" id="{CE878B8F-7332-4DB4-AC21-731E14CB60AF}"/>
                </a:ext>
              </a:extLst>
            </p:cNvPr>
            <p:cNvSpPr/>
            <p:nvPr/>
          </p:nvSpPr>
          <p:spPr bwMode="auto">
            <a:xfrm>
              <a:off x="4791892" y="26610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1" name="Oval 1510">
              <a:extLst>
                <a:ext uri="{FF2B5EF4-FFF2-40B4-BE49-F238E27FC236}">
                  <a16:creationId xmlns:a16="http://schemas.microsoft.com/office/drawing/2014/main" id="{24E7B0FB-AE96-4424-BF67-5538B888D650}"/>
                </a:ext>
              </a:extLst>
            </p:cNvPr>
            <p:cNvSpPr/>
            <p:nvPr/>
          </p:nvSpPr>
          <p:spPr bwMode="auto">
            <a:xfrm>
              <a:off x="4756441" y="27039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2" name="Oval 1511">
              <a:extLst>
                <a:ext uri="{FF2B5EF4-FFF2-40B4-BE49-F238E27FC236}">
                  <a16:creationId xmlns:a16="http://schemas.microsoft.com/office/drawing/2014/main" id="{6BDAD494-2FDC-4052-9247-377AAEDA084D}"/>
                </a:ext>
              </a:extLst>
            </p:cNvPr>
            <p:cNvSpPr/>
            <p:nvPr/>
          </p:nvSpPr>
          <p:spPr bwMode="auto">
            <a:xfrm>
              <a:off x="4720990" y="27110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3" name="Oval 1512">
              <a:extLst>
                <a:ext uri="{FF2B5EF4-FFF2-40B4-BE49-F238E27FC236}">
                  <a16:creationId xmlns:a16="http://schemas.microsoft.com/office/drawing/2014/main" id="{49B5DA76-1EB4-48F7-8DE1-781C6D7FBFA9}"/>
                </a:ext>
              </a:extLst>
            </p:cNvPr>
            <p:cNvSpPr/>
            <p:nvPr/>
          </p:nvSpPr>
          <p:spPr bwMode="auto">
            <a:xfrm>
              <a:off x="4673722" y="27110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4" name="Oval 1513">
              <a:extLst>
                <a:ext uri="{FF2B5EF4-FFF2-40B4-BE49-F238E27FC236}">
                  <a16:creationId xmlns:a16="http://schemas.microsoft.com/office/drawing/2014/main" id="{7292A93F-AF8F-4556-9FB3-441C1E7592F8}"/>
                </a:ext>
              </a:extLst>
            </p:cNvPr>
            <p:cNvSpPr/>
            <p:nvPr/>
          </p:nvSpPr>
          <p:spPr bwMode="auto">
            <a:xfrm>
              <a:off x="4673722" y="27634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5" name="Oval 1514">
              <a:extLst>
                <a:ext uri="{FF2B5EF4-FFF2-40B4-BE49-F238E27FC236}">
                  <a16:creationId xmlns:a16="http://schemas.microsoft.com/office/drawing/2014/main" id="{22523F7B-92A7-45D1-9F0A-A9BEB91012C4}"/>
                </a:ext>
              </a:extLst>
            </p:cNvPr>
            <p:cNvSpPr/>
            <p:nvPr/>
          </p:nvSpPr>
          <p:spPr bwMode="auto">
            <a:xfrm>
              <a:off x="4670768" y="279915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6" name="Oval 1515">
              <a:extLst>
                <a:ext uri="{FF2B5EF4-FFF2-40B4-BE49-F238E27FC236}">
                  <a16:creationId xmlns:a16="http://schemas.microsoft.com/office/drawing/2014/main" id="{28DAF019-1563-4338-84AD-9C33D1862226}"/>
                </a:ext>
              </a:extLst>
            </p:cNvPr>
            <p:cNvSpPr/>
            <p:nvPr/>
          </p:nvSpPr>
          <p:spPr bwMode="auto">
            <a:xfrm>
              <a:off x="4667814" y="28324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7" name="Oval 1516">
              <a:extLst>
                <a:ext uri="{FF2B5EF4-FFF2-40B4-BE49-F238E27FC236}">
                  <a16:creationId xmlns:a16="http://schemas.microsoft.com/office/drawing/2014/main" id="{792BD22D-19CB-46D1-8189-7B27AC55026E}"/>
                </a:ext>
              </a:extLst>
            </p:cNvPr>
            <p:cNvSpPr/>
            <p:nvPr/>
          </p:nvSpPr>
          <p:spPr bwMode="auto">
            <a:xfrm>
              <a:off x="4620546" y="2734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8" name="Oval 1517">
              <a:extLst>
                <a:ext uri="{FF2B5EF4-FFF2-40B4-BE49-F238E27FC236}">
                  <a16:creationId xmlns:a16="http://schemas.microsoft.com/office/drawing/2014/main" id="{B05FC1EC-EAEC-4B42-BFDA-8AEFF7FF8F1C}"/>
                </a:ext>
              </a:extLst>
            </p:cNvPr>
            <p:cNvSpPr/>
            <p:nvPr/>
          </p:nvSpPr>
          <p:spPr bwMode="auto">
            <a:xfrm>
              <a:off x="4667814" y="2734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19" name="Oval 1518">
              <a:extLst>
                <a:ext uri="{FF2B5EF4-FFF2-40B4-BE49-F238E27FC236}">
                  <a16:creationId xmlns:a16="http://schemas.microsoft.com/office/drawing/2014/main" id="{F792E430-A1EA-4D8B-8D66-2CB8A31B4588}"/>
                </a:ext>
              </a:extLst>
            </p:cNvPr>
            <p:cNvSpPr/>
            <p:nvPr/>
          </p:nvSpPr>
          <p:spPr bwMode="auto">
            <a:xfrm>
              <a:off x="4715082" y="2734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0" name="Oval 1519">
              <a:extLst>
                <a:ext uri="{FF2B5EF4-FFF2-40B4-BE49-F238E27FC236}">
                  <a16:creationId xmlns:a16="http://schemas.microsoft.com/office/drawing/2014/main" id="{3A962320-AE63-4C2E-8749-4ADBDB82D4FD}"/>
                </a:ext>
              </a:extLst>
            </p:cNvPr>
            <p:cNvSpPr/>
            <p:nvPr/>
          </p:nvSpPr>
          <p:spPr bwMode="auto">
            <a:xfrm>
              <a:off x="4753487" y="2734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1" name="Oval 1520">
              <a:extLst>
                <a:ext uri="{FF2B5EF4-FFF2-40B4-BE49-F238E27FC236}">
                  <a16:creationId xmlns:a16="http://schemas.microsoft.com/office/drawing/2014/main" id="{41A56370-C5A3-47D0-963C-65BFC7A5F783}"/>
                </a:ext>
              </a:extLst>
            </p:cNvPr>
            <p:cNvSpPr/>
            <p:nvPr/>
          </p:nvSpPr>
          <p:spPr bwMode="auto">
            <a:xfrm>
              <a:off x="4827343" y="2734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2" name="Oval 1521">
              <a:extLst>
                <a:ext uri="{FF2B5EF4-FFF2-40B4-BE49-F238E27FC236}">
                  <a16:creationId xmlns:a16="http://schemas.microsoft.com/office/drawing/2014/main" id="{5EE19F2C-8852-4A9E-992A-4F7E79B1D701}"/>
                </a:ext>
              </a:extLst>
            </p:cNvPr>
            <p:cNvSpPr/>
            <p:nvPr/>
          </p:nvSpPr>
          <p:spPr bwMode="auto">
            <a:xfrm>
              <a:off x="4774167" y="27372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3" name="Oval 1522">
              <a:extLst>
                <a:ext uri="{FF2B5EF4-FFF2-40B4-BE49-F238E27FC236}">
                  <a16:creationId xmlns:a16="http://schemas.microsoft.com/office/drawing/2014/main" id="{D08A188C-2A33-4D64-9ADA-975E0C801FC8}"/>
                </a:ext>
              </a:extLst>
            </p:cNvPr>
            <p:cNvSpPr/>
            <p:nvPr/>
          </p:nvSpPr>
          <p:spPr bwMode="auto">
            <a:xfrm>
              <a:off x="4774167" y="275867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4" name="Oval 1523">
              <a:extLst>
                <a:ext uri="{FF2B5EF4-FFF2-40B4-BE49-F238E27FC236}">
                  <a16:creationId xmlns:a16="http://schemas.microsoft.com/office/drawing/2014/main" id="{BCB2C7E3-75A2-4445-A473-A0626EE82784}"/>
                </a:ext>
              </a:extLst>
            </p:cNvPr>
            <p:cNvSpPr/>
            <p:nvPr/>
          </p:nvSpPr>
          <p:spPr bwMode="auto">
            <a:xfrm>
              <a:off x="4774167" y="277772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5" name="Oval 1524">
              <a:extLst>
                <a:ext uri="{FF2B5EF4-FFF2-40B4-BE49-F238E27FC236}">
                  <a16:creationId xmlns:a16="http://schemas.microsoft.com/office/drawing/2014/main" id="{C6AAB5FE-4AD9-4BF7-8BE1-2F45C6763E5C}"/>
                </a:ext>
              </a:extLst>
            </p:cNvPr>
            <p:cNvSpPr/>
            <p:nvPr/>
          </p:nvSpPr>
          <p:spPr bwMode="auto">
            <a:xfrm>
              <a:off x="4774167" y="280629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6" name="Oval 1525">
              <a:extLst>
                <a:ext uri="{FF2B5EF4-FFF2-40B4-BE49-F238E27FC236}">
                  <a16:creationId xmlns:a16="http://schemas.microsoft.com/office/drawing/2014/main" id="{0655DB2C-E384-4AD6-B84A-0FD47EFC0616}"/>
                </a:ext>
              </a:extLst>
            </p:cNvPr>
            <p:cNvSpPr/>
            <p:nvPr/>
          </p:nvSpPr>
          <p:spPr bwMode="auto">
            <a:xfrm>
              <a:off x="4774167" y="2837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7" name="Oval 1526">
              <a:extLst>
                <a:ext uri="{FF2B5EF4-FFF2-40B4-BE49-F238E27FC236}">
                  <a16:creationId xmlns:a16="http://schemas.microsoft.com/office/drawing/2014/main" id="{0C2B02CC-3FCC-444A-8150-0D023B49E658}"/>
                </a:ext>
              </a:extLst>
            </p:cNvPr>
            <p:cNvSpPr/>
            <p:nvPr/>
          </p:nvSpPr>
          <p:spPr bwMode="auto">
            <a:xfrm>
              <a:off x="4803711" y="277057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8" name="Oval 1527">
              <a:extLst>
                <a:ext uri="{FF2B5EF4-FFF2-40B4-BE49-F238E27FC236}">
                  <a16:creationId xmlns:a16="http://schemas.microsoft.com/office/drawing/2014/main" id="{D186D4FB-6A13-4872-A986-8EF6526D2863}"/>
                </a:ext>
              </a:extLst>
            </p:cNvPr>
            <p:cNvSpPr/>
            <p:nvPr/>
          </p:nvSpPr>
          <p:spPr bwMode="auto">
            <a:xfrm>
              <a:off x="4842116" y="277057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29" name="Oval 1528">
              <a:extLst>
                <a:ext uri="{FF2B5EF4-FFF2-40B4-BE49-F238E27FC236}">
                  <a16:creationId xmlns:a16="http://schemas.microsoft.com/office/drawing/2014/main" id="{71A3C3EA-4FAE-4661-8A0E-7D5449FB7F2D}"/>
                </a:ext>
              </a:extLst>
            </p:cNvPr>
            <p:cNvSpPr/>
            <p:nvPr/>
          </p:nvSpPr>
          <p:spPr bwMode="auto">
            <a:xfrm>
              <a:off x="4877567" y="277057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0" name="Oval 1529">
              <a:extLst>
                <a:ext uri="{FF2B5EF4-FFF2-40B4-BE49-F238E27FC236}">
                  <a16:creationId xmlns:a16="http://schemas.microsoft.com/office/drawing/2014/main" id="{CE6C1818-CE31-4CC4-82B8-BDD34BBACBCB}"/>
                </a:ext>
              </a:extLst>
            </p:cNvPr>
            <p:cNvSpPr/>
            <p:nvPr/>
          </p:nvSpPr>
          <p:spPr bwMode="auto">
            <a:xfrm>
              <a:off x="4812572" y="27991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1" name="Oval 1530">
              <a:extLst>
                <a:ext uri="{FF2B5EF4-FFF2-40B4-BE49-F238E27FC236}">
                  <a16:creationId xmlns:a16="http://schemas.microsoft.com/office/drawing/2014/main" id="{311EB861-EA7B-40D3-BB06-F32DE213906E}"/>
                </a:ext>
              </a:extLst>
            </p:cNvPr>
            <p:cNvSpPr/>
            <p:nvPr/>
          </p:nvSpPr>
          <p:spPr bwMode="auto">
            <a:xfrm>
              <a:off x="4853933" y="27991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2" name="Oval 1531">
              <a:extLst>
                <a:ext uri="{FF2B5EF4-FFF2-40B4-BE49-F238E27FC236}">
                  <a16:creationId xmlns:a16="http://schemas.microsoft.com/office/drawing/2014/main" id="{F7DF26D9-7ABD-486A-B796-081661900B69}"/>
                </a:ext>
              </a:extLst>
            </p:cNvPr>
            <p:cNvSpPr/>
            <p:nvPr/>
          </p:nvSpPr>
          <p:spPr bwMode="auto">
            <a:xfrm>
              <a:off x="4812572" y="28253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3" name="Oval 1532">
              <a:extLst>
                <a:ext uri="{FF2B5EF4-FFF2-40B4-BE49-F238E27FC236}">
                  <a16:creationId xmlns:a16="http://schemas.microsoft.com/office/drawing/2014/main" id="{6585BE67-EBF8-45AD-8150-863C410D6CA3}"/>
                </a:ext>
              </a:extLst>
            </p:cNvPr>
            <p:cNvSpPr/>
            <p:nvPr/>
          </p:nvSpPr>
          <p:spPr bwMode="auto">
            <a:xfrm>
              <a:off x="4626455" y="277533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4" name="Oval 1533">
              <a:extLst>
                <a:ext uri="{FF2B5EF4-FFF2-40B4-BE49-F238E27FC236}">
                  <a16:creationId xmlns:a16="http://schemas.microsoft.com/office/drawing/2014/main" id="{768211ED-EF75-420A-AE43-2C2CD9D5A0C0}"/>
                </a:ext>
              </a:extLst>
            </p:cNvPr>
            <p:cNvSpPr/>
            <p:nvPr/>
          </p:nvSpPr>
          <p:spPr bwMode="auto">
            <a:xfrm>
              <a:off x="4585095" y="278248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5" name="Oval 1534">
              <a:extLst>
                <a:ext uri="{FF2B5EF4-FFF2-40B4-BE49-F238E27FC236}">
                  <a16:creationId xmlns:a16="http://schemas.microsoft.com/office/drawing/2014/main" id="{E9123905-75C6-49CC-908E-4EDF65224306}"/>
                </a:ext>
              </a:extLst>
            </p:cNvPr>
            <p:cNvSpPr/>
            <p:nvPr/>
          </p:nvSpPr>
          <p:spPr bwMode="auto">
            <a:xfrm>
              <a:off x="4620546" y="280153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6" name="Oval 1535">
              <a:extLst>
                <a:ext uri="{FF2B5EF4-FFF2-40B4-BE49-F238E27FC236}">
                  <a16:creationId xmlns:a16="http://schemas.microsoft.com/office/drawing/2014/main" id="{6F3D7872-ED79-4690-837A-13867A08312C}"/>
                </a:ext>
              </a:extLst>
            </p:cNvPr>
            <p:cNvSpPr/>
            <p:nvPr/>
          </p:nvSpPr>
          <p:spPr bwMode="auto">
            <a:xfrm>
              <a:off x="4709173" y="279677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7" name="Oval 1536">
              <a:extLst>
                <a:ext uri="{FF2B5EF4-FFF2-40B4-BE49-F238E27FC236}">
                  <a16:creationId xmlns:a16="http://schemas.microsoft.com/office/drawing/2014/main" id="{F3B4F841-F630-44FB-942C-2589593363A2}"/>
                </a:ext>
              </a:extLst>
            </p:cNvPr>
            <p:cNvSpPr/>
            <p:nvPr/>
          </p:nvSpPr>
          <p:spPr bwMode="auto">
            <a:xfrm>
              <a:off x="4611683" y="28563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8" name="Oval 1537">
              <a:extLst>
                <a:ext uri="{FF2B5EF4-FFF2-40B4-BE49-F238E27FC236}">
                  <a16:creationId xmlns:a16="http://schemas.microsoft.com/office/drawing/2014/main" id="{8448D19B-71B5-4C11-94C8-F634938474A7}"/>
                </a:ext>
              </a:extLst>
            </p:cNvPr>
            <p:cNvSpPr/>
            <p:nvPr/>
          </p:nvSpPr>
          <p:spPr bwMode="auto">
            <a:xfrm>
              <a:off x="4729853" y="28515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39" name="Oval 1538">
              <a:extLst>
                <a:ext uri="{FF2B5EF4-FFF2-40B4-BE49-F238E27FC236}">
                  <a16:creationId xmlns:a16="http://schemas.microsoft.com/office/drawing/2014/main" id="{A440252F-B6E4-4C12-A4B7-55698A56CCF9}"/>
                </a:ext>
              </a:extLst>
            </p:cNvPr>
            <p:cNvSpPr/>
            <p:nvPr/>
          </p:nvSpPr>
          <p:spPr bwMode="auto">
            <a:xfrm>
              <a:off x="4806665" y="28515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0" name="Oval 1539">
              <a:extLst>
                <a:ext uri="{FF2B5EF4-FFF2-40B4-BE49-F238E27FC236}">
                  <a16:creationId xmlns:a16="http://schemas.microsoft.com/office/drawing/2014/main" id="{6BDE7D49-ECC0-4386-9C2A-1D0B9AD96E56}"/>
                </a:ext>
              </a:extLst>
            </p:cNvPr>
            <p:cNvSpPr/>
            <p:nvPr/>
          </p:nvSpPr>
          <p:spPr bwMode="auto">
            <a:xfrm>
              <a:off x="4848023" y="28515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1" name="Oval 1540">
              <a:extLst>
                <a:ext uri="{FF2B5EF4-FFF2-40B4-BE49-F238E27FC236}">
                  <a16:creationId xmlns:a16="http://schemas.microsoft.com/office/drawing/2014/main" id="{C0DAFEFE-5108-451B-9636-35E1E4EFBA4C}"/>
                </a:ext>
              </a:extLst>
            </p:cNvPr>
            <p:cNvSpPr/>
            <p:nvPr/>
          </p:nvSpPr>
          <p:spPr bwMode="auto">
            <a:xfrm>
              <a:off x="4830299" y="2880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2" name="Oval 1541">
              <a:extLst>
                <a:ext uri="{FF2B5EF4-FFF2-40B4-BE49-F238E27FC236}">
                  <a16:creationId xmlns:a16="http://schemas.microsoft.com/office/drawing/2014/main" id="{C6FA3879-C31C-4ACC-A113-2F855552DE23}"/>
                </a:ext>
              </a:extLst>
            </p:cNvPr>
            <p:cNvSpPr/>
            <p:nvPr/>
          </p:nvSpPr>
          <p:spPr bwMode="auto">
            <a:xfrm>
              <a:off x="4777121" y="2880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3" name="Oval 1542">
              <a:extLst>
                <a:ext uri="{FF2B5EF4-FFF2-40B4-BE49-F238E27FC236}">
                  <a16:creationId xmlns:a16="http://schemas.microsoft.com/office/drawing/2014/main" id="{D89D8002-B4D8-475D-8090-20B4880BD014}"/>
                </a:ext>
              </a:extLst>
            </p:cNvPr>
            <p:cNvSpPr/>
            <p:nvPr/>
          </p:nvSpPr>
          <p:spPr bwMode="auto">
            <a:xfrm>
              <a:off x="4697356" y="2880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4" name="Oval 1543">
              <a:extLst>
                <a:ext uri="{FF2B5EF4-FFF2-40B4-BE49-F238E27FC236}">
                  <a16:creationId xmlns:a16="http://schemas.microsoft.com/office/drawing/2014/main" id="{27EEBF1B-BD5B-49F3-A3E8-C176D0F88649}"/>
                </a:ext>
              </a:extLst>
            </p:cNvPr>
            <p:cNvSpPr/>
            <p:nvPr/>
          </p:nvSpPr>
          <p:spPr bwMode="auto">
            <a:xfrm>
              <a:off x="4582141" y="2880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5" name="Oval 1544">
              <a:extLst>
                <a:ext uri="{FF2B5EF4-FFF2-40B4-BE49-F238E27FC236}">
                  <a16:creationId xmlns:a16="http://schemas.microsoft.com/office/drawing/2014/main" id="{4F582C07-4662-4772-83A3-98C58E7B2AAB}"/>
                </a:ext>
              </a:extLst>
            </p:cNvPr>
            <p:cNvSpPr/>
            <p:nvPr/>
          </p:nvSpPr>
          <p:spPr bwMode="auto">
            <a:xfrm>
              <a:off x="4540781" y="2880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6" name="Oval 1545">
              <a:extLst>
                <a:ext uri="{FF2B5EF4-FFF2-40B4-BE49-F238E27FC236}">
                  <a16:creationId xmlns:a16="http://schemas.microsoft.com/office/drawing/2014/main" id="{923CD1FB-2C1B-42A3-9C3D-88FF6FE6DDCD}"/>
                </a:ext>
              </a:extLst>
            </p:cNvPr>
            <p:cNvSpPr/>
            <p:nvPr/>
          </p:nvSpPr>
          <p:spPr bwMode="auto">
            <a:xfrm>
              <a:off x="4623500" y="28920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7" name="Oval 1546">
              <a:extLst>
                <a:ext uri="{FF2B5EF4-FFF2-40B4-BE49-F238E27FC236}">
                  <a16:creationId xmlns:a16="http://schemas.microsoft.com/office/drawing/2014/main" id="{7B29CEB9-4AE0-416C-97F0-7CB2AAAABA8F}"/>
                </a:ext>
              </a:extLst>
            </p:cNvPr>
            <p:cNvSpPr/>
            <p:nvPr/>
          </p:nvSpPr>
          <p:spPr bwMode="auto">
            <a:xfrm>
              <a:off x="4682585" y="28920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8" name="Oval 1547">
              <a:extLst>
                <a:ext uri="{FF2B5EF4-FFF2-40B4-BE49-F238E27FC236}">
                  <a16:creationId xmlns:a16="http://schemas.microsoft.com/office/drawing/2014/main" id="{7875C130-C73A-46D0-9345-8BC633839333}"/>
                </a:ext>
              </a:extLst>
            </p:cNvPr>
            <p:cNvSpPr/>
            <p:nvPr/>
          </p:nvSpPr>
          <p:spPr bwMode="auto">
            <a:xfrm>
              <a:off x="4419657" y="29086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49" name="Oval 1548">
              <a:extLst>
                <a:ext uri="{FF2B5EF4-FFF2-40B4-BE49-F238E27FC236}">
                  <a16:creationId xmlns:a16="http://schemas.microsoft.com/office/drawing/2014/main" id="{1CE12840-049E-4699-9BDB-B0F76944D943}"/>
                </a:ext>
              </a:extLst>
            </p:cNvPr>
            <p:cNvSpPr/>
            <p:nvPr/>
          </p:nvSpPr>
          <p:spPr bwMode="auto">
            <a:xfrm>
              <a:off x="4466925" y="29086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0" name="Oval 1549">
              <a:extLst>
                <a:ext uri="{FF2B5EF4-FFF2-40B4-BE49-F238E27FC236}">
                  <a16:creationId xmlns:a16="http://schemas.microsoft.com/office/drawing/2014/main" id="{ABBAAE09-AD48-4E4D-ADA1-E089EA149E05}"/>
                </a:ext>
              </a:extLst>
            </p:cNvPr>
            <p:cNvSpPr/>
            <p:nvPr/>
          </p:nvSpPr>
          <p:spPr bwMode="auto">
            <a:xfrm>
              <a:off x="4511239" y="29086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1" name="Oval 1550">
              <a:extLst>
                <a:ext uri="{FF2B5EF4-FFF2-40B4-BE49-F238E27FC236}">
                  <a16:creationId xmlns:a16="http://schemas.microsoft.com/office/drawing/2014/main" id="{33131DEF-DE1C-4494-BB15-85D790E44CB8}"/>
                </a:ext>
              </a:extLst>
            </p:cNvPr>
            <p:cNvSpPr/>
            <p:nvPr/>
          </p:nvSpPr>
          <p:spPr bwMode="auto">
            <a:xfrm>
              <a:off x="4552598" y="291345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2" name="Oval 1551">
              <a:extLst>
                <a:ext uri="{FF2B5EF4-FFF2-40B4-BE49-F238E27FC236}">
                  <a16:creationId xmlns:a16="http://schemas.microsoft.com/office/drawing/2014/main" id="{4C909CFB-33F6-4509-B2BA-EA71D538DBB6}"/>
                </a:ext>
              </a:extLst>
            </p:cNvPr>
            <p:cNvSpPr/>
            <p:nvPr/>
          </p:nvSpPr>
          <p:spPr bwMode="auto">
            <a:xfrm>
              <a:off x="4472833" y="293726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3" name="Oval 1552">
              <a:extLst>
                <a:ext uri="{FF2B5EF4-FFF2-40B4-BE49-F238E27FC236}">
                  <a16:creationId xmlns:a16="http://schemas.microsoft.com/office/drawing/2014/main" id="{BBC74E2A-02CF-4E7E-B1F6-ECBE541C0A3A}"/>
                </a:ext>
              </a:extLst>
            </p:cNvPr>
            <p:cNvSpPr/>
            <p:nvPr/>
          </p:nvSpPr>
          <p:spPr bwMode="auto">
            <a:xfrm>
              <a:off x="4431473" y="29586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4" name="Oval 1553">
              <a:extLst>
                <a:ext uri="{FF2B5EF4-FFF2-40B4-BE49-F238E27FC236}">
                  <a16:creationId xmlns:a16="http://schemas.microsoft.com/office/drawing/2014/main" id="{4ACFA11D-D4E9-46F1-A23E-B52BC665E189}"/>
                </a:ext>
              </a:extLst>
            </p:cNvPr>
            <p:cNvSpPr/>
            <p:nvPr/>
          </p:nvSpPr>
          <p:spPr bwMode="auto">
            <a:xfrm>
              <a:off x="4478741" y="29586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5" name="Oval 1554">
              <a:extLst>
                <a:ext uri="{FF2B5EF4-FFF2-40B4-BE49-F238E27FC236}">
                  <a16:creationId xmlns:a16="http://schemas.microsoft.com/office/drawing/2014/main" id="{66B98340-1E47-4348-B2F9-B1779FD546E7}"/>
                </a:ext>
              </a:extLst>
            </p:cNvPr>
            <p:cNvSpPr/>
            <p:nvPr/>
          </p:nvSpPr>
          <p:spPr bwMode="auto">
            <a:xfrm>
              <a:off x="4520100" y="294440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6" name="Oval 1555">
              <a:extLst>
                <a:ext uri="{FF2B5EF4-FFF2-40B4-BE49-F238E27FC236}">
                  <a16:creationId xmlns:a16="http://schemas.microsoft.com/office/drawing/2014/main" id="{FE5C23A2-50FA-46C2-B73F-90B3EEDA9D81}"/>
                </a:ext>
              </a:extLst>
            </p:cNvPr>
            <p:cNvSpPr/>
            <p:nvPr/>
          </p:nvSpPr>
          <p:spPr bwMode="auto">
            <a:xfrm>
              <a:off x="4555551" y="29467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7" name="Oval 1556">
              <a:extLst>
                <a:ext uri="{FF2B5EF4-FFF2-40B4-BE49-F238E27FC236}">
                  <a16:creationId xmlns:a16="http://schemas.microsoft.com/office/drawing/2014/main" id="{CC29E057-F1A8-46B3-8D31-7CE5ACF5F910}"/>
                </a:ext>
              </a:extLst>
            </p:cNvPr>
            <p:cNvSpPr/>
            <p:nvPr/>
          </p:nvSpPr>
          <p:spPr bwMode="auto">
            <a:xfrm>
              <a:off x="4596910" y="29301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8" name="Oval 1557">
              <a:extLst>
                <a:ext uri="{FF2B5EF4-FFF2-40B4-BE49-F238E27FC236}">
                  <a16:creationId xmlns:a16="http://schemas.microsoft.com/office/drawing/2014/main" id="{5548AE9C-417B-4C0F-9D60-5860FD8D1C7B}"/>
                </a:ext>
              </a:extLst>
            </p:cNvPr>
            <p:cNvSpPr/>
            <p:nvPr/>
          </p:nvSpPr>
          <p:spPr bwMode="auto">
            <a:xfrm>
              <a:off x="4638269" y="29301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59" name="Oval 1558">
              <a:extLst>
                <a:ext uri="{FF2B5EF4-FFF2-40B4-BE49-F238E27FC236}">
                  <a16:creationId xmlns:a16="http://schemas.microsoft.com/office/drawing/2014/main" id="{F1F3226D-DF8F-4D9E-B742-B992E719BFE5}"/>
                </a:ext>
              </a:extLst>
            </p:cNvPr>
            <p:cNvSpPr/>
            <p:nvPr/>
          </p:nvSpPr>
          <p:spPr bwMode="auto">
            <a:xfrm>
              <a:off x="4585093" y="296346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0" name="Oval 1559">
              <a:extLst>
                <a:ext uri="{FF2B5EF4-FFF2-40B4-BE49-F238E27FC236}">
                  <a16:creationId xmlns:a16="http://schemas.microsoft.com/office/drawing/2014/main" id="{33BD0FF9-ED8A-47D7-9413-BBB3561D4022}"/>
                </a:ext>
              </a:extLst>
            </p:cNvPr>
            <p:cNvSpPr/>
            <p:nvPr/>
          </p:nvSpPr>
          <p:spPr bwMode="auto">
            <a:xfrm>
              <a:off x="4629407" y="29610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1" name="Oval 1560">
              <a:extLst>
                <a:ext uri="{FF2B5EF4-FFF2-40B4-BE49-F238E27FC236}">
                  <a16:creationId xmlns:a16="http://schemas.microsoft.com/office/drawing/2014/main" id="{08DE4CDC-AEAC-4F62-B3D5-FD8AB305BA70}"/>
                </a:ext>
              </a:extLst>
            </p:cNvPr>
            <p:cNvSpPr/>
            <p:nvPr/>
          </p:nvSpPr>
          <p:spPr bwMode="auto">
            <a:xfrm>
              <a:off x="4703263" y="2965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2" name="Oval 1561">
              <a:extLst>
                <a:ext uri="{FF2B5EF4-FFF2-40B4-BE49-F238E27FC236}">
                  <a16:creationId xmlns:a16="http://schemas.microsoft.com/office/drawing/2014/main" id="{305632AB-ECB7-4C75-A1DD-174879ED8539}"/>
                </a:ext>
              </a:extLst>
            </p:cNvPr>
            <p:cNvSpPr/>
            <p:nvPr/>
          </p:nvSpPr>
          <p:spPr bwMode="auto">
            <a:xfrm>
              <a:off x="4673721" y="29229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3" name="Oval 1562">
              <a:extLst>
                <a:ext uri="{FF2B5EF4-FFF2-40B4-BE49-F238E27FC236}">
                  <a16:creationId xmlns:a16="http://schemas.microsoft.com/office/drawing/2014/main" id="{BF776A96-8238-4752-B1C3-B0F54B908F16}"/>
                </a:ext>
              </a:extLst>
            </p:cNvPr>
            <p:cNvSpPr/>
            <p:nvPr/>
          </p:nvSpPr>
          <p:spPr bwMode="auto">
            <a:xfrm>
              <a:off x="4667812" y="298965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4" name="Oval 1563">
              <a:extLst>
                <a:ext uri="{FF2B5EF4-FFF2-40B4-BE49-F238E27FC236}">
                  <a16:creationId xmlns:a16="http://schemas.microsoft.com/office/drawing/2014/main" id="{6418EC0B-A8C2-4E24-9A54-DC94A2BABEE1}"/>
                </a:ext>
              </a:extLst>
            </p:cNvPr>
            <p:cNvSpPr/>
            <p:nvPr/>
          </p:nvSpPr>
          <p:spPr bwMode="auto">
            <a:xfrm>
              <a:off x="4638270" y="29467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5" name="Oval 1564">
              <a:extLst>
                <a:ext uri="{FF2B5EF4-FFF2-40B4-BE49-F238E27FC236}">
                  <a16:creationId xmlns:a16="http://schemas.microsoft.com/office/drawing/2014/main" id="{D2F75DF1-1128-47F8-B42D-3A9E63E384C8}"/>
                </a:ext>
              </a:extLst>
            </p:cNvPr>
            <p:cNvSpPr/>
            <p:nvPr/>
          </p:nvSpPr>
          <p:spPr bwMode="auto">
            <a:xfrm>
              <a:off x="4723943" y="298965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6" name="Oval 1565">
              <a:extLst>
                <a:ext uri="{FF2B5EF4-FFF2-40B4-BE49-F238E27FC236}">
                  <a16:creationId xmlns:a16="http://schemas.microsoft.com/office/drawing/2014/main" id="{6CA610B2-7D2A-4A88-B956-ED38D8B6D849}"/>
                </a:ext>
              </a:extLst>
            </p:cNvPr>
            <p:cNvSpPr/>
            <p:nvPr/>
          </p:nvSpPr>
          <p:spPr bwMode="auto">
            <a:xfrm>
              <a:off x="4694401" y="29467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7" name="Oval 1566">
              <a:extLst>
                <a:ext uri="{FF2B5EF4-FFF2-40B4-BE49-F238E27FC236}">
                  <a16:creationId xmlns:a16="http://schemas.microsoft.com/office/drawing/2014/main" id="{F364CE67-A3D1-413D-828E-23C19E694317}"/>
                </a:ext>
              </a:extLst>
            </p:cNvPr>
            <p:cNvSpPr/>
            <p:nvPr/>
          </p:nvSpPr>
          <p:spPr bwMode="auto">
            <a:xfrm>
              <a:off x="4774165" y="29920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8" name="Oval 1567">
              <a:extLst>
                <a:ext uri="{FF2B5EF4-FFF2-40B4-BE49-F238E27FC236}">
                  <a16:creationId xmlns:a16="http://schemas.microsoft.com/office/drawing/2014/main" id="{55A0DD9A-3803-430B-8D93-9451E69AD1F4}"/>
                </a:ext>
              </a:extLst>
            </p:cNvPr>
            <p:cNvSpPr/>
            <p:nvPr/>
          </p:nvSpPr>
          <p:spPr bwMode="auto">
            <a:xfrm>
              <a:off x="4744623" y="294917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69" name="Oval 1568">
              <a:extLst>
                <a:ext uri="{FF2B5EF4-FFF2-40B4-BE49-F238E27FC236}">
                  <a16:creationId xmlns:a16="http://schemas.microsoft.com/office/drawing/2014/main" id="{E7BE8A98-66D4-40E1-8B63-843786A51C4F}"/>
                </a:ext>
              </a:extLst>
            </p:cNvPr>
            <p:cNvSpPr/>
            <p:nvPr/>
          </p:nvSpPr>
          <p:spPr bwMode="auto">
            <a:xfrm>
              <a:off x="4771211" y="29253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0" name="Oval 1569">
              <a:extLst>
                <a:ext uri="{FF2B5EF4-FFF2-40B4-BE49-F238E27FC236}">
                  <a16:creationId xmlns:a16="http://schemas.microsoft.com/office/drawing/2014/main" id="{84D6FAA6-16B6-47D5-8A52-7FDECE13257E}"/>
                </a:ext>
              </a:extLst>
            </p:cNvPr>
            <p:cNvSpPr/>
            <p:nvPr/>
          </p:nvSpPr>
          <p:spPr bwMode="auto">
            <a:xfrm>
              <a:off x="4827342" y="29158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1" name="Oval 1570">
              <a:extLst>
                <a:ext uri="{FF2B5EF4-FFF2-40B4-BE49-F238E27FC236}">
                  <a16:creationId xmlns:a16="http://schemas.microsoft.com/office/drawing/2014/main" id="{4FB966C1-828E-499A-BD56-A74B7C823693}"/>
                </a:ext>
              </a:extLst>
            </p:cNvPr>
            <p:cNvSpPr/>
            <p:nvPr/>
          </p:nvSpPr>
          <p:spPr bwMode="auto">
            <a:xfrm>
              <a:off x="4871656" y="29182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2" name="Oval 1571">
              <a:extLst>
                <a:ext uri="{FF2B5EF4-FFF2-40B4-BE49-F238E27FC236}">
                  <a16:creationId xmlns:a16="http://schemas.microsoft.com/office/drawing/2014/main" id="{DA166EAD-8234-4D55-AC93-397E68D65FF0}"/>
                </a:ext>
              </a:extLst>
            </p:cNvPr>
            <p:cNvSpPr/>
            <p:nvPr/>
          </p:nvSpPr>
          <p:spPr bwMode="auto">
            <a:xfrm>
              <a:off x="4907107" y="29182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3" name="Oval 1572">
              <a:extLst>
                <a:ext uri="{FF2B5EF4-FFF2-40B4-BE49-F238E27FC236}">
                  <a16:creationId xmlns:a16="http://schemas.microsoft.com/office/drawing/2014/main" id="{82350551-3FC2-48BD-AF41-59FAA0A00CFB}"/>
                </a:ext>
              </a:extLst>
            </p:cNvPr>
            <p:cNvSpPr/>
            <p:nvPr/>
          </p:nvSpPr>
          <p:spPr bwMode="auto">
            <a:xfrm>
              <a:off x="4957329" y="29182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4" name="Oval 1573">
              <a:extLst>
                <a:ext uri="{FF2B5EF4-FFF2-40B4-BE49-F238E27FC236}">
                  <a16:creationId xmlns:a16="http://schemas.microsoft.com/office/drawing/2014/main" id="{C7F4DC8A-3D7A-4426-9371-A704D1C75EBC}"/>
                </a:ext>
              </a:extLst>
            </p:cNvPr>
            <p:cNvSpPr/>
            <p:nvPr/>
          </p:nvSpPr>
          <p:spPr bwMode="auto">
            <a:xfrm>
              <a:off x="5010505" y="29205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5" name="Oval 1574">
              <a:extLst>
                <a:ext uri="{FF2B5EF4-FFF2-40B4-BE49-F238E27FC236}">
                  <a16:creationId xmlns:a16="http://schemas.microsoft.com/office/drawing/2014/main" id="{1B243544-8F53-499B-9C7D-759BC9D9FB94}"/>
                </a:ext>
              </a:extLst>
            </p:cNvPr>
            <p:cNvSpPr/>
            <p:nvPr/>
          </p:nvSpPr>
          <p:spPr bwMode="auto">
            <a:xfrm>
              <a:off x="5034139" y="29563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6" name="Oval 1575">
              <a:extLst>
                <a:ext uri="{FF2B5EF4-FFF2-40B4-BE49-F238E27FC236}">
                  <a16:creationId xmlns:a16="http://schemas.microsoft.com/office/drawing/2014/main" id="{A63B45BF-934C-45DD-AE1A-D6E93BEDB8DF}"/>
                </a:ext>
              </a:extLst>
            </p:cNvPr>
            <p:cNvSpPr/>
            <p:nvPr/>
          </p:nvSpPr>
          <p:spPr bwMode="auto">
            <a:xfrm>
              <a:off x="4995734" y="29610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7" name="Oval 1576">
              <a:extLst>
                <a:ext uri="{FF2B5EF4-FFF2-40B4-BE49-F238E27FC236}">
                  <a16:creationId xmlns:a16="http://schemas.microsoft.com/office/drawing/2014/main" id="{3FD500AC-0327-4292-ADE2-E6A6CCA54BEF}"/>
                </a:ext>
              </a:extLst>
            </p:cNvPr>
            <p:cNvSpPr/>
            <p:nvPr/>
          </p:nvSpPr>
          <p:spPr bwMode="auto">
            <a:xfrm>
              <a:off x="4957329" y="29539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8" name="Oval 1577">
              <a:extLst>
                <a:ext uri="{FF2B5EF4-FFF2-40B4-BE49-F238E27FC236}">
                  <a16:creationId xmlns:a16="http://schemas.microsoft.com/office/drawing/2014/main" id="{3FCA3CF4-8953-45C1-84ED-187C7FE5B33D}"/>
                </a:ext>
              </a:extLst>
            </p:cNvPr>
            <p:cNvSpPr/>
            <p:nvPr/>
          </p:nvSpPr>
          <p:spPr bwMode="auto">
            <a:xfrm>
              <a:off x="4918924" y="294917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79" name="Oval 1578">
              <a:extLst>
                <a:ext uri="{FF2B5EF4-FFF2-40B4-BE49-F238E27FC236}">
                  <a16:creationId xmlns:a16="http://schemas.microsoft.com/office/drawing/2014/main" id="{290AA82D-0F43-481E-A094-D55A2CD071DD}"/>
                </a:ext>
              </a:extLst>
            </p:cNvPr>
            <p:cNvSpPr/>
            <p:nvPr/>
          </p:nvSpPr>
          <p:spPr bwMode="auto">
            <a:xfrm>
              <a:off x="4862793" y="29539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0" name="Oval 1579">
              <a:extLst>
                <a:ext uri="{FF2B5EF4-FFF2-40B4-BE49-F238E27FC236}">
                  <a16:creationId xmlns:a16="http://schemas.microsoft.com/office/drawing/2014/main" id="{AF5A0BF0-1AFC-4AA0-A930-54599B9DB4EE}"/>
                </a:ext>
              </a:extLst>
            </p:cNvPr>
            <p:cNvSpPr/>
            <p:nvPr/>
          </p:nvSpPr>
          <p:spPr bwMode="auto">
            <a:xfrm>
              <a:off x="4815525" y="29467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1" name="Oval 1580">
              <a:extLst>
                <a:ext uri="{FF2B5EF4-FFF2-40B4-BE49-F238E27FC236}">
                  <a16:creationId xmlns:a16="http://schemas.microsoft.com/office/drawing/2014/main" id="{E7D4C10B-D294-4417-897E-CD26EC2F6906}"/>
                </a:ext>
              </a:extLst>
            </p:cNvPr>
            <p:cNvSpPr/>
            <p:nvPr/>
          </p:nvSpPr>
          <p:spPr bwMode="auto">
            <a:xfrm>
              <a:off x="4783028" y="29682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2" name="Oval 1581">
              <a:extLst>
                <a:ext uri="{FF2B5EF4-FFF2-40B4-BE49-F238E27FC236}">
                  <a16:creationId xmlns:a16="http://schemas.microsoft.com/office/drawing/2014/main" id="{5931E258-F659-4DA6-93E0-21F7294BC51D}"/>
                </a:ext>
              </a:extLst>
            </p:cNvPr>
            <p:cNvSpPr/>
            <p:nvPr/>
          </p:nvSpPr>
          <p:spPr bwMode="auto">
            <a:xfrm>
              <a:off x="4821433" y="297536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3" name="Oval 1582">
              <a:extLst>
                <a:ext uri="{FF2B5EF4-FFF2-40B4-BE49-F238E27FC236}">
                  <a16:creationId xmlns:a16="http://schemas.microsoft.com/office/drawing/2014/main" id="{A7F99771-89DF-4715-8100-E55A013224D3}"/>
                </a:ext>
              </a:extLst>
            </p:cNvPr>
            <p:cNvSpPr/>
            <p:nvPr/>
          </p:nvSpPr>
          <p:spPr bwMode="auto">
            <a:xfrm>
              <a:off x="4862793" y="297536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4" name="Rectangle 1583">
              <a:extLst>
                <a:ext uri="{FF2B5EF4-FFF2-40B4-BE49-F238E27FC236}">
                  <a16:creationId xmlns:a16="http://schemas.microsoft.com/office/drawing/2014/main" id="{C321BA01-6EED-47B4-B363-691110E93D83}"/>
                </a:ext>
              </a:extLst>
            </p:cNvPr>
            <p:cNvSpPr/>
            <p:nvPr/>
          </p:nvSpPr>
          <p:spPr bwMode="auto">
            <a:xfrm>
              <a:off x="5669972" y="183598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5" name="Rectangle 1584">
              <a:extLst>
                <a:ext uri="{FF2B5EF4-FFF2-40B4-BE49-F238E27FC236}">
                  <a16:creationId xmlns:a16="http://schemas.microsoft.com/office/drawing/2014/main" id="{D6823130-0A80-4EF8-AA90-D8DAEFAF90CA}"/>
                </a:ext>
              </a:extLst>
            </p:cNvPr>
            <p:cNvSpPr/>
            <p:nvPr/>
          </p:nvSpPr>
          <p:spPr bwMode="auto">
            <a:xfrm>
              <a:off x="5669972" y="200743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6" name="Rectangle 1585">
              <a:extLst>
                <a:ext uri="{FF2B5EF4-FFF2-40B4-BE49-F238E27FC236}">
                  <a16:creationId xmlns:a16="http://schemas.microsoft.com/office/drawing/2014/main" id="{0D44DD10-B256-4264-BC23-598BE2D2BF2C}"/>
                </a:ext>
              </a:extLst>
            </p:cNvPr>
            <p:cNvSpPr/>
            <p:nvPr/>
          </p:nvSpPr>
          <p:spPr bwMode="auto">
            <a:xfrm>
              <a:off x="5669972" y="2316995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7" name="Rectangle 1586">
              <a:extLst>
                <a:ext uri="{FF2B5EF4-FFF2-40B4-BE49-F238E27FC236}">
                  <a16:creationId xmlns:a16="http://schemas.microsoft.com/office/drawing/2014/main" id="{6DB89548-1BB2-495A-9F79-FED6E2BC0AC3}"/>
                </a:ext>
              </a:extLst>
            </p:cNvPr>
            <p:cNvSpPr/>
            <p:nvPr/>
          </p:nvSpPr>
          <p:spPr bwMode="auto">
            <a:xfrm>
              <a:off x="5607646" y="246463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8" name="Rectangle 1587">
              <a:extLst>
                <a:ext uri="{FF2B5EF4-FFF2-40B4-BE49-F238E27FC236}">
                  <a16:creationId xmlns:a16="http://schemas.microsoft.com/office/drawing/2014/main" id="{D06EB6EF-B480-41A7-A393-898F7B2D7AC4}"/>
                </a:ext>
              </a:extLst>
            </p:cNvPr>
            <p:cNvSpPr/>
            <p:nvPr/>
          </p:nvSpPr>
          <p:spPr bwMode="auto">
            <a:xfrm>
              <a:off x="5746495" y="246463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89" name="Rectangle 1588">
              <a:extLst>
                <a:ext uri="{FF2B5EF4-FFF2-40B4-BE49-F238E27FC236}">
                  <a16:creationId xmlns:a16="http://schemas.microsoft.com/office/drawing/2014/main" id="{F2748095-BA8D-45AA-B39F-EC846A1D48D1}"/>
                </a:ext>
              </a:extLst>
            </p:cNvPr>
            <p:cNvSpPr/>
            <p:nvPr/>
          </p:nvSpPr>
          <p:spPr bwMode="auto">
            <a:xfrm>
              <a:off x="5678546" y="254321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0" name="Rectangle 1589">
              <a:extLst>
                <a:ext uri="{FF2B5EF4-FFF2-40B4-BE49-F238E27FC236}">
                  <a16:creationId xmlns:a16="http://schemas.microsoft.com/office/drawing/2014/main" id="{BBF4F7C1-2E83-4496-AE40-EC6E64E48B51}"/>
                </a:ext>
              </a:extLst>
            </p:cNvPr>
            <p:cNvSpPr/>
            <p:nvPr/>
          </p:nvSpPr>
          <p:spPr bwMode="auto">
            <a:xfrm>
              <a:off x="5678546" y="267894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1" name="Rectangle 1590">
              <a:extLst>
                <a:ext uri="{FF2B5EF4-FFF2-40B4-BE49-F238E27FC236}">
                  <a16:creationId xmlns:a16="http://schemas.microsoft.com/office/drawing/2014/main" id="{CBDC0F4A-A0B7-443E-86C5-C606757AC6C3}"/>
                </a:ext>
              </a:extLst>
            </p:cNvPr>
            <p:cNvSpPr/>
            <p:nvPr/>
          </p:nvSpPr>
          <p:spPr bwMode="auto">
            <a:xfrm>
              <a:off x="5533788" y="265037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2" name="Rectangle 1591">
              <a:extLst>
                <a:ext uri="{FF2B5EF4-FFF2-40B4-BE49-F238E27FC236}">
                  <a16:creationId xmlns:a16="http://schemas.microsoft.com/office/drawing/2014/main" id="{232C670D-6CA7-4BE4-90A0-4A768FE82BC8}"/>
                </a:ext>
              </a:extLst>
            </p:cNvPr>
            <p:cNvSpPr/>
            <p:nvPr/>
          </p:nvSpPr>
          <p:spPr bwMode="auto">
            <a:xfrm>
              <a:off x="5811487" y="263132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3" name="Rectangle 1592">
              <a:extLst>
                <a:ext uri="{FF2B5EF4-FFF2-40B4-BE49-F238E27FC236}">
                  <a16:creationId xmlns:a16="http://schemas.microsoft.com/office/drawing/2014/main" id="{A92ED3FD-B406-4A33-AFF7-3DCCAC9184D3}"/>
                </a:ext>
              </a:extLst>
            </p:cNvPr>
            <p:cNvSpPr/>
            <p:nvPr/>
          </p:nvSpPr>
          <p:spPr bwMode="auto">
            <a:xfrm>
              <a:off x="5811487" y="267418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4" name="Rectangle 1593">
              <a:extLst>
                <a:ext uri="{FF2B5EF4-FFF2-40B4-BE49-F238E27FC236}">
                  <a16:creationId xmlns:a16="http://schemas.microsoft.com/office/drawing/2014/main" id="{00C21E70-0CDD-4768-9E79-D50C4B9B8B53}"/>
                </a:ext>
              </a:extLst>
            </p:cNvPr>
            <p:cNvSpPr/>
            <p:nvPr/>
          </p:nvSpPr>
          <p:spPr bwMode="auto">
            <a:xfrm>
              <a:off x="5595827" y="277419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5" name="Rectangle 1594">
              <a:extLst>
                <a:ext uri="{FF2B5EF4-FFF2-40B4-BE49-F238E27FC236}">
                  <a16:creationId xmlns:a16="http://schemas.microsoft.com/office/drawing/2014/main" id="{4BB07080-F0D6-4681-93AB-C826109EC97A}"/>
                </a:ext>
              </a:extLst>
            </p:cNvPr>
            <p:cNvSpPr/>
            <p:nvPr/>
          </p:nvSpPr>
          <p:spPr bwMode="auto">
            <a:xfrm>
              <a:off x="5746495" y="277419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6" name="Rectangle 1595">
              <a:extLst>
                <a:ext uri="{FF2B5EF4-FFF2-40B4-BE49-F238E27FC236}">
                  <a16:creationId xmlns:a16="http://schemas.microsoft.com/office/drawing/2014/main" id="{D21DDE9D-F5BF-479A-8176-8C0234DDD57C}"/>
                </a:ext>
              </a:extLst>
            </p:cNvPr>
            <p:cNvSpPr/>
            <p:nvPr/>
          </p:nvSpPr>
          <p:spPr bwMode="auto">
            <a:xfrm>
              <a:off x="5524925" y="285515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7" name="Rectangle 1596">
              <a:extLst>
                <a:ext uri="{FF2B5EF4-FFF2-40B4-BE49-F238E27FC236}">
                  <a16:creationId xmlns:a16="http://schemas.microsoft.com/office/drawing/2014/main" id="{9263FA7D-7E6D-41BE-B968-4D9E50189B1D}"/>
                </a:ext>
              </a:extLst>
            </p:cNvPr>
            <p:cNvSpPr/>
            <p:nvPr/>
          </p:nvSpPr>
          <p:spPr bwMode="auto">
            <a:xfrm>
              <a:off x="5666729" y="287182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8" name="Rectangle 1597">
              <a:extLst>
                <a:ext uri="{FF2B5EF4-FFF2-40B4-BE49-F238E27FC236}">
                  <a16:creationId xmlns:a16="http://schemas.microsoft.com/office/drawing/2014/main" id="{95015626-9FEA-4C9C-95CF-56EE8A67674A}"/>
                </a:ext>
              </a:extLst>
            </p:cNvPr>
            <p:cNvSpPr/>
            <p:nvPr/>
          </p:nvSpPr>
          <p:spPr bwMode="auto">
            <a:xfrm>
              <a:off x="5811487" y="285277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99" name="Rectangle 1598">
              <a:extLst>
                <a:ext uri="{FF2B5EF4-FFF2-40B4-BE49-F238E27FC236}">
                  <a16:creationId xmlns:a16="http://schemas.microsoft.com/office/drawing/2014/main" id="{6854B5D7-83A0-4857-9C59-F5C666A31025}"/>
                </a:ext>
              </a:extLst>
            </p:cNvPr>
            <p:cNvSpPr/>
            <p:nvPr/>
          </p:nvSpPr>
          <p:spPr bwMode="auto">
            <a:xfrm>
              <a:off x="5959199" y="285754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0" name="Rectangle 1599">
              <a:extLst>
                <a:ext uri="{FF2B5EF4-FFF2-40B4-BE49-F238E27FC236}">
                  <a16:creationId xmlns:a16="http://schemas.microsoft.com/office/drawing/2014/main" id="{D4E0F0F7-9540-4319-AA77-0CA20D11B45E}"/>
                </a:ext>
              </a:extLst>
            </p:cNvPr>
            <p:cNvSpPr/>
            <p:nvPr/>
          </p:nvSpPr>
          <p:spPr bwMode="auto">
            <a:xfrm>
              <a:off x="5814440" y="2907547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1" name="Rectangle 1600">
              <a:extLst>
                <a:ext uri="{FF2B5EF4-FFF2-40B4-BE49-F238E27FC236}">
                  <a16:creationId xmlns:a16="http://schemas.microsoft.com/office/drawing/2014/main" id="{60872FCB-E2C3-47E7-9D6E-8FC10BE0EFE4}"/>
                </a:ext>
              </a:extLst>
            </p:cNvPr>
            <p:cNvSpPr/>
            <p:nvPr/>
          </p:nvSpPr>
          <p:spPr bwMode="auto">
            <a:xfrm>
              <a:off x="5814440" y="293612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2" name="Rectangle 1601">
              <a:extLst>
                <a:ext uri="{FF2B5EF4-FFF2-40B4-BE49-F238E27FC236}">
                  <a16:creationId xmlns:a16="http://schemas.microsoft.com/office/drawing/2014/main" id="{AA5BF998-5137-48AF-939F-ADCDBE1E0180}"/>
                </a:ext>
              </a:extLst>
            </p:cNvPr>
            <p:cNvSpPr/>
            <p:nvPr/>
          </p:nvSpPr>
          <p:spPr bwMode="auto">
            <a:xfrm>
              <a:off x="5666728" y="291707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3" name="Rectangle 1602">
              <a:extLst>
                <a:ext uri="{FF2B5EF4-FFF2-40B4-BE49-F238E27FC236}">
                  <a16:creationId xmlns:a16="http://schemas.microsoft.com/office/drawing/2014/main" id="{C4AFBFF4-98DD-4178-8F33-23BDCC8F5CD6}"/>
                </a:ext>
              </a:extLst>
            </p:cNvPr>
            <p:cNvSpPr/>
            <p:nvPr/>
          </p:nvSpPr>
          <p:spPr bwMode="auto">
            <a:xfrm>
              <a:off x="5542649" y="295517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04" name="Rectangle 1603">
              <a:extLst>
                <a:ext uri="{FF2B5EF4-FFF2-40B4-BE49-F238E27FC236}">
                  <a16:creationId xmlns:a16="http://schemas.microsoft.com/office/drawing/2014/main" id="{9E9E27E6-599B-445F-B772-FE9BD362C89A}"/>
                </a:ext>
              </a:extLst>
            </p:cNvPr>
            <p:cNvSpPr/>
            <p:nvPr/>
          </p:nvSpPr>
          <p:spPr bwMode="auto">
            <a:xfrm>
              <a:off x="5380165" y="287420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613" name="Group 1612">
            <a:extLst>
              <a:ext uri="{FF2B5EF4-FFF2-40B4-BE49-F238E27FC236}">
                <a16:creationId xmlns:a16="http://schemas.microsoft.com/office/drawing/2014/main" id="{1CFC5921-C457-4567-B7C2-C4F77D411FF5}"/>
              </a:ext>
            </a:extLst>
          </p:cNvPr>
          <p:cNvGrpSpPr/>
          <p:nvPr/>
        </p:nvGrpSpPr>
        <p:grpSpPr>
          <a:xfrm>
            <a:off x="6236187" y="2717249"/>
            <a:ext cx="2846648" cy="2213120"/>
            <a:chOff x="584347" y="3491921"/>
            <a:chExt cx="2846648" cy="2213120"/>
          </a:xfrm>
        </p:grpSpPr>
        <p:grpSp>
          <p:nvGrpSpPr>
            <p:cNvPr id="1614" name="Group 1613">
              <a:extLst>
                <a:ext uri="{FF2B5EF4-FFF2-40B4-BE49-F238E27FC236}">
                  <a16:creationId xmlns:a16="http://schemas.microsoft.com/office/drawing/2014/main" id="{B5978B87-FF8A-435F-A03E-7AC90D4026B7}"/>
                </a:ext>
              </a:extLst>
            </p:cNvPr>
            <p:cNvGrpSpPr/>
            <p:nvPr/>
          </p:nvGrpSpPr>
          <p:grpSpPr>
            <a:xfrm>
              <a:off x="2537821" y="5101584"/>
              <a:ext cx="605495" cy="200788"/>
              <a:chOff x="1495016" y="2639696"/>
              <a:chExt cx="488054" cy="176709"/>
            </a:xfrm>
          </p:grpSpPr>
          <p:cxnSp>
            <p:nvCxnSpPr>
              <p:cNvPr id="1746" name="Straight Connector 1745">
                <a:extLst>
                  <a:ext uri="{FF2B5EF4-FFF2-40B4-BE49-F238E27FC236}">
                    <a16:creationId xmlns:a16="http://schemas.microsoft.com/office/drawing/2014/main" id="{F509296D-CC48-41F1-92EB-B98D0F30CC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13597" y="2639696"/>
                <a:ext cx="24674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7" name="Straight Connector 1746">
                <a:extLst>
                  <a:ext uri="{FF2B5EF4-FFF2-40B4-BE49-F238E27FC236}">
                    <a16:creationId xmlns:a16="http://schemas.microsoft.com/office/drawing/2014/main" id="{895A3E6C-3F4D-45F7-9BD4-8B44DDB615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95016" y="2746985"/>
                <a:ext cx="48805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8" name="Straight Connector 1747">
                <a:extLst>
                  <a:ext uri="{FF2B5EF4-FFF2-40B4-BE49-F238E27FC236}">
                    <a16:creationId xmlns:a16="http://schemas.microsoft.com/office/drawing/2014/main" id="{188804CA-9F25-47B0-92D0-9D9BB0112B1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9" name="Straight Connector 1748">
                <a:extLst>
                  <a:ext uri="{FF2B5EF4-FFF2-40B4-BE49-F238E27FC236}">
                    <a16:creationId xmlns:a16="http://schemas.microsoft.com/office/drawing/2014/main" id="{4BF2F87F-6EF3-4ADE-9778-8153195DD9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2510" y="2639696"/>
                <a:ext cx="0" cy="176709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615" name="Group 1614">
              <a:extLst>
                <a:ext uri="{FF2B5EF4-FFF2-40B4-BE49-F238E27FC236}">
                  <a16:creationId xmlns:a16="http://schemas.microsoft.com/office/drawing/2014/main" id="{AE8BE8D7-24E5-4BB5-95A9-B331D4F8A0D2}"/>
                </a:ext>
              </a:extLst>
            </p:cNvPr>
            <p:cNvGrpSpPr/>
            <p:nvPr/>
          </p:nvGrpSpPr>
          <p:grpSpPr>
            <a:xfrm>
              <a:off x="1617917" y="5078950"/>
              <a:ext cx="605495" cy="218090"/>
              <a:chOff x="1495016" y="2639696"/>
              <a:chExt cx="488054" cy="176709"/>
            </a:xfrm>
          </p:grpSpPr>
          <p:cxnSp>
            <p:nvCxnSpPr>
              <p:cNvPr id="1742" name="Straight Connector 1741">
                <a:extLst>
                  <a:ext uri="{FF2B5EF4-FFF2-40B4-BE49-F238E27FC236}">
                    <a16:creationId xmlns:a16="http://schemas.microsoft.com/office/drawing/2014/main" id="{CDF289A2-15A6-46F9-A75C-D5FBC3866C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13597" y="2639696"/>
                <a:ext cx="246742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3" name="Straight Connector 1742">
                <a:extLst>
                  <a:ext uri="{FF2B5EF4-FFF2-40B4-BE49-F238E27FC236}">
                    <a16:creationId xmlns:a16="http://schemas.microsoft.com/office/drawing/2014/main" id="{92E66410-3852-42C2-ABD1-E98F15D9276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95016" y="2746985"/>
                <a:ext cx="48805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4" name="Straight Connector 1743">
                <a:extLst>
                  <a:ext uri="{FF2B5EF4-FFF2-40B4-BE49-F238E27FC236}">
                    <a16:creationId xmlns:a16="http://schemas.microsoft.com/office/drawing/2014/main" id="{8A09F187-241F-467A-AABF-2F0B1C7FF3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45" name="Straight Connector 1744">
                <a:extLst>
                  <a:ext uri="{FF2B5EF4-FFF2-40B4-BE49-F238E27FC236}">
                    <a16:creationId xmlns:a16="http://schemas.microsoft.com/office/drawing/2014/main" id="{7500623F-67C9-48B8-92FE-13FC61C4A1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742510" y="2639696"/>
                <a:ext cx="0" cy="176709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616" name="Line 17">
              <a:extLst>
                <a:ext uri="{FF2B5EF4-FFF2-40B4-BE49-F238E27FC236}">
                  <a16:creationId xmlns:a16="http://schemas.microsoft.com/office/drawing/2014/main" id="{24D31967-59DB-44B0-8F7C-8F250A036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2891" y="3578623"/>
              <a:ext cx="1443" cy="17818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17" name="Line 18">
              <a:extLst>
                <a:ext uri="{FF2B5EF4-FFF2-40B4-BE49-F238E27FC236}">
                  <a16:creationId xmlns:a16="http://schemas.microsoft.com/office/drawing/2014/main" id="{DA38F8FF-910D-4C2A-8A29-00A41EA6B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6044" y="5363634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18" name="Line 24">
              <a:extLst>
                <a:ext uri="{FF2B5EF4-FFF2-40B4-BE49-F238E27FC236}">
                  <a16:creationId xmlns:a16="http://schemas.microsoft.com/office/drawing/2014/main" id="{5E978AB6-D991-4250-8DC9-45CD890A1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390" y="4772047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19" name="Line 26">
              <a:extLst>
                <a:ext uri="{FF2B5EF4-FFF2-40B4-BE49-F238E27FC236}">
                  <a16:creationId xmlns:a16="http://schemas.microsoft.com/office/drawing/2014/main" id="{232F5BA7-8804-4392-848F-64704DE911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7390" y="4180459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0" name="Line 28">
              <a:extLst>
                <a:ext uri="{FF2B5EF4-FFF2-40B4-BE49-F238E27FC236}">
                  <a16:creationId xmlns:a16="http://schemas.microsoft.com/office/drawing/2014/main" id="{B38C6517-7836-40F9-B415-85A2C29631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6044" y="3588871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1" name="Line 30">
              <a:extLst>
                <a:ext uri="{FF2B5EF4-FFF2-40B4-BE49-F238E27FC236}">
                  <a16:creationId xmlns:a16="http://schemas.microsoft.com/office/drawing/2014/main" id="{313B2CC2-CEA4-4C8E-8F77-D8CA91F0C3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5187" y="5363634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2" name="Rectangle 35">
              <a:extLst>
                <a:ext uri="{FF2B5EF4-FFF2-40B4-BE49-F238E27FC236}">
                  <a16:creationId xmlns:a16="http://schemas.microsoft.com/office/drawing/2014/main" id="{EE9E865C-02D5-4446-9D75-05CDEB142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04" y="3491921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3" name="Line 29">
              <a:extLst>
                <a:ext uri="{FF2B5EF4-FFF2-40B4-BE49-F238E27FC236}">
                  <a16:creationId xmlns:a16="http://schemas.microsoft.com/office/drawing/2014/main" id="{5B2D2F7F-522B-473A-9DBB-273361884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7027" y="5363634"/>
              <a:ext cx="21439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4" name="Rectangle 35">
              <a:extLst>
                <a:ext uri="{FF2B5EF4-FFF2-40B4-BE49-F238E27FC236}">
                  <a16:creationId xmlns:a16="http://schemas.microsoft.com/office/drawing/2014/main" id="{CD21A310-7A30-4ECB-BB53-368DA6569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04" y="4084852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5" name="Rectangle 35">
              <a:extLst>
                <a:ext uri="{FF2B5EF4-FFF2-40B4-BE49-F238E27FC236}">
                  <a16:creationId xmlns:a16="http://schemas.microsoft.com/office/drawing/2014/main" id="{EED4624E-F2DF-4BBD-A366-8F9886202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04" y="4675402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6" name="Rectangle 35">
              <a:extLst>
                <a:ext uri="{FF2B5EF4-FFF2-40B4-BE49-F238E27FC236}">
                  <a16:creationId xmlns:a16="http://schemas.microsoft.com/office/drawing/2014/main" id="{023BE767-6533-4C62-86BD-54F84FC7F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619" y="5270714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7" name="Line 30">
              <a:extLst>
                <a:ext uri="{FF2B5EF4-FFF2-40B4-BE49-F238E27FC236}">
                  <a16:creationId xmlns:a16="http://schemas.microsoft.com/office/drawing/2014/main" id="{16339A62-F9F4-4921-9A8F-5FBB360EA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8437" y="5363634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8" name="TextBox 1627">
              <a:extLst>
                <a:ext uri="{FF2B5EF4-FFF2-40B4-BE49-F238E27FC236}">
                  <a16:creationId xmlns:a16="http://schemas.microsoft.com/office/drawing/2014/main" id="{52B251E0-C6A3-4E60-B5C8-7120B053E668}"/>
                </a:ext>
              </a:extLst>
            </p:cNvPr>
            <p:cNvSpPr txBox="1"/>
            <p:nvPr/>
          </p:nvSpPr>
          <p:spPr bwMode="auto">
            <a:xfrm rot="16200000">
              <a:off x="-93023" y="4266243"/>
              <a:ext cx="1774762" cy="420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</a:rPr>
                <a:t>ALT (U/L)</a:t>
              </a:r>
            </a:p>
          </p:txBody>
        </p:sp>
        <p:sp>
          <p:nvSpPr>
            <p:cNvPr id="1629" name="TextBox 1628">
              <a:extLst>
                <a:ext uri="{FF2B5EF4-FFF2-40B4-BE49-F238E27FC236}">
                  <a16:creationId xmlns:a16="http://schemas.microsoft.com/office/drawing/2014/main" id="{55FC5522-F3EF-4048-901D-3F62024FAB33}"/>
                </a:ext>
              </a:extLst>
            </p:cNvPr>
            <p:cNvSpPr txBox="1"/>
            <p:nvPr/>
          </p:nvSpPr>
          <p:spPr bwMode="auto">
            <a:xfrm>
              <a:off x="1346233" y="5397264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Survival</a:t>
              </a:r>
            </a:p>
          </p:txBody>
        </p:sp>
        <p:sp>
          <p:nvSpPr>
            <p:cNvPr id="1630" name="TextBox 1629">
              <a:extLst>
                <a:ext uri="{FF2B5EF4-FFF2-40B4-BE49-F238E27FC236}">
                  <a16:creationId xmlns:a16="http://schemas.microsoft.com/office/drawing/2014/main" id="{7C552C0B-2E1D-4EBA-A4CA-9349DBA83CA4}"/>
                </a:ext>
              </a:extLst>
            </p:cNvPr>
            <p:cNvSpPr txBox="1"/>
            <p:nvPr/>
          </p:nvSpPr>
          <p:spPr bwMode="auto">
            <a:xfrm>
              <a:off x="2282385" y="5397264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Death</a:t>
              </a:r>
            </a:p>
          </p:txBody>
        </p:sp>
        <p:sp>
          <p:nvSpPr>
            <p:cNvPr id="1631" name="Oval 1630">
              <a:extLst>
                <a:ext uri="{FF2B5EF4-FFF2-40B4-BE49-F238E27FC236}">
                  <a16:creationId xmlns:a16="http://schemas.microsoft.com/office/drawing/2014/main" id="{0FA29C90-D30C-4A4C-B149-B55A91AD885D}"/>
                </a:ext>
              </a:extLst>
            </p:cNvPr>
            <p:cNvSpPr/>
            <p:nvPr/>
          </p:nvSpPr>
          <p:spPr bwMode="auto">
            <a:xfrm>
              <a:off x="1880248" y="39283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2" name="Oval 1631">
              <a:extLst>
                <a:ext uri="{FF2B5EF4-FFF2-40B4-BE49-F238E27FC236}">
                  <a16:creationId xmlns:a16="http://schemas.microsoft.com/office/drawing/2014/main" id="{41EE5754-4A34-4025-9E4F-1211767DF7A7}"/>
                </a:ext>
              </a:extLst>
            </p:cNvPr>
            <p:cNvSpPr/>
            <p:nvPr/>
          </p:nvSpPr>
          <p:spPr bwMode="auto">
            <a:xfrm>
              <a:off x="1880248" y="403792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3" name="Oval 1632">
              <a:extLst>
                <a:ext uri="{FF2B5EF4-FFF2-40B4-BE49-F238E27FC236}">
                  <a16:creationId xmlns:a16="http://schemas.microsoft.com/office/drawing/2014/main" id="{42023023-3E08-4060-9816-FF64F391DE83}"/>
                </a:ext>
              </a:extLst>
            </p:cNvPr>
            <p:cNvSpPr/>
            <p:nvPr/>
          </p:nvSpPr>
          <p:spPr bwMode="auto">
            <a:xfrm>
              <a:off x="1880248" y="43974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4" name="Oval 1633">
              <a:extLst>
                <a:ext uri="{FF2B5EF4-FFF2-40B4-BE49-F238E27FC236}">
                  <a16:creationId xmlns:a16="http://schemas.microsoft.com/office/drawing/2014/main" id="{FB607B88-1FAD-4080-A832-9FAB6318E010}"/>
                </a:ext>
              </a:extLst>
            </p:cNvPr>
            <p:cNvSpPr/>
            <p:nvPr/>
          </p:nvSpPr>
          <p:spPr bwMode="auto">
            <a:xfrm>
              <a:off x="1889110" y="446417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5" name="Oval 1634">
              <a:extLst>
                <a:ext uri="{FF2B5EF4-FFF2-40B4-BE49-F238E27FC236}">
                  <a16:creationId xmlns:a16="http://schemas.microsoft.com/office/drawing/2014/main" id="{7CC3A387-C2E4-4CCF-99F0-F8E3246F9BF6}"/>
                </a:ext>
              </a:extLst>
            </p:cNvPr>
            <p:cNvSpPr/>
            <p:nvPr/>
          </p:nvSpPr>
          <p:spPr bwMode="auto">
            <a:xfrm>
              <a:off x="1865476" y="44736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6" name="Oval 1635">
              <a:extLst>
                <a:ext uri="{FF2B5EF4-FFF2-40B4-BE49-F238E27FC236}">
                  <a16:creationId xmlns:a16="http://schemas.microsoft.com/office/drawing/2014/main" id="{A4CCAC8B-BF66-4F79-A790-656FB27170C2}"/>
                </a:ext>
              </a:extLst>
            </p:cNvPr>
            <p:cNvSpPr/>
            <p:nvPr/>
          </p:nvSpPr>
          <p:spPr bwMode="auto">
            <a:xfrm>
              <a:off x="1892064" y="44927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7" name="Oval 1636">
              <a:extLst>
                <a:ext uri="{FF2B5EF4-FFF2-40B4-BE49-F238E27FC236}">
                  <a16:creationId xmlns:a16="http://schemas.microsoft.com/office/drawing/2014/main" id="{7753581E-DF34-4D3F-9631-715EDF4AFCEB}"/>
                </a:ext>
              </a:extLst>
            </p:cNvPr>
            <p:cNvSpPr/>
            <p:nvPr/>
          </p:nvSpPr>
          <p:spPr bwMode="auto">
            <a:xfrm>
              <a:off x="1883202" y="45475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8" name="Oval 1637">
              <a:extLst>
                <a:ext uri="{FF2B5EF4-FFF2-40B4-BE49-F238E27FC236}">
                  <a16:creationId xmlns:a16="http://schemas.microsoft.com/office/drawing/2014/main" id="{B95AB361-7AF8-496F-B92A-EC0CCEC0C03A}"/>
                </a:ext>
              </a:extLst>
            </p:cNvPr>
            <p:cNvSpPr/>
            <p:nvPr/>
          </p:nvSpPr>
          <p:spPr bwMode="auto">
            <a:xfrm>
              <a:off x="1883202" y="459276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39" name="Oval 1638">
              <a:extLst>
                <a:ext uri="{FF2B5EF4-FFF2-40B4-BE49-F238E27FC236}">
                  <a16:creationId xmlns:a16="http://schemas.microsoft.com/office/drawing/2014/main" id="{D1EC23CA-02DE-4E45-A113-07101F62C47B}"/>
                </a:ext>
              </a:extLst>
            </p:cNvPr>
            <p:cNvSpPr/>
            <p:nvPr/>
          </p:nvSpPr>
          <p:spPr bwMode="auto">
            <a:xfrm>
              <a:off x="1883202" y="46332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0" name="Oval 1639">
              <a:extLst>
                <a:ext uri="{FF2B5EF4-FFF2-40B4-BE49-F238E27FC236}">
                  <a16:creationId xmlns:a16="http://schemas.microsoft.com/office/drawing/2014/main" id="{53C45813-FDFC-4AE6-BC9A-495F62D3D7B3}"/>
                </a:ext>
              </a:extLst>
            </p:cNvPr>
            <p:cNvSpPr/>
            <p:nvPr/>
          </p:nvSpPr>
          <p:spPr bwMode="auto">
            <a:xfrm>
              <a:off x="1912744" y="46332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1" name="Oval 1640">
              <a:extLst>
                <a:ext uri="{FF2B5EF4-FFF2-40B4-BE49-F238E27FC236}">
                  <a16:creationId xmlns:a16="http://schemas.microsoft.com/office/drawing/2014/main" id="{F5EB9772-E180-4CC4-A793-D7F192A5EE23}"/>
                </a:ext>
              </a:extLst>
            </p:cNvPr>
            <p:cNvSpPr/>
            <p:nvPr/>
          </p:nvSpPr>
          <p:spPr bwMode="auto">
            <a:xfrm>
              <a:off x="1871384" y="47475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2" name="Oval 1641">
              <a:extLst>
                <a:ext uri="{FF2B5EF4-FFF2-40B4-BE49-F238E27FC236}">
                  <a16:creationId xmlns:a16="http://schemas.microsoft.com/office/drawing/2014/main" id="{A1257A1F-6534-4A8F-B627-EB7B17F99DA3}"/>
                </a:ext>
              </a:extLst>
            </p:cNvPr>
            <p:cNvSpPr/>
            <p:nvPr/>
          </p:nvSpPr>
          <p:spPr bwMode="auto">
            <a:xfrm>
              <a:off x="1909789" y="47475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3" name="Oval 1642">
              <a:extLst>
                <a:ext uri="{FF2B5EF4-FFF2-40B4-BE49-F238E27FC236}">
                  <a16:creationId xmlns:a16="http://schemas.microsoft.com/office/drawing/2014/main" id="{98EE29D8-BCF1-413A-958D-5438C7E4A742}"/>
                </a:ext>
              </a:extLst>
            </p:cNvPr>
            <p:cNvSpPr/>
            <p:nvPr/>
          </p:nvSpPr>
          <p:spPr bwMode="auto">
            <a:xfrm>
              <a:off x="1859567" y="47904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4" name="Oval 1643">
              <a:extLst>
                <a:ext uri="{FF2B5EF4-FFF2-40B4-BE49-F238E27FC236}">
                  <a16:creationId xmlns:a16="http://schemas.microsoft.com/office/drawing/2014/main" id="{F404A0FB-2BCB-45E4-BC17-6F958B602007}"/>
                </a:ext>
              </a:extLst>
            </p:cNvPr>
            <p:cNvSpPr/>
            <p:nvPr/>
          </p:nvSpPr>
          <p:spPr bwMode="auto">
            <a:xfrm>
              <a:off x="1903881" y="47904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5" name="Oval 1644">
              <a:extLst>
                <a:ext uri="{FF2B5EF4-FFF2-40B4-BE49-F238E27FC236}">
                  <a16:creationId xmlns:a16="http://schemas.microsoft.com/office/drawing/2014/main" id="{09BBAEA0-6503-4E63-A2F8-4F6A380AD2A9}"/>
                </a:ext>
              </a:extLst>
            </p:cNvPr>
            <p:cNvSpPr/>
            <p:nvPr/>
          </p:nvSpPr>
          <p:spPr bwMode="auto">
            <a:xfrm>
              <a:off x="1883202" y="48165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6" name="Oval 1645">
              <a:extLst>
                <a:ext uri="{FF2B5EF4-FFF2-40B4-BE49-F238E27FC236}">
                  <a16:creationId xmlns:a16="http://schemas.microsoft.com/office/drawing/2014/main" id="{5E87D944-EDF3-4342-A6DF-56D8226BC9C7}"/>
                </a:ext>
              </a:extLst>
            </p:cNvPr>
            <p:cNvSpPr/>
            <p:nvPr/>
          </p:nvSpPr>
          <p:spPr bwMode="auto">
            <a:xfrm>
              <a:off x="1856614" y="483326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7" name="Oval 1646">
              <a:extLst>
                <a:ext uri="{FF2B5EF4-FFF2-40B4-BE49-F238E27FC236}">
                  <a16:creationId xmlns:a16="http://schemas.microsoft.com/office/drawing/2014/main" id="{71A157C4-1F98-45A4-A59E-6B98EC55CF2A}"/>
                </a:ext>
              </a:extLst>
            </p:cNvPr>
            <p:cNvSpPr/>
            <p:nvPr/>
          </p:nvSpPr>
          <p:spPr bwMode="auto">
            <a:xfrm>
              <a:off x="1912745" y="48356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8" name="Oval 1647">
              <a:extLst>
                <a:ext uri="{FF2B5EF4-FFF2-40B4-BE49-F238E27FC236}">
                  <a16:creationId xmlns:a16="http://schemas.microsoft.com/office/drawing/2014/main" id="{5BB1937C-A144-452A-AB2E-39AFDB4A8F78}"/>
                </a:ext>
              </a:extLst>
            </p:cNvPr>
            <p:cNvSpPr/>
            <p:nvPr/>
          </p:nvSpPr>
          <p:spPr bwMode="auto">
            <a:xfrm>
              <a:off x="1889111" y="484993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49" name="Oval 1648">
              <a:extLst>
                <a:ext uri="{FF2B5EF4-FFF2-40B4-BE49-F238E27FC236}">
                  <a16:creationId xmlns:a16="http://schemas.microsoft.com/office/drawing/2014/main" id="{0C6DC0C7-8D83-4FE0-ACF5-0F66DAE1AD99}"/>
                </a:ext>
              </a:extLst>
            </p:cNvPr>
            <p:cNvSpPr/>
            <p:nvPr/>
          </p:nvSpPr>
          <p:spPr bwMode="auto">
            <a:xfrm>
              <a:off x="1897974" y="48904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0" name="Oval 1649">
              <a:extLst>
                <a:ext uri="{FF2B5EF4-FFF2-40B4-BE49-F238E27FC236}">
                  <a16:creationId xmlns:a16="http://schemas.microsoft.com/office/drawing/2014/main" id="{3AB0D1C5-AE8A-4410-82BA-5C5A62F01C9B}"/>
                </a:ext>
              </a:extLst>
            </p:cNvPr>
            <p:cNvSpPr/>
            <p:nvPr/>
          </p:nvSpPr>
          <p:spPr bwMode="auto">
            <a:xfrm>
              <a:off x="1897974" y="491660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1" name="Oval 1650">
              <a:extLst>
                <a:ext uri="{FF2B5EF4-FFF2-40B4-BE49-F238E27FC236}">
                  <a16:creationId xmlns:a16="http://schemas.microsoft.com/office/drawing/2014/main" id="{8A16C8CC-A792-4DAE-B4A5-5A128857C512}"/>
                </a:ext>
              </a:extLst>
            </p:cNvPr>
            <p:cNvSpPr/>
            <p:nvPr/>
          </p:nvSpPr>
          <p:spPr bwMode="auto">
            <a:xfrm>
              <a:off x="1856615" y="49428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2" name="Oval 1651">
              <a:extLst>
                <a:ext uri="{FF2B5EF4-FFF2-40B4-BE49-F238E27FC236}">
                  <a16:creationId xmlns:a16="http://schemas.microsoft.com/office/drawing/2014/main" id="{AAC8C2D2-46F1-46D3-A539-19105F17D898}"/>
                </a:ext>
              </a:extLst>
            </p:cNvPr>
            <p:cNvSpPr/>
            <p:nvPr/>
          </p:nvSpPr>
          <p:spPr bwMode="auto">
            <a:xfrm>
              <a:off x="1895020" y="49428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3" name="Oval 1652">
              <a:extLst>
                <a:ext uri="{FF2B5EF4-FFF2-40B4-BE49-F238E27FC236}">
                  <a16:creationId xmlns:a16="http://schemas.microsoft.com/office/drawing/2014/main" id="{4EC1DD37-FD7C-4FEA-96D6-40B2CC19B79D}"/>
                </a:ext>
              </a:extLst>
            </p:cNvPr>
            <p:cNvSpPr/>
            <p:nvPr/>
          </p:nvSpPr>
          <p:spPr bwMode="auto">
            <a:xfrm>
              <a:off x="1921608" y="49428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4" name="Oval 1653">
              <a:extLst>
                <a:ext uri="{FF2B5EF4-FFF2-40B4-BE49-F238E27FC236}">
                  <a16:creationId xmlns:a16="http://schemas.microsoft.com/office/drawing/2014/main" id="{4AE04CA7-EED4-4D9A-BAC0-8252F5A1EC7C}"/>
                </a:ext>
              </a:extLst>
            </p:cNvPr>
            <p:cNvSpPr/>
            <p:nvPr/>
          </p:nvSpPr>
          <p:spPr bwMode="auto">
            <a:xfrm>
              <a:off x="1954105" y="49428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5" name="Oval 1654">
              <a:extLst>
                <a:ext uri="{FF2B5EF4-FFF2-40B4-BE49-F238E27FC236}">
                  <a16:creationId xmlns:a16="http://schemas.microsoft.com/office/drawing/2014/main" id="{434756EB-0201-48CD-B054-713CA776DFBD}"/>
                </a:ext>
              </a:extLst>
            </p:cNvPr>
            <p:cNvSpPr/>
            <p:nvPr/>
          </p:nvSpPr>
          <p:spPr bwMode="auto">
            <a:xfrm>
              <a:off x="1844798" y="498328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6" name="Oval 1655">
              <a:extLst>
                <a:ext uri="{FF2B5EF4-FFF2-40B4-BE49-F238E27FC236}">
                  <a16:creationId xmlns:a16="http://schemas.microsoft.com/office/drawing/2014/main" id="{C0F8D330-F7D7-467F-A857-FCBEDD10C215}"/>
                </a:ext>
              </a:extLst>
            </p:cNvPr>
            <p:cNvSpPr/>
            <p:nvPr/>
          </p:nvSpPr>
          <p:spPr bwMode="auto">
            <a:xfrm>
              <a:off x="1915700" y="498328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7" name="Oval 1656">
              <a:extLst>
                <a:ext uri="{FF2B5EF4-FFF2-40B4-BE49-F238E27FC236}">
                  <a16:creationId xmlns:a16="http://schemas.microsoft.com/office/drawing/2014/main" id="{1CC482AC-CF6C-4038-8841-626A047C0CEB}"/>
                </a:ext>
              </a:extLst>
            </p:cNvPr>
            <p:cNvSpPr/>
            <p:nvPr/>
          </p:nvSpPr>
          <p:spPr bwMode="auto">
            <a:xfrm>
              <a:off x="1850706" y="5011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8" name="Oval 1657">
              <a:extLst>
                <a:ext uri="{FF2B5EF4-FFF2-40B4-BE49-F238E27FC236}">
                  <a16:creationId xmlns:a16="http://schemas.microsoft.com/office/drawing/2014/main" id="{E57757E7-97B5-49DA-A9F6-8D81AA66A6BB}"/>
                </a:ext>
              </a:extLst>
            </p:cNvPr>
            <p:cNvSpPr/>
            <p:nvPr/>
          </p:nvSpPr>
          <p:spPr bwMode="auto">
            <a:xfrm>
              <a:off x="1886157" y="5011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59" name="Oval 1658">
              <a:extLst>
                <a:ext uri="{FF2B5EF4-FFF2-40B4-BE49-F238E27FC236}">
                  <a16:creationId xmlns:a16="http://schemas.microsoft.com/office/drawing/2014/main" id="{0B4E8D92-D5B1-4A1B-950C-781E845564D6}"/>
                </a:ext>
              </a:extLst>
            </p:cNvPr>
            <p:cNvSpPr/>
            <p:nvPr/>
          </p:nvSpPr>
          <p:spPr bwMode="auto">
            <a:xfrm>
              <a:off x="1924562" y="501185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0" name="Oval 1659">
              <a:extLst>
                <a:ext uri="{FF2B5EF4-FFF2-40B4-BE49-F238E27FC236}">
                  <a16:creationId xmlns:a16="http://schemas.microsoft.com/office/drawing/2014/main" id="{1439EDC9-33CB-4F02-9C00-F82004A8A0D7}"/>
                </a:ext>
              </a:extLst>
            </p:cNvPr>
            <p:cNvSpPr/>
            <p:nvPr/>
          </p:nvSpPr>
          <p:spPr bwMode="auto">
            <a:xfrm>
              <a:off x="1830026" y="504281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1" name="Oval 1660">
              <a:extLst>
                <a:ext uri="{FF2B5EF4-FFF2-40B4-BE49-F238E27FC236}">
                  <a16:creationId xmlns:a16="http://schemas.microsoft.com/office/drawing/2014/main" id="{FBDCE9B9-34B4-426D-8F7A-263DF0A71F0A}"/>
                </a:ext>
              </a:extLst>
            </p:cNvPr>
            <p:cNvSpPr/>
            <p:nvPr/>
          </p:nvSpPr>
          <p:spPr bwMode="auto">
            <a:xfrm>
              <a:off x="1877294" y="504281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2" name="Oval 1661">
              <a:extLst>
                <a:ext uri="{FF2B5EF4-FFF2-40B4-BE49-F238E27FC236}">
                  <a16:creationId xmlns:a16="http://schemas.microsoft.com/office/drawing/2014/main" id="{8246F5C2-94BB-4BE6-923A-79691B390D63}"/>
                </a:ext>
              </a:extLst>
            </p:cNvPr>
            <p:cNvSpPr/>
            <p:nvPr/>
          </p:nvSpPr>
          <p:spPr bwMode="auto">
            <a:xfrm>
              <a:off x="1918653" y="504281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3" name="Oval 1662">
              <a:extLst>
                <a:ext uri="{FF2B5EF4-FFF2-40B4-BE49-F238E27FC236}">
                  <a16:creationId xmlns:a16="http://schemas.microsoft.com/office/drawing/2014/main" id="{DE050CDD-46D9-43D4-9B3B-887FBEF7DA7A}"/>
                </a:ext>
              </a:extLst>
            </p:cNvPr>
            <p:cNvSpPr/>
            <p:nvPr/>
          </p:nvSpPr>
          <p:spPr bwMode="auto">
            <a:xfrm>
              <a:off x="1835934" y="50713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4" name="Oval 1663">
              <a:extLst>
                <a:ext uri="{FF2B5EF4-FFF2-40B4-BE49-F238E27FC236}">
                  <a16:creationId xmlns:a16="http://schemas.microsoft.com/office/drawing/2014/main" id="{4F53FFDE-1F39-451C-A6EC-365C5044988B}"/>
                </a:ext>
              </a:extLst>
            </p:cNvPr>
            <p:cNvSpPr/>
            <p:nvPr/>
          </p:nvSpPr>
          <p:spPr bwMode="auto">
            <a:xfrm>
              <a:off x="1880248" y="50713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5" name="Oval 1664">
              <a:extLst>
                <a:ext uri="{FF2B5EF4-FFF2-40B4-BE49-F238E27FC236}">
                  <a16:creationId xmlns:a16="http://schemas.microsoft.com/office/drawing/2014/main" id="{C4D3D782-020D-4F4E-B973-1A79328F5D23}"/>
                </a:ext>
              </a:extLst>
            </p:cNvPr>
            <p:cNvSpPr/>
            <p:nvPr/>
          </p:nvSpPr>
          <p:spPr bwMode="auto">
            <a:xfrm>
              <a:off x="1927516" y="50713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6" name="Oval 1665">
              <a:extLst>
                <a:ext uri="{FF2B5EF4-FFF2-40B4-BE49-F238E27FC236}">
                  <a16:creationId xmlns:a16="http://schemas.microsoft.com/office/drawing/2014/main" id="{D257B090-1BC9-433D-A6BD-CAA6D8959384}"/>
                </a:ext>
              </a:extLst>
            </p:cNvPr>
            <p:cNvSpPr/>
            <p:nvPr/>
          </p:nvSpPr>
          <p:spPr bwMode="auto">
            <a:xfrm>
              <a:off x="1767986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7" name="Oval 1666">
              <a:extLst>
                <a:ext uri="{FF2B5EF4-FFF2-40B4-BE49-F238E27FC236}">
                  <a16:creationId xmlns:a16="http://schemas.microsoft.com/office/drawing/2014/main" id="{A1B0A3FA-F216-4FE0-A691-8B9FA028459B}"/>
                </a:ext>
              </a:extLst>
            </p:cNvPr>
            <p:cNvSpPr/>
            <p:nvPr/>
          </p:nvSpPr>
          <p:spPr bwMode="auto">
            <a:xfrm>
              <a:off x="1812300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8" name="Oval 1667">
              <a:extLst>
                <a:ext uri="{FF2B5EF4-FFF2-40B4-BE49-F238E27FC236}">
                  <a16:creationId xmlns:a16="http://schemas.microsoft.com/office/drawing/2014/main" id="{509AE88C-641C-441D-A77A-82EB0BBDD2E3}"/>
                </a:ext>
              </a:extLst>
            </p:cNvPr>
            <p:cNvSpPr/>
            <p:nvPr/>
          </p:nvSpPr>
          <p:spPr bwMode="auto">
            <a:xfrm>
              <a:off x="1853659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69" name="Oval 1668">
              <a:extLst>
                <a:ext uri="{FF2B5EF4-FFF2-40B4-BE49-F238E27FC236}">
                  <a16:creationId xmlns:a16="http://schemas.microsoft.com/office/drawing/2014/main" id="{6AB952B9-51E2-4C75-ACA0-1A0F9E2F31A6}"/>
                </a:ext>
              </a:extLst>
            </p:cNvPr>
            <p:cNvSpPr/>
            <p:nvPr/>
          </p:nvSpPr>
          <p:spPr bwMode="auto">
            <a:xfrm>
              <a:off x="1897973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0" name="Oval 1669">
              <a:extLst>
                <a:ext uri="{FF2B5EF4-FFF2-40B4-BE49-F238E27FC236}">
                  <a16:creationId xmlns:a16="http://schemas.microsoft.com/office/drawing/2014/main" id="{1EE28D7D-D699-441F-86B4-07B4B493DEB3}"/>
                </a:ext>
              </a:extLst>
            </p:cNvPr>
            <p:cNvSpPr/>
            <p:nvPr/>
          </p:nvSpPr>
          <p:spPr bwMode="auto">
            <a:xfrm>
              <a:off x="1936378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1" name="Oval 1670">
              <a:extLst>
                <a:ext uri="{FF2B5EF4-FFF2-40B4-BE49-F238E27FC236}">
                  <a16:creationId xmlns:a16="http://schemas.microsoft.com/office/drawing/2014/main" id="{3F349FEC-C0DC-445C-BDE7-A82B0B6C178A}"/>
                </a:ext>
              </a:extLst>
            </p:cNvPr>
            <p:cNvSpPr/>
            <p:nvPr/>
          </p:nvSpPr>
          <p:spPr bwMode="auto">
            <a:xfrm>
              <a:off x="2007280" y="511425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2" name="Oval 1671">
              <a:extLst>
                <a:ext uri="{FF2B5EF4-FFF2-40B4-BE49-F238E27FC236}">
                  <a16:creationId xmlns:a16="http://schemas.microsoft.com/office/drawing/2014/main" id="{3335C2A1-2209-4D01-944C-473F01AA7069}"/>
                </a:ext>
              </a:extLst>
            </p:cNvPr>
            <p:cNvSpPr/>
            <p:nvPr/>
          </p:nvSpPr>
          <p:spPr bwMode="auto">
            <a:xfrm>
              <a:off x="1968875" y="51023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3" name="Oval 1672">
              <a:extLst>
                <a:ext uri="{FF2B5EF4-FFF2-40B4-BE49-F238E27FC236}">
                  <a16:creationId xmlns:a16="http://schemas.microsoft.com/office/drawing/2014/main" id="{FB162154-A19B-49F8-A31A-36A7DD68703A}"/>
                </a:ext>
              </a:extLst>
            </p:cNvPr>
            <p:cNvSpPr/>
            <p:nvPr/>
          </p:nvSpPr>
          <p:spPr bwMode="auto">
            <a:xfrm>
              <a:off x="1945241" y="514520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4" name="Oval 1673">
              <a:extLst>
                <a:ext uri="{FF2B5EF4-FFF2-40B4-BE49-F238E27FC236}">
                  <a16:creationId xmlns:a16="http://schemas.microsoft.com/office/drawing/2014/main" id="{74865351-A23D-470A-A19A-FCA5C3C7D27E}"/>
                </a:ext>
              </a:extLst>
            </p:cNvPr>
            <p:cNvSpPr/>
            <p:nvPr/>
          </p:nvSpPr>
          <p:spPr bwMode="auto">
            <a:xfrm>
              <a:off x="1897973" y="514520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5" name="Oval 1674">
              <a:extLst>
                <a:ext uri="{FF2B5EF4-FFF2-40B4-BE49-F238E27FC236}">
                  <a16:creationId xmlns:a16="http://schemas.microsoft.com/office/drawing/2014/main" id="{2C9187F2-77AE-4BA6-ACE4-07D850882E41}"/>
                </a:ext>
              </a:extLst>
            </p:cNvPr>
            <p:cNvSpPr/>
            <p:nvPr/>
          </p:nvSpPr>
          <p:spPr bwMode="auto">
            <a:xfrm>
              <a:off x="1859568" y="514520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6" name="Oval 1675">
              <a:extLst>
                <a:ext uri="{FF2B5EF4-FFF2-40B4-BE49-F238E27FC236}">
                  <a16:creationId xmlns:a16="http://schemas.microsoft.com/office/drawing/2014/main" id="{73F1BABE-1F9F-4CCA-B6FE-3BD107722BB7}"/>
                </a:ext>
              </a:extLst>
            </p:cNvPr>
            <p:cNvSpPr/>
            <p:nvPr/>
          </p:nvSpPr>
          <p:spPr bwMode="auto">
            <a:xfrm>
              <a:off x="1812300" y="51547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7" name="Oval 1676">
              <a:extLst>
                <a:ext uri="{FF2B5EF4-FFF2-40B4-BE49-F238E27FC236}">
                  <a16:creationId xmlns:a16="http://schemas.microsoft.com/office/drawing/2014/main" id="{2EFA500C-A3D5-4CDE-9235-970E4856E62E}"/>
                </a:ext>
              </a:extLst>
            </p:cNvPr>
            <p:cNvSpPr/>
            <p:nvPr/>
          </p:nvSpPr>
          <p:spPr bwMode="auto">
            <a:xfrm>
              <a:off x="1744352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8" name="Oval 1677">
              <a:extLst>
                <a:ext uri="{FF2B5EF4-FFF2-40B4-BE49-F238E27FC236}">
                  <a16:creationId xmlns:a16="http://schemas.microsoft.com/office/drawing/2014/main" id="{D19642EC-C967-4532-9CDD-5CE9D5084A7B}"/>
                </a:ext>
              </a:extLst>
            </p:cNvPr>
            <p:cNvSpPr/>
            <p:nvPr/>
          </p:nvSpPr>
          <p:spPr bwMode="auto">
            <a:xfrm>
              <a:off x="1782758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79" name="Oval 1678">
              <a:extLst>
                <a:ext uri="{FF2B5EF4-FFF2-40B4-BE49-F238E27FC236}">
                  <a16:creationId xmlns:a16="http://schemas.microsoft.com/office/drawing/2014/main" id="{E248F331-67F8-414A-BB2A-8D594F71E8AE}"/>
                </a:ext>
              </a:extLst>
            </p:cNvPr>
            <p:cNvSpPr/>
            <p:nvPr/>
          </p:nvSpPr>
          <p:spPr bwMode="auto">
            <a:xfrm>
              <a:off x="1827072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0" name="Oval 1679">
              <a:extLst>
                <a:ext uri="{FF2B5EF4-FFF2-40B4-BE49-F238E27FC236}">
                  <a16:creationId xmlns:a16="http://schemas.microsoft.com/office/drawing/2014/main" id="{28E3C936-BD08-4A7B-A373-58A830B5A67E}"/>
                </a:ext>
              </a:extLst>
            </p:cNvPr>
            <p:cNvSpPr/>
            <p:nvPr/>
          </p:nvSpPr>
          <p:spPr bwMode="auto">
            <a:xfrm>
              <a:off x="1877294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1" name="Oval 1680">
              <a:extLst>
                <a:ext uri="{FF2B5EF4-FFF2-40B4-BE49-F238E27FC236}">
                  <a16:creationId xmlns:a16="http://schemas.microsoft.com/office/drawing/2014/main" id="{B604B717-62A7-48DE-9B4E-2E3405988E65}"/>
                </a:ext>
              </a:extLst>
            </p:cNvPr>
            <p:cNvSpPr/>
            <p:nvPr/>
          </p:nvSpPr>
          <p:spPr bwMode="auto">
            <a:xfrm>
              <a:off x="1921608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2" name="Oval 1681">
              <a:extLst>
                <a:ext uri="{FF2B5EF4-FFF2-40B4-BE49-F238E27FC236}">
                  <a16:creationId xmlns:a16="http://schemas.microsoft.com/office/drawing/2014/main" id="{A0E74DAF-AA95-400C-B18A-5836C9521A3B}"/>
                </a:ext>
              </a:extLst>
            </p:cNvPr>
            <p:cNvSpPr/>
            <p:nvPr/>
          </p:nvSpPr>
          <p:spPr bwMode="auto">
            <a:xfrm>
              <a:off x="1974784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3" name="Oval 1682">
              <a:extLst>
                <a:ext uri="{FF2B5EF4-FFF2-40B4-BE49-F238E27FC236}">
                  <a16:creationId xmlns:a16="http://schemas.microsoft.com/office/drawing/2014/main" id="{E1AA6A66-E38F-495F-A7AB-80A7C944EC62}"/>
                </a:ext>
              </a:extLst>
            </p:cNvPr>
            <p:cNvSpPr/>
            <p:nvPr/>
          </p:nvSpPr>
          <p:spPr bwMode="auto">
            <a:xfrm>
              <a:off x="2007281" y="51856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4" name="Oval 1683">
              <a:extLst>
                <a:ext uri="{FF2B5EF4-FFF2-40B4-BE49-F238E27FC236}">
                  <a16:creationId xmlns:a16="http://schemas.microsoft.com/office/drawing/2014/main" id="{A0467A34-8D6F-47C8-8C66-30FD5385B8BB}"/>
                </a:ext>
              </a:extLst>
            </p:cNvPr>
            <p:cNvSpPr/>
            <p:nvPr/>
          </p:nvSpPr>
          <p:spPr bwMode="auto">
            <a:xfrm>
              <a:off x="1714811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5" name="Oval 1684">
              <a:extLst>
                <a:ext uri="{FF2B5EF4-FFF2-40B4-BE49-F238E27FC236}">
                  <a16:creationId xmlns:a16="http://schemas.microsoft.com/office/drawing/2014/main" id="{796DCB47-8CA3-4240-9E4F-E949C28EA618}"/>
                </a:ext>
              </a:extLst>
            </p:cNvPr>
            <p:cNvSpPr/>
            <p:nvPr/>
          </p:nvSpPr>
          <p:spPr bwMode="auto">
            <a:xfrm>
              <a:off x="1759125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6" name="Oval 1685">
              <a:extLst>
                <a:ext uri="{FF2B5EF4-FFF2-40B4-BE49-F238E27FC236}">
                  <a16:creationId xmlns:a16="http://schemas.microsoft.com/office/drawing/2014/main" id="{5F24EDEE-BDD9-4AE4-A6A0-24C48AFF707B}"/>
                </a:ext>
              </a:extLst>
            </p:cNvPr>
            <p:cNvSpPr/>
            <p:nvPr/>
          </p:nvSpPr>
          <p:spPr bwMode="auto">
            <a:xfrm>
              <a:off x="1794576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7" name="Oval 1686">
              <a:extLst>
                <a:ext uri="{FF2B5EF4-FFF2-40B4-BE49-F238E27FC236}">
                  <a16:creationId xmlns:a16="http://schemas.microsoft.com/office/drawing/2014/main" id="{7A766D89-DF80-4A8A-9509-852D66A33AD3}"/>
                </a:ext>
              </a:extLst>
            </p:cNvPr>
            <p:cNvSpPr/>
            <p:nvPr/>
          </p:nvSpPr>
          <p:spPr bwMode="auto">
            <a:xfrm>
              <a:off x="1838890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8" name="Oval 1687">
              <a:extLst>
                <a:ext uri="{FF2B5EF4-FFF2-40B4-BE49-F238E27FC236}">
                  <a16:creationId xmlns:a16="http://schemas.microsoft.com/office/drawing/2014/main" id="{13BB1351-F88A-44DD-9DBB-2197DDE471EE}"/>
                </a:ext>
              </a:extLst>
            </p:cNvPr>
            <p:cNvSpPr/>
            <p:nvPr/>
          </p:nvSpPr>
          <p:spPr bwMode="auto">
            <a:xfrm>
              <a:off x="1886158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89" name="Oval 1688">
              <a:extLst>
                <a:ext uri="{FF2B5EF4-FFF2-40B4-BE49-F238E27FC236}">
                  <a16:creationId xmlns:a16="http://schemas.microsoft.com/office/drawing/2014/main" id="{BF0112AE-6502-4B5F-A98B-A8AE00A08753}"/>
                </a:ext>
              </a:extLst>
            </p:cNvPr>
            <p:cNvSpPr/>
            <p:nvPr/>
          </p:nvSpPr>
          <p:spPr bwMode="auto">
            <a:xfrm>
              <a:off x="1942290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0" name="Oval 1689">
              <a:extLst>
                <a:ext uri="{FF2B5EF4-FFF2-40B4-BE49-F238E27FC236}">
                  <a16:creationId xmlns:a16="http://schemas.microsoft.com/office/drawing/2014/main" id="{B1EBF264-D9AB-41CA-97ED-67EB5976FC23}"/>
                </a:ext>
              </a:extLst>
            </p:cNvPr>
            <p:cNvSpPr/>
            <p:nvPr/>
          </p:nvSpPr>
          <p:spPr bwMode="auto">
            <a:xfrm>
              <a:off x="1971832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1" name="Oval 1690">
              <a:extLst>
                <a:ext uri="{FF2B5EF4-FFF2-40B4-BE49-F238E27FC236}">
                  <a16:creationId xmlns:a16="http://schemas.microsoft.com/office/drawing/2014/main" id="{12307A20-BE7B-4F9B-86F5-142293FB7A69}"/>
                </a:ext>
              </a:extLst>
            </p:cNvPr>
            <p:cNvSpPr/>
            <p:nvPr/>
          </p:nvSpPr>
          <p:spPr bwMode="auto">
            <a:xfrm>
              <a:off x="2019100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2" name="Oval 1691">
              <a:extLst>
                <a:ext uri="{FF2B5EF4-FFF2-40B4-BE49-F238E27FC236}">
                  <a16:creationId xmlns:a16="http://schemas.microsoft.com/office/drawing/2014/main" id="{36272438-5856-4DA9-8853-9A952E6E1E59}"/>
                </a:ext>
              </a:extLst>
            </p:cNvPr>
            <p:cNvSpPr/>
            <p:nvPr/>
          </p:nvSpPr>
          <p:spPr bwMode="auto">
            <a:xfrm>
              <a:off x="2066368" y="5216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3" name="Oval 1692">
              <a:extLst>
                <a:ext uri="{FF2B5EF4-FFF2-40B4-BE49-F238E27FC236}">
                  <a16:creationId xmlns:a16="http://schemas.microsoft.com/office/drawing/2014/main" id="{F5D9D1F7-3FE2-4993-91C7-ACBB4E2D6E3B}"/>
                </a:ext>
              </a:extLst>
            </p:cNvPr>
            <p:cNvSpPr/>
            <p:nvPr/>
          </p:nvSpPr>
          <p:spPr bwMode="auto">
            <a:xfrm>
              <a:off x="1581870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4" name="Oval 1693">
              <a:extLst>
                <a:ext uri="{FF2B5EF4-FFF2-40B4-BE49-F238E27FC236}">
                  <a16:creationId xmlns:a16="http://schemas.microsoft.com/office/drawing/2014/main" id="{DA956C66-37EB-4ED2-81E4-133AA3CC4721}"/>
                </a:ext>
              </a:extLst>
            </p:cNvPr>
            <p:cNvSpPr/>
            <p:nvPr/>
          </p:nvSpPr>
          <p:spPr bwMode="auto">
            <a:xfrm>
              <a:off x="1620275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5" name="Oval 1694">
              <a:extLst>
                <a:ext uri="{FF2B5EF4-FFF2-40B4-BE49-F238E27FC236}">
                  <a16:creationId xmlns:a16="http://schemas.microsoft.com/office/drawing/2014/main" id="{4D15E762-0B45-475F-99E0-D0033F5DC1E8}"/>
                </a:ext>
              </a:extLst>
            </p:cNvPr>
            <p:cNvSpPr/>
            <p:nvPr/>
          </p:nvSpPr>
          <p:spPr bwMode="auto">
            <a:xfrm>
              <a:off x="1661635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6" name="Oval 1695">
              <a:extLst>
                <a:ext uri="{FF2B5EF4-FFF2-40B4-BE49-F238E27FC236}">
                  <a16:creationId xmlns:a16="http://schemas.microsoft.com/office/drawing/2014/main" id="{DDD3D030-9B1D-411C-8EF7-E900495357DA}"/>
                </a:ext>
              </a:extLst>
            </p:cNvPr>
            <p:cNvSpPr/>
            <p:nvPr/>
          </p:nvSpPr>
          <p:spPr bwMode="auto">
            <a:xfrm>
              <a:off x="1705949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7" name="Oval 1696">
              <a:extLst>
                <a:ext uri="{FF2B5EF4-FFF2-40B4-BE49-F238E27FC236}">
                  <a16:creationId xmlns:a16="http://schemas.microsoft.com/office/drawing/2014/main" id="{D1D3861F-BC4B-4A13-8500-F9555DE4D91B}"/>
                </a:ext>
              </a:extLst>
            </p:cNvPr>
            <p:cNvSpPr/>
            <p:nvPr/>
          </p:nvSpPr>
          <p:spPr bwMode="auto">
            <a:xfrm>
              <a:off x="1735491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8" name="Oval 1697">
              <a:extLst>
                <a:ext uri="{FF2B5EF4-FFF2-40B4-BE49-F238E27FC236}">
                  <a16:creationId xmlns:a16="http://schemas.microsoft.com/office/drawing/2014/main" id="{9D15D325-1ED2-4CB2-98AA-8F30D0FB8E9A}"/>
                </a:ext>
              </a:extLst>
            </p:cNvPr>
            <p:cNvSpPr/>
            <p:nvPr/>
          </p:nvSpPr>
          <p:spPr bwMode="auto">
            <a:xfrm>
              <a:off x="1797530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99" name="Oval 1698">
              <a:extLst>
                <a:ext uri="{FF2B5EF4-FFF2-40B4-BE49-F238E27FC236}">
                  <a16:creationId xmlns:a16="http://schemas.microsoft.com/office/drawing/2014/main" id="{569D9B4F-83D3-4868-B07E-461E6FEFDC12}"/>
                </a:ext>
              </a:extLst>
            </p:cNvPr>
            <p:cNvSpPr/>
            <p:nvPr/>
          </p:nvSpPr>
          <p:spPr bwMode="auto">
            <a:xfrm>
              <a:off x="1897974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0" name="Oval 1699">
              <a:extLst>
                <a:ext uri="{FF2B5EF4-FFF2-40B4-BE49-F238E27FC236}">
                  <a16:creationId xmlns:a16="http://schemas.microsoft.com/office/drawing/2014/main" id="{501655A3-EE99-4B6B-8EA1-30B154681CD5}"/>
                </a:ext>
              </a:extLst>
            </p:cNvPr>
            <p:cNvSpPr/>
            <p:nvPr/>
          </p:nvSpPr>
          <p:spPr bwMode="auto">
            <a:xfrm>
              <a:off x="1942288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1" name="Oval 1700">
              <a:extLst>
                <a:ext uri="{FF2B5EF4-FFF2-40B4-BE49-F238E27FC236}">
                  <a16:creationId xmlns:a16="http://schemas.microsoft.com/office/drawing/2014/main" id="{E56068BE-C887-4EA8-A031-9FE94EEE7E47}"/>
                </a:ext>
              </a:extLst>
            </p:cNvPr>
            <p:cNvSpPr/>
            <p:nvPr/>
          </p:nvSpPr>
          <p:spPr bwMode="auto">
            <a:xfrm>
              <a:off x="1980693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2" name="Oval 1701">
              <a:extLst>
                <a:ext uri="{FF2B5EF4-FFF2-40B4-BE49-F238E27FC236}">
                  <a16:creationId xmlns:a16="http://schemas.microsoft.com/office/drawing/2014/main" id="{0C75A98A-74B7-41C3-9137-36D66B502577}"/>
                </a:ext>
              </a:extLst>
            </p:cNvPr>
            <p:cNvSpPr/>
            <p:nvPr/>
          </p:nvSpPr>
          <p:spPr bwMode="auto">
            <a:xfrm>
              <a:off x="2022052" y="52428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3" name="Oval 1702">
              <a:extLst>
                <a:ext uri="{FF2B5EF4-FFF2-40B4-BE49-F238E27FC236}">
                  <a16:creationId xmlns:a16="http://schemas.microsoft.com/office/drawing/2014/main" id="{3014E4BC-140E-4DDD-B9BB-1DD503A8266A}"/>
                </a:ext>
              </a:extLst>
            </p:cNvPr>
            <p:cNvSpPr/>
            <p:nvPr/>
          </p:nvSpPr>
          <p:spPr bwMode="auto">
            <a:xfrm>
              <a:off x="2063411" y="525712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4" name="Oval 1703">
              <a:extLst>
                <a:ext uri="{FF2B5EF4-FFF2-40B4-BE49-F238E27FC236}">
                  <a16:creationId xmlns:a16="http://schemas.microsoft.com/office/drawing/2014/main" id="{1031418C-A6C0-47BB-9FE8-4C6585AB95AF}"/>
                </a:ext>
              </a:extLst>
            </p:cNvPr>
            <p:cNvSpPr/>
            <p:nvPr/>
          </p:nvSpPr>
          <p:spPr bwMode="auto">
            <a:xfrm>
              <a:off x="2107725" y="52452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5" name="Oval 1704">
              <a:extLst>
                <a:ext uri="{FF2B5EF4-FFF2-40B4-BE49-F238E27FC236}">
                  <a16:creationId xmlns:a16="http://schemas.microsoft.com/office/drawing/2014/main" id="{D7D3ED3C-88BF-49FF-9B53-578F49D75C22}"/>
                </a:ext>
              </a:extLst>
            </p:cNvPr>
            <p:cNvSpPr/>
            <p:nvPr/>
          </p:nvSpPr>
          <p:spPr bwMode="auto">
            <a:xfrm>
              <a:off x="2154993" y="52547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6" name="Oval 1705">
              <a:extLst>
                <a:ext uri="{FF2B5EF4-FFF2-40B4-BE49-F238E27FC236}">
                  <a16:creationId xmlns:a16="http://schemas.microsoft.com/office/drawing/2014/main" id="{4BE5262A-F187-4B6B-845F-FBC86C572405}"/>
                </a:ext>
              </a:extLst>
            </p:cNvPr>
            <p:cNvSpPr/>
            <p:nvPr/>
          </p:nvSpPr>
          <p:spPr bwMode="auto">
            <a:xfrm>
              <a:off x="2019098" y="525474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7" name="Oval 1706">
              <a:extLst>
                <a:ext uri="{FF2B5EF4-FFF2-40B4-BE49-F238E27FC236}">
                  <a16:creationId xmlns:a16="http://schemas.microsoft.com/office/drawing/2014/main" id="{DA58C641-47C6-494B-9C30-1A85A18CCDF4}"/>
                </a:ext>
              </a:extLst>
            </p:cNvPr>
            <p:cNvSpPr/>
            <p:nvPr/>
          </p:nvSpPr>
          <p:spPr bwMode="auto">
            <a:xfrm>
              <a:off x="2022052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8" name="Oval 1707">
              <a:extLst>
                <a:ext uri="{FF2B5EF4-FFF2-40B4-BE49-F238E27FC236}">
                  <a16:creationId xmlns:a16="http://schemas.microsoft.com/office/drawing/2014/main" id="{A178A5C8-AE1D-4D65-A408-271EEAD31F14}"/>
                </a:ext>
              </a:extLst>
            </p:cNvPr>
            <p:cNvSpPr/>
            <p:nvPr/>
          </p:nvSpPr>
          <p:spPr bwMode="auto">
            <a:xfrm>
              <a:off x="1989555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09" name="Oval 1708">
              <a:extLst>
                <a:ext uri="{FF2B5EF4-FFF2-40B4-BE49-F238E27FC236}">
                  <a16:creationId xmlns:a16="http://schemas.microsoft.com/office/drawing/2014/main" id="{30B38882-ABDB-4165-A300-12679AD2488C}"/>
                </a:ext>
              </a:extLst>
            </p:cNvPr>
            <p:cNvSpPr/>
            <p:nvPr/>
          </p:nvSpPr>
          <p:spPr bwMode="auto">
            <a:xfrm>
              <a:off x="1865477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0" name="Oval 1709">
              <a:extLst>
                <a:ext uri="{FF2B5EF4-FFF2-40B4-BE49-F238E27FC236}">
                  <a16:creationId xmlns:a16="http://schemas.microsoft.com/office/drawing/2014/main" id="{5BDF7917-7E55-44F3-92C4-E40165EA6372}"/>
                </a:ext>
              </a:extLst>
            </p:cNvPr>
            <p:cNvSpPr/>
            <p:nvPr/>
          </p:nvSpPr>
          <p:spPr bwMode="auto">
            <a:xfrm>
              <a:off x="1815255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1" name="Oval 1710">
              <a:extLst>
                <a:ext uri="{FF2B5EF4-FFF2-40B4-BE49-F238E27FC236}">
                  <a16:creationId xmlns:a16="http://schemas.microsoft.com/office/drawing/2014/main" id="{8D3238E7-BC65-450B-B860-8BF2772D27F8}"/>
                </a:ext>
              </a:extLst>
            </p:cNvPr>
            <p:cNvSpPr/>
            <p:nvPr/>
          </p:nvSpPr>
          <p:spPr bwMode="auto">
            <a:xfrm>
              <a:off x="1779804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2" name="Oval 1711">
              <a:extLst>
                <a:ext uri="{FF2B5EF4-FFF2-40B4-BE49-F238E27FC236}">
                  <a16:creationId xmlns:a16="http://schemas.microsoft.com/office/drawing/2014/main" id="{44499F15-B0D3-46FE-AF58-61F4AAD9B234}"/>
                </a:ext>
              </a:extLst>
            </p:cNvPr>
            <p:cNvSpPr/>
            <p:nvPr/>
          </p:nvSpPr>
          <p:spPr bwMode="auto">
            <a:xfrm>
              <a:off x="1744353" y="528332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3" name="Oval 1712">
              <a:extLst>
                <a:ext uri="{FF2B5EF4-FFF2-40B4-BE49-F238E27FC236}">
                  <a16:creationId xmlns:a16="http://schemas.microsoft.com/office/drawing/2014/main" id="{D9A65AF3-B558-43B3-8C12-CC89A66B43E3}"/>
                </a:ext>
              </a:extLst>
            </p:cNvPr>
            <p:cNvSpPr/>
            <p:nvPr/>
          </p:nvSpPr>
          <p:spPr bwMode="auto">
            <a:xfrm>
              <a:off x="1806392" y="5302372"/>
              <a:ext cx="45377" cy="3657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4" name="Oval 1713">
              <a:extLst>
                <a:ext uri="{FF2B5EF4-FFF2-40B4-BE49-F238E27FC236}">
                  <a16:creationId xmlns:a16="http://schemas.microsoft.com/office/drawing/2014/main" id="{EF22AFB6-17B0-4087-BE3B-DFA05FB021BE}"/>
                </a:ext>
              </a:extLst>
            </p:cNvPr>
            <p:cNvSpPr/>
            <p:nvPr/>
          </p:nvSpPr>
          <p:spPr bwMode="auto">
            <a:xfrm>
              <a:off x="1847752" y="5304753"/>
              <a:ext cx="45377" cy="3657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5" name="Oval 1714">
              <a:extLst>
                <a:ext uri="{FF2B5EF4-FFF2-40B4-BE49-F238E27FC236}">
                  <a16:creationId xmlns:a16="http://schemas.microsoft.com/office/drawing/2014/main" id="{380D0C35-4FCC-45A0-9CD6-F9BDAA01390B}"/>
                </a:ext>
              </a:extLst>
            </p:cNvPr>
            <p:cNvSpPr/>
            <p:nvPr/>
          </p:nvSpPr>
          <p:spPr bwMode="auto">
            <a:xfrm>
              <a:off x="1895020" y="5304753"/>
              <a:ext cx="45377" cy="3657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6" name="Oval 1715">
              <a:extLst>
                <a:ext uri="{FF2B5EF4-FFF2-40B4-BE49-F238E27FC236}">
                  <a16:creationId xmlns:a16="http://schemas.microsoft.com/office/drawing/2014/main" id="{B97B1975-4E14-4AD6-AEAF-2C5A0A755808}"/>
                </a:ext>
              </a:extLst>
            </p:cNvPr>
            <p:cNvSpPr/>
            <p:nvPr/>
          </p:nvSpPr>
          <p:spPr bwMode="auto">
            <a:xfrm>
              <a:off x="1936380" y="5304753"/>
              <a:ext cx="45377" cy="3657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7" name="Oval 1716">
              <a:extLst>
                <a:ext uri="{FF2B5EF4-FFF2-40B4-BE49-F238E27FC236}">
                  <a16:creationId xmlns:a16="http://schemas.microsoft.com/office/drawing/2014/main" id="{59904F8A-263C-4761-9574-0FFB075D7811}"/>
                </a:ext>
              </a:extLst>
            </p:cNvPr>
            <p:cNvSpPr/>
            <p:nvPr/>
          </p:nvSpPr>
          <p:spPr bwMode="auto">
            <a:xfrm>
              <a:off x="1965924" y="5304753"/>
              <a:ext cx="45377" cy="3657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8" name="Rectangle 1717">
              <a:extLst>
                <a:ext uri="{FF2B5EF4-FFF2-40B4-BE49-F238E27FC236}">
                  <a16:creationId xmlns:a16="http://schemas.microsoft.com/office/drawing/2014/main" id="{C9DB3043-BCE8-478E-9AA0-8F10087C0E96}"/>
                </a:ext>
              </a:extLst>
            </p:cNvPr>
            <p:cNvSpPr/>
            <p:nvPr/>
          </p:nvSpPr>
          <p:spPr bwMode="auto">
            <a:xfrm>
              <a:off x="2750745" y="472663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19" name="Rectangle 1718">
              <a:extLst>
                <a:ext uri="{FF2B5EF4-FFF2-40B4-BE49-F238E27FC236}">
                  <a16:creationId xmlns:a16="http://schemas.microsoft.com/office/drawing/2014/main" id="{C418D505-624A-4069-BAFB-9040D7E0CE44}"/>
                </a:ext>
              </a:extLst>
            </p:cNvPr>
            <p:cNvSpPr/>
            <p:nvPr/>
          </p:nvSpPr>
          <p:spPr bwMode="auto">
            <a:xfrm>
              <a:off x="2750745" y="478616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0" name="Rectangle 1719">
              <a:extLst>
                <a:ext uri="{FF2B5EF4-FFF2-40B4-BE49-F238E27FC236}">
                  <a16:creationId xmlns:a16="http://schemas.microsoft.com/office/drawing/2014/main" id="{BF738BD6-F9A8-4E25-9C17-BC832944E788}"/>
                </a:ext>
              </a:extLst>
            </p:cNvPr>
            <p:cNvSpPr/>
            <p:nvPr/>
          </p:nvSpPr>
          <p:spPr bwMode="auto">
            <a:xfrm>
              <a:off x="2857099" y="474330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1" name="Rectangle 1720">
              <a:extLst>
                <a:ext uri="{FF2B5EF4-FFF2-40B4-BE49-F238E27FC236}">
                  <a16:creationId xmlns:a16="http://schemas.microsoft.com/office/drawing/2014/main" id="{6148D895-0ACE-4584-B6E4-3C5D791E9476}"/>
                </a:ext>
              </a:extLst>
            </p:cNvPr>
            <p:cNvSpPr/>
            <p:nvPr/>
          </p:nvSpPr>
          <p:spPr bwMode="auto">
            <a:xfrm>
              <a:off x="2857099" y="480283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2" name="Rectangle 1721">
              <a:extLst>
                <a:ext uri="{FF2B5EF4-FFF2-40B4-BE49-F238E27FC236}">
                  <a16:creationId xmlns:a16="http://schemas.microsoft.com/office/drawing/2014/main" id="{3503D87D-6122-49E9-B90B-860DBAE47754}"/>
                </a:ext>
              </a:extLst>
            </p:cNvPr>
            <p:cNvSpPr/>
            <p:nvPr/>
          </p:nvSpPr>
          <p:spPr bwMode="auto">
            <a:xfrm>
              <a:off x="2798014" y="5040957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3" name="Rectangle 1722">
              <a:extLst>
                <a:ext uri="{FF2B5EF4-FFF2-40B4-BE49-F238E27FC236}">
                  <a16:creationId xmlns:a16="http://schemas.microsoft.com/office/drawing/2014/main" id="{BA5470D5-3D68-47D4-9E6B-1CB62A55F314}"/>
                </a:ext>
              </a:extLst>
            </p:cNvPr>
            <p:cNvSpPr/>
            <p:nvPr/>
          </p:nvSpPr>
          <p:spPr bwMode="auto">
            <a:xfrm>
              <a:off x="2892550" y="510048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4" name="Rectangle 1723">
              <a:extLst>
                <a:ext uri="{FF2B5EF4-FFF2-40B4-BE49-F238E27FC236}">
                  <a16:creationId xmlns:a16="http://schemas.microsoft.com/office/drawing/2014/main" id="{12D0FFA9-27EB-4A0D-9FB7-E07C8548F0AF}"/>
                </a:ext>
              </a:extLst>
            </p:cNvPr>
            <p:cNvSpPr/>
            <p:nvPr/>
          </p:nvSpPr>
          <p:spPr bwMode="auto">
            <a:xfrm>
              <a:off x="2795060" y="510048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5" name="Rectangle 1724">
              <a:extLst>
                <a:ext uri="{FF2B5EF4-FFF2-40B4-BE49-F238E27FC236}">
                  <a16:creationId xmlns:a16="http://schemas.microsoft.com/office/drawing/2014/main" id="{34E00FB7-B561-40E0-9C84-3FAF10C2A57C}"/>
                </a:ext>
              </a:extLst>
            </p:cNvPr>
            <p:cNvSpPr/>
            <p:nvPr/>
          </p:nvSpPr>
          <p:spPr bwMode="auto">
            <a:xfrm>
              <a:off x="2795060" y="514335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6" name="Rectangle 1725">
              <a:extLst>
                <a:ext uri="{FF2B5EF4-FFF2-40B4-BE49-F238E27FC236}">
                  <a16:creationId xmlns:a16="http://schemas.microsoft.com/office/drawing/2014/main" id="{453F589B-0EB9-4E3E-8431-E82708843108}"/>
                </a:ext>
              </a:extLst>
            </p:cNvPr>
            <p:cNvSpPr/>
            <p:nvPr/>
          </p:nvSpPr>
          <p:spPr bwMode="auto">
            <a:xfrm>
              <a:off x="2712340" y="5126682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7" name="Rectangle 1726">
              <a:extLst>
                <a:ext uri="{FF2B5EF4-FFF2-40B4-BE49-F238E27FC236}">
                  <a16:creationId xmlns:a16="http://schemas.microsoft.com/office/drawing/2014/main" id="{F1760369-4B8C-423F-B85E-EEC3ADCD966B}"/>
                </a:ext>
              </a:extLst>
            </p:cNvPr>
            <p:cNvSpPr/>
            <p:nvPr/>
          </p:nvSpPr>
          <p:spPr bwMode="auto">
            <a:xfrm>
              <a:off x="2854145" y="519097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8" name="Rectangle 1727">
              <a:extLst>
                <a:ext uri="{FF2B5EF4-FFF2-40B4-BE49-F238E27FC236}">
                  <a16:creationId xmlns:a16="http://schemas.microsoft.com/office/drawing/2014/main" id="{82DF6B04-7B5A-4239-8337-3A24128E2609}"/>
                </a:ext>
              </a:extLst>
            </p:cNvPr>
            <p:cNvSpPr/>
            <p:nvPr/>
          </p:nvSpPr>
          <p:spPr bwMode="auto">
            <a:xfrm>
              <a:off x="2792106" y="519097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29" name="Rectangle 1728">
              <a:extLst>
                <a:ext uri="{FF2B5EF4-FFF2-40B4-BE49-F238E27FC236}">
                  <a16:creationId xmlns:a16="http://schemas.microsoft.com/office/drawing/2014/main" id="{8030B4A6-A892-4A8E-AF1B-C739D807753C}"/>
                </a:ext>
              </a:extLst>
            </p:cNvPr>
            <p:cNvSpPr/>
            <p:nvPr/>
          </p:nvSpPr>
          <p:spPr bwMode="auto">
            <a:xfrm>
              <a:off x="2744838" y="519097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0" name="Rectangle 1729">
              <a:extLst>
                <a:ext uri="{FF2B5EF4-FFF2-40B4-BE49-F238E27FC236}">
                  <a16:creationId xmlns:a16="http://schemas.microsoft.com/office/drawing/2014/main" id="{2D546781-F7C2-494C-9459-52BAA7A42B29}"/>
                </a:ext>
              </a:extLst>
            </p:cNvPr>
            <p:cNvSpPr/>
            <p:nvPr/>
          </p:nvSpPr>
          <p:spPr bwMode="auto">
            <a:xfrm>
              <a:off x="2520314" y="523383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1" name="Rectangle 1730">
              <a:extLst>
                <a:ext uri="{FF2B5EF4-FFF2-40B4-BE49-F238E27FC236}">
                  <a16:creationId xmlns:a16="http://schemas.microsoft.com/office/drawing/2014/main" id="{585B747D-9902-4349-9D38-8B76B87F838B}"/>
                </a:ext>
              </a:extLst>
            </p:cNvPr>
            <p:cNvSpPr/>
            <p:nvPr/>
          </p:nvSpPr>
          <p:spPr bwMode="auto">
            <a:xfrm>
              <a:off x="2623712" y="523383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2" name="Rectangle 1731">
              <a:extLst>
                <a:ext uri="{FF2B5EF4-FFF2-40B4-BE49-F238E27FC236}">
                  <a16:creationId xmlns:a16="http://schemas.microsoft.com/office/drawing/2014/main" id="{40E22274-B57E-47A9-9A90-8EAC54B21A7E}"/>
                </a:ext>
              </a:extLst>
            </p:cNvPr>
            <p:cNvSpPr/>
            <p:nvPr/>
          </p:nvSpPr>
          <p:spPr bwMode="auto">
            <a:xfrm>
              <a:off x="2614850" y="5283845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3" name="Rectangle 1732">
              <a:extLst>
                <a:ext uri="{FF2B5EF4-FFF2-40B4-BE49-F238E27FC236}">
                  <a16:creationId xmlns:a16="http://schemas.microsoft.com/office/drawing/2014/main" id="{23C9322A-02CF-4056-8A9D-8839421CEBDB}"/>
                </a:ext>
              </a:extLst>
            </p:cNvPr>
            <p:cNvSpPr/>
            <p:nvPr/>
          </p:nvSpPr>
          <p:spPr bwMode="auto">
            <a:xfrm>
              <a:off x="2614850" y="530527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4" name="Rectangle 1733">
              <a:extLst>
                <a:ext uri="{FF2B5EF4-FFF2-40B4-BE49-F238E27FC236}">
                  <a16:creationId xmlns:a16="http://schemas.microsoft.com/office/drawing/2014/main" id="{9F696950-079F-44F7-832F-52E4C3E64160}"/>
                </a:ext>
              </a:extLst>
            </p:cNvPr>
            <p:cNvSpPr/>
            <p:nvPr/>
          </p:nvSpPr>
          <p:spPr bwMode="auto">
            <a:xfrm>
              <a:off x="2715296" y="527193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5" name="Rectangle 1734">
              <a:extLst>
                <a:ext uri="{FF2B5EF4-FFF2-40B4-BE49-F238E27FC236}">
                  <a16:creationId xmlns:a16="http://schemas.microsoft.com/office/drawing/2014/main" id="{D7891369-2354-45DA-BB70-60D59C133050}"/>
                </a:ext>
              </a:extLst>
            </p:cNvPr>
            <p:cNvSpPr/>
            <p:nvPr/>
          </p:nvSpPr>
          <p:spPr bwMode="auto">
            <a:xfrm>
              <a:off x="2803924" y="5288607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6" name="Rectangle 1735">
              <a:extLst>
                <a:ext uri="{FF2B5EF4-FFF2-40B4-BE49-F238E27FC236}">
                  <a16:creationId xmlns:a16="http://schemas.microsoft.com/office/drawing/2014/main" id="{92992D5B-7F72-4036-A720-2A2E81E3EC7E}"/>
                </a:ext>
              </a:extLst>
            </p:cNvPr>
            <p:cNvSpPr/>
            <p:nvPr/>
          </p:nvSpPr>
          <p:spPr bwMode="auto">
            <a:xfrm>
              <a:off x="2895505" y="525288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7" name="Rectangle 1736">
              <a:extLst>
                <a:ext uri="{FF2B5EF4-FFF2-40B4-BE49-F238E27FC236}">
                  <a16:creationId xmlns:a16="http://schemas.microsoft.com/office/drawing/2014/main" id="{96E75424-311A-4A20-9A7B-A57BC6403E98}"/>
                </a:ext>
              </a:extLst>
            </p:cNvPr>
            <p:cNvSpPr/>
            <p:nvPr/>
          </p:nvSpPr>
          <p:spPr bwMode="auto">
            <a:xfrm>
              <a:off x="2895505" y="528384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8" name="Rectangle 1737">
              <a:extLst>
                <a:ext uri="{FF2B5EF4-FFF2-40B4-BE49-F238E27FC236}">
                  <a16:creationId xmlns:a16="http://schemas.microsoft.com/office/drawing/2014/main" id="{9F1CBA19-D80B-4397-BB70-EC62E31892ED}"/>
                </a:ext>
              </a:extLst>
            </p:cNvPr>
            <p:cNvSpPr/>
            <p:nvPr/>
          </p:nvSpPr>
          <p:spPr bwMode="auto">
            <a:xfrm>
              <a:off x="2978224" y="5264794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39" name="Rectangle 1738">
              <a:extLst>
                <a:ext uri="{FF2B5EF4-FFF2-40B4-BE49-F238E27FC236}">
                  <a16:creationId xmlns:a16="http://schemas.microsoft.com/office/drawing/2014/main" id="{950042E9-0DBA-4BBC-8733-8363D0E91D74}"/>
                </a:ext>
              </a:extLst>
            </p:cNvPr>
            <p:cNvSpPr/>
            <p:nvPr/>
          </p:nvSpPr>
          <p:spPr bwMode="auto">
            <a:xfrm>
              <a:off x="2978224" y="531241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40" name="Rectangle 1739">
              <a:extLst>
                <a:ext uri="{FF2B5EF4-FFF2-40B4-BE49-F238E27FC236}">
                  <a16:creationId xmlns:a16="http://schemas.microsoft.com/office/drawing/2014/main" id="{09488875-3EA1-41EE-8E6B-F5860A2A2998}"/>
                </a:ext>
              </a:extLst>
            </p:cNvPr>
            <p:cNvSpPr/>
            <p:nvPr/>
          </p:nvSpPr>
          <p:spPr bwMode="auto">
            <a:xfrm>
              <a:off x="3072760" y="527431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41" name="Rectangle 35">
              <a:extLst>
                <a:ext uri="{FF2B5EF4-FFF2-40B4-BE49-F238E27FC236}">
                  <a16:creationId xmlns:a16="http://schemas.microsoft.com/office/drawing/2014/main" id="{AA86F9EB-CEEB-41FE-98D4-E121C6FD8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996" y="3510504"/>
              <a:ext cx="988067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= .29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750" name="Group 1749">
            <a:extLst>
              <a:ext uri="{FF2B5EF4-FFF2-40B4-BE49-F238E27FC236}">
                <a16:creationId xmlns:a16="http://schemas.microsoft.com/office/drawing/2014/main" id="{C7FF4BEB-D7D1-435B-AB06-E91460759C6F}"/>
              </a:ext>
            </a:extLst>
          </p:cNvPr>
          <p:cNvGrpSpPr/>
          <p:nvPr/>
        </p:nvGrpSpPr>
        <p:grpSpPr>
          <a:xfrm>
            <a:off x="9027542" y="2717249"/>
            <a:ext cx="2917794" cy="2213120"/>
            <a:chOff x="3375702" y="3491921"/>
            <a:chExt cx="2917794" cy="2213120"/>
          </a:xfrm>
        </p:grpSpPr>
        <p:grpSp>
          <p:nvGrpSpPr>
            <p:cNvPr id="1751" name="Group 1750">
              <a:extLst>
                <a:ext uri="{FF2B5EF4-FFF2-40B4-BE49-F238E27FC236}">
                  <a16:creationId xmlns:a16="http://schemas.microsoft.com/office/drawing/2014/main" id="{C8F7B364-7932-4B3D-9821-D75AA6A6C59B}"/>
                </a:ext>
              </a:extLst>
            </p:cNvPr>
            <p:cNvGrpSpPr/>
            <p:nvPr/>
          </p:nvGrpSpPr>
          <p:grpSpPr>
            <a:xfrm>
              <a:off x="4449215" y="4999560"/>
              <a:ext cx="636413" cy="227188"/>
              <a:chOff x="1495016" y="2639696"/>
              <a:chExt cx="512975" cy="176709"/>
            </a:xfrm>
          </p:grpSpPr>
          <p:cxnSp>
            <p:nvCxnSpPr>
              <p:cNvPr id="1893" name="Straight Connector 1892">
                <a:extLst>
                  <a:ext uri="{FF2B5EF4-FFF2-40B4-BE49-F238E27FC236}">
                    <a16:creationId xmlns:a16="http://schemas.microsoft.com/office/drawing/2014/main" id="{C05F0DDE-2C19-4FF1-AB21-B007FCEB31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6"/>
                <a:ext cx="2595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4" name="Straight Connector 1893">
                <a:extLst>
                  <a:ext uri="{FF2B5EF4-FFF2-40B4-BE49-F238E27FC236}">
                    <a16:creationId xmlns:a16="http://schemas.microsoft.com/office/drawing/2014/main" id="{5D8CAC48-F43E-4339-9EF0-6E63E2A821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95016" y="2749892"/>
                <a:ext cx="5129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5" name="Straight Connector 1894">
                <a:extLst>
                  <a:ext uri="{FF2B5EF4-FFF2-40B4-BE49-F238E27FC236}">
                    <a16:creationId xmlns:a16="http://schemas.microsoft.com/office/drawing/2014/main" id="{042F79EE-6ECA-4F98-801D-F1920F533A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6" name="Straight Connector 1895">
                <a:extLst>
                  <a:ext uri="{FF2B5EF4-FFF2-40B4-BE49-F238E27FC236}">
                    <a16:creationId xmlns:a16="http://schemas.microsoft.com/office/drawing/2014/main" id="{37C6D375-BC9A-4677-B3C4-3B39F23C2702}"/>
                  </a:ext>
                </a:extLst>
              </p:cNvPr>
              <p:cNvCxnSpPr/>
              <p:nvPr/>
            </p:nvCxnSpPr>
            <p:spPr bwMode="auto">
              <a:xfrm>
                <a:off x="1752706" y="2645375"/>
                <a:ext cx="0" cy="16801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52" name="Group 1751">
              <a:extLst>
                <a:ext uri="{FF2B5EF4-FFF2-40B4-BE49-F238E27FC236}">
                  <a16:creationId xmlns:a16="http://schemas.microsoft.com/office/drawing/2014/main" id="{E0C33E98-BB03-462B-8D57-8EB8BB383424}"/>
                </a:ext>
              </a:extLst>
            </p:cNvPr>
            <p:cNvGrpSpPr/>
            <p:nvPr/>
          </p:nvGrpSpPr>
          <p:grpSpPr>
            <a:xfrm>
              <a:off x="5380590" y="4930681"/>
              <a:ext cx="636413" cy="258146"/>
              <a:chOff x="1495016" y="2639695"/>
              <a:chExt cx="512975" cy="176710"/>
            </a:xfrm>
          </p:grpSpPr>
          <p:cxnSp>
            <p:nvCxnSpPr>
              <p:cNvPr id="1889" name="Straight Connector 1888">
                <a:extLst>
                  <a:ext uri="{FF2B5EF4-FFF2-40B4-BE49-F238E27FC236}">
                    <a16:creationId xmlns:a16="http://schemas.microsoft.com/office/drawing/2014/main" id="{FBF7BF15-F42B-4E18-8986-6018469F7F2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639695"/>
                <a:ext cx="259556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0" name="Straight Connector 1889">
                <a:extLst>
                  <a:ext uri="{FF2B5EF4-FFF2-40B4-BE49-F238E27FC236}">
                    <a16:creationId xmlns:a16="http://schemas.microsoft.com/office/drawing/2014/main" id="{003B1B7A-9E85-4874-AF69-EC65A4222B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95016" y="2722449"/>
                <a:ext cx="51297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1" name="Straight Connector 1890">
                <a:extLst>
                  <a:ext uri="{FF2B5EF4-FFF2-40B4-BE49-F238E27FC236}">
                    <a16:creationId xmlns:a16="http://schemas.microsoft.com/office/drawing/2014/main" id="{D643383B-4593-4CBE-B2C4-4EFB30BBC1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7414" y="2816405"/>
                <a:ext cx="240655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92" name="Straight Connector 1891">
                <a:extLst>
                  <a:ext uri="{FF2B5EF4-FFF2-40B4-BE49-F238E27FC236}">
                    <a16:creationId xmlns:a16="http://schemas.microsoft.com/office/drawing/2014/main" id="{6B671106-4FA1-4203-AF88-0EB600F2465F}"/>
                  </a:ext>
                </a:extLst>
              </p:cNvPr>
              <p:cNvCxnSpPr/>
              <p:nvPr/>
            </p:nvCxnSpPr>
            <p:spPr bwMode="auto">
              <a:xfrm>
                <a:off x="1752706" y="2645375"/>
                <a:ext cx="0" cy="168017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753" name="Line 17">
              <a:extLst>
                <a:ext uri="{FF2B5EF4-FFF2-40B4-BE49-F238E27FC236}">
                  <a16:creationId xmlns:a16="http://schemas.microsoft.com/office/drawing/2014/main" id="{058FBE29-B3F5-403C-8832-512F7E3CA5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5392" y="3578623"/>
              <a:ext cx="1443" cy="178181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4" name="Line 18">
              <a:extLst>
                <a:ext uri="{FF2B5EF4-FFF2-40B4-BE49-F238E27FC236}">
                  <a16:creationId xmlns:a16="http://schemas.microsoft.com/office/drawing/2014/main" id="{D9EC791F-4CFB-4151-A0FA-BC81DB9FFD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8954" y="5363634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5" name="Line 24">
              <a:extLst>
                <a:ext uri="{FF2B5EF4-FFF2-40B4-BE49-F238E27FC236}">
                  <a16:creationId xmlns:a16="http://schemas.microsoft.com/office/drawing/2014/main" id="{C092EB9F-6917-44EA-926F-06F51B2F3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300" y="4772047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6" name="Line 26">
              <a:extLst>
                <a:ext uri="{FF2B5EF4-FFF2-40B4-BE49-F238E27FC236}">
                  <a16:creationId xmlns:a16="http://schemas.microsoft.com/office/drawing/2014/main" id="{BF1B571D-AF91-4B5E-9D36-7F05B8604B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300" y="4180459"/>
              <a:ext cx="7499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7" name="Line 28">
              <a:extLst>
                <a:ext uri="{FF2B5EF4-FFF2-40B4-BE49-F238E27FC236}">
                  <a16:creationId xmlns:a16="http://schemas.microsoft.com/office/drawing/2014/main" id="{66F3C6F8-7DB0-4D48-92CC-19AD1E4969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8954" y="3588871"/>
              <a:ext cx="6634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8" name="Line 30">
              <a:extLst>
                <a:ext uri="{FF2B5EF4-FFF2-40B4-BE49-F238E27FC236}">
                  <a16:creationId xmlns:a16="http://schemas.microsoft.com/office/drawing/2014/main" id="{E02448BF-AECB-4A6C-A04F-DFEDBAEADC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77688" y="5363634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9" name="Rectangle 35">
              <a:extLst>
                <a:ext uri="{FF2B5EF4-FFF2-40B4-BE49-F238E27FC236}">
                  <a16:creationId xmlns:a16="http://schemas.microsoft.com/office/drawing/2014/main" id="{8FEAEC5F-A102-4704-81C0-B101C1711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405" y="3491921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0" name="Line 29">
              <a:extLst>
                <a:ext uri="{FF2B5EF4-FFF2-40B4-BE49-F238E27FC236}">
                  <a16:creationId xmlns:a16="http://schemas.microsoft.com/office/drawing/2014/main" id="{739D343B-2144-4C26-97A5-46CF79C20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49528" y="5363634"/>
              <a:ext cx="21439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1" name="Rectangle 35">
              <a:extLst>
                <a:ext uri="{FF2B5EF4-FFF2-40B4-BE49-F238E27FC236}">
                  <a16:creationId xmlns:a16="http://schemas.microsoft.com/office/drawing/2014/main" id="{9D44D847-54A0-44B8-9B96-113839098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405" y="4084852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2" name="Rectangle 35">
              <a:extLst>
                <a:ext uri="{FF2B5EF4-FFF2-40B4-BE49-F238E27FC236}">
                  <a16:creationId xmlns:a16="http://schemas.microsoft.com/office/drawing/2014/main" id="{425E87E8-70FE-4F85-852D-1DDB3A4D5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405" y="4675402"/>
              <a:ext cx="340074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3" name="Rectangle 35">
              <a:extLst>
                <a:ext uri="{FF2B5EF4-FFF2-40B4-BE49-F238E27FC236}">
                  <a16:creationId xmlns:a16="http://schemas.microsoft.com/office/drawing/2014/main" id="{D70F9A11-B07F-4476-9C80-16E6C24C2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9120" y="5270714"/>
              <a:ext cx="113359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4" name="Line 30">
              <a:extLst>
                <a:ext uri="{FF2B5EF4-FFF2-40B4-BE49-F238E27FC236}">
                  <a16:creationId xmlns:a16="http://schemas.microsoft.com/office/drawing/2014/main" id="{14902875-8DCE-4229-BAC1-AB67A35D9D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00938" y="5363634"/>
              <a:ext cx="0" cy="7315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5" name="TextBox 1764">
              <a:extLst>
                <a:ext uri="{FF2B5EF4-FFF2-40B4-BE49-F238E27FC236}">
                  <a16:creationId xmlns:a16="http://schemas.microsoft.com/office/drawing/2014/main" id="{03030262-1B3C-4914-BC09-3D381DF2EBB1}"/>
                </a:ext>
              </a:extLst>
            </p:cNvPr>
            <p:cNvSpPr txBox="1"/>
            <p:nvPr/>
          </p:nvSpPr>
          <p:spPr bwMode="auto">
            <a:xfrm rot="16200000">
              <a:off x="2698332" y="4266240"/>
              <a:ext cx="1774762" cy="420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dirty="0">
                  <a:solidFill>
                    <a:schemeClr val="bg1"/>
                  </a:solidFill>
                  <a:latin typeface="Calibri" panose="020F0502020204030204" pitchFamily="34" charset="0"/>
                </a:rPr>
                <a:t>AST (U/L)</a:t>
              </a:r>
            </a:p>
          </p:txBody>
        </p:sp>
        <p:sp>
          <p:nvSpPr>
            <p:cNvPr id="1766" name="TextBox 1765">
              <a:extLst>
                <a:ext uri="{FF2B5EF4-FFF2-40B4-BE49-F238E27FC236}">
                  <a16:creationId xmlns:a16="http://schemas.microsoft.com/office/drawing/2014/main" id="{64ADB70B-D3E8-4D14-AF3D-4ACFBE53A7BA}"/>
                </a:ext>
              </a:extLst>
            </p:cNvPr>
            <p:cNvSpPr txBox="1"/>
            <p:nvPr/>
          </p:nvSpPr>
          <p:spPr bwMode="auto">
            <a:xfrm>
              <a:off x="4208735" y="5397264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Survival</a:t>
              </a:r>
            </a:p>
          </p:txBody>
        </p:sp>
        <p:sp>
          <p:nvSpPr>
            <p:cNvPr id="1767" name="TextBox 1766">
              <a:extLst>
                <a:ext uri="{FF2B5EF4-FFF2-40B4-BE49-F238E27FC236}">
                  <a16:creationId xmlns:a16="http://schemas.microsoft.com/office/drawing/2014/main" id="{B55CC7BB-76DB-42F7-8648-2221FA216B25}"/>
                </a:ext>
              </a:extLst>
            </p:cNvPr>
            <p:cNvSpPr txBox="1"/>
            <p:nvPr/>
          </p:nvSpPr>
          <p:spPr bwMode="auto">
            <a:xfrm>
              <a:off x="5144886" y="5397264"/>
              <a:ext cx="10661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Death</a:t>
              </a:r>
            </a:p>
          </p:txBody>
        </p:sp>
        <p:sp>
          <p:nvSpPr>
            <p:cNvPr id="1768" name="Oval 1767">
              <a:extLst>
                <a:ext uri="{FF2B5EF4-FFF2-40B4-BE49-F238E27FC236}">
                  <a16:creationId xmlns:a16="http://schemas.microsoft.com/office/drawing/2014/main" id="{6201735C-0640-4133-88EB-7DDE7488A6E9}"/>
                </a:ext>
              </a:extLst>
            </p:cNvPr>
            <p:cNvSpPr/>
            <p:nvPr/>
          </p:nvSpPr>
          <p:spPr bwMode="auto">
            <a:xfrm>
              <a:off x="4755374" y="379612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69" name="Oval 1768">
              <a:extLst>
                <a:ext uri="{FF2B5EF4-FFF2-40B4-BE49-F238E27FC236}">
                  <a16:creationId xmlns:a16="http://schemas.microsoft.com/office/drawing/2014/main" id="{F4CE99E5-6677-4BC6-9D33-B371DC99BE19}"/>
                </a:ext>
              </a:extLst>
            </p:cNvPr>
            <p:cNvSpPr/>
            <p:nvPr/>
          </p:nvSpPr>
          <p:spPr bwMode="auto">
            <a:xfrm>
              <a:off x="4750053" y="398574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0" name="Rectangle 35">
              <a:extLst>
                <a:ext uri="{FF2B5EF4-FFF2-40B4-BE49-F238E27FC236}">
                  <a16:creationId xmlns:a16="http://schemas.microsoft.com/office/drawing/2014/main" id="{B5407757-F007-4792-BB71-969A96DB1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0497" y="3510504"/>
              <a:ext cx="988067" cy="193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400" b="0" i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</a:t>
              </a:r>
              <a:r>
                <a:rPr lang="en-US" alt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 = .19</a:t>
              </a:r>
              <a:endParaRPr lang="en-US" altLang="en-US" sz="1200" b="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1" name="Oval 1770">
              <a:extLst>
                <a:ext uri="{FF2B5EF4-FFF2-40B4-BE49-F238E27FC236}">
                  <a16:creationId xmlns:a16="http://schemas.microsoft.com/office/drawing/2014/main" id="{62556D1B-F820-4126-AA6D-65C8C3BDE8D3}"/>
                </a:ext>
              </a:extLst>
            </p:cNvPr>
            <p:cNvSpPr/>
            <p:nvPr/>
          </p:nvSpPr>
          <p:spPr bwMode="auto">
            <a:xfrm>
              <a:off x="4755374" y="389409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2" name="Oval 1771">
              <a:extLst>
                <a:ext uri="{FF2B5EF4-FFF2-40B4-BE49-F238E27FC236}">
                  <a16:creationId xmlns:a16="http://schemas.microsoft.com/office/drawing/2014/main" id="{F73B94DC-9847-46AA-A098-75785952A563}"/>
                </a:ext>
              </a:extLst>
            </p:cNvPr>
            <p:cNvSpPr/>
            <p:nvPr/>
          </p:nvSpPr>
          <p:spPr bwMode="auto">
            <a:xfrm>
              <a:off x="4750053" y="406171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3" name="Oval 1772">
              <a:extLst>
                <a:ext uri="{FF2B5EF4-FFF2-40B4-BE49-F238E27FC236}">
                  <a16:creationId xmlns:a16="http://schemas.microsoft.com/office/drawing/2014/main" id="{2AE8C97F-9EDE-4904-9A62-F7D6E8C30B88}"/>
                </a:ext>
              </a:extLst>
            </p:cNvPr>
            <p:cNvSpPr/>
            <p:nvPr/>
          </p:nvSpPr>
          <p:spPr bwMode="auto">
            <a:xfrm>
              <a:off x="4750053" y="432762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4" name="Oval 1773">
              <a:extLst>
                <a:ext uri="{FF2B5EF4-FFF2-40B4-BE49-F238E27FC236}">
                  <a16:creationId xmlns:a16="http://schemas.microsoft.com/office/drawing/2014/main" id="{D34C160B-CEE1-41B3-9A49-2D8C61DDBA30}"/>
                </a:ext>
              </a:extLst>
            </p:cNvPr>
            <p:cNvSpPr/>
            <p:nvPr/>
          </p:nvSpPr>
          <p:spPr bwMode="auto">
            <a:xfrm>
              <a:off x="4709658" y="43764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5" name="Oval 1774">
              <a:extLst>
                <a:ext uri="{FF2B5EF4-FFF2-40B4-BE49-F238E27FC236}">
                  <a16:creationId xmlns:a16="http://schemas.microsoft.com/office/drawing/2014/main" id="{94664443-6ABE-4CAF-9754-DE0B7F00746F}"/>
                </a:ext>
              </a:extLst>
            </p:cNvPr>
            <p:cNvSpPr/>
            <p:nvPr/>
          </p:nvSpPr>
          <p:spPr bwMode="auto">
            <a:xfrm>
              <a:off x="4750053" y="438731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6" name="Oval 1775">
              <a:extLst>
                <a:ext uri="{FF2B5EF4-FFF2-40B4-BE49-F238E27FC236}">
                  <a16:creationId xmlns:a16="http://schemas.microsoft.com/office/drawing/2014/main" id="{FD72ADA5-71BF-4C75-9D68-0AFE620CC8AD}"/>
                </a:ext>
              </a:extLst>
            </p:cNvPr>
            <p:cNvSpPr/>
            <p:nvPr/>
          </p:nvSpPr>
          <p:spPr bwMode="auto">
            <a:xfrm>
              <a:off x="4750053" y="443073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7" name="Oval 1776">
              <a:extLst>
                <a:ext uri="{FF2B5EF4-FFF2-40B4-BE49-F238E27FC236}">
                  <a16:creationId xmlns:a16="http://schemas.microsoft.com/office/drawing/2014/main" id="{E721E372-FC8C-4CE6-9A3A-312113FB8672}"/>
                </a:ext>
              </a:extLst>
            </p:cNvPr>
            <p:cNvSpPr/>
            <p:nvPr/>
          </p:nvSpPr>
          <p:spPr bwMode="auto">
            <a:xfrm>
              <a:off x="4750053" y="45039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8" name="Oval 1777">
              <a:extLst>
                <a:ext uri="{FF2B5EF4-FFF2-40B4-BE49-F238E27FC236}">
                  <a16:creationId xmlns:a16="http://schemas.microsoft.com/office/drawing/2014/main" id="{94AE3DC7-CDB4-4C4C-900F-D95F3CA8C86B}"/>
                </a:ext>
              </a:extLst>
            </p:cNvPr>
            <p:cNvSpPr/>
            <p:nvPr/>
          </p:nvSpPr>
          <p:spPr bwMode="auto">
            <a:xfrm>
              <a:off x="4726488" y="44985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79" name="Oval 1778">
              <a:extLst>
                <a:ext uri="{FF2B5EF4-FFF2-40B4-BE49-F238E27FC236}">
                  <a16:creationId xmlns:a16="http://schemas.microsoft.com/office/drawing/2014/main" id="{34C85CB6-B76E-4D3F-BC44-044CC313382A}"/>
                </a:ext>
              </a:extLst>
            </p:cNvPr>
            <p:cNvSpPr/>
            <p:nvPr/>
          </p:nvSpPr>
          <p:spPr bwMode="auto">
            <a:xfrm>
              <a:off x="4750052" y="453655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0" name="Oval 1779">
              <a:extLst>
                <a:ext uri="{FF2B5EF4-FFF2-40B4-BE49-F238E27FC236}">
                  <a16:creationId xmlns:a16="http://schemas.microsoft.com/office/drawing/2014/main" id="{4C1AE897-F89E-4283-8BCA-A09FAA29CC95}"/>
                </a:ext>
              </a:extLst>
            </p:cNvPr>
            <p:cNvSpPr/>
            <p:nvPr/>
          </p:nvSpPr>
          <p:spPr bwMode="auto">
            <a:xfrm>
              <a:off x="4750052" y="461252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1" name="Oval 1780">
              <a:extLst>
                <a:ext uri="{FF2B5EF4-FFF2-40B4-BE49-F238E27FC236}">
                  <a16:creationId xmlns:a16="http://schemas.microsoft.com/office/drawing/2014/main" id="{390629A9-DDC6-4126-99EE-02A5248F187B}"/>
                </a:ext>
              </a:extLst>
            </p:cNvPr>
            <p:cNvSpPr/>
            <p:nvPr/>
          </p:nvSpPr>
          <p:spPr bwMode="auto">
            <a:xfrm>
              <a:off x="4750052" y="465322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2" name="Oval 1781">
              <a:extLst>
                <a:ext uri="{FF2B5EF4-FFF2-40B4-BE49-F238E27FC236}">
                  <a16:creationId xmlns:a16="http://schemas.microsoft.com/office/drawing/2014/main" id="{0D9A314E-E34F-4D32-B713-A7629BE33C60}"/>
                </a:ext>
              </a:extLst>
            </p:cNvPr>
            <p:cNvSpPr/>
            <p:nvPr/>
          </p:nvSpPr>
          <p:spPr bwMode="auto">
            <a:xfrm>
              <a:off x="4750052" y="468578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3" name="Oval 1782">
              <a:extLst>
                <a:ext uri="{FF2B5EF4-FFF2-40B4-BE49-F238E27FC236}">
                  <a16:creationId xmlns:a16="http://schemas.microsoft.com/office/drawing/2014/main" id="{F2E64FAC-D518-4155-9214-87B5DFD900EB}"/>
                </a:ext>
              </a:extLst>
            </p:cNvPr>
            <p:cNvSpPr/>
            <p:nvPr/>
          </p:nvSpPr>
          <p:spPr bwMode="auto">
            <a:xfrm>
              <a:off x="4790447" y="467764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4" name="Oval 1783">
              <a:extLst>
                <a:ext uri="{FF2B5EF4-FFF2-40B4-BE49-F238E27FC236}">
                  <a16:creationId xmlns:a16="http://schemas.microsoft.com/office/drawing/2014/main" id="{34ECFE9A-82E6-4359-A309-7CFC5FDB54F1}"/>
                </a:ext>
              </a:extLst>
            </p:cNvPr>
            <p:cNvSpPr/>
            <p:nvPr/>
          </p:nvSpPr>
          <p:spPr bwMode="auto">
            <a:xfrm>
              <a:off x="4716388" y="475633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5" name="Oval 1784">
              <a:extLst>
                <a:ext uri="{FF2B5EF4-FFF2-40B4-BE49-F238E27FC236}">
                  <a16:creationId xmlns:a16="http://schemas.microsoft.com/office/drawing/2014/main" id="{2CF3008A-B3E4-4482-BB2F-A34CCE93FCCC}"/>
                </a:ext>
              </a:extLst>
            </p:cNvPr>
            <p:cNvSpPr/>
            <p:nvPr/>
          </p:nvSpPr>
          <p:spPr bwMode="auto">
            <a:xfrm>
              <a:off x="4753418" y="47373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6" name="Oval 1785">
              <a:extLst>
                <a:ext uri="{FF2B5EF4-FFF2-40B4-BE49-F238E27FC236}">
                  <a16:creationId xmlns:a16="http://schemas.microsoft.com/office/drawing/2014/main" id="{CBB2F39C-659D-46E5-BB74-E7861D80D42D}"/>
                </a:ext>
              </a:extLst>
            </p:cNvPr>
            <p:cNvSpPr/>
            <p:nvPr/>
          </p:nvSpPr>
          <p:spPr bwMode="auto">
            <a:xfrm>
              <a:off x="4783714" y="475633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7" name="Oval 1786">
              <a:extLst>
                <a:ext uri="{FF2B5EF4-FFF2-40B4-BE49-F238E27FC236}">
                  <a16:creationId xmlns:a16="http://schemas.microsoft.com/office/drawing/2014/main" id="{8EEE47F8-1944-4C6D-A62B-5D171B75C1B6}"/>
                </a:ext>
              </a:extLst>
            </p:cNvPr>
            <p:cNvSpPr/>
            <p:nvPr/>
          </p:nvSpPr>
          <p:spPr bwMode="auto">
            <a:xfrm>
              <a:off x="4817377" y="474005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8" name="Oval 1787">
              <a:extLst>
                <a:ext uri="{FF2B5EF4-FFF2-40B4-BE49-F238E27FC236}">
                  <a16:creationId xmlns:a16="http://schemas.microsoft.com/office/drawing/2014/main" id="{CCCCDA9E-0868-4D86-A7F9-A390A347E08A}"/>
                </a:ext>
              </a:extLst>
            </p:cNvPr>
            <p:cNvSpPr/>
            <p:nvPr/>
          </p:nvSpPr>
          <p:spPr bwMode="auto">
            <a:xfrm>
              <a:off x="4783714" y="479432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9" name="Oval 1788">
              <a:extLst>
                <a:ext uri="{FF2B5EF4-FFF2-40B4-BE49-F238E27FC236}">
                  <a16:creationId xmlns:a16="http://schemas.microsoft.com/office/drawing/2014/main" id="{F8CCF0BB-F254-4B99-94A4-43F93D0690D6}"/>
                </a:ext>
              </a:extLst>
            </p:cNvPr>
            <p:cNvSpPr/>
            <p:nvPr/>
          </p:nvSpPr>
          <p:spPr bwMode="auto">
            <a:xfrm>
              <a:off x="4733219" y="479974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0" name="Oval 1789">
              <a:extLst>
                <a:ext uri="{FF2B5EF4-FFF2-40B4-BE49-F238E27FC236}">
                  <a16:creationId xmlns:a16="http://schemas.microsoft.com/office/drawing/2014/main" id="{960ACED6-63AB-4B47-9481-B209912C3EAB}"/>
                </a:ext>
              </a:extLst>
            </p:cNvPr>
            <p:cNvSpPr/>
            <p:nvPr/>
          </p:nvSpPr>
          <p:spPr bwMode="auto">
            <a:xfrm>
              <a:off x="4756783" y="482688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1" name="Oval 1790">
              <a:extLst>
                <a:ext uri="{FF2B5EF4-FFF2-40B4-BE49-F238E27FC236}">
                  <a16:creationId xmlns:a16="http://schemas.microsoft.com/office/drawing/2014/main" id="{683B414F-0F5D-43D7-970E-43D3942ABC47}"/>
                </a:ext>
              </a:extLst>
            </p:cNvPr>
            <p:cNvSpPr/>
            <p:nvPr/>
          </p:nvSpPr>
          <p:spPr bwMode="auto">
            <a:xfrm>
              <a:off x="4776981" y="487572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2" name="Oval 1791">
              <a:extLst>
                <a:ext uri="{FF2B5EF4-FFF2-40B4-BE49-F238E27FC236}">
                  <a16:creationId xmlns:a16="http://schemas.microsoft.com/office/drawing/2014/main" id="{A8308E10-3127-42AF-BF84-CE1151518515}"/>
                </a:ext>
              </a:extLst>
            </p:cNvPr>
            <p:cNvSpPr/>
            <p:nvPr/>
          </p:nvSpPr>
          <p:spPr bwMode="auto">
            <a:xfrm>
              <a:off x="4709656" y="488386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3" name="Oval 1792">
              <a:extLst>
                <a:ext uri="{FF2B5EF4-FFF2-40B4-BE49-F238E27FC236}">
                  <a16:creationId xmlns:a16="http://schemas.microsoft.com/office/drawing/2014/main" id="{469CB078-AAC8-47F0-A01A-E1062C04426B}"/>
                </a:ext>
              </a:extLst>
            </p:cNvPr>
            <p:cNvSpPr/>
            <p:nvPr/>
          </p:nvSpPr>
          <p:spPr bwMode="auto">
            <a:xfrm>
              <a:off x="4746685" y="48947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4" name="Oval 1793">
              <a:extLst>
                <a:ext uri="{FF2B5EF4-FFF2-40B4-BE49-F238E27FC236}">
                  <a16:creationId xmlns:a16="http://schemas.microsoft.com/office/drawing/2014/main" id="{76227AC2-3F73-49A8-A8A0-9319FE97B0CB}"/>
                </a:ext>
              </a:extLst>
            </p:cNvPr>
            <p:cNvSpPr/>
            <p:nvPr/>
          </p:nvSpPr>
          <p:spPr bwMode="auto">
            <a:xfrm>
              <a:off x="4817377" y="487843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5" name="Oval 1794">
              <a:extLst>
                <a:ext uri="{FF2B5EF4-FFF2-40B4-BE49-F238E27FC236}">
                  <a16:creationId xmlns:a16="http://schemas.microsoft.com/office/drawing/2014/main" id="{D2948D75-6B74-4329-BA16-4574E029409F}"/>
                </a:ext>
              </a:extLst>
            </p:cNvPr>
            <p:cNvSpPr/>
            <p:nvPr/>
          </p:nvSpPr>
          <p:spPr bwMode="auto">
            <a:xfrm>
              <a:off x="4807278" y="491099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6" name="Oval 1795">
              <a:extLst>
                <a:ext uri="{FF2B5EF4-FFF2-40B4-BE49-F238E27FC236}">
                  <a16:creationId xmlns:a16="http://schemas.microsoft.com/office/drawing/2014/main" id="{9EA5767F-1C75-4B4D-836A-EA1AB142EA44}"/>
                </a:ext>
              </a:extLst>
            </p:cNvPr>
            <p:cNvSpPr/>
            <p:nvPr/>
          </p:nvSpPr>
          <p:spPr bwMode="auto">
            <a:xfrm>
              <a:off x="4746686" y="4924562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7" name="Oval 1796">
              <a:extLst>
                <a:ext uri="{FF2B5EF4-FFF2-40B4-BE49-F238E27FC236}">
                  <a16:creationId xmlns:a16="http://schemas.microsoft.com/office/drawing/2014/main" id="{16E84343-8F9D-46ED-AF40-248CF6B12E68}"/>
                </a:ext>
              </a:extLst>
            </p:cNvPr>
            <p:cNvSpPr/>
            <p:nvPr/>
          </p:nvSpPr>
          <p:spPr bwMode="auto">
            <a:xfrm>
              <a:off x="4689459" y="496254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8" name="Oval 1797">
              <a:extLst>
                <a:ext uri="{FF2B5EF4-FFF2-40B4-BE49-F238E27FC236}">
                  <a16:creationId xmlns:a16="http://schemas.microsoft.com/office/drawing/2014/main" id="{2264C822-7FF9-467D-AE85-BD1A3F3B02D0}"/>
                </a:ext>
              </a:extLst>
            </p:cNvPr>
            <p:cNvSpPr/>
            <p:nvPr/>
          </p:nvSpPr>
          <p:spPr bwMode="auto">
            <a:xfrm>
              <a:off x="4638966" y="496797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9" name="Oval 1798">
              <a:extLst>
                <a:ext uri="{FF2B5EF4-FFF2-40B4-BE49-F238E27FC236}">
                  <a16:creationId xmlns:a16="http://schemas.microsoft.com/office/drawing/2014/main" id="{88A8C246-58DA-43DB-8206-4E4B57045C80}"/>
                </a:ext>
              </a:extLst>
            </p:cNvPr>
            <p:cNvSpPr/>
            <p:nvPr/>
          </p:nvSpPr>
          <p:spPr bwMode="auto">
            <a:xfrm>
              <a:off x="4595204" y="49761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0" name="Oval 1799">
              <a:extLst>
                <a:ext uri="{FF2B5EF4-FFF2-40B4-BE49-F238E27FC236}">
                  <a16:creationId xmlns:a16="http://schemas.microsoft.com/office/drawing/2014/main" id="{8CA61238-B47E-4689-BB92-9EA5DCB10C7D}"/>
                </a:ext>
              </a:extLst>
            </p:cNvPr>
            <p:cNvSpPr/>
            <p:nvPr/>
          </p:nvSpPr>
          <p:spPr bwMode="auto">
            <a:xfrm>
              <a:off x="4659162" y="499782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1" name="Oval 1800">
              <a:extLst>
                <a:ext uri="{FF2B5EF4-FFF2-40B4-BE49-F238E27FC236}">
                  <a16:creationId xmlns:a16="http://schemas.microsoft.com/office/drawing/2014/main" id="{2D74912B-14FC-4F5D-84DA-F73633935E75}"/>
                </a:ext>
              </a:extLst>
            </p:cNvPr>
            <p:cNvSpPr/>
            <p:nvPr/>
          </p:nvSpPr>
          <p:spPr bwMode="auto">
            <a:xfrm>
              <a:off x="4608668" y="5019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2" name="Oval 1801">
              <a:extLst>
                <a:ext uri="{FF2B5EF4-FFF2-40B4-BE49-F238E27FC236}">
                  <a16:creationId xmlns:a16="http://schemas.microsoft.com/office/drawing/2014/main" id="{79C4A08B-10E3-4ACC-8128-B7C27DAD0D65}"/>
                </a:ext>
              </a:extLst>
            </p:cNvPr>
            <p:cNvSpPr/>
            <p:nvPr/>
          </p:nvSpPr>
          <p:spPr bwMode="auto">
            <a:xfrm>
              <a:off x="4645696" y="5019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3" name="Oval 1802">
              <a:extLst>
                <a:ext uri="{FF2B5EF4-FFF2-40B4-BE49-F238E27FC236}">
                  <a16:creationId xmlns:a16="http://schemas.microsoft.com/office/drawing/2014/main" id="{BF02654D-9097-4921-8619-5BC3C61773C6}"/>
                </a:ext>
              </a:extLst>
            </p:cNvPr>
            <p:cNvSpPr/>
            <p:nvPr/>
          </p:nvSpPr>
          <p:spPr bwMode="auto">
            <a:xfrm>
              <a:off x="4686091" y="502224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4" name="Oval 1803">
              <a:extLst>
                <a:ext uri="{FF2B5EF4-FFF2-40B4-BE49-F238E27FC236}">
                  <a16:creationId xmlns:a16="http://schemas.microsoft.com/office/drawing/2014/main" id="{1D9F12AD-DF0D-4AED-8F95-69BACF867A25}"/>
                </a:ext>
              </a:extLst>
            </p:cNvPr>
            <p:cNvSpPr/>
            <p:nvPr/>
          </p:nvSpPr>
          <p:spPr bwMode="auto">
            <a:xfrm>
              <a:off x="4716387" y="502224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5" name="Oval 1804">
              <a:extLst>
                <a:ext uri="{FF2B5EF4-FFF2-40B4-BE49-F238E27FC236}">
                  <a16:creationId xmlns:a16="http://schemas.microsoft.com/office/drawing/2014/main" id="{E9CC291E-0495-4649-A01C-A1EEA73B4E8D}"/>
                </a:ext>
              </a:extLst>
            </p:cNvPr>
            <p:cNvSpPr/>
            <p:nvPr/>
          </p:nvSpPr>
          <p:spPr bwMode="auto">
            <a:xfrm>
              <a:off x="4770248" y="502224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6" name="Oval 1805">
              <a:extLst>
                <a:ext uri="{FF2B5EF4-FFF2-40B4-BE49-F238E27FC236}">
                  <a16:creationId xmlns:a16="http://schemas.microsoft.com/office/drawing/2014/main" id="{B18B3D1C-09A4-482C-8282-2E42A818223F}"/>
                </a:ext>
              </a:extLst>
            </p:cNvPr>
            <p:cNvSpPr/>
            <p:nvPr/>
          </p:nvSpPr>
          <p:spPr bwMode="auto">
            <a:xfrm>
              <a:off x="4814010" y="502224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7" name="Oval 1806">
              <a:extLst>
                <a:ext uri="{FF2B5EF4-FFF2-40B4-BE49-F238E27FC236}">
                  <a16:creationId xmlns:a16="http://schemas.microsoft.com/office/drawing/2014/main" id="{FD4D9F8D-D800-4374-AE5A-57F81185072C}"/>
                </a:ext>
              </a:extLst>
            </p:cNvPr>
            <p:cNvSpPr/>
            <p:nvPr/>
          </p:nvSpPr>
          <p:spPr bwMode="auto">
            <a:xfrm>
              <a:off x="4854406" y="502224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8" name="Oval 1807">
              <a:extLst>
                <a:ext uri="{FF2B5EF4-FFF2-40B4-BE49-F238E27FC236}">
                  <a16:creationId xmlns:a16="http://schemas.microsoft.com/office/drawing/2014/main" id="{5C1C9C40-E7DE-488E-9D68-952A4E1E2CEC}"/>
                </a:ext>
              </a:extLst>
            </p:cNvPr>
            <p:cNvSpPr/>
            <p:nvPr/>
          </p:nvSpPr>
          <p:spPr bwMode="auto">
            <a:xfrm>
              <a:off x="4884702" y="501953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9" name="Oval 1808">
              <a:extLst>
                <a:ext uri="{FF2B5EF4-FFF2-40B4-BE49-F238E27FC236}">
                  <a16:creationId xmlns:a16="http://schemas.microsoft.com/office/drawing/2014/main" id="{3B8EEDE4-0E72-40B6-B850-853789151387}"/>
                </a:ext>
              </a:extLst>
            </p:cNvPr>
            <p:cNvSpPr/>
            <p:nvPr/>
          </p:nvSpPr>
          <p:spPr bwMode="auto">
            <a:xfrm>
              <a:off x="4908267" y="503038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0" name="Oval 1809">
              <a:extLst>
                <a:ext uri="{FF2B5EF4-FFF2-40B4-BE49-F238E27FC236}">
                  <a16:creationId xmlns:a16="http://schemas.microsoft.com/office/drawing/2014/main" id="{68684000-0B42-4DB9-A569-AE801126B3AD}"/>
                </a:ext>
              </a:extLst>
            </p:cNvPr>
            <p:cNvSpPr/>
            <p:nvPr/>
          </p:nvSpPr>
          <p:spPr bwMode="auto">
            <a:xfrm>
              <a:off x="4962128" y="49734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1" name="Oval 1810">
              <a:extLst>
                <a:ext uri="{FF2B5EF4-FFF2-40B4-BE49-F238E27FC236}">
                  <a16:creationId xmlns:a16="http://schemas.microsoft.com/office/drawing/2014/main" id="{FBD54BD6-5B25-4777-88FA-6282BD620606}"/>
                </a:ext>
              </a:extLst>
            </p:cNvPr>
            <p:cNvSpPr/>
            <p:nvPr/>
          </p:nvSpPr>
          <p:spPr bwMode="auto">
            <a:xfrm>
              <a:off x="4908268" y="497611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2" name="Oval 1811">
              <a:extLst>
                <a:ext uri="{FF2B5EF4-FFF2-40B4-BE49-F238E27FC236}">
                  <a16:creationId xmlns:a16="http://schemas.microsoft.com/office/drawing/2014/main" id="{21D363CA-2DD0-4758-BCC5-BDABB91D4290}"/>
                </a:ext>
              </a:extLst>
            </p:cNvPr>
            <p:cNvSpPr/>
            <p:nvPr/>
          </p:nvSpPr>
          <p:spPr bwMode="auto">
            <a:xfrm>
              <a:off x="4790449" y="497611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3" name="Oval 1812">
              <a:extLst>
                <a:ext uri="{FF2B5EF4-FFF2-40B4-BE49-F238E27FC236}">
                  <a16:creationId xmlns:a16="http://schemas.microsoft.com/office/drawing/2014/main" id="{6B6D4B2F-6A54-41B1-B0C6-9DBBFF233AA5}"/>
                </a:ext>
              </a:extLst>
            </p:cNvPr>
            <p:cNvSpPr/>
            <p:nvPr/>
          </p:nvSpPr>
          <p:spPr bwMode="auto">
            <a:xfrm>
              <a:off x="4834211" y="499782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4" name="Oval 1813">
              <a:extLst>
                <a:ext uri="{FF2B5EF4-FFF2-40B4-BE49-F238E27FC236}">
                  <a16:creationId xmlns:a16="http://schemas.microsoft.com/office/drawing/2014/main" id="{2179EBA8-0739-45E0-876F-8DFE464AAABC}"/>
                </a:ext>
              </a:extLst>
            </p:cNvPr>
            <p:cNvSpPr/>
            <p:nvPr/>
          </p:nvSpPr>
          <p:spPr bwMode="auto">
            <a:xfrm>
              <a:off x="4874606" y="499511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5" name="Oval 1814">
              <a:extLst>
                <a:ext uri="{FF2B5EF4-FFF2-40B4-BE49-F238E27FC236}">
                  <a16:creationId xmlns:a16="http://schemas.microsoft.com/office/drawing/2014/main" id="{5E64E154-EC3F-43E1-88B6-D891AFE8706C}"/>
                </a:ext>
              </a:extLst>
            </p:cNvPr>
            <p:cNvSpPr/>
            <p:nvPr/>
          </p:nvSpPr>
          <p:spPr bwMode="auto">
            <a:xfrm>
              <a:off x="4638963" y="506110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6" name="Oval 1815">
              <a:extLst>
                <a:ext uri="{FF2B5EF4-FFF2-40B4-BE49-F238E27FC236}">
                  <a16:creationId xmlns:a16="http://schemas.microsoft.com/office/drawing/2014/main" id="{C8BA9B00-1187-4308-8CB4-91E89701CE42}"/>
                </a:ext>
              </a:extLst>
            </p:cNvPr>
            <p:cNvSpPr/>
            <p:nvPr/>
          </p:nvSpPr>
          <p:spPr bwMode="auto">
            <a:xfrm>
              <a:off x="4706288" y="5066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7" name="Oval 1816">
              <a:extLst>
                <a:ext uri="{FF2B5EF4-FFF2-40B4-BE49-F238E27FC236}">
                  <a16:creationId xmlns:a16="http://schemas.microsoft.com/office/drawing/2014/main" id="{0476774C-6588-4802-892B-B73FA99CF3DD}"/>
                </a:ext>
              </a:extLst>
            </p:cNvPr>
            <p:cNvSpPr/>
            <p:nvPr/>
          </p:nvSpPr>
          <p:spPr bwMode="auto">
            <a:xfrm>
              <a:off x="4750050" y="5066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8" name="Oval 1817">
              <a:extLst>
                <a:ext uri="{FF2B5EF4-FFF2-40B4-BE49-F238E27FC236}">
                  <a16:creationId xmlns:a16="http://schemas.microsoft.com/office/drawing/2014/main" id="{9237FCB8-C838-4F64-98F8-7713D7DBF70A}"/>
                </a:ext>
              </a:extLst>
            </p:cNvPr>
            <p:cNvSpPr/>
            <p:nvPr/>
          </p:nvSpPr>
          <p:spPr bwMode="auto">
            <a:xfrm>
              <a:off x="4780347" y="5066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19" name="Oval 1818">
              <a:extLst>
                <a:ext uri="{FF2B5EF4-FFF2-40B4-BE49-F238E27FC236}">
                  <a16:creationId xmlns:a16="http://schemas.microsoft.com/office/drawing/2014/main" id="{9DCA52CF-3760-49B7-9C46-53E503F03093}"/>
                </a:ext>
              </a:extLst>
            </p:cNvPr>
            <p:cNvSpPr/>
            <p:nvPr/>
          </p:nvSpPr>
          <p:spPr bwMode="auto">
            <a:xfrm>
              <a:off x="4817376" y="5066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0" name="Oval 1819">
              <a:extLst>
                <a:ext uri="{FF2B5EF4-FFF2-40B4-BE49-F238E27FC236}">
                  <a16:creationId xmlns:a16="http://schemas.microsoft.com/office/drawing/2014/main" id="{6A0FC3FC-4881-4874-AE45-6D1A572DD30D}"/>
                </a:ext>
              </a:extLst>
            </p:cNvPr>
            <p:cNvSpPr/>
            <p:nvPr/>
          </p:nvSpPr>
          <p:spPr bwMode="auto">
            <a:xfrm>
              <a:off x="4857772" y="50665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1" name="Oval 1820">
              <a:extLst>
                <a:ext uri="{FF2B5EF4-FFF2-40B4-BE49-F238E27FC236}">
                  <a16:creationId xmlns:a16="http://schemas.microsoft.com/office/drawing/2014/main" id="{610EE210-09B3-4C79-9534-DB3F0FCB7C7D}"/>
                </a:ext>
              </a:extLst>
            </p:cNvPr>
            <p:cNvSpPr/>
            <p:nvPr/>
          </p:nvSpPr>
          <p:spPr bwMode="auto">
            <a:xfrm>
              <a:off x="4618767" y="509366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2" name="Oval 1821">
              <a:extLst>
                <a:ext uri="{FF2B5EF4-FFF2-40B4-BE49-F238E27FC236}">
                  <a16:creationId xmlns:a16="http://schemas.microsoft.com/office/drawing/2014/main" id="{2F9B7C77-882E-4C01-B48A-A5889C156EC9}"/>
                </a:ext>
              </a:extLst>
            </p:cNvPr>
            <p:cNvSpPr/>
            <p:nvPr/>
          </p:nvSpPr>
          <p:spPr bwMode="auto">
            <a:xfrm>
              <a:off x="4669261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3" name="Oval 1822">
              <a:extLst>
                <a:ext uri="{FF2B5EF4-FFF2-40B4-BE49-F238E27FC236}">
                  <a16:creationId xmlns:a16="http://schemas.microsoft.com/office/drawing/2014/main" id="{EA9F7601-34A9-49C3-8B32-C6102DFF7763}"/>
                </a:ext>
              </a:extLst>
            </p:cNvPr>
            <p:cNvSpPr/>
            <p:nvPr/>
          </p:nvSpPr>
          <p:spPr bwMode="auto">
            <a:xfrm>
              <a:off x="4716388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4" name="Oval 1823">
              <a:extLst>
                <a:ext uri="{FF2B5EF4-FFF2-40B4-BE49-F238E27FC236}">
                  <a16:creationId xmlns:a16="http://schemas.microsoft.com/office/drawing/2014/main" id="{010883E6-26FF-4A57-BE11-6E5D157B577C}"/>
                </a:ext>
              </a:extLst>
            </p:cNvPr>
            <p:cNvSpPr/>
            <p:nvPr/>
          </p:nvSpPr>
          <p:spPr bwMode="auto">
            <a:xfrm>
              <a:off x="4793813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5" name="Oval 1824">
              <a:extLst>
                <a:ext uri="{FF2B5EF4-FFF2-40B4-BE49-F238E27FC236}">
                  <a16:creationId xmlns:a16="http://schemas.microsoft.com/office/drawing/2014/main" id="{79F516D5-3EB4-447A-8307-5BB1B3E32F14}"/>
                </a:ext>
              </a:extLst>
            </p:cNvPr>
            <p:cNvSpPr/>
            <p:nvPr/>
          </p:nvSpPr>
          <p:spPr bwMode="auto">
            <a:xfrm>
              <a:off x="4837575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6" name="Oval 1825">
              <a:extLst>
                <a:ext uri="{FF2B5EF4-FFF2-40B4-BE49-F238E27FC236}">
                  <a16:creationId xmlns:a16="http://schemas.microsoft.com/office/drawing/2014/main" id="{FE98B33E-2952-4BE1-B006-2A16ED6170BF}"/>
                </a:ext>
              </a:extLst>
            </p:cNvPr>
            <p:cNvSpPr/>
            <p:nvPr/>
          </p:nvSpPr>
          <p:spPr bwMode="auto">
            <a:xfrm>
              <a:off x="4881335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7" name="Oval 1826">
              <a:extLst>
                <a:ext uri="{FF2B5EF4-FFF2-40B4-BE49-F238E27FC236}">
                  <a16:creationId xmlns:a16="http://schemas.microsoft.com/office/drawing/2014/main" id="{2A4E4904-CCFB-4BA8-A63F-CCF6ADB098AC}"/>
                </a:ext>
              </a:extLst>
            </p:cNvPr>
            <p:cNvSpPr/>
            <p:nvPr/>
          </p:nvSpPr>
          <p:spPr bwMode="auto">
            <a:xfrm>
              <a:off x="4925096" y="511265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8" name="Oval 1827">
              <a:extLst>
                <a:ext uri="{FF2B5EF4-FFF2-40B4-BE49-F238E27FC236}">
                  <a16:creationId xmlns:a16="http://schemas.microsoft.com/office/drawing/2014/main" id="{4F936E7B-4042-4FB1-882B-1381E2307D8A}"/>
                </a:ext>
              </a:extLst>
            </p:cNvPr>
            <p:cNvSpPr/>
            <p:nvPr/>
          </p:nvSpPr>
          <p:spPr bwMode="auto">
            <a:xfrm>
              <a:off x="4625499" y="51397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29" name="Oval 1828">
              <a:extLst>
                <a:ext uri="{FF2B5EF4-FFF2-40B4-BE49-F238E27FC236}">
                  <a16:creationId xmlns:a16="http://schemas.microsoft.com/office/drawing/2014/main" id="{647A7753-CBA5-492A-879C-C5D20EFE2C3E}"/>
                </a:ext>
              </a:extLst>
            </p:cNvPr>
            <p:cNvSpPr/>
            <p:nvPr/>
          </p:nvSpPr>
          <p:spPr bwMode="auto">
            <a:xfrm>
              <a:off x="4669259" y="514521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0" name="Oval 1829">
              <a:extLst>
                <a:ext uri="{FF2B5EF4-FFF2-40B4-BE49-F238E27FC236}">
                  <a16:creationId xmlns:a16="http://schemas.microsoft.com/office/drawing/2014/main" id="{C90EE917-8A61-4A36-B93B-7FBA2784A3F2}"/>
                </a:ext>
              </a:extLst>
            </p:cNvPr>
            <p:cNvSpPr/>
            <p:nvPr/>
          </p:nvSpPr>
          <p:spPr bwMode="auto">
            <a:xfrm>
              <a:off x="4716387" y="515064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1" name="Oval 1830">
              <a:extLst>
                <a:ext uri="{FF2B5EF4-FFF2-40B4-BE49-F238E27FC236}">
                  <a16:creationId xmlns:a16="http://schemas.microsoft.com/office/drawing/2014/main" id="{C9F041E1-D1FD-4918-8DAF-7EB31210900B}"/>
                </a:ext>
              </a:extLst>
            </p:cNvPr>
            <p:cNvSpPr/>
            <p:nvPr/>
          </p:nvSpPr>
          <p:spPr bwMode="auto">
            <a:xfrm>
              <a:off x="4477382" y="51479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2" name="Oval 1831">
              <a:extLst>
                <a:ext uri="{FF2B5EF4-FFF2-40B4-BE49-F238E27FC236}">
                  <a16:creationId xmlns:a16="http://schemas.microsoft.com/office/drawing/2014/main" id="{0FDB0A7F-835E-4E92-A118-E64E6F224F4B}"/>
                </a:ext>
              </a:extLst>
            </p:cNvPr>
            <p:cNvSpPr/>
            <p:nvPr/>
          </p:nvSpPr>
          <p:spPr bwMode="auto">
            <a:xfrm>
              <a:off x="4514411" y="514793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3" name="Oval 1832">
              <a:extLst>
                <a:ext uri="{FF2B5EF4-FFF2-40B4-BE49-F238E27FC236}">
                  <a16:creationId xmlns:a16="http://schemas.microsoft.com/office/drawing/2014/main" id="{4BA12A5C-F4ED-413A-A542-1C72566E8A1F}"/>
                </a:ext>
              </a:extLst>
            </p:cNvPr>
            <p:cNvSpPr/>
            <p:nvPr/>
          </p:nvSpPr>
          <p:spPr bwMode="auto">
            <a:xfrm>
              <a:off x="4494214" y="518320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4" name="Oval 1833">
              <a:extLst>
                <a:ext uri="{FF2B5EF4-FFF2-40B4-BE49-F238E27FC236}">
                  <a16:creationId xmlns:a16="http://schemas.microsoft.com/office/drawing/2014/main" id="{A10D9A3C-B104-4805-8255-B1300FB68456}"/>
                </a:ext>
              </a:extLst>
            </p:cNvPr>
            <p:cNvSpPr/>
            <p:nvPr/>
          </p:nvSpPr>
          <p:spPr bwMode="auto">
            <a:xfrm>
              <a:off x="4537975" y="51777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5" name="Oval 1834">
              <a:extLst>
                <a:ext uri="{FF2B5EF4-FFF2-40B4-BE49-F238E27FC236}">
                  <a16:creationId xmlns:a16="http://schemas.microsoft.com/office/drawing/2014/main" id="{9DA60923-8792-444F-BFEC-7AB7EDA8ECD6}"/>
                </a:ext>
              </a:extLst>
            </p:cNvPr>
            <p:cNvSpPr/>
            <p:nvPr/>
          </p:nvSpPr>
          <p:spPr bwMode="auto">
            <a:xfrm>
              <a:off x="4615400" y="51777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6" name="Oval 1835">
              <a:extLst>
                <a:ext uri="{FF2B5EF4-FFF2-40B4-BE49-F238E27FC236}">
                  <a16:creationId xmlns:a16="http://schemas.microsoft.com/office/drawing/2014/main" id="{2268BFD5-7D2E-48D3-9EE1-2CF70E6EBAE0}"/>
                </a:ext>
              </a:extLst>
            </p:cNvPr>
            <p:cNvSpPr/>
            <p:nvPr/>
          </p:nvSpPr>
          <p:spPr bwMode="auto">
            <a:xfrm>
              <a:off x="4578371" y="520219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7" name="Oval 1836">
              <a:extLst>
                <a:ext uri="{FF2B5EF4-FFF2-40B4-BE49-F238E27FC236}">
                  <a16:creationId xmlns:a16="http://schemas.microsoft.com/office/drawing/2014/main" id="{99BADF63-0D64-4322-8BA4-9FA9762624D1}"/>
                </a:ext>
              </a:extLst>
            </p:cNvPr>
            <p:cNvSpPr/>
            <p:nvPr/>
          </p:nvSpPr>
          <p:spPr bwMode="auto">
            <a:xfrm>
              <a:off x="4544707" y="522661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8" name="Oval 1837">
              <a:extLst>
                <a:ext uri="{FF2B5EF4-FFF2-40B4-BE49-F238E27FC236}">
                  <a16:creationId xmlns:a16="http://schemas.microsoft.com/office/drawing/2014/main" id="{7B080473-6762-4510-807E-1C199E665051}"/>
                </a:ext>
              </a:extLst>
            </p:cNvPr>
            <p:cNvSpPr/>
            <p:nvPr/>
          </p:nvSpPr>
          <p:spPr bwMode="auto">
            <a:xfrm>
              <a:off x="4564905" y="5259178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39" name="Oval 1838">
              <a:extLst>
                <a:ext uri="{FF2B5EF4-FFF2-40B4-BE49-F238E27FC236}">
                  <a16:creationId xmlns:a16="http://schemas.microsoft.com/office/drawing/2014/main" id="{06947B28-A80D-4E17-86B1-CA4CD509EDFB}"/>
                </a:ext>
              </a:extLst>
            </p:cNvPr>
            <p:cNvSpPr/>
            <p:nvPr/>
          </p:nvSpPr>
          <p:spPr bwMode="auto">
            <a:xfrm>
              <a:off x="4601934" y="524561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0" name="Oval 1839">
              <a:extLst>
                <a:ext uri="{FF2B5EF4-FFF2-40B4-BE49-F238E27FC236}">
                  <a16:creationId xmlns:a16="http://schemas.microsoft.com/office/drawing/2014/main" id="{98A0EB31-37E5-416E-A405-0E9AB4FC7489}"/>
                </a:ext>
              </a:extLst>
            </p:cNvPr>
            <p:cNvSpPr/>
            <p:nvPr/>
          </p:nvSpPr>
          <p:spPr bwMode="auto">
            <a:xfrm>
              <a:off x="4632230" y="524018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1" name="Oval 1840">
              <a:extLst>
                <a:ext uri="{FF2B5EF4-FFF2-40B4-BE49-F238E27FC236}">
                  <a16:creationId xmlns:a16="http://schemas.microsoft.com/office/drawing/2014/main" id="{752E348D-B2B7-4970-B4F4-F29639D395BE}"/>
                </a:ext>
              </a:extLst>
            </p:cNvPr>
            <p:cNvSpPr/>
            <p:nvPr/>
          </p:nvSpPr>
          <p:spPr bwMode="auto">
            <a:xfrm>
              <a:off x="4628864" y="52157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2" name="Oval 1841">
              <a:extLst>
                <a:ext uri="{FF2B5EF4-FFF2-40B4-BE49-F238E27FC236}">
                  <a16:creationId xmlns:a16="http://schemas.microsoft.com/office/drawing/2014/main" id="{BF3FE05E-DC22-4FA7-A203-8A8E39E94357}"/>
                </a:ext>
              </a:extLst>
            </p:cNvPr>
            <p:cNvSpPr/>
            <p:nvPr/>
          </p:nvSpPr>
          <p:spPr bwMode="auto">
            <a:xfrm>
              <a:off x="4696190" y="518049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3" name="Oval 1842">
              <a:extLst>
                <a:ext uri="{FF2B5EF4-FFF2-40B4-BE49-F238E27FC236}">
                  <a16:creationId xmlns:a16="http://schemas.microsoft.com/office/drawing/2014/main" id="{799329DF-BFD0-4FCB-9715-A002E722F73F}"/>
                </a:ext>
              </a:extLst>
            </p:cNvPr>
            <p:cNvSpPr/>
            <p:nvPr/>
          </p:nvSpPr>
          <p:spPr bwMode="auto">
            <a:xfrm>
              <a:off x="4699556" y="521847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" name="Oval 1843">
              <a:extLst>
                <a:ext uri="{FF2B5EF4-FFF2-40B4-BE49-F238E27FC236}">
                  <a16:creationId xmlns:a16="http://schemas.microsoft.com/office/drawing/2014/main" id="{94224833-763F-45D9-B367-94B6DCE53759}"/>
                </a:ext>
              </a:extLst>
            </p:cNvPr>
            <p:cNvSpPr/>
            <p:nvPr/>
          </p:nvSpPr>
          <p:spPr bwMode="auto">
            <a:xfrm>
              <a:off x="4699556" y="52564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5" name="Oval 1844">
              <a:extLst>
                <a:ext uri="{FF2B5EF4-FFF2-40B4-BE49-F238E27FC236}">
                  <a16:creationId xmlns:a16="http://schemas.microsoft.com/office/drawing/2014/main" id="{05FB4DA1-47C9-4B3B-8F60-4010D44260FE}"/>
                </a:ext>
              </a:extLst>
            </p:cNvPr>
            <p:cNvSpPr/>
            <p:nvPr/>
          </p:nvSpPr>
          <p:spPr bwMode="auto">
            <a:xfrm>
              <a:off x="4652428" y="524832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6" name="Oval 1845">
              <a:extLst>
                <a:ext uri="{FF2B5EF4-FFF2-40B4-BE49-F238E27FC236}">
                  <a16:creationId xmlns:a16="http://schemas.microsoft.com/office/drawing/2014/main" id="{CDAE3940-E8BD-4082-8D6A-5028A9A1CB83}"/>
                </a:ext>
              </a:extLst>
            </p:cNvPr>
            <p:cNvSpPr/>
            <p:nvPr/>
          </p:nvSpPr>
          <p:spPr bwMode="auto">
            <a:xfrm>
              <a:off x="4763514" y="515607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7" name="Oval 1846">
              <a:extLst>
                <a:ext uri="{FF2B5EF4-FFF2-40B4-BE49-F238E27FC236}">
                  <a16:creationId xmlns:a16="http://schemas.microsoft.com/office/drawing/2014/main" id="{DAF79151-65FC-46CE-8E5D-4EE898175330}"/>
                </a:ext>
              </a:extLst>
            </p:cNvPr>
            <p:cNvSpPr/>
            <p:nvPr/>
          </p:nvSpPr>
          <p:spPr bwMode="auto">
            <a:xfrm>
              <a:off x="4820740" y="51614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8" name="Oval 1847">
              <a:extLst>
                <a:ext uri="{FF2B5EF4-FFF2-40B4-BE49-F238E27FC236}">
                  <a16:creationId xmlns:a16="http://schemas.microsoft.com/office/drawing/2014/main" id="{D0311A6B-6CFD-4ED7-AC5A-3DE8E44EF72D}"/>
                </a:ext>
              </a:extLst>
            </p:cNvPr>
            <p:cNvSpPr/>
            <p:nvPr/>
          </p:nvSpPr>
          <p:spPr bwMode="auto">
            <a:xfrm>
              <a:off x="4864502" y="516149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9" name="Oval 1848">
              <a:extLst>
                <a:ext uri="{FF2B5EF4-FFF2-40B4-BE49-F238E27FC236}">
                  <a16:creationId xmlns:a16="http://schemas.microsoft.com/office/drawing/2014/main" id="{EBDAD885-A5D6-40D1-BBFE-2993EF3726D7}"/>
                </a:ext>
              </a:extLst>
            </p:cNvPr>
            <p:cNvSpPr/>
            <p:nvPr/>
          </p:nvSpPr>
          <p:spPr bwMode="auto">
            <a:xfrm>
              <a:off x="4925095" y="51750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0" name="Oval 1849">
              <a:extLst>
                <a:ext uri="{FF2B5EF4-FFF2-40B4-BE49-F238E27FC236}">
                  <a16:creationId xmlns:a16="http://schemas.microsoft.com/office/drawing/2014/main" id="{C3F7F84C-6CE9-4C5F-9EDC-DE2C53D2A1A1}"/>
                </a:ext>
              </a:extLst>
            </p:cNvPr>
            <p:cNvSpPr/>
            <p:nvPr/>
          </p:nvSpPr>
          <p:spPr bwMode="auto">
            <a:xfrm>
              <a:off x="4968857" y="51750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1" name="Oval 1850">
              <a:extLst>
                <a:ext uri="{FF2B5EF4-FFF2-40B4-BE49-F238E27FC236}">
                  <a16:creationId xmlns:a16="http://schemas.microsoft.com/office/drawing/2014/main" id="{0163C9EA-2A5A-485E-8842-7AD90582BBC7}"/>
                </a:ext>
              </a:extLst>
            </p:cNvPr>
            <p:cNvSpPr/>
            <p:nvPr/>
          </p:nvSpPr>
          <p:spPr bwMode="auto">
            <a:xfrm>
              <a:off x="5019351" y="517506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2" name="Oval 1851">
              <a:extLst>
                <a:ext uri="{FF2B5EF4-FFF2-40B4-BE49-F238E27FC236}">
                  <a16:creationId xmlns:a16="http://schemas.microsoft.com/office/drawing/2014/main" id="{C1E83329-B49A-49BD-861B-BD3D538D2C0D}"/>
                </a:ext>
              </a:extLst>
            </p:cNvPr>
            <p:cNvSpPr/>
            <p:nvPr/>
          </p:nvSpPr>
          <p:spPr bwMode="auto">
            <a:xfrm>
              <a:off x="5022716" y="513979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3" name="Oval 1852">
              <a:extLst>
                <a:ext uri="{FF2B5EF4-FFF2-40B4-BE49-F238E27FC236}">
                  <a16:creationId xmlns:a16="http://schemas.microsoft.com/office/drawing/2014/main" id="{7F621D81-2364-4004-B092-CEDE4CA30CD4}"/>
                </a:ext>
              </a:extLst>
            </p:cNvPr>
            <p:cNvSpPr/>
            <p:nvPr/>
          </p:nvSpPr>
          <p:spPr bwMode="auto">
            <a:xfrm>
              <a:off x="4827472" y="5142505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4" name="Oval 1853">
              <a:extLst>
                <a:ext uri="{FF2B5EF4-FFF2-40B4-BE49-F238E27FC236}">
                  <a16:creationId xmlns:a16="http://schemas.microsoft.com/office/drawing/2014/main" id="{CF29D141-A982-48F1-9569-A7CC266205F8}"/>
                </a:ext>
              </a:extLst>
            </p:cNvPr>
            <p:cNvSpPr/>
            <p:nvPr/>
          </p:nvSpPr>
          <p:spPr bwMode="auto">
            <a:xfrm>
              <a:off x="4750048" y="521033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5" name="Oval 1854">
              <a:extLst>
                <a:ext uri="{FF2B5EF4-FFF2-40B4-BE49-F238E27FC236}">
                  <a16:creationId xmlns:a16="http://schemas.microsoft.com/office/drawing/2014/main" id="{003581FE-3215-406A-BD34-B3AF3842A230}"/>
                </a:ext>
              </a:extLst>
            </p:cNvPr>
            <p:cNvSpPr/>
            <p:nvPr/>
          </p:nvSpPr>
          <p:spPr bwMode="auto">
            <a:xfrm>
              <a:off x="4750048" y="5242899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6" name="Oval 1855">
              <a:extLst>
                <a:ext uri="{FF2B5EF4-FFF2-40B4-BE49-F238E27FC236}">
                  <a16:creationId xmlns:a16="http://schemas.microsoft.com/office/drawing/2014/main" id="{2CC18B4A-37D1-4188-9DC4-D3F754F1D5F1}"/>
                </a:ext>
              </a:extLst>
            </p:cNvPr>
            <p:cNvSpPr/>
            <p:nvPr/>
          </p:nvSpPr>
          <p:spPr bwMode="auto">
            <a:xfrm>
              <a:off x="4750048" y="5289026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7" name="Oval 1856">
              <a:extLst>
                <a:ext uri="{FF2B5EF4-FFF2-40B4-BE49-F238E27FC236}">
                  <a16:creationId xmlns:a16="http://schemas.microsoft.com/office/drawing/2014/main" id="{B1EC48B8-0512-4322-BFB7-5758574D6A11}"/>
                </a:ext>
              </a:extLst>
            </p:cNvPr>
            <p:cNvSpPr/>
            <p:nvPr/>
          </p:nvSpPr>
          <p:spPr bwMode="auto">
            <a:xfrm>
              <a:off x="4797176" y="527817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8" name="Oval 1857">
              <a:extLst>
                <a:ext uri="{FF2B5EF4-FFF2-40B4-BE49-F238E27FC236}">
                  <a16:creationId xmlns:a16="http://schemas.microsoft.com/office/drawing/2014/main" id="{9D430D24-4927-42FE-88EB-EE1325A7B463}"/>
                </a:ext>
              </a:extLst>
            </p:cNvPr>
            <p:cNvSpPr/>
            <p:nvPr/>
          </p:nvSpPr>
          <p:spPr bwMode="auto">
            <a:xfrm>
              <a:off x="4790444" y="523747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59" name="Oval 1858">
              <a:extLst>
                <a:ext uri="{FF2B5EF4-FFF2-40B4-BE49-F238E27FC236}">
                  <a16:creationId xmlns:a16="http://schemas.microsoft.com/office/drawing/2014/main" id="{04B5AFCA-85D2-4C84-9D9E-06538B19779D}"/>
                </a:ext>
              </a:extLst>
            </p:cNvPr>
            <p:cNvSpPr/>
            <p:nvPr/>
          </p:nvSpPr>
          <p:spPr bwMode="auto">
            <a:xfrm>
              <a:off x="4834205" y="523747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0" name="Oval 1859">
              <a:extLst>
                <a:ext uri="{FF2B5EF4-FFF2-40B4-BE49-F238E27FC236}">
                  <a16:creationId xmlns:a16="http://schemas.microsoft.com/office/drawing/2014/main" id="{CBCBBA58-AA23-4F23-B396-F3C0B452F2CB}"/>
                </a:ext>
              </a:extLst>
            </p:cNvPr>
            <p:cNvSpPr/>
            <p:nvPr/>
          </p:nvSpPr>
          <p:spPr bwMode="auto">
            <a:xfrm>
              <a:off x="4881332" y="5237473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1" name="Oval 1860">
              <a:extLst>
                <a:ext uri="{FF2B5EF4-FFF2-40B4-BE49-F238E27FC236}">
                  <a16:creationId xmlns:a16="http://schemas.microsoft.com/office/drawing/2014/main" id="{6C7FEFE0-CFAE-4764-8608-E0CC762C4937}"/>
                </a:ext>
              </a:extLst>
            </p:cNvPr>
            <p:cNvSpPr/>
            <p:nvPr/>
          </p:nvSpPr>
          <p:spPr bwMode="auto">
            <a:xfrm>
              <a:off x="4931825" y="5251040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2" name="Oval 1861">
              <a:extLst>
                <a:ext uri="{FF2B5EF4-FFF2-40B4-BE49-F238E27FC236}">
                  <a16:creationId xmlns:a16="http://schemas.microsoft.com/office/drawing/2014/main" id="{FDDFC195-7BBD-4838-8BC0-B0587C33EA72}"/>
                </a:ext>
              </a:extLst>
            </p:cNvPr>
            <p:cNvSpPr/>
            <p:nvPr/>
          </p:nvSpPr>
          <p:spPr bwMode="auto">
            <a:xfrm>
              <a:off x="4925092" y="522390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3" name="Oval 1862">
              <a:extLst>
                <a:ext uri="{FF2B5EF4-FFF2-40B4-BE49-F238E27FC236}">
                  <a16:creationId xmlns:a16="http://schemas.microsoft.com/office/drawing/2014/main" id="{65AE6F73-96F6-4983-8C8B-C758694DB86C}"/>
                </a:ext>
              </a:extLst>
            </p:cNvPr>
            <p:cNvSpPr/>
            <p:nvPr/>
          </p:nvSpPr>
          <p:spPr bwMode="auto">
            <a:xfrm>
              <a:off x="4962121" y="5218481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4" name="Oval 1863">
              <a:extLst>
                <a:ext uri="{FF2B5EF4-FFF2-40B4-BE49-F238E27FC236}">
                  <a16:creationId xmlns:a16="http://schemas.microsoft.com/office/drawing/2014/main" id="{D7697723-E4FC-48C8-8A92-27001CE45F77}"/>
                </a:ext>
              </a:extLst>
            </p:cNvPr>
            <p:cNvSpPr/>
            <p:nvPr/>
          </p:nvSpPr>
          <p:spPr bwMode="auto">
            <a:xfrm>
              <a:off x="5056376" y="5175067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5" name="Oval 1864">
              <a:extLst>
                <a:ext uri="{FF2B5EF4-FFF2-40B4-BE49-F238E27FC236}">
                  <a16:creationId xmlns:a16="http://schemas.microsoft.com/office/drawing/2014/main" id="{5C369720-21BC-4479-89AE-A40DF4CBDD39}"/>
                </a:ext>
              </a:extLst>
            </p:cNvPr>
            <p:cNvSpPr/>
            <p:nvPr/>
          </p:nvSpPr>
          <p:spPr bwMode="auto">
            <a:xfrm>
              <a:off x="4814005" y="519677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6" name="Oval 1865">
              <a:extLst>
                <a:ext uri="{FF2B5EF4-FFF2-40B4-BE49-F238E27FC236}">
                  <a16:creationId xmlns:a16="http://schemas.microsoft.com/office/drawing/2014/main" id="{4E3B6FF1-19C2-4A56-974A-A91DC2A9DEF5}"/>
                </a:ext>
              </a:extLst>
            </p:cNvPr>
            <p:cNvSpPr/>
            <p:nvPr/>
          </p:nvSpPr>
          <p:spPr bwMode="auto">
            <a:xfrm>
              <a:off x="4888063" y="5196774"/>
              <a:ext cx="45377" cy="45720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7" name="Rectangle 1866">
              <a:extLst>
                <a:ext uri="{FF2B5EF4-FFF2-40B4-BE49-F238E27FC236}">
                  <a16:creationId xmlns:a16="http://schemas.microsoft.com/office/drawing/2014/main" id="{C5C6CA6E-B39D-4BF5-9CAC-05D46297E863}"/>
                </a:ext>
              </a:extLst>
            </p:cNvPr>
            <p:cNvSpPr/>
            <p:nvPr/>
          </p:nvSpPr>
          <p:spPr bwMode="auto">
            <a:xfrm>
              <a:off x="5684876" y="432715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8" name="Rectangle 1867">
              <a:extLst>
                <a:ext uri="{FF2B5EF4-FFF2-40B4-BE49-F238E27FC236}">
                  <a16:creationId xmlns:a16="http://schemas.microsoft.com/office/drawing/2014/main" id="{421DA630-DC04-4125-9688-CBA4C9DF0984}"/>
                </a:ext>
              </a:extLst>
            </p:cNvPr>
            <p:cNvSpPr/>
            <p:nvPr/>
          </p:nvSpPr>
          <p:spPr bwMode="auto">
            <a:xfrm>
              <a:off x="5684876" y="448724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69" name="Rectangle 1868">
              <a:extLst>
                <a:ext uri="{FF2B5EF4-FFF2-40B4-BE49-F238E27FC236}">
                  <a16:creationId xmlns:a16="http://schemas.microsoft.com/office/drawing/2014/main" id="{48787BA5-B217-4A07-9DB4-B3D489902736}"/>
                </a:ext>
              </a:extLst>
            </p:cNvPr>
            <p:cNvSpPr/>
            <p:nvPr/>
          </p:nvSpPr>
          <p:spPr bwMode="auto">
            <a:xfrm>
              <a:off x="5684876" y="467988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0" name="Rectangle 1869">
              <a:extLst>
                <a:ext uri="{FF2B5EF4-FFF2-40B4-BE49-F238E27FC236}">
                  <a16:creationId xmlns:a16="http://schemas.microsoft.com/office/drawing/2014/main" id="{56AC9C44-387E-4A89-8925-14ABB1233254}"/>
                </a:ext>
              </a:extLst>
            </p:cNvPr>
            <p:cNvSpPr/>
            <p:nvPr/>
          </p:nvSpPr>
          <p:spPr bwMode="auto">
            <a:xfrm>
              <a:off x="5684876" y="4850830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1" name="Rectangle 1870">
              <a:extLst>
                <a:ext uri="{FF2B5EF4-FFF2-40B4-BE49-F238E27FC236}">
                  <a16:creationId xmlns:a16="http://schemas.microsoft.com/office/drawing/2014/main" id="{7AC87EE7-8CE0-4E49-8964-3B94BF9FE64B}"/>
                </a:ext>
              </a:extLst>
            </p:cNvPr>
            <p:cNvSpPr/>
            <p:nvPr/>
          </p:nvSpPr>
          <p:spPr bwMode="auto">
            <a:xfrm>
              <a:off x="5617550" y="488881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2" name="Rectangle 1871">
              <a:extLst>
                <a:ext uri="{FF2B5EF4-FFF2-40B4-BE49-F238E27FC236}">
                  <a16:creationId xmlns:a16="http://schemas.microsoft.com/office/drawing/2014/main" id="{6C00A864-460E-4F45-9E70-B32B2AB624C7}"/>
                </a:ext>
              </a:extLst>
            </p:cNvPr>
            <p:cNvSpPr/>
            <p:nvPr/>
          </p:nvSpPr>
          <p:spPr bwMode="auto">
            <a:xfrm>
              <a:off x="5748835" y="491866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3" name="Rectangle 1872">
              <a:extLst>
                <a:ext uri="{FF2B5EF4-FFF2-40B4-BE49-F238E27FC236}">
                  <a16:creationId xmlns:a16="http://schemas.microsoft.com/office/drawing/2014/main" id="{8730722F-33C8-4025-BFED-7AF6FC7E3071}"/>
                </a:ext>
              </a:extLst>
            </p:cNvPr>
            <p:cNvSpPr/>
            <p:nvPr/>
          </p:nvSpPr>
          <p:spPr bwMode="auto">
            <a:xfrm>
              <a:off x="5486266" y="497021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4" name="Rectangle 1873">
              <a:extLst>
                <a:ext uri="{FF2B5EF4-FFF2-40B4-BE49-F238E27FC236}">
                  <a16:creationId xmlns:a16="http://schemas.microsoft.com/office/drawing/2014/main" id="{834AD049-090E-4675-9719-C515F37473BA}"/>
                </a:ext>
              </a:extLst>
            </p:cNvPr>
            <p:cNvSpPr/>
            <p:nvPr/>
          </p:nvSpPr>
          <p:spPr bwMode="auto">
            <a:xfrm>
              <a:off x="5486266" y="5010916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5" name="Rectangle 1874">
              <a:extLst>
                <a:ext uri="{FF2B5EF4-FFF2-40B4-BE49-F238E27FC236}">
                  <a16:creationId xmlns:a16="http://schemas.microsoft.com/office/drawing/2014/main" id="{C1D7EC47-2B61-4F33-8413-FC18D24312B7}"/>
                </a:ext>
              </a:extLst>
            </p:cNvPr>
            <p:cNvSpPr/>
            <p:nvPr/>
          </p:nvSpPr>
          <p:spPr bwMode="auto">
            <a:xfrm>
              <a:off x="5617550" y="496478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6" name="Rectangle 1875">
              <a:extLst>
                <a:ext uri="{FF2B5EF4-FFF2-40B4-BE49-F238E27FC236}">
                  <a16:creationId xmlns:a16="http://schemas.microsoft.com/office/drawing/2014/main" id="{0C09BACB-CBF1-489C-8B14-AB683BABC6B4}"/>
                </a:ext>
              </a:extLst>
            </p:cNvPr>
            <p:cNvSpPr/>
            <p:nvPr/>
          </p:nvSpPr>
          <p:spPr bwMode="auto">
            <a:xfrm>
              <a:off x="5617550" y="500820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7" name="Rectangle 1876">
              <a:extLst>
                <a:ext uri="{FF2B5EF4-FFF2-40B4-BE49-F238E27FC236}">
                  <a16:creationId xmlns:a16="http://schemas.microsoft.com/office/drawing/2014/main" id="{C3CF77A3-5421-4E8E-8743-844483F8AE1C}"/>
                </a:ext>
              </a:extLst>
            </p:cNvPr>
            <p:cNvSpPr/>
            <p:nvPr/>
          </p:nvSpPr>
          <p:spPr bwMode="auto">
            <a:xfrm>
              <a:off x="5748835" y="499192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8" name="Rectangle 1877">
              <a:extLst>
                <a:ext uri="{FF2B5EF4-FFF2-40B4-BE49-F238E27FC236}">
                  <a16:creationId xmlns:a16="http://schemas.microsoft.com/office/drawing/2014/main" id="{C2FBCB76-D31D-47EC-BDED-8BA72E6D069E}"/>
                </a:ext>
              </a:extLst>
            </p:cNvPr>
            <p:cNvSpPr/>
            <p:nvPr/>
          </p:nvSpPr>
          <p:spPr bwMode="auto">
            <a:xfrm>
              <a:off x="5684876" y="507332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79" name="Rectangle 1878">
              <a:extLst>
                <a:ext uri="{FF2B5EF4-FFF2-40B4-BE49-F238E27FC236}">
                  <a16:creationId xmlns:a16="http://schemas.microsoft.com/office/drawing/2014/main" id="{DE0C8C9C-F6FD-464C-8BE4-D84D5555E69A}"/>
                </a:ext>
              </a:extLst>
            </p:cNvPr>
            <p:cNvSpPr/>
            <p:nvPr/>
          </p:nvSpPr>
          <p:spPr bwMode="auto">
            <a:xfrm>
              <a:off x="5876754" y="504618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0" name="Rectangle 1879">
              <a:extLst>
                <a:ext uri="{FF2B5EF4-FFF2-40B4-BE49-F238E27FC236}">
                  <a16:creationId xmlns:a16="http://schemas.microsoft.com/office/drawing/2014/main" id="{ECC6714E-CDC9-4727-90B5-F8315A5B07DA}"/>
                </a:ext>
              </a:extLst>
            </p:cNvPr>
            <p:cNvSpPr/>
            <p:nvPr/>
          </p:nvSpPr>
          <p:spPr bwMode="auto">
            <a:xfrm>
              <a:off x="5876754" y="512758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1" name="Rectangle 1880">
              <a:extLst>
                <a:ext uri="{FF2B5EF4-FFF2-40B4-BE49-F238E27FC236}">
                  <a16:creationId xmlns:a16="http://schemas.microsoft.com/office/drawing/2014/main" id="{AAF07692-1AE1-4739-8197-156C289C8E30}"/>
                </a:ext>
              </a:extLst>
            </p:cNvPr>
            <p:cNvSpPr/>
            <p:nvPr/>
          </p:nvSpPr>
          <p:spPr bwMode="auto">
            <a:xfrm>
              <a:off x="5876754" y="5162863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2" name="Rectangle 1881">
              <a:extLst>
                <a:ext uri="{FF2B5EF4-FFF2-40B4-BE49-F238E27FC236}">
                  <a16:creationId xmlns:a16="http://schemas.microsoft.com/office/drawing/2014/main" id="{8D45F38C-073D-4502-A03A-66AA234AA45E}"/>
                </a:ext>
              </a:extLst>
            </p:cNvPr>
            <p:cNvSpPr/>
            <p:nvPr/>
          </p:nvSpPr>
          <p:spPr bwMode="auto">
            <a:xfrm>
              <a:off x="5876754" y="5200849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3" name="Rectangle 1882">
              <a:extLst>
                <a:ext uri="{FF2B5EF4-FFF2-40B4-BE49-F238E27FC236}">
                  <a16:creationId xmlns:a16="http://schemas.microsoft.com/office/drawing/2014/main" id="{BABC2E8F-A508-499D-B450-53CE0EB61CCA}"/>
                </a:ext>
              </a:extLst>
            </p:cNvPr>
            <p:cNvSpPr/>
            <p:nvPr/>
          </p:nvSpPr>
          <p:spPr bwMode="auto">
            <a:xfrm>
              <a:off x="5748836" y="516014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4" name="Rectangle 1883">
              <a:extLst>
                <a:ext uri="{FF2B5EF4-FFF2-40B4-BE49-F238E27FC236}">
                  <a16:creationId xmlns:a16="http://schemas.microsoft.com/office/drawing/2014/main" id="{B4A3DB82-4B0D-4616-B84E-E1EEB1DCF1B3}"/>
                </a:ext>
              </a:extLst>
            </p:cNvPr>
            <p:cNvSpPr/>
            <p:nvPr/>
          </p:nvSpPr>
          <p:spPr bwMode="auto">
            <a:xfrm>
              <a:off x="5748836" y="520898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5" name="Rectangle 1884">
              <a:extLst>
                <a:ext uri="{FF2B5EF4-FFF2-40B4-BE49-F238E27FC236}">
                  <a16:creationId xmlns:a16="http://schemas.microsoft.com/office/drawing/2014/main" id="{5D436FDE-94E8-4C14-A6ED-2E2733E798D9}"/>
                </a:ext>
              </a:extLst>
            </p:cNvPr>
            <p:cNvSpPr/>
            <p:nvPr/>
          </p:nvSpPr>
          <p:spPr bwMode="auto">
            <a:xfrm>
              <a:off x="5607453" y="5130301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6" name="Rectangle 1885">
              <a:extLst>
                <a:ext uri="{FF2B5EF4-FFF2-40B4-BE49-F238E27FC236}">
                  <a16:creationId xmlns:a16="http://schemas.microsoft.com/office/drawing/2014/main" id="{4AFA6A6A-8CEE-4485-89FB-BFE30D5C3351}"/>
                </a:ext>
              </a:extLst>
            </p:cNvPr>
            <p:cNvSpPr/>
            <p:nvPr/>
          </p:nvSpPr>
          <p:spPr bwMode="auto">
            <a:xfrm>
              <a:off x="5489634" y="513572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7" name="Rectangle 1886">
              <a:extLst>
                <a:ext uri="{FF2B5EF4-FFF2-40B4-BE49-F238E27FC236}">
                  <a16:creationId xmlns:a16="http://schemas.microsoft.com/office/drawing/2014/main" id="{28D416E4-8F53-4B14-8BA1-31FAB8B7183D}"/>
                </a:ext>
              </a:extLst>
            </p:cNvPr>
            <p:cNvSpPr/>
            <p:nvPr/>
          </p:nvSpPr>
          <p:spPr bwMode="auto">
            <a:xfrm>
              <a:off x="5489634" y="5192708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88" name="Rectangle 1887">
              <a:extLst>
                <a:ext uri="{FF2B5EF4-FFF2-40B4-BE49-F238E27FC236}">
                  <a16:creationId xmlns:a16="http://schemas.microsoft.com/office/drawing/2014/main" id="{6F46F2DB-0EA5-4D56-8D54-ACEC5845DA38}"/>
                </a:ext>
              </a:extLst>
            </p:cNvPr>
            <p:cNvSpPr/>
            <p:nvPr/>
          </p:nvSpPr>
          <p:spPr bwMode="auto">
            <a:xfrm>
              <a:off x="5489634" y="5246975"/>
              <a:ext cx="45720" cy="45719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121DDBA-E2D4-472A-8534-E26866AFBEB2}"/>
              </a:ext>
            </a:extLst>
          </p:cNvPr>
          <p:cNvSpPr/>
          <p:nvPr/>
        </p:nvSpPr>
        <p:spPr bwMode="auto">
          <a:xfrm>
            <a:off x="2238292" y="5034134"/>
            <a:ext cx="498825" cy="414528"/>
          </a:xfrm>
          <a:prstGeom prst="downArrow">
            <a:avLst/>
          </a:prstGeom>
          <a:solidFill>
            <a:schemeClr val="tx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82" name="TextBox 581">
            <a:extLst>
              <a:ext uri="{FF2B5EF4-FFF2-40B4-BE49-F238E27FC236}">
                <a16:creationId xmlns:a16="http://schemas.microsoft.com/office/drawing/2014/main" id="{EFD91BE2-9F29-4474-BF47-EBE0C8FC97B9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Li. Hepatol Commun. 2021;5:434.</a:t>
            </a:r>
          </a:p>
        </p:txBody>
      </p:sp>
    </p:spTree>
    <p:extLst>
      <p:ext uri="{BB962C8B-B14F-4D97-AF65-F5344CB8AC3E}">
        <p14:creationId xmlns:p14="http://schemas.microsoft.com/office/powerpoint/2010/main" val="266728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6A74E532-E317-45BF-9CCF-061B1D661BEF}"/>
              </a:ext>
            </a:extLst>
          </p:cNvPr>
          <p:cNvSpPr/>
          <p:nvPr/>
        </p:nvSpPr>
        <p:spPr bwMode="auto">
          <a:xfrm>
            <a:off x="5350767" y="3827368"/>
            <a:ext cx="1017065" cy="24148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3AFC8-4BC2-459D-B778-4B92DEBA1930}"/>
              </a:ext>
            </a:extLst>
          </p:cNvPr>
          <p:cNvSpPr/>
          <p:nvPr/>
        </p:nvSpPr>
        <p:spPr bwMode="auto">
          <a:xfrm>
            <a:off x="3261006" y="3862787"/>
            <a:ext cx="1017065" cy="24148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0A219-8D19-4770-9B24-E79A095C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COVID-19 Outcomes and Liver Transplant Status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061D0CE-6609-4027-A88B-E7C8E9F0D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7542" y="2032351"/>
            <a:ext cx="4484661" cy="131964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2200" b="1" dirty="0">
                <a:solidFill>
                  <a:schemeClr val="accent1"/>
                </a:solidFill>
              </a:rPr>
              <a:t>ICU admission higher </a:t>
            </a:r>
            <a:r>
              <a:rPr lang="en-US" sz="2200" dirty="0"/>
              <a:t>in liver transplant cohort, possibly owing to lower threshold for admitting such patients</a:t>
            </a:r>
          </a:p>
          <a:p>
            <a:endParaRPr lang="en-US" dirty="0"/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5827677A-B4B4-4B79-BC23-4E1099C3A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" y="6358676"/>
            <a:ext cx="8010144" cy="274320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spc="-7" dirty="0">
                <a:solidFill>
                  <a:schemeClr val="bg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Webb. L</a:t>
            </a:r>
            <a:r>
              <a:rPr lang="en-US" altLang="en-US" sz="1200" b="0" spc="-7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ancet Gastroenterol Hepatol. 2020;5:P1008.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0EB5E1-BF54-404A-8C38-C56C34635C3E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8AD719F-7B45-432D-83EC-EEA35763B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B13981B-BA5B-4A5C-AEF7-CFB8FBE9F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E544886-E81C-45F8-A87C-25167D6C9BCE}"/>
              </a:ext>
            </a:extLst>
          </p:cNvPr>
          <p:cNvSpPr txBox="1"/>
          <p:nvPr/>
        </p:nvSpPr>
        <p:spPr bwMode="auto">
          <a:xfrm>
            <a:off x="2174896" y="5823716"/>
            <a:ext cx="1153264" cy="4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spc="-30" dirty="0">
                <a:solidFill>
                  <a:schemeClr val="bg1"/>
                </a:solidFill>
                <a:latin typeface="Calibri" panose="020F0502020204030204" pitchFamily="34" charset="0"/>
              </a:rPr>
              <a:t>ICU Requirement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A837A8-F883-451C-A079-148D927257F0}"/>
              </a:ext>
            </a:extLst>
          </p:cNvPr>
          <p:cNvSpPr txBox="1"/>
          <p:nvPr/>
        </p:nvSpPr>
        <p:spPr bwMode="auto">
          <a:xfrm>
            <a:off x="998953" y="5787278"/>
            <a:ext cx="13764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spc="-30" dirty="0">
                <a:solidFill>
                  <a:schemeClr val="bg1"/>
                </a:solidFill>
                <a:latin typeface="Calibri" panose="020F0502020204030204" pitchFamily="34" charset="0"/>
              </a:rPr>
              <a:t>Hospitalization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817BA8-B0F1-41A8-A279-CD84627035B3}"/>
              </a:ext>
            </a:extLst>
          </p:cNvPr>
          <p:cNvSpPr txBox="1"/>
          <p:nvPr/>
        </p:nvSpPr>
        <p:spPr bwMode="auto">
          <a:xfrm>
            <a:off x="3191960" y="5823716"/>
            <a:ext cx="1153264" cy="4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ICU Admission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F56A17-EE36-4F8C-BC80-1FF33B034E60}"/>
              </a:ext>
            </a:extLst>
          </p:cNvPr>
          <p:cNvSpPr txBox="1"/>
          <p:nvPr/>
        </p:nvSpPr>
        <p:spPr bwMode="auto">
          <a:xfrm>
            <a:off x="4298818" y="5823716"/>
            <a:ext cx="1153264" cy="45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Invasive Ventilation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0F94EC-A7DD-4CE5-80C2-4772AA0E0742}"/>
              </a:ext>
            </a:extLst>
          </p:cNvPr>
          <p:cNvSpPr txBox="1"/>
          <p:nvPr/>
        </p:nvSpPr>
        <p:spPr bwMode="auto">
          <a:xfrm>
            <a:off x="5315679" y="5823716"/>
            <a:ext cx="1153264" cy="27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Death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A9BA1E-38C1-4700-81E2-536BD5BA291F}"/>
              </a:ext>
            </a:extLst>
          </p:cNvPr>
          <p:cNvSpPr/>
          <p:nvPr/>
        </p:nvSpPr>
        <p:spPr bwMode="auto">
          <a:xfrm>
            <a:off x="1413458" y="2976255"/>
            <a:ext cx="311138" cy="278573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2BCEC3-7515-4B8A-A99F-C4D8199E1860}"/>
              </a:ext>
            </a:extLst>
          </p:cNvPr>
          <p:cNvSpPr/>
          <p:nvPr/>
        </p:nvSpPr>
        <p:spPr bwMode="auto">
          <a:xfrm>
            <a:off x="1752124" y="2738076"/>
            <a:ext cx="311138" cy="302539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FA9F1B-7260-496C-88BA-D950C2925799}"/>
              </a:ext>
            </a:extLst>
          </p:cNvPr>
          <p:cNvSpPr/>
          <p:nvPr/>
        </p:nvSpPr>
        <p:spPr bwMode="auto">
          <a:xfrm>
            <a:off x="2436271" y="4658679"/>
            <a:ext cx="311138" cy="110331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0E036C0-12F1-4D6B-859D-6289C2C0D118}"/>
              </a:ext>
            </a:extLst>
          </p:cNvPr>
          <p:cNvSpPr/>
          <p:nvPr/>
        </p:nvSpPr>
        <p:spPr bwMode="auto">
          <a:xfrm>
            <a:off x="2774937" y="4616900"/>
            <a:ext cx="311138" cy="113810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DB56E06-88C9-4ECE-9FC3-D4C08BBAED54}"/>
              </a:ext>
            </a:extLst>
          </p:cNvPr>
          <p:cNvSpPr/>
          <p:nvPr/>
        </p:nvSpPr>
        <p:spPr bwMode="auto">
          <a:xfrm>
            <a:off x="3474862" y="5450861"/>
            <a:ext cx="311138" cy="31113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B9CE242-1FF8-46A8-8AF8-0834E5E622D3}"/>
              </a:ext>
            </a:extLst>
          </p:cNvPr>
          <p:cNvSpPr/>
          <p:nvPr/>
        </p:nvSpPr>
        <p:spPr bwMode="auto">
          <a:xfrm>
            <a:off x="3813528" y="4697332"/>
            <a:ext cx="311138" cy="1057673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9B4A4EC-2D90-4813-B1CE-1F817CDA5043}"/>
              </a:ext>
            </a:extLst>
          </p:cNvPr>
          <p:cNvSpPr/>
          <p:nvPr/>
        </p:nvSpPr>
        <p:spPr bwMode="auto">
          <a:xfrm>
            <a:off x="4517766" y="5574130"/>
            <a:ext cx="311138" cy="18786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CB1B461-835C-449A-914C-05880D7D0161}"/>
              </a:ext>
            </a:extLst>
          </p:cNvPr>
          <p:cNvSpPr/>
          <p:nvPr/>
        </p:nvSpPr>
        <p:spPr bwMode="auto">
          <a:xfrm>
            <a:off x="4856432" y="5017491"/>
            <a:ext cx="311138" cy="737514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A7198FD-6D5B-4DC1-AF35-79E006466F15}"/>
              </a:ext>
            </a:extLst>
          </p:cNvPr>
          <p:cNvSpPr/>
          <p:nvPr/>
        </p:nvSpPr>
        <p:spPr bwMode="auto">
          <a:xfrm>
            <a:off x="5581163" y="4781995"/>
            <a:ext cx="311138" cy="97999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7B1A1A8-1BB1-484B-865A-65DFDD5B3E6C}"/>
              </a:ext>
            </a:extLst>
          </p:cNvPr>
          <p:cNvSpPr/>
          <p:nvPr/>
        </p:nvSpPr>
        <p:spPr bwMode="auto">
          <a:xfrm>
            <a:off x="5919829" y="5057997"/>
            <a:ext cx="311138" cy="697007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783343-0244-4825-A9F2-014327E8C67C}"/>
              </a:ext>
            </a:extLst>
          </p:cNvPr>
          <p:cNvGrpSpPr/>
          <p:nvPr/>
        </p:nvGrpSpPr>
        <p:grpSpPr>
          <a:xfrm>
            <a:off x="466278" y="1971391"/>
            <a:ext cx="5918838" cy="3882016"/>
            <a:chOff x="3744471" y="2026107"/>
            <a:chExt cx="5918838" cy="3640099"/>
          </a:xfrm>
        </p:grpSpPr>
        <p:sp>
          <p:nvSpPr>
            <p:cNvPr id="13" name="Line 17">
              <a:extLst>
                <a:ext uri="{FF2B5EF4-FFF2-40B4-BE49-F238E27FC236}">
                  <a16:creationId xmlns:a16="http://schemas.microsoft.com/office/drawing/2014/main" id="{4AFF9BC3-8651-4272-8185-250144445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9786" y="2112278"/>
              <a:ext cx="1588" cy="346660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Line 18">
              <a:extLst>
                <a:ext uri="{FF2B5EF4-FFF2-40B4-BE49-F238E27FC236}">
                  <a16:creationId xmlns:a16="http://schemas.microsoft.com/office/drawing/2014/main" id="{BA266C44-8C03-4BD1-9A73-EBB0333AB8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650" y="5578882"/>
              <a:ext cx="7302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Line 25">
              <a:extLst>
                <a:ext uri="{FF2B5EF4-FFF2-40B4-BE49-F238E27FC236}">
                  <a16:creationId xmlns:a16="http://schemas.microsoft.com/office/drawing/2014/main" id="{9E82677B-CB35-4FA6-B28C-4AE4A34F37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4199623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Line 26">
              <a:extLst>
                <a:ext uri="{FF2B5EF4-FFF2-40B4-BE49-F238E27FC236}">
                  <a16:creationId xmlns:a16="http://schemas.microsoft.com/office/drawing/2014/main" id="{04D93DF9-2C1C-4CAE-8E81-83B4B490BA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3507091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Line 27">
              <a:extLst>
                <a:ext uri="{FF2B5EF4-FFF2-40B4-BE49-F238E27FC236}">
                  <a16:creationId xmlns:a16="http://schemas.microsoft.com/office/drawing/2014/main" id="{DCD47AAF-9B87-4D73-8624-EF4B3B6E09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2822498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A3D117B6-E9E6-44AB-BAC7-36406C9E92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5650" y="2122999"/>
              <a:ext cx="7302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9DFDB1D7-BFE9-4BFA-A5EF-F84D789E60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61629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" name="Rectangle 35">
              <a:extLst>
                <a:ext uri="{FF2B5EF4-FFF2-40B4-BE49-F238E27FC236}">
                  <a16:creationId xmlns:a16="http://schemas.microsoft.com/office/drawing/2014/main" id="{2D883C18-3124-46ED-96CB-ABD9C978A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839" y="5458416"/>
              <a:ext cx="104196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F994EDEC-754D-48DF-9A93-564F17225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294" y="4791423"/>
              <a:ext cx="208390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24" name="Rectangle 45">
              <a:extLst>
                <a:ext uri="{FF2B5EF4-FFF2-40B4-BE49-F238E27FC236}">
                  <a16:creationId xmlns:a16="http://schemas.microsoft.com/office/drawing/2014/main" id="{2B16B76F-1F1B-4C61-9B90-78600FEFE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449" y="2026107"/>
              <a:ext cx="312586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25" name="Rectangle 51">
              <a:extLst>
                <a:ext uri="{FF2B5EF4-FFF2-40B4-BE49-F238E27FC236}">
                  <a16:creationId xmlns:a16="http://schemas.microsoft.com/office/drawing/2014/main" id="{33CAA160-1C98-49BD-B7F6-044AFBC087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102555" y="3702054"/>
              <a:ext cx="3533131" cy="249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800" dirty="0">
                  <a:solidFill>
                    <a:schemeClr val="bg1"/>
                  </a:solidFill>
                  <a:latin typeface="Calibri" panose="020F0502020204030204" pitchFamily="34" charset="0"/>
                </a:rPr>
                <a:t>Patients (%)</a:t>
              </a:r>
            </a:p>
          </p:txBody>
        </p:sp>
        <p:sp>
          <p:nvSpPr>
            <p:cNvPr id="26" name="Line 29">
              <a:extLst>
                <a:ext uri="{FF2B5EF4-FFF2-40B4-BE49-F238E27FC236}">
                  <a16:creationId xmlns:a16="http://schemas.microsoft.com/office/drawing/2014/main" id="{55763749-B111-4DE4-ADE4-4012650286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2987" y="5578883"/>
              <a:ext cx="5210322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Line 30">
              <a:extLst>
                <a:ext uri="{FF2B5EF4-FFF2-40B4-BE49-F238E27FC236}">
                  <a16:creationId xmlns:a16="http://schemas.microsoft.com/office/drawing/2014/main" id="{6B22CAAD-4C7A-4164-AB50-49031334BD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02734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8" name="Line 30">
              <a:extLst>
                <a:ext uri="{FF2B5EF4-FFF2-40B4-BE49-F238E27FC236}">
                  <a16:creationId xmlns:a16="http://schemas.microsoft.com/office/drawing/2014/main" id="{658DF67C-73BF-4520-A22A-E351AD741A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39199" y="5592919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9" name="Line 30">
              <a:extLst>
                <a:ext uri="{FF2B5EF4-FFF2-40B4-BE49-F238E27FC236}">
                  <a16:creationId xmlns:a16="http://schemas.microsoft.com/office/drawing/2014/main" id="{3DF0F640-018D-41CB-BA6A-E5E2B79F19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4348" y="5581876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Line 30">
              <a:extLst>
                <a:ext uri="{FF2B5EF4-FFF2-40B4-BE49-F238E27FC236}">
                  <a16:creationId xmlns:a16="http://schemas.microsoft.com/office/drawing/2014/main" id="{C14E4387-BE80-457F-99E9-BF968018BA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14876" y="5587873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1" name="Line 30">
              <a:extLst>
                <a:ext uri="{FF2B5EF4-FFF2-40B4-BE49-F238E27FC236}">
                  <a16:creationId xmlns:a16="http://schemas.microsoft.com/office/drawing/2014/main" id="{75BC9A07-C3E6-49A0-8D58-53F7235636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55844" y="5575420"/>
              <a:ext cx="0" cy="71921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" name="Line 25">
              <a:extLst>
                <a:ext uri="{FF2B5EF4-FFF2-40B4-BE49-F238E27FC236}">
                  <a16:creationId xmlns:a16="http://schemas.microsoft.com/office/drawing/2014/main" id="{3F949E7C-A772-4CF1-8566-F46041C4A8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124" y="4882382"/>
              <a:ext cx="8255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8" name="Rectangle 42">
              <a:extLst>
                <a:ext uri="{FF2B5EF4-FFF2-40B4-BE49-F238E27FC236}">
                  <a16:creationId xmlns:a16="http://schemas.microsoft.com/office/drawing/2014/main" id="{5D18A7CB-14DE-48BE-9B1E-A4F5A59F5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294" y="4100726"/>
              <a:ext cx="208390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39" name="Rectangle 42">
              <a:extLst>
                <a:ext uri="{FF2B5EF4-FFF2-40B4-BE49-F238E27FC236}">
                  <a16:creationId xmlns:a16="http://schemas.microsoft.com/office/drawing/2014/main" id="{F60BAE83-D146-4081-B117-D84584C04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294" y="3406058"/>
              <a:ext cx="208390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40" name="Rectangle 42">
              <a:extLst>
                <a:ext uri="{FF2B5EF4-FFF2-40B4-BE49-F238E27FC236}">
                  <a16:creationId xmlns:a16="http://schemas.microsoft.com/office/drawing/2014/main" id="{559CB64E-D9FA-40C4-8E06-8CE8F927A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9294" y="2715360"/>
              <a:ext cx="208390" cy="20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Font typeface="Arial" panose="020B0604020202020204" pitchFamily="34" charset="0"/>
                <a:buNone/>
              </a:pPr>
              <a:r>
                <a:rPr lang="en-US" alt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80</a:t>
              </a:r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CFA2AE7-7B90-4F27-9B70-7426B149C0F7}"/>
              </a:ext>
            </a:extLst>
          </p:cNvPr>
          <p:cNvSpPr/>
          <p:nvPr/>
        </p:nvSpPr>
        <p:spPr bwMode="auto">
          <a:xfrm>
            <a:off x="1337819" y="2544646"/>
            <a:ext cx="828610" cy="127658"/>
          </a:xfrm>
          <a:custGeom>
            <a:avLst/>
            <a:gdLst>
              <a:gd name="connsiteX0" fmla="*/ 0 w 3390900"/>
              <a:gd name="connsiteY0" fmla="*/ 571500 h 581025"/>
              <a:gd name="connsiteX1" fmla="*/ 0 w 3390900"/>
              <a:gd name="connsiteY1" fmla="*/ 0 h 581025"/>
              <a:gd name="connsiteX2" fmla="*/ 3390900 w 3390900"/>
              <a:gd name="connsiteY2" fmla="*/ 0 h 581025"/>
              <a:gd name="connsiteX3" fmla="*/ 3390900 w 3390900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581025">
                <a:moveTo>
                  <a:pt x="0" y="571500"/>
                </a:moveTo>
                <a:lnTo>
                  <a:pt x="0" y="0"/>
                </a:lnTo>
                <a:lnTo>
                  <a:pt x="3390900" y="0"/>
                </a:lnTo>
                <a:lnTo>
                  <a:pt x="3390900" y="581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3E9394-7786-4990-A0E9-7EB2EE33ACE3}"/>
              </a:ext>
            </a:extLst>
          </p:cNvPr>
          <p:cNvSpPr txBox="1"/>
          <p:nvPr/>
        </p:nvSpPr>
        <p:spPr bwMode="auto">
          <a:xfrm>
            <a:off x="838046" y="1846624"/>
            <a:ext cx="182302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+6.5%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-1.1 to 12.9)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3BC463A-445D-4F94-B1AA-CB63E069E776}"/>
              </a:ext>
            </a:extLst>
          </p:cNvPr>
          <p:cNvSpPr/>
          <p:nvPr/>
        </p:nvSpPr>
        <p:spPr bwMode="auto">
          <a:xfrm>
            <a:off x="2339768" y="4451268"/>
            <a:ext cx="828610" cy="127658"/>
          </a:xfrm>
          <a:custGeom>
            <a:avLst/>
            <a:gdLst>
              <a:gd name="connsiteX0" fmla="*/ 0 w 3390900"/>
              <a:gd name="connsiteY0" fmla="*/ 571500 h 581025"/>
              <a:gd name="connsiteX1" fmla="*/ 0 w 3390900"/>
              <a:gd name="connsiteY1" fmla="*/ 0 h 581025"/>
              <a:gd name="connsiteX2" fmla="*/ 3390900 w 3390900"/>
              <a:gd name="connsiteY2" fmla="*/ 0 h 581025"/>
              <a:gd name="connsiteX3" fmla="*/ 3390900 w 3390900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581025">
                <a:moveTo>
                  <a:pt x="0" y="571500"/>
                </a:moveTo>
                <a:lnTo>
                  <a:pt x="0" y="0"/>
                </a:lnTo>
                <a:lnTo>
                  <a:pt x="3390900" y="0"/>
                </a:lnTo>
                <a:lnTo>
                  <a:pt x="3390900" y="581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D995A1-57D5-4311-8D26-210F0D309BBD}"/>
              </a:ext>
            </a:extLst>
          </p:cNvPr>
          <p:cNvSpPr txBox="1"/>
          <p:nvPr/>
        </p:nvSpPr>
        <p:spPr bwMode="auto">
          <a:xfrm>
            <a:off x="2092356" y="3680094"/>
            <a:ext cx="128496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+1.6%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-10.1 to 8.6)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3BAF4014-DEC2-4BA5-BFBB-25D8F9FB10EA}"/>
              </a:ext>
            </a:extLst>
          </p:cNvPr>
          <p:cNvSpPr/>
          <p:nvPr/>
        </p:nvSpPr>
        <p:spPr bwMode="auto">
          <a:xfrm>
            <a:off x="3375763" y="4597183"/>
            <a:ext cx="828610" cy="127658"/>
          </a:xfrm>
          <a:custGeom>
            <a:avLst/>
            <a:gdLst>
              <a:gd name="connsiteX0" fmla="*/ 0 w 3390900"/>
              <a:gd name="connsiteY0" fmla="*/ 571500 h 581025"/>
              <a:gd name="connsiteX1" fmla="*/ 0 w 3390900"/>
              <a:gd name="connsiteY1" fmla="*/ 0 h 581025"/>
              <a:gd name="connsiteX2" fmla="*/ 3390900 w 3390900"/>
              <a:gd name="connsiteY2" fmla="*/ 0 h 581025"/>
              <a:gd name="connsiteX3" fmla="*/ 3390900 w 3390900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581025">
                <a:moveTo>
                  <a:pt x="0" y="571500"/>
                </a:moveTo>
                <a:lnTo>
                  <a:pt x="0" y="0"/>
                </a:lnTo>
                <a:lnTo>
                  <a:pt x="3390900" y="0"/>
                </a:lnTo>
                <a:lnTo>
                  <a:pt x="3390900" y="581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AC7D024-260C-419C-89E3-29152A92E975}"/>
              </a:ext>
            </a:extLst>
          </p:cNvPr>
          <p:cNvSpPr txBox="1"/>
          <p:nvPr/>
        </p:nvSpPr>
        <p:spPr bwMode="auto">
          <a:xfrm>
            <a:off x="3128351" y="3826009"/>
            <a:ext cx="135220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+20.2%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14.5 to 29.7)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0C4F3FE2-F6D1-4AB0-AB0F-1CA7BBC53561}"/>
              </a:ext>
            </a:extLst>
          </p:cNvPr>
          <p:cNvSpPr/>
          <p:nvPr/>
        </p:nvSpPr>
        <p:spPr bwMode="auto">
          <a:xfrm>
            <a:off x="4421487" y="4869558"/>
            <a:ext cx="828610" cy="127658"/>
          </a:xfrm>
          <a:custGeom>
            <a:avLst/>
            <a:gdLst>
              <a:gd name="connsiteX0" fmla="*/ 0 w 3390900"/>
              <a:gd name="connsiteY0" fmla="*/ 571500 h 581025"/>
              <a:gd name="connsiteX1" fmla="*/ 0 w 3390900"/>
              <a:gd name="connsiteY1" fmla="*/ 0 h 581025"/>
              <a:gd name="connsiteX2" fmla="*/ 3390900 w 3390900"/>
              <a:gd name="connsiteY2" fmla="*/ 0 h 581025"/>
              <a:gd name="connsiteX3" fmla="*/ 3390900 w 3390900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581025">
                <a:moveTo>
                  <a:pt x="0" y="571500"/>
                </a:moveTo>
                <a:lnTo>
                  <a:pt x="0" y="0"/>
                </a:lnTo>
                <a:lnTo>
                  <a:pt x="3390900" y="0"/>
                </a:lnTo>
                <a:lnTo>
                  <a:pt x="3390900" y="581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56FBD4-BE90-4F3A-B4A4-2E00162C62EA}"/>
              </a:ext>
            </a:extLst>
          </p:cNvPr>
          <p:cNvSpPr txBox="1"/>
          <p:nvPr/>
        </p:nvSpPr>
        <p:spPr bwMode="auto">
          <a:xfrm>
            <a:off x="4142176" y="4130283"/>
            <a:ext cx="145642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+14.8%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9.5 to 22.9)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553DB57D-060A-4B09-B4CF-74E871CC9C4F}"/>
              </a:ext>
            </a:extLst>
          </p:cNvPr>
          <p:cNvSpPr/>
          <p:nvPr/>
        </p:nvSpPr>
        <p:spPr bwMode="auto">
          <a:xfrm>
            <a:off x="5515849" y="4602047"/>
            <a:ext cx="828610" cy="127658"/>
          </a:xfrm>
          <a:custGeom>
            <a:avLst/>
            <a:gdLst>
              <a:gd name="connsiteX0" fmla="*/ 0 w 3390900"/>
              <a:gd name="connsiteY0" fmla="*/ 571500 h 581025"/>
              <a:gd name="connsiteX1" fmla="*/ 0 w 3390900"/>
              <a:gd name="connsiteY1" fmla="*/ 0 h 581025"/>
              <a:gd name="connsiteX2" fmla="*/ 3390900 w 3390900"/>
              <a:gd name="connsiteY2" fmla="*/ 0 h 581025"/>
              <a:gd name="connsiteX3" fmla="*/ 3390900 w 3390900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900" h="581025">
                <a:moveTo>
                  <a:pt x="0" y="571500"/>
                </a:moveTo>
                <a:lnTo>
                  <a:pt x="0" y="0"/>
                </a:lnTo>
                <a:lnTo>
                  <a:pt x="3390900" y="0"/>
                </a:lnTo>
                <a:lnTo>
                  <a:pt x="3390900" y="581025"/>
                </a:lnTo>
              </a:path>
            </a:pathLst>
          </a:custGeom>
          <a:noFill/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95AD46E-CBED-4F22-A898-B8C9E9357898}"/>
              </a:ext>
            </a:extLst>
          </p:cNvPr>
          <p:cNvSpPr txBox="1"/>
          <p:nvPr/>
        </p:nvSpPr>
        <p:spPr bwMode="auto">
          <a:xfrm>
            <a:off x="5268437" y="3862787"/>
            <a:ext cx="126386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8.1%</a:t>
            </a:r>
            <a:b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 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-0.4 to 14.6)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F1C57C2-1537-4C07-8FE0-4A7D46F7C0A3}"/>
              </a:ext>
            </a:extLst>
          </p:cNvPr>
          <p:cNvGrpSpPr/>
          <p:nvPr/>
        </p:nvGrpSpPr>
        <p:grpSpPr>
          <a:xfrm>
            <a:off x="4296155" y="2620412"/>
            <a:ext cx="2581154" cy="523220"/>
            <a:chOff x="9280179" y="1754750"/>
            <a:chExt cx="2581154" cy="523220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DB0D1A9-9523-44F2-809D-59813A1FFE84}"/>
                </a:ext>
              </a:extLst>
            </p:cNvPr>
            <p:cNvSpPr txBox="1"/>
            <p:nvPr/>
          </p:nvSpPr>
          <p:spPr bwMode="auto">
            <a:xfrm>
              <a:off x="9431113" y="1754750"/>
              <a:ext cx="24302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Comparison cohort (n=627)</a:t>
              </a:r>
              <a:b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4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Liver transplant cohort (n=151)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0B53F4B-F856-412E-996D-1504C0460BDF}"/>
                </a:ext>
              </a:extLst>
            </p:cNvPr>
            <p:cNvSpPr/>
            <p:nvPr/>
          </p:nvSpPr>
          <p:spPr bwMode="auto">
            <a:xfrm>
              <a:off x="9280179" y="1824195"/>
              <a:ext cx="137160" cy="137160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851D0DDC-EE0D-496F-BAEE-099FE315A576}"/>
                </a:ext>
              </a:extLst>
            </p:cNvPr>
            <p:cNvSpPr/>
            <p:nvPr/>
          </p:nvSpPr>
          <p:spPr bwMode="auto">
            <a:xfrm>
              <a:off x="9280179" y="2052795"/>
              <a:ext cx="137160" cy="137160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6367D4E-F92F-4E1C-9632-7702652B7251}"/>
              </a:ext>
            </a:extLst>
          </p:cNvPr>
          <p:cNvSpPr txBox="1"/>
          <p:nvPr/>
        </p:nvSpPr>
        <p:spPr bwMode="auto">
          <a:xfrm>
            <a:off x="1192366" y="1414847"/>
            <a:ext cx="57472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Major Outcomes From COVID-19 in Patients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With vs Without Liver Transplantation </a:t>
            </a:r>
          </a:p>
        </p:txBody>
      </p: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E7BC6EA7-145D-4628-9E06-CE5C755EE1FF}"/>
              </a:ext>
            </a:extLst>
          </p:cNvPr>
          <p:cNvCxnSpPr>
            <a:cxnSpLocks/>
            <a:endCxn id="55" idx="0"/>
          </p:cNvCxnSpPr>
          <p:nvPr/>
        </p:nvCxnSpPr>
        <p:spPr bwMode="auto">
          <a:xfrm rot="10800000" flipV="1">
            <a:off x="3804455" y="2192989"/>
            <a:ext cx="3089920" cy="1633019"/>
          </a:xfrm>
          <a:prstGeom prst="bentConnector2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DD7463E1-BFBB-4255-A5AB-C5876D8FEC39}"/>
              </a:ext>
            </a:extLst>
          </p:cNvPr>
          <p:cNvCxnSpPr>
            <a:cxnSpLocks/>
            <a:endCxn id="59" idx="0"/>
          </p:cNvCxnSpPr>
          <p:nvPr/>
        </p:nvCxnSpPr>
        <p:spPr bwMode="auto">
          <a:xfrm rot="10800000" flipV="1">
            <a:off x="5900368" y="3605691"/>
            <a:ext cx="878384" cy="257096"/>
          </a:xfrm>
          <a:prstGeom prst="bentConnector2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6" name="Content Placeholder 22">
            <a:extLst>
              <a:ext uri="{FF2B5EF4-FFF2-40B4-BE49-F238E27FC236}">
                <a16:creationId xmlns:a16="http://schemas.microsoft.com/office/drawing/2014/main" id="{282FBE0D-472F-44AB-BB72-C4DB12E9045B}"/>
              </a:ext>
            </a:extLst>
          </p:cNvPr>
          <p:cNvSpPr txBox="1">
            <a:spLocks/>
          </p:cNvSpPr>
          <p:nvPr/>
        </p:nvSpPr>
        <p:spPr bwMode="auto">
          <a:xfrm>
            <a:off x="6997542" y="3506006"/>
            <a:ext cx="4484661" cy="20681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200" b="0" kern="0" dirty="0"/>
              <a:t>Overall </a:t>
            </a:r>
            <a:r>
              <a:rPr lang="en-US" sz="2200" kern="0" dirty="0">
                <a:solidFill>
                  <a:schemeClr val="accent3"/>
                </a:solidFill>
              </a:rPr>
              <a:t>mortality lower </a:t>
            </a:r>
            <a:r>
              <a:rPr lang="en-US" sz="2200" b="0" kern="0" dirty="0"/>
              <a:t>in liver transplant cohort (19%) vs comparison cohort (27%) (</a:t>
            </a:r>
            <a:r>
              <a:rPr lang="en-US" sz="2200" b="0" i="1" kern="0" dirty="0"/>
              <a:t>P</a:t>
            </a:r>
            <a:r>
              <a:rPr lang="en-US" sz="2200" b="0" kern="0" dirty="0"/>
              <a:t> &lt;.046)</a:t>
            </a:r>
          </a:p>
          <a:p>
            <a:pPr lvl="1"/>
            <a:r>
              <a:rPr lang="en-US" sz="2000" b="0" kern="0" dirty="0"/>
              <a:t>COVID-19 lung disease the dominant cause of death in both groups </a:t>
            </a:r>
          </a:p>
          <a:p>
            <a:endParaRPr lang="en-US" b="0" kern="0" dirty="0"/>
          </a:p>
        </p:txBody>
      </p:sp>
    </p:spTree>
    <p:extLst>
      <p:ext uri="{BB962C8B-B14F-4D97-AF65-F5344CB8AC3E}">
        <p14:creationId xmlns:p14="http://schemas.microsoft.com/office/powerpoint/2010/main" val="2617402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612588E-F39B-4FDA-848A-F8C6C9F1E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99930" y="1593625"/>
            <a:ext cx="3932035" cy="4342581"/>
          </a:xfrm>
        </p:spPr>
        <p:txBody>
          <a:bodyPr/>
          <a:lstStyle/>
          <a:p>
            <a:r>
              <a:rPr lang="en-US" sz="2200" dirty="0"/>
              <a:t>Factors independently associated with mortality by propensity score-matched modeling in liver transplant cohort:</a:t>
            </a:r>
          </a:p>
          <a:p>
            <a:pPr lvl="1"/>
            <a:r>
              <a:rPr lang="en-US" sz="2000" b="1" dirty="0"/>
              <a:t>Age</a:t>
            </a:r>
          </a:p>
          <a:p>
            <a:pPr lvl="1"/>
            <a:r>
              <a:rPr lang="en-US" sz="2000" b="1" dirty="0"/>
              <a:t>Baseline SCr</a:t>
            </a:r>
          </a:p>
          <a:p>
            <a:pPr lvl="1"/>
            <a:r>
              <a:rPr lang="en-US" sz="2000" b="1" dirty="0"/>
              <a:t>Nonliver cancer</a:t>
            </a:r>
          </a:p>
          <a:p>
            <a:r>
              <a:rPr lang="en-US" sz="2200" dirty="0"/>
              <a:t>No association found with time since transplantation or type of immunosuppressant</a:t>
            </a:r>
          </a:p>
          <a:p>
            <a:endParaRPr lang="en-US" sz="1800" dirty="0"/>
          </a:p>
          <a:p>
            <a:pPr lvl="1"/>
            <a:endParaRPr lang="en-US" sz="1600" dirty="0"/>
          </a:p>
        </p:txBody>
      </p:sp>
      <p:sp>
        <p:nvSpPr>
          <p:cNvPr id="57" name="Rectangle 45">
            <a:extLst>
              <a:ext uri="{FF2B5EF4-FFF2-40B4-BE49-F238E27FC236}">
                <a16:creationId xmlns:a16="http://schemas.microsoft.com/office/drawing/2014/main" id="{3A781675-01EC-4252-BE7E-2E9324748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22" y="3094898"/>
            <a:ext cx="249299" cy="1105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vert270"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Age (Yr)</a:t>
            </a:r>
          </a:p>
        </p:txBody>
      </p:sp>
      <p:sp>
        <p:nvSpPr>
          <p:cNvPr id="9" name="Line 17">
            <a:extLst>
              <a:ext uri="{FF2B5EF4-FFF2-40B4-BE49-F238E27FC236}">
                <a16:creationId xmlns:a16="http://schemas.microsoft.com/office/drawing/2014/main" id="{E130C665-CAEE-4E54-ACA9-3BB68AC392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7485" y="1851050"/>
            <a:ext cx="0" cy="372744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Line 25">
            <a:extLst>
              <a:ext uri="{FF2B5EF4-FFF2-40B4-BE49-F238E27FC236}">
                <a16:creationId xmlns:a16="http://schemas.microsoft.com/office/drawing/2014/main" id="{7DD2864A-11B1-4D1D-AB00-90AD6B10E4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8510" y="4435232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6" name="Line 26">
            <a:extLst>
              <a:ext uri="{FF2B5EF4-FFF2-40B4-BE49-F238E27FC236}">
                <a16:creationId xmlns:a16="http://schemas.microsoft.com/office/drawing/2014/main" id="{98A3ECC0-931C-4087-ABD7-EF39DBED288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8510" y="3570294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Line 27">
            <a:extLst>
              <a:ext uri="{FF2B5EF4-FFF2-40B4-BE49-F238E27FC236}">
                <a16:creationId xmlns:a16="http://schemas.microsoft.com/office/drawing/2014/main" id="{C1CBE8AD-ED8D-4082-947B-ABD721F7F0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08510" y="2705356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Line 28">
            <a:extLst>
              <a:ext uri="{FF2B5EF4-FFF2-40B4-BE49-F238E27FC236}">
                <a16:creationId xmlns:a16="http://schemas.microsoft.com/office/drawing/2014/main" id="{B17B1256-A530-453D-8297-F9D3D05378B5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87" y="1851050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Line 30">
            <a:extLst>
              <a:ext uri="{FF2B5EF4-FFF2-40B4-BE49-F238E27FC236}">
                <a16:creationId xmlns:a16="http://schemas.microsoft.com/office/drawing/2014/main" id="{DC9624F0-8460-453D-A673-AC71852DA7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18600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Rectangle 35">
            <a:extLst>
              <a:ext uri="{FF2B5EF4-FFF2-40B4-BE49-F238E27FC236}">
                <a16:creationId xmlns:a16="http://schemas.microsoft.com/office/drawing/2014/main" id="{497D9778-0FBD-4A8F-A6D9-4E6777CEE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9270" y="5210108"/>
            <a:ext cx="43241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0-9</a:t>
            </a:r>
          </a:p>
        </p:txBody>
      </p:sp>
      <p:sp>
        <p:nvSpPr>
          <p:cNvPr id="25" name="Rectangle 45">
            <a:extLst>
              <a:ext uri="{FF2B5EF4-FFF2-40B4-BE49-F238E27FC236}">
                <a16:creationId xmlns:a16="http://schemas.microsoft.com/office/drawing/2014/main" id="{0DD49A6E-5098-4238-9B76-0B5B7F2EE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143" y="1750591"/>
            <a:ext cx="31098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≥80</a:t>
            </a: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5CB06C-9918-4470-95E8-8FE1E7037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8118" y="5543778"/>
            <a:ext cx="6262576" cy="639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Line 30">
            <a:extLst>
              <a:ext uri="{FF2B5EF4-FFF2-40B4-BE49-F238E27FC236}">
                <a16:creationId xmlns:a16="http://schemas.microsoft.com/office/drawing/2014/main" id="{9CDCEC0C-99BE-4571-8CC7-DB60FD57A1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0710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Line 30">
            <a:extLst>
              <a:ext uri="{FF2B5EF4-FFF2-40B4-BE49-F238E27FC236}">
                <a16:creationId xmlns:a16="http://schemas.microsoft.com/office/drawing/2014/main" id="{C98E134E-1B80-44D5-8F7B-FDFDCB890A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21414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Line 30">
            <a:extLst>
              <a:ext uri="{FF2B5EF4-FFF2-40B4-BE49-F238E27FC236}">
                <a16:creationId xmlns:a16="http://schemas.microsoft.com/office/drawing/2014/main" id="{F39CBA8F-FE14-4804-85B6-92040EDC70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3523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F331C635-73E1-4EF2-909C-676F9209842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24226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Line 28">
            <a:extLst>
              <a:ext uri="{FF2B5EF4-FFF2-40B4-BE49-F238E27FC236}">
                <a16:creationId xmlns:a16="http://schemas.microsoft.com/office/drawing/2014/main" id="{736735ED-35A7-4110-AE31-35810F0F1D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90" y="2272887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Line 28">
            <a:extLst>
              <a:ext uri="{FF2B5EF4-FFF2-40B4-BE49-F238E27FC236}">
                <a16:creationId xmlns:a16="http://schemas.microsoft.com/office/drawing/2014/main" id="{41A9D531-9DA6-411E-8142-43C1F6AE42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90" y="3137825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Line 28">
            <a:extLst>
              <a:ext uri="{FF2B5EF4-FFF2-40B4-BE49-F238E27FC236}">
                <a16:creationId xmlns:a16="http://schemas.microsoft.com/office/drawing/2014/main" id="{A0CB1DDB-D26F-4D3A-8ED5-4F3C32A59E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90" y="4002763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Line 28">
            <a:extLst>
              <a:ext uri="{FF2B5EF4-FFF2-40B4-BE49-F238E27FC236}">
                <a16:creationId xmlns:a16="http://schemas.microsoft.com/office/drawing/2014/main" id="{BBFFACDE-9155-441F-82AD-EAE69BB633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90" y="4867701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Line 30">
            <a:extLst>
              <a:ext uri="{FF2B5EF4-FFF2-40B4-BE49-F238E27FC236}">
                <a16:creationId xmlns:a16="http://schemas.microsoft.com/office/drawing/2014/main" id="{AA0C131E-319F-459B-B7C8-F8C182E6E4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20007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8" name="Line 30">
            <a:extLst>
              <a:ext uri="{FF2B5EF4-FFF2-40B4-BE49-F238E27FC236}">
                <a16:creationId xmlns:a16="http://schemas.microsoft.com/office/drawing/2014/main" id="{8AA34085-47FE-4564-B1E0-128497411A3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72116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Line 30">
            <a:extLst>
              <a:ext uri="{FF2B5EF4-FFF2-40B4-BE49-F238E27FC236}">
                <a16:creationId xmlns:a16="http://schemas.microsoft.com/office/drawing/2014/main" id="{A79202EF-B834-4343-A848-E81790A39E1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74930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Line 30">
            <a:extLst>
              <a:ext uri="{FF2B5EF4-FFF2-40B4-BE49-F238E27FC236}">
                <a16:creationId xmlns:a16="http://schemas.microsoft.com/office/drawing/2014/main" id="{4997DA93-97DA-409B-A6E0-14358688F4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25633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6" name="Rectangle 43">
            <a:extLst>
              <a:ext uri="{FF2B5EF4-FFF2-40B4-BE49-F238E27FC236}">
                <a16:creationId xmlns:a16="http://schemas.microsoft.com/office/drawing/2014/main" id="{DBEA52A7-29D5-4D9E-B89E-ABF7DD992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1628" y="5696918"/>
            <a:ext cx="208390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</p:txBody>
      </p:sp>
      <p:sp>
        <p:nvSpPr>
          <p:cNvPr id="47" name="Rectangle 43">
            <a:extLst>
              <a:ext uri="{FF2B5EF4-FFF2-40B4-BE49-F238E27FC236}">
                <a16:creationId xmlns:a16="http://schemas.microsoft.com/office/drawing/2014/main" id="{E68C3401-F35B-4187-950F-CEF95B323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729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25AFE882-7BA1-4F8C-8A07-4A43180B5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183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49" name="Rectangle 43">
            <a:extLst>
              <a:ext uri="{FF2B5EF4-FFF2-40B4-BE49-F238E27FC236}">
                <a16:creationId xmlns:a16="http://schemas.microsoft.com/office/drawing/2014/main" id="{73EE3560-373A-4BB0-A847-AFFB6342B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5925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0" name="Rectangle 43">
            <a:extLst>
              <a:ext uri="{FF2B5EF4-FFF2-40B4-BE49-F238E27FC236}">
                <a16:creationId xmlns:a16="http://schemas.microsoft.com/office/drawing/2014/main" id="{0DD9E972-849E-4889-A9A7-347ADC146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124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1" name="Rectangle 43">
            <a:extLst>
              <a:ext uri="{FF2B5EF4-FFF2-40B4-BE49-F238E27FC236}">
                <a16:creationId xmlns:a16="http://schemas.microsoft.com/office/drawing/2014/main" id="{96869262-3452-44D0-889F-084646501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2973" y="5696918"/>
            <a:ext cx="166314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id="{C1A41CFE-4491-4C44-A353-DE38C4D6B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254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53" name="Rectangle 43">
            <a:extLst>
              <a:ext uri="{FF2B5EF4-FFF2-40B4-BE49-F238E27FC236}">
                <a16:creationId xmlns:a16="http://schemas.microsoft.com/office/drawing/2014/main" id="{25DE322D-0DC2-477F-B4AA-EADDB8742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850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id="{7F7AC12D-B527-4BDC-A494-25221BA8F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8614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91E2887A-04AC-4D24-8E7C-38FC0A9E8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4868" y="5696918"/>
            <a:ext cx="332629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3C6918-C830-4D85-A9E9-30C1EF3368F9}"/>
              </a:ext>
            </a:extLst>
          </p:cNvPr>
          <p:cNvGrpSpPr/>
          <p:nvPr/>
        </p:nvGrpSpPr>
        <p:grpSpPr>
          <a:xfrm>
            <a:off x="2438783" y="1668523"/>
            <a:ext cx="4293295" cy="368489"/>
            <a:chOff x="5584510" y="1668523"/>
            <a:chExt cx="4293295" cy="36848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5765BEC-AC99-4A8D-860C-0EA9E56F56DB}"/>
                </a:ext>
              </a:extLst>
            </p:cNvPr>
            <p:cNvSpPr/>
            <p:nvPr/>
          </p:nvSpPr>
          <p:spPr bwMode="auto">
            <a:xfrm>
              <a:off x="5584510" y="1671251"/>
              <a:ext cx="2478127" cy="365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E23395E-C1CC-4B8C-97E4-0D998A1840D6}"/>
                </a:ext>
              </a:extLst>
            </p:cNvPr>
            <p:cNvSpPr/>
            <p:nvPr/>
          </p:nvSpPr>
          <p:spPr bwMode="auto">
            <a:xfrm>
              <a:off x="8081035" y="1668523"/>
              <a:ext cx="1796770" cy="3657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73" name="Line 30">
            <a:extLst>
              <a:ext uri="{FF2B5EF4-FFF2-40B4-BE49-F238E27FC236}">
                <a16:creationId xmlns:a16="http://schemas.microsoft.com/office/drawing/2014/main" id="{96DA48B8-8090-45D3-AD1F-C1B602BD85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35306" y="1475489"/>
            <a:ext cx="0" cy="416966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F49F2A5-B568-4999-956F-D766AA0E6CB8}"/>
              </a:ext>
            </a:extLst>
          </p:cNvPr>
          <p:cNvSpPr txBox="1"/>
          <p:nvPr/>
        </p:nvSpPr>
        <p:spPr bwMode="auto">
          <a:xfrm>
            <a:off x="1312747" y="1742066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221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28A647E-6378-4AAD-AB1B-EF318DB8EE95}"/>
              </a:ext>
            </a:extLst>
          </p:cNvPr>
          <p:cNvSpPr txBox="1"/>
          <p:nvPr/>
        </p:nvSpPr>
        <p:spPr bwMode="auto">
          <a:xfrm>
            <a:off x="1678004" y="2185704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119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AF78846-8B39-4848-A681-1C2293935969}"/>
              </a:ext>
            </a:extLst>
          </p:cNvPr>
          <p:cNvSpPr txBox="1"/>
          <p:nvPr/>
        </p:nvSpPr>
        <p:spPr bwMode="auto">
          <a:xfrm>
            <a:off x="2722183" y="2637001"/>
            <a:ext cx="1025636" cy="3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7CE480D-6661-4BBE-BCA9-50080D30A750}"/>
              </a:ext>
            </a:extLst>
          </p:cNvPr>
          <p:cNvSpPr txBox="1"/>
          <p:nvPr/>
        </p:nvSpPr>
        <p:spPr bwMode="auto">
          <a:xfrm>
            <a:off x="3457312" y="3052969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99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953C833-9315-4190-A5A6-4700B7447650}"/>
              </a:ext>
            </a:extLst>
          </p:cNvPr>
          <p:cNvSpPr txBox="1"/>
          <p:nvPr/>
        </p:nvSpPr>
        <p:spPr bwMode="auto">
          <a:xfrm>
            <a:off x="3744109" y="3495371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63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A86E09-1173-46E0-BDCA-79B44A8EF8CF}"/>
              </a:ext>
            </a:extLst>
          </p:cNvPr>
          <p:cNvSpPr txBox="1"/>
          <p:nvPr/>
        </p:nvSpPr>
        <p:spPr bwMode="auto">
          <a:xfrm>
            <a:off x="3816787" y="3929340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31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CB3C3A9-DC29-42D7-8473-5AC36EA872D9}"/>
              </a:ext>
            </a:extLst>
          </p:cNvPr>
          <p:cNvSpPr txBox="1"/>
          <p:nvPr/>
        </p:nvSpPr>
        <p:spPr bwMode="auto">
          <a:xfrm>
            <a:off x="3783805" y="4784565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50FFE36-127C-4CC7-A2BF-63440B890FD7}"/>
              </a:ext>
            </a:extLst>
          </p:cNvPr>
          <p:cNvSpPr txBox="1"/>
          <p:nvPr/>
        </p:nvSpPr>
        <p:spPr bwMode="auto">
          <a:xfrm>
            <a:off x="3776089" y="5214987"/>
            <a:ext cx="1025636" cy="3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5795AB0-B189-4D86-97D7-198B0F5CD8F2}"/>
              </a:ext>
            </a:extLst>
          </p:cNvPr>
          <p:cNvSpPr txBox="1"/>
          <p:nvPr/>
        </p:nvSpPr>
        <p:spPr bwMode="auto">
          <a:xfrm>
            <a:off x="5037540" y="4800063"/>
            <a:ext cx="10245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F628972-14D1-4294-A6AA-7EFE6AB15221}"/>
              </a:ext>
            </a:extLst>
          </p:cNvPr>
          <p:cNvSpPr txBox="1"/>
          <p:nvPr/>
        </p:nvSpPr>
        <p:spPr bwMode="auto">
          <a:xfrm>
            <a:off x="5037540" y="5203078"/>
            <a:ext cx="992040" cy="3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4888534-4DFB-4541-9542-002F890CD24B}"/>
              </a:ext>
            </a:extLst>
          </p:cNvPr>
          <p:cNvSpPr txBox="1"/>
          <p:nvPr/>
        </p:nvSpPr>
        <p:spPr bwMode="auto">
          <a:xfrm>
            <a:off x="5043915" y="4372214"/>
            <a:ext cx="1025636" cy="3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7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728E7A5-547E-4F95-9E7E-086F052634EE}"/>
              </a:ext>
            </a:extLst>
          </p:cNvPr>
          <p:cNvSpPr txBox="1"/>
          <p:nvPr/>
        </p:nvSpPr>
        <p:spPr bwMode="auto">
          <a:xfrm>
            <a:off x="5034166" y="3925298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969E76D-0BA9-422F-8CB4-DA6834985A26}"/>
              </a:ext>
            </a:extLst>
          </p:cNvPr>
          <p:cNvSpPr txBox="1"/>
          <p:nvPr/>
        </p:nvSpPr>
        <p:spPr bwMode="auto">
          <a:xfrm>
            <a:off x="5648120" y="3486479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25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FED8553-299A-4B32-999F-2927D6DEDCC0}"/>
              </a:ext>
            </a:extLst>
          </p:cNvPr>
          <p:cNvSpPr txBox="1"/>
          <p:nvPr/>
        </p:nvSpPr>
        <p:spPr bwMode="auto">
          <a:xfrm>
            <a:off x="5505497" y="3029138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35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4CC5ADE-DE2F-47BA-86D6-B55C478187B6}"/>
              </a:ext>
            </a:extLst>
          </p:cNvPr>
          <p:cNvSpPr txBox="1"/>
          <p:nvPr/>
        </p:nvSpPr>
        <p:spPr bwMode="auto">
          <a:xfrm>
            <a:off x="6475729" y="2611819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60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A3DD8A7-550C-40AA-A50B-047CF91D7535}"/>
              </a:ext>
            </a:extLst>
          </p:cNvPr>
          <p:cNvSpPr txBox="1"/>
          <p:nvPr/>
        </p:nvSpPr>
        <p:spPr bwMode="auto">
          <a:xfrm>
            <a:off x="7087040" y="2206773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13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6DE9599-71FE-44AB-B6C8-88B06B6F1F49}"/>
              </a:ext>
            </a:extLst>
          </p:cNvPr>
          <p:cNvSpPr txBox="1"/>
          <p:nvPr/>
        </p:nvSpPr>
        <p:spPr bwMode="auto">
          <a:xfrm>
            <a:off x="6799291" y="1729386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3</a:t>
            </a:r>
          </a:p>
        </p:txBody>
      </p:sp>
      <p:sp>
        <p:nvSpPr>
          <p:cNvPr id="92" name="Line 30">
            <a:extLst>
              <a:ext uri="{FF2B5EF4-FFF2-40B4-BE49-F238E27FC236}">
                <a16:creationId xmlns:a16="http://schemas.microsoft.com/office/drawing/2014/main" id="{553AF4A2-C9A1-4B29-89AD-88BDB4AB7A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69303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Line 30">
            <a:extLst>
              <a:ext uri="{FF2B5EF4-FFF2-40B4-BE49-F238E27FC236}">
                <a16:creationId xmlns:a16="http://schemas.microsoft.com/office/drawing/2014/main" id="{F96F4F81-8C3A-49F6-8D6E-8C7ACF1B417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76337" y="5556749"/>
            <a:ext cx="0" cy="10972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4" name="Rectangle 43">
            <a:extLst>
              <a:ext uri="{FF2B5EF4-FFF2-40B4-BE49-F238E27FC236}">
                <a16:creationId xmlns:a16="http://schemas.microsoft.com/office/drawing/2014/main" id="{6AE3E2FC-01CF-40FB-B044-522E51527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743" y="5696918"/>
            <a:ext cx="332630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95" name="Rectangle 43">
            <a:extLst>
              <a:ext uri="{FF2B5EF4-FFF2-40B4-BE49-F238E27FC236}">
                <a16:creationId xmlns:a16="http://schemas.microsoft.com/office/drawing/2014/main" id="{0FDAE9A4-F3E4-4A60-AEB0-F12E8074A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4723" y="5696918"/>
            <a:ext cx="332630" cy="30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</p:txBody>
      </p:sp>
      <p:sp>
        <p:nvSpPr>
          <p:cNvPr id="96" name="Rectangle 45">
            <a:extLst>
              <a:ext uri="{FF2B5EF4-FFF2-40B4-BE49-F238E27FC236}">
                <a16:creationId xmlns:a16="http://schemas.microsoft.com/office/drawing/2014/main" id="{683ED3B1-3E96-406C-AA2A-DD55A28B5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723" y="2183030"/>
            <a:ext cx="479299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70-79</a:t>
            </a:r>
          </a:p>
        </p:txBody>
      </p:sp>
      <p:sp>
        <p:nvSpPr>
          <p:cNvPr id="97" name="Rectangle 45">
            <a:extLst>
              <a:ext uri="{FF2B5EF4-FFF2-40B4-BE49-F238E27FC236}">
                <a16:creationId xmlns:a16="http://schemas.microsoft.com/office/drawing/2014/main" id="{2D591272-3CAB-4CD6-93E8-0D76DA07D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9" y="2615471"/>
            <a:ext cx="479299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60-69</a:t>
            </a:r>
          </a:p>
        </p:txBody>
      </p:sp>
      <p:sp>
        <p:nvSpPr>
          <p:cNvPr id="98" name="Rectangle 45">
            <a:extLst>
              <a:ext uri="{FF2B5EF4-FFF2-40B4-BE49-F238E27FC236}">
                <a16:creationId xmlns:a16="http://schemas.microsoft.com/office/drawing/2014/main" id="{6D4DF01D-25E9-49AF-9A69-E85BE9653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7" y="3047910"/>
            <a:ext cx="479299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50-59</a:t>
            </a:r>
          </a:p>
        </p:txBody>
      </p:sp>
      <p:sp>
        <p:nvSpPr>
          <p:cNvPr id="99" name="Rectangle 45">
            <a:extLst>
              <a:ext uri="{FF2B5EF4-FFF2-40B4-BE49-F238E27FC236}">
                <a16:creationId xmlns:a16="http://schemas.microsoft.com/office/drawing/2014/main" id="{16B4C556-0A1B-41D5-A908-7EB5B5DB4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6" y="3480348"/>
            <a:ext cx="479299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40-49</a:t>
            </a:r>
          </a:p>
        </p:txBody>
      </p:sp>
      <p:sp>
        <p:nvSpPr>
          <p:cNvPr id="100" name="Line 28">
            <a:extLst>
              <a:ext uri="{FF2B5EF4-FFF2-40B4-BE49-F238E27FC236}">
                <a16:creationId xmlns:a16="http://schemas.microsoft.com/office/drawing/2014/main" id="{E0A23E76-1EB2-402B-A88C-1DAF194E94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8390" y="5300170"/>
            <a:ext cx="109728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1" name="Rectangle 45">
            <a:extLst>
              <a:ext uri="{FF2B5EF4-FFF2-40B4-BE49-F238E27FC236}">
                <a16:creationId xmlns:a16="http://schemas.microsoft.com/office/drawing/2014/main" id="{8950640B-257F-4035-A7EF-41D7482CD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4" y="3912788"/>
            <a:ext cx="479299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30-39</a:t>
            </a:r>
          </a:p>
        </p:txBody>
      </p:sp>
      <p:sp>
        <p:nvSpPr>
          <p:cNvPr id="102" name="Rectangle 45">
            <a:extLst>
              <a:ext uri="{FF2B5EF4-FFF2-40B4-BE49-F238E27FC236}">
                <a16:creationId xmlns:a16="http://schemas.microsoft.com/office/drawing/2014/main" id="{C21BA31E-C863-4463-A6F3-105CF5F5E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3" y="4345227"/>
            <a:ext cx="47929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20-29</a:t>
            </a:r>
          </a:p>
        </p:txBody>
      </p:sp>
      <p:sp>
        <p:nvSpPr>
          <p:cNvPr id="103" name="Rectangle 45">
            <a:extLst>
              <a:ext uri="{FF2B5EF4-FFF2-40B4-BE49-F238E27FC236}">
                <a16:creationId xmlns:a16="http://schemas.microsoft.com/office/drawing/2014/main" id="{FCF84338-6418-4D8E-B5C0-DD3F0E6C7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721" y="4777665"/>
            <a:ext cx="47929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10-19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4AF7DD-EB0A-498E-A61C-34FF30C9BE6F}"/>
              </a:ext>
            </a:extLst>
          </p:cNvPr>
          <p:cNvGrpSpPr/>
          <p:nvPr/>
        </p:nvGrpSpPr>
        <p:grpSpPr>
          <a:xfrm>
            <a:off x="2793909" y="2112233"/>
            <a:ext cx="4231567" cy="368490"/>
            <a:chOff x="5939636" y="2102863"/>
            <a:chExt cx="4231567" cy="368490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C132B94C-FEB7-460E-9A06-06BB6682836A}"/>
                </a:ext>
              </a:extLst>
            </p:cNvPr>
            <p:cNvSpPr/>
            <p:nvPr/>
          </p:nvSpPr>
          <p:spPr bwMode="auto">
            <a:xfrm>
              <a:off x="5939636" y="2105592"/>
              <a:ext cx="2123000" cy="365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272625D-5407-4126-A319-34755A9758C3}"/>
                </a:ext>
              </a:extLst>
            </p:cNvPr>
            <p:cNvSpPr/>
            <p:nvPr/>
          </p:nvSpPr>
          <p:spPr bwMode="auto">
            <a:xfrm>
              <a:off x="8081035" y="2102863"/>
              <a:ext cx="2090168" cy="3657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932F10A-AEB7-4C92-9F94-1342C942297C}"/>
              </a:ext>
            </a:extLst>
          </p:cNvPr>
          <p:cNvGrpSpPr/>
          <p:nvPr/>
        </p:nvGrpSpPr>
        <p:grpSpPr>
          <a:xfrm>
            <a:off x="3834415" y="2555944"/>
            <a:ext cx="2565033" cy="368490"/>
            <a:chOff x="6980142" y="2537203"/>
            <a:chExt cx="2565033" cy="36849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89C8B88-FD1C-4CEC-BAE1-905A7B0473F1}"/>
                </a:ext>
              </a:extLst>
            </p:cNvPr>
            <p:cNvSpPr/>
            <p:nvPr/>
          </p:nvSpPr>
          <p:spPr bwMode="auto">
            <a:xfrm>
              <a:off x="8081035" y="2537203"/>
              <a:ext cx="1464140" cy="3657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6E86867-6DEF-41CB-9931-A5EC197FCF9C}"/>
                </a:ext>
              </a:extLst>
            </p:cNvPr>
            <p:cNvSpPr/>
            <p:nvPr/>
          </p:nvSpPr>
          <p:spPr bwMode="auto">
            <a:xfrm>
              <a:off x="6980142" y="2539932"/>
              <a:ext cx="1082494" cy="365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C459D6F-D7FF-4D7B-8D95-6A0902793E08}"/>
              </a:ext>
            </a:extLst>
          </p:cNvPr>
          <p:cNvGrpSpPr/>
          <p:nvPr/>
        </p:nvGrpSpPr>
        <p:grpSpPr>
          <a:xfrm>
            <a:off x="4580741" y="2999655"/>
            <a:ext cx="811489" cy="368490"/>
            <a:chOff x="7726468" y="2971543"/>
            <a:chExt cx="811489" cy="368490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0CE0927-EE91-46C9-9D74-029B4B8C662C}"/>
                </a:ext>
              </a:extLst>
            </p:cNvPr>
            <p:cNvSpPr/>
            <p:nvPr/>
          </p:nvSpPr>
          <p:spPr bwMode="auto">
            <a:xfrm>
              <a:off x="8081035" y="2971543"/>
              <a:ext cx="456922" cy="3657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D5DEDAD-828B-4ECD-A7A4-88486D7CDBEE}"/>
                </a:ext>
              </a:extLst>
            </p:cNvPr>
            <p:cNvSpPr/>
            <p:nvPr/>
          </p:nvSpPr>
          <p:spPr bwMode="auto">
            <a:xfrm>
              <a:off x="7726468" y="2974272"/>
              <a:ext cx="336168" cy="365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F2B38F0-95A4-447E-8A48-8B999586FC46}"/>
              </a:ext>
            </a:extLst>
          </p:cNvPr>
          <p:cNvGrpSpPr/>
          <p:nvPr/>
        </p:nvGrpSpPr>
        <p:grpSpPr>
          <a:xfrm>
            <a:off x="4832973" y="3443366"/>
            <a:ext cx="750618" cy="368487"/>
            <a:chOff x="7978700" y="3443366"/>
            <a:chExt cx="750618" cy="368487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F9560D3-C36C-4BEE-A4A5-2847EF0875DF}"/>
                </a:ext>
              </a:extLst>
            </p:cNvPr>
            <p:cNvSpPr/>
            <p:nvPr/>
          </p:nvSpPr>
          <p:spPr bwMode="auto">
            <a:xfrm>
              <a:off x="8081033" y="3443366"/>
              <a:ext cx="648285" cy="365761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B57E1E7-2461-4156-B321-DBBFF0A9DD5D}"/>
                </a:ext>
              </a:extLst>
            </p:cNvPr>
            <p:cNvSpPr/>
            <p:nvPr/>
          </p:nvSpPr>
          <p:spPr bwMode="auto">
            <a:xfrm>
              <a:off x="7978700" y="3446092"/>
              <a:ext cx="83935" cy="365761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3BC1824A-14FB-4B56-BE2E-4F5D18E165B5}"/>
              </a:ext>
            </a:extLst>
          </p:cNvPr>
          <p:cNvSpPr txBox="1"/>
          <p:nvPr/>
        </p:nvSpPr>
        <p:spPr bwMode="auto">
          <a:xfrm>
            <a:off x="3816787" y="4379508"/>
            <a:ext cx="10256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n = 17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362BFCF-4604-4F5E-B823-F4F1C624C87B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17" name="Picture 9">
              <a:extLst>
                <a:ext uri="{FF2B5EF4-FFF2-40B4-BE49-F238E27FC236}">
                  <a16:creationId xmlns:a16="http://schemas.microsoft.com/office/drawing/2014/main" id="{469279FC-F538-437D-B0BF-7737E3E1E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07F57E28-3D31-4F8D-81AB-6124A2700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19" name="Rectangle 45">
            <a:extLst>
              <a:ext uri="{FF2B5EF4-FFF2-40B4-BE49-F238E27FC236}">
                <a16:creationId xmlns:a16="http://schemas.microsoft.com/office/drawing/2014/main" id="{92DCEDDA-E45C-407A-853B-BFCF7454E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740" y="1387860"/>
            <a:ext cx="2486825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Comparison Cohort</a:t>
            </a:r>
          </a:p>
        </p:txBody>
      </p:sp>
      <p:sp>
        <p:nvSpPr>
          <p:cNvPr id="120" name="Rectangle 45">
            <a:extLst>
              <a:ext uri="{FF2B5EF4-FFF2-40B4-BE49-F238E27FC236}">
                <a16:creationId xmlns:a16="http://schemas.microsoft.com/office/drawing/2014/main" id="{2863952A-2B89-4BD7-ABE2-E3C4CC876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4163" y="1387860"/>
            <a:ext cx="2486825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Liver Transplant Cohort</a:t>
            </a:r>
          </a:p>
        </p:txBody>
      </p:sp>
      <p:sp>
        <p:nvSpPr>
          <p:cNvPr id="122" name="Rectangle 45">
            <a:extLst>
              <a:ext uri="{FF2B5EF4-FFF2-40B4-BE49-F238E27FC236}">
                <a16:creationId xmlns:a16="http://schemas.microsoft.com/office/drawing/2014/main" id="{18E40DA7-E95B-4FAC-AB14-52E70F288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6844" y="5966662"/>
            <a:ext cx="6608799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chemeClr val="bg1"/>
                </a:solidFill>
                <a:latin typeface="Calibri" panose="020F0502020204030204" pitchFamily="34" charset="0"/>
              </a:rPr>
              <a:t>Case Fatality Rate (%)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7CB813B-4A2E-4A1E-9338-B739EFC22655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Webb. Lancet Gastroenterol Hepatol. 2020;5:P1008.</a:t>
            </a:r>
          </a:p>
        </p:txBody>
      </p:sp>
      <p:sp>
        <p:nvSpPr>
          <p:cNvPr id="106" name="Title 17">
            <a:extLst>
              <a:ext uri="{FF2B5EF4-FFF2-40B4-BE49-F238E27FC236}">
                <a16:creationId xmlns:a16="http://schemas.microsoft.com/office/drawing/2014/main" id="{6757061F-F215-43B5-87DD-2B17EF10C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</p:spPr>
        <p:txBody>
          <a:bodyPr/>
          <a:lstStyle/>
          <a:p>
            <a:r>
              <a:rPr lang="en-US" dirty="0"/>
              <a:t>Case Fatality Rate in Patients With COVID-19 and </a:t>
            </a:r>
            <a:br>
              <a:rPr lang="en-US" dirty="0"/>
            </a:br>
            <a:r>
              <a:rPr lang="en-US" dirty="0"/>
              <a:t>Liver Transplant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90EDA-4B3B-4BDB-A2D6-00300356A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Outcomes in Liver Transplant Recipients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FC4BE-CC7B-4DB6-A92E-A06BD8538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540952" cy="4678738"/>
          </a:xfrm>
        </p:spPr>
        <p:txBody>
          <a:bodyPr/>
          <a:lstStyle/>
          <a:p>
            <a:r>
              <a:rPr lang="en-US" sz="2400" dirty="0">
                <a:cs typeface="Calibri" panose="020F0502020204030204" pitchFamily="34" charset="0"/>
              </a:rPr>
              <a:t>Among LT recipients with COVID-19 </a:t>
            </a:r>
            <a:br>
              <a:rPr lang="en-US" sz="2400" dirty="0">
                <a:cs typeface="Calibri" panose="020F0502020204030204" pitchFamily="34" charset="0"/>
              </a:rPr>
            </a:br>
            <a:r>
              <a:rPr lang="en-US" sz="2400" dirty="0">
                <a:cs typeface="Calibri" panose="020F0502020204030204" pitchFamily="34" charset="0"/>
              </a:rPr>
              <a:t>(N = 111): </a:t>
            </a:r>
          </a:p>
          <a:p>
            <a:pPr lvl="1"/>
            <a:r>
              <a:rPr lang="en-US" sz="2200" b="1" dirty="0">
                <a:cs typeface="Calibri" panose="020F0502020204030204" pitchFamily="34" charset="0"/>
              </a:rPr>
              <a:t>COVID-19 incidence </a:t>
            </a:r>
            <a:r>
              <a:rPr lang="en-US" sz="2200" dirty="0">
                <a:cs typeface="Calibri" panose="020F0502020204030204" pitchFamily="34" charset="0"/>
              </a:rPr>
              <a:t>nearly double that of age- and sex-matched general population</a:t>
            </a:r>
          </a:p>
          <a:p>
            <a:pPr lvl="1"/>
            <a:r>
              <a:rPr lang="en-US" sz="2200" b="1" dirty="0">
                <a:cs typeface="Calibri" panose="020F0502020204030204" pitchFamily="34" charset="0"/>
              </a:rPr>
              <a:t>Mortality </a:t>
            </a:r>
            <a:r>
              <a:rPr lang="en-US" sz="2200" dirty="0">
                <a:cs typeface="Calibri" panose="020F0502020204030204" pitchFamily="34" charset="0"/>
              </a:rPr>
              <a:t>slightly lower (SMR: 95.6; </a:t>
            </a:r>
            <a:br>
              <a:rPr lang="en-US" sz="2200" dirty="0">
                <a:cs typeface="Calibri" panose="020F0502020204030204" pitchFamily="34" charset="0"/>
              </a:rPr>
            </a:br>
            <a:r>
              <a:rPr lang="en-US" sz="2200" dirty="0">
                <a:cs typeface="Calibri" panose="020F0502020204030204" pitchFamily="34" charset="0"/>
              </a:rPr>
              <a:t>95% CI 94.3-96.9)</a:t>
            </a:r>
          </a:p>
          <a:p>
            <a:r>
              <a:rPr lang="en-US" sz="2400" dirty="0">
                <a:cs typeface="Calibri" panose="020F0502020204030204" pitchFamily="34" charset="0"/>
              </a:rPr>
              <a:t>Independent predictor of severe</a:t>
            </a:r>
            <a:br>
              <a:rPr lang="en-US" sz="2400" dirty="0">
                <a:cs typeface="Calibri" panose="020F0502020204030204" pitchFamily="34" charset="0"/>
              </a:rPr>
            </a:br>
            <a:r>
              <a:rPr lang="en-US" sz="2400" dirty="0">
                <a:cs typeface="Calibri" panose="020F0502020204030204" pitchFamily="34" charset="0"/>
              </a:rPr>
              <a:t>COVID-19:</a:t>
            </a:r>
          </a:p>
          <a:p>
            <a:pPr lvl="1"/>
            <a:r>
              <a:rPr lang="en-US" sz="2200" b="1" dirty="0">
                <a:cs typeface="Calibri" panose="020F0502020204030204" pitchFamily="34" charset="0"/>
              </a:rPr>
              <a:t>Baseline immunosuppression with mycophenolate </a:t>
            </a:r>
            <a:r>
              <a:rPr lang="en-US" sz="2200" dirty="0">
                <a:cs typeface="Calibri" panose="020F0502020204030204" pitchFamily="34" charset="0"/>
              </a:rPr>
              <a:t>(RR: 3.94; 95% CI: 1.59-9.74), particularly &gt;1000 mg/day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BB4F6F-CF33-472E-9F28-AB7AA01671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Proposed Algorithm for Immunosuppression</a:t>
            </a:r>
            <a:br>
              <a:rPr lang="en-US" sz="2000" b="1" dirty="0"/>
            </a:br>
            <a:r>
              <a:rPr lang="en-US" sz="2000" b="1" dirty="0"/>
              <a:t>Modification in LT Recipients With COVID-19</a:t>
            </a:r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sz="2000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1C8F06-0E8B-491A-BBF6-DCBEC072996C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2AD25D69-9604-4DCA-B18A-5DA4075C81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B8F37C9-DA60-4680-89A6-7E4EEB046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07DF7A69-3948-4C23-82C7-35B157CA5C72}"/>
              </a:ext>
            </a:extLst>
          </p:cNvPr>
          <p:cNvSpPr/>
          <p:nvPr/>
        </p:nvSpPr>
        <p:spPr bwMode="auto">
          <a:xfrm>
            <a:off x="6396342" y="2265658"/>
            <a:ext cx="1463040" cy="853855"/>
          </a:xfrm>
          <a:prstGeom prst="flowChartAlternateProcess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Mycophenolate-free regimen</a:t>
            </a: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2A64C5C1-CF7E-468B-ADBB-F5BA9FC7B372}"/>
              </a:ext>
            </a:extLst>
          </p:cNvPr>
          <p:cNvSpPr/>
          <p:nvPr/>
        </p:nvSpPr>
        <p:spPr bwMode="auto">
          <a:xfrm>
            <a:off x="6396342" y="3447513"/>
            <a:ext cx="1463040" cy="853855"/>
          </a:xfrm>
          <a:prstGeom prst="flowChartAlternateProcess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No change or small reduction</a:t>
            </a:r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75AA82E2-8286-4648-A2BC-CE150B524FEF}"/>
              </a:ext>
            </a:extLst>
          </p:cNvPr>
          <p:cNvSpPr/>
          <p:nvPr/>
        </p:nvSpPr>
        <p:spPr bwMode="auto">
          <a:xfrm>
            <a:off x="6396342" y="5517188"/>
            <a:ext cx="4919358" cy="616211"/>
          </a:xfrm>
          <a:prstGeom prst="flowChartAlternateProcess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Resume baseline immunosuppression when COVID-19 resolved</a:t>
            </a: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121F9468-F23E-49C2-9512-6E6FFB4C28FA}"/>
              </a:ext>
            </a:extLst>
          </p:cNvPr>
          <p:cNvSpPr/>
          <p:nvPr/>
        </p:nvSpPr>
        <p:spPr bwMode="auto">
          <a:xfrm>
            <a:off x="8063219" y="3429000"/>
            <a:ext cx="1463040" cy="1702797"/>
          </a:xfrm>
          <a:prstGeom prst="flowChartAlternateProcess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Consider mycophenolate withdrawal and maintain other agents </a:t>
            </a:r>
            <a:r>
              <a:rPr lang="en-US" sz="1400" b="0" dirty="0">
                <a:latin typeface="Calibri" panose="020F0502020204030204" pitchFamily="34" charset="0"/>
              </a:rPr>
              <a:t>with no change or small reduction</a:t>
            </a:r>
            <a:endParaRPr lang="en-US" sz="1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C6F5D191-4D6A-4401-A856-E28FCE0ECFCF}"/>
              </a:ext>
            </a:extLst>
          </p:cNvPr>
          <p:cNvSpPr/>
          <p:nvPr/>
        </p:nvSpPr>
        <p:spPr bwMode="auto">
          <a:xfrm>
            <a:off x="9727011" y="3446198"/>
            <a:ext cx="1463040" cy="850392"/>
          </a:xfrm>
          <a:prstGeom prst="flowChartAlternateProcess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Consider switch to other classes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249B2039-7CB1-4896-A699-EAAE2330D8B9}"/>
              </a:ext>
            </a:extLst>
          </p:cNvPr>
          <p:cNvSpPr/>
          <p:nvPr/>
        </p:nvSpPr>
        <p:spPr bwMode="auto">
          <a:xfrm>
            <a:off x="9708067" y="2243209"/>
            <a:ext cx="1463040" cy="850604"/>
          </a:xfrm>
          <a:prstGeom prst="flowChartAlternateProcess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Mycophenolate monotherapy</a:t>
            </a: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17EAC3E4-AE5A-48B3-8B77-0C17A2CE6835}"/>
              </a:ext>
            </a:extLst>
          </p:cNvPr>
          <p:cNvSpPr/>
          <p:nvPr/>
        </p:nvSpPr>
        <p:spPr bwMode="auto">
          <a:xfrm>
            <a:off x="8063219" y="2251296"/>
            <a:ext cx="1463040" cy="853855"/>
          </a:xfrm>
          <a:prstGeom prst="flowChartAlternateProcess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400" b="0" dirty="0">
                <a:solidFill>
                  <a:schemeClr val="tx1"/>
                </a:solidFill>
                <a:latin typeface="Calibri" panose="020F0502020204030204" pitchFamily="34" charset="0"/>
              </a:rPr>
              <a:t>Mycophenolat-containing regimen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AB866F5-C41B-4BD3-936B-1F5F75D6E3E6}"/>
              </a:ext>
            </a:extLst>
          </p:cNvPr>
          <p:cNvCxnSpPr/>
          <p:nvPr/>
        </p:nvCxnSpPr>
        <p:spPr bwMode="auto">
          <a:xfrm>
            <a:off x="7127862" y="3168650"/>
            <a:ext cx="0" cy="2603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1F37740-7B23-4869-A9EC-C43A1EFF2A69}"/>
              </a:ext>
            </a:extLst>
          </p:cNvPr>
          <p:cNvCxnSpPr/>
          <p:nvPr/>
        </p:nvCxnSpPr>
        <p:spPr bwMode="auto">
          <a:xfrm>
            <a:off x="10455262" y="3162300"/>
            <a:ext cx="0" cy="2603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E4E4EBC-2107-4E9A-97AC-8D465657E765}"/>
              </a:ext>
            </a:extLst>
          </p:cNvPr>
          <p:cNvCxnSpPr/>
          <p:nvPr/>
        </p:nvCxnSpPr>
        <p:spPr bwMode="auto">
          <a:xfrm>
            <a:off x="8766162" y="3157499"/>
            <a:ext cx="0" cy="2603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B2DF7F-14A8-4DDC-97D2-A592EB86F824}"/>
              </a:ext>
            </a:extLst>
          </p:cNvPr>
          <p:cNvCxnSpPr/>
          <p:nvPr/>
        </p:nvCxnSpPr>
        <p:spPr bwMode="auto">
          <a:xfrm>
            <a:off x="8773599" y="5183302"/>
            <a:ext cx="0" cy="26035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E012EBD-360B-4275-8927-69A6F4456325}"/>
              </a:ext>
            </a:extLst>
          </p:cNvPr>
          <p:cNvCxnSpPr>
            <a:cxnSpLocks/>
          </p:cNvCxnSpPr>
          <p:nvPr/>
        </p:nvCxnSpPr>
        <p:spPr bwMode="auto">
          <a:xfrm>
            <a:off x="7078129" y="4470658"/>
            <a:ext cx="415491" cy="837322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8FF82A0-C6F2-45D0-A920-E04F37E43AFA}"/>
              </a:ext>
            </a:extLst>
          </p:cNvPr>
          <p:cNvCxnSpPr>
            <a:cxnSpLocks/>
          </p:cNvCxnSpPr>
          <p:nvPr/>
        </p:nvCxnSpPr>
        <p:spPr bwMode="auto">
          <a:xfrm flipH="1">
            <a:off x="10120784" y="4505798"/>
            <a:ext cx="376330" cy="82448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4EAF1E-5F0E-4B6A-B515-E1941E2D4ECD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Colmenero. J Hepatol. 2021;74:148</a:t>
            </a:r>
            <a:r>
              <a:rPr lang="en-US" alt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5098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69FEAB0-1050-48E1-AD4E-455333431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61" y="4762356"/>
            <a:ext cx="1646872" cy="1110024"/>
          </a:xfrm>
          <a:prstGeom prst="rect">
            <a:avLst/>
          </a:prstGeom>
        </p:spPr>
      </p:pic>
      <p:grpSp>
        <p:nvGrpSpPr>
          <p:cNvPr id="599" name="Group 598">
            <a:extLst>
              <a:ext uri="{FF2B5EF4-FFF2-40B4-BE49-F238E27FC236}">
                <a16:creationId xmlns:a16="http://schemas.microsoft.com/office/drawing/2014/main" id="{FCED2525-3091-4A76-8243-57595E3A47F7}"/>
              </a:ext>
            </a:extLst>
          </p:cNvPr>
          <p:cNvGrpSpPr/>
          <p:nvPr/>
        </p:nvGrpSpPr>
        <p:grpSpPr>
          <a:xfrm>
            <a:off x="4730424" y="1715867"/>
            <a:ext cx="818962" cy="1239875"/>
            <a:chOff x="6219114" y="3352221"/>
            <a:chExt cx="818962" cy="1239875"/>
          </a:xfrm>
        </p:grpSpPr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20DAD9BE-9BE1-4742-AFED-31F576699FB4}"/>
                </a:ext>
              </a:extLst>
            </p:cNvPr>
            <p:cNvGrpSpPr/>
            <p:nvPr/>
          </p:nvGrpSpPr>
          <p:grpSpPr>
            <a:xfrm>
              <a:off x="6227803" y="3973790"/>
              <a:ext cx="810273" cy="618306"/>
              <a:chOff x="6137070" y="4212976"/>
              <a:chExt cx="810273" cy="618306"/>
            </a:xfrm>
          </p:grpSpPr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60A85795-BDD6-4491-BCC6-651E2B5FE364}"/>
                  </a:ext>
                </a:extLst>
              </p:cNvPr>
              <p:cNvSpPr/>
              <p:nvPr/>
            </p:nvSpPr>
            <p:spPr bwMode="auto">
              <a:xfrm>
                <a:off x="6231032" y="4212976"/>
                <a:ext cx="716311" cy="618306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8220CD5C-C64A-4614-BC47-BAF31926B9A8}"/>
                  </a:ext>
                </a:extLst>
              </p:cNvPr>
              <p:cNvCxnSpPr/>
              <p:nvPr/>
            </p:nvCxnSpPr>
            <p:spPr bwMode="auto">
              <a:xfrm flipH="1">
                <a:off x="6149605" y="4801628"/>
                <a:ext cx="15793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A55D2204-B95D-4B8B-92E5-EE3AD7049BEF}"/>
                  </a:ext>
                </a:extLst>
              </p:cNvPr>
              <p:cNvGrpSpPr/>
              <p:nvPr/>
            </p:nvGrpSpPr>
            <p:grpSpPr>
              <a:xfrm>
                <a:off x="6137070" y="4244146"/>
                <a:ext cx="168603" cy="209992"/>
                <a:chOff x="6137070" y="4244140"/>
                <a:chExt cx="168603" cy="205839"/>
              </a:xfrm>
            </p:grpSpPr>
            <p:grpSp>
              <p:nvGrpSpPr>
                <p:cNvPr id="203" name="Group 202">
                  <a:extLst>
                    <a:ext uri="{FF2B5EF4-FFF2-40B4-BE49-F238E27FC236}">
                      <a16:creationId xmlns:a16="http://schemas.microsoft.com/office/drawing/2014/main" id="{9913B28D-FC90-4242-890F-A34A301178A6}"/>
                    </a:ext>
                  </a:extLst>
                </p:cNvPr>
                <p:cNvGrpSpPr/>
                <p:nvPr/>
              </p:nvGrpSpPr>
              <p:grpSpPr>
                <a:xfrm>
                  <a:off x="6144773" y="4244140"/>
                  <a:ext cx="158759" cy="72888"/>
                  <a:chOff x="6144773" y="4244140"/>
                  <a:chExt cx="158759" cy="72888"/>
                </a:xfrm>
              </p:grpSpPr>
              <p:cxnSp>
                <p:nvCxnSpPr>
                  <p:cNvPr id="195" name="Straight Connector 194">
                    <a:extLst>
                      <a:ext uri="{FF2B5EF4-FFF2-40B4-BE49-F238E27FC236}">
                        <a16:creationId xmlns:a16="http://schemas.microsoft.com/office/drawing/2014/main" id="{5BC221EC-AC81-4462-BB8B-008211E2B323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44140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96" name="Straight Connector 195">
                    <a:extLst>
                      <a:ext uri="{FF2B5EF4-FFF2-40B4-BE49-F238E27FC236}">
                        <a16:creationId xmlns:a16="http://schemas.microsoft.com/office/drawing/2014/main" id="{46E04A3F-22E3-4256-A5D6-0E4ACA38AB73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4773" y="4317028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04" name="Group 203">
                  <a:extLst>
                    <a:ext uri="{FF2B5EF4-FFF2-40B4-BE49-F238E27FC236}">
                      <a16:creationId xmlns:a16="http://schemas.microsoft.com/office/drawing/2014/main" id="{875CF070-D50F-4380-8F61-568B1E2C7C11}"/>
                    </a:ext>
                  </a:extLst>
                </p:cNvPr>
                <p:cNvGrpSpPr/>
                <p:nvPr/>
              </p:nvGrpSpPr>
              <p:grpSpPr>
                <a:xfrm>
                  <a:off x="6137070" y="4386413"/>
                  <a:ext cx="168603" cy="63566"/>
                  <a:chOff x="6145602" y="4226285"/>
                  <a:chExt cx="168603" cy="63566"/>
                </a:xfrm>
              </p:grpSpPr>
              <p:cxnSp>
                <p:nvCxnSpPr>
                  <p:cNvPr id="205" name="Straight Connector 204">
                    <a:extLst>
                      <a:ext uri="{FF2B5EF4-FFF2-40B4-BE49-F238E27FC236}">
                        <a16:creationId xmlns:a16="http://schemas.microsoft.com/office/drawing/2014/main" id="{31374E2B-FD37-4FB1-ACC0-1A8315576945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26285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06" name="Straight Connector 205">
                    <a:extLst>
                      <a:ext uri="{FF2B5EF4-FFF2-40B4-BE49-F238E27FC236}">
                        <a16:creationId xmlns:a16="http://schemas.microsoft.com/office/drawing/2014/main" id="{EAF37CC2-19FF-4F56-8499-D400178579AE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56275" y="4289851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40AC70EA-B749-4552-B284-58A13CE211D4}"/>
                  </a:ext>
                </a:extLst>
              </p:cNvPr>
              <p:cNvGrpSpPr/>
              <p:nvPr/>
            </p:nvGrpSpPr>
            <p:grpSpPr>
              <a:xfrm>
                <a:off x="6140638" y="4523838"/>
                <a:ext cx="166462" cy="208043"/>
                <a:chOff x="6137070" y="4255117"/>
                <a:chExt cx="166462" cy="208970"/>
              </a:xfrm>
            </p:grpSpPr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4233C8AB-A9EB-4DED-BA16-08CB1A65C9B1}"/>
                    </a:ext>
                  </a:extLst>
                </p:cNvPr>
                <p:cNvGrpSpPr/>
                <p:nvPr/>
              </p:nvGrpSpPr>
              <p:grpSpPr>
                <a:xfrm>
                  <a:off x="6144773" y="4255117"/>
                  <a:ext cx="158759" cy="65570"/>
                  <a:chOff x="6144773" y="4255117"/>
                  <a:chExt cx="158759" cy="65570"/>
                </a:xfrm>
              </p:grpSpPr>
              <p:cxnSp>
                <p:nvCxnSpPr>
                  <p:cNvPr id="213" name="Straight Connector 212">
                    <a:extLst>
                      <a:ext uri="{FF2B5EF4-FFF2-40B4-BE49-F238E27FC236}">
                        <a16:creationId xmlns:a16="http://schemas.microsoft.com/office/drawing/2014/main" id="{EC45DD4D-C12F-4B59-9969-0B01BC99F2C8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55117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14" name="Straight Connector 213">
                    <a:extLst>
                      <a:ext uri="{FF2B5EF4-FFF2-40B4-BE49-F238E27FC236}">
                        <a16:creationId xmlns:a16="http://schemas.microsoft.com/office/drawing/2014/main" id="{F4CB83A1-CE7D-41C6-9865-190F079A4249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4773" y="4320687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10" name="Group 209">
                  <a:extLst>
                    <a:ext uri="{FF2B5EF4-FFF2-40B4-BE49-F238E27FC236}">
                      <a16:creationId xmlns:a16="http://schemas.microsoft.com/office/drawing/2014/main" id="{064138EF-5066-4F71-847F-2081A24303BE}"/>
                    </a:ext>
                  </a:extLst>
                </p:cNvPr>
                <p:cNvGrpSpPr/>
                <p:nvPr/>
              </p:nvGrpSpPr>
              <p:grpSpPr>
                <a:xfrm>
                  <a:off x="6137070" y="4389632"/>
                  <a:ext cx="162852" cy="74455"/>
                  <a:chOff x="6145602" y="4229504"/>
                  <a:chExt cx="162852" cy="74455"/>
                </a:xfrm>
              </p:grpSpPr>
              <p:cxnSp>
                <p:nvCxnSpPr>
                  <p:cNvPr id="211" name="Straight Connector 210">
                    <a:extLst>
                      <a:ext uri="{FF2B5EF4-FFF2-40B4-BE49-F238E27FC236}">
                        <a16:creationId xmlns:a16="http://schemas.microsoft.com/office/drawing/2014/main" id="{ADE73D8B-BA6C-491A-82DE-15CAA0484053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29504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12" name="Straight Connector 211">
                    <a:extLst>
                      <a:ext uri="{FF2B5EF4-FFF2-40B4-BE49-F238E27FC236}">
                        <a16:creationId xmlns:a16="http://schemas.microsoft.com/office/drawing/2014/main" id="{6D341041-1D87-4A31-8D98-39EE3849013D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50524" y="4303959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A8BF30AE-B0F5-4C8F-9BF6-2F79D3F96C6A}"/>
                </a:ext>
              </a:extLst>
            </p:cNvPr>
            <p:cNvGrpSpPr/>
            <p:nvPr/>
          </p:nvGrpSpPr>
          <p:grpSpPr>
            <a:xfrm>
              <a:off x="6219114" y="3352221"/>
              <a:ext cx="810273" cy="618306"/>
              <a:chOff x="6137070" y="4212976"/>
              <a:chExt cx="810273" cy="618306"/>
            </a:xfrm>
          </p:grpSpPr>
          <p:sp>
            <p:nvSpPr>
              <p:cNvPr id="223" name="Rectangle: Rounded Corners 222">
                <a:extLst>
                  <a:ext uri="{FF2B5EF4-FFF2-40B4-BE49-F238E27FC236}">
                    <a16:creationId xmlns:a16="http://schemas.microsoft.com/office/drawing/2014/main" id="{AB023B20-0A16-45F8-AE33-960FC763ED18}"/>
                  </a:ext>
                </a:extLst>
              </p:cNvPr>
              <p:cNvSpPr/>
              <p:nvPr/>
            </p:nvSpPr>
            <p:spPr bwMode="auto">
              <a:xfrm>
                <a:off x="6231032" y="4212976"/>
                <a:ext cx="716311" cy="618306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87DD9B20-4088-4EBD-A026-67BA87010BD5}"/>
                  </a:ext>
                </a:extLst>
              </p:cNvPr>
              <p:cNvCxnSpPr/>
              <p:nvPr/>
            </p:nvCxnSpPr>
            <p:spPr bwMode="auto">
              <a:xfrm flipH="1">
                <a:off x="6149605" y="4801628"/>
                <a:ext cx="157930" cy="0"/>
              </a:xfrm>
              <a:prstGeom prst="line">
                <a:avLst/>
              </a:prstGeom>
              <a:noFill/>
              <a:ln w="57150" cap="flat" cmpd="sng" algn="ctr">
                <a:solidFill>
                  <a:schemeClr val="accent3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EE13E95B-BE49-42A6-80D6-38CDCA7E06F4}"/>
                  </a:ext>
                </a:extLst>
              </p:cNvPr>
              <p:cNvGrpSpPr/>
              <p:nvPr/>
            </p:nvGrpSpPr>
            <p:grpSpPr>
              <a:xfrm>
                <a:off x="6137070" y="4244146"/>
                <a:ext cx="168603" cy="209992"/>
                <a:chOff x="6137070" y="4244140"/>
                <a:chExt cx="168603" cy="205839"/>
              </a:xfrm>
            </p:grpSpPr>
            <p:grpSp>
              <p:nvGrpSpPr>
                <p:cNvPr id="233" name="Group 232">
                  <a:extLst>
                    <a:ext uri="{FF2B5EF4-FFF2-40B4-BE49-F238E27FC236}">
                      <a16:creationId xmlns:a16="http://schemas.microsoft.com/office/drawing/2014/main" id="{C2BB7ED8-D420-4B42-ADEF-E96CF5177594}"/>
                    </a:ext>
                  </a:extLst>
                </p:cNvPr>
                <p:cNvGrpSpPr/>
                <p:nvPr/>
              </p:nvGrpSpPr>
              <p:grpSpPr>
                <a:xfrm>
                  <a:off x="6144773" y="4244140"/>
                  <a:ext cx="158759" cy="72888"/>
                  <a:chOff x="6144773" y="4244140"/>
                  <a:chExt cx="158759" cy="72888"/>
                </a:xfrm>
              </p:grpSpPr>
              <p:cxnSp>
                <p:nvCxnSpPr>
                  <p:cNvPr id="237" name="Straight Connector 236">
                    <a:extLst>
                      <a:ext uri="{FF2B5EF4-FFF2-40B4-BE49-F238E27FC236}">
                        <a16:creationId xmlns:a16="http://schemas.microsoft.com/office/drawing/2014/main" id="{572C406D-3809-4B3E-81FB-D0C13CD3BF60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44140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8" name="Straight Connector 237">
                    <a:extLst>
                      <a:ext uri="{FF2B5EF4-FFF2-40B4-BE49-F238E27FC236}">
                        <a16:creationId xmlns:a16="http://schemas.microsoft.com/office/drawing/2014/main" id="{37A81C65-87E0-4AE6-B2EC-402CD1415F65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4773" y="4317028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34" name="Group 233">
                  <a:extLst>
                    <a:ext uri="{FF2B5EF4-FFF2-40B4-BE49-F238E27FC236}">
                      <a16:creationId xmlns:a16="http://schemas.microsoft.com/office/drawing/2014/main" id="{F979DADA-4E12-4255-9CAA-EDAC6BC5DF87}"/>
                    </a:ext>
                  </a:extLst>
                </p:cNvPr>
                <p:cNvGrpSpPr/>
                <p:nvPr/>
              </p:nvGrpSpPr>
              <p:grpSpPr>
                <a:xfrm>
                  <a:off x="6137070" y="4386413"/>
                  <a:ext cx="168603" cy="63566"/>
                  <a:chOff x="6145602" y="4226285"/>
                  <a:chExt cx="168603" cy="63566"/>
                </a:xfrm>
              </p:grpSpPr>
              <p:cxnSp>
                <p:nvCxnSpPr>
                  <p:cNvPr id="235" name="Straight Connector 234">
                    <a:extLst>
                      <a:ext uri="{FF2B5EF4-FFF2-40B4-BE49-F238E27FC236}">
                        <a16:creationId xmlns:a16="http://schemas.microsoft.com/office/drawing/2014/main" id="{178230F4-B038-4CDA-8A2E-2269FAA421F6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26285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6" name="Straight Connector 235">
                    <a:extLst>
                      <a:ext uri="{FF2B5EF4-FFF2-40B4-BE49-F238E27FC236}">
                        <a16:creationId xmlns:a16="http://schemas.microsoft.com/office/drawing/2014/main" id="{7C66FEAA-A33F-478D-B5D6-EA7BF7F7E663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56275" y="4289851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FBFEB275-D747-4079-8DEA-B1AC8CF5E7A1}"/>
                  </a:ext>
                </a:extLst>
              </p:cNvPr>
              <p:cNvGrpSpPr/>
              <p:nvPr/>
            </p:nvGrpSpPr>
            <p:grpSpPr>
              <a:xfrm>
                <a:off x="6140638" y="4523838"/>
                <a:ext cx="166462" cy="208043"/>
                <a:chOff x="6137070" y="4255117"/>
                <a:chExt cx="166462" cy="208970"/>
              </a:xfrm>
            </p:grpSpPr>
            <p:grpSp>
              <p:nvGrpSpPr>
                <p:cNvPr id="227" name="Group 226">
                  <a:extLst>
                    <a:ext uri="{FF2B5EF4-FFF2-40B4-BE49-F238E27FC236}">
                      <a16:creationId xmlns:a16="http://schemas.microsoft.com/office/drawing/2014/main" id="{96212628-EB11-4768-8089-74F17F960A99}"/>
                    </a:ext>
                  </a:extLst>
                </p:cNvPr>
                <p:cNvGrpSpPr/>
                <p:nvPr/>
              </p:nvGrpSpPr>
              <p:grpSpPr>
                <a:xfrm>
                  <a:off x="6144773" y="4255117"/>
                  <a:ext cx="158759" cy="65570"/>
                  <a:chOff x="6144773" y="4255117"/>
                  <a:chExt cx="158759" cy="65570"/>
                </a:xfrm>
              </p:grpSpPr>
              <p:cxnSp>
                <p:nvCxnSpPr>
                  <p:cNvPr id="231" name="Straight Connector 230">
                    <a:extLst>
                      <a:ext uri="{FF2B5EF4-FFF2-40B4-BE49-F238E27FC236}">
                        <a16:creationId xmlns:a16="http://schemas.microsoft.com/office/drawing/2014/main" id="{85828EC3-BF5C-49DC-AB3E-C8A2FA4B490A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55117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2" name="Straight Connector 231">
                    <a:extLst>
                      <a:ext uri="{FF2B5EF4-FFF2-40B4-BE49-F238E27FC236}">
                        <a16:creationId xmlns:a16="http://schemas.microsoft.com/office/drawing/2014/main" id="{3A3A4FA8-19DF-4947-9E91-5D4E98D00ABE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4773" y="4320687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id="{9249ED05-04F1-415D-9800-E8A6CD283AFA}"/>
                    </a:ext>
                  </a:extLst>
                </p:cNvPr>
                <p:cNvGrpSpPr/>
                <p:nvPr/>
              </p:nvGrpSpPr>
              <p:grpSpPr>
                <a:xfrm>
                  <a:off x="6137070" y="4389632"/>
                  <a:ext cx="162852" cy="74455"/>
                  <a:chOff x="6145602" y="4229504"/>
                  <a:chExt cx="162852" cy="74455"/>
                </a:xfrm>
              </p:grpSpPr>
              <p:cxnSp>
                <p:nvCxnSpPr>
                  <p:cNvPr id="229" name="Straight Connector 228">
                    <a:extLst>
                      <a:ext uri="{FF2B5EF4-FFF2-40B4-BE49-F238E27FC236}">
                        <a16:creationId xmlns:a16="http://schemas.microsoft.com/office/drawing/2014/main" id="{D60B528D-48C2-42CE-9C5D-0AF7FA0C62BF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45602" y="4229504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30" name="Straight Connector 229">
                    <a:extLst>
                      <a:ext uri="{FF2B5EF4-FFF2-40B4-BE49-F238E27FC236}">
                        <a16:creationId xmlns:a16="http://schemas.microsoft.com/office/drawing/2014/main" id="{E85C83EC-8ACB-46E2-88A6-059DEF8F3B0E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6150524" y="4303959"/>
                    <a:ext cx="15793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chemeClr val="accent3">
                        <a:lumMod val="20000"/>
                        <a:lumOff val="8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</p:grpSp>
        <p:grpSp>
          <p:nvGrpSpPr>
            <p:cNvPr id="239" name="Group 238">
              <a:extLst>
                <a:ext uri="{FF2B5EF4-FFF2-40B4-BE49-F238E27FC236}">
                  <a16:creationId xmlns:a16="http://schemas.microsoft.com/office/drawing/2014/main" id="{E568732D-CAA9-4DE4-B959-FE296FFA48BD}"/>
                </a:ext>
              </a:extLst>
            </p:cNvPr>
            <p:cNvGrpSpPr/>
            <p:nvPr/>
          </p:nvGrpSpPr>
          <p:grpSpPr>
            <a:xfrm>
              <a:off x="6424825" y="3404617"/>
              <a:ext cx="163171" cy="157534"/>
              <a:chOff x="2806818" y="4384977"/>
              <a:chExt cx="910933" cy="879466"/>
            </a:xfrm>
          </p:grpSpPr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0811437F-AF89-4AEF-AE5E-6D341B624E1E}"/>
                  </a:ext>
                </a:extLst>
              </p:cNvPr>
              <p:cNvGrpSpPr/>
              <p:nvPr/>
            </p:nvGrpSpPr>
            <p:grpSpPr>
              <a:xfrm>
                <a:off x="2806818" y="4384977"/>
                <a:ext cx="910933" cy="879466"/>
                <a:chOff x="3276168" y="3345672"/>
                <a:chExt cx="910933" cy="879466"/>
              </a:xfrm>
            </p:grpSpPr>
            <p:sp>
              <p:nvSpPr>
                <p:cNvPr id="270" name="Oval 269">
                  <a:extLst>
                    <a:ext uri="{FF2B5EF4-FFF2-40B4-BE49-F238E27FC236}">
                      <a16:creationId xmlns:a16="http://schemas.microsoft.com/office/drawing/2014/main" id="{A3226325-C34F-42E0-A4C5-54A5CA8A8C83}"/>
                    </a:ext>
                  </a:extLst>
                </p:cNvPr>
                <p:cNvSpPr/>
                <p:nvPr/>
              </p:nvSpPr>
              <p:spPr bwMode="auto">
                <a:xfrm>
                  <a:off x="3377847" y="3425321"/>
                  <a:ext cx="709518" cy="709518"/>
                </a:xfrm>
                <a:prstGeom prst="ellipse">
                  <a:avLst/>
                </a:prstGeom>
                <a:solidFill>
                  <a:schemeClr val="tx1">
                    <a:lumMod val="95000"/>
                  </a:schemeClr>
                </a:solidFill>
                <a:ln w="2857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1" name="Group 270">
                  <a:extLst>
                    <a:ext uri="{FF2B5EF4-FFF2-40B4-BE49-F238E27FC236}">
                      <a16:creationId xmlns:a16="http://schemas.microsoft.com/office/drawing/2014/main" id="{4C9E330A-B91B-4F9E-80A6-48FFB0F256B6}"/>
                    </a:ext>
                  </a:extLst>
                </p:cNvPr>
                <p:cNvGrpSpPr/>
                <p:nvPr/>
              </p:nvGrpSpPr>
              <p:grpSpPr>
                <a:xfrm rot="21280321">
                  <a:off x="3741770" y="3350958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56" name="Straight Connector 355">
                    <a:extLst>
                      <a:ext uri="{FF2B5EF4-FFF2-40B4-BE49-F238E27FC236}">
                        <a16:creationId xmlns:a16="http://schemas.microsoft.com/office/drawing/2014/main" id="{A3EEC3A7-070B-41F1-A6FB-0369318330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7" name="Straight Connector 356">
                    <a:extLst>
                      <a:ext uri="{FF2B5EF4-FFF2-40B4-BE49-F238E27FC236}">
                        <a16:creationId xmlns:a16="http://schemas.microsoft.com/office/drawing/2014/main" id="{1CB0A43A-3B20-4DBD-9BEC-F303B30465E6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8" name="Straight Connector 357">
                    <a:extLst>
                      <a:ext uri="{FF2B5EF4-FFF2-40B4-BE49-F238E27FC236}">
                        <a16:creationId xmlns:a16="http://schemas.microsoft.com/office/drawing/2014/main" id="{5401A1DD-DCF6-4DCE-AA5B-1B02BCEAF8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2" name="Group 271">
                  <a:extLst>
                    <a:ext uri="{FF2B5EF4-FFF2-40B4-BE49-F238E27FC236}">
                      <a16:creationId xmlns:a16="http://schemas.microsoft.com/office/drawing/2014/main" id="{1F1DB126-0766-4526-AFCA-D47365EFEB80}"/>
                    </a:ext>
                  </a:extLst>
                </p:cNvPr>
                <p:cNvGrpSpPr/>
                <p:nvPr/>
              </p:nvGrpSpPr>
              <p:grpSpPr>
                <a:xfrm rot="638390">
                  <a:off x="3851016" y="338106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53" name="Straight Connector 352">
                    <a:extLst>
                      <a:ext uri="{FF2B5EF4-FFF2-40B4-BE49-F238E27FC236}">
                        <a16:creationId xmlns:a16="http://schemas.microsoft.com/office/drawing/2014/main" id="{F5ED5404-540F-4277-A7B2-2F56C7F83D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4" name="Straight Connector 353">
                    <a:extLst>
                      <a:ext uri="{FF2B5EF4-FFF2-40B4-BE49-F238E27FC236}">
                        <a16:creationId xmlns:a16="http://schemas.microsoft.com/office/drawing/2014/main" id="{E250C06C-AFE5-439A-A820-7EF10B8513B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5" name="Straight Connector 354">
                    <a:extLst>
                      <a:ext uri="{FF2B5EF4-FFF2-40B4-BE49-F238E27FC236}">
                        <a16:creationId xmlns:a16="http://schemas.microsoft.com/office/drawing/2014/main" id="{A3D76CC7-E28A-4813-9060-1983179A2C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3" name="Group 272">
                  <a:extLst>
                    <a:ext uri="{FF2B5EF4-FFF2-40B4-BE49-F238E27FC236}">
                      <a16:creationId xmlns:a16="http://schemas.microsoft.com/office/drawing/2014/main" id="{6DD53B2A-1167-4657-9017-A52F558A386A}"/>
                    </a:ext>
                  </a:extLst>
                </p:cNvPr>
                <p:cNvGrpSpPr/>
                <p:nvPr/>
              </p:nvGrpSpPr>
              <p:grpSpPr>
                <a:xfrm rot="1388315">
                  <a:off x="3941639" y="3437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50" name="Straight Connector 349">
                    <a:extLst>
                      <a:ext uri="{FF2B5EF4-FFF2-40B4-BE49-F238E27FC236}">
                        <a16:creationId xmlns:a16="http://schemas.microsoft.com/office/drawing/2014/main" id="{E98A5B52-12F6-41DF-B479-E034650405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1" name="Straight Connector 350">
                    <a:extLst>
                      <a:ext uri="{FF2B5EF4-FFF2-40B4-BE49-F238E27FC236}">
                        <a16:creationId xmlns:a16="http://schemas.microsoft.com/office/drawing/2014/main" id="{63D746C7-3560-4F42-A037-F2CFDFF99F8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52" name="Straight Connector 351">
                    <a:extLst>
                      <a:ext uri="{FF2B5EF4-FFF2-40B4-BE49-F238E27FC236}">
                        <a16:creationId xmlns:a16="http://schemas.microsoft.com/office/drawing/2014/main" id="{5786FA6D-9A80-45A5-BF00-F96E4941DB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4" name="Group 273">
                  <a:extLst>
                    <a:ext uri="{FF2B5EF4-FFF2-40B4-BE49-F238E27FC236}">
                      <a16:creationId xmlns:a16="http://schemas.microsoft.com/office/drawing/2014/main" id="{CDA61891-208E-400B-806E-C453789E28CB}"/>
                    </a:ext>
                  </a:extLst>
                </p:cNvPr>
                <p:cNvGrpSpPr/>
                <p:nvPr/>
              </p:nvGrpSpPr>
              <p:grpSpPr>
                <a:xfrm rot="19882706">
                  <a:off x="3632022" y="3345672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47" name="Straight Connector 346">
                    <a:extLst>
                      <a:ext uri="{FF2B5EF4-FFF2-40B4-BE49-F238E27FC236}">
                        <a16:creationId xmlns:a16="http://schemas.microsoft.com/office/drawing/2014/main" id="{D42E2FAA-E625-4245-9C9D-619DBA071A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8" name="Straight Connector 347">
                    <a:extLst>
                      <a:ext uri="{FF2B5EF4-FFF2-40B4-BE49-F238E27FC236}">
                        <a16:creationId xmlns:a16="http://schemas.microsoft.com/office/drawing/2014/main" id="{BE7F42F4-FB95-4D42-BB81-2C2CE0F30A6E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9" name="Straight Connector 348">
                    <a:extLst>
                      <a:ext uri="{FF2B5EF4-FFF2-40B4-BE49-F238E27FC236}">
                        <a16:creationId xmlns:a16="http://schemas.microsoft.com/office/drawing/2014/main" id="{33DB3559-CD59-4604-834E-05AF8B673D7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5" name="Group 274">
                  <a:extLst>
                    <a:ext uri="{FF2B5EF4-FFF2-40B4-BE49-F238E27FC236}">
                      <a16:creationId xmlns:a16="http://schemas.microsoft.com/office/drawing/2014/main" id="{E1B06CE9-3510-4457-8126-2A40843BFBBC}"/>
                    </a:ext>
                  </a:extLst>
                </p:cNvPr>
                <p:cNvGrpSpPr/>
                <p:nvPr/>
              </p:nvGrpSpPr>
              <p:grpSpPr>
                <a:xfrm rot="19298641">
                  <a:off x="3521818" y="337895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44" name="Straight Connector 343">
                    <a:extLst>
                      <a:ext uri="{FF2B5EF4-FFF2-40B4-BE49-F238E27FC236}">
                        <a16:creationId xmlns:a16="http://schemas.microsoft.com/office/drawing/2014/main" id="{3EF461B8-929B-40AE-A652-6DFA7DE61A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5" name="Straight Connector 344">
                    <a:extLst>
                      <a:ext uri="{FF2B5EF4-FFF2-40B4-BE49-F238E27FC236}">
                        <a16:creationId xmlns:a16="http://schemas.microsoft.com/office/drawing/2014/main" id="{C2AB0BAA-3D8D-425F-B384-7136FA49580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6" name="Straight Connector 345">
                    <a:extLst>
                      <a:ext uri="{FF2B5EF4-FFF2-40B4-BE49-F238E27FC236}">
                        <a16:creationId xmlns:a16="http://schemas.microsoft.com/office/drawing/2014/main" id="{EBF76608-DB9C-4570-A48F-B30FEF9291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1EC12980-2898-4ED2-8361-02E726CD5BFD}"/>
                    </a:ext>
                  </a:extLst>
                </p:cNvPr>
                <p:cNvGrpSpPr/>
                <p:nvPr/>
              </p:nvGrpSpPr>
              <p:grpSpPr>
                <a:xfrm rot="17982198">
                  <a:off x="3427368" y="344031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41" name="Straight Connector 340">
                    <a:extLst>
                      <a:ext uri="{FF2B5EF4-FFF2-40B4-BE49-F238E27FC236}">
                        <a16:creationId xmlns:a16="http://schemas.microsoft.com/office/drawing/2014/main" id="{BD47E9A1-D963-4D6B-A2A8-2CB29834CE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2" name="Straight Connector 341">
                    <a:extLst>
                      <a:ext uri="{FF2B5EF4-FFF2-40B4-BE49-F238E27FC236}">
                        <a16:creationId xmlns:a16="http://schemas.microsoft.com/office/drawing/2014/main" id="{B586A781-FB48-4D36-B65C-E7AFD3E7AD9A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3" name="Straight Connector 342">
                    <a:extLst>
                      <a:ext uri="{FF2B5EF4-FFF2-40B4-BE49-F238E27FC236}">
                        <a16:creationId xmlns:a16="http://schemas.microsoft.com/office/drawing/2014/main" id="{1AAC4633-DBE4-4ED4-BE88-D011E0F302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7" name="Group 276">
                  <a:extLst>
                    <a:ext uri="{FF2B5EF4-FFF2-40B4-BE49-F238E27FC236}">
                      <a16:creationId xmlns:a16="http://schemas.microsoft.com/office/drawing/2014/main" id="{8E77AA75-C859-44C2-AEE7-07AB3E1CC16F}"/>
                    </a:ext>
                  </a:extLst>
                </p:cNvPr>
                <p:cNvGrpSpPr/>
                <p:nvPr/>
              </p:nvGrpSpPr>
              <p:grpSpPr>
                <a:xfrm rot="17492835">
                  <a:off x="3361129" y="351430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38" name="Straight Connector 337">
                    <a:extLst>
                      <a:ext uri="{FF2B5EF4-FFF2-40B4-BE49-F238E27FC236}">
                        <a16:creationId xmlns:a16="http://schemas.microsoft.com/office/drawing/2014/main" id="{C9D51269-F2DE-47B9-BADC-AB31FD3916F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9" name="Straight Connector 338">
                    <a:extLst>
                      <a:ext uri="{FF2B5EF4-FFF2-40B4-BE49-F238E27FC236}">
                        <a16:creationId xmlns:a16="http://schemas.microsoft.com/office/drawing/2014/main" id="{81D95A21-DFA1-4762-B029-C47206065A55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40" name="Straight Connector 339">
                    <a:extLst>
                      <a:ext uri="{FF2B5EF4-FFF2-40B4-BE49-F238E27FC236}">
                        <a16:creationId xmlns:a16="http://schemas.microsoft.com/office/drawing/2014/main" id="{20049C0B-3A88-4311-83B2-B06619F9160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8" name="Group 277">
                  <a:extLst>
                    <a:ext uri="{FF2B5EF4-FFF2-40B4-BE49-F238E27FC236}">
                      <a16:creationId xmlns:a16="http://schemas.microsoft.com/office/drawing/2014/main" id="{715D38B2-DFE3-4D46-8D84-C63AA148F1C5}"/>
                    </a:ext>
                  </a:extLst>
                </p:cNvPr>
                <p:cNvGrpSpPr/>
                <p:nvPr/>
              </p:nvGrpSpPr>
              <p:grpSpPr>
                <a:xfrm rot="16556360">
                  <a:off x="3327991" y="362403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35" name="Straight Connector 334">
                    <a:extLst>
                      <a:ext uri="{FF2B5EF4-FFF2-40B4-BE49-F238E27FC236}">
                        <a16:creationId xmlns:a16="http://schemas.microsoft.com/office/drawing/2014/main" id="{8196B56C-41E6-450D-BF43-668C143737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6" name="Straight Connector 335">
                    <a:extLst>
                      <a:ext uri="{FF2B5EF4-FFF2-40B4-BE49-F238E27FC236}">
                        <a16:creationId xmlns:a16="http://schemas.microsoft.com/office/drawing/2014/main" id="{A162B6D4-E3CB-4CE9-BBE2-00B8A0C4498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7" name="Straight Connector 336">
                    <a:extLst>
                      <a:ext uri="{FF2B5EF4-FFF2-40B4-BE49-F238E27FC236}">
                        <a16:creationId xmlns:a16="http://schemas.microsoft.com/office/drawing/2014/main" id="{3FAA2F2D-85DF-47FD-9ABD-6E27075DD0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9" name="Group 278">
                  <a:extLst>
                    <a:ext uri="{FF2B5EF4-FFF2-40B4-BE49-F238E27FC236}">
                      <a16:creationId xmlns:a16="http://schemas.microsoft.com/office/drawing/2014/main" id="{3DF5F2F7-9A17-4CAF-8907-DF86FB35CDE2}"/>
                    </a:ext>
                  </a:extLst>
                </p:cNvPr>
                <p:cNvGrpSpPr/>
                <p:nvPr/>
              </p:nvGrpSpPr>
              <p:grpSpPr>
                <a:xfrm rot="15413600">
                  <a:off x="3313775" y="371338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32" name="Straight Connector 331">
                    <a:extLst>
                      <a:ext uri="{FF2B5EF4-FFF2-40B4-BE49-F238E27FC236}">
                        <a16:creationId xmlns:a16="http://schemas.microsoft.com/office/drawing/2014/main" id="{0BA2706E-DEF5-4387-8D6F-F2A6DE70DD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3" name="Straight Connector 332">
                    <a:extLst>
                      <a:ext uri="{FF2B5EF4-FFF2-40B4-BE49-F238E27FC236}">
                        <a16:creationId xmlns:a16="http://schemas.microsoft.com/office/drawing/2014/main" id="{AD60CD6D-8B26-4202-A738-366C55DA854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4" name="Straight Connector 333">
                    <a:extLst>
                      <a:ext uri="{FF2B5EF4-FFF2-40B4-BE49-F238E27FC236}">
                        <a16:creationId xmlns:a16="http://schemas.microsoft.com/office/drawing/2014/main" id="{640D0EE5-C8CD-457D-AD0F-58A6CFD8B3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0" name="Group 279">
                  <a:extLst>
                    <a:ext uri="{FF2B5EF4-FFF2-40B4-BE49-F238E27FC236}">
                      <a16:creationId xmlns:a16="http://schemas.microsoft.com/office/drawing/2014/main" id="{93034FDB-DAB9-42E1-AD45-A2E14F7E1247}"/>
                    </a:ext>
                  </a:extLst>
                </p:cNvPr>
                <p:cNvGrpSpPr/>
                <p:nvPr/>
              </p:nvGrpSpPr>
              <p:grpSpPr>
                <a:xfrm rot="13865800">
                  <a:off x="3321609" y="380910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29" name="Straight Connector 328">
                    <a:extLst>
                      <a:ext uri="{FF2B5EF4-FFF2-40B4-BE49-F238E27FC236}">
                        <a16:creationId xmlns:a16="http://schemas.microsoft.com/office/drawing/2014/main" id="{7E3C3746-7C3B-4241-AA76-7C3749D722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0" name="Straight Connector 329">
                    <a:extLst>
                      <a:ext uri="{FF2B5EF4-FFF2-40B4-BE49-F238E27FC236}">
                        <a16:creationId xmlns:a16="http://schemas.microsoft.com/office/drawing/2014/main" id="{410553C9-AB26-4501-8DE1-969646EF76F8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31" name="Straight Connector 330">
                    <a:extLst>
                      <a:ext uri="{FF2B5EF4-FFF2-40B4-BE49-F238E27FC236}">
                        <a16:creationId xmlns:a16="http://schemas.microsoft.com/office/drawing/2014/main" id="{244C1A7E-E66A-47B2-A0B9-9648F17A34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1" name="Group 280">
                  <a:extLst>
                    <a:ext uri="{FF2B5EF4-FFF2-40B4-BE49-F238E27FC236}">
                      <a16:creationId xmlns:a16="http://schemas.microsoft.com/office/drawing/2014/main" id="{A5968DAA-64C7-4F66-9752-6D253E603986}"/>
                    </a:ext>
                  </a:extLst>
                </p:cNvPr>
                <p:cNvGrpSpPr/>
                <p:nvPr/>
              </p:nvGrpSpPr>
              <p:grpSpPr>
                <a:xfrm rot="12939045">
                  <a:off x="3380595" y="391865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26" name="Straight Connector 325">
                    <a:extLst>
                      <a:ext uri="{FF2B5EF4-FFF2-40B4-BE49-F238E27FC236}">
                        <a16:creationId xmlns:a16="http://schemas.microsoft.com/office/drawing/2014/main" id="{5090EBF6-AC0A-4081-AE8E-74DEF233C57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7" name="Straight Connector 326">
                    <a:extLst>
                      <a:ext uri="{FF2B5EF4-FFF2-40B4-BE49-F238E27FC236}">
                        <a16:creationId xmlns:a16="http://schemas.microsoft.com/office/drawing/2014/main" id="{55DDCD54-6EAE-4AA0-82C7-7DCF4CC758B1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8" name="Straight Connector 327">
                    <a:extLst>
                      <a:ext uri="{FF2B5EF4-FFF2-40B4-BE49-F238E27FC236}">
                        <a16:creationId xmlns:a16="http://schemas.microsoft.com/office/drawing/2014/main" id="{5A0D287B-187B-47B5-93B8-DBDFE8733F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2" name="Group 281">
                  <a:extLst>
                    <a:ext uri="{FF2B5EF4-FFF2-40B4-BE49-F238E27FC236}">
                      <a16:creationId xmlns:a16="http://schemas.microsoft.com/office/drawing/2014/main" id="{431F9DE5-C364-4417-8E52-8D27C0454232}"/>
                    </a:ext>
                  </a:extLst>
                </p:cNvPr>
                <p:cNvGrpSpPr/>
                <p:nvPr/>
              </p:nvGrpSpPr>
              <p:grpSpPr>
                <a:xfrm rot="12136172">
                  <a:off x="3443253" y="398074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23" name="Straight Connector 322">
                    <a:extLst>
                      <a:ext uri="{FF2B5EF4-FFF2-40B4-BE49-F238E27FC236}">
                        <a16:creationId xmlns:a16="http://schemas.microsoft.com/office/drawing/2014/main" id="{DCDDDE66-C6A4-47B4-91CD-8B9FAB1373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4" name="Straight Connector 323">
                    <a:extLst>
                      <a:ext uri="{FF2B5EF4-FFF2-40B4-BE49-F238E27FC236}">
                        <a16:creationId xmlns:a16="http://schemas.microsoft.com/office/drawing/2014/main" id="{17E69F52-0A20-40D8-B938-02FC165D63B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5" name="Straight Connector 324">
                    <a:extLst>
                      <a:ext uri="{FF2B5EF4-FFF2-40B4-BE49-F238E27FC236}">
                        <a16:creationId xmlns:a16="http://schemas.microsoft.com/office/drawing/2014/main" id="{0FDE4DE8-973B-4EA6-81E0-12B17E09A1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4475951C-92C9-4DF5-BF36-B909489D955A}"/>
                    </a:ext>
                  </a:extLst>
                </p:cNvPr>
                <p:cNvGrpSpPr/>
                <p:nvPr/>
              </p:nvGrpSpPr>
              <p:grpSpPr>
                <a:xfrm rot="12136172">
                  <a:off x="3543467" y="404267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20" name="Straight Connector 319">
                    <a:extLst>
                      <a:ext uri="{FF2B5EF4-FFF2-40B4-BE49-F238E27FC236}">
                        <a16:creationId xmlns:a16="http://schemas.microsoft.com/office/drawing/2014/main" id="{482846D0-463E-4EF9-BD14-872454B5BD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1" name="Straight Connector 320">
                    <a:extLst>
                      <a:ext uri="{FF2B5EF4-FFF2-40B4-BE49-F238E27FC236}">
                        <a16:creationId xmlns:a16="http://schemas.microsoft.com/office/drawing/2014/main" id="{E8C316E2-6017-4690-98E2-A80584BAEB9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22" name="Straight Connector 321">
                    <a:extLst>
                      <a:ext uri="{FF2B5EF4-FFF2-40B4-BE49-F238E27FC236}">
                        <a16:creationId xmlns:a16="http://schemas.microsoft.com/office/drawing/2014/main" id="{9C98D514-5955-4DDB-B2D5-335EE366729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4" name="Group 283">
                  <a:extLst>
                    <a:ext uri="{FF2B5EF4-FFF2-40B4-BE49-F238E27FC236}">
                      <a16:creationId xmlns:a16="http://schemas.microsoft.com/office/drawing/2014/main" id="{0C72BA63-FF1B-41CE-BB6B-215F2DCFCF8D}"/>
                    </a:ext>
                  </a:extLst>
                </p:cNvPr>
                <p:cNvGrpSpPr/>
                <p:nvPr/>
              </p:nvGrpSpPr>
              <p:grpSpPr>
                <a:xfrm rot="10567491">
                  <a:off x="3648979" y="408037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17" name="Straight Connector 316">
                    <a:extLst>
                      <a:ext uri="{FF2B5EF4-FFF2-40B4-BE49-F238E27FC236}">
                        <a16:creationId xmlns:a16="http://schemas.microsoft.com/office/drawing/2014/main" id="{EECBA297-95FA-4303-86A9-EAB07D4258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8" name="Straight Connector 317">
                    <a:extLst>
                      <a:ext uri="{FF2B5EF4-FFF2-40B4-BE49-F238E27FC236}">
                        <a16:creationId xmlns:a16="http://schemas.microsoft.com/office/drawing/2014/main" id="{07D33EF5-AB32-4422-A642-CF03B417DCF9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9" name="Straight Connector 318">
                    <a:extLst>
                      <a:ext uri="{FF2B5EF4-FFF2-40B4-BE49-F238E27FC236}">
                        <a16:creationId xmlns:a16="http://schemas.microsoft.com/office/drawing/2014/main" id="{912C538C-0CE8-4A45-A920-E8EE7A1C15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5" name="Group 284">
                  <a:extLst>
                    <a:ext uri="{FF2B5EF4-FFF2-40B4-BE49-F238E27FC236}">
                      <a16:creationId xmlns:a16="http://schemas.microsoft.com/office/drawing/2014/main" id="{C3C32218-4F6A-4622-B01D-FA81CA40888E}"/>
                    </a:ext>
                  </a:extLst>
                </p:cNvPr>
                <p:cNvGrpSpPr/>
                <p:nvPr/>
              </p:nvGrpSpPr>
              <p:grpSpPr>
                <a:xfrm rot="8982888">
                  <a:off x="3757016" y="408917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14" name="Straight Connector 313">
                    <a:extLst>
                      <a:ext uri="{FF2B5EF4-FFF2-40B4-BE49-F238E27FC236}">
                        <a16:creationId xmlns:a16="http://schemas.microsoft.com/office/drawing/2014/main" id="{37A14CE5-3A8C-4F8D-914C-089070D7CB5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5" name="Straight Connector 314">
                    <a:extLst>
                      <a:ext uri="{FF2B5EF4-FFF2-40B4-BE49-F238E27FC236}">
                        <a16:creationId xmlns:a16="http://schemas.microsoft.com/office/drawing/2014/main" id="{BABDD1F9-D3B6-4867-A7D2-8232E04B186E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6" name="Straight Connector 315">
                    <a:extLst>
                      <a:ext uri="{FF2B5EF4-FFF2-40B4-BE49-F238E27FC236}">
                        <a16:creationId xmlns:a16="http://schemas.microsoft.com/office/drawing/2014/main" id="{C02C9086-A7FE-413C-A973-EAE0351CDB0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6" name="Group 285">
                  <a:extLst>
                    <a:ext uri="{FF2B5EF4-FFF2-40B4-BE49-F238E27FC236}">
                      <a16:creationId xmlns:a16="http://schemas.microsoft.com/office/drawing/2014/main" id="{08BF1F33-3224-44B3-B6C9-7D36E3A7BD48}"/>
                    </a:ext>
                  </a:extLst>
                </p:cNvPr>
                <p:cNvGrpSpPr/>
                <p:nvPr/>
              </p:nvGrpSpPr>
              <p:grpSpPr>
                <a:xfrm rot="8312402">
                  <a:off x="3875651" y="404165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11" name="Straight Connector 310">
                    <a:extLst>
                      <a:ext uri="{FF2B5EF4-FFF2-40B4-BE49-F238E27FC236}">
                        <a16:creationId xmlns:a16="http://schemas.microsoft.com/office/drawing/2014/main" id="{5FF115C5-AAE4-4B18-A604-12900DC4040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2" name="Straight Connector 311">
                    <a:extLst>
                      <a:ext uri="{FF2B5EF4-FFF2-40B4-BE49-F238E27FC236}">
                        <a16:creationId xmlns:a16="http://schemas.microsoft.com/office/drawing/2014/main" id="{78057CD9-87B3-4BA4-8A65-384258B1E56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3" name="Straight Connector 312">
                    <a:extLst>
                      <a:ext uri="{FF2B5EF4-FFF2-40B4-BE49-F238E27FC236}">
                        <a16:creationId xmlns:a16="http://schemas.microsoft.com/office/drawing/2014/main" id="{A6CEFEFB-8BC4-41D6-853B-A632F1B765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7" name="Group 286">
                  <a:extLst>
                    <a:ext uri="{FF2B5EF4-FFF2-40B4-BE49-F238E27FC236}">
                      <a16:creationId xmlns:a16="http://schemas.microsoft.com/office/drawing/2014/main" id="{BA3E67DA-701F-4F67-86E8-B0CD79727D36}"/>
                    </a:ext>
                  </a:extLst>
                </p:cNvPr>
                <p:cNvGrpSpPr/>
                <p:nvPr/>
              </p:nvGrpSpPr>
              <p:grpSpPr>
                <a:xfrm rot="7506370">
                  <a:off x="3974456" y="3980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08" name="Straight Connector 307">
                    <a:extLst>
                      <a:ext uri="{FF2B5EF4-FFF2-40B4-BE49-F238E27FC236}">
                        <a16:creationId xmlns:a16="http://schemas.microsoft.com/office/drawing/2014/main" id="{A4D530FE-62C4-4FB7-9DA8-1661BE3C9FA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9" name="Straight Connector 308">
                    <a:extLst>
                      <a:ext uri="{FF2B5EF4-FFF2-40B4-BE49-F238E27FC236}">
                        <a16:creationId xmlns:a16="http://schemas.microsoft.com/office/drawing/2014/main" id="{2D6901AA-18AB-4BAE-9E6B-0F41FA01538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0" name="Straight Connector 309">
                    <a:extLst>
                      <a:ext uri="{FF2B5EF4-FFF2-40B4-BE49-F238E27FC236}">
                        <a16:creationId xmlns:a16="http://schemas.microsoft.com/office/drawing/2014/main" id="{A0C2DDD3-D48C-47DB-BC1F-3B05663EDB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8" name="Group 287">
                  <a:extLst>
                    <a:ext uri="{FF2B5EF4-FFF2-40B4-BE49-F238E27FC236}">
                      <a16:creationId xmlns:a16="http://schemas.microsoft.com/office/drawing/2014/main" id="{687929AE-3BCD-4888-A86A-957EB8762373}"/>
                    </a:ext>
                  </a:extLst>
                </p:cNvPr>
                <p:cNvGrpSpPr/>
                <p:nvPr/>
              </p:nvGrpSpPr>
              <p:grpSpPr>
                <a:xfrm rot="6615233">
                  <a:off x="4041077" y="388157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05" name="Straight Connector 304">
                    <a:extLst>
                      <a:ext uri="{FF2B5EF4-FFF2-40B4-BE49-F238E27FC236}">
                        <a16:creationId xmlns:a16="http://schemas.microsoft.com/office/drawing/2014/main" id="{212259E4-0B1E-4DDC-B27D-B0530F3BFE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6" name="Straight Connector 305">
                    <a:extLst>
                      <a:ext uri="{FF2B5EF4-FFF2-40B4-BE49-F238E27FC236}">
                        <a16:creationId xmlns:a16="http://schemas.microsoft.com/office/drawing/2014/main" id="{B5620124-3687-4634-9ACB-70A7ECBC990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7" name="Straight Connector 306">
                    <a:extLst>
                      <a:ext uri="{FF2B5EF4-FFF2-40B4-BE49-F238E27FC236}">
                        <a16:creationId xmlns:a16="http://schemas.microsoft.com/office/drawing/2014/main" id="{573C1154-751A-4CC7-BCA6-C4D8689983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89" name="Group 288">
                  <a:extLst>
                    <a:ext uri="{FF2B5EF4-FFF2-40B4-BE49-F238E27FC236}">
                      <a16:creationId xmlns:a16="http://schemas.microsoft.com/office/drawing/2014/main" id="{A8B5551A-1C8D-49BB-8A48-B7868B350AC5}"/>
                    </a:ext>
                  </a:extLst>
                </p:cNvPr>
                <p:cNvGrpSpPr/>
                <p:nvPr/>
              </p:nvGrpSpPr>
              <p:grpSpPr>
                <a:xfrm rot="5400000">
                  <a:off x="4084589" y="378295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302" name="Straight Connector 301">
                    <a:extLst>
                      <a:ext uri="{FF2B5EF4-FFF2-40B4-BE49-F238E27FC236}">
                        <a16:creationId xmlns:a16="http://schemas.microsoft.com/office/drawing/2014/main" id="{A0122B6B-3D22-4C8C-B09B-D4BC0C0BCC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3" name="Straight Connector 302">
                    <a:extLst>
                      <a:ext uri="{FF2B5EF4-FFF2-40B4-BE49-F238E27FC236}">
                        <a16:creationId xmlns:a16="http://schemas.microsoft.com/office/drawing/2014/main" id="{10012B6F-60FB-4A67-93DF-FD6CF22E4B7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4" name="Straight Connector 303">
                    <a:extLst>
                      <a:ext uri="{FF2B5EF4-FFF2-40B4-BE49-F238E27FC236}">
                        <a16:creationId xmlns:a16="http://schemas.microsoft.com/office/drawing/2014/main" id="{9288CAB5-6556-452B-A1D3-4F2B24131D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90" name="Group 289">
                  <a:extLst>
                    <a:ext uri="{FF2B5EF4-FFF2-40B4-BE49-F238E27FC236}">
                      <a16:creationId xmlns:a16="http://schemas.microsoft.com/office/drawing/2014/main" id="{E700853D-52A7-4E35-918C-DB7916335435}"/>
                    </a:ext>
                  </a:extLst>
                </p:cNvPr>
                <p:cNvGrpSpPr/>
                <p:nvPr/>
              </p:nvGrpSpPr>
              <p:grpSpPr>
                <a:xfrm rot="4106782">
                  <a:off x="4088741" y="368577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299" name="Straight Connector 298">
                    <a:extLst>
                      <a:ext uri="{FF2B5EF4-FFF2-40B4-BE49-F238E27FC236}">
                        <a16:creationId xmlns:a16="http://schemas.microsoft.com/office/drawing/2014/main" id="{0596A98C-2F9D-4B96-B6DF-F20F802F2DD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0" name="Straight Connector 299">
                    <a:extLst>
                      <a:ext uri="{FF2B5EF4-FFF2-40B4-BE49-F238E27FC236}">
                        <a16:creationId xmlns:a16="http://schemas.microsoft.com/office/drawing/2014/main" id="{F8394BA9-D587-4297-BE1C-0AD19B7B7F8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1" name="Straight Connector 300">
                    <a:extLst>
                      <a:ext uri="{FF2B5EF4-FFF2-40B4-BE49-F238E27FC236}">
                        <a16:creationId xmlns:a16="http://schemas.microsoft.com/office/drawing/2014/main" id="{3134DD8A-7C4F-44DB-823B-9BEE072BA1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71DCD146-5FF9-41EF-813F-65A1B5411E1A}"/>
                    </a:ext>
                  </a:extLst>
                </p:cNvPr>
                <p:cNvGrpSpPr/>
                <p:nvPr/>
              </p:nvGrpSpPr>
              <p:grpSpPr>
                <a:xfrm rot="2979144">
                  <a:off x="4074546" y="358256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296" name="Straight Connector 295">
                    <a:extLst>
                      <a:ext uri="{FF2B5EF4-FFF2-40B4-BE49-F238E27FC236}">
                        <a16:creationId xmlns:a16="http://schemas.microsoft.com/office/drawing/2014/main" id="{89ED99EE-0897-476F-BAED-D3F848EFAC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97" name="Straight Connector 296">
                    <a:extLst>
                      <a:ext uri="{FF2B5EF4-FFF2-40B4-BE49-F238E27FC236}">
                        <a16:creationId xmlns:a16="http://schemas.microsoft.com/office/drawing/2014/main" id="{E2AEE943-54A2-417B-9826-9DEEA95749D3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98" name="Straight Connector 297">
                    <a:extLst>
                      <a:ext uri="{FF2B5EF4-FFF2-40B4-BE49-F238E27FC236}">
                        <a16:creationId xmlns:a16="http://schemas.microsoft.com/office/drawing/2014/main" id="{D3D7B7F4-55E4-42A7-9CD4-9D92085300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92" name="Group 291">
                  <a:extLst>
                    <a:ext uri="{FF2B5EF4-FFF2-40B4-BE49-F238E27FC236}">
                      <a16:creationId xmlns:a16="http://schemas.microsoft.com/office/drawing/2014/main" id="{D12E4BC3-6A63-4F2B-8438-4CDC6B72C773}"/>
                    </a:ext>
                  </a:extLst>
                </p:cNvPr>
                <p:cNvGrpSpPr/>
                <p:nvPr/>
              </p:nvGrpSpPr>
              <p:grpSpPr>
                <a:xfrm rot="2132274">
                  <a:off x="4016356" y="34914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293" name="Straight Connector 292">
                    <a:extLst>
                      <a:ext uri="{FF2B5EF4-FFF2-40B4-BE49-F238E27FC236}">
                        <a16:creationId xmlns:a16="http://schemas.microsoft.com/office/drawing/2014/main" id="{20993B2A-B78F-4BAF-A9C6-A8A14FDB28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94" name="Straight Connector 293">
                    <a:extLst>
                      <a:ext uri="{FF2B5EF4-FFF2-40B4-BE49-F238E27FC236}">
                        <a16:creationId xmlns:a16="http://schemas.microsoft.com/office/drawing/2014/main" id="{1147584B-682F-4173-8C54-E259A30BD53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95" name="Straight Connector 294">
                    <a:extLst>
                      <a:ext uri="{FF2B5EF4-FFF2-40B4-BE49-F238E27FC236}">
                        <a16:creationId xmlns:a16="http://schemas.microsoft.com/office/drawing/2014/main" id="{F1343590-A2D4-4959-97C3-5CBE43E0D6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810F9146-01B4-4547-A05D-A71AD4BAD7E7}"/>
                  </a:ext>
                </a:extLst>
              </p:cNvPr>
              <p:cNvGrpSpPr/>
              <p:nvPr/>
            </p:nvGrpSpPr>
            <p:grpSpPr>
              <a:xfrm>
                <a:off x="3034277" y="4630933"/>
                <a:ext cx="468956" cy="448050"/>
                <a:chOff x="3034277" y="4630933"/>
                <a:chExt cx="468956" cy="448050"/>
              </a:xfrm>
            </p:grpSpPr>
            <p:grpSp>
              <p:nvGrpSpPr>
                <p:cNvPr id="242" name="Group 241">
                  <a:extLst>
                    <a:ext uri="{FF2B5EF4-FFF2-40B4-BE49-F238E27FC236}">
                      <a16:creationId xmlns:a16="http://schemas.microsoft.com/office/drawing/2014/main" id="{16E42A68-AF02-46A9-B47E-369B5C5086FE}"/>
                    </a:ext>
                  </a:extLst>
                </p:cNvPr>
                <p:cNvGrpSpPr/>
                <p:nvPr/>
              </p:nvGrpSpPr>
              <p:grpSpPr>
                <a:xfrm>
                  <a:off x="3034277" y="4630933"/>
                  <a:ext cx="468956" cy="448050"/>
                  <a:chOff x="3034277" y="4630933"/>
                  <a:chExt cx="468956" cy="448050"/>
                </a:xfrm>
              </p:grpSpPr>
              <p:sp>
                <p:nvSpPr>
                  <p:cNvPr id="244" name="Oval 243">
                    <a:extLst>
                      <a:ext uri="{FF2B5EF4-FFF2-40B4-BE49-F238E27FC236}">
                        <a16:creationId xmlns:a16="http://schemas.microsoft.com/office/drawing/2014/main" id="{99B296FD-EEA2-468F-855E-D890FDE3E8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34277" y="468718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5" name="Oval 244">
                    <a:extLst>
                      <a:ext uri="{FF2B5EF4-FFF2-40B4-BE49-F238E27FC236}">
                        <a16:creationId xmlns:a16="http://schemas.microsoft.com/office/drawing/2014/main" id="{6301A32C-C122-4141-BCB0-0AA98B5E72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66764" y="465125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6" name="Oval 245">
                    <a:extLst>
                      <a:ext uri="{FF2B5EF4-FFF2-40B4-BE49-F238E27FC236}">
                        <a16:creationId xmlns:a16="http://schemas.microsoft.com/office/drawing/2014/main" id="{B01A32E4-A62B-4EE2-A3C8-7549A15DA1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01052" y="46834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Oval 246">
                    <a:extLst>
                      <a:ext uri="{FF2B5EF4-FFF2-40B4-BE49-F238E27FC236}">
                        <a16:creationId xmlns:a16="http://schemas.microsoft.com/office/drawing/2014/main" id="{EB638ACE-075F-4D16-BFEA-2E2BE33654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6594" y="473471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8" name="Oval 247">
                    <a:extLst>
                      <a:ext uri="{FF2B5EF4-FFF2-40B4-BE49-F238E27FC236}">
                        <a16:creationId xmlns:a16="http://schemas.microsoft.com/office/drawing/2014/main" id="{9C518538-701F-44A5-887A-3D63093BD9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62864" y="470117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9" name="Oval 248">
                    <a:extLst>
                      <a:ext uri="{FF2B5EF4-FFF2-40B4-BE49-F238E27FC236}">
                        <a16:creationId xmlns:a16="http://schemas.microsoft.com/office/drawing/2014/main" id="{CAFADEC7-5625-4806-93A2-BCC7C23784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74956" y="465248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0" name="Oval 249">
                    <a:extLst>
                      <a:ext uri="{FF2B5EF4-FFF2-40B4-BE49-F238E27FC236}">
                        <a16:creationId xmlns:a16="http://schemas.microsoft.com/office/drawing/2014/main" id="{FAFC5D8E-BE65-4C53-8726-2B0E07B9B2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9845" y="463710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1" name="Oval 250">
                    <a:extLst>
                      <a:ext uri="{FF2B5EF4-FFF2-40B4-BE49-F238E27FC236}">
                        <a16:creationId xmlns:a16="http://schemas.microsoft.com/office/drawing/2014/main" id="{B0DA1816-22A5-4CC8-9D38-6534598D51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44247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2" name="Oval 251">
                    <a:extLst>
                      <a:ext uri="{FF2B5EF4-FFF2-40B4-BE49-F238E27FC236}">
                        <a16:creationId xmlns:a16="http://schemas.microsoft.com/office/drawing/2014/main" id="{CA3D9399-A862-4427-8988-BDDFDB351C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83167" y="472612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C78E0B56-D9CB-49B4-8755-94C2EBA6D4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08288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4" name="Oval 253">
                    <a:extLst>
                      <a:ext uri="{FF2B5EF4-FFF2-40B4-BE49-F238E27FC236}">
                        <a16:creationId xmlns:a16="http://schemas.microsoft.com/office/drawing/2014/main" id="{64D7D589-AB1E-4769-8BCB-865B1EF536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25606" y="463093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Oval 254">
                    <a:extLst>
                      <a:ext uri="{FF2B5EF4-FFF2-40B4-BE49-F238E27FC236}">
                        <a16:creationId xmlns:a16="http://schemas.microsoft.com/office/drawing/2014/main" id="{E47AD270-F5F5-4F81-96BF-0FE7A86829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7029" y="463093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Oval 255">
                    <a:extLst>
                      <a:ext uri="{FF2B5EF4-FFF2-40B4-BE49-F238E27FC236}">
                        <a16:creationId xmlns:a16="http://schemas.microsoft.com/office/drawing/2014/main" id="{380349A4-ABAC-44CC-A66A-9782528954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3597" y="466943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Oval 256">
                    <a:extLst>
                      <a:ext uri="{FF2B5EF4-FFF2-40B4-BE49-F238E27FC236}">
                        <a16:creationId xmlns:a16="http://schemas.microsoft.com/office/drawing/2014/main" id="{57A3B66B-4241-4731-BADA-B07762C173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06566" y="471565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Oval 257">
                    <a:extLst>
                      <a:ext uri="{FF2B5EF4-FFF2-40B4-BE49-F238E27FC236}">
                        <a16:creationId xmlns:a16="http://schemas.microsoft.com/office/drawing/2014/main" id="{0BDAADC0-A004-4C6E-BD53-D204552E19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5927" y="475955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Oval 258">
                    <a:extLst>
                      <a:ext uri="{FF2B5EF4-FFF2-40B4-BE49-F238E27FC236}">
                        <a16:creationId xmlns:a16="http://schemas.microsoft.com/office/drawing/2014/main" id="{0579CAFE-E519-4C49-B498-659F691A6A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51947" y="481084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Oval 259">
                    <a:extLst>
                      <a:ext uri="{FF2B5EF4-FFF2-40B4-BE49-F238E27FC236}">
                        <a16:creationId xmlns:a16="http://schemas.microsoft.com/office/drawing/2014/main" id="{1FB67CAF-E3B6-46CB-A25F-D318764EC5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2209" y="483745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Oval 260">
                    <a:extLst>
                      <a:ext uri="{FF2B5EF4-FFF2-40B4-BE49-F238E27FC236}">
                        <a16:creationId xmlns:a16="http://schemas.microsoft.com/office/drawing/2014/main" id="{F85FA705-6BB7-4437-9305-693ED5EB8A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6973" y="482796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Oval 261">
                    <a:extLst>
                      <a:ext uri="{FF2B5EF4-FFF2-40B4-BE49-F238E27FC236}">
                        <a16:creationId xmlns:a16="http://schemas.microsoft.com/office/drawing/2014/main" id="{5EA1EBA4-1407-46C9-94AE-84693FF398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44527" y="48582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Oval 262">
                    <a:extLst>
                      <a:ext uri="{FF2B5EF4-FFF2-40B4-BE49-F238E27FC236}">
                        <a16:creationId xmlns:a16="http://schemas.microsoft.com/office/drawing/2014/main" id="{4F9D8E5B-D5EB-4526-9A6B-B73771677D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8328" y="490541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Oval 263">
                    <a:extLst>
                      <a:ext uri="{FF2B5EF4-FFF2-40B4-BE49-F238E27FC236}">
                        <a16:creationId xmlns:a16="http://schemas.microsoft.com/office/drawing/2014/main" id="{B8AC1946-88B2-423A-9E54-C3EC5D3A2F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8604" y="502769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5" name="Oval 264">
                    <a:extLst>
                      <a:ext uri="{FF2B5EF4-FFF2-40B4-BE49-F238E27FC236}">
                        <a16:creationId xmlns:a16="http://schemas.microsoft.com/office/drawing/2014/main" id="{84C42ADC-BB9B-4315-B863-45F6FC92C3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5046" y="50248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Oval 265">
                    <a:extLst>
                      <a:ext uri="{FF2B5EF4-FFF2-40B4-BE49-F238E27FC236}">
                        <a16:creationId xmlns:a16="http://schemas.microsoft.com/office/drawing/2014/main" id="{C257F564-25A3-42B9-B67D-E15F431A5C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7443" y="496362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Oval 266">
                    <a:extLst>
                      <a:ext uri="{FF2B5EF4-FFF2-40B4-BE49-F238E27FC236}">
                        <a16:creationId xmlns:a16="http://schemas.microsoft.com/office/drawing/2014/main" id="{8C168567-2E6C-4EF0-AB61-7259FDC9C1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5465" y="491523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" name="Oval 267">
                    <a:extLst>
                      <a:ext uri="{FF2B5EF4-FFF2-40B4-BE49-F238E27FC236}">
                        <a16:creationId xmlns:a16="http://schemas.microsoft.com/office/drawing/2014/main" id="{91978C22-B130-4694-83AC-E593B0C906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95833" y="490662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Oval 268">
                    <a:extLst>
                      <a:ext uri="{FF2B5EF4-FFF2-40B4-BE49-F238E27FC236}">
                        <a16:creationId xmlns:a16="http://schemas.microsoft.com/office/drawing/2014/main" id="{E2F77BFD-5CBB-4860-97B3-21E31AA668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33968" y="49375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43" name="Freeform: Shape 242">
                  <a:extLst>
                    <a:ext uri="{FF2B5EF4-FFF2-40B4-BE49-F238E27FC236}">
                      <a16:creationId xmlns:a16="http://schemas.microsoft.com/office/drawing/2014/main" id="{97EB3448-2B8A-4948-B6D5-0F099261049F}"/>
                    </a:ext>
                  </a:extLst>
                </p:cNvPr>
                <p:cNvSpPr/>
                <p:nvPr/>
              </p:nvSpPr>
              <p:spPr bwMode="auto">
                <a:xfrm>
                  <a:off x="3052763" y="4652841"/>
                  <a:ext cx="425550" cy="407125"/>
                </a:xfrm>
                <a:custGeom>
                  <a:avLst/>
                  <a:gdLst>
                    <a:gd name="connsiteX0" fmla="*/ 0 w 425550"/>
                    <a:gd name="connsiteY0" fmla="*/ 62034 h 407125"/>
                    <a:gd name="connsiteX1" fmla="*/ 47625 w 425550"/>
                    <a:gd name="connsiteY1" fmla="*/ 23934 h 407125"/>
                    <a:gd name="connsiteX2" fmla="*/ 104775 w 425550"/>
                    <a:gd name="connsiteY2" fmla="*/ 104897 h 407125"/>
                    <a:gd name="connsiteX3" fmla="*/ 157162 w 425550"/>
                    <a:gd name="connsiteY3" fmla="*/ 19172 h 407125"/>
                    <a:gd name="connsiteX4" fmla="*/ 195262 w 425550"/>
                    <a:gd name="connsiteY4" fmla="*/ 33459 h 407125"/>
                    <a:gd name="connsiteX5" fmla="*/ 271462 w 425550"/>
                    <a:gd name="connsiteY5" fmla="*/ 95372 h 407125"/>
                    <a:gd name="connsiteX6" fmla="*/ 309562 w 425550"/>
                    <a:gd name="connsiteY6" fmla="*/ 122 h 407125"/>
                    <a:gd name="connsiteX7" fmla="*/ 395287 w 425550"/>
                    <a:gd name="connsiteY7" fmla="*/ 119184 h 407125"/>
                    <a:gd name="connsiteX8" fmla="*/ 423862 w 425550"/>
                    <a:gd name="connsiteY8" fmla="*/ 200147 h 407125"/>
                    <a:gd name="connsiteX9" fmla="*/ 352425 w 425550"/>
                    <a:gd name="connsiteY9" fmla="*/ 200147 h 407125"/>
                    <a:gd name="connsiteX10" fmla="*/ 314325 w 425550"/>
                    <a:gd name="connsiteY10" fmla="*/ 238247 h 407125"/>
                    <a:gd name="connsiteX11" fmla="*/ 338137 w 425550"/>
                    <a:gd name="connsiteY11" fmla="*/ 304922 h 407125"/>
                    <a:gd name="connsiteX12" fmla="*/ 247650 w 425550"/>
                    <a:gd name="connsiteY12" fmla="*/ 281109 h 407125"/>
                    <a:gd name="connsiteX13" fmla="*/ 223837 w 425550"/>
                    <a:gd name="connsiteY13" fmla="*/ 314447 h 407125"/>
                    <a:gd name="connsiteX14" fmla="*/ 247650 w 425550"/>
                    <a:gd name="connsiteY14" fmla="*/ 395409 h 407125"/>
                    <a:gd name="connsiteX15" fmla="*/ 190500 w 425550"/>
                    <a:gd name="connsiteY15" fmla="*/ 404934 h 407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25550" h="407125">
                      <a:moveTo>
                        <a:pt x="0" y="62034"/>
                      </a:moveTo>
                      <a:cubicBezTo>
                        <a:pt x="15081" y="39412"/>
                        <a:pt x="30163" y="16790"/>
                        <a:pt x="47625" y="23934"/>
                      </a:cubicBezTo>
                      <a:cubicBezTo>
                        <a:pt x="65087" y="31078"/>
                        <a:pt x="86519" y="105691"/>
                        <a:pt x="104775" y="104897"/>
                      </a:cubicBezTo>
                      <a:cubicBezTo>
                        <a:pt x="123031" y="104103"/>
                        <a:pt x="142081" y="31078"/>
                        <a:pt x="157162" y="19172"/>
                      </a:cubicBezTo>
                      <a:cubicBezTo>
                        <a:pt x="172243" y="7266"/>
                        <a:pt x="176212" y="20759"/>
                        <a:pt x="195262" y="33459"/>
                      </a:cubicBezTo>
                      <a:cubicBezTo>
                        <a:pt x="214312" y="46159"/>
                        <a:pt x="252412" y="100928"/>
                        <a:pt x="271462" y="95372"/>
                      </a:cubicBezTo>
                      <a:cubicBezTo>
                        <a:pt x="290512" y="89816"/>
                        <a:pt x="288925" y="-3847"/>
                        <a:pt x="309562" y="122"/>
                      </a:cubicBezTo>
                      <a:cubicBezTo>
                        <a:pt x="330199" y="4091"/>
                        <a:pt x="376237" y="85847"/>
                        <a:pt x="395287" y="119184"/>
                      </a:cubicBezTo>
                      <a:cubicBezTo>
                        <a:pt x="414337" y="152522"/>
                        <a:pt x="431006" y="186653"/>
                        <a:pt x="423862" y="200147"/>
                      </a:cubicBezTo>
                      <a:cubicBezTo>
                        <a:pt x="416718" y="213641"/>
                        <a:pt x="370681" y="193797"/>
                        <a:pt x="352425" y="200147"/>
                      </a:cubicBezTo>
                      <a:cubicBezTo>
                        <a:pt x="334169" y="206497"/>
                        <a:pt x="316706" y="220785"/>
                        <a:pt x="314325" y="238247"/>
                      </a:cubicBezTo>
                      <a:cubicBezTo>
                        <a:pt x="311944" y="255709"/>
                        <a:pt x="349250" y="297778"/>
                        <a:pt x="338137" y="304922"/>
                      </a:cubicBezTo>
                      <a:cubicBezTo>
                        <a:pt x="327025" y="312066"/>
                        <a:pt x="266700" y="279522"/>
                        <a:pt x="247650" y="281109"/>
                      </a:cubicBezTo>
                      <a:cubicBezTo>
                        <a:pt x="228600" y="282696"/>
                        <a:pt x="223837" y="295397"/>
                        <a:pt x="223837" y="314447"/>
                      </a:cubicBezTo>
                      <a:cubicBezTo>
                        <a:pt x="223837" y="333497"/>
                        <a:pt x="253206" y="380328"/>
                        <a:pt x="247650" y="395409"/>
                      </a:cubicBezTo>
                      <a:cubicBezTo>
                        <a:pt x="242094" y="410490"/>
                        <a:pt x="216297" y="407712"/>
                        <a:pt x="190500" y="404934"/>
                      </a:cubicBez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59" name="Group 358">
              <a:extLst>
                <a:ext uri="{FF2B5EF4-FFF2-40B4-BE49-F238E27FC236}">
                  <a16:creationId xmlns:a16="http://schemas.microsoft.com/office/drawing/2014/main" id="{CB471EA9-D393-4BAB-A172-0B189140E821}"/>
                </a:ext>
              </a:extLst>
            </p:cNvPr>
            <p:cNvGrpSpPr/>
            <p:nvPr/>
          </p:nvGrpSpPr>
          <p:grpSpPr>
            <a:xfrm>
              <a:off x="6407664" y="4287201"/>
              <a:ext cx="163171" cy="157534"/>
              <a:chOff x="2806818" y="4384977"/>
              <a:chExt cx="910933" cy="879466"/>
            </a:xfrm>
          </p:grpSpPr>
          <p:grpSp>
            <p:nvGrpSpPr>
              <p:cNvPr id="360" name="Group 359">
                <a:extLst>
                  <a:ext uri="{FF2B5EF4-FFF2-40B4-BE49-F238E27FC236}">
                    <a16:creationId xmlns:a16="http://schemas.microsoft.com/office/drawing/2014/main" id="{B537C77D-7300-4D8E-A373-F7DB4FE00305}"/>
                  </a:ext>
                </a:extLst>
              </p:cNvPr>
              <p:cNvGrpSpPr/>
              <p:nvPr/>
            </p:nvGrpSpPr>
            <p:grpSpPr>
              <a:xfrm>
                <a:off x="2806818" y="4384977"/>
                <a:ext cx="910933" cy="879466"/>
                <a:chOff x="3276168" y="3345672"/>
                <a:chExt cx="910933" cy="879466"/>
              </a:xfrm>
            </p:grpSpPr>
            <p:sp>
              <p:nvSpPr>
                <p:cNvPr id="390" name="Oval 389">
                  <a:extLst>
                    <a:ext uri="{FF2B5EF4-FFF2-40B4-BE49-F238E27FC236}">
                      <a16:creationId xmlns:a16="http://schemas.microsoft.com/office/drawing/2014/main" id="{79F2AA34-EC02-47CF-B7A0-DD7B25B2BF75}"/>
                    </a:ext>
                  </a:extLst>
                </p:cNvPr>
                <p:cNvSpPr/>
                <p:nvPr/>
              </p:nvSpPr>
              <p:spPr bwMode="auto">
                <a:xfrm>
                  <a:off x="3377847" y="3425321"/>
                  <a:ext cx="709518" cy="709518"/>
                </a:xfrm>
                <a:prstGeom prst="ellipse">
                  <a:avLst/>
                </a:prstGeom>
                <a:solidFill>
                  <a:schemeClr val="tx1">
                    <a:lumMod val="95000"/>
                  </a:schemeClr>
                </a:solidFill>
                <a:ln w="2857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91" name="Group 390">
                  <a:extLst>
                    <a:ext uri="{FF2B5EF4-FFF2-40B4-BE49-F238E27FC236}">
                      <a16:creationId xmlns:a16="http://schemas.microsoft.com/office/drawing/2014/main" id="{0B4AAA20-E5CE-47C9-9145-9950765FF9CC}"/>
                    </a:ext>
                  </a:extLst>
                </p:cNvPr>
                <p:cNvGrpSpPr/>
                <p:nvPr/>
              </p:nvGrpSpPr>
              <p:grpSpPr>
                <a:xfrm rot="21280321">
                  <a:off x="3741770" y="3350958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76" name="Straight Connector 475">
                    <a:extLst>
                      <a:ext uri="{FF2B5EF4-FFF2-40B4-BE49-F238E27FC236}">
                        <a16:creationId xmlns:a16="http://schemas.microsoft.com/office/drawing/2014/main" id="{38D24ACA-416F-4FD3-B10A-37532EF1BF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7" name="Straight Connector 476">
                    <a:extLst>
                      <a:ext uri="{FF2B5EF4-FFF2-40B4-BE49-F238E27FC236}">
                        <a16:creationId xmlns:a16="http://schemas.microsoft.com/office/drawing/2014/main" id="{C82DF651-951B-4B49-8660-9454AEA6248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8" name="Straight Connector 477">
                    <a:extLst>
                      <a:ext uri="{FF2B5EF4-FFF2-40B4-BE49-F238E27FC236}">
                        <a16:creationId xmlns:a16="http://schemas.microsoft.com/office/drawing/2014/main" id="{7B24CA75-E504-404B-9A50-7ECA792B53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2" name="Group 391">
                  <a:extLst>
                    <a:ext uri="{FF2B5EF4-FFF2-40B4-BE49-F238E27FC236}">
                      <a16:creationId xmlns:a16="http://schemas.microsoft.com/office/drawing/2014/main" id="{EE866048-564E-4512-93FC-CCAAEFF9C53D}"/>
                    </a:ext>
                  </a:extLst>
                </p:cNvPr>
                <p:cNvGrpSpPr/>
                <p:nvPr/>
              </p:nvGrpSpPr>
              <p:grpSpPr>
                <a:xfrm rot="638390">
                  <a:off x="3851016" y="338106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73" name="Straight Connector 472">
                    <a:extLst>
                      <a:ext uri="{FF2B5EF4-FFF2-40B4-BE49-F238E27FC236}">
                        <a16:creationId xmlns:a16="http://schemas.microsoft.com/office/drawing/2014/main" id="{23989892-679C-402E-8413-90EF2D9336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4" name="Straight Connector 473">
                    <a:extLst>
                      <a:ext uri="{FF2B5EF4-FFF2-40B4-BE49-F238E27FC236}">
                        <a16:creationId xmlns:a16="http://schemas.microsoft.com/office/drawing/2014/main" id="{0A0040A5-1F5A-4B87-A2DC-7701750A5B8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5" name="Straight Connector 474">
                    <a:extLst>
                      <a:ext uri="{FF2B5EF4-FFF2-40B4-BE49-F238E27FC236}">
                        <a16:creationId xmlns:a16="http://schemas.microsoft.com/office/drawing/2014/main" id="{09828146-02C5-4541-8A64-52B53B4E1D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3" name="Group 392">
                  <a:extLst>
                    <a:ext uri="{FF2B5EF4-FFF2-40B4-BE49-F238E27FC236}">
                      <a16:creationId xmlns:a16="http://schemas.microsoft.com/office/drawing/2014/main" id="{54FDE0C7-28B2-482F-92BD-E12844F96D50}"/>
                    </a:ext>
                  </a:extLst>
                </p:cNvPr>
                <p:cNvGrpSpPr/>
                <p:nvPr/>
              </p:nvGrpSpPr>
              <p:grpSpPr>
                <a:xfrm rot="1388315">
                  <a:off x="3941639" y="3437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70" name="Straight Connector 469">
                    <a:extLst>
                      <a:ext uri="{FF2B5EF4-FFF2-40B4-BE49-F238E27FC236}">
                        <a16:creationId xmlns:a16="http://schemas.microsoft.com/office/drawing/2014/main" id="{AB1A3B6B-E36B-4BBA-88EA-0632F089EBD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1" name="Straight Connector 470">
                    <a:extLst>
                      <a:ext uri="{FF2B5EF4-FFF2-40B4-BE49-F238E27FC236}">
                        <a16:creationId xmlns:a16="http://schemas.microsoft.com/office/drawing/2014/main" id="{E5F2CF4B-707C-48D1-9FFE-B5F56BD646B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72" name="Straight Connector 471">
                    <a:extLst>
                      <a:ext uri="{FF2B5EF4-FFF2-40B4-BE49-F238E27FC236}">
                        <a16:creationId xmlns:a16="http://schemas.microsoft.com/office/drawing/2014/main" id="{7752F0F0-576A-41A9-8535-EF1E114EA4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4" name="Group 393">
                  <a:extLst>
                    <a:ext uri="{FF2B5EF4-FFF2-40B4-BE49-F238E27FC236}">
                      <a16:creationId xmlns:a16="http://schemas.microsoft.com/office/drawing/2014/main" id="{722634E3-B19C-4B98-9065-439641E0FB72}"/>
                    </a:ext>
                  </a:extLst>
                </p:cNvPr>
                <p:cNvGrpSpPr/>
                <p:nvPr/>
              </p:nvGrpSpPr>
              <p:grpSpPr>
                <a:xfrm rot="19882706">
                  <a:off x="3632022" y="3345672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67" name="Straight Connector 466">
                    <a:extLst>
                      <a:ext uri="{FF2B5EF4-FFF2-40B4-BE49-F238E27FC236}">
                        <a16:creationId xmlns:a16="http://schemas.microsoft.com/office/drawing/2014/main" id="{4086E528-97CB-4324-93DB-949AC6C74D3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8" name="Straight Connector 467">
                    <a:extLst>
                      <a:ext uri="{FF2B5EF4-FFF2-40B4-BE49-F238E27FC236}">
                        <a16:creationId xmlns:a16="http://schemas.microsoft.com/office/drawing/2014/main" id="{02F0FBF1-4A76-40C3-BC13-EE15DC13254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9" name="Straight Connector 468">
                    <a:extLst>
                      <a:ext uri="{FF2B5EF4-FFF2-40B4-BE49-F238E27FC236}">
                        <a16:creationId xmlns:a16="http://schemas.microsoft.com/office/drawing/2014/main" id="{369080C0-335E-4681-9A75-89AF2EF245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5" name="Group 394">
                  <a:extLst>
                    <a:ext uri="{FF2B5EF4-FFF2-40B4-BE49-F238E27FC236}">
                      <a16:creationId xmlns:a16="http://schemas.microsoft.com/office/drawing/2014/main" id="{D2D7A086-177F-4C3B-82A4-B80EDD94BE11}"/>
                    </a:ext>
                  </a:extLst>
                </p:cNvPr>
                <p:cNvGrpSpPr/>
                <p:nvPr/>
              </p:nvGrpSpPr>
              <p:grpSpPr>
                <a:xfrm rot="19298641">
                  <a:off x="3521818" y="337895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64" name="Straight Connector 463">
                    <a:extLst>
                      <a:ext uri="{FF2B5EF4-FFF2-40B4-BE49-F238E27FC236}">
                        <a16:creationId xmlns:a16="http://schemas.microsoft.com/office/drawing/2014/main" id="{7550B8D1-8B94-46BF-889E-7967203DAB1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5" name="Straight Connector 464">
                    <a:extLst>
                      <a:ext uri="{FF2B5EF4-FFF2-40B4-BE49-F238E27FC236}">
                        <a16:creationId xmlns:a16="http://schemas.microsoft.com/office/drawing/2014/main" id="{62ACC065-9BAE-499B-BF83-49277BC9CA2D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6" name="Straight Connector 465">
                    <a:extLst>
                      <a:ext uri="{FF2B5EF4-FFF2-40B4-BE49-F238E27FC236}">
                        <a16:creationId xmlns:a16="http://schemas.microsoft.com/office/drawing/2014/main" id="{2DFE24C8-8E74-4326-BDF4-9703267BA8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6" name="Group 395">
                  <a:extLst>
                    <a:ext uri="{FF2B5EF4-FFF2-40B4-BE49-F238E27FC236}">
                      <a16:creationId xmlns:a16="http://schemas.microsoft.com/office/drawing/2014/main" id="{91E59359-3999-4EA8-87B2-36F518A2B1D1}"/>
                    </a:ext>
                  </a:extLst>
                </p:cNvPr>
                <p:cNvGrpSpPr/>
                <p:nvPr/>
              </p:nvGrpSpPr>
              <p:grpSpPr>
                <a:xfrm rot="17982198">
                  <a:off x="3427368" y="344031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61" name="Straight Connector 460">
                    <a:extLst>
                      <a:ext uri="{FF2B5EF4-FFF2-40B4-BE49-F238E27FC236}">
                        <a16:creationId xmlns:a16="http://schemas.microsoft.com/office/drawing/2014/main" id="{551138F6-2CC6-4434-AD0C-B8F553FDB1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2" name="Straight Connector 461">
                    <a:extLst>
                      <a:ext uri="{FF2B5EF4-FFF2-40B4-BE49-F238E27FC236}">
                        <a16:creationId xmlns:a16="http://schemas.microsoft.com/office/drawing/2014/main" id="{591C9C75-DEB3-45F7-92F5-31A7C31A003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3" name="Straight Connector 462">
                    <a:extLst>
                      <a:ext uri="{FF2B5EF4-FFF2-40B4-BE49-F238E27FC236}">
                        <a16:creationId xmlns:a16="http://schemas.microsoft.com/office/drawing/2014/main" id="{DC8A12FA-CB39-4828-A0BD-B6726E730E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7" name="Group 396">
                  <a:extLst>
                    <a:ext uri="{FF2B5EF4-FFF2-40B4-BE49-F238E27FC236}">
                      <a16:creationId xmlns:a16="http://schemas.microsoft.com/office/drawing/2014/main" id="{B638D2F7-3184-4807-81BD-4D5DD7621475}"/>
                    </a:ext>
                  </a:extLst>
                </p:cNvPr>
                <p:cNvGrpSpPr/>
                <p:nvPr/>
              </p:nvGrpSpPr>
              <p:grpSpPr>
                <a:xfrm rot="17492835">
                  <a:off x="3361129" y="351430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58" name="Straight Connector 457">
                    <a:extLst>
                      <a:ext uri="{FF2B5EF4-FFF2-40B4-BE49-F238E27FC236}">
                        <a16:creationId xmlns:a16="http://schemas.microsoft.com/office/drawing/2014/main" id="{45AAEEEC-2E67-47B9-A338-E6AC40E346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9" name="Straight Connector 458">
                    <a:extLst>
                      <a:ext uri="{FF2B5EF4-FFF2-40B4-BE49-F238E27FC236}">
                        <a16:creationId xmlns:a16="http://schemas.microsoft.com/office/drawing/2014/main" id="{3EAD71ED-560E-4F40-959C-1D8870CCFFF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60" name="Straight Connector 459">
                    <a:extLst>
                      <a:ext uri="{FF2B5EF4-FFF2-40B4-BE49-F238E27FC236}">
                        <a16:creationId xmlns:a16="http://schemas.microsoft.com/office/drawing/2014/main" id="{D84BA69B-C267-43E2-996A-5C21708593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8" name="Group 397">
                  <a:extLst>
                    <a:ext uri="{FF2B5EF4-FFF2-40B4-BE49-F238E27FC236}">
                      <a16:creationId xmlns:a16="http://schemas.microsoft.com/office/drawing/2014/main" id="{25162866-A168-4333-86D7-75CFE299A6DF}"/>
                    </a:ext>
                  </a:extLst>
                </p:cNvPr>
                <p:cNvGrpSpPr/>
                <p:nvPr/>
              </p:nvGrpSpPr>
              <p:grpSpPr>
                <a:xfrm rot="16556360">
                  <a:off x="3327991" y="362403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55" name="Straight Connector 454">
                    <a:extLst>
                      <a:ext uri="{FF2B5EF4-FFF2-40B4-BE49-F238E27FC236}">
                        <a16:creationId xmlns:a16="http://schemas.microsoft.com/office/drawing/2014/main" id="{95494813-7E77-44A0-909E-9699B5CF6D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6" name="Straight Connector 455">
                    <a:extLst>
                      <a:ext uri="{FF2B5EF4-FFF2-40B4-BE49-F238E27FC236}">
                        <a16:creationId xmlns:a16="http://schemas.microsoft.com/office/drawing/2014/main" id="{B51DA3A8-4321-4944-B4B6-D5C0EBF9BEA8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7" name="Straight Connector 456">
                    <a:extLst>
                      <a:ext uri="{FF2B5EF4-FFF2-40B4-BE49-F238E27FC236}">
                        <a16:creationId xmlns:a16="http://schemas.microsoft.com/office/drawing/2014/main" id="{DFF1A379-7EAC-4390-AA0D-A0CA45C5DA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99" name="Group 398">
                  <a:extLst>
                    <a:ext uri="{FF2B5EF4-FFF2-40B4-BE49-F238E27FC236}">
                      <a16:creationId xmlns:a16="http://schemas.microsoft.com/office/drawing/2014/main" id="{841A64B4-F53E-414F-967A-C0137A40117D}"/>
                    </a:ext>
                  </a:extLst>
                </p:cNvPr>
                <p:cNvGrpSpPr/>
                <p:nvPr/>
              </p:nvGrpSpPr>
              <p:grpSpPr>
                <a:xfrm rot="15413600">
                  <a:off x="3313775" y="371338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52" name="Straight Connector 451">
                    <a:extLst>
                      <a:ext uri="{FF2B5EF4-FFF2-40B4-BE49-F238E27FC236}">
                        <a16:creationId xmlns:a16="http://schemas.microsoft.com/office/drawing/2014/main" id="{B0A10CF5-31D5-4506-AD05-F21745F5ADD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3" name="Straight Connector 452">
                    <a:extLst>
                      <a:ext uri="{FF2B5EF4-FFF2-40B4-BE49-F238E27FC236}">
                        <a16:creationId xmlns:a16="http://schemas.microsoft.com/office/drawing/2014/main" id="{66AD95C9-B047-4BB6-AAEA-F08252CFE77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4" name="Straight Connector 453">
                    <a:extLst>
                      <a:ext uri="{FF2B5EF4-FFF2-40B4-BE49-F238E27FC236}">
                        <a16:creationId xmlns:a16="http://schemas.microsoft.com/office/drawing/2014/main" id="{7A069B57-11DB-4637-9847-3032BAC8210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FF1E963A-A88B-45AF-AB8A-4CAAFF99821E}"/>
                    </a:ext>
                  </a:extLst>
                </p:cNvPr>
                <p:cNvGrpSpPr/>
                <p:nvPr/>
              </p:nvGrpSpPr>
              <p:grpSpPr>
                <a:xfrm rot="13865800">
                  <a:off x="3321609" y="380910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49" name="Straight Connector 448">
                    <a:extLst>
                      <a:ext uri="{FF2B5EF4-FFF2-40B4-BE49-F238E27FC236}">
                        <a16:creationId xmlns:a16="http://schemas.microsoft.com/office/drawing/2014/main" id="{706C0012-02F2-4F5B-A07F-7028E569F8D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0" name="Straight Connector 449">
                    <a:extLst>
                      <a:ext uri="{FF2B5EF4-FFF2-40B4-BE49-F238E27FC236}">
                        <a16:creationId xmlns:a16="http://schemas.microsoft.com/office/drawing/2014/main" id="{A5D8E589-D566-4170-9162-A5210E4B996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51" name="Straight Connector 450">
                    <a:extLst>
                      <a:ext uri="{FF2B5EF4-FFF2-40B4-BE49-F238E27FC236}">
                        <a16:creationId xmlns:a16="http://schemas.microsoft.com/office/drawing/2014/main" id="{5E897F72-DF5A-4A24-AC04-5428C809D8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1" name="Group 400">
                  <a:extLst>
                    <a:ext uri="{FF2B5EF4-FFF2-40B4-BE49-F238E27FC236}">
                      <a16:creationId xmlns:a16="http://schemas.microsoft.com/office/drawing/2014/main" id="{B01FEE25-94CE-4241-999F-014BB5740DA5}"/>
                    </a:ext>
                  </a:extLst>
                </p:cNvPr>
                <p:cNvGrpSpPr/>
                <p:nvPr/>
              </p:nvGrpSpPr>
              <p:grpSpPr>
                <a:xfrm rot="12939045">
                  <a:off x="3380595" y="391865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46" name="Straight Connector 445">
                    <a:extLst>
                      <a:ext uri="{FF2B5EF4-FFF2-40B4-BE49-F238E27FC236}">
                        <a16:creationId xmlns:a16="http://schemas.microsoft.com/office/drawing/2014/main" id="{7DCCE482-4DE2-4CA3-A052-09ADB6FF33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7" name="Straight Connector 446">
                    <a:extLst>
                      <a:ext uri="{FF2B5EF4-FFF2-40B4-BE49-F238E27FC236}">
                        <a16:creationId xmlns:a16="http://schemas.microsoft.com/office/drawing/2014/main" id="{8322BC27-9855-4B78-9995-9204FD7BC2D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8" name="Straight Connector 447">
                    <a:extLst>
                      <a:ext uri="{FF2B5EF4-FFF2-40B4-BE49-F238E27FC236}">
                        <a16:creationId xmlns:a16="http://schemas.microsoft.com/office/drawing/2014/main" id="{12990E62-FFE1-4F8E-8825-3CCF5E9559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2" name="Group 401">
                  <a:extLst>
                    <a:ext uri="{FF2B5EF4-FFF2-40B4-BE49-F238E27FC236}">
                      <a16:creationId xmlns:a16="http://schemas.microsoft.com/office/drawing/2014/main" id="{883CA348-01FC-4066-B6C5-3262A0864991}"/>
                    </a:ext>
                  </a:extLst>
                </p:cNvPr>
                <p:cNvGrpSpPr/>
                <p:nvPr/>
              </p:nvGrpSpPr>
              <p:grpSpPr>
                <a:xfrm rot="12136172">
                  <a:off x="3443253" y="398074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43" name="Straight Connector 442">
                    <a:extLst>
                      <a:ext uri="{FF2B5EF4-FFF2-40B4-BE49-F238E27FC236}">
                        <a16:creationId xmlns:a16="http://schemas.microsoft.com/office/drawing/2014/main" id="{CA423F26-323D-47DB-B827-730B177DDD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4" name="Straight Connector 443">
                    <a:extLst>
                      <a:ext uri="{FF2B5EF4-FFF2-40B4-BE49-F238E27FC236}">
                        <a16:creationId xmlns:a16="http://schemas.microsoft.com/office/drawing/2014/main" id="{CA1ED1ED-A5F2-47EA-B707-32A947D0F0FA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5" name="Straight Connector 444">
                    <a:extLst>
                      <a:ext uri="{FF2B5EF4-FFF2-40B4-BE49-F238E27FC236}">
                        <a16:creationId xmlns:a16="http://schemas.microsoft.com/office/drawing/2014/main" id="{596059D3-41BC-4855-8988-3D8FD3BE04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3" name="Group 402">
                  <a:extLst>
                    <a:ext uri="{FF2B5EF4-FFF2-40B4-BE49-F238E27FC236}">
                      <a16:creationId xmlns:a16="http://schemas.microsoft.com/office/drawing/2014/main" id="{083DC7BA-52A2-4901-8B9F-4E1E11809179}"/>
                    </a:ext>
                  </a:extLst>
                </p:cNvPr>
                <p:cNvGrpSpPr/>
                <p:nvPr/>
              </p:nvGrpSpPr>
              <p:grpSpPr>
                <a:xfrm rot="12136172">
                  <a:off x="3543467" y="404267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40" name="Straight Connector 439">
                    <a:extLst>
                      <a:ext uri="{FF2B5EF4-FFF2-40B4-BE49-F238E27FC236}">
                        <a16:creationId xmlns:a16="http://schemas.microsoft.com/office/drawing/2014/main" id="{AE0D8F68-102B-407C-A522-09B5E27B5C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1" name="Straight Connector 440">
                    <a:extLst>
                      <a:ext uri="{FF2B5EF4-FFF2-40B4-BE49-F238E27FC236}">
                        <a16:creationId xmlns:a16="http://schemas.microsoft.com/office/drawing/2014/main" id="{1854F01B-24EE-443E-BF8E-F82B1B3D0A68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42" name="Straight Connector 441">
                    <a:extLst>
                      <a:ext uri="{FF2B5EF4-FFF2-40B4-BE49-F238E27FC236}">
                        <a16:creationId xmlns:a16="http://schemas.microsoft.com/office/drawing/2014/main" id="{6119D57C-A1B9-4D40-96BC-3BF17A8C50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4" name="Group 403">
                  <a:extLst>
                    <a:ext uri="{FF2B5EF4-FFF2-40B4-BE49-F238E27FC236}">
                      <a16:creationId xmlns:a16="http://schemas.microsoft.com/office/drawing/2014/main" id="{4DF9DB70-A6C1-46DA-8048-52424F872C6C}"/>
                    </a:ext>
                  </a:extLst>
                </p:cNvPr>
                <p:cNvGrpSpPr/>
                <p:nvPr/>
              </p:nvGrpSpPr>
              <p:grpSpPr>
                <a:xfrm rot="10567491">
                  <a:off x="3648979" y="408037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37" name="Straight Connector 436">
                    <a:extLst>
                      <a:ext uri="{FF2B5EF4-FFF2-40B4-BE49-F238E27FC236}">
                        <a16:creationId xmlns:a16="http://schemas.microsoft.com/office/drawing/2014/main" id="{1C49E5BE-1EA8-47E4-A035-04A9AE4CEF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8" name="Straight Connector 437">
                    <a:extLst>
                      <a:ext uri="{FF2B5EF4-FFF2-40B4-BE49-F238E27FC236}">
                        <a16:creationId xmlns:a16="http://schemas.microsoft.com/office/drawing/2014/main" id="{B4F36EE7-3383-4082-A73C-898253BEC10F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9" name="Straight Connector 438">
                    <a:extLst>
                      <a:ext uri="{FF2B5EF4-FFF2-40B4-BE49-F238E27FC236}">
                        <a16:creationId xmlns:a16="http://schemas.microsoft.com/office/drawing/2014/main" id="{1428CD5E-E05C-4BDF-A117-4C4FD41AB1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5" name="Group 404">
                  <a:extLst>
                    <a:ext uri="{FF2B5EF4-FFF2-40B4-BE49-F238E27FC236}">
                      <a16:creationId xmlns:a16="http://schemas.microsoft.com/office/drawing/2014/main" id="{47C57111-7DF2-4CF6-AF52-E755BB01A902}"/>
                    </a:ext>
                  </a:extLst>
                </p:cNvPr>
                <p:cNvGrpSpPr/>
                <p:nvPr/>
              </p:nvGrpSpPr>
              <p:grpSpPr>
                <a:xfrm rot="8982888">
                  <a:off x="3757016" y="408917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34" name="Straight Connector 433">
                    <a:extLst>
                      <a:ext uri="{FF2B5EF4-FFF2-40B4-BE49-F238E27FC236}">
                        <a16:creationId xmlns:a16="http://schemas.microsoft.com/office/drawing/2014/main" id="{E760A746-3F0E-4A3E-B9AC-F5D6144A83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5" name="Straight Connector 434">
                    <a:extLst>
                      <a:ext uri="{FF2B5EF4-FFF2-40B4-BE49-F238E27FC236}">
                        <a16:creationId xmlns:a16="http://schemas.microsoft.com/office/drawing/2014/main" id="{DF3B0E58-DE83-413B-9F58-8A4EA4B1D298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6" name="Straight Connector 435">
                    <a:extLst>
                      <a:ext uri="{FF2B5EF4-FFF2-40B4-BE49-F238E27FC236}">
                        <a16:creationId xmlns:a16="http://schemas.microsoft.com/office/drawing/2014/main" id="{FBF99DDE-81DD-4C98-976A-E618E12F99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6" name="Group 405">
                  <a:extLst>
                    <a:ext uri="{FF2B5EF4-FFF2-40B4-BE49-F238E27FC236}">
                      <a16:creationId xmlns:a16="http://schemas.microsoft.com/office/drawing/2014/main" id="{AE2E9607-5F51-42EB-A385-7FB0F0D8CF69}"/>
                    </a:ext>
                  </a:extLst>
                </p:cNvPr>
                <p:cNvGrpSpPr/>
                <p:nvPr/>
              </p:nvGrpSpPr>
              <p:grpSpPr>
                <a:xfrm rot="8312402">
                  <a:off x="3875651" y="404165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31" name="Straight Connector 430">
                    <a:extLst>
                      <a:ext uri="{FF2B5EF4-FFF2-40B4-BE49-F238E27FC236}">
                        <a16:creationId xmlns:a16="http://schemas.microsoft.com/office/drawing/2014/main" id="{C7127B88-04AE-45E0-991D-A5E2CB582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2" name="Straight Connector 431">
                    <a:extLst>
                      <a:ext uri="{FF2B5EF4-FFF2-40B4-BE49-F238E27FC236}">
                        <a16:creationId xmlns:a16="http://schemas.microsoft.com/office/drawing/2014/main" id="{897BA909-614B-4D83-A486-96D32A2CF07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3" name="Straight Connector 432">
                    <a:extLst>
                      <a:ext uri="{FF2B5EF4-FFF2-40B4-BE49-F238E27FC236}">
                        <a16:creationId xmlns:a16="http://schemas.microsoft.com/office/drawing/2014/main" id="{ACA6B803-C7C9-4453-AD89-F22C8EE061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7" name="Group 406">
                  <a:extLst>
                    <a:ext uri="{FF2B5EF4-FFF2-40B4-BE49-F238E27FC236}">
                      <a16:creationId xmlns:a16="http://schemas.microsoft.com/office/drawing/2014/main" id="{82A629BE-CAE5-4794-80E3-7566601CE42F}"/>
                    </a:ext>
                  </a:extLst>
                </p:cNvPr>
                <p:cNvGrpSpPr/>
                <p:nvPr/>
              </p:nvGrpSpPr>
              <p:grpSpPr>
                <a:xfrm rot="7506370">
                  <a:off x="3974456" y="3980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28" name="Straight Connector 427">
                    <a:extLst>
                      <a:ext uri="{FF2B5EF4-FFF2-40B4-BE49-F238E27FC236}">
                        <a16:creationId xmlns:a16="http://schemas.microsoft.com/office/drawing/2014/main" id="{0E757443-09CB-4BB0-82C1-260A5E240A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9" name="Straight Connector 428">
                    <a:extLst>
                      <a:ext uri="{FF2B5EF4-FFF2-40B4-BE49-F238E27FC236}">
                        <a16:creationId xmlns:a16="http://schemas.microsoft.com/office/drawing/2014/main" id="{8EEB46D8-07AE-4CFE-9217-EE35480C6AB3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30" name="Straight Connector 429">
                    <a:extLst>
                      <a:ext uri="{FF2B5EF4-FFF2-40B4-BE49-F238E27FC236}">
                        <a16:creationId xmlns:a16="http://schemas.microsoft.com/office/drawing/2014/main" id="{6C8AEE09-F16B-4A57-BEB4-E6882C7470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36BE7B89-C746-4099-B095-C93D4055294B}"/>
                    </a:ext>
                  </a:extLst>
                </p:cNvPr>
                <p:cNvGrpSpPr/>
                <p:nvPr/>
              </p:nvGrpSpPr>
              <p:grpSpPr>
                <a:xfrm rot="6615233">
                  <a:off x="4041077" y="388157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25" name="Straight Connector 424">
                    <a:extLst>
                      <a:ext uri="{FF2B5EF4-FFF2-40B4-BE49-F238E27FC236}">
                        <a16:creationId xmlns:a16="http://schemas.microsoft.com/office/drawing/2014/main" id="{2DF82104-702E-44AB-AD62-72F824A567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6" name="Straight Connector 425">
                    <a:extLst>
                      <a:ext uri="{FF2B5EF4-FFF2-40B4-BE49-F238E27FC236}">
                        <a16:creationId xmlns:a16="http://schemas.microsoft.com/office/drawing/2014/main" id="{468FAECA-BF3F-4F21-9BFF-C975D6028D66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7" name="Straight Connector 426">
                    <a:extLst>
                      <a:ext uri="{FF2B5EF4-FFF2-40B4-BE49-F238E27FC236}">
                        <a16:creationId xmlns:a16="http://schemas.microsoft.com/office/drawing/2014/main" id="{47102E0C-EA5A-4BD8-B235-09B00FCB155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09" name="Group 408">
                  <a:extLst>
                    <a:ext uri="{FF2B5EF4-FFF2-40B4-BE49-F238E27FC236}">
                      <a16:creationId xmlns:a16="http://schemas.microsoft.com/office/drawing/2014/main" id="{4AFA76A8-BCF5-4E1A-9639-89D267BC0431}"/>
                    </a:ext>
                  </a:extLst>
                </p:cNvPr>
                <p:cNvGrpSpPr/>
                <p:nvPr/>
              </p:nvGrpSpPr>
              <p:grpSpPr>
                <a:xfrm rot="5400000">
                  <a:off x="4084589" y="378295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22" name="Straight Connector 421">
                    <a:extLst>
                      <a:ext uri="{FF2B5EF4-FFF2-40B4-BE49-F238E27FC236}">
                        <a16:creationId xmlns:a16="http://schemas.microsoft.com/office/drawing/2014/main" id="{82C485F3-4CE5-478D-A2AC-A03EC12E83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3" name="Straight Connector 422">
                    <a:extLst>
                      <a:ext uri="{FF2B5EF4-FFF2-40B4-BE49-F238E27FC236}">
                        <a16:creationId xmlns:a16="http://schemas.microsoft.com/office/drawing/2014/main" id="{111A6D0B-75F0-4197-85F5-D0D0A9907BE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4" name="Straight Connector 423">
                    <a:extLst>
                      <a:ext uri="{FF2B5EF4-FFF2-40B4-BE49-F238E27FC236}">
                        <a16:creationId xmlns:a16="http://schemas.microsoft.com/office/drawing/2014/main" id="{CCB6CF98-F147-42BF-A9F2-99FF7B3C720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10" name="Group 409">
                  <a:extLst>
                    <a:ext uri="{FF2B5EF4-FFF2-40B4-BE49-F238E27FC236}">
                      <a16:creationId xmlns:a16="http://schemas.microsoft.com/office/drawing/2014/main" id="{8B4F6A61-D0C8-4EE9-A113-910565F1AFDB}"/>
                    </a:ext>
                  </a:extLst>
                </p:cNvPr>
                <p:cNvGrpSpPr/>
                <p:nvPr/>
              </p:nvGrpSpPr>
              <p:grpSpPr>
                <a:xfrm rot="4106782">
                  <a:off x="4088741" y="368577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19" name="Straight Connector 418">
                    <a:extLst>
                      <a:ext uri="{FF2B5EF4-FFF2-40B4-BE49-F238E27FC236}">
                        <a16:creationId xmlns:a16="http://schemas.microsoft.com/office/drawing/2014/main" id="{DE871A91-9667-4190-81C1-8B99A3AD18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0" name="Straight Connector 419">
                    <a:extLst>
                      <a:ext uri="{FF2B5EF4-FFF2-40B4-BE49-F238E27FC236}">
                        <a16:creationId xmlns:a16="http://schemas.microsoft.com/office/drawing/2014/main" id="{52A825A2-0AC6-4F74-8473-E3A5CC77B801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1" name="Straight Connector 420">
                    <a:extLst>
                      <a:ext uri="{FF2B5EF4-FFF2-40B4-BE49-F238E27FC236}">
                        <a16:creationId xmlns:a16="http://schemas.microsoft.com/office/drawing/2014/main" id="{C416AC5A-9DDA-437A-8ED8-A2E8D050813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11" name="Group 410">
                  <a:extLst>
                    <a:ext uri="{FF2B5EF4-FFF2-40B4-BE49-F238E27FC236}">
                      <a16:creationId xmlns:a16="http://schemas.microsoft.com/office/drawing/2014/main" id="{718A38DA-089E-42DF-850A-4641CE6E1018}"/>
                    </a:ext>
                  </a:extLst>
                </p:cNvPr>
                <p:cNvGrpSpPr/>
                <p:nvPr/>
              </p:nvGrpSpPr>
              <p:grpSpPr>
                <a:xfrm rot="2979144">
                  <a:off x="4074546" y="358256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16" name="Straight Connector 415">
                    <a:extLst>
                      <a:ext uri="{FF2B5EF4-FFF2-40B4-BE49-F238E27FC236}">
                        <a16:creationId xmlns:a16="http://schemas.microsoft.com/office/drawing/2014/main" id="{34872624-2D1D-405A-9936-BFDF4CCE3F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7" name="Straight Connector 416">
                    <a:extLst>
                      <a:ext uri="{FF2B5EF4-FFF2-40B4-BE49-F238E27FC236}">
                        <a16:creationId xmlns:a16="http://schemas.microsoft.com/office/drawing/2014/main" id="{B8415BE3-7B99-4ABD-B2AD-130AA3A29EB6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8" name="Straight Connector 417">
                    <a:extLst>
                      <a:ext uri="{FF2B5EF4-FFF2-40B4-BE49-F238E27FC236}">
                        <a16:creationId xmlns:a16="http://schemas.microsoft.com/office/drawing/2014/main" id="{3A940C6F-9067-4D5B-A653-9910DBB667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412" name="Group 411">
                  <a:extLst>
                    <a:ext uri="{FF2B5EF4-FFF2-40B4-BE49-F238E27FC236}">
                      <a16:creationId xmlns:a16="http://schemas.microsoft.com/office/drawing/2014/main" id="{E73744CC-1F7E-4B5D-B359-73A5ADAF837A}"/>
                    </a:ext>
                  </a:extLst>
                </p:cNvPr>
                <p:cNvGrpSpPr/>
                <p:nvPr/>
              </p:nvGrpSpPr>
              <p:grpSpPr>
                <a:xfrm rot="2132274">
                  <a:off x="4016356" y="34914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413" name="Straight Connector 412">
                    <a:extLst>
                      <a:ext uri="{FF2B5EF4-FFF2-40B4-BE49-F238E27FC236}">
                        <a16:creationId xmlns:a16="http://schemas.microsoft.com/office/drawing/2014/main" id="{1FEE973A-5F10-430B-A0AB-58162062B5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4" name="Straight Connector 413">
                    <a:extLst>
                      <a:ext uri="{FF2B5EF4-FFF2-40B4-BE49-F238E27FC236}">
                        <a16:creationId xmlns:a16="http://schemas.microsoft.com/office/drawing/2014/main" id="{F8413B5F-88EF-4AE3-8DCE-0D0D11BC155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15" name="Straight Connector 414">
                    <a:extLst>
                      <a:ext uri="{FF2B5EF4-FFF2-40B4-BE49-F238E27FC236}">
                        <a16:creationId xmlns:a16="http://schemas.microsoft.com/office/drawing/2014/main" id="{F7E7BB66-3E12-4B1C-98EA-8D38775644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361" name="Group 360">
                <a:extLst>
                  <a:ext uri="{FF2B5EF4-FFF2-40B4-BE49-F238E27FC236}">
                    <a16:creationId xmlns:a16="http://schemas.microsoft.com/office/drawing/2014/main" id="{AF40AEC2-CB5A-4633-B86C-767485AEF553}"/>
                  </a:ext>
                </a:extLst>
              </p:cNvPr>
              <p:cNvGrpSpPr/>
              <p:nvPr/>
            </p:nvGrpSpPr>
            <p:grpSpPr>
              <a:xfrm>
                <a:off x="3034277" y="4630933"/>
                <a:ext cx="468956" cy="448050"/>
                <a:chOff x="3034277" y="4630933"/>
                <a:chExt cx="468956" cy="448050"/>
              </a:xfrm>
            </p:grpSpPr>
            <p:grpSp>
              <p:nvGrpSpPr>
                <p:cNvPr id="362" name="Group 361">
                  <a:extLst>
                    <a:ext uri="{FF2B5EF4-FFF2-40B4-BE49-F238E27FC236}">
                      <a16:creationId xmlns:a16="http://schemas.microsoft.com/office/drawing/2014/main" id="{80FDAF28-E3D8-4C9B-BC1D-F008651A6698}"/>
                    </a:ext>
                  </a:extLst>
                </p:cNvPr>
                <p:cNvGrpSpPr/>
                <p:nvPr/>
              </p:nvGrpSpPr>
              <p:grpSpPr>
                <a:xfrm>
                  <a:off x="3034277" y="4630933"/>
                  <a:ext cx="468956" cy="448050"/>
                  <a:chOff x="3034277" y="4630933"/>
                  <a:chExt cx="468956" cy="448050"/>
                </a:xfrm>
              </p:grpSpPr>
              <p:sp>
                <p:nvSpPr>
                  <p:cNvPr id="364" name="Oval 363">
                    <a:extLst>
                      <a:ext uri="{FF2B5EF4-FFF2-40B4-BE49-F238E27FC236}">
                        <a16:creationId xmlns:a16="http://schemas.microsoft.com/office/drawing/2014/main" id="{46A401A2-ADE3-442C-A16E-8DB02945CD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34277" y="468718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3201EF1F-04C4-4E85-8F76-4A9D4FAA6A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66764" y="465125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6" name="Oval 365">
                    <a:extLst>
                      <a:ext uri="{FF2B5EF4-FFF2-40B4-BE49-F238E27FC236}">
                        <a16:creationId xmlns:a16="http://schemas.microsoft.com/office/drawing/2014/main" id="{97BCBCFB-0AD5-424B-AB3B-91D01B89B0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01052" y="46834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7" name="Oval 366">
                    <a:extLst>
                      <a:ext uri="{FF2B5EF4-FFF2-40B4-BE49-F238E27FC236}">
                        <a16:creationId xmlns:a16="http://schemas.microsoft.com/office/drawing/2014/main" id="{6FB94D2A-86A2-4D42-8F04-A1F2F0A020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6594" y="473471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8" name="Oval 367">
                    <a:extLst>
                      <a:ext uri="{FF2B5EF4-FFF2-40B4-BE49-F238E27FC236}">
                        <a16:creationId xmlns:a16="http://schemas.microsoft.com/office/drawing/2014/main" id="{0BA42359-871B-4674-A41F-05DD45F89C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62864" y="470117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9" name="Oval 368">
                    <a:extLst>
                      <a:ext uri="{FF2B5EF4-FFF2-40B4-BE49-F238E27FC236}">
                        <a16:creationId xmlns:a16="http://schemas.microsoft.com/office/drawing/2014/main" id="{23127AFA-4299-4BCA-B5B6-2867FB7528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74956" y="465248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0" name="Oval 369">
                    <a:extLst>
                      <a:ext uri="{FF2B5EF4-FFF2-40B4-BE49-F238E27FC236}">
                        <a16:creationId xmlns:a16="http://schemas.microsoft.com/office/drawing/2014/main" id="{B5203A13-57B1-4721-98D6-69F4835B27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9845" y="463710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1" name="Oval 370">
                    <a:extLst>
                      <a:ext uri="{FF2B5EF4-FFF2-40B4-BE49-F238E27FC236}">
                        <a16:creationId xmlns:a16="http://schemas.microsoft.com/office/drawing/2014/main" id="{9CB2BC56-19D2-4812-83FC-E11322F061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44247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2" name="Oval 371">
                    <a:extLst>
                      <a:ext uri="{FF2B5EF4-FFF2-40B4-BE49-F238E27FC236}">
                        <a16:creationId xmlns:a16="http://schemas.microsoft.com/office/drawing/2014/main" id="{6931465C-F129-4AE2-B2A5-7487CED6A8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83167" y="472612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3" name="Oval 372">
                    <a:extLst>
                      <a:ext uri="{FF2B5EF4-FFF2-40B4-BE49-F238E27FC236}">
                        <a16:creationId xmlns:a16="http://schemas.microsoft.com/office/drawing/2014/main" id="{9209C79F-5536-416A-AAFA-16D0AA9AB4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08288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4" name="Oval 373">
                    <a:extLst>
                      <a:ext uri="{FF2B5EF4-FFF2-40B4-BE49-F238E27FC236}">
                        <a16:creationId xmlns:a16="http://schemas.microsoft.com/office/drawing/2014/main" id="{C6349A7F-BCF4-4AC0-B104-2528674524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25606" y="463093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5" name="Oval 374">
                    <a:extLst>
                      <a:ext uri="{FF2B5EF4-FFF2-40B4-BE49-F238E27FC236}">
                        <a16:creationId xmlns:a16="http://schemas.microsoft.com/office/drawing/2014/main" id="{B36DDD13-0CD9-4B52-AFA9-6C6B0BDD1A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7029" y="463093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6" name="Oval 375">
                    <a:extLst>
                      <a:ext uri="{FF2B5EF4-FFF2-40B4-BE49-F238E27FC236}">
                        <a16:creationId xmlns:a16="http://schemas.microsoft.com/office/drawing/2014/main" id="{72DEDBEE-3B07-43D7-8C9D-B29AAD1EF4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3597" y="466943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7" name="Oval 376">
                    <a:extLst>
                      <a:ext uri="{FF2B5EF4-FFF2-40B4-BE49-F238E27FC236}">
                        <a16:creationId xmlns:a16="http://schemas.microsoft.com/office/drawing/2014/main" id="{715AABBA-E0BA-40C9-8327-63D93123D6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06566" y="471565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Oval 377">
                    <a:extLst>
                      <a:ext uri="{FF2B5EF4-FFF2-40B4-BE49-F238E27FC236}">
                        <a16:creationId xmlns:a16="http://schemas.microsoft.com/office/drawing/2014/main" id="{A9389A83-F789-49E9-9858-6D9E73BE51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5927" y="475955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9" name="Oval 378">
                    <a:extLst>
                      <a:ext uri="{FF2B5EF4-FFF2-40B4-BE49-F238E27FC236}">
                        <a16:creationId xmlns:a16="http://schemas.microsoft.com/office/drawing/2014/main" id="{1EDC3386-FAB9-4C8A-A66D-CBF2EBF77A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51947" y="481084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0" name="Oval 379">
                    <a:extLst>
                      <a:ext uri="{FF2B5EF4-FFF2-40B4-BE49-F238E27FC236}">
                        <a16:creationId xmlns:a16="http://schemas.microsoft.com/office/drawing/2014/main" id="{C7482F03-583E-4C50-8B00-0928F1B647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2209" y="483745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1" name="Oval 380">
                    <a:extLst>
                      <a:ext uri="{FF2B5EF4-FFF2-40B4-BE49-F238E27FC236}">
                        <a16:creationId xmlns:a16="http://schemas.microsoft.com/office/drawing/2014/main" id="{FFF610E3-B039-4E9A-8EB5-1ACC15A485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6973" y="482796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2" name="Oval 381">
                    <a:extLst>
                      <a:ext uri="{FF2B5EF4-FFF2-40B4-BE49-F238E27FC236}">
                        <a16:creationId xmlns:a16="http://schemas.microsoft.com/office/drawing/2014/main" id="{26F5F84F-7EAD-4926-AB59-EA73805751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44527" y="48582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3" name="Oval 382">
                    <a:extLst>
                      <a:ext uri="{FF2B5EF4-FFF2-40B4-BE49-F238E27FC236}">
                        <a16:creationId xmlns:a16="http://schemas.microsoft.com/office/drawing/2014/main" id="{9E9C7747-0832-4F13-9387-F706D100C9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8328" y="490541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4" name="Oval 383">
                    <a:extLst>
                      <a:ext uri="{FF2B5EF4-FFF2-40B4-BE49-F238E27FC236}">
                        <a16:creationId xmlns:a16="http://schemas.microsoft.com/office/drawing/2014/main" id="{F95CBD16-5C97-4EA4-9132-7B578896C2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8604" y="502769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5" name="Oval 384">
                    <a:extLst>
                      <a:ext uri="{FF2B5EF4-FFF2-40B4-BE49-F238E27FC236}">
                        <a16:creationId xmlns:a16="http://schemas.microsoft.com/office/drawing/2014/main" id="{B7CADD77-2C32-45F5-806A-44F39E8B74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5046" y="50248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6" name="Oval 385">
                    <a:extLst>
                      <a:ext uri="{FF2B5EF4-FFF2-40B4-BE49-F238E27FC236}">
                        <a16:creationId xmlns:a16="http://schemas.microsoft.com/office/drawing/2014/main" id="{22818288-8AA6-4826-B2F3-099BDFD7E8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7443" y="496362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7" name="Oval 386">
                    <a:extLst>
                      <a:ext uri="{FF2B5EF4-FFF2-40B4-BE49-F238E27FC236}">
                        <a16:creationId xmlns:a16="http://schemas.microsoft.com/office/drawing/2014/main" id="{36040342-2173-4F81-A320-483EB82107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5465" y="491523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8" name="Oval 387">
                    <a:extLst>
                      <a:ext uri="{FF2B5EF4-FFF2-40B4-BE49-F238E27FC236}">
                        <a16:creationId xmlns:a16="http://schemas.microsoft.com/office/drawing/2014/main" id="{BDCD4807-29AA-441E-AB76-064E838E5D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95833" y="490662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9" name="Oval 388">
                    <a:extLst>
                      <a:ext uri="{FF2B5EF4-FFF2-40B4-BE49-F238E27FC236}">
                        <a16:creationId xmlns:a16="http://schemas.microsoft.com/office/drawing/2014/main" id="{D0581DF0-A132-4FAA-A861-723B184476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33968" y="49375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363" name="Freeform: Shape 362">
                  <a:extLst>
                    <a:ext uri="{FF2B5EF4-FFF2-40B4-BE49-F238E27FC236}">
                      <a16:creationId xmlns:a16="http://schemas.microsoft.com/office/drawing/2014/main" id="{313CA6C8-1031-49FB-B410-003ABFC9B8C8}"/>
                    </a:ext>
                  </a:extLst>
                </p:cNvPr>
                <p:cNvSpPr/>
                <p:nvPr/>
              </p:nvSpPr>
              <p:spPr bwMode="auto">
                <a:xfrm>
                  <a:off x="3052763" y="4652841"/>
                  <a:ext cx="425550" cy="407125"/>
                </a:xfrm>
                <a:custGeom>
                  <a:avLst/>
                  <a:gdLst>
                    <a:gd name="connsiteX0" fmla="*/ 0 w 425550"/>
                    <a:gd name="connsiteY0" fmla="*/ 62034 h 407125"/>
                    <a:gd name="connsiteX1" fmla="*/ 47625 w 425550"/>
                    <a:gd name="connsiteY1" fmla="*/ 23934 h 407125"/>
                    <a:gd name="connsiteX2" fmla="*/ 104775 w 425550"/>
                    <a:gd name="connsiteY2" fmla="*/ 104897 h 407125"/>
                    <a:gd name="connsiteX3" fmla="*/ 157162 w 425550"/>
                    <a:gd name="connsiteY3" fmla="*/ 19172 h 407125"/>
                    <a:gd name="connsiteX4" fmla="*/ 195262 w 425550"/>
                    <a:gd name="connsiteY4" fmla="*/ 33459 h 407125"/>
                    <a:gd name="connsiteX5" fmla="*/ 271462 w 425550"/>
                    <a:gd name="connsiteY5" fmla="*/ 95372 h 407125"/>
                    <a:gd name="connsiteX6" fmla="*/ 309562 w 425550"/>
                    <a:gd name="connsiteY6" fmla="*/ 122 h 407125"/>
                    <a:gd name="connsiteX7" fmla="*/ 395287 w 425550"/>
                    <a:gd name="connsiteY7" fmla="*/ 119184 h 407125"/>
                    <a:gd name="connsiteX8" fmla="*/ 423862 w 425550"/>
                    <a:gd name="connsiteY8" fmla="*/ 200147 h 407125"/>
                    <a:gd name="connsiteX9" fmla="*/ 352425 w 425550"/>
                    <a:gd name="connsiteY9" fmla="*/ 200147 h 407125"/>
                    <a:gd name="connsiteX10" fmla="*/ 314325 w 425550"/>
                    <a:gd name="connsiteY10" fmla="*/ 238247 h 407125"/>
                    <a:gd name="connsiteX11" fmla="*/ 338137 w 425550"/>
                    <a:gd name="connsiteY11" fmla="*/ 304922 h 407125"/>
                    <a:gd name="connsiteX12" fmla="*/ 247650 w 425550"/>
                    <a:gd name="connsiteY12" fmla="*/ 281109 h 407125"/>
                    <a:gd name="connsiteX13" fmla="*/ 223837 w 425550"/>
                    <a:gd name="connsiteY13" fmla="*/ 314447 h 407125"/>
                    <a:gd name="connsiteX14" fmla="*/ 247650 w 425550"/>
                    <a:gd name="connsiteY14" fmla="*/ 395409 h 407125"/>
                    <a:gd name="connsiteX15" fmla="*/ 190500 w 425550"/>
                    <a:gd name="connsiteY15" fmla="*/ 404934 h 407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25550" h="407125">
                      <a:moveTo>
                        <a:pt x="0" y="62034"/>
                      </a:moveTo>
                      <a:cubicBezTo>
                        <a:pt x="15081" y="39412"/>
                        <a:pt x="30163" y="16790"/>
                        <a:pt x="47625" y="23934"/>
                      </a:cubicBezTo>
                      <a:cubicBezTo>
                        <a:pt x="65087" y="31078"/>
                        <a:pt x="86519" y="105691"/>
                        <a:pt x="104775" y="104897"/>
                      </a:cubicBezTo>
                      <a:cubicBezTo>
                        <a:pt x="123031" y="104103"/>
                        <a:pt x="142081" y="31078"/>
                        <a:pt x="157162" y="19172"/>
                      </a:cubicBezTo>
                      <a:cubicBezTo>
                        <a:pt x="172243" y="7266"/>
                        <a:pt x="176212" y="20759"/>
                        <a:pt x="195262" y="33459"/>
                      </a:cubicBezTo>
                      <a:cubicBezTo>
                        <a:pt x="214312" y="46159"/>
                        <a:pt x="252412" y="100928"/>
                        <a:pt x="271462" y="95372"/>
                      </a:cubicBezTo>
                      <a:cubicBezTo>
                        <a:pt x="290512" y="89816"/>
                        <a:pt x="288925" y="-3847"/>
                        <a:pt x="309562" y="122"/>
                      </a:cubicBezTo>
                      <a:cubicBezTo>
                        <a:pt x="330199" y="4091"/>
                        <a:pt x="376237" y="85847"/>
                        <a:pt x="395287" y="119184"/>
                      </a:cubicBezTo>
                      <a:cubicBezTo>
                        <a:pt x="414337" y="152522"/>
                        <a:pt x="431006" y="186653"/>
                        <a:pt x="423862" y="200147"/>
                      </a:cubicBezTo>
                      <a:cubicBezTo>
                        <a:pt x="416718" y="213641"/>
                        <a:pt x="370681" y="193797"/>
                        <a:pt x="352425" y="200147"/>
                      </a:cubicBezTo>
                      <a:cubicBezTo>
                        <a:pt x="334169" y="206497"/>
                        <a:pt x="316706" y="220785"/>
                        <a:pt x="314325" y="238247"/>
                      </a:cubicBezTo>
                      <a:cubicBezTo>
                        <a:pt x="311944" y="255709"/>
                        <a:pt x="349250" y="297778"/>
                        <a:pt x="338137" y="304922"/>
                      </a:cubicBezTo>
                      <a:cubicBezTo>
                        <a:pt x="327025" y="312066"/>
                        <a:pt x="266700" y="279522"/>
                        <a:pt x="247650" y="281109"/>
                      </a:cubicBezTo>
                      <a:cubicBezTo>
                        <a:pt x="228600" y="282696"/>
                        <a:pt x="223837" y="295397"/>
                        <a:pt x="223837" y="314447"/>
                      </a:cubicBezTo>
                      <a:cubicBezTo>
                        <a:pt x="223837" y="333497"/>
                        <a:pt x="253206" y="380328"/>
                        <a:pt x="247650" y="395409"/>
                      </a:cubicBezTo>
                      <a:cubicBezTo>
                        <a:pt x="242094" y="410490"/>
                        <a:pt x="216297" y="407712"/>
                        <a:pt x="190500" y="404934"/>
                      </a:cubicBez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AE6EC779-B2C0-45A0-BE1D-8E3DA69542C2}"/>
                </a:ext>
              </a:extLst>
            </p:cNvPr>
            <p:cNvGrpSpPr/>
            <p:nvPr/>
          </p:nvGrpSpPr>
          <p:grpSpPr>
            <a:xfrm>
              <a:off x="6678304" y="4365461"/>
              <a:ext cx="163171" cy="157534"/>
              <a:chOff x="2806818" y="4384977"/>
              <a:chExt cx="910933" cy="879466"/>
            </a:xfrm>
          </p:grpSpPr>
          <p:grpSp>
            <p:nvGrpSpPr>
              <p:cNvPr id="480" name="Group 479">
                <a:extLst>
                  <a:ext uri="{FF2B5EF4-FFF2-40B4-BE49-F238E27FC236}">
                    <a16:creationId xmlns:a16="http://schemas.microsoft.com/office/drawing/2014/main" id="{A8777DC7-4E4D-4C63-9693-20C36F4E0ECC}"/>
                  </a:ext>
                </a:extLst>
              </p:cNvPr>
              <p:cNvGrpSpPr/>
              <p:nvPr/>
            </p:nvGrpSpPr>
            <p:grpSpPr>
              <a:xfrm>
                <a:off x="2806818" y="4384977"/>
                <a:ext cx="910933" cy="879466"/>
                <a:chOff x="3276168" y="3345672"/>
                <a:chExt cx="910933" cy="879466"/>
              </a:xfrm>
            </p:grpSpPr>
            <p:sp>
              <p:nvSpPr>
                <p:cNvPr id="510" name="Oval 509">
                  <a:extLst>
                    <a:ext uri="{FF2B5EF4-FFF2-40B4-BE49-F238E27FC236}">
                      <a16:creationId xmlns:a16="http://schemas.microsoft.com/office/drawing/2014/main" id="{889BE564-8851-4407-A790-1C19034BA364}"/>
                    </a:ext>
                  </a:extLst>
                </p:cNvPr>
                <p:cNvSpPr/>
                <p:nvPr/>
              </p:nvSpPr>
              <p:spPr bwMode="auto">
                <a:xfrm>
                  <a:off x="3377847" y="3425321"/>
                  <a:ext cx="709518" cy="709518"/>
                </a:xfrm>
                <a:prstGeom prst="ellipse">
                  <a:avLst/>
                </a:prstGeom>
                <a:solidFill>
                  <a:schemeClr val="tx1">
                    <a:lumMod val="95000"/>
                  </a:schemeClr>
                </a:solidFill>
                <a:ln w="28575">
                  <a:solidFill>
                    <a:schemeClr val="tx2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11" name="Group 510">
                  <a:extLst>
                    <a:ext uri="{FF2B5EF4-FFF2-40B4-BE49-F238E27FC236}">
                      <a16:creationId xmlns:a16="http://schemas.microsoft.com/office/drawing/2014/main" id="{4CD391DA-DBCE-4C80-B304-C4867D3E3DA6}"/>
                    </a:ext>
                  </a:extLst>
                </p:cNvPr>
                <p:cNvGrpSpPr/>
                <p:nvPr/>
              </p:nvGrpSpPr>
              <p:grpSpPr>
                <a:xfrm rot="21280321">
                  <a:off x="3741770" y="3350958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96" name="Straight Connector 595">
                    <a:extLst>
                      <a:ext uri="{FF2B5EF4-FFF2-40B4-BE49-F238E27FC236}">
                        <a16:creationId xmlns:a16="http://schemas.microsoft.com/office/drawing/2014/main" id="{D085125A-D6F5-499C-8714-5EF3B88A3A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7" name="Straight Connector 596">
                    <a:extLst>
                      <a:ext uri="{FF2B5EF4-FFF2-40B4-BE49-F238E27FC236}">
                        <a16:creationId xmlns:a16="http://schemas.microsoft.com/office/drawing/2014/main" id="{38692076-56D9-480D-BADD-84B968EA4FDC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8" name="Straight Connector 597">
                    <a:extLst>
                      <a:ext uri="{FF2B5EF4-FFF2-40B4-BE49-F238E27FC236}">
                        <a16:creationId xmlns:a16="http://schemas.microsoft.com/office/drawing/2014/main" id="{2A58791B-2380-4723-9B58-B96009AD3C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2" name="Group 511">
                  <a:extLst>
                    <a:ext uri="{FF2B5EF4-FFF2-40B4-BE49-F238E27FC236}">
                      <a16:creationId xmlns:a16="http://schemas.microsoft.com/office/drawing/2014/main" id="{3651970D-B15D-47E2-ADF1-1AC076EB2EDA}"/>
                    </a:ext>
                  </a:extLst>
                </p:cNvPr>
                <p:cNvGrpSpPr/>
                <p:nvPr/>
              </p:nvGrpSpPr>
              <p:grpSpPr>
                <a:xfrm rot="638390">
                  <a:off x="3851016" y="338106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93" name="Straight Connector 592">
                    <a:extLst>
                      <a:ext uri="{FF2B5EF4-FFF2-40B4-BE49-F238E27FC236}">
                        <a16:creationId xmlns:a16="http://schemas.microsoft.com/office/drawing/2014/main" id="{328DA920-33C4-4C2A-BB04-2131AC00C9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4" name="Straight Connector 593">
                    <a:extLst>
                      <a:ext uri="{FF2B5EF4-FFF2-40B4-BE49-F238E27FC236}">
                        <a16:creationId xmlns:a16="http://schemas.microsoft.com/office/drawing/2014/main" id="{D4791F50-42E4-44DF-8C6D-E2DF6ACB8160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5" name="Straight Connector 594">
                    <a:extLst>
                      <a:ext uri="{FF2B5EF4-FFF2-40B4-BE49-F238E27FC236}">
                        <a16:creationId xmlns:a16="http://schemas.microsoft.com/office/drawing/2014/main" id="{EAD861F2-0C2B-4E54-9361-B6B1FE696BF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3" name="Group 512">
                  <a:extLst>
                    <a:ext uri="{FF2B5EF4-FFF2-40B4-BE49-F238E27FC236}">
                      <a16:creationId xmlns:a16="http://schemas.microsoft.com/office/drawing/2014/main" id="{65399C8D-8309-41E4-A19D-E98B92C85720}"/>
                    </a:ext>
                  </a:extLst>
                </p:cNvPr>
                <p:cNvGrpSpPr/>
                <p:nvPr/>
              </p:nvGrpSpPr>
              <p:grpSpPr>
                <a:xfrm rot="1388315">
                  <a:off x="3941639" y="3437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90" name="Straight Connector 589">
                    <a:extLst>
                      <a:ext uri="{FF2B5EF4-FFF2-40B4-BE49-F238E27FC236}">
                        <a16:creationId xmlns:a16="http://schemas.microsoft.com/office/drawing/2014/main" id="{2DE57D2D-DD98-4371-9941-1BB3A36B036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1" name="Straight Connector 590">
                    <a:extLst>
                      <a:ext uri="{FF2B5EF4-FFF2-40B4-BE49-F238E27FC236}">
                        <a16:creationId xmlns:a16="http://schemas.microsoft.com/office/drawing/2014/main" id="{21C56C5B-BA61-4E11-88CD-A7856B0056B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92" name="Straight Connector 591">
                    <a:extLst>
                      <a:ext uri="{FF2B5EF4-FFF2-40B4-BE49-F238E27FC236}">
                        <a16:creationId xmlns:a16="http://schemas.microsoft.com/office/drawing/2014/main" id="{76A71203-E298-40C7-A04A-CB03CE056C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4" name="Group 513">
                  <a:extLst>
                    <a:ext uri="{FF2B5EF4-FFF2-40B4-BE49-F238E27FC236}">
                      <a16:creationId xmlns:a16="http://schemas.microsoft.com/office/drawing/2014/main" id="{E45E5081-EA55-4B86-8C41-FCF9D1EF948A}"/>
                    </a:ext>
                  </a:extLst>
                </p:cNvPr>
                <p:cNvGrpSpPr/>
                <p:nvPr/>
              </p:nvGrpSpPr>
              <p:grpSpPr>
                <a:xfrm rot="19882706">
                  <a:off x="3632022" y="3345672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87" name="Straight Connector 586">
                    <a:extLst>
                      <a:ext uri="{FF2B5EF4-FFF2-40B4-BE49-F238E27FC236}">
                        <a16:creationId xmlns:a16="http://schemas.microsoft.com/office/drawing/2014/main" id="{CA8928AB-846C-484A-82E2-7EA6AC2898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8" name="Straight Connector 587">
                    <a:extLst>
                      <a:ext uri="{FF2B5EF4-FFF2-40B4-BE49-F238E27FC236}">
                        <a16:creationId xmlns:a16="http://schemas.microsoft.com/office/drawing/2014/main" id="{2DD86E32-23B3-463E-A2F7-32C1B2B13144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9" name="Straight Connector 588">
                    <a:extLst>
                      <a:ext uri="{FF2B5EF4-FFF2-40B4-BE49-F238E27FC236}">
                        <a16:creationId xmlns:a16="http://schemas.microsoft.com/office/drawing/2014/main" id="{83C84690-0FB3-4E29-A94A-D949F13398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5" name="Group 514">
                  <a:extLst>
                    <a:ext uri="{FF2B5EF4-FFF2-40B4-BE49-F238E27FC236}">
                      <a16:creationId xmlns:a16="http://schemas.microsoft.com/office/drawing/2014/main" id="{C0BD5B74-EBC7-4173-BA5E-4820ABA111BE}"/>
                    </a:ext>
                  </a:extLst>
                </p:cNvPr>
                <p:cNvGrpSpPr/>
                <p:nvPr/>
              </p:nvGrpSpPr>
              <p:grpSpPr>
                <a:xfrm rot="19298641">
                  <a:off x="3521818" y="337895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48096581-5BD3-40B6-80F0-65AF915B6D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91918188-F3C8-4219-8196-ACDB40AACC43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6" name="Straight Connector 585">
                    <a:extLst>
                      <a:ext uri="{FF2B5EF4-FFF2-40B4-BE49-F238E27FC236}">
                        <a16:creationId xmlns:a16="http://schemas.microsoft.com/office/drawing/2014/main" id="{505DC597-2809-4A75-87B7-311C0DB9B06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6" name="Group 515">
                  <a:extLst>
                    <a:ext uri="{FF2B5EF4-FFF2-40B4-BE49-F238E27FC236}">
                      <a16:creationId xmlns:a16="http://schemas.microsoft.com/office/drawing/2014/main" id="{1B72EC37-FE31-4281-AD78-AF71409F1E1A}"/>
                    </a:ext>
                  </a:extLst>
                </p:cNvPr>
                <p:cNvGrpSpPr/>
                <p:nvPr/>
              </p:nvGrpSpPr>
              <p:grpSpPr>
                <a:xfrm rot="17982198">
                  <a:off x="3427368" y="344031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81" name="Straight Connector 580">
                    <a:extLst>
                      <a:ext uri="{FF2B5EF4-FFF2-40B4-BE49-F238E27FC236}">
                        <a16:creationId xmlns:a16="http://schemas.microsoft.com/office/drawing/2014/main" id="{5DD3CF6D-A694-426A-86A5-9A89C11800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2" name="Straight Connector 581">
                    <a:extLst>
                      <a:ext uri="{FF2B5EF4-FFF2-40B4-BE49-F238E27FC236}">
                        <a16:creationId xmlns:a16="http://schemas.microsoft.com/office/drawing/2014/main" id="{A75B779F-7376-49FC-8FD4-D25FBF31224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3" name="Straight Connector 582">
                    <a:extLst>
                      <a:ext uri="{FF2B5EF4-FFF2-40B4-BE49-F238E27FC236}">
                        <a16:creationId xmlns:a16="http://schemas.microsoft.com/office/drawing/2014/main" id="{9A11FA2F-D50A-46B7-91AD-27E1DA854E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7" name="Group 516">
                  <a:extLst>
                    <a:ext uri="{FF2B5EF4-FFF2-40B4-BE49-F238E27FC236}">
                      <a16:creationId xmlns:a16="http://schemas.microsoft.com/office/drawing/2014/main" id="{09451163-703D-4BDF-9AD1-02472AA264D6}"/>
                    </a:ext>
                  </a:extLst>
                </p:cNvPr>
                <p:cNvGrpSpPr/>
                <p:nvPr/>
              </p:nvGrpSpPr>
              <p:grpSpPr>
                <a:xfrm rot="17492835">
                  <a:off x="3361129" y="351430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78" name="Straight Connector 577">
                    <a:extLst>
                      <a:ext uri="{FF2B5EF4-FFF2-40B4-BE49-F238E27FC236}">
                        <a16:creationId xmlns:a16="http://schemas.microsoft.com/office/drawing/2014/main" id="{058F079F-C792-4A28-834E-93CD1CF47A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9" name="Straight Connector 578">
                    <a:extLst>
                      <a:ext uri="{FF2B5EF4-FFF2-40B4-BE49-F238E27FC236}">
                        <a16:creationId xmlns:a16="http://schemas.microsoft.com/office/drawing/2014/main" id="{2023513C-B2ED-462A-A490-932882F4A579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80" name="Straight Connector 579">
                    <a:extLst>
                      <a:ext uri="{FF2B5EF4-FFF2-40B4-BE49-F238E27FC236}">
                        <a16:creationId xmlns:a16="http://schemas.microsoft.com/office/drawing/2014/main" id="{42248AE1-7A37-4800-92B3-3E97D710CE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8" name="Group 517">
                  <a:extLst>
                    <a:ext uri="{FF2B5EF4-FFF2-40B4-BE49-F238E27FC236}">
                      <a16:creationId xmlns:a16="http://schemas.microsoft.com/office/drawing/2014/main" id="{78EE29FA-52F1-4B1F-BEFE-31C324CB9D34}"/>
                    </a:ext>
                  </a:extLst>
                </p:cNvPr>
                <p:cNvGrpSpPr/>
                <p:nvPr/>
              </p:nvGrpSpPr>
              <p:grpSpPr>
                <a:xfrm rot="16556360">
                  <a:off x="3327991" y="3624037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75" name="Straight Connector 574">
                    <a:extLst>
                      <a:ext uri="{FF2B5EF4-FFF2-40B4-BE49-F238E27FC236}">
                        <a16:creationId xmlns:a16="http://schemas.microsoft.com/office/drawing/2014/main" id="{DF6F25F0-0007-4C41-8E4B-5630A1DF15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6" name="Straight Connector 575">
                    <a:extLst>
                      <a:ext uri="{FF2B5EF4-FFF2-40B4-BE49-F238E27FC236}">
                        <a16:creationId xmlns:a16="http://schemas.microsoft.com/office/drawing/2014/main" id="{5B7E2BC0-293D-47EF-8111-CE3460E112C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7" name="Straight Connector 576">
                    <a:extLst>
                      <a:ext uri="{FF2B5EF4-FFF2-40B4-BE49-F238E27FC236}">
                        <a16:creationId xmlns:a16="http://schemas.microsoft.com/office/drawing/2014/main" id="{5625EF0C-4F01-45D8-8C05-C7496BDAE2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19" name="Group 518">
                  <a:extLst>
                    <a:ext uri="{FF2B5EF4-FFF2-40B4-BE49-F238E27FC236}">
                      <a16:creationId xmlns:a16="http://schemas.microsoft.com/office/drawing/2014/main" id="{F3A3B3E5-1FE2-4FD1-8679-5046B14E841A}"/>
                    </a:ext>
                  </a:extLst>
                </p:cNvPr>
                <p:cNvGrpSpPr/>
                <p:nvPr/>
              </p:nvGrpSpPr>
              <p:grpSpPr>
                <a:xfrm rot="15413600">
                  <a:off x="3313775" y="371338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72" name="Straight Connector 571">
                    <a:extLst>
                      <a:ext uri="{FF2B5EF4-FFF2-40B4-BE49-F238E27FC236}">
                        <a16:creationId xmlns:a16="http://schemas.microsoft.com/office/drawing/2014/main" id="{3F528772-17A6-4223-89B3-D1F3164BF9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3" name="Straight Connector 572">
                    <a:extLst>
                      <a:ext uri="{FF2B5EF4-FFF2-40B4-BE49-F238E27FC236}">
                        <a16:creationId xmlns:a16="http://schemas.microsoft.com/office/drawing/2014/main" id="{0769F28D-EEA4-48AD-8BE1-257798BE670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4" name="Straight Connector 573">
                    <a:extLst>
                      <a:ext uri="{FF2B5EF4-FFF2-40B4-BE49-F238E27FC236}">
                        <a16:creationId xmlns:a16="http://schemas.microsoft.com/office/drawing/2014/main" id="{6780BE77-F766-46B3-A650-029F44D410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0" name="Group 519">
                  <a:extLst>
                    <a:ext uri="{FF2B5EF4-FFF2-40B4-BE49-F238E27FC236}">
                      <a16:creationId xmlns:a16="http://schemas.microsoft.com/office/drawing/2014/main" id="{FFA948BF-7E6C-454F-918F-5EFB84942098}"/>
                    </a:ext>
                  </a:extLst>
                </p:cNvPr>
                <p:cNvGrpSpPr/>
                <p:nvPr/>
              </p:nvGrpSpPr>
              <p:grpSpPr>
                <a:xfrm rot="13865800">
                  <a:off x="3321609" y="380910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69" name="Straight Connector 568">
                    <a:extLst>
                      <a:ext uri="{FF2B5EF4-FFF2-40B4-BE49-F238E27FC236}">
                        <a16:creationId xmlns:a16="http://schemas.microsoft.com/office/drawing/2014/main" id="{D84CFB9E-F0A6-4F65-9B6F-8163B9D435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0" name="Straight Connector 569">
                    <a:extLst>
                      <a:ext uri="{FF2B5EF4-FFF2-40B4-BE49-F238E27FC236}">
                        <a16:creationId xmlns:a16="http://schemas.microsoft.com/office/drawing/2014/main" id="{263AF020-E844-478F-BBDC-4E0CA53D4B4E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71" name="Straight Connector 570">
                    <a:extLst>
                      <a:ext uri="{FF2B5EF4-FFF2-40B4-BE49-F238E27FC236}">
                        <a16:creationId xmlns:a16="http://schemas.microsoft.com/office/drawing/2014/main" id="{B91B6EA3-FE1E-4232-B8A4-51A536F38B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1" name="Group 520">
                  <a:extLst>
                    <a:ext uri="{FF2B5EF4-FFF2-40B4-BE49-F238E27FC236}">
                      <a16:creationId xmlns:a16="http://schemas.microsoft.com/office/drawing/2014/main" id="{FE3C0D64-0E66-480E-BE85-E09A8E8D01BB}"/>
                    </a:ext>
                  </a:extLst>
                </p:cNvPr>
                <p:cNvGrpSpPr/>
                <p:nvPr/>
              </p:nvGrpSpPr>
              <p:grpSpPr>
                <a:xfrm rot="12939045">
                  <a:off x="3380595" y="391865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66" name="Straight Connector 565">
                    <a:extLst>
                      <a:ext uri="{FF2B5EF4-FFF2-40B4-BE49-F238E27FC236}">
                        <a16:creationId xmlns:a16="http://schemas.microsoft.com/office/drawing/2014/main" id="{C533C84D-572D-4937-BA4F-5AF43B4924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7" name="Straight Connector 566">
                    <a:extLst>
                      <a:ext uri="{FF2B5EF4-FFF2-40B4-BE49-F238E27FC236}">
                        <a16:creationId xmlns:a16="http://schemas.microsoft.com/office/drawing/2014/main" id="{D2A0C3DB-3099-403B-9209-C57B9D210DAE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8" name="Straight Connector 567">
                    <a:extLst>
                      <a:ext uri="{FF2B5EF4-FFF2-40B4-BE49-F238E27FC236}">
                        <a16:creationId xmlns:a16="http://schemas.microsoft.com/office/drawing/2014/main" id="{5591F69C-6CFA-4A0D-AEA6-47E10BF953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2" name="Group 521">
                  <a:extLst>
                    <a:ext uri="{FF2B5EF4-FFF2-40B4-BE49-F238E27FC236}">
                      <a16:creationId xmlns:a16="http://schemas.microsoft.com/office/drawing/2014/main" id="{AF4FEB50-D898-43B3-8763-DDBB8015B5E3}"/>
                    </a:ext>
                  </a:extLst>
                </p:cNvPr>
                <p:cNvGrpSpPr/>
                <p:nvPr/>
              </p:nvGrpSpPr>
              <p:grpSpPr>
                <a:xfrm rot="12136172">
                  <a:off x="3443253" y="398074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63" name="Straight Connector 562">
                    <a:extLst>
                      <a:ext uri="{FF2B5EF4-FFF2-40B4-BE49-F238E27FC236}">
                        <a16:creationId xmlns:a16="http://schemas.microsoft.com/office/drawing/2014/main" id="{D3EBAEED-503A-45E2-97F3-BA833A13A4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4" name="Straight Connector 563">
                    <a:extLst>
                      <a:ext uri="{FF2B5EF4-FFF2-40B4-BE49-F238E27FC236}">
                        <a16:creationId xmlns:a16="http://schemas.microsoft.com/office/drawing/2014/main" id="{927F11E4-9311-4556-8F54-AD3731262C09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5" name="Straight Connector 564">
                    <a:extLst>
                      <a:ext uri="{FF2B5EF4-FFF2-40B4-BE49-F238E27FC236}">
                        <a16:creationId xmlns:a16="http://schemas.microsoft.com/office/drawing/2014/main" id="{BE9BDE82-BFA3-4AB6-829C-24CDBA3023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3" name="Group 522">
                  <a:extLst>
                    <a:ext uri="{FF2B5EF4-FFF2-40B4-BE49-F238E27FC236}">
                      <a16:creationId xmlns:a16="http://schemas.microsoft.com/office/drawing/2014/main" id="{E03D6399-148F-465A-ABBA-DAF7DFA429E1}"/>
                    </a:ext>
                  </a:extLst>
                </p:cNvPr>
                <p:cNvGrpSpPr/>
                <p:nvPr/>
              </p:nvGrpSpPr>
              <p:grpSpPr>
                <a:xfrm rot="12136172">
                  <a:off x="3543467" y="404267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60" name="Straight Connector 559">
                    <a:extLst>
                      <a:ext uri="{FF2B5EF4-FFF2-40B4-BE49-F238E27FC236}">
                        <a16:creationId xmlns:a16="http://schemas.microsoft.com/office/drawing/2014/main" id="{954B66C8-5D08-4238-8C9C-8941D414E02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1" name="Straight Connector 560">
                    <a:extLst>
                      <a:ext uri="{FF2B5EF4-FFF2-40B4-BE49-F238E27FC236}">
                        <a16:creationId xmlns:a16="http://schemas.microsoft.com/office/drawing/2014/main" id="{90CC841A-5A5F-4C6A-800A-C7523C5058C6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62" name="Straight Connector 561">
                    <a:extLst>
                      <a:ext uri="{FF2B5EF4-FFF2-40B4-BE49-F238E27FC236}">
                        <a16:creationId xmlns:a16="http://schemas.microsoft.com/office/drawing/2014/main" id="{4D0E28CD-C83E-4B96-930A-BF7BC9346E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4" name="Group 523">
                  <a:extLst>
                    <a:ext uri="{FF2B5EF4-FFF2-40B4-BE49-F238E27FC236}">
                      <a16:creationId xmlns:a16="http://schemas.microsoft.com/office/drawing/2014/main" id="{27D18F84-7823-4123-89CA-DF69E59D931E}"/>
                    </a:ext>
                  </a:extLst>
                </p:cNvPr>
                <p:cNvGrpSpPr/>
                <p:nvPr/>
              </p:nvGrpSpPr>
              <p:grpSpPr>
                <a:xfrm rot="10567491">
                  <a:off x="3648979" y="4080375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57" name="Straight Connector 556">
                    <a:extLst>
                      <a:ext uri="{FF2B5EF4-FFF2-40B4-BE49-F238E27FC236}">
                        <a16:creationId xmlns:a16="http://schemas.microsoft.com/office/drawing/2014/main" id="{78F85F7A-08E6-49E8-9B12-A40CF8CB3F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8" name="Straight Connector 557">
                    <a:extLst>
                      <a:ext uri="{FF2B5EF4-FFF2-40B4-BE49-F238E27FC236}">
                        <a16:creationId xmlns:a16="http://schemas.microsoft.com/office/drawing/2014/main" id="{69C73EE2-B53F-48A4-8768-0589902C12C3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9" name="Straight Connector 558">
                    <a:extLst>
                      <a:ext uri="{FF2B5EF4-FFF2-40B4-BE49-F238E27FC236}">
                        <a16:creationId xmlns:a16="http://schemas.microsoft.com/office/drawing/2014/main" id="{511DA1A2-DF60-4C2B-B17E-C2332D4F9E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75ECEC32-B16A-491E-AA60-6136280856DA}"/>
                    </a:ext>
                  </a:extLst>
                </p:cNvPr>
                <p:cNvGrpSpPr/>
                <p:nvPr/>
              </p:nvGrpSpPr>
              <p:grpSpPr>
                <a:xfrm rot="8982888">
                  <a:off x="3757016" y="408917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54" name="Straight Connector 553">
                    <a:extLst>
                      <a:ext uri="{FF2B5EF4-FFF2-40B4-BE49-F238E27FC236}">
                        <a16:creationId xmlns:a16="http://schemas.microsoft.com/office/drawing/2014/main" id="{C7B395BB-95CA-4CF3-A971-B15C733127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5" name="Straight Connector 554">
                    <a:extLst>
                      <a:ext uri="{FF2B5EF4-FFF2-40B4-BE49-F238E27FC236}">
                        <a16:creationId xmlns:a16="http://schemas.microsoft.com/office/drawing/2014/main" id="{96B93BC0-A721-41BE-ACF3-C3AA64482F4D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6" name="Straight Connector 555">
                    <a:extLst>
                      <a:ext uri="{FF2B5EF4-FFF2-40B4-BE49-F238E27FC236}">
                        <a16:creationId xmlns:a16="http://schemas.microsoft.com/office/drawing/2014/main" id="{2183F0BD-61C4-4FAC-9F2B-FAD130E84E4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6" name="Group 525">
                  <a:extLst>
                    <a:ext uri="{FF2B5EF4-FFF2-40B4-BE49-F238E27FC236}">
                      <a16:creationId xmlns:a16="http://schemas.microsoft.com/office/drawing/2014/main" id="{DA3F5C51-D6C7-453A-87C5-BBAD979F6D46}"/>
                    </a:ext>
                  </a:extLst>
                </p:cNvPr>
                <p:cNvGrpSpPr/>
                <p:nvPr/>
              </p:nvGrpSpPr>
              <p:grpSpPr>
                <a:xfrm rot="8312402">
                  <a:off x="3875651" y="4041654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51" name="Straight Connector 550">
                    <a:extLst>
                      <a:ext uri="{FF2B5EF4-FFF2-40B4-BE49-F238E27FC236}">
                        <a16:creationId xmlns:a16="http://schemas.microsoft.com/office/drawing/2014/main" id="{F4FE8523-0F44-44A5-8902-DD8FC17DBC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2" name="Straight Connector 551">
                    <a:extLst>
                      <a:ext uri="{FF2B5EF4-FFF2-40B4-BE49-F238E27FC236}">
                        <a16:creationId xmlns:a16="http://schemas.microsoft.com/office/drawing/2014/main" id="{B5C1EE17-369C-4EF3-A784-DCA081C50E3D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3" name="Straight Connector 552">
                    <a:extLst>
                      <a:ext uri="{FF2B5EF4-FFF2-40B4-BE49-F238E27FC236}">
                        <a16:creationId xmlns:a16="http://schemas.microsoft.com/office/drawing/2014/main" id="{C8364B11-38A0-4679-92C7-E3FA9810F1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7" name="Group 526">
                  <a:extLst>
                    <a:ext uri="{FF2B5EF4-FFF2-40B4-BE49-F238E27FC236}">
                      <a16:creationId xmlns:a16="http://schemas.microsoft.com/office/drawing/2014/main" id="{F4BCBF31-C2F5-4D2D-8EDF-A2A1E534F4E1}"/>
                    </a:ext>
                  </a:extLst>
                </p:cNvPr>
                <p:cNvGrpSpPr/>
                <p:nvPr/>
              </p:nvGrpSpPr>
              <p:grpSpPr>
                <a:xfrm rot="7506370">
                  <a:off x="3974456" y="39806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48" name="Straight Connector 547">
                    <a:extLst>
                      <a:ext uri="{FF2B5EF4-FFF2-40B4-BE49-F238E27FC236}">
                        <a16:creationId xmlns:a16="http://schemas.microsoft.com/office/drawing/2014/main" id="{578A1B7A-9B35-4B27-AA3C-BD993531F4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9" name="Straight Connector 548">
                    <a:extLst>
                      <a:ext uri="{FF2B5EF4-FFF2-40B4-BE49-F238E27FC236}">
                        <a16:creationId xmlns:a16="http://schemas.microsoft.com/office/drawing/2014/main" id="{01D718FC-286A-4560-B063-AA22067D2B81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0" name="Straight Connector 549">
                    <a:extLst>
                      <a:ext uri="{FF2B5EF4-FFF2-40B4-BE49-F238E27FC236}">
                        <a16:creationId xmlns:a16="http://schemas.microsoft.com/office/drawing/2014/main" id="{4502AD26-89BD-4909-97BD-A191F7FD2F4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8" name="Group 527">
                  <a:extLst>
                    <a:ext uri="{FF2B5EF4-FFF2-40B4-BE49-F238E27FC236}">
                      <a16:creationId xmlns:a16="http://schemas.microsoft.com/office/drawing/2014/main" id="{3879D453-7706-4ABD-9544-7B861A97556C}"/>
                    </a:ext>
                  </a:extLst>
                </p:cNvPr>
                <p:cNvGrpSpPr/>
                <p:nvPr/>
              </p:nvGrpSpPr>
              <p:grpSpPr>
                <a:xfrm rot="6615233">
                  <a:off x="4041077" y="3881579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45" name="Straight Connector 544">
                    <a:extLst>
                      <a:ext uri="{FF2B5EF4-FFF2-40B4-BE49-F238E27FC236}">
                        <a16:creationId xmlns:a16="http://schemas.microsoft.com/office/drawing/2014/main" id="{300D77E0-3953-47B4-A727-0E5F3C9421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6" name="Straight Connector 545">
                    <a:extLst>
                      <a:ext uri="{FF2B5EF4-FFF2-40B4-BE49-F238E27FC236}">
                        <a16:creationId xmlns:a16="http://schemas.microsoft.com/office/drawing/2014/main" id="{5B6595D4-17B4-4CF2-B54E-3C2E768DB20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7" name="Straight Connector 546">
                    <a:extLst>
                      <a:ext uri="{FF2B5EF4-FFF2-40B4-BE49-F238E27FC236}">
                        <a16:creationId xmlns:a16="http://schemas.microsoft.com/office/drawing/2014/main" id="{0C6ABE6C-9F58-49BB-86BA-E931F9C7B0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29" name="Group 528">
                  <a:extLst>
                    <a:ext uri="{FF2B5EF4-FFF2-40B4-BE49-F238E27FC236}">
                      <a16:creationId xmlns:a16="http://schemas.microsoft.com/office/drawing/2014/main" id="{409BDBC9-B9CD-4A1A-AB16-39F7110F0C9B}"/>
                    </a:ext>
                  </a:extLst>
                </p:cNvPr>
                <p:cNvGrpSpPr/>
                <p:nvPr/>
              </p:nvGrpSpPr>
              <p:grpSpPr>
                <a:xfrm rot="5400000">
                  <a:off x="4084589" y="3782953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42" name="Straight Connector 541">
                    <a:extLst>
                      <a:ext uri="{FF2B5EF4-FFF2-40B4-BE49-F238E27FC236}">
                        <a16:creationId xmlns:a16="http://schemas.microsoft.com/office/drawing/2014/main" id="{D26BF62A-E7B5-44A6-BBD6-1201A5B5BA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3" name="Straight Connector 542">
                    <a:extLst>
                      <a:ext uri="{FF2B5EF4-FFF2-40B4-BE49-F238E27FC236}">
                        <a16:creationId xmlns:a16="http://schemas.microsoft.com/office/drawing/2014/main" id="{AA83A3FC-B222-45FA-ACA3-00A455228D4D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4" name="Straight Connector 543">
                    <a:extLst>
                      <a:ext uri="{FF2B5EF4-FFF2-40B4-BE49-F238E27FC236}">
                        <a16:creationId xmlns:a16="http://schemas.microsoft.com/office/drawing/2014/main" id="{3BF24B3C-7D44-4D64-99C7-A79074558E1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30" name="Group 529">
                  <a:extLst>
                    <a:ext uri="{FF2B5EF4-FFF2-40B4-BE49-F238E27FC236}">
                      <a16:creationId xmlns:a16="http://schemas.microsoft.com/office/drawing/2014/main" id="{56FB95AA-46FA-4AAE-9165-A47728070402}"/>
                    </a:ext>
                  </a:extLst>
                </p:cNvPr>
                <p:cNvGrpSpPr/>
                <p:nvPr/>
              </p:nvGrpSpPr>
              <p:grpSpPr>
                <a:xfrm rot="4106782">
                  <a:off x="4088741" y="3685776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39" name="Straight Connector 538">
                    <a:extLst>
                      <a:ext uri="{FF2B5EF4-FFF2-40B4-BE49-F238E27FC236}">
                        <a16:creationId xmlns:a16="http://schemas.microsoft.com/office/drawing/2014/main" id="{832755E3-4C6D-49A7-AE8D-EA28A1E4ED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0" name="Straight Connector 539">
                    <a:extLst>
                      <a:ext uri="{FF2B5EF4-FFF2-40B4-BE49-F238E27FC236}">
                        <a16:creationId xmlns:a16="http://schemas.microsoft.com/office/drawing/2014/main" id="{4D73315E-877A-47EB-AF4B-CAE1E667DEE2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1" name="Straight Connector 540">
                    <a:extLst>
                      <a:ext uri="{FF2B5EF4-FFF2-40B4-BE49-F238E27FC236}">
                        <a16:creationId xmlns:a16="http://schemas.microsoft.com/office/drawing/2014/main" id="{85B88F2D-2F15-4AB5-8DA8-ACEA59F0BB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31" name="Group 530">
                  <a:extLst>
                    <a:ext uri="{FF2B5EF4-FFF2-40B4-BE49-F238E27FC236}">
                      <a16:creationId xmlns:a16="http://schemas.microsoft.com/office/drawing/2014/main" id="{B71D931D-91B6-4A83-BDB4-5FD2B86948D6}"/>
                    </a:ext>
                  </a:extLst>
                </p:cNvPr>
                <p:cNvGrpSpPr/>
                <p:nvPr/>
              </p:nvGrpSpPr>
              <p:grpSpPr>
                <a:xfrm rot="2979144">
                  <a:off x="4074546" y="3582561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36" name="Straight Connector 535">
                    <a:extLst>
                      <a:ext uri="{FF2B5EF4-FFF2-40B4-BE49-F238E27FC236}">
                        <a16:creationId xmlns:a16="http://schemas.microsoft.com/office/drawing/2014/main" id="{CC689788-402B-4361-9ABC-E2A217FAD29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7" name="Straight Connector 536">
                    <a:extLst>
                      <a:ext uri="{FF2B5EF4-FFF2-40B4-BE49-F238E27FC236}">
                        <a16:creationId xmlns:a16="http://schemas.microsoft.com/office/drawing/2014/main" id="{383BB471-E551-43E8-876A-90EC9E7D92DA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8" name="Straight Connector 537">
                    <a:extLst>
                      <a:ext uri="{FF2B5EF4-FFF2-40B4-BE49-F238E27FC236}">
                        <a16:creationId xmlns:a16="http://schemas.microsoft.com/office/drawing/2014/main" id="{CACB48B6-22BB-4738-9E4C-0FDF90C4DF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532" name="Group 531">
                  <a:extLst>
                    <a:ext uri="{FF2B5EF4-FFF2-40B4-BE49-F238E27FC236}">
                      <a16:creationId xmlns:a16="http://schemas.microsoft.com/office/drawing/2014/main" id="{E8BDE366-A86F-4A39-BBE2-D625638C6BBD}"/>
                    </a:ext>
                  </a:extLst>
                </p:cNvPr>
                <p:cNvGrpSpPr/>
                <p:nvPr/>
              </p:nvGrpSpPr>
              <p:grpSpPr>
                <a:xfrm rot="2132274">
                  <a:off x="4016356" y="3491480"/>
                  <a:ext cx="60753" cy="135967"/>
                  <a:chOff x="5745608" y="4813852"/>
                  <a:chExt cx="52601" cy="129011"/>
                </a:xfrm>
              </p:grpSpPr>
              <p:cxnSp>
                <p:nvCxnSpPr>
                  <p:cNvPr id="533" name="Straight Connector 532">
                    <a:extLst>
                      <a:ext uri="{FF2B5EF4-FFF2-40B4-BE49-F238E27FC236}">
                        <a16:creationId xmlns:a16="http://schemas.microsoft.com/office/drawing/2014/main" id="{103B2556-0090-49B0-9644-78EA60AE7E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5745608" y="4841815"/>
                    <a:ext cx="23882" cy="10104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4" name="Straight Connector 533">
                    <a:extLst>
                      <a:ext uri="{FF2B5EF4-FFF2-40B4-BE49-F238E27FC236}">
                        <a16:creationId xmlns:a16="http://schemas.microsoft.com/office/drawing/2014/main" id="{A07A8DA9-BD95-4C7B-A602-17428A6FE89B}"/>
                      </a:ext>
                    </a:extLst>
                  </p:cNvPr>
                  <p:cNvCxnSpPr/>
                  <p:nvPr/>
                </p:nvCxnSpPr>
                <p:spPr bwMode="auto">
                  <a:xfrm flipH="1" flipV="1">
                    <a:off x="5748424" y="4813852"/>
                    <a:ext cx="14770" cy="66146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5" name="Straight Connector 534">
                    <a:extLst>
                      <a:ext uri="{FF2B5EF4-FFF2-40B4-BE49-F238E27FC236}">
                        <a16:creationId xmlns:a16="http://schemas.microsoft.com/office/drawing/2014/main" id="{DDAF534B-1A58-4252-91B5-EBDAB817A0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5768763" y="4831303"/>
                    <a:ext cx="29446" cy="29884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accent3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481" name="Group 480">
                <a:extLst>
                  <a:ext uri="{FF2B5EF4-FFF2-40B4-BE49-F238E27FC236}">
                    <a16:creationId xmlns:a16="http://schemas.microsoft.com/office/drawing/2014/main" id="{B8396DE6-9829-4326-8C5B-868E6270CB37}"/>
                  </a:ext>
                </a:extLst>
              </p:cNvPr>
              <p:cNvGrpSpPr/>
              <p:nvPr/>
            </p:nvGrpSpPr>
            <p:grpSpPr>
              <a:xfrm>
                <a:off x="3034277" y="4630933"/>
                <a:ext cx="468956" cy="448050"/>
                <a:chOff x="3034277" y="4630933"/>
                <a:chExt cx="468956" cy="448050"/>
              </a:xfrm>
            </p:grpSpPr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43768813-F6E4-43E6-9870-AEE87AEFEBE5}"/>
                    </a:ext>
                  </a:extLst>
                </p:cNvPr>
                <p:cNvGrpSpPr/>
                <p:nvPr/>
              </p:nvGrpSpPr>
              <p:grpSpPr>
                <a:xfrm>
                  <a:off x="3034277" y="4630933"/>
                  <a:ext cx="468956" cy="448050"/>
                  <a:chOff x="3034277" y="4630933"/>
                  <a:chExt cx="468956" cy="448050"/>
                </a:xfrm>
              </p:grpSpPr>
              <p:sp>
                <p:nvSpPr>
                  <p:cNvPr id="484" name="Oval 483">
                    <a:extLst>
                      <a:ext uri="{FF2B5EF4-FFF2-40B4-BE49-F238E27FC236}">
                        <a16:creationId xmlns:a16="http://schemas.microsoft.com/office/drawing/2014/main" id="{ECDFB60A-A5AF-4919-80F4-A6A4FA4C9D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34277" y="468718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5" name="Oval 484">
                    <a:extLst>
                      <a:ext uri="{FF2B5EF4-FFF2-40B4-BE49-F238E27FC236}">
                        <a16:creationId xmlns:a16="http://schemas.microsoft.com/office/drawing/2014/main" id="{A211485E-36BE-4960-A693-48E21F0C66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66764" y="465125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6" name="Oval 485">
                    <a:extLst>
                      <a:ext uri="{FF2B5EF4-FFF2-40B4-BE49-F238E27FC236}">
                        <a16:creationId xmlns:a16="http://schemas.microsoft.com/office/drawing/2014/main" id="{2B3C3408-DCE1-4B30-BA00-F2652C600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01052" y="46834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7" name="Oval 486">
                    <a:extLst>
                      <a:ext uri="{FF2B5EF4-FFF2-40B4-BE49-F238E27FC236}">
                        <a16:creationId xmlns:a16="http://schemas.microsoft.com/office/drawing/2014/main" id="{578FE773-839C-4482-93B2-9A17620FF5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6594" y="473471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8" name="Oval 487">
                    <a:extLst>
                      <a:ext uri="{FF2B5EF4-FFF2-40B4-BE49-F238E27FC236}">
                        <a16:creationId xmlns:a16="http://schemas.microsoft.com/office/drawing/2014/main" id="{F8EB918E-B21C-46B0-A544-3D5E48B9DE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62864" y="470117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9" name="Oval 488">
                    <a:extLst>
                      <a:ext uri="{FF2B5EF4-FFF2-40B4-BE49-F238E27FC236}">
                        <a16:creationId xmlns:a16="http://schemas.microsoft.com/office/drawing/2014/main" id="{46296243-AF07-4D03-8C72-0BAC8E083C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74956" y="465248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0" name="Oval 489">
                    <a:extLst>
                      <a:ext uri="{FF2B5EF4-FFF2-40B4-BE49-F238E27FC236}">
                        <a16:creationId xmlns:a16="http://schemas.microsoft.com/office/drawing/2014/main" id="{D89A1BBB-266D-4054-9FEA-14FFFA14A8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9845" y="463710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1" name="Oval 490">
                    <a:extLst>
                      <a:ext uri="{FF2B5EF4-FFF2-40B4-BE49-F238E27FC236}">
                        <a16:creationId xmlns:a16="http://schemas.microsoft.com/office/drawing/2014/main" id="{401D3063-EE18-413E-8006-7365845B8D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44247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2" name="Oval 491">
                    <a:extLst>
                      <a:ext uri="{FF2B5EF4-FFF2-40B4-BE49-F238E27FC236}">
                        <a16:creationId xmlns:a16="http://schemas.microsoft.com/office/drawing/2014/main" id="{1C691DBA-FD80-4F0C-9E80-9E65A090CB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83167" y="472612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3" name="Oval 492">
                    <a:extLst>
                      <a:ext uri="{FF2B5EF4-FFF2-40B4-BE49-F238E27FC236}">
                        <a16:creationId xmlns:a16="http://schemas.microsoft.com/office/drawing/2014/main" id="{0E0D1621-7016-41FB-AEF0-A05C58F928A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08288" y="46804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4" name="Oval 493">
                    <a:extLst>
                      <a:ext uri="{FF2B5EF4-FFF2-40B4-BE49-F238E27FC236}">
                        <a16:creationId xmlns:a16="http://schemas.microsoft.com/office/drawing/2014/main" id="{4F067C36-4CB8-409F-8CE5-08B3A5B079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25606" y="463093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5" name="Oval 494">
                    <a:extLst>
                      <a:ext uri="{FF2B5EF4-FFF2-40B4-BE49-F238E27FC236}">
                        <a16:creationId xmlns:a16="http://schemas.microsoft.com/office/drawing/2014/main" id="{01DCFB35-E0F3-4ED9-87A4-8EBB3FBE0F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7029" y="463093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6" name="Oval 495">
                    <a:extLst>
                      <a:ext uri="{FF2B5EF4-FFF2-40B4-BE49-F238E27FC236}">
                        <a16:creationId xmlns:a16="http://schemas.microsoft.com/office/drawing/2014/main" id="{824192F4-D476-4310-8BF6-873526C87E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3597" y="4669436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7" name="Oval 496">
                    <a:extLst>
                      <a:ext uri="{FF2B5EF4-FFF2-40B4-BE49-F238E27FC236}">
                        <a16:creationId xmlns:a16="http://schemas.microsoft.com/office/drawing/2014/main" id="{91E28250-BAE4-4B8C-B6D3-33AE19DBF0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06566" y="4715655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FA3F852E-C17C-4A1D-94B9-1A3EF91026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5927" y="475955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01D60D19-8DAA-496F-A12B-BBC957E411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51947" y="481084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43551C91-88B9-4CF8-BAE5-8CB996DDB6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32209" y="483745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267FC009-067E-4205-9666-3CDD17B3CD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86973" y="4827964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2" name="Oval 501">
                    <a:extLst>
                      <a:ext uri="{FF2B5EF4-FFF2-40B4-BE49-F238E27FC236}">
                        <a16:creationId xmlns:a16="http://schemas.microsoft.com/office/drawing/2014/main" id="{D3E01D1D-0A9F-49C7-AAA3-87BC3FFE858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44527" y="48582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3" name="Oval 502">
                    <a:extLst>
                      <a:ext uri="{FF2B5EF4-FFF2-40B4-BE49-F238E27FC236}">
                        <a16:creationId xmlns:a16="http://schemas.microsoft.com/office/drawing/2014/main" id="{5CD3FEA1-7A41-4774-A75C-26F23ECBDE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8328" y="490541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4" name="Oval 503">
                    <a:extLst>
                      <a:ext uri="{FF2B5EF4-FFF2-40B4-BE49-F238E27FC236}">
                        <a16:creationId xmlns:a16="http://schemas.microsoft.com/office/drawing/2014/main" id="{C917A26B-F5AB-43B0-9FE3-6C0B973BC8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8604" y="502769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5" name="Oval 504">
                    <a:extLst>
                      <a:ext uri="{FF2B5EF4-FFF2-40B4-BE49-F238E27FC236}">
                        <a16:creationId xmlns:a16="http://schemas.microsoft.com/office/drawing/2014/main" id="{7B9DAAE0-08DD-4B80-916B-7F8593DE38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5046" y="5024827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6" name="Oval 505">
                    <a:extLst>
                      <a:ext uri="{FF2B5EF4-FFF2-40B4-BE49-F238E27FC236}">
                        <a16:creationId xmlns:a16="http://schemas.microsoft.com/office/drawing/2014/main" id="{5DD4D293-5810-4DFB-896F-BB9DAD95DF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67443" y="4963623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7" name="Oval 506">
                    <a:extLst>
                      <a:ext uri="{FF2B5EF4-FFF2-40B4-BE49-F238E27FC236}">
                        <a16:creationId xmlns:a16="http://schemas.microsoft.com/office/drawing/2014/main" id="{68B77427-D620-40A9-A02A-1EB5D3402B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5465" y="491523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8" name="Oval 507">
                    <a:extLst>
                      <a:ext uri="{FF2B5EF4-FFF2-40B4-BE49-F238E27FC236}">
                        <a16:creationId xmlns:a16="http://schemas.microsoft.com/office/drawing/2014/main" id="{6D9CA931-117A-45F2-93BF-5B0B5723E1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95833" y="4906620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9" name="Oval 508">
                    <a:extLst>
                      <a:ext uri="{FF2B5EF4-FFF2-40B4-BE49-F238E27FC236}">
                        <a16:creationId xmlns:a16="http://schemas.microsoft.com/office/drawing/2014/main" id="{E2B910D7-3C4D-4C31-8E9B-DD6897AB5C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33968" y="4937508"/>
                    <a:ext cx="51286" cy="51286"/>
                  </a:xfrm>
                  <a:prstGeom prst="ellipse">
                    <a:avLst/>
                  </a:prstGeom>
                  <a:solidFill>
                    <a:schemeClr val="accent5"/>
                  </a:solidFill>
                  <a:ln w="0">
                    <a:noFill/>
                    <a:miter lim="800000"/>
                    <a:headEnd/>
                    <a:tailEnd/>
                  </a:ln>
                </p:spPr>
                <p:txBody>
                  <a:bodyPr rtlCol="0" anchor="b"/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35000"/>
                      </a:spcBef>
                      <a:spcAft>
                        <a:spcPct val="25000"/>
                      </a:spcAft>
                      <a:buClr>
                        <a:srgbClr val="015873"/>
                      </a:buClr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CB2D79B6-5FA9-4FF5-A3FC-13EDCA9F6926}"/>
                    </a:ext>
                  </a:extLst>
                </p:cNvPr>
                <p:cNvSpPr/>
                <p:nvPr/>
              </p:nvSpPr>
              <p:spPr bwMode="auto">
                <a:xfrm>
                  <a:off x="3052763" y="4652841"/>
                  <a:ext cx="425550" cy="407125"/>
                </a:xfrm>
                <a:custGeom>
                  <a:avLst/>
                  <a:gdLst>
                    <a:gd name="connsiteX0" fmla="*/ 0 w 425550"/>
                    <a:gd name="connsiteY0" fmla="*/ 62034 h 407125"/>
                    <a:gd name="connsiteX1" fmla="*/ 47625 w 425550"/>
                    <a:gd name="connsiteY1" fmla="*/ 23934 h 407125"/>
                    <a:gd name="connsiteX2" fmla="*/ 104775 w 425550"/>
                    <a:gd name="connsiteY2" fmla="*/ 104897 h 407125"/>
                    <a:gd name="connsiteX3" fmla="*/ 157162 w 425550"/>
                    <a:gd name="connsiteY3" fmla="*/ 19172 h 407125"/>
                    <a:gd name="connsiteX4" fmla="*/ 195262 w 425550"/>
                    <a:gd name="connsiteY4" fmla="*/ 33459 h 407125"/>
                    <a:gd name="connsiteX5" fmla="*/ 271462 w 425550"/>
                    <a:gd name="connsiteY5" fmla="*/ 95372 h 407125"/>
                    <a:gd name="connsiteX6" fmla="*/ 309562 w 425550"/>
                    <a:gd name="connsiteY6" fmla="*/ 122 h 407125"/>
                    <a:gd name="connsiteX7" fmla="*/ 395287 w 425550"/>
                    <a:gd name="connsiteY7" fmla="*/ 119184 h 407125"/>
                    <a:gd name="connsiteX8" fmla="*/ 423862 w 425550"/>
                    <a:gd name="connsiteY8" fmla="*/ 200147 h 407125"/>
                    <a:gd name="connsiteX9" fmla="*/ 352425 w 425550"/>
                    <a:gd name="connsiteY9" fmla="*/ 200147 h 407125"/>
                    <a:gd name="connsiteX10" fmla="*/ 314325 w 425550"/>
                    <a:gd name="connsiteY10" fmla="*/ 238247 h 407125"/>
                    <a:gd name="connsiteX11" fmla="*/ 338137 w 425550"/>
                    <a:gd name="connsiteY11" fmla="*/ 304922 h 407125"/>
                    <a:gd name="connsiteX12" fmla="*/ 247650 w 425550"/>
                    <a:gd name="connsiteY12" fmla="*/ 281109 h 407125"/>
                    <a:gd name="connsiteX13" fmla="*/ 223837 w 425550"/>
                    <a:gd name="connsiteY13" fmla="*/ 314447 h 407125"/>
                    <a:gd name="connsiteX14" fmla="*/ 247650 w 425550"/>
                    <a:gd name="connsiteY14" fmla="*/ 395409 h 407125"/>
                    <a:gd name="connsiteX15" fmla="*/ 190500 w 425550"/>
                    <a:gd name="connsiteY15" fmla="*/ 404934 h 407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25550" h="407125">
                      <a:moveTo>
                        <a:pt x="0" y="62034"/>
                      </a:moveTo>
                      <a:cubicBezTo>
                        <a:pt x="15081" y="39412"/>
                        <a:pt x="30163" y="16790"/>
                        <a:pt x="47625" y="23934"/>
                      </a:cubicBezTo>
                      <a:cubicBezTo>
                        <a:pt x="65087" y="31078"/>
                        <a:pt x="86519" y="105691"/>
                        <a:pt x="104775" y="104897"/>
                      </a:cubicBezTo>
                      <a:cubicBezTo>
                        <a:pt x="123031" y="104103"/>
                        <a:pt x="142081" y="31078"/>
                        <a:pt x="157162" y="19172"/>
                      </a:cubicBezTo>
                      <a:cubicBezTo>
                        <a:pt x="172243" y="7266"/>
                        <a:pt x="176212" y="20759"/>
                        <a:pt x="195262" y="33459"/>
                      </a:cubicBezTo>
                      <a:cubicBezTo>
                        <a:pt x="214312" y="46159"/>
                        <a:pt x="252412" y="100928"/>
                        <a:pt x="271462" y="95372"/>
                      </a:cubicBezTo>
                      <a:cubicBezTo>
                        <a:pt x="290512" y="89816"/>
                        <a:pt x="288925" y="-3847"/>
                        <a:pt x="309562" y="122"/>
                      </a:cubicBezTo>
                      <a:cubicBezTo>
                        <a:pt x="330199" y="4091"/>
                        <a:pt x="376237" y="85847"/>
                        <a:pt x="395287" y="119184"/>
                      </a:cubicBezTo>
                      <a:cubicBezTo>
                        <a:pt x="414337" y="152522"/>
                        <a:pt x="431006" y="186653"/>
                        <a:pt x="423862" y="200147"/>
                      </a:cubicBezTo>
                      <a:cubicBezTo>
                        <a:pt x="416718" y="213641"/>
                        <a:pt x="370681" y="193797"/>
                        <a:pt x="352425" y="200147"/>
                      </a:cubicBezTo>
                      <a:cubicBezTo>
                        <a:pt x="334169" y="206497"/>
                        <a:pt x="316706" y="220785"/>
                        <a:pt x="314325" y="238247"/>
                      </a:cubicBezTo>
                      <a:cubicBezTo>
                        <a:pt x="311944" y="255709"/>
                        <a:pt x="349250" y="297778"/>
                        <a:pt x="338137" y="304922"/>
                      </a:cubicBezTo>
                      <a:cubicBezTo>
                        <a:pt x="327025" y="312066"/>
                        <a:pt x="266700" y="279522"/>
                        <a:pt x="247650" y="281109"/>
                      </a:cubicBezTo>
                      <a:cubicBezTo>
                        <a:pt x="228600" y="282696"/>
                        <a:pt x="223837" y="295397"/>
                        <a:pt x="223837" y="314447"/>
                      </a:cubicBezTo>
                      <a:cubicBezTo>
                        <a:pt x="223837" y="333497"/>
                        <a:pt x="253206" y="380328"/>
                        <a:pt x="247650" y="395409"/>
                      </a:cubicBezTo>
                      <a:cubicBezTo>
                        <a:pt x="242094" y="410490"/>
                        <a:pt x="216297" y="407712"/>
                        <a:pt x="190500" y="404934"/>
                      </a:cubicBez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rtlCol="0" anchor="ctr"/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BEBB8E-BB69-400F-8200-5E17B9229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Mechanisms of Immune-Mediated </a:t>
            </a:r>
            <a:br>
              <a:rPr lang="en-US" dirty="0"/>
            </a:br>
            <a:r>
              <a:rPr lang="en-US" dirty="0"/>
              <a:t>Liver Injury in COVID-19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E273FA-EADD-47CC-A9BE-1B5DC26DAD5A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3B9DDE66-937C-4567-BDF9-CBAA17B10B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D1A5766-953A-44EE-A94B-A2CD72987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5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9A7BC1-144B-47E2-8640-AF16723AD53E}"/>
              </a:ext>
            </a:extLst>
          </p:cNvPr>
          <p:cNvGrpSpPr/>
          <p:nvPr/>
        </p:nvGrpSpPr>
        <p:grpSpPr>
          <a:xfrm>
            <a:off x="4059051" y="3376021"/>
            <a:ext cx="582596" cy="562471"/>
            <a:chOff x="2806818" y="4384977"/>
            <a:chExt cx="910933" cy="87946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2CF72FF-331D-45DC-9BCF-A5845F608EAD}"/>
                </a:ext>
              </a:extLst>
            </p:cNvPr>
            <p:cNvGrpSpPr/>
            <p:nvPr/>
          </p:nvGrpSpPr>
          <p:grpSpPr>
            <a:xfrm>
              <a:off x="2806818" y="4384977"/>
              <a:ext cx="910933" cy="879466"/>
              <a:chOff x="3276168" y="3345672"/>
              <a:chExt cx="910933" cy="879466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DD66729E-FF57-47E8-B536-5A8606C64673}"/>
                  </a:ext>
                </a:extLst>
              </p:cNvPr>
              <p:cNvSpPr/>
              <p:nvPr/>
            </p:nvSpPr>
            <p:spPr bwMode="auto">
              <a:xfrm>
                <a:off x="3377847" y="3425321"/>
                <a:ext cx="709518" cy="709518"/>
              </a:xfrm>
              <a:prstGeom prst="ellipse">
                <a:avLst/>
              </a:prstGeom>
              <a:solidFill>
                <a:schemeClr val="tx1">
                  <a:lumMod val="95000"/>
                </a:schemeClr>
              </a:solidFill>
              <a:ln w="2857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20CC7FF-1965-4885-B536-992CB84AB37D}"/>
                  </a:ext>
                </a:extLst>
              </p:cNvPr>
              <p:cNvGrpSpPr/>
              <p:nvPr/>
            </p:nvGrpSpPr>
            <p:grpSpPr>
              <a:xfrm rot="21280321">
                <a:off x="3741770" y="3350958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7084447D-883D-44D4-8C0B-C4A31BF099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C2A82EC2-1F4F-41DC-8E7F-306E1FAA97DC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9BF3E5BB-4F4D-4C43-A64F-1F6D09120A7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D467E2F8-702A-424E-9A26-FA2B43D8E635}"/>
                  </a:ext>
                </a:extLst>
              </p:cNvPr>
              <p:cNvGrpSpPr/>
              <p:nvPr/>
            </p:nvGrpSpPr>
            <p:grpSpPr>
              <a:xfrm rot="638390">
                <a:off x="3851016" y="338106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30A70265-93DA-4CD1-B33A-FC61B8B9FE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77F2D7F-8B84-4517-94FB-DF3F1220A86E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48435DD7-B710-40C8-9B89-1F8015DD181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217AD09-F8B2-4418-BC6A-34B98EE1F42C}"/>
                  </a:ext>
                </a:extLst>
              </p:cNvPr>
              <p:cNvGrpSpPr/>
              <p:nvPr/>
            </p:nvGrpSpPr>
            <p:grpSpPr>
              <a:xfrm rot="1388315">
                <a:off x="3941639" y="34376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EDC41F79-4457-4011-B6DF-2F26FA00A6D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F68078CB-94E9-4BA4-ADA2-9C234BF81AA5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834813A7-9C31-4515-B49F-70F449F503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1E441C8-A252-437A-96FC-A2E4F3EDC80B}"/>
                  </a:ext>
                </a:extLst>
              </p:cNvPr>
              <p:cNvGrpSpPr/>
              <p:nvPr/>
            </p:nvGrpSpPr>
            <p:grpSpPr>
              <a:xfrm rot="19882706">
                <a:off x="3632022" y="3345672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2B9625A7-326A-4074-97A9-684A48D35D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D8CF9DE4-0EAC-46DE-B839-A305A959BA4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50029CD8-ABD1-4628-B4B5-D9806CC3ED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0C2F9302-30DF-4D48-923E-2932F2581405}"/>
                  </a:ext>
                </a:extLst>
              </p:cNvPr>
              <p:cNvGrpSpPr/>
              <p:nvPr/>
            </p:nvGrpSpPr>
            <p:grpSpPr>
              <a:xfrm rot="19298641">
                <a:off x="3521818" y="3378959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EBB15B59-8ADA-4657-B062-7AA303DEAE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BA600C85-ADED-44AC-98BF-5FB06E565C90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3A351B09-8AA1-4DA1-9879-2A04D6112C0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06D62F39-F60D-49BB-8FDF-BFF352BFD474}"/>
                  </a:ext>
                </a:extLst>
              </p:cNvPr>
              <p:cNvGrpSpPr/>
              <p:nvPr/>
            </p:nvGrpSpPr>
            <p:grpSpPr>
              <a:xfrm rot="17982198">
                <a:off x="3427368" y="344031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B8E03029-2F81-4D00-89A1-10CBEE31352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C381C988-A136-4806-9224-A09CED852735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DC3000DB-FCF3-4ED7-85E7-3BDF2695DF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AD0A84D3-BAF4-4068-927B-7321B43047A3}"/>
                  </a:ext>
                </a:extLst>
              </p:cNvPr>
              <p:cNvGrpSpPr/>
              <p:nvPr/>
            </p:nvGrpSpPr>
            <p:grpSpPr>
              <a:xfrm rot="17492835">
                <a:off x="3361129" y="3514307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DAACC87A-DE43-48A5-A87E-3F80C16CFA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B8679CB2-3517-4AC2-A4A5-2A3B18F072D4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69DB598A-008E-41BF-95A4-B6A535F6D4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0911BE6C-A34A-4405-9346-E9BA8AD1CFC0}"/>
                  </a:ext>
                </a:extLst>
              </p:cNvPr>
              <p:cNvGrpSpPr/>
              <p:nvPr/>
            </p:nvGrpSpPr>
            <p:grpSpPr>
              <a:xfrm rot="16556360">
                <a:off x="3327991" y="3624037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55FFC24D-08C3-4635-B9CF-B6110B63E3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F04F8BFA-8B1C-4608-95FA-29A591957B3C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B5DE1A2E-73A7-4D75-AE40-B4E4005198F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53147E24-B9EA-47D8-B2D3-D69B22A1E7D5}"/>
                  </a:ext>
                </a:extLst>
              </p:cNvPr>
              <p:cNvGrpSpPr/>
              <p:nvPr/>
            </p:nvGrpSpPr>
            <p:grpSpPr>
              <a:xfrm rot="15413600">
                <a:off x="3313775" y="371338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7B6A2B26-4860-42AC-848F-6F40F0D9CA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2BF55BDC-905F-40D7-8A03-E7702FA978D9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03842E08-3340-4FE9-9543-755A9F8DCA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3BBBD389-9493-4731-81CB-F114A13EAD3E}"/>
                  </a:ext>
                </a:extLst>
              </p:cNvPr>
              <p:cNvGrpSpPr/>
              <p:nvPr/>
            </p:nvGrpSpPr>
            <p:grpSpPr>
              <a:xfrm rot="13865800">
                <a:off x="3321609" y="3809104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6725BAEC-F800-42BB-930F-EED0C20C96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489AAB50-6ED5-4012-A224-44D94883B03A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1380A179-57BB-46E2-8685-A5092EF79B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698EC8C7-D7BC-4EBE-8044-1C4219B3BDC7}"/>
                  </a:ext>
                </a:extLst>
              </p:cNvPr>
              <p:cNvGrpSpPr/>
              <p:nvPr/>
            </p:nvGrpSpPr>
            <p:grpSpPr>
              <a:xfrm rot="12939045">
                <a:off x="3380595" y="3918655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2145DF87-2AF6-46E0-8574-2FA6407D19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5" name="Straight Connector 104">
                  <a:extLst>
                    <a:ext uri="{FF2B5EF4-FFF2-40B4-BE49-F238E27FC236}">
                      <a16:creationId xmlns:a16="http://schemas.microsoft.com/office/drawing/2014/main" id="{944E89E0-EA52-485A-8DD1-3F7C32808FF8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77D68145-198E-4EED-B250-B8B9BB9173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14DEF854-6BFC-4582-A1B0-2E86D7B3E3C9}"/>
                  </a:ext>
                </a:extLst>
              </p:cNvPr>
              <p:cNvGrpSpPr/>
              <p:nvPr/>
            </p:nvGrpSpPr>
            <p:grpSpPr>
              <a:xfrm rot="12136172">
                <a:off x="3443253" y="398074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AA841154-2B53-4976-A636-B75E48D9AEA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1D6F7B85-28FF-4AD2-9975-4A74E881C37C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9844C29C-4B71-46F2-95B8-F119DCDFD9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6533B38B-011E-4810-8FB6-F1F6E9DE2472}"/>
                  </a:ext>
                </a:extLst>
              </p:cNvPr>
              <p:cNvGrpSpPr/>
              <p:nvPr/>
            </p:nvGrpSpPr>
            <p:grpSpPr>
              <a:xfrm rot="12136172">
                <a:off x="3543467" y="4042673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412981AF-5A9B-46AE-B09C-2162FD1A466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C0C4C879-30F8-46AF-BEC6-6FB47FE7E32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42427B1F-D0DA-4E87-8E3A-8091DD27C82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610BEEEF-8D24-4E77-85DC-E0E5F0FFB975}"/>
                  </a:ext>
                </a:extLst>
              </p:cNvPr>
              <p:cNvGrpSpPr/>
              <p:nvPr/>
            </p:nvGrpSpPr>
            <p:grpSpPr>
              <a:xfrm rot="10567491">
                <a:off x="3648979" y="4080375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81DF9666-B6B0-44EA-BEF5-4E23F6B3B3B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1C0C081E-0DFF-4F7B-BB7D-DCD523955D85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B0F9599F-7E40-49DA-A468-CAAB1F1131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0BBC2573-B061-4ACC-9193-AFA3C92F653C}"/>
                  </a:ext>
                </a:extLst>
              </p:cNvPr>
              <p:cNvGrpSpPr/>
              <p:nvPr/>
            </p:nvGrpSpPr>
            <p:grpSpPr>
              <a:xfrm rot="8982888">
                <a:off x="3757016" y="408917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D3B65243-133B-4FFE-BC25-A9F11269D92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D427A200-5A78-46AC-A59D-BBE71B2F11AA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87667AB8-49EF-4B7D-880E-5126FDEE795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26A3B583-042F-469F-B9D9-A6D6898546B4}"/>
                  </a:ext>
                </a:extLst>
              </p:cNvPr>
              <p:cNvGrpSpPr/>
              <p:nvPr/>
            </p:nvGrpSpPr>
            <p:grpSpPr>
              <a:xfrm rot="8312402">
                <a:off x="3875651" y="4041654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1B632164-2567-4109-B3ED-DFE771CE4F8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D8602EAA-D8BE-4D21-BC45-EB22714515D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CF41F6D4-C414-42A3-8CC4-ED711EF33C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7DBE23DB-C80B-4276-9146-3492400DDF4A}"/>
                  </a:ext>
                </a:extLst>
              </p:cNvPr>
              <p:cNvGrpSpPr/>
              <p:nvPr/>
            </p:nvGrpSpPr>
            <p:grpSpPr>
              <a:xfrm rot="7506370">
                <a:off x="3974456" y="39806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FFB3D1EE-171D-47F7-A1ED-BC4F5ABEBB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665699C8-3AD9-4B90-B4FA-C9E63379E23D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2002733-0180-49F0-BBA6-40CCE325DE0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DC37CF9D-0EF5-4F0B-968F-DAF3A3196BDB}"/>
                  </a:ext>
                </a:extLst>
              </p:cNvPr>
              <p:cNvGrpSpPr/>
              <p:nvPr/>
            </p:nvGrpSpPr>
            <p:grpSpPr>
              <a:xfrm rot="6615233">
                <a:off x="4041077" y="3881579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C0B5330A-9B60-4B99-A08D-987DC911A7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1DF23DB2-47DF-4B07-9C1E-FDD6651C70FA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C6F150E7-A3A4-4C57-A861-E8E98455AEA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8208CDF5-7A6A-45C5-99B8-D763910785A9}"/>
                  </a:ext>
                </a:extLst>
              </p:cNvPr>
              <p:cNvGrpSpPr/>
              <p:nvPr/>
            </p:nvGrpSpPr>
            <p:grpSpPr>
              <a:xfrm rot="5400000">
                <a:off x="4084589" y="3782953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8763580A-5CD7-4C19-861F-37F8012C75E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F7775250-5AFA-4C20-85D3-689244444D60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DE7FD68A-D459-43CB-AC80-21831F22115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27F54567-5646-496D-B965-FCB8FEE40574}"/>
                  </a:ext>
                </a:extLst>
              </p:cNvPr>
              <p:cNvGrpSpPr/>
              <p:nvPr/>
            </p:nvGrpSpPr>
            <p:grpSpPr>
              <a:xfrm rot="4106782">
                <a:off x="4088741" y="368577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C6E912E3-DD8F-4784-9B5C-D6267925E1C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E5C6B85A-F1AC-4EF0-BBBC-AA2C0A2F2034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0C6FFEBF-5B56-434F-943C-CD2B4E4E174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5202820A-9A02-41B8-9DBB-1095D931C129}"/>
                  </a:ext>
                </a:extLst>
              </p:cNvPr>
              <p:cNvGrpSpPr/>
              <p:nvPr/>
            </p:nvGrpSpPr>
            <p:grpSpPr>
              <a:xfrm rot="2979144">
                <a:off x="4074546" y="358256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4CE98043-DF7E-48D4-96C1-9307CD4E9DE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899262A4-F2F3-420C-93B0-DD03F3F94938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ABDA8538-9C11-4FEA-B856-1BCE103C379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174A507-D3B7-4266-9F18-CDA730338462}"/>
                  </a:ext>
                </a:extLst>
              </p:cNvPr>
              <p:cNvGrpSpPr/>
              <p:nvPr/>
            </p:nvGrpSpPr>
            <p:grpSpPr>
              <a:xfrm rot="2132274">
                <a:off x="4016356" y="34914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BD148086-0DE5-4BDB-B51F-F0E263E2CB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124F67C4-FB1C-4552-8303-9E5D0DBF65D4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0AEB3F82-3451-46E3-B177-D1F15486D0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EB8771C-366B-4639-B7C3-E93C0341C341}"/>
                </a:ext>
              </a:extLst>
            </p:cNvPr>
            <p:cNvGrpSpPr/>
            <p:nvPr/>
          </p:nvGrpSpPr>
          <p:grpSpPr>
            <a:xfrm>
              <a:off x="3034277" y="4630933"/>
              <a:ext cx="468956" cy="448050"/>
              <a:chOff x="3034277" y="4630933"/>
              <a:chExt cx="468956" cy="44805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2A73FDA7-C293-4C09-83B9-A287AA045493}"/>
                  </a:ext>
                </a:extLst>
              </p:cNvPr>
              <p:cNvGrpSpPr/>
              <p:nvPr/>
            </p:nvGrpSpPr>
            <p:grpSpPr>
              <a:xfrm>
                <a:off x="3034277" y="4630933"/>
                <a:ext cx="468956" cy="448050"/>
                <a:chOff x="3034277" y="4630933"/>
                <a:chExt cx="468956" cy="448050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B017464B-1687-4F84-A4CA-F16CC13D9487}"/>
                    </a:ext>
                  </a:extLst>
                </p:cNvPr>
                <p:cNvSpPr/>
                <p:nvPr/>
              </p:nvSpPr>
              <p:spPr bwMode="auto">
                <a:xfrm>
                  <a:off x="3034277" y="468718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9238CE59-44B3-45A6-857B-1E58A5D386EE}"/>
                    </a:ext>
                  </a:extLst>
                </p:cNvPr>
                <p:cNvSpPr/>
                <p:nvPr/>
              </p:nvSpPr>
              <p:spPr bwMode="auto">
                <a:xfrm>
                  <a:off x="3066764" y="465125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8889E156-FEB4-4A3C-9F68-19106C39D837}"/>
                    </a:ext>
                  </a:extLst>
                </p:cNvPr>
                <p:cNvSpPr/>
                <p:nvPr/>
              </p:nvSpPr>
              <p:spPr bwMode="auto">
                <a:xfrm>
                  <a:off x="3101052" y="46834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24A93F7E-6E87-430E-BBCE-77660E5AA79C}"/>
                    </a:ext>
                  </a:extLst>
                </p:cNvPr>
                <p:cNvSpPr/>
                <p:nvPr/>
              </p:nvSpPr>
              <p:spPr bwMode="auto">
                <a:xfrm>
                  <a:off x="3126594" y="473471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B964707C-9556-4103-943C-05C7C699A2AE}"/>
                    </a:ext>
                  </a:extLst>
                </p:cNvPr>
                <p:cNvSpPr/>
                <p:nvPr/>
              </p:nvSpPr>
              <p:spPr bwMode="auto">
                <a:xfrm>
                  <a:off x="3162864" y="470117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D2F25244-6A3A-4260-83D9-B33E4444DA33}"/>
                    </a:ext>
                  </a:extLst>
                </p:cNvPr>
                <p:cNvSpPr/>
                <p:nvPr/>
              </p:nvSpPr>
              <p:spPr bwMode="auto">
                <a:xfrm>
                  <a:off x="3174956" y="465248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C806CB4D-EAA5-4AE7-BFED-CF762C7F563D}"/>
                    </a:ext>
                  </a:extLst>
                </p:cNvPr>
                <p:cNvSpPr/>
                <p:nvPr/>
              </p:nvSpPr>
              <p:spPr bwMode="auto">
                <a:xfrm>
                  <a:off x="3219845" y="463710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3171A3CD-B1AF-4FE1-B97E-4B3327E79EBB}"/>
                    </a:ext>
                  </a:extLst>
                </p:cNvPr>
                <p:cNvSpPr/>
                <p:nvPr/>
              </p:nvSpPr>
              <p:spPr bwMode="auto">
                <a:xfrm>
                  <a:off x="3244247" y="46804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AA73C352-83CA-4699-A303-A561613153F3}"/>
                    </a:ext>
                  </a:extLst>
                </p:cNvPr>
                <p:cNvSpPr/>
                <p:nvPr/>
              </p:nvSpPr>
              <p:spPr bwMode="auto">
                <a:xfrm>
                  <a:off x="3283167" y="4726125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8A8D1A54-523B-450F-9A04-9660EA91B31B}"/>
                    </a:ext>
                  </a:extLst>
                </p:cNvPr>
                <p:cNvSpPr/>
                <p:nvPr/>
              </p:nvSpPr>
              <p:spPr bwMode="auto">
                <a:xfrm>
                  <a:off x="3308288" y="46804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EC88CB7-8232-4D4C-A012-1BAE6A8F2252}"/>
                    </a:ext>
                  </a:extLst>
                </p:cNvPr>
                <p:cNvSpPr/>
                <p:nvPr/>
              </p:nvSpPr>
              <p:spPr bwMode="auto">
                <a:xfrm>
                  <a:off x="3325606" y="463093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BAE15B14-936E-4251-8B43-C33905E380D6}"/>
                    </a:ext>
                  </a:extLst>
                </p:cNvPr>
                <p:cNvSpPr/>
                <p:nvPr/>
              </p:nvSpPr>
              <p:spPr bwMode="auto">
                <a:xfrm>
                  <a:off x="3357029" y="463093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CDC99FC7-2D2D-4879-8CCE-74C81A78D800}"/>
                    </a:ext>
                  </a:extLst>
                </p:cNvPr>
                <p:cNvSpPr/>
                <p:nvPr/>
              </p:nvSpPr>
              <p:spPr bwMode="auto">
                <a:xfrm>
                  <a:off x="3383597" y="466943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847BFCB8-9099-4933-9A3E-263E865A58C9}"/>
                    </a:ext>
                  </a:extLst>
                </p:cNvPr>
                <p:cNvSpPr/>
                <p:nvPr/>
              </p:nvSpPr>
              <p:spPr bwMode="auto">
                <a:xfrm>
                  <a:off x="3406566" y="4715655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735442CE-FFAA-43AB-A005-A1629F980B61}"/>
                    </a:ext>
                  </a:extLst>
                </p:cNvPr>
                <p:cNvSpPr/>
                <p:nvPr/>
              </p:nvSpPr>
              <p:spPr bwMode="auto">
                <a:xfrm>
                  <a:off x="3435927" y="475955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62DD07E4-6B26-43FC-A286-902628E79A26}"/>
                    </a:ext>
                  </a:extLst>
                </p:cNvPr>
                <p:cNvSpPr/>
                <p:nvPr/>
              </p:nvSpPr>
              <p:spPr bwMode="auto">
                <a:xfrm>
                  <a:off x="3451947" y="481084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68A716B1-613F-459A-8BE7-BDD62D8C8A7D}"/>
                    </a:ext>
                  </a:extLst>
                </p:cNvPr>
                <p:cNvSpPr/>
                <p:nvPr/>
              </p:nvSpPr>
              <p:spPr bwMode="auto">
                <a:xfrm>
                  <a:off x="3432209" y="483745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27966F6C-2D54-4ED4-BAC4-43DB717548C0}"/>
                    </a:ext>
                  </a:extLst>
                </p:cNvPr>
                <p:cNvSpPr/>
                <p:nvPr/>
              </p:nvSpPr>
              <p:spPr bwMode="auto">
                <a:xfrm>
                  <a:off x="3386973" y="482796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731EF207-D7FE-41A0-85AB-AA13C8515B39}"/>
                    </a:ext>
                  </a:extLst>
                </p:cNvPr>
                <p:cNvSpPr/>
                <p:nvPr/>
              </p:nvSpPr>
              <p:spPr bwMode="auto">
                <a:xfrm>
                  <a:off x="3344527" y="48582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AF3683A6-AA2F-4933-A096-73E25A98442A}"/>
                    </a:ext>
                  </a:extLst>
                </p:cNvPr>
                <p:cNvSpPr/>
                <p:nvPr/>
              </p:nvSpPr>
              <p:spPr bwMode="auto">
                <a:xfrm>
                  <a:off x="3358328" y="490541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BD0F29D1-CE8F-4E7B-BCE9-00ECA3FC20A5}"/>
                    </a:ext>
                  </a:extLst>
                </p:cNvPr>
                <p:cNvSpPr/>
                <p:nvPr/>
              </p:nvSpPr>
              <p:spPr bwMode="auto">
                <a:xfrm>
                  <a:off x="3218604" y="502769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E339D97D-C605-4520-8B00-837954C8F3BB}"/>
                    </a:ext>
                  </a:extLst>
                </p:cNvPr>
                <p:cNvSpPr/>
                <p:nvPr/>
              </p:nvSpPr>
              <p:spPr bwMode="auto">
                <a:xfrm>
                  <a:off x="3275046" y="50248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80FCB20B-46B0-4CC9-9066-F5B2892EB6DF}"/>
                    </a:ext>
                  </a:extLst>
                </p:cNvPr>
                <p:cNvSpPr/>
                <p:nvPr/>
              </p:nvSpPr>
              <p:spPr bwMode="auto">
                <a:xfrm>
                  <a:off x="3267443" y="496362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AE1427B0-5A96-4BEA-B2A0-D19A9DE54C24}"/>
                    </a:ext>
                  </a:extLst>
                </p:cNvPr>
                <p:cNvSpPr/>
                <p:nvPr/>
              </p:nvSpPr>
              <p:spPr bwMode="auto">
                <a:xfrm>
                  <a:off x="3255465" y="491523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8BB4F76-29B7-436A-A83D-F667FFAC7891}"/>
                    </a:ext>
                  </a:extLst>
                </p:cNvPr>
                <p:cNvSpPr/>
                <p:nvPr/>
              </p:nvSpPr>
              <p:spPr bwMode="auto">
                <a:xfrm>
                  <a:off x="3295833" y="490662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4BB54A98-1FFB-4406-9D92-34975DFA5E82}"/>
                    </a:ext>
                  </a:extLst>
                </p:cNvPr>
                <p:cNvSpPr/>
                <p:nvPr/>
              </p:nvSpPr>
              <p:spPr bwMode="auto">
                <a:xfrm>
                  <a:off x="3333968" y="49375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856B4EB-7515-4A63-8319-611574AABA0F}"/>
                  </a:ext>
                </a:extLst>
              </p:cNvPr>
              <p:cNvSpPr/>
              <p:nvPr/>
            </p:nvSpPr>
            <p:spPr bwMode="auto">
              <a:xfrm>
                <a:off x="3052763" y="4652841"/>
                <a:ext cx="425550" cy="407125"/>
              </a:xfrm>
              <a:custGeom>
                <a:avLst/>
                <a:gdLst>
                  <a:gd name="connsiteX0" fmla="*/ 0 w 425550"/>
                  <a:gd name="connsiteY0" fmla="*/ 62034 h 407125"/>
                  <a:gd name="connsiteX1" fmla="*/ 47625 w 425550"/>
                  <a:gd name="connsiteY1" fmla="*/ 23934 h 407125"/>
                  <a:gd name="connsiteX2" fmla="*/ 104775 w 425550"/>
                  <a:gd name="connsiteY2" fmla="*/ 104897 h 407125"/>
                  <a:gd name="connsiteX3" fmla="*/ 157162 w 425550"/>
                  <a:gd name="connsiteY3" fmla="*/ 19172 h 407125"/>
                  <a:gd name="connsiteX4" fmla="*/ 195262 w 425550"/>
                  <a:gd name="connsiteY4" fmla="*/ 33459 h 407125"/>
                  <a:gd name="connsiteX5" fmla="*/ 271462 w 425550"/>
                  <a:gd name="connsiteY5" fmla="*/ 95372 h 407125"/>
                  <a:gd name="connsiteX6" fmla="*/ 309562 w 425550"/>
                  <a:gd name="connsiteY6" fmla="*/ 122 h 407125"/>
                  <a:gd name="connsiteX7" fmla="*/ 395287 w 425550"/>
                  <a:gd name="connsiteY7" fmla="*/ 119184 h 407125"/>
                  <a:gd name="connsiteX8" fmla="*/ 423862 w 425550"/>
                  <a:gd name="connsiteY8" fmla="*/ 200147 h 407125"/>
                  <a:gd name="connsiteX9" fmla="*/ 352425 w 425550"/>
                  <a:gd name="connsiteY9" fmla="*/ 200147 h 407125"/>
                  <a:gd name="connsiteX10" fmla="*/ 314325 w 425550"/>
                  <a:gd name="connsiteY10" fmla="*/ 238247 h 407125"/>
                  <a:gd name="connsiteX11" fmla="*/ 338137 w 425550"/>
                  <a:gd name="connsiteY11" fmla="*/ 304922 h 407125"/>
                  <a:gd name="connsiteX12" fmla="*/ 247650 w 425550"/>
                  <a:gd name="connsiteY12" fmla="*/ 281109 h 407125"/>
                  <a:gd name="connsiteX13" fmla="*/ 223837 w 425550"/>
                  <a:gd name="connsiteY13" fmla="*/ 314447 h 407125"/>
                  <a:gd name="connsiteX14" fmla="*/ 247650 w 425550"/>
                  <a:gd name="connsiteY14" fmla="*/ 395409 h 407125"/>
                  <a:gd name="connsiteX15" fmla="*/ 190500 w 425550"/>
                  <a:gd name="connsiteY15" fmla="*/ 404934 h 40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25550" h="407125">
                    <a:moveTo>
                      <a:pt x="0" y="62034"/>
                    </a:moveTo>
                    <a:cubicBezTo>
                      <a:pt x="15081" y="39412"/>
                      <a:pt x="30163" y="16790"/>
                      <a:pt x="47625" y="23934"/>
                    </a:cubicBezTo>
                    <a:cubicBezTo>
                      <a:pt x="65087" y="31078"/>
                      <a:pt x="86519" y="105691"/>
                      <a:pt x="104775" y="104897"/>
                    </a:cubicBezTo>
                    <a:cubicBezTo>
                      <a:pt x="123031" y="104103"/>
                      <a:pt x="142081" y="31078"/>
                      <a:pt x="157162" y="19172"/>
                    </a:cubicBezTo>
                    <a:cubicBezTo>
                      <a:pt x="172243" y="7266"/>
                      <a:pt x="176212" y="20759"/>
                      <a:pt x="195262" y="33459"/>
                    </a:cubicBezTo>
                    <a:cubicBezTo>
                      <a:pt x="214312" y="46159"/>
                      <a:pt x="252412" y="100928"/>
                      <a:pt x="271462" y="95372"/>
                    </a:cubicBezTo>
                    <a:cubicBezTo>
                      <a:pt x="290512" y="89816"/>
                      <a:pt x="288925" y="-3847"/>
                      <a:pt x="309562" y="122"/>
                    </a:cubicBezTo>
                    <a:cubicBezTo>
                      <a:pt x="330199" y="4091"/>
                      <a:pt x="376237" y="85847"/>
                      <a:pt x="395287" y="119184"/>
                    </a:cubicBezTo>
                    <a:cubicBezTo>
                      <a:pt x="414337" y="152522"/>
                      <a:pt x="431006" y="186653"/>
                      <a:pt x="423862" y="200147"/>
                    </a:cubicBezTo>
                    <a:cubicBezTo>
                      <a:pt x="416718" y="213641"/>
                      <a:pt x="370681" y="193797"/>
                      <a:pt x="352425" y="200147"/>
                    </a:cubicBezTo>
                    <a:cubicBezTo>
                      <a:pt x="334169" y="206497"/>
                      <a:pt x="316706" y="220785"/>
                      <a:pt x="314325" y="238247"/>
                    </a:cubicBezTo>
                    <a:cubicBezTo>
                      <a:pt x="311944" y="255709"/>
                      <a:pt x="349250" y="297778"/>
                      <a:pt x="338137" y="304922"/>
                    </a:cubicBezTo>
                    <a:cubicBezTo>
                      <a:pt x="327025" y="312066"/>
                      <a:pt x="266700" y="279522"/>
                      <a:pt x="247650" y="281109"/>
                    </a:cubicBezTo>
                    <a:cubicBezTo>
                      <a:pt x="228600" y="282696"/>
                      <a:pt x="223837" y="295397"/>
                      <a:pt x="223837" y="314447"/>
                    </a:cubicBezTo>
                    <a:cubicBezTo>
                      <a:pt x="223837" y="333497"/>
                      <a:pt x="253206" y="380328"/>
                      <a:pt x="247650" y="395409"/>
                    </a:cubicBezTo>
                    <a:cubicBezTo>
                      <a:pt x="242094" y="410490"/>
                      <a:pt x="216297" y="407712"/>
                      <a:pt x="190500" y="40493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D6DFE2EB-5C56-49D2-822F-ECFF312536AF}"/>
              </a:ext>
            </a:extLst>
          </p:cNvPr>
          <p:cNvGrpSpPr/>
          <p:nvPr/>
        </p:nvGrpSpPr>
        <p:grpSpPr>
          <a:xfrm rot="17589761">
            <a:off x="5940647" y="2050379"/>
            <a:ext cx="401698" cy="467035"/>
            <a:chOff x="3489271" y="2539278"/>
            <a:chExt cx="834443" cy="1102069"/>
          </a:xfrm>
        </p:grpSpPr>
        <p:sp>
          <p:nvSpPr>
            <p:cNvPr id="138" name="Freeform 15">
              <a:extLst>
                <a:ext uri="{FF2B5EF4-FFF2-40B4-BE49-F238E27FC236}">
                  <a16:creationId xmlns:a16="http://schemas.microsoft.com/office/drawing/2014/main" id="{0082BB6A-6ED3-491B-A1A7-7F82973BA8F0}"/>
                </a:ext>
              </a:extLst>
            </p:cNvPr>
            <p:cNvSpPr/>
            <p:nvPr/>
          </p:nvSpPr>
          <p:spPr bwMode="auto">
            <a:xfrm rot="17499136">
              <a:off x="3355458" y="2673091"/>
              <a:ext cx="1102069" cy="834443"/>
            </a:xfrm>
            <a:custGeom>
              <a:avLst/>
              <a:gdLst>
                <a:gd name="connsiteX0" fmla="*/ 56752 w 760015"/>
                <a:gd name="connsiteY0" fmla="*/ 164306 h 779860"/>
                <a:gd name="connsiteX1" fmla="*/ 159146 w 760015"/>
                <a:gd name="connsiteY1" fmla="*/ 76200 h 779860"/>
                <a:gd name="connsiteX2" fmla="*/ 306784 w 760015"/>
                <a:gd name="connsiteY2" fmla="*/ 7144 h 779860"/>
                <a:gd name="connsiteX3" fmla="*/ 511571 w 760015"/>
                <a:gd name="connsiteY3" fmla="*/ 33337 h 779860"/>
                <a:gd name="connsiteX4" fmla="*/ 654446 w 760015"/>
                <a:gd name="connsiteY4" fmla="*/ 142875 h 779860"/>
                <a:gd name="connsiteX5" fmla="*/ 740171 w 760015"/>
                <a:gd name="connsiteY5" fmla="*/ 288131 h 779860"/>
                <a:gd name="connsiteX6" fmla="*/ 744934 w 760015"/>
                <a:gd name="connsiteY6" fmla="*/ 495300 h 779860"/>
                <a:gd name="connsiteX7" fmla="*/ 649684 w 760015"/>
                <a:gd name="connsiteY7" fmla="*/ 671512 h 779860"/>
                <a:gd name="connsiteX8" fmla="*/ 518715 w 760015"/>
                <a:gd name="connsiteY8" fmla="*/ 747712 h 779860"/>
                <a:gd name="connsiteX9" fmla="*/ 340121 w 760015"/>
                <a:gd name="connsiteY9" fmla="*/ 769144 h 779860"/>
                <a:gd name="connsiteX10" fmla="*/ 137715 w 760015"/>
                <a:gd name="connsiteY10" fmla="*/ 683419 h 779860"/>
                <a:gd name="connsiteX11" fmla="*/ 21034 w 760015"/>
                <a:gd name="connsiteY11" fmla="*/ 481012 h 779860"/>
                <a:gd name="connsiteX12" fmla="*/ 11509 w 760015"/>
                <a:gd name="connsiteY12" fmla="*/ 259556 h 779860"/>
                <a:gd name="connsiteX13" fmla="*/ 56752 w 760015"/>
                <a:gd name="connsiteY13" fmla="*/ 164306 h 779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0015" h="779860">
                  <a:moveTo>
                    <a:pt x="56752" y="164306"/>
                  </a:moveTo>
                  <a:cubicBezTo>
                    <a:pt x="81358" y="133747"/>
                    <a:pt x="117474" y="102394"/>
                    <a:pt x="159146" y="76200"/>
                  </a:cubicBezTo>
                  <a:cubicBezTo>
                    <a:pt x="200818" y="50006"/>
                    <a:pt x="248047" y="14288"/>
                    <a:pt x="306784" y="7144"/>
                  </a:cubicBezTo>
                  <a:cubicBezTo>
                    <a:pt x="365521" y="0"/>
                    <a:pt x="453627" y="10715"/>
                    <a:pt x="511571" y="33337"/>
                  </a:cubicBezTo>
                  <a:cubicBezTo>
                    <a:pt x="569515" y="55959"/>
                    <a:pt x="616346" y="100409"/>
                    <a:pt x="654446" y="142875"/>
                  </a:cubicBezTo>
                  <a:cubicBezTo>
                    <a:pt x="692546" y="185341"/>
                    <a:pt x="725090" y="229394"/>
                    <a:pt x="740171" y="288131"/>
                  </a:cubicBezTo>
                  <a:cubicBezTo>
                    <a:pt x="755252" y="346869"/>
                    <a:pt x="760015" y="431403"/>
                    <a:pt x="744934" y="495300"/>
                  </a:cubicBezTo>
                  <a:cubicBezTo>
                    <a:pt x="729853" y="559197"/>
                    <a:pt x="687387" y="629443"/>
                    <a:pt x="649684" y="671512"/>
                  </a:cubicBezTo>
                  <a:cubicBezTo>
                    <a:pt x="611981" y="713581"/>
                    <a:pt x="570309" y="731440"/>
                    <a:pt x="518715" y="747712"/>
                  </a:cubicBezTo>
                  <a:cubicBezTo>
                    <a:pt x="467121" y="763984"/>
                    <a:pt x="403621" y="779860"/>
                    <a:pt x="340121" y="769144"/>
                  </a:cubicBezTo>
                  <a:cubicBezTo>
                    <a:pt x="276621" y="758429"/>
                    <a:pt x="190896" y="731441"/>
                    <a:pt x="137715" y="683419"/>
                  </a:cubicBezTo>
                  <a:cubicBezTo>
                    <a:pt x="84534" y="635397"/>
                    <a:pt x="42068" y="551656"/>
                    <a:pt x="21034" y="481012"/>
                  </a:cubicBezTo>
                  <a:cubicBezTo>
                    <a:pt x="0" y="410368"/>
                    <a:pt x="4365" y="313531"/>
                    <a:pt x="11509" y="259556"/>
                  </a:cubicBezTo>
                  <a:cubicBezTo>
                    <a:pt x="18653" y="205581"/>
                    <a:pt x="32146" y="194865"/>
                    <a:pt x="56752" y="16430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  <a:ln w="12700">
              <a:solidFill>
                <a:schemeClr val="accent6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39" name="Freeform 16">
              <a:extLst>
                <a:ext uri="{FF2B5EF4-FFF2-40B4-BE49-F238E27FC236}">
                  <a16:creationId xmlns:a16="http://schemas.microsoft.com/office/drawing/2014/main" id="{70889A0D-49C5-445E-97A2-8E9099B39C76}"/>
                </a:ext>
              </a:extLst>
            </p:cNvPr>
            <p:cNvSpPr/>
            <p:nvPr/>
          </p:nvSpPr>
          <p:spPr bwMode="auto">
            <a:xfrm rot="17499136">
              <a:off x="3631853" y="2806039"/>
              <a:ext cx="439080" cy="339632"/>
            </a:xfrm>
            <a:custGeom>
              <a:avLst/>
              <a:gdLst>
                <a:gd name="connsiteX0" fmla="*/ 7937 w 497682"/>
                <a:gd name="connsiteY0" fmla="*/ 321071 h 502841"/>
                <a:gd name="connsiteX1" fmla="*/ 22225 w 497682"/>
                <a:gd name="connsiteY1" fmla="*/ 173434 h 502841"/>
                <a:gd name="connsiteX2" fmla="*/ 141287 w 497682"/>
                <a:gd name="connsiteY2" fmla="*/ 42465 h 502841"/>
                <a:gd name="connsiteX3" fmla="*/ 250825 w 497682"/>
                <a:gd name="connsiteY3" fmla="*/ 1984 h 502841"/>
                <a:gd name="connsiteX4" fmla="*/ 372269 w 497682"/>
                <a:gd name="connsiteY4" fmla="*/ 30559 h 502841"/>
                <a:gd name="connsiteX5" fmla="*/ 453231 w 497682"/>
                <a:gd name="connsiteY5" fmla="*/ 128190 h 502841"/>
                <a:gd name="connsiteX6" fmla="*/ 496094 w 497682"/>
                <a:gd name="connsiteY6" fmla="*/ 244871 h 502841"/>
                <a:gd name="connsiteX7" fmla="*/ 443706 w 497682"/>
                <a:gd name="connsiteY7" fmla="*/ 382984 h 502841"/>
                <a:gd name="connsiteX8" fmla="*/ 336550 w 497682"/>
                <a:gd name="connsiteY8" fmla="*/ 471090 h 502841"/>
                <a:gd name="connsiteX9" fmla="*/ 210344 w 497682"/>
                <a:gd name="connsiteY9" fmla="*/ 494903 h 502841"/>
                <a:gd name="connsiteX10" fmla="*/ 53181 w 497682"/>
                <a:gd name="connsiteY10" fmla="*/ 423465 h 502841"/>
                <a:gd name="connsiteX11" fmla="*/ 7937 w 497682"/>
                <a:gd name="connsiteY11" fmla="*/ 321071 h 502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7682" h="502841">
                  <a:moveTo>
                    <a:pt x="7937" y="321071"/>
                  </a:moveTo>
                  <a:cubicBezTo>
                    <a:pt x="2778" y="279399"/>
                    <a:pt x="0" y="219868"/>
                    <a:pt x="22225" y="173434"/>
                  </a:cubicBezTo>
                  <a:cubicBezTo>
                    <a:pt x="44450" y="127000"/>
                    <a:pt x="103187" y="71040"/>
                    <a:pt x="141287" y="42465"/>
                  </a:cubicBezTo>
                  <a:cubicBezTo>
                    <a:pt x="179387" y="13890"/>
                    <a:pt x="212328" y="3968"/>
                    <a:pt x="250825" y="1984"/>
                  </a:cubicBezTo>
                  <a:cubicBezTo>
                    <a:pt x="289322" y="0"/>
                    <a:pt x="338535" y="9525"/>
                    <a:pt x="372269" y="30559"/>
                  </a:cubicBezTo>
                  <a:cubicBezTo>
                    <a:pt x="406003" y="51593"/>
                    <a:pt x="432594" y="92471"/>
                    <a:pt x="453231" y="128190"/>
                  </a:cubicBezTo>
                  <a:cubicBezTo>
                    <a:pt x="473869" y="163909"/>
                    <a:pt x="497682" y="202405"/>
                    <a:pt x="496094" y="244871"/>
                  </a:cubicBezTo>
                  <a:cubicBezTo>
                    <a:pt x="494507" y="287337"/>
                    <a:pt x="470297" y="345281"/>
                    <a:pt x="443706" y="382984"/>
                  </a:cubicBezTo>
                  <a:cubicBezTo>
                    <a:pt x="417115" y="420687"/>
                    <a:pt x="375444" y="452437"/>
                    <a:pt x="336550" y="471090"/>
                  </a:cubicBezTo>
                  <a:cubicBezTo>
                    <a:pt x="297656" y="489743"/>
                    <a:pt x="257572" y="502841"/>
                    <a:pt x="210344" y="494903"/>
                  </a:cubicBezTo>
                  <a:cubicBezTo>
                    <a:pt x="163116" y="486965"/>
                    <a:pt x="87709" y="454024"/>
                    <a:pt x="53181" y="423465"/>
                  </a:cubicBezTo>
                  <a:cubicBezTo>
                    <a:pt x="18653" y="392906"/>
                    <a:pt x="13096" y="362743"/>
                    <a:pt x="7937" y="3210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50000">
                  <a:srgbClr val="773484"/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accent6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DCDCF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C0E42C8-7B4B-41A3-A4D6-3132508ABCBC}"/>
              </a:ext>
            </a:extLst>
          </p:cNvPr>
          <p:cNvGrpSpPr/>
          <p:nvPr/>
        </p:nvGrpSpPr>
        <p:grpSpPr>
          <a:xfrm>
            <a:off x="5867758" y="2608317"/>
            <a:ext cx="372846" cy="372846"/>
            <a:chOff x="6093505" y="5154226"/>
            <a:chExt cx="650354" cy="650354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F4562AE3-BA88-4EDD-91D4-6C7B097719FF}"/>
                </a:ext>
              </a:extLst>
            </p:cNvPr>
            <p:cNvSpPr/>
            <p:nvPr/>
          </p:nvSpPr>
          <p:spPr bwMode="auto">
            <a:xfrm>
              <a:off x="6093505" y="5154226"/>
              <a:ext cx="650354" cy="650354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AC9CF299-2AB8-4B50-9F43-D4D16409F735}"/>
                </a:ext>
              </a:extLst>
            </p:cNvPr>
            <p:cNvSpPr/>
            <p:nvPr/>
          </p:nvSpPr>
          <p:spPr bwMode="auto">
            <a:xfrm>
              <a:off x="6227485" y="5215799"/>
              <a:ext cx="302258" cy="302258"/>
            </a:xfrm>
            <a:prstGeom prst="ellipse">
              <a:avLst/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path path="circle">
                <a:fillToRect l="100000" t="100000"/>
              </a:path>
            </a:gra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C6FDFC8-2F22-4164-863B-C69935EB4101}"/>
              </a:ext>
            </a:extLst>
          </p:cNvPr>
          <p:cNvGrpSpPr/>
          <p:nvPr/>
        </p:nvGrpSpPr>
        <p:grpSpPr>
          <a:xfrm>
            <a:off x="5897819" y="1625197"/>
            <a:ext cx="378125" cy="378125"/>
            <a:chOff x="9687107" y="3295653"/>
            <a:chExt cx="420859" cy="420859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335B3947-738C-4B9B-B183-BEDA82B102E2}"/>
                </a:ext>
              </a:extLst>
            </p:cNvPr>
            <p:cNvSpPr/>
            <p:nvPr/>
          </p:nvSpPr>
          <p:spPr bwMode="auto">
            <a:xfrm>
              <a:off x="9687107" y="3295653"/>
              <a:ext cx="420859" cy="42085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76EBF19-E989-4445-BABB-AF2998820F79}"/>
                </a:ext>
              </a:extLst>
            </p:cNvPr>
            <p:cNvSpPr/>
            <p:nvPr/>
          </p:nvSpPr>
          <p:spPr bwMode="auto">
            <a:xfrm>
              <a:off x="9755831" y="3400021"/>
              <a:ext cx="279565" cy="209355"/>
            </a:xfrm>
            <a:custGeom>
              <a:avLst/>
              <a:gdLst>
                <a:gd name="connsiteX0" fmla="*/ 46008 w 265208"/>
                <a:gd name="connsiteY0" fmla="*/ 109268 h 281796"/>
                <a:gd name="connsiteX1" fmla="*/ 17253 w 265208"/>
                <a:gd name="connsiteY1" fmla="*/ 126520 h 281796"/>
                <a:gd name="connsiteX2" fmla="*/ 11502 w 265208"/>
                <a:gd name="connsiteY2" fmla="*/ 166777 h 281796"/>
                <a:gd name="connsiteX3" fmla="*/ 0 w 265208"/>
                <a:gd name="connsiteY3" fmla="*/ 189781 h 281796"/>
                <a:gd name="connsiteX4" fmla="*/ 17253 w 265208"/>
                <a:gd name="connsiteY4" fmla="*/ 264543 h 281796"/>
                <a:gd name="connsiteX5" fmla="*/ 57509 w 265208"/>
                <a:gd name="connsiteY5" fmla="*/ 281796 h 281796"/>
                <a:gd name="connsiteX6" fmla="*/ 63260 w 265208"/>
                <a:gd name="connsiteY6" fmla="*/ 212785 h 281796"/>
                <a:gd name="connsiteX7" fmla="*/ 86264 w 265208"/>
                <a:gd name="connsiteY7" fmla="*/ 74762 h 281796"/>
                <a:gd name="connsiteX8" fmla="*/ 92015 w 265208"/>
                <a:gd name="connsiteY8" fmla="*/ 51758 h 281796"/>
                <a:gd name="connsiteX9" fmla="*/ 109268 w 265208"/>
                <a:gd name="connsiteY9" fmla="*/ 46007 h 281796"/>
                <a:gd name="connsiteX10" fmla="*/ 201283 w 265208"/>
                <a:gd name="connsiteY10" fmla="*/ 74762 h 281796"/>
                <a:gd name="connsiteX11" fmla="*/ 253042 w 265208"/>
                <a:gd name="connsiteY11" fmla="*/ 69011 h 281796"/>
                <a:gd name="connsiteX12" fmla="*/ 264543 w 265208"/>
                <a:gd name="connsiteY12" fmla="*/ 34505 h 281796"/>
                <a:gd name="connsiteX13" fmla="*/ 201283 w 265208"/>
                <a:gd name="connsiteY13" fmla="*/ 0 h 281796"/>
                <a:gd name="connsiteX14" fmla="*/ 161026 w 265208"/>
                <a:gd name="connsiteY14" fmla="*/ 11502 h 281796"/>
                <a:gd name="connsiteX15" fmla="*/ 143774 w 265208"/>
                <a:gd name="connsiteY15" fmla="*/ 17252 h 281796"/>
                <a:gd name="connsiteX16" fmla="*/ 63260 w 265208"/>
                <a:gd name="connsiteY16" fmla="*/ 23003 h 281796"/>
                <a:gd name="connsiteX17" fmla="*/ 57509 w 265208"/>
                <a:gd name="connsiteY17" fmla="*/ 46007 h 281796"/>
                <a:gd name="connsiteX18" fmla="*/ 51758 w 265208"/>
                <a:gd name="connsiteY18" fmla="*/ 63260 h 281796"/>
                <a:gd name="connsiteX19" fmla="*/ 46008 w 265208"/>
                <a:gd name="connsiteY19" fmla="*/ 109268 h 281796"/>
                <a:gd name="connsiteX0" fmla="*/ 46008 w 265208"/>
                <a:gd name="connsiteY0" fmla="*/ 109268 h 281796"/>
                <a:gd name="connsiteX1" fmla="*/ 17253 w 265208"/>
                <a:gd name="connsiteY1" fmla="*/ 126520 h 281796"/>
                <a:gd name="connsiteX2" fmla="*/ 11502 w 265208"/>
                <a:gd name="connsiteY2" fmla="*/ 166777 h 281796"/>
                <a:gd name="connsiteX3" fmla="*/ 0 w 265208"/>
                <a:gd name="connsiteY3" fmla="*/ 189781 h 281796"/>
                <a:gd name="connsiteX4" fmla="*/ 17253 w 265208"/>
                <a:gd name="connsiteY4" fmla="*/ 264543 h 281796"/>
                <a:gd name="connsiteX5" fmla="*/ 57509 w 265208"/>
                <a:gd name="connsiteY5" fmla="*/ 281796 h 281796"/>
                <a:gd name="connsiteX6" fmla="*/ 63260 w 265208"/>
                <a:gd name="connsiteY6" fmla="*/ 212785 h 281796"/>
                <a:gd name="connsiteX7" fmla="*/ 86264 w 265208"/>
                <a:gd name="connsiteY7" fmla="*/ 74762 h 281796"/>
                <a:gd name="connsiteX8" fmla="*/ 92015 w 265208"/>
                <a:gd name="connsiteY8" fmla="*/ 51758 h 281796"/>
                <a:gd name="connsiteX9" fmla="*/ 109268 w 265208"/>
                <a:gd name="connsiteY9" fmla="*/ 46007 h 281796"/>
                <a:gd name="connsiteX10" fmla="*/ 201283 w 265208"/>
                <a:gd name="connsiteY10" fmla="*/ 74762 h 281796"/>
                <a:gd name="connsiteX11" fmla="*/ 253042 w 265208"/>
                <a:gd name="connsiteY11" fmla="*/ 69011 h 281796"/>
                <a:gd name="connsiteX12" fmla="*/ 264543 w 265208"/>
                <a:gd name="connsiteY12" fmla="*/ 34505 h 281796"/>
                <a:gd name="connsiteX13" fmla="*/ 201283 w 265208"/>
                <a:gd name="connsiteY13" fmla="*/ 0 h 281796"/>
                <a:gd name="connsiteX14" fmla="*/ 161026 w 265208"/>
                <a:gd name="connsiteY14" fmla="*/ 11502 h 281796"/>
                <a:gd name="connsiteX15" fmla="*/ 143774 w 265208"/>
                <a:gd name="connsiteY15" fmla="*/ 17252 h 281796"/>
                <a:gd name="connsiteX16" fmla="*/ 63260 w 265208"/>
                <a:gd name="connsiteY16" fmla="*/ 23003 h 281796"/>
                <a:gd name="connsiteX17" fmla="*/ 57509 w 265208"/>
                <a:gd name="connsiteY17" fmla="*/ 46007 h 281796"/>
                <a:gd name="connsiteX18" fmla="*/ 51758 w 265208"/>
                <a:gd name="connsiteY18" fmla="*/ 63260 h 281796"/>
                <a:gd name="connsiteX19" fmla="*/ 46008 w 265208"/>
                <a:gd name="connsiteY19" fmla="*/ 109268 h 281796"/>
                <a:gd name="connsiteX0" fmla="*/ 51758 w 265208"/>
                <a:gd name="connsiteY0" fmla="*/ 63260 h 281796"/>
                <a:gd name="connsiteX1" fmla="*/ 17253 w 265208"/>
                <a:gd name="connsiteY1" fmla="*/ 126520 h 281796"/>
                <a:gd name="connsiteX2" fmla="*/ 11502 w 265208"/>
                <a:gd name="connsiteY2" fmla="*/ 166777 h 281796"/>
                <a:gd name="connsiteX3" fmla="*/ 0 w 265208"/>
                <a:gd name="connsiteY3" fmla="*/ 189781 h 281796"/>
                <a:gd name="connsiteX4" fmla="*/ 17253 w 265208"/>
                <a:gd name="connsiteY4" fmla="*/ 264543 h 281796"/>
                <a:gd name="connsiteX5" fmla="*/ 57509 w 265208"/>
                <a:gd name="connsiteY5" fmla="*/ 281796 h 281796"/>
                <a:gd name="connsiteX6" fmla="*/ 63260 w 265208"/>
                <a:gd name="connsiteY6" fmla="*/ 212785 h 281796"/>
                <a:gd name="connsiteX7" fmla="*/ 86264 w 265208"/>
                <a:gd name="connsiteY7" fmla="*/ 74762 h 281796"/>
                <a:gd name="connsiteX8" fmla="*/ 92015 w 265208"/>
                <a:gd name="connsiteY8" fmla="*/ 51758 h 281796"/>
                <a:gd name="connsiteX9" fmla="*/ 109268 w 265208"/>
                <a:gd name="connsiteY9" fmla="*/ 46007 h 281796"/>
                <a:gd name="connsiteX10" fmla="*/ 201283 w 265208"/>
                <a:gd name="connsiteY10" fmla="*/ 74762 h 281796"/>
                <a:gd name="connsiteX11" fmla="*/ 253042 w 265208"/>
                <a:gd name="connsiteY11" fmla="*/ 69011 h 281796"/>
                <a:gd name="connsiteX12" fmla="*/ 264543 w 265208"/>
                <a:gd name="connsiteY12" fmla="*/ 34505 h 281796"/>
                <a:gd name="connsiteX13" fmla="*/ 201283 w 265208"/>
                <a:gd name="connsiteY13" fmla="*/ 0 h 281796"/>
                <a:gd name="connsiteX14" fmla="*/ 161026 w 265208"/>
                <a:gd name="connsiteY14" fmla="*/ 11502 h 281796"/>
                <a:gd name="connsiteX15" fmla="*/ 143774 w 265208"/>
                <a:gd name="connsiteY15" fmla="*/ 17252 h 281796"/>
                <a:gd name="connsiteX16" fmla="*/ 63260 w 265208"/>
                <a:gd name="connsiteY16" fmla="*/ 23003 h 281796"/>
                <a:gd name="connsiteX17" fmla="*/ 57509 w 265208"/>
                <a:gd name="connsiteY17" fmla="*/ 46007 h 281796"/>
                <a:gd name="connsiteX18" fmla="*/ 51758 w 265208"/>
                <a:gd name="connsiteY18" fmla="*/ 63260 h 281796"/>
                <a:gd name="connsiteX0" fmla="*/ 51758 w 265208"/>
                <a:gd name="connsiteY0" fmla="*/ 63260 h 281796"/>
                <a:gd name="connsiteX1" fmla="*/ 11502 w 265208"/>
                <a:gd name="connsiteY1" fmla="*/ 166777 h 281796"/>
                <a:gd name="connsiteX2" fmla="*/ 0 w 265208"/>
                <a:gd name="connsiteY2" fmla="*/ 189781 h 281796"/>
                <a:gd name="connsiteX3" fmla="*/ 17253 w 265208"/>
                <a:gd name="connsiteY3" fmla="*/ 264543 h 281796"/>
                <a:gd name="connsiteX4" fmla="*/ 57509 w 265208"/>
                <a:gd name="connsiteY4" fmla="*/ 281796 h 281796"/>
                <a:gd name="connsiteX5" fmla="*/ 63260 w 265208"/>
                <a:gd name="connsiteY5" fmla="*/ 212785 h 281796"/>
                <a:gd name="connsiteX6" fmla="*/ 86264 w 265208"/>
                <a:gd name="connsiteY6" fmla="*/ 74762 h 281796"/>
                <a:gd name="connsiteX7" fmla="*/ 92015 w 265208"/>
                <a:gd name="connsiteY7" fmla="*/ 51758 h 281796"/>
                <a:gd name="connsiteX8" fmla="*/ 109268 w 265208"/>
                <a:gd name="connsiteY8" fmla="*/ 46007 h 281796"/>
                <a:gd name="connsiteX9" fmla="*/ 201283 w 265208"/>
                <a:gd name="connsiteY9" fmla="*/ 74762 h 281796"/>
                <a:gd name="connsiteX10" fmla="*/ 253042 w 265208"/>
                <a:gd name="connsiteY10" fmla="*/ 69011 h 281796"/>
                <a:gd name="connsiteX11" fmla="*/ 264543 w 265208"/>
                <a:gd name="connsiteY11" fmla="*/ 34505 h 281796"/>
                <a:gd name="connsiteX12" fmla="*/ 201283 w 265208"/>
                <a:gd name="connsiteY12" fmla="*/ 0 h 281796"/>
                <a:gd name="connsiteX13" fmla="*/ 161026 w 265208"/>
                <a:gd name="connsiteY13" fmla="*/ 11502 h 281796"/>
                <a:gd name="connsiteX14" fmla="*/ 143774 w 265208"/>
                <a:gd name="connsiteY14" fmla="*/ 17252 h 281796"/>
                <a:gd name="connsiteX15" fmla="*/ 63260 w 265208"/>
                <a:gd name="connsiteY15" fmla="*/ 23003 h 281796"/>
                <a:gd name="connsiteX16" fmla="*/ 57509 w 265208"/>
                <a:gd name="connsiteY16" fmla="*/ 46007 h 281796"/>
                <a:gd name="connsiteX17" fmla="*/ 51758 w 265208"/>
                <a:gd name="connsiteY17" fmla="*/ 63260 h 281796"/>
                <a:gd name="connsiteX0" fmla="*/ 57509 w 265208"/>
                <a:gd name="connsiteY0" fmla="*/ 46007 h 281796"/>
                <a:gd name="connsiteX1" fmla="*/ 11502 w 265208"/>
                <a:gd name="connsiteY1" fmla="*/ 166777 h 281796"/>
                <a:gd name="connsiteX2" fmla="*/ 0 w 265208"/>
                <a:gd name="connsiteY2" fmla="*/ 189781 h 281796"/>
                <a:gd name="connsiteX3" fmla="*/ 17253 w 265208"/>
                <a:gd name="connsiteY3" fmla="*/ 264543 h 281796"/>
                <a:gd name="connsiteX4" fmla="*/ 57509 w 265208"/>
                <a:gd name="connsiteY4" fmla="*/ 281796 h 281796"/>
                <a:gd name="connsiteX5" fmla="*/ 63260 w 265208"/>
                <a:gd name="connsiteY5" fmla="*/ 212785 h 281796"/>
                <a:gd name="connsiteX6" fmla="*/ 86264 w 265208"/>
                <a:gd name="connsiteY6" fmla="*/ 74762 h 281796"/>
                <a:gd name="connsiteX7" fmla="*/ 92015 w 265208"/>
                <a:gd name="connsiteY7" fmla="*/ 51758 h 281796"/>
                <a:gd name="connsiteX8" fmla="*/ 109268 w 265208"/>
                <a:gd name="connsiteY8" fmla="*/ 46007 h 281796"/>
                <a:gd name="connsiteX9" fmla="*/ 201283 w 265208"/>
                <a:gd name="connsiteY9" fmla="*/ 74762 h 281796"/>
                <a:gd name="connsiteX10" fmla="*/ 253042 w 265208"/>
                <a:gd name="connsiteY10" fmla="*/ 69011 h 281796"/>
                <a:gd name="connsiteX11" fmla="*/ 264543 w 265208"/>
                <a:gd name="connsiteY11" fmla="*/ 34505 h 281796"/>
                <a:gd name="connsiteX12" fmla="*/ 201283 w 265208"/>
                <a:gd name="connsiteY12" fmla="*/ 0 h 281796"/>
                <a:gd name="connsiteX13" fmla="*/ 161026 w 265208"/>
                <a:gd name="connsiteY13" fmla="*/ 11502 h 281796"/>
                <a:gd name="connsiteX14" fmla="*/ 143774 w 265208"/>
                <a:gd name="connsiteY14" fmla="*/ 17252 h 281796"/>
                <a:gd name="connsiteX15" fmla="*/ 63260 w 265208"/>
                <a:gd name="connsiteY15" fmla="*/ 23003 h 281796"/>
                <a:gd name="connsiteX16" fmla="*/ 57509 w 265208"/>
                <a:gd name="connsiteY16" fmla="*/ 46007 h 281796"/>
                <a:gd name="connsiteX0" fmla="*/ 57509 w 265208"/>
                <a:gd name="connsiteY0" fmla="*/ 46007 h 281796"/>
                <a:gd name="connsiteX1" fmla="*/ 40256 w 265208"/>
                <a:gd name="connsiteY1" fmla="*/ 143773 h 281796"/>
                <a:gd name="connsiteX2" fmla="*/ 0 w 265208"/>
                <a:gd name="connsiteY2" fmla="*/ 189781 h 281796"/>
                <a:gd name="connsiteX3" fmla="*/ 17253 w 265208"/>
                <a:gd name="connsiteY3" fmla="*/ 264543 h 281796"/>
                <a:gd name="connsiteX4" fmla="*/ 57509 w 265208"/>
                <a:gd name="connsiteY4" fmla="*/ 281796 h 281796"/>
                <a:gd name="connsiteX5" fmla="*/ 63260 w 265208"/>
                <a:gd name="connsiteY5" fmla="*/ 212785 h 281796"/>
                <a:gd name="connsiteX6" fmla="*/ 86264 w 265208"/>
                <a:gd name="connsiteY6" fmla="*/ 74762 h 281796"/>
                <a:gd name="connsiteX7" fmla="*/ 92015 w 265208"/>
                <a:gd name="connsiteY7" fmla="*/ 51758 h 281796"/>
                <a:gd name="connsiteX8" fmla="*/ 109268 w 265208"/>
                <a:gd name="connsiteY8" fmla="*/ 46007 h 281796"/>
                <a:gd name="connsiteX9" fmla="*/ 201283 w 265208"/>
                <a:gd name="connsiteY9" fmla="*/ 74762 h 281796"/>
                <a:gd name="connsiteX10" fmla="*/ 253042 w 265208"/>
                <a:gd name="connsiteY10" fmla="*/ 69011 h 281796"/>
                <a:gd name="connsiteX11" fmla="*/ 264543 w 265208"/>
                <a:gd name="connsiteY11" fmla="*/ 34505 h 281796"/>
                <a:gd name="connsiteX12" fmla="*/ 201283 w 265208"/>
                <a:gd name="connsiteY12" fmla="*/ 0 h 281796"/>
                <a:gd name="connsiteX13" fmla="*/ 161026 w 265208"/>
                <a:gd name="connsiteY13" fmla="*/ 11502 h 281796"/>
                <a:gd name="connsiteX14" fmla="*/ 143774 w 265208"/>
                <a:gd name="connsiteY14" fmla="*/ 17252 h 281796"/>
                <a:gd name="connsiteX15" fmla="*/ 63260 w 265208"/>
                <a:gd name="connsiteY15" fmla="*/ 23003 h 281796"/>
                <a:gd name="connsiteX16" fmla="*/ 57509 w 265208"/>
                <a:gd name="connsiteY16" fmla="*/ 46007 h 281796"/>
                <a:gd name="connsiteX0" fmla="*/ 57509 w 265208"/>
                <a:gd name="connsiteY0" fmla="*/ 46007 h 264946"/>
                <a:gd name="connsiteX1" fmla="*/ 40256 w 265208"/>
                <a:gd name="connsiteY1" fmla="*/ 143773 h 264946"/>
                <a:gd name="connsiteX2" fmla="*/ 0 w 265208"/>
                <a:gd name="connsiteY2" fmla="*/ 189781 h 264946"/>
                <a:gd name="connsiteX3" fmla="*/ 17253 w 265208"/>
                <a:gd name="connsiteY3" fmla="*/ 264543 h 264946"/>
                <a:gd name="connsiteX4" fmla="*/ 63260 w 265208"/>
                <a:gd name="connsiteY4" fmla="*/ 212785 h 264946"/>
                <a:gd name="connsiteX5" fmla="*/ 86264 w 265208"/>
                <a:gd name="connsiteY5" fmla="*/ 74762 h 264946"/>
                <a:gd name="connsiteX6" fmla="*/ 92015 w 265208"/>
                <a:gd name="connsiteY6" fmla="*/ 51758 h 264946"/>
                <a:gd name="connsiteX7" fmla="*/ 109268 w 265208"/>
                <a:gd name="connsiteY7" fmla="*/ 46007 h 264946"/>
                <a:gd name="connsiteX8" fmla="*/ 201283 w 265208"/>
                <a:gd name="connsiteY8" fmla="*/ 74762 h 264946"/>
                <a:gd name="connsiteX9" fmla="*/ 253042 w 265208"/>
                <a:gd name="connsiteY9" fmla="*/ 69011 h 264946"/>
                <a:gd name="connsiteX10" fmla="*/ 264543 w 265208"/>
                <a:gd name="connsiteY10" fmla="*/ 34505 h 264946"/>
                <a:gd name="connsiteX11" fmla="*/ 201283 w 265208"/>
                <a:gd name="connsiteY11" fmla="*/ 0 h 264946"/>
                <a:gd name="connsiteX12" fmla="*/ 161026 w 265208"/>
                <a:gd name="connsiteY12" fmla="*/ 11502 h 264946"/>
                <a:gd name="connsiteX13" fmla="*/ 143774 w 265208"/>
                <a:gd name="connsiteY13" fmla="*/ 17252 h 264946"/>
                <a:gd name="connsiteX14" fmla="*/ 63260 w 265208"/>
                <a:gd name="connsiteY14" fmla="*/ 23003 h 264946"/>
                <a:gd name="connsiteX15" fmla="*/ 57509 w 265208"/>
                <a:gd name="connsiteY15" fmla="*/ 46007 h 264946"/>
                <a:gd name="connsiteX0" fmla="*/ 57509 w 265208"/>
                <a:gd name="connsiteY0" fmla="*/ 46007 h 266370"/>
                <a:gd name="connsiteX1" fmla="*/ 40256 w 265208"/>
                <a:gd name="connsiteY1" fmla="*/ 143773 h 266370"/>
                <a:gd name="connsiteX2" fmla="*/ 0 w 265208"/>
                <a:gd name="connsiteY2" fmla="*/ 189781 h 266370"/>
                <a:gd name="connsiteX3" fmla="*/ 17253 w 265208"/>
                <a:gd name="connsiteY3" fmla="*/ 264543 h 266370"/>
                <a:gd name="connsiteX4" fmla="*/ 63260 w 265208"/>
                <a:gd name="connsiteY4" fmla="*/ 212785 h 266370"/>
                <a:gd name="connsiteX5" fmla="*/ 86264 w 265208"/>
                <a:gd name="connsiteY5" fmla="*/ 74762 h 266370"/>
                <a:gd name="connsiteX6" fmla="*/ 92015 w 265208"/>
                <a:gd name="connsiteY6" fmla="*/ 51758 h 266370"/>
                <a:gd name="connsiteX7" fmla="*/ 109268 w 265208"/>
                <a:gd name="connsiteY7" fmla="*/ 46007 h 266370"/>
                <a:gd name="connsiteX8" fmla="*/ 201283 w 265208"/>
                <a:gd name="connsiteY8" fmla="*/ 74762 h 266370"/>
                <a:gd name="connsiteX9" fmla="*/ 253042 w 265208"/>
                <a:gd name="connsiteY9" fmla="*/ 69011 h 266370"/>
                <a:gd name="connsiteX10" fmla="*/ 264543 w 265208"/>
                <a:gd name="connsiteY10" fmla="*/ 34505 h 266370"/>
                <a:gd name="connsiteX11" fmla="*/ 201283 w 265208"/>
                <a:gd name="connsiteY11" fmla="*/ 0 h 266370"/>
                <a:gd name="connsiteX12" fmla="*/ 161026 w 265208"/>
                <a:gd name="connsiteY12" fmla="*/ 11502 h 266370"/>
                <a:gd name="connsiteX13" fmla="*/ 143774 w 265208"/>
                <a:gd name="connsiteY13" fmla="*/ 17252 h 266370"/>
                <a:gd name="connsiteX14" fmla="*/ 63260 w 265208"/>
                <a:gd name="connsiteY14" fmla="*/ 23003 h 266370"/>
                <a:gd name="connsiteX15" fmla="*/ 57509 w 265208"/>
                <a:gd name="connsiteY15" fmla="*/ 46007 h 266370"/>
                <a:gd name="connsiteX0" fmla="*/ 63136 w 270835"/>
                <a:gd name="connsiteY0" fmla="*/ 46007 h 267139"/>
                <a:gd name="connsiteX1" fmla="*/ 45883 w 270835"/>
                <a:gd name="connsiteY1" fmla="*/ 143773 h 267139"/>
                <a:gd name="connsiteX2" fmla="*/ 5627 w 270835"/>
                <a:gd name="connsiteY2" fmla="*/ 189781 h 267139"/>
                <a:gd name="connsiteX3" fmla="*/ 22880 w 270835"/>
                <a:gd name="connsiteY3" fmla="*/ 264543 h 267139"/>
                <a:gd name="connsiteX4" fmla="*/ 68887 w 270835"/>
                <a:gd name="connsiteY4" fmla="*/ 212785 h 267139"/>
                <a:gd name="connsiteX5" fmla="*/ 91891 w 270835"/>
                <a:gd name="connsiteY5" fmla="*/ 74762 h 267139"/>
                <a:gd name="connsiteX6" fmla="*/ 97642 w 270835"/>
                <a:gd name="connsiteY6" fmla="*/ 51758 h 267139"/>
                <a:gd name="connsiteX7" fmla="*/ 114895 w 270835"/>
                <a:gd name="connsiteY7" fmla="*/ 46007 h 267139"/>
                <a:gd name="connsiteX8" fmla="*/ 206910 w 270835"/>
                <a:gd name="connsiteY8" fmla="*/ 74762 h 267139"/>
                <a:gd name="connsiteX9" fmla="*/ 258669 w 270835"/>
                <a:gd name="connsiteY9" fmla="*/ 69011 h 267139"/>
                <a:gd name="connsiteX10" fmla="*/ 270170 w 270835"/>
                <a:gd name="connsiteY10" fmla="*/ 34505 h 267139"/>
                <a:gd name="connsiteX11" fmla="*/ 206910 w 270835"/>
                <a:gd name="connsiteY11" fmla="*/ 0 h 267139"/>
                <a:gd name="connsiteX12" fmla="*/ 166653 w 270835"/>
                <a:gd name="connsiteY12" fmla="*/ 11502 h 267139"/>
                <a:gd name="connsiteX13" fmla="*/ 149401 w 270835"/>
                <a:gd name="connsiteY13" fmla="*/ 17252 h 267139"/>
                <a:gd name="connsiteX14" fmla="*/ 68887 w 270835"/>
                <a:gd name="connsiteY14" fmla="*/ 23003 h 267139"/>
                <a:gd name="connsiteX15" fmla="*/ 63136 w 270835"/>
                <a:gd name="connsiteY15" fmla="*/ 46007 h 267139"/>
                <a:gd name="connsiteX0" fmla="*/ 63136 w 270835"/>
                <a:gd name="connsiteY0" fmla="*/ 46007 h 267139"/>
                <a:gd name="connsiteX1" fmla="*/ 45883 w 270835"/>
                <a:gd name="connsiteY1" fmla="*/ 143773 h 267139"/>
                <a:gd name="connsiteX2" fmla="*/ 5627 w 270835"/>
                <a:gd name="connsiteY2" fmla="*/ 189781 h 267139"/>
                <a:gd name="connsiteX3" fmla="*/ 22880 w 270835"/>
                <a:gd name="connsiteY3" fmla="*/ 264543 h 267139"/>
                <a:gd name="connsiteX4" fmla="*/ 68887 w 270835"/>
                <a:gd name="connsiteY4" fmla="*/ 212785 h 267139"/>
                <a:gd name="connsiteX5" fmla="*/ 91891 w 270835"/>
                <a:gd name="connsiteY5" fmla="*/ 74762 h 267139"/>
                <a:gd name="connsiteX6" fmla="*/ 97642 w 270835"/>
                <a:gd name="connsiteY6" fmla="*/ 51758 h 267139"/>
                <a:gd name="connsiteX7" fmla="*/ 114895 w 270835"/>
                <a:gd name="connsiteY7" fmla="*/ 46007 h 267139"/>
                <a:gd name="connsiteX8" fmla="*/ 206910 w 270835"/>
                <a:gd name="connsiteY8" fmla="*/ 74762 h 267139"/>
                <a:gd name="connsiteX9" fmla="*/ 258669 w 270835"/>
                <a:gd name="connsiteY9" fmla="*/ 69011 h 267139"/>
                <a:gd name="connsiteX10" fmla="*/ 270170 w 270835"/>
                <a:gd name="connsiteY10" fmla="*/ 34505 h 267139"/>
                <a:gd name="connsiteX11" fmla="*/ 206910 w 270835"/>
                <a:gd name="connsiteY11" fmla="*/ 0 h 267139"/>
                <a:gd name="connsiteX12" fmla="*/ 166653 w 270835"/>
                <a:gd name="connsiteY12" fmla="*/ 11502 h 267139"/>
                <a:gd name="connsiteX13" fmla="*/ 68887 w 270835"/>
                <a:gd name="connsiteY13" fmla="*/ 23003 h 267139"/>
                <a:gd name="connsiteX14" fmla="*/ 63136 w 270835"/>
                <a:gd name="connsiteY14" fmla="*/ 46007 h 267139"/>
                <a:gd name="connsiteX0" fmla="*/ 63136 w 270835"/>
                <a:gd name="connsiteY0" fmla="*/ 46007 h 267139"/>
                <a:gd name="connsiteX1" fmla="*/ 45883 w 270835"/>
                <a:gd name="connsiteY1" fmla="*/ 143773 h 267139"/>
                <a:gd name="connsiteX2" fmla="*/ 5627 w 270835"/>
                <a:gd name="connsiteY2" fmla="*/ 189781 h 267139"/>
                <a:gd name="connsiteX3" fmla="*/ 22880 w 270835"/>
                <a:gd name="connsiteY3" fmla="*/ 264543 h 267139"/>
                <a:gd name="connsiteX4" fmla="*/ 68887 w 270835"/>
                <a:gd name="connsiteY4" fmla="*/ 212785 h 267139"/>
                <a:gd name="connsiteX5" fmla="*/ 91891 w 270835"/>
                <a:gd name="connsiteY5" fmla="*/ 74762 h 267139"/>
                <a:gd name="connsiteX6" fmla="*/ 97642 w 270835"/>
                <a:gd name="connsiteY6" fmla="*/ 51758 h 267139"/>
                <a:gd name="connsiteX7" fmla="*/ 114895 w 270835"/>
                <a:gd name="connsiteY7" fmla="*/ 46007 h 267139"/>
                <a:gd name="connsiteX8" fmla="*/ 206910 w 270835"/>
                <a:gd name="connsiteY8" fmla="*/ 74762 h 267139"/>
                <a:gd name="connsiteX9" fmla="*/ 258669 w 270835"/>
                <a:gd name="connsiteY9" fmla="*/ 69011 h 267139"/>
                <a:gd name="connsiteX10" fmla="*/ 270170 w 270835"/>
                <a:gd name="connsiteY10" fmla="*/ 34505 h 267139"/>
                <a:gd name="connsiteX11" fmla="*/ 206910 w 270835"/>
                <a:gd name="connsiteY11" fmla="*/ 0 h 267139"/>
                <a:gd name="connsiteX12" fmla="*/ 166653 w 270835"/>
                <a:gd name="connsiteY12" fmla="*/ 17253 h 267139"/>
                <a:gd name="connsiteX13" fmla="*/ 68887 w 270835"/>
                <a:gd name="connsiteY13" fmla="*/ 23003 h 267139"/>
                <a:gd name="connsiteX14" fmla="*/ 63136 w 270835"/>
                <a:gd name="connsiteY14" fmla="*/ 46007 h 26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0835" h="267139">
                  <a:moveTo>
                    <a:pt x="63136" y="46007"/>
                  </a:moveTo>
                  <a:cubicBezTo>
                    <a:pt x="54510" y="69969"/>
                    <a:pt x="55468" y="119811"/>
                    <a:pt x="45883" y="143773"/>
                  </a:cubicBezTo>
                  <a:cubicBezTo>
                    <a:pt x="36298" y="167735"/>
                    <a:pt x="9461" y="182113"/>
                    <a:pt x="5627" y="189781"/>
                  </a:cubicBezTo>
                  <a:cubicBezTo>
                    <a:pt x="7449" y="206175"/>
                    <a:pt x="-16661" y="249960"/>
                    <a:pt x="22880" y="264543"/>
                  </a:cubicBezTo>
                  <a:cubicBezTo>
                    <a:pt x="55614" y="276616"/>
                    <a:pt x="57385" y="244415"/>
                    <a:pt x="68887" y="212785"/>
                  </a:cubicBezTo>
                  <a:cubicBezTo>
                    <a:pt x="80389" y="181155"/>
                    <a:pt x="73894" y="146748"/>
                    <a:pt x="91891" y="74762"/>
                  </a:cubicBezTo>
                  <a:cubicBezTo>
                    <a:pt x="93808" y="67094"/>
                    <a:pt x="92704" y="57930"/>
                    <a:pt x="97642" y="51758"/>
                  </a:cubicBezTo>
                  <a:cubicBezTo>
                    <a:pt x="101429" y="47024"/>
                    <a:pt x="109144" y="47924"/>
                    <a:pt x="114895" y="46007"/>
                  </a:cubicBezTo>
                  <a:cubicBezTo>
                    <a:pt x="123262" y="49050"/>
                    <a:pt x="184069" y="74762"/>
                    <a:pt x="206910" y="74762"/>
                  </a:cubicBezTo>
                  <a:cubicBezTo>
                    <a:pt x="224269" y="74762"/>
                    <a:pt x="241416" y="70928"/>
                    <a:pt x="258669" y="69011"/>
                  </a:cubicBezTo>
                  <a:cubicBezTo>
                    <a:pt x="262503" y="57509"/>
                    <a:pt x="273654" y="46118"/>
                    <a:pt x="270170" y="34505"/>
                  </a:cubicBezTo>
                  <a:cubicBezTo>
                    <a:pt x="264224" y="14687"/>
                    <a:pt x="221179" y="4756"/>
                    <a:pt x="206910" y="0"/>
                  </a:cubicBezTo>
                  <a:lnTo>
                    <a:pt x="166653" y="17253"/>
                  </a:lnTo>
                  <a:cubicBezTo>
                    <a:pt x="143649" y="21087"/>
                    <a:pt x="86140" y="17252"/>
                    <a:pt x="68887" y="23003"/>
                  </a:cubicBezTo>
                  <a:cubicBezTo>
                    <a:pt x="66970" y="30671"/>
                    <a:pt x="65307" y="38407"/>
                    <a:pt x="63136" y="46007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B97A8485-B829-4CF2-8643-3EAEF228072E}"/>
              </a:ext>
            </a:extLst>
          </p:cNvPr>
          <p:cNvSpPr txBox="1"/>
          <p:nvPr/>
        </p:nvSpPr>
        <p:spPr bwMode="auto">
          <a:xfrm>
            <a:off x="2985567" y="3499940"/>
            <a:ext cx="11622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SARS-Cov-2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E89BCCA-6AAA-4530-81B2-BD0BAE966506}"/>
              </a:ext>
            </a:extLst>
          </p:cNvPr>
          <p:cNvSpPr txBox="1"/>
          <p:nvPr/>
        </p:nvSpPr>
        <p:spPr bwMode="auto">
          <a:xfrm>
            <a:off x="7207827" y="3488238"/>
            <a:ext cx="340265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Cytokine-mediated local inflammation; potential for systemic cytokine storm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A90DFEB-4A9C-4388-A55C-B4C168D3C276}"/>
              </a:ext>
            </a:extLst>
          </p:cNvPr>
          <p:cNvSpPr txBox="1"/>
          <p:nvPr/>
        </p:nvSpPr>
        <p:spPr bwMode="auto">
          <a:xfrm>
            <a:off x="6217754" y="1661391"/>
            <a:ext cx="1187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Neutrophils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7780762-5F95-4A70-9B09-249E5392CBC1}"/>
              </a:ext>
            </a:extLst>
          </p:cNvPr>
          <p:cNvSpPr txBox="1"/>
          <p:nvPr/>
        </p:nvSpPr>
        <p:spPr bwMode="auto">
          <a:xfrm>
            <a:off x="6248103" y="2151825"/>
            <a:ext cx="13357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Macrophages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4001575E-1C9A-43ED-9973-AB6E126F5070}"/>
              </a:ext>
            </a:extLst>
          </p:cNvPr>
          <p:cNvSpPr txBox="1"/>
          <p:nvPr/>
        </p:nvSpPr>
        <p:spPr bwMode="auto">
          <a:xfrm>
            <a:off x="6179691" y="2683361"/>
            <a:ext cx="9915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Activated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T-cells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2E026FC-8696-4F04-ABD1-4030DE634B17}"/>
              </a:ext>
            </a:extLst>
          </p:cNvPr>
          <p:cNvSpPr txBox="1"/>
          <p:nvPr/>
        </p:nvSpPr>
        <p:spPr bwMode="auto">
          <a:xfrm>
            <a:off x="2406016" y="1655899"/>
            <a:ext cx="18249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Infected lung epithelial cells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AEC34DB-FCD2-4F6A-B5CA-3F94404F8D28}"/>
              </a:ext>
            </a:extLst>
          </p:cNvPr>
          <p:cNvSpPr txBox="1"/>
          <p:nvPr/>
        </p:nvSpPr>
        <p:spPr bwMode="auto">
          <a:xfrm>
            <a:off x="7562008" y="1982832"/>
            <a:ext cx="17343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Immune cell recruitment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627CA0EC-AA94-4F41-90B9-82EA12E8A771}"/>
              </a:ext>
            </a:extLst>
          </p:cNvPr>
          <p:cNvSpPr txBox="1"/>
          <p:nvPr/>
        </p:nvSpPr>
        <p:spPr bwMode="auto">
          <a:xfrm>
            <a:off x="5466851" y="3520072"/>
            <a:ext cx="181050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IL-1, IL-2, IL-6, IL-12, IL-16, IL-17, IL-22, TNF-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α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IFN-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γ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TPO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E511E8-5B1A-4421-88EB-BD907A0E9B46}"/>
              </a:ext>
            </a:extLst>
          </p:cNvPr>
          <p:cNvSpPr/>
          <p:nvPr/>
        </p:nvSpPr>
        <p:spPr bwMode="auto">
          <a:xfrm>
            <a:off x="5569303" y="3788521"/>
            <a:ext cx="63506" cy="6350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367696A-F5CB-48B6-B487-647930CBEF11}"/>
              </a:ext>
            </a:extLst>
          </p:cNvPr>
          <p:cNvSpPr/>
          <p:nvPr/>
        </p:nvSpPr>
        <p:spPr bwMode="auto">
          <a:xfrm>
            <a:off x="5353799" y="3901786"/>
            <a:ext cx="63506" cy="6350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A6EC9ED5-8BD8-46C7-BC2B-B88F81BE8C12}"/>
              </a:ext>
            </a:extLst>
          </p:cNvPr>
          <p:cNvSpPr/>
          <p:nvPr/>
        </p:nvSpPr>
        <p:spPr bwMode="auto">
          <a:xfrm>
            <a:off x="5059242" y="3805774"/>
            <a:ext cx="63506" cy="6350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0EBE434D-CA49-4AD1-B722-65C9AF4D83E6}"/>
              </a:ext>
            </a:extLst>
          </p:cNvPr>
          <p:cNvSpPr/>
          <p:nvPr/>
        </p:nvSpPr>
        <p:spPr bwMode="auto">
          <a:xfrm>
            <a:off x="5000742" y="3924392"/>
            <a:ext cx="63506" cy="63506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4F65E9D0-A27F-4423-9646-8BD9687E5682}"/>
              </a:ext>
            </a:extLst>
          </p:cNvPr>
          <p:cNvSpPr/>
          <p:nvPr/>
        </p:nvSpPr>
        <p:spPr bwMode="auto">
          <a:xfrm>
            <a:off x="5282535" y="3807440"/>
            <a:ext cx="63506" cy="63506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BC181ADB-8218-4EFC-9A65-A169B1424279}"/>
              </a:ext>
            </a:extLst>
          </p:cNvPr>
          <p:cNvSpPr/>
          <p:nvPr/>
        </p:nvSpPr>
        <p:spPr bwMode="auto">
          <a:xfrm>
            <a:off x="5545339" y="3890835"/>
            <a:ext cx="63506" cy="63506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E2B6A123-03EA-4F88-ABEA-18005F861145}"/>
              </a:ext>
            </a:extLst>
          </p:cNvPr>
          <p:cNvSpPr/>
          <p:nvPr/>
        </p:nvSpPr>
        <p:spPr bwMode="auto">
          <a:xfrm>
            <a:off x="5421250" y="3992152"/>
            <a:ext cx="63506" cy="63506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E4C5AF27-74AB-4D5B-B396-CC5D8EA90656}"/>
              </a:ext>
            </a:extLst>
          </p:cNvPr>
          <p:cNvSpPr/>
          <p:nvPr/>
        </p:nvSpPr>
        <p:spPr bwMode="auto">
          <a:xfrm>
            <a:off x="5446201" y="3883463"/>
            <a:ext cx="63506" cy="6350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4D4CA204-1F51-472D-93DE-7E3C1B67ED02}"/>
              </a:ext>
            </a:extLst>
          </p:cNvPr>
          <p:cNvSpPr/>
          <p:nvPr/>
        </p:nvSpPr>
        <p:spPr bwMode="auto">
          <a:xfrm>
            <a:off x="5322046" y="3717074"/>
            <a:ext cx="63506" cy="6350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6EF9C12C-706E-4843-AFA0-F74023BE4B29}"/>
              </a:ext>
            </a:extLst>
          </p:cNvPr>
          <p:cNvSpPr/>
          <p:nvPr/>
        </p:nvSpPr>
        <p:spPr bwMode="auto">
          <a:xfrm>
            <a:off x="5177270" y="3877390"/>
            <a:ext cx="63506" cy="6350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2DBE2787-4C87-4997-8363-CB9DDF40B6C5}"/>
              </a:ext>
            </a:extLst>
          </p:cNvPr>
          <p:cNvSpPr/>
          <p:nvPr/>
        </p:nvSpPr>
        <p:spPr bwMode="auto">
          <a:xfrm>
            <a:off x="5235621" y="3960399"/>
            <a:ext cx="63506" cy="6350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BC0D899B-A188-4ADD-8AE0-1D273431EB91}"/>
              </a:ext>
            </a:extLst>
          </p:cNvPr>
          <p:cNvSpPr/>
          <p:nvPr/>
        </p:nvSpPr>
        <p:spPr bwMode="auto">
          <a:xfrm>
            <a:off x="4968989" y="3705660"/>
            <a:ext cx="63506" cy="63506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9FD30A30-46D9-4ADE-BECE-CA13D2AD534E}"/>
              </a:ext>
            </a:extLst>
          </p:cNvPr>
          <p:cNvSpPr/>
          <p:nvPr/>
        </p:nvSpPr>
        <p:spPr bwMode="auto">
          <a:xfrm>
            <a:off x="4931719" y="3852027"/>
            <a:ext cx="63506" cy="63506"/>
          </a:xfrm>
          <a:prstGeom prst="ellips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D698B25C-F17F-4E24-88F5-3564F3393992}"/>
              </a:ext>
            </a:extLst>
          </p:cNvPr>
          <p:cNvSpPr/>
          <p:nvPr/>
        </p:nvSpPr>
        <p:spPr bwMode="auto">
          <a:xfrm>
            <a:off x="5154340" y="3751322"/>
            <a:ext cx="63506" cy="63506"/>
          </a:xfrm>
          <a:prstGeom prst="ellips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41441431-70E5-420D-A826-CB73A8DD41A4}"/>
              </a:ext>
            </a:extLst>
          </p:cNvPr>
          <p:cNvSpPr/>
          <p:nvPr/>
        </p:nvSpPr>
        <p:spPr bwMode="auto">
          <a:xfrm>
            <a:off x="5130231" y="3971705"/>
            <a:ext cx="63506" cy="63506"/>
          </a:xfrm>
          <a:prstGeom prst="ellips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A5F3BA7D-4248-4188-89DE-3425DE55D2AB}"/>
              </a:ext>
            </a:extLst>
          </p:cNvPr>
          <p:cNvSpPr/>
          <p:nvPr/>
        </p:nvSpPr>
        <p:spPr bwMode="auto">
          <a:xfrm>
            <a:off x="5441650" y="3774021"/>
            <a:ext cx="63506" cy="63506"/>
          </a:xfrm>
          <a:prstGeom prst="ellips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C20FA595-B23B-45AB-9F8C-DAE303DE489F}"/>
              </a:ext>
            </a:extLst>
          </p:cNvPr>
          <p:cNvCxnSpPr>
            <a:cxnSpLocks/>
          </p:cNvCxnSpPr>
          <p:nvPr/>
        </p:nvCxnSpPr>
        <p:spPr bwMode="auto">
          <a:xfrm flipH="1">
            <a:off x="5590378" y="1891685"/>
            <a:ext cx="335144" cy="15009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AEC20403-CC2B-4B49-8B98-1710CDFB9EF5}"/>
              </a:ext>
            </a:extLst>
          </p:cNvPr>
          <p:cNvCxnSpPr>
            <a:cxnSpLocks/>
          </p:cNvCxnSpPr>
          <p:nvPr/>
        </p:nvCxnSpPr>
        <p:spPr bwMode="auto">
          <a:xfrm flipH="1">
            <a:off x="5590378" y="2332228"/>
            <a:ext cx="322458" cy="9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467E4560-E7B1-4ADD-9153-1E99525544D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56314" y="2635400"/>
            <a:ext cx="301620" cy="14776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5EE9515E-5FD6-4C14-BCDB-83AA51A31812}"/>
              </a:ext>
            </a:extLst>
          </p:cNvPr>
          <p:cNvSpPr/>
          <p:nvPr/>
        </p:nvSpPr>
        <p:spPr bwMode="auto">
          <a:xfrm>
            <a:off x="4301706" y="2036064"/>
            <a:ext cx="281796" cy="1247955"/>
          </a:xfrm>
          <a:custGeom>
            <a:avLst/>
            <a:gdLst>
              <a:gd name="connsiteX0" fmla="*/ 0 w 281796"/>
              <a:gd name="connsiteY0" fmla="*/ 1247955 h 1247955"/>
              <a:gd name="connsiteX1" fmla="*/ 0 w 281796"/>
              <a:gd name="connsiteY1" fmla="*/ 0 h 1247955"/>
              <a:gd name="connsiteX2" fmla="*/ 281796 w 281796"/>
              <a:gd name="connsiteY2" fmla="*/ 0 h 124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796" h="1247955">
                <a:moveTo>
                  <a:pt x="0" y="1247955"/>
                </a:moveTo>
                <a:lnTo>
                  <a:pt x="0" y="0"/>
                </a:lnTo>
                <a:lnTo>
                  <a:pt x="281796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0B4FA37C-1503-47E1-8EDD-1EAAFF5794EE}"/>
              </a:ext>
            </a:extLst>
          </p:cNvPr>
          <p:cNvSpPr/>
          <p:nvPr/>
        </p:nvSpPr>
        <p:spPr bwMode="auto">
          <a:xfrm>
            <a:off x="4277217" y="4060396"/>
            <a:ext cx="320302" cy="972904"/>
          </a:xfrm>
          <a:custGeom>
            <a:avLst/>
            <a:gdLst>
              <a:gd name="connsiteX0" fmla="*/ 0 w 339306"/>
              <a:gd name="connsiteY0" fmla="*/ 0 h 488830"/>
              <a:gd name="connsiteX1" fmla="*/ 0 w 339306"/>
              <a:gd name="connsiteY1" fmla="*/ 488830 h 488830"/>
              <a:gd name="connsiteX2" fmla="*/ 339306 w 339306"/>
              <a:gd name="connsiteY2" fmla="*/ 488830 h 488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306" h="488830">
                <a:moveTo>
                  <a:pt x="0" y="0"/>
                </a:moveTo>
                <a:lnTo>
                  <a:pt x="0" y="488830"/>
                </a:lnTo>
                <a:lnTo>
                  <a:pt x="339306" y="48883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 type="none" w="med" len="med"/>
            <a:tailEnd type="triangle" w="med" len="med"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0" name="TextBox 599">
            <a:extLst>
              <a:ext uri="{FF2B5EF4-FFF2-40B4-BE49-F238E27FC236}">
                <a16:creationId xmlns:a16="http://schemas.microsoft.com/office/drawing/2014/main" id="{20F99E18-D3D9-4153-9D67-EFCC30EAFEA1}"/>
              </a:ext>
            </a:extLst>
          </p:cNvPr>
          <p:cNvSpPr txBox="1"/>
          <p:nvPr/>
        </p:nvSpPr>
        <p:spPr bwMode="auto">
          <a:xfrm>
            <a:off x="3747881" y="5165351"/>
            <a:ext cx="5931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Liver</a:t>
            </a:r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237FFE0D-3009-4D66-967D-6A40312D26BB}"/>
              </a:ext>
            </a:extLst>
          </p:cNvPr>
          <p:cNvSpPr txBox="1"/>
          <p:nvPr/>
        </p:nvSpPr>
        <p:spPr bwMode="auto">
          <a:xfrm>
            <a:off x="6674321" y="5019230"/>
            <a:ext cx="310803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Elevated AST, ALT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Hypoalbuminemia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Decompensation, ACLF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F0509407-239C-4D32-B96E-4113B0B98270}"/>
              </a:ext>
            </a:extLst>
          </p:cNvPr>
          <p:cNvCxnSpPr/>
          <p:nvPr/>
        </p:nvCxnSpPr>
        <p:spPr bwMode="auto">
          <a:xfrm>
            <a:off x="5577092" y="4258736"/>
            <a:ext cx="0" cy="43226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604" name="Group 603">
            <a:extLst>
              <a:ext uri="{FF2B5EF4-FFF2-40B4-BE49-F238E27FC236}">
                <a16:creationId xmlns:a16="http://schemas.microsoft.com/office/drawing/2014/main" id="{BEA6BF9B-E758-4830-81F2-CCDCC1F22770}"/>
              </a:ext>
            </a:extLst>
          </p:cNvPr>
          <p:cNvGrpSpPr/>
          <p:nvPr/>
        </p:nvGrpSpPr>
        <p:grpSpPr>
          <a:xfrm>
            <a:off x="4844413" y="4966327"/>
            <a:ext cx="186149" cy="184121"/>
            <a:chOff x="2806818" y="4384977"/>
            <a:chExt cx="910933" cy="879466"/>
          </a:xfrm>
        </p:grpSpPr>
        <p:grpSp>
          <p:nvGrpSpPr>
            <p:cNvPr id="605" name="Group 604">
              <a:extLst>
                <a:ext uri="{FF2B5EF4-FFF2-40B4-BE49-F238E27FC236}">
                  <a16:creationId xmlns:a16="http://schemas.microsoft.com/office/drawing/2014/main" id="{A926FACC-43F9-4FD7-91C7-E79BAD21E43F}"/>
                </a:ext>
              </a:extLst>
            </p:cNvPr>
            <p:cNvGrpSpPr/>
            <p:nvPr/>
          </p:nvGrpSpPr>
          <p:grpSpPr>
            <a:xfrm>
              <a:off x="2806818" y="4384977"/>
              <a:ext cx="910933" cy="879466"/>
              <a:chOff x="3276168" y="3345672"/>
              <a:chExt cx="910933" cy="879466"/>
            </a:xfrm>
          </p:grpSpPr>
          <p:sp>
            <p:nvSpPr>
              <p:cNvPr id="635" name="Oval 634">
                <a:extLst>
                  <a:ext uri="{FF2B5EF4-FFF2-40B4-BE49-F238E27FC236}">
                    <a16:creationId xmlns:a16="http://schemas.microsoft.com/office/drawing/2014/main" id="{472E8433-9E33-43A0-99F8-A6E21CE97341}"/>
                  </a:ext>
                </a:extLst>
              </p:cNvPr>
              <p:cNvSpPr/>
              <p:nvPr/>
            </p:nvSpPr>
            <p:spPr bwMode="auto">
              <a:xfrm>
                <a:off x="3377847" y="3425321"/>
                <a:ext cx="709518" cy="709518"/>
              </a:xfrm>
              <a:prstGeom prst="ellipse">
                <a:avLst/>
              </a:prstGeom>
              <a:solidFill>
                <a:schemeClr val="tx1">
                  <a:lumMod val="95000"/>
                </a:schemeClr>
              </a:solidFill>
              <a:ln w="28575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636" name="Group 635">
                <a:extLst>
                  <a:ext uri="{FF2B5EF4-FFF2-40B4-BE49-F238E27FC236}">
                    <a16:creationId xmlns:a16="http://schemas.microsoft.com/office/drawing/2014/main" id="{F725E5BE-D800-4A5F-A8DD-D977C1ECA798}"/>
                  </a:ext>
                </a:extLst>
              </p:cNvPr>
              <p:cNvGrpSpPr/>
              <p:nvPr/>
            </p:nvGrpSpPr>
            <p:grpSpPr>
              <a:xfrm rot="21280321">
                <a:off x="3741770" y="3350958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21" name="Straight Connector 720">
                  <a:extLst>
                    <a:ext uri="{FF2B5EF4-FFF2-40B4-BE49-F238E27FC236}">
                      <a16:creationId xmlns:a16="http://schemas.microsoft.com/office/drawing/2014/main" id="{4017530B-43BB-4EDF-BAD4-B91B1F94F8E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2" name="Straight Connector 721">
                  <a:extLst>
                    <a:ext uri="{FF2B5EF4-FFF2-40B4-BE49-F238E27FC236}">
                      <a16:creationId xmlns:a16="http://schemas.microsoft.com/office/drawing/2014/main" id="{B6ABE1A6-FB31-4089-A43A-6326F0B24D68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3" name="Straight Connector 722">
                  <a:extLst>
                    <a:ext uri="{FF2B5EF4-FFF2-40B4-BE49-F238E27FC236}">
                      <a16:creationId xmlns:a16="http://schemas.microsoft.com/office/drawing/2014/main" id="{BBB34849-ACA7-440A-9AC4-DFE6CCEC18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37" name="Group 636">
                <a:extLst>
                  <a:ext uri="{FF2B5EF4-FFF2-40B4-BE49-F238E27FC236}">
                    <a16:creationId xmlns:a16="http://schemas.microsoft.com/office/drawing/2014/main" id="{4769177C-22B7-4E00-89E8-CB31AED452EB}"/>
                  </a:ext>
                </a:extLst>
              </p:cNvPr>
              <p:cNvGrpSpPr/>
              <p:nvPr/>
            </p:nvGrpSpPr>
            <p:grpSpPr>
              <a:xfrm rot="638390">
                <a:off x="3851016" y="338106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18" name="Straight Connector 717">
                  <a:extLst>
                    <a:ext uri="{FF2B5EF4-FFF2-40B4-BE49-F238E27FC236}">
                      <a16:creationId xmlns:a16="http://schemas.microsoft.com/office/drawing/2014/main" id="{869D39BC-C150-4DC6-B086-C8646A04AF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9" name="Straight Connector 718">
                  <a:extLst>
                    <a:ext uri="{FF2B5EF4-FFF2-40B4-BE49-F238E27FC236}">
                      <a16:creationId xmlns:a16="http://schemas.microsoft.com/office/drawing/2014/main" id="{E1289972-46C8-44F6-BAAB-431150ACEFDE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0" name="Straight Connector 719">
                  <a:extLst>
                    <a:ext uri="{FF2B5EF4-FFF2-40B4-BE49-F238E27FC236}">
                      <a16:creationId xmlns:a16="http://schemas.microsoft.com/office/drawing/2014/main" id="{28A2F319-FDA5-4644-845C-BD4C1FE229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38" name="Group 637">
                <a:extLst>
                  <a:ext uri="{FF2B5EF4-FFF2-40B4-BE49-F238E27FC236}">
                    <a16:creationId xmlns:a16="http://schemas.microsoft.com/office/drawing/2014/main" id="{1BA50FC3-33A2-4764-9FAE-4A4C2AFF9600}"/>
                  </a:ext>
                </a:extLst>
              </p:cNvPr>
              <p:cNvGrpSpPr/>
              <p:nvPr/>
            </p:nvGrpSpPr>
            <p:grpSpPr>
              <a:xfrm rot="1388315">
                <a:off x="3941639" y="34376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15" name="Straight Connector 714">
                  <a:extLst>
                    <a:ext uri="{FF2B5EF4-FFF2-40B4-BE49-F238E27FC236}">
                      <a16:creationId xmlns:a16="http://schemas.microsoft.com/office/drawing/2014/main" id="{76A4F997-BBE6-4A32-A8D8-D8EF5915A0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6" name="Straight Connector 715">
                  <a:extLst>
                    <a:ext uri="{FF2B5EF4-FFF2-40B4-BE49-F238E27FC236}">
                      <a16:creationId xmlns:a16="http://schemas.microsoft.com/office/drawing/2014/main" id="{CD918646-D43B-4218-9A66-748DD7D8A781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7" name="Straight Connector 716">
                  <a:extLst>
                    <a:ext uri="{FF2B5EF4-FFF2-40B4-BE49-F238E27FC236}">
                      <a16:creationId xmlns:a16="http://schemas.microsoft.com/office/drawing/2014/main" id="{5F60056D-D369-4369-97AE-753AAF4966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39" name="Group 638">
                <a:extLst>
                  <a:ext uri="{FF2B5EF4-FFF2-40B4-BE49-F238E27FC236}">
                    <a16:creationId xmlns:a16="http://schemas.microsoft.com/office/drawing/2014/main" id="{C2E3E937-014F-4604-89B0-E5CD84CC5E94}"/>
                  </a:ext>
                </a:extLst>
              </p:cNvPr>
              <p:cNvGrpSpPr/>
              <p:nvPr/>
            </p:nvGrpSpPr>
            <p:grpSpPr>
              <a:xfrm rot="19882706">
                <a:off x="3632022" y="3345672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12" name="Straight Connector 711">
                  <a:extLst>
                    <a:ext uri="{FF2B5EF4-FFF2-40B4-BE49-F238E27FC236}">
                      <a16:creationId xmlns:a16="http://schemas.microsoft.com/office/drawing/2014/main" id="{59AAC6D7-7C75-4C2E-B222-9049E02E20C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3" name="Straight Connector 712">
                  <a:extLst>
                    <a:ext uri="{FF2B5EF4-FFF2-40B4-BE49-F238E27FC236}">
                      <a16:creationId xmlns:a16="http://schemas.microsoft.com/office/drawing/2014/main" id="{AEEBCA3B-946A-470E-9A95-5858AC43CC4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4" name="Straight Connector 713">
                  <a:extLst>
                    <a:ext uri="{FF2B5EF4-FFF2-40B4-BE49-F238E27FC236}">
                      <a16:creationId xmlns:a16="http://schemas.microsoft.com/office/drawing/2014/main" id="{D61A7CCC-D3EF-4738-B78E-E5AF6EFCBB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0" name="Group 639">
                <a:extLst>
                  <a:ext uri="{FF2B5EF4-FFF2-40B4-BE49-F238E27FC236}">
                    <a16:creationId xmlns:a16="http://schemas.microsoft.com/office/drawing/2014/main" id="{6BED1BAF-54D4-4ABC-91B6-673D0696B614}"/>
                  </a:ext>
                </a:extLst>
              </p:cNvPr>
              <p:cNvGrpSpPr/>
              <p:nvPr/>
            </p:nvGrpSpPr>
            <p:grpSpPr>
              <a:xfrm rot="19298641">
                <a:off x="3521818" y="3378959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09" name="Straight Connector 708">
                  <a:extLst>
                    <a:ext uri="{FF2B5EF4-FFF2-40B4-BE49-F238E27FC236}">
                      <a16:creationId xmlns:a16="http://schemas.microsoft.com/office/drawing/2014/main" id="{1CDEE944-B3B6-4BFC-AE8A-D6391ED60C8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0" name="Straight Connector 709">
                  <a:extLst>
                    <a:ext uri="{FF2B5EF4-FFF2-40B4-BE49-F238E27FC236}">
                      <a16:creationId xmlns:a16="http://schemas.microsoft.com/office/drawing/2014/main" id="{37B2E662-5FD4-44A5-A98F-553D329D01C2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1" name="Straight Connector 710">
                  <a:extLst>
                    <a:ext uri="{FF2B5EF4-FFF2-40B4-BE49-F238E27FC236}">
                      <a16:creationId xmlns:a16="http://schemas.microsoft.com/office/drawing/2014/main" id="{F31608E7-36CC-4894-AA37-E1BD3E88996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1" name="Group 640">
                <a:extLst>
                  <a:ext uri="{FF2B5EF4-FFF2-40B4-BE49-F238E27FC236}">
                    <a16:creationId xmlns:a16="http://schemas.microsoft.com/office/drawing/2014/main" id="{73D7DD37-3472-4574-A969-57522EACEA36}"/>
                  </a:ext>
                </a:extLst>
              </p:cNvPr>
              <p:cNvGrpSpPr/>
              <p:nvPr/>
            </p:nvGrpSpPr>
            <p:grpSpPr>
              <a:xfrm rot="17982198">
                <a:off x="3427368" y="344031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06" name="Straight Connector 705">
                  <a:extLst>
                    <a:ext uri="{FF2B5EF4-FFF2-40B4-BE49-F238E27FC236}">
                      <a16:creationId xmlns:a16="http://schemas.microsoft.com/office/drawing/2014/main" id="{C2B4294D-BD73-4531-B1C0-760A45517C6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7" name="Straight Connector 706">
                  <a:extLst>
                    <a:ext uri="{FF2B5EF4-FFF2-40B4-BE49-F238E27FC236}">
                      <a16:creationId xmlns:a16="http://schemas.microsoft.com/office/drawing/2014/main" id="{C04B03B6-4610-4FA8-A6B0-47E45B09200A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8" name="Straight Connector 707">
                  <a:extLst>
                    <a:ext uri="{FF2B5EF4-FFF2-40B4-BE49-F238E27FC236}">
                      <a16:creationId xmlns:a16="http://schemas.microsoft.com/office/drawing/2014/main" id="{0E10D125-6AEC-41C0-ADA7-BDEF81015ED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2" name="Group 641">
                <a:extLst>
                  <a:ext uri="{FF2B5EF4-FFF2-40B4-BE49-F238E27FC236}">
                    <a16:creationId xmlns:a16="http://schemas.microsoft.com/office/drawing/2014/main" id="{4A00CB2C-7A29-4716-B0FF-A4E33789E011}"/>
                  </a:ext>
                </a:extLst>
              </p:cNvPr>
              <p:cNvGrpSpPr/>
              <p:nvPr/>
            </p:nvGrpSpPr>
            <p:grpSpPr>
              <a:xfrm rot="17492835">
                <a:off x="3361129" y="3514307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03" name="Straight Connector 702">
                  <a:extLst>
                    <a:ext uri="{FF2B5EF4-FFF2-40B4-BE49-F238E27FC236}">
                      <a16:creationId xmlns:a16="http://schemas.microsoft.com/office/drawing/2014/main" id="{B78297B8-7EEE-401E-AF31-AE3BAAA23FD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4" name="Straight Connector 703">
                  <a:extLst>
                    <a:ext uri="{FF2B5EF4-FFF2-40B4-BE49-F238E27FC236}">
                      <a16:creationId xmlns:a16="http://schemas.microsoft.com/office/drawing/2014/main" id="{0404854A-BB0A-47F0-BBFC-4E95FA692DE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5" name="Straight Connector 704">
                  <a:extLst>
                    <a:ext uri="{FF2B5EF4-FFF2-40B4-BE49-F238E27FC236}">
                      <a16:creationId xmlns:a16="http://schemas.microsoft.com/office/drawing/2014/main" id="{815C01A9-8743-460E-8CC8-DB0F14931A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3" name="Group 642">
                <a:extLst>
                  <a:ext uri="{FF2B5EF4-FFF2-40B4-BE49-F238E27FC236}">
                    <a16:creationId xmlns:a16="http://schemas.microsoft.com/office/drawing/2014/main" id="{387DD46A-AF06-4F8F-8645-FEC529193A6F}"/>
                  </a:ext>
                </a:extLst>
              </p:cNvPr>
              <p:cNvGrpSpPr/>
              <p:nvPr/>
            </p:nvGrpSpPr>
            <p:grpSpPr>
              <a:xfrm rot="16556360">
                <a:off x="3327991" y="3624037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700" name="Straight Connector 699">
                  <a:extLst>
                    <a:ext uri="{FF2B5EF4-FFF2-40B4-BE49-F238E27FC236}">
                      <a16:creationId xmlns:a16="http://schemas.microsoft.com/office/drawing/2014/main" id="{0CF3759D-D39B-4FE2-B401-F217715316E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1" name="Straight Connector 700">
                  <a:extLst>
                    <a:ext uri="{FF2B5EF4-FFF2-40B4-BE49-F238E27FC236}">
                      <a16:creationId xmlns:a16="http://schemas.microsoft.com/office/drawing/2014/main" id="{C3579265-D7AF-4F98-99A8-3B42E437E6E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2" name="Straight Connector 701">
                  <a:extLst>
                    <a:ext uri="{FF2B5EF4-FFF2-40B4-BE49-F238E27FC236}">
                      <a16:creationId xmlns:a16="http://schemas.microsoft.com/office/drawing/2014/main" id="{CED03596-9B4C-4641-BF6A-EDB59A9F17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4" name="Group 643">
                <a:extLst>
                  <a:ext uri="{FF2B5EF4-FFF2-40B4-BE49-F238E27FC236}">
                    <a16:creationId xmlns:a16="http://schemas.microsoft.com/office/drawing/2014/main" id="{C29C2000-2879-42B2-B0A5-1E717455F8BE}"/>
                  </a:ext>
                </a:extLst>
              </p:cNvPr>
              <p:cNvGrpSpPr/>
              <p:nvPr/>
            </p:nvGrpSpPr>
            <p:grpSpPr>
              <a:xfrm rot="15413600">
                <a:off x="3313775" y="371338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97" name="Straight Connector 696">
                  <a:extLst>
                    <a:ext uri="{FF2B5EF4-FFF2-40B4-BE49-F238E27FC236}">
                      <a16:creationId xmlns:a16="http://schemas.microsoft.com/office/drawing/2014/main" id="{A1478008-EE1D-4807-99BB-339618D4D6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8" name="Straight Connector 697">
                  <a:extLst>
                    <a:ext uri="{FF2B5EF4-FFF2-40B4-BE49-F238E27FC236}">
                      <a16:creationId xmlns:a16="http://schemas.microsoft.com/office/drawing/2014/main" id="{995494A8-32DB-48EE-9AA1-3F8625275BE6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9" name="Straight Connector 698">
                  <a:extLst>
                    <a:ext uri="{FF2B5EF4-FFF2-40B4-BE49-F238E27FC236}">
                      <a16:creationId xmlns:a16="http://schemas.microsoft.com/office/drawing/2014/main" id="{FDCE8C81-CEAC-4190-8971-9ED537F1FF4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5" name="Group 644">
                <a:extLst>
                  <a:ext uri="{FF2B5EF4-FFF2-40B4-BE49-F238E27FC236}">
                    <a16:creationId xmlns:a16="http://schemas.microsoft.com/office/drawing/2014/main" id="{658AD165-7D92-4739-B25B-2F393C1F8441}"/>
                  </a:ext>
                </a:extLst>
              </p:cNvPr>
              <p:cNvGrpSpPr/>
              <p:nvPr/>
            </p:nvGrpSpPr>
            <p:grpSpPr>
              <a:xfrm rot="13865800">
                <a:off x="3321609" y="3809104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94" name="Straight Connector 693">
                  <a:extLst>
                    <a:ext uri="{FF2B5EF4-FFF2-40B4-BE49-F238E27FC236}">
                      <a16:creationId xmlns:a16="http://schemas.microsoft.com/office/drawing/2014/main" id="{75C83EE1-E3AC-4837-8DD4-79E012F901A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5" name="Straight Connector 694">
                  <a:extLst>
                    <a:ext uri="{FF2B5EF4-FFF2-40B4-BE49-F238E27FC236}">
                      <a16:creationId xmlns:a16="http://schemas.microsoft.com/office/drawing/2014/main" id="{C30E6F55-4063-42B4-AA22-B4395CBADFAE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6" name="Straight Connector 695">
                  <a:extLst>
                    <a:ext uri="{FF2B5EF4-FFF2-40B4-BE49-F238E27FC236}">
                      <a16:creationId xmlns:a16="http://schemas.microsoft.com/office/drawing/2014/main" id="{43D63F25-8A24-4798-85EB-B6B35539B9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6" name="Group 645">
                <a:extLst>
                  <a:ext uri="{FF2B5EF4-FFF2-40B4-BE49-F238E27FC236}">
                    <a16:creationId xmlns:a16="http://schemas.microsoft.com/office/drawing/2014/main" id="{9499A3DA-66FF-47A8-93DF-8EDCD34278EC}"/>
                  </a:ext>
                </a:extLst>
              </p:cNvPr>
              <p:cNvGrpSpPr/>
              <p:nvPr/>
            </p:nvGrpSpPr>
            <p:grpSpPr>
              <a:xfrm rot="12939045">
                <a:off x="3380595" y="3918655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91" name="Straight Connector 690">
                  <a:extLst>
                    <a:ext uri="{FF2B5EF4-FFF2-40B4-BE49-F238E27FC236}">
                      <a16:creationId xmlns:a16="http://schemas.microsoft.com/office/drawing/2014/main" id="{225CCE25-85F2-42CE-97B9-17FB0E65725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2" name="Straight Connector 691">
                  <a:extLst>
                    <a:ext uri="{FF2B5EF4-FFF2-40B4-BE49-F238E27FC236}">
                      <a16:creationId xmlns:a16="http://schemas.microsoft.com/office/drawing/2014/main" id="{FDD3F40A-CF90-459A-AAB1-AAB4AA2F83A5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3" name="Straight Connector 692">
                  <a:extLst>
                    <a:ext uri="{FF2B5EF4-FFF2-40B4-BE49-F238E27FC236}">
                      <a16:creationId xmlns:a16="http://schemas.microsoft.com/office/drawing/2014/main" id="{EECB04FD-26D3-42CF-8DA7-51E7E60AE34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7" name="Group 646">
                <a:extLst>
                  <a:ext uri="{FF2B5EF4-FFF2-40B4-BE49-F238E27FC236}">
                    <a16:creationId xmlns:a16="http://schemas.microsoft.com/office/drawing/2014/main" id="{3D51FC86-5511-4620-B9D8-5A7D5987EA70}"/>
                  </a:ext>
                </a:extLst>
              </p:cNvPr>
              <p:cNvGrpSpPr/>
              <p:nvPr/>
            </p:nvGrpSpPr>
            <p:grpSpPr>
              <a:xfrm rot="12136172">
                <a:off x="3443253" y="398074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88" name="Straight Connector 687">
                  <a:extLst>
                    <a:ext uri="{FF2B5EF4-FFF2-40B4-BE49-F238E27FC236}">
                      <a16:creationId xmlns:a16="http://schemas.microsoft.com/office/drawing/2014/main" id="{2BE3FD55-735E-4C4A-9B3C-971010B183D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9" name="Straight Connector 688">
                  <a:extLst>
                    <a:ext uri="{FF2B5EF4-FFF2-40B4-BE49-F238E27FC236}">
                      <a16:creationId xmlns:a16="http://schemas.microsoft.com/office/drawing/2014/main" id="{84DC50D6-9D04-43FE-A3CE-718C4E2AC98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0" name="Straight Connector 689">
                  <a:extLst>
                    <a:ext uri="{FF2B5EF4-FFF2-40B4-BE49-F238E27FC236}">
                      <a16:creationId xmlns:a16="http://schemas.microsoft.com/office/drawing/2014/main" id="{E5992CC7-4C9C-4B49-B034-CD9940C309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8" name="Group 647">
                <a:extLst>
                  <a:ext uri="{FF2B5EF4-FFF2-40B4-BE49-F238E27FC236}">
                    <a16:creationId xmlns:a16="http://schemas.microsoft.com/office/drawing/2014/main" id="{F412A887-0C93-4F43-8E3C-CE1C69585239}"/>
                  </a:ext>
                </a:extLst>
              </p:cNvPr>
              <p:cNvGrpSpPr/>
              <p:nvPr/>
            </p:nvGrpSpPr>
            <p:grpSpPr>
              <a:xfrm rot="12136172">
                <a:off x="3543467" y="4042673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85" name="Straight Connector 684">
                  <a:extLst>
                    <a:ext uri="{FF2B5EF4-FFF2-40B4-BE49-F238E27FC236}">
                      <a16:creationId xmlns:a16="http://schemas.microsoft.com/office/drawing/2014/main" id="{C6C24E7A-B427-4F36-B2CE-A4C394A3BE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6" name="Straight Connector 685">
                  <a:extLst>
                    <a:ext uri="{FF2B5EF4-FFF2-40B4-BE49-F238E27FC236}">
                      <a16:creationId xmlns:a16="http://schemas.microsoft.com/office/drawing/2014/main" id="{14DF489B-C7EA-4F37-BD98-747E0DD3326A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7" name="Straight Connector 686">
                  <a:extLst>
                    <a:ext uri="{FF2B5EF4-FFF2-40B4-BE49-F238E27FC236}">
                      <a16:creationId xmlns:a16="http://schemas.microsoft.com/office/drawing/2014/main" id="{C5C29A24-6211-4405-A2AA-64D473B0225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49" name="Group 648">
                <a:extLst>
                  <a:ext uri="{FF2B5EF4-FFF2-40B4-BE49-F238E27FC236}">
                    <a16:creationId xmlns:a16="http://schemas.microsoft.com/office/drawing/2014/main" id="{A2A97F4F-176B-4138-8A62-837237BEE92B}"/>
                  </a:ext>
                </a:extLst>
              </p:cNvPr>
              <p:cNvGrpSpPr/>
              <p:nvPr/>
            </p:nvGrpSpPr>
            <p:grpSpPr>
              <a:xfrm rot="10567491">
                <a:off x="3648979" y="4080375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82" name="Straight Connector 681">
                  <a:extLst>
                    <a:ext uri="{FF2B5EF4-FFF2-40B4-BE49-F238E27FC236}">
                      <a16:creationId xmlns:a16="http://schemas.microsoft.com/office/drawing/2014/main" id="{9EE88180-0473-464A-AFF2-29FE919B6C8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3" name="Straight Connector 682">
                  <a:extLst>
                    <a:ext uri="{FF2B5EF4-FFF2-40B4-BE49-F238E27FC236}">
                      <a16:creationId xmlns:a16="http://schemas.microsoft.com/office/drawing/2014/main" id="{0AA5ABB7-1C9C-488B-81E7-90DD0342F6E8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4" name="Straight Connector 683">
                  <a:extLst>
                    <a:ext uri="{FF2B5EF4-FFF2-40B4-BE49-F238E27FC236}">
                      <a16:creationId xmlns:a16="http://schemas.microsoft.com/office/drawing/2014/main" id="{E4EF3199-217D-4399-9FB6-DCBCEFEB5B8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0" name="Group 649">
                <a:extLst>
                  <a:ext uri="{FF2B5EF4-FFF2-40B4-BE49-F238E27FC236}">
                    <a16:creationId xmlns:a16="http://schemas.microsoft.com/office/drawing/2014/main" id="{9AC1E34F-BC6E-4874-84E6-8A4E1E08D2EF}"/>
                  </a:ext>
                </a:extLst>
              </p:cNvPr>
              <p:cNvGrpSpPr/>
              <p:nvPr/>
            </p:nvGrpSpPr>
            <p:grpSpPr>
              <a:xfrm rot="8982888">
                <a:off x="3757016" y="408917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79" name="Straight Connector 678">
                  <a:extLst>
                    <a:ext uri="{FF2B5EF4-FFF2-40B4-BE49-F238E27FC236}">
                      <a16:creationId xmlns:a16="http://schemas.microsoft.com/office/drawing/2014/main" id="{8D4E1504-25FD-43DD-B656-FBB351AB6E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0" name="Straight Connector 679">
                  <a:extLst>
                    <a:ext uri="{FF2B5EF4-FFF2-40B4-BE49-F238E27FC236}">
                      <a16:creationId xmlns:a16="http://schemas.microsoft.com/office/drawing/2014/main" id="{61735F6F-F9DE-4B65-AE48-21270695596E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1" name="Straight Connector 680">
                  <a:extLst>
                    <a:ext uri="{FF2B5EF4-FFF2-40B4-BE49-F238E27FC236}">
                      <a16:creationId xmlns:a16="http://schemas.microsoft.com/office/drawing/2014/main" id="{6BC83E8A-F675-451D-97A6-38526D67BD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1" name="Group 650">
                <a:extLst>
                  <a:ext uri="{FF2B5EF4-FFF2-40B4-BE49-F238E27FC236}">
                    <a16:creationId xmlns:a16="http://schemas.microsoft.com/office/drawing/2014/main" id="{6C8CE98D-79D7-4BA5-805C-9FFA0A250022}"/>
                  </a:ext>
                </a:extLst>
              </p:cNvPr>
              <p:cNvGrpSpPr/>
              <p:nvPr/>
            </p:nvGrpSpPr>
            <p:grpSpPr>
              <a:xfrm rot="8312402">
                <a:off x="3875651" y="4041654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76" name="Straight Connector 675">
                  <a:extLst>
                    <a:ext uri="{FF2B5EF4-FFF2-40B4-BE49-F238E27FC236}">
                      <a16:creationId xmlns:a16="http://schemas.microsoft.com/office/drawing/2014/main" id="{BC8E950F-BEF0-4E72-B294-CB743FDB683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7" name="Straight Connector 676">
                  <a:extLst>
                    <a:ext uri="{FF2B5EF4-FFF2-40B4-BE49-F238E27FC236}">
                      <a16:creationId xmlns:a16="http://schemas.microsoft.com/office/drawing/2014/main" id="{6AA874B6-4044-43D0-B0CD-1446DA4D8E5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8" name="Straight Connector 677">
                  <a:extLst>
                    <a:ext uri="{FF2B5EF4-FFF2-40B4-BE49-F238E27FC236}">
                      <a16:creationId xmlns:a16="http://schemas.microsoft.com/office/drawing/2014/main" id="{64D8B839-3DDC-4F6F-A176-89AC73C948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2" name="Group 651">
                <a:extLst>
                  <a:ext uri="{FF2B5EF4-FFF2-40B4-BE49-F238E27FC236}">
                    <a16:creationId xmlns:a16="http://schemas.microsoft.com/office/drawing/2014/main" id="{8C73949F-4C94-4562-A7BA-6BC5157B2867}"/>
                  </a:ext>
                </a:extLst>
              </p:cNvPr>
              <p:cNvGrpSpPr/>
              <p:nvPr/>
            </p:nvGrpSpPr>
            <p:grpSpPr>
              <a:xfrm rot="7506370">
                <a:off x="3974456" y="39806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73" name="Straight Connector 672">
                  <a:extLst>
                    <a:ext uri="{FF2B5EF4-FFF2-40B4-BE49-F238E27FC236}">
                      <a16:creationId xmlns:a16="http://schemas.microsoft.com/office/drawing/2014/main" id="{F213F73B-1086-47D0-BC9E-4E354510EB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4" name="Straight Connector 673">
                  <a:extLst>
                    <a:ext uri="{FF2B5EF4-FFF2-40B4-BE49-F238E27FC236}">
                      <a16:creationId xmlns:a16="http://schemas.microsoft.com/office/drawing/2014/main" id="{05B610AC-9EB3-4BC4-8EC4-9F3E48141E5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5" name="Straight Connector 674">
                  <a:extLst>
                    <a:ext uri="{FF2B5EF4-FFF2-40B4-BE49-F238E27FC236}">
                      <a16:creationId xmlns:a16="http://schemas.microsoft.com/office/drawing/2014/main" id="{1BE37F70-DC97-41F9-A3A3-61352161A43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3" name="Group 652">
                <a:extLst>
                  <a:ext uri="{FF2B5EF4-FFF2-40B4-BE49-F238E27FC236}">
                    <a16:creationId xmlns:a16="http://schemas.microsoft.com/office/drawing/2014/main" id="{8C675122-E2DF-4CD4-9AD2-9B237BF2DBE2}"/>
                  </a:ext>
                </a:extLst>
              </p:cNvPr>
              <p:cNvGrpSpPr/>
              <p:nvPr/>
            </p:nvGrpSpPr>
            <p:grpSpPr>
              <a:xfrm rot="6615233">
                <a:off x="4041077" y="3881579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70" name="Straight Connector 669">
                  <a:extLst>
                    <a:ext uri="{FF2B5EF4-FFF2-40B4-BE49-F238E27FC236}">
                      <a16:creationId xmlns:a16="http://schemas.microsoft.com/office/drawing/2014/main" id="{BF4E1A66-44A1-4DAB-A784-07B5DC2CBD8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1" name="Straight Connector 670">
                  <a:extLst>
                    <a:ext uri="{FF2B5EF4-FFF2-40B4-BE49-F238E27FC236}">
                      <a16:creationId xmlns:a16="http://schemas.microsoft.com/office/drawing/2014/main" id="{C840C261-6F5D-4BB4-A730-587411922597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2" name="Straight Connector 671">
                  <a:extLst>
                    <a:ext uri="{FF2B5EF4-FFF2-40B4-BE49-F238E27FC236}">
                      <a16:creationId xmlns:a16="http://schemas.microsoft.com/office/drawing/2014/main" id="{3911C1A1-FFB4-418E-B79F-BB4FC7B7DB6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4" name="Group 653">
                <a:extLst>
                  <a:ext uri="{FF2B5EF4-FFF2-40B4-BE49-F238E27FC236}">
                    <a16:creationId xmlns:a16="http://schemas.microsoft.com/office/drawing/2014/main" id="{1A443D7E-2B12-4164-8D96-B2AA330A8831}"/>
                  </a:ext>
                </a:extLst>
              </p:cNvPr>
              <p:cNvGrpSpPr/>
              <p:nvPr/>
            </p:nvGrpSpPr>
            <p:grpSpPr>
              <a:xfrm rot="5400000">
                <a:off x="4084589" y="3782953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67" name="Straight Connector 666">
                  <a:extLst>
                    <a:ext uri="{FF2B5EF4-FFF2-40B4-BE49-F238E27FC236}">
                      <a16:creationId xmlns:a16="http://schemas.microsoft.com/office/drawing/2014/main" id="{BA0A9585-7D60-4630-B463-D9BBE8BB970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8" name="Straight Connector 667">
                  <a:extLst>
                    <a:ext uri="{FF2B5EF4-FFF2-40B4-BE49-F238E27FC236}">
                      <a16:creationId xmlns:a16="http://schemas.microsoft.com/office/drawing/2014/main" id="{DAC03A8E-25EE-4CB5-A787-E016822E2E01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9" name="Straight Connector 668">
                  <a:extLst>
                    <a:ext uri="{FF2B5EF4-FFF2-40B4-BE49-F238E27FC236}">
                      <a16:creationId xmlns:a16="http://schemas.microsoft.com/office/drawing/2014/main" id="{ED1B5BE6-650D-4E63-8589-4E576DFE11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5" name="Group 654">
                <a:extLst>
                  <a:ext uri="{FF2B5EF4-FFF2-40B4-BE49-F238E27FC236}">
                    <a16:creationId xmlns:a16="http://schemas.microsoft.com/office/drawing/2014/main" id="{A26558AE-8394-44AF-8890-9D91D2FC574A}"/>
                  </a:ext>
                </a:extLst>
              </p:cNvPr>
              <p:cNvGrpSpPr/>
              <p:nvPr/>
            </p:nvGrpSpPr>
            <p:grpSpPr>
              <a:xfrm rot="4106782">
                <a:off x="4088741" y="3685776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64" name="Straight Connector 663">
                  <a:extLst>
                    <a:ext uri="{FF2B5EF4-FFF2-40B4-BE49-F238E27FC236}">
                      <a16:creationId xmlns:a16="http://schemas.microsoft.com/office/drawing/2014/main" id="{8A638CCE-F30F-40D2-8464-B9E7E412F6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5" name="Straight Connector 664">
                  <a:extLst>
                    <a:ext uri="{FF2B5EF4-FFF2-40B4-BE49-F238E27FC236}">
                      <a16:creationId xmlns:a16="http://schemas.microsoft.com/office/drawing/2014/main" id="{E7D80535-9242-4CAC-BBA2-FD6E36E5DF6B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6" name="Straight Connector 665">
                  <a:extLst>
                    <a:ext uri="{FF2B5EF4-FFF2-40B4-BE49-F238E27FC236}">
                      <a16:creationId xmlns:a16="http://schemas.microsoft.com/office/drawing/2014/main" id="{B3C4BF49-1491-498F-B726-D1406516DA5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6" name="Group 655">
                <a:extLst>
                  <a:ext uri="{FF2B5EF4-FFF2-40B4-BE49-F238E27FC236}">
                    <a16:creationId xmlns:a16="http://schemas.microsoft.com/office/drawing/2014/main" id="{879FF0AC-D0CF-4201-942D-B78F8A9854E1}"/>
                  </a:ext>
                </a:extLst>
              </p:cNvPr>
              <p:cNvGrpSpPr/>
              <p:nvPr/>
            </p:nvGrpSpPr>
            <p:grpSpPr>
              <a:xfrm rot="2979144">
                <a:off x="4074546" y="3582561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61" name="Straight Connector 660">
                  <a:extLst>
                    <a:ext uri="{FF2B5EF4-FFF2-40B4-BE49-F238E27FC236}">
                      <a16:creationId xmlns:a16="http://schemas.microsoft.com/office/drawing/2014/main" id="{37571C4A-D48A-4D2D-82B3-598881DE59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2" name="Straight Connector 661">
                  <a:extLst>
                    <a:ext uri="{FF2B5EF4-FFF2-40B4-BE49-F238E27FC236}">
                      <a16:creationId xmlns:a16="http://schemas.microsoft.com/office/drawing/2014/main" id="{AF104005-4890-47A7-BE03-64CC03B108F3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3" name="Straight Connector 662">
                  <a:extLst>
                    <a:ext uri="{FF2B5EF4-FFF2-40B4-BE49-F238E27FC236}">
                      <a16:creationId xmlns:a16="http://schemas.microsoft.com/office/drawing/2014/main" id="{56E00013-733A-401A-B559-C701D5A4407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657" name="Group 656">
                <a:extLst>
                  <a:ext uri="{FF2B5EF4-FFF2-40B4-BE49-F238E27FC236}">
                    <a16:creationId xmlns:a16="http://schemas.microsoft.com/office/drawing/2014/main" id="{140DB0BA-F916-456A-91EB-389CF04893A8}"/>
                  </a:ext>
                </a:extLst>
              </p:cNvPr>
              <p:cNvGrpSpPr/>
              <p:nvPr/>
            </p:nvGrpSpPr>
            <p:grpSpPr>
              <a:xfrm rot="2132274">
                <a:off x="4016356" y="3491480"/>
                <a:ext cx="60753" cy="135967"/>
                <a:chOff x="5745608" y="4813852"/>
                <a:chExt cx="52601" cy="129011"/>
              </a:xfrm>
            </p:grpSpPr>
            <p:cxnSp>
              <p:nvCxnSpPr>
                <p:cNvPr id="658" name="Straight Connector 657">
                  <a:extLst>
                    <a:ext uri="{FF2B5EF4-FFF2-40B4-BE49-F238E27FC236}">
                      <a16:creationId xmlns:a16="http://schemas.microsoft.com/office/drawing/2014/main" id="{9CBE6EFC-0054-47C7-B658-40C34B2CB6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5745608" y="4841815"/>
                  <a:ext cx="23882" cy="10104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9" name="Straight Connector 658">
                  <a:extLst>
                    <a:ext uri="{FF2B5EF4-FFF2-40B4-BE49-F238E27FC236}">
                      <a16:creationId xmlns:a16="http://schemas.microsoft.com/office/drawing/2014/main" id="{291AE028-E6B3-484A-91AE-741B1E60C311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5748424" y="4813852"/>
                  <a:ext cx="14770" cy="6614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0" name="Straight Connector 659">
                  <a:extLst>
                    <a:ext uri="{FF2B5EF4-FFF2-40B4-BE49-F238E27FC236}">
                      <a16:creationId xmlns:a16="http://schemas.microsoft.com/office/drawing/2014/main" id="{1B3BF018-6957-42B8-9320-2AD46747F9F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768763" y="4831303"/>
                  <a:ext cx="29446" cy="29884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grpSp>
          <p:nvGrpSpPr>
            <p:cNvPr id="606" name="Group 605">
              <a:extLst>
                <a:ext uri="{FF2B5EF4-FFF2-40B4-BE49-F238E27FC236}">
                  <a16:creationId xmlns:a16="http://schemas.microsoft.com/office/drawing/2014/main" id="{68A4D4B0-151C-4EE8-B966-1A7496A5F2C0}"/>
                </a:ext>
              </a:extLst>
            </p:cNvPr>
            <p:cNvGrpSpPr/>
            <p:nvPr/>
          </p:nvGrpSpPr>
          <p:grpSpPr>
            <a:xfrm>
              <a:off x="3034277" y="4630933"/>
              <a:ext cx="468956" cy="448050"/>
              <a:chOff x="3034277" y="4630933"/>
              <a:chExt cx="468956" cy="448050"/>
            </a:xfrm>
          </p:grpSpPr>
          <p:grpSp>
            <p:nvGrpSpPr>
              <p:cNvPr id="607" name="Group 606">
                <a:extLst>
                  <a:ext uri="{FF2B5EF4-FFF2-40B4-BE49-F238E27FC236}">
                    <a16:creationId xmlns:a16="http://schemas.microsoft.com/office/drawing/2014/main" id="{B43FE600-616A-4144-8885-5401FC499D21}"/>
                  </a:ext>
                </a:extLst>
              </p:cNvPr>
              <p:cNvGrpSpPr/>
              <p:nvPr/>
            </p:nvGrpSpPr>
            <p:grpSpPr>
              <a:xfrm>
                <a:off x="3034277" y="4630933"/>
                <a:ext cx="468956" cy="448050"/>
                <a:chOff x="3034277" y="4630933"/>
                <a:chExt cx="468956" cy="448050"/>
              </a:xfrm>
            </p:grpSpPr>
            <p:sp>
              <p:nvSpPr>
                <p:cNvPr id="609" name="Oval 608">
                  <a:extLst>
                    <a:ext uri="{FF2B5EF4-FFF2-40B4-BE49-F238E27FC236}">
                      <a16:creationId xmlns:a16="http://schemas.microsoft.com/office/drawing/2014/main" id="{97F695E0-52CF-4DDF-96A6-399D71DB078B}"/>
                    </a:ext>
                  </a:extLst>
                </p:cNvPr>
                <p:cNvSpPr/>
                <p:nvPr/>
              </p:nvSpPr>
              <p:spPr bwMode="auto">
                <a:xfrm>
                  <a:off x="3034277" y="468718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0" name="Oval 609">
                  <a:extLst>
                    <a:ext uri="{FF2B5EF4-FFF2-40B4-BE49-F238E27FC236}">
                      <a16:creationId xmlns:a16="http://schemas.microsoft.com/office/drawing/2014/main" id="{9703E7AC-AD80-44C6-B1E1-3F7794332CFA}"/>
                    </a:ext>
                  </a:extLst>
                </p:cNvPr>
                <p:cNvSpPr/>
                <p:nvPr/>
              </p:nvSpPr>
              <p:spPr bwMode="auto">
                <a:xfrm>
                  <a:off x="3066764" y="465125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1" name="Oval 610">
                  <a:extLst>
                    <a:ext uri="{FF2B5EF4-FFF2-40B4-BE49-F238E27FC236}">
                      <a16:creationId xmlns:a16="http://schemas.microsoft.com/office/drawing/2014/main" id="{E4E89A76-DA19-403B-8FEB-BC6628B3AE04}"/>
                    </a:ext>
                  </a:extLst>
                </p:cNvPr>
                <p:cNvSpPr/>
                <p:nvPr/>
              </p:nvSpPr>
              <p:spPr bwMode="auto">
                <a:xfrm>
                  <a:off x="3101052" y="46834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2" name="Oval 611">
                  <a:extLst>
                    <a:ext uri="{FF2B5EF4-FFF2-40B4-BE49-F238E27FC236}">
                      <a16:creationId xmlns:a16="http://schemas.microsoft.com/office/drawing/2014/main" id="{0076456F-7CB1-4078-9B06-7801D6226756}"/>
                    </a:ext>
                  </a:extLst>
                </p:cNvPr>
                <p:cNvSpPr/>
                <p:nvPr/>
              </p:nvSpPr>
              <p:spPr bwMode="auto">
                <a:xfrm>
                  <a:off x="3126594" y="473471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3" name="Oval 612">
                  <a:extLst>
                    <a:ext uri="{FF2B5EF4-FFF2-40B4-BE49-F238E27FC236}">
                      <a16:creationId xmlns:a16="http://schemas.microsoft.com/office/drawing/2014/main" id="{31799B17-A755-493E-8336-C74C33CEE8CA}"/>
                    </a:ext>
                  </a:extLst>
                </p:cNvPr>
                <p:cNvSpPr/>
                <p:nvPr/>
              </p:nvSpPr>
              <p:spPr bwMode="auto">
                <a:xfrm>
                  <a:off x="3162864" y="470117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4" name="Oval 613">
                  <a:extLst>
                    <a:ext uri="{FF2B5EF4-FFF2-40B4-BE49-F238E27FC236}">
                      <a16:creationId xmlns:a16="http://schemas.microsoft.com/office/drawing/2014/main" id="{094BFF09-34E4-4EBC-9F8C-62F86371DADA}"/>
                    </a:ext>
                  </a:extLst>
                </p:cNvPr>
                <p:cNvSpPr/>
                <p:nvPr/>
              </p:nvSpPr>
              <p:spPr bwMode="auto">
                <a:xfrm>
                  <a:off x="3174956" y="465248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6EE9B407-E192-42A8-AA48-CDB59A3CEF90}"/>
                    </a:ext>
                  </a:extLst>
                </p:cNvPr>
                <p:cNvSpPr/>
                <p:nvPr/>
              </p:nvSpPr>
              <p:spPr bwMode="auto">
                <a:xfrm>
                  <a:off x="3219845" y="463710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6" name="Oval 615">
                  <a:extLst>
                    <a:ext uri="{FF2B5EF4-FFF2-40B4-BE49-F238E27FC236}">
                      <a16:creationId xmlns:a16="http://schemas.microsoft.com/office/drawing/2014/main" id="{79C5D89C-77C5-4AC8-9F7B-29D2AF0D0DC5}"/>
                    </a:ext>
                  </a:extLst>
                </p:cNvPr>
                <p:cNvSpPr/>
                <p:nvPr/>
              </p:nvSpPr>
              <p:spPr bwMode="auto">
                <a:xfrm>
                  <a:off x="3244247" y="46804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7" name="Oval 616">
                  <a:extLst>
                    <a:ext uri="{FF2B5EF4-FFF2-40B4-BE49-F238E27FC236}">
                      <a16:creationId xmlns:a16="http://schemas.microsoft.com/office/drawing/2014/main" id="{69C0EB1E-7EF1-4093-95F4-CE500BFF476A}"/>
                    </a:ext>
                  </a:extLst>
                </p:cNvPr>
                <p:cNvSpPr/>
                <p:nvPr/>
              </p:nvSpPr>
              <p:spPr bwMode="auto">
                <a:xfrm>
                  <a:off x="3283167" y="4726125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8" name="Oval 617">
                  <a:extLst>
                    <a:ext uri="{FF2B5EF4-FFF2-40B4-BE49-F238E27FC236}">
                      <a16:creationId xmlns:a16="http://schemas.microsoft.com/office/drawing/2014/main" id="{9E5D16B4-85FB-40F0-B6E9-2DA5E4798CB7}"/>
                    </a:ext>
                  </a:extLst>
                </p:cNvPr>
                <p:cNvSpPr/>
                <p:nvPr/>
              </p:nvSpPr>
              <p:spPr bwMode="auto">
                <a:xfrm>
                  <a:off x="3308288" y="46804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9" name="Oval 618">
                  <a:extLst>
                    <a:ext uri="{FF2B5EF4-FFF2-40B4-BE49-F238E27FC236}">
                      <a16:creationId xmlns:a16="http://schemas.microsoft.com/office/drawing/2014/main" id="{51077FF4-89A6-4F8D-B6CC-687FD8FB6813}"/>
                    </a:ext>
                  </a:extLst>
                </p:cNvPr>
                <p:cNvSpPr/>
                <p:nvPr/>
              </p:nvSpPr>
              <p:spPr bwMode="auto">
                <a:xfrm>
                  <a:off x="3325606" y="463093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0" name="Oval 619">
                  <a:extLst>
                    <a:ext uri="{FF2B5EF4-FFF2-40B4-BE49-F238E27FC236}">
                      <a16:creationId xmlns:a16="http://schemas.microsoft.com/office/drawing/2014/main" id="{215ECB96-7963-4F02-B8D9-DFDA8A9CD338}"/>
                    </a:ext>
                  </a:extLst>
                </p:cNvPr>
                <p:cNvSpPr/>
                <p:nvPr/>
              </p:nvSpPr>
              <p:spPr bwMode="auto">
                <a:xfrm>
                  <a:off x="3357029" y="463093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1" name="Oval 620">
                  <a:extLst>
                    <a:ext uri="{FF2B5EF4-FFF2-40B4-BE49-F238E27FC236}">
                      <a16:creationId xmlns:a16="http://schemas.microsoft.com/office/drawing/2014/main" id="{1AAB7D5C-8AE8-4A0D-A14A-6A9DE0B24DC0}"/>
                    </a:ext>
                  </a:extLst>
                </p:cNvPr>
                <p:cNvSpPr/>
                <p:nvPr/>
              </p:nvSpPr>
              <p:spPr bwMode="auto">
                <a:xfrm>
                  <a:off x="3383597" y="4669436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2" name="Oval 621">
                  <a:extLst>
                    <a:ext uri="{FF2B5EF4-FFF2-40B4-BE49-F238E27FC236}">
                      <a16:creationId xmlns:a16="http://schemas.microsoft.com/office/drawing/2014/main" id="{1B7AB227-B181-4B86-800E-C7585C82B0A0}"/>
                    </a:ext>
                  </a:extLst>
                </p:cNvPr>
                <p:cNvSpPr/>
                <p:nvPr/>
              </p:nvSpPr>
              <p:spPr bwMode="auto">
                <a:xfrm>
                  <a:off x="3406566" y="4715655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3" name="Oval 622">
                  <a:extLst>
                    <a:ext uri="{FF2B5EF4-FFF2-40B4-BE49-F238E27FC236}">
                      <a16:creationId xmlns:a16="http://schemas.microsoft.com/office/drawing/2014/main" id="{C4A95EAC-E8EF-4F4C-B4D0-C9D3CD896DD0}"/>
                    </a:ext>
                  </a:extLst>
                </p:cNvPr>
                <p:cNvSpPr/>
                <p:nvPr/>
              </p:nvSpPr>
              <p:spPr bwMode="auto">
                <a:xfrm>
                  <a:off x="3435927" y="475955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4" name="Oval 623">
                  <a:extLst>
                    <a:ext uri="{FF2B5EF4-FFF2-40B4-BE49-F238E27FC236}">
                      <a16:creationId xmlns:a16="http://schemas.microsoft.com/office/drawing/2014/main" id="{239A6894-C254-450D-9FE0-09965301C474}"/>
                    </a:ext>
                  </a:extLst>
                </p:cNvPr>
                <p:cNvSpPr/>
                <p:nvPr/>
              </p:nvSpPr>
              <p:spPr bwMode="auto">
                <a:xfrm>
                  <a:off x="3451947" y="481084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5" name="Oval 624">
                  <a:extLst>
                    <a:ext uri="{FF2B5EF4-FFF2-40B4-BE49-F238E27FC236}">
                      <a16:creationId xmlns:a16="http://schemas.microsoft.com/office/drawing/2014/main" id="{881A2F7A-CB33-4E71-B2DE-2EDCFCBDC6AC}"/>
                    </a:ext>
                  </a:extLst>
                </p:cNvPr>
                <p:cNvSpPr/>
                <p:nvPr/>
              </p:nvSpPr>
              <p:spPr bwMode="auto">
                <a:xfrm>
                  <a:off x="3432209" y="483745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6" name="Oval 625">
                  <a:extLst>
                    <a:ext uri="{FF2B5EF4-FFF2-40B4-BE49-F238E27FC236}">
                      <a16:creationId xmlns:a16="http://schemas.microsoft.com/office/drawing/2014/main" id="{1FB291C8-8685-4D5D-9C27-C49CAC584F8E}"/>
                    </a:ext>
                  </a:extLst>
                </p:cNvPr>
                <p:cNvSpPr/>
                <p:nvPr/>
              </p:nvSpPr>
              <p:spPr bwMode="auto">
                <a:xfrm>
                  <a:off x="3386973" y="4827964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7" name="Oval 626">
                  <a:extLst>
                    <a:ext uri="{FF2B5EF4-FFF2-40B4-BE49-F238E27FC236}">
                      <a16:creationId xmlns:a16="http://schemas.microsoft.com/office/drawing/2014/main" id="{E9169C1C-9BDB-4415-A9B0-FEE6AB241E82}"/>
                    </a:ext>
                  </a:extLst>
                </p:cNvPr>
                <p:cNvSpPr/>
                <p:nvPr/>
              </p:nvSpPr>
              <p:spPr bwMode="auto">
                <a:xfrm>
                  <a:off x="3344527" y="48582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8" name="Oval 627">
                  <a:extLst>
                    <a:ext uri="{FF2B5EF4-FFF2-40B4-BE49-F238E27FC236}">
                      <a16:creationId xmlns:a16="http://schemas.microsoft.com/office/drawing/2014/main" id="{7D48D331-1D9D-41A9-8D64-D87D3DAD65E9}"/>
                    </a:ext>
                  </a:extLst>
                </p:cNvPr>
                <p:cNvSpPr/>
                <p:nvPr/>
              </p:nvSpPr>
              <p:spPr bwMode="auto">
                <a:xfrm>
                  <a:off x="3358328" y="490541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9" name="Oval 628">
                  <a:extLst>
                    <a:ext uri="{FF2B5EF4-FFF2-40B4-BE49-F238E27FC236}">
                      <a16:creationId xmlns:a16="http://schemas.microsoft.com/office/drawing/2014/main" id="{1E711ADD-BFF3-4C75-B007-A80BCB50B144}"/>
                    </a:ext>
                  </a:extLst>
                </p:cNvPr>
                <p:cNvSpPr/>
                <p:nvPr/>
              </p:nvSpPr>
              <p:spPr bwMode="auto">
                <a:xfrm>
                  <a:off x="3218604" y="502769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0" name="Oval 629">
                  <a:extLst>
                    <a:ext uri="{FF2B5EF4-FFF2-40B4-BE49-F238E27FC236}">
                      <a16:creationId xmlns:a16="http://schemas.microsoft.com/office/drawing/2014/main" id="{D12740CE-6771-4EE5-A635-9828F040A962}"/>
                    </a:ext>
                  </a:extLst>
                </p:cNvPr>
                <p:cNvSpPr/>
                <p:nvPr/>
              </p:nvSpPr>
              <p:spPr bwMode="auto">
                <a:xfrm>
                  <a:off x="3275046" y="5024827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1" name="Oval 630">
                  <a:extLst>
                    <a:ext uri="{FF2B5EF4-FFF2-40B4-BE49-F238E27FC236}">
                      <a16:creationId xmlns:a16="http://schemas.microsoft.com/office/drawing/2014/main" id="{6FFBF809-DD6A-450F-9A91-F77925B0552B}"/>
                    </a:ext>
                  </a:extLst>
                </p:cNvPr>
                <p:cNvSpPr/>
                <p:nvPr/>
              </p:nvSpPr>
              <p:spPr bwMode="auto">
                <a:xfrm>
                  <a:off x="3267443" y="4963623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2" name="Oval 631">
                  <a:extLst>
                    <a:ext uri="{FF2B5EF4-FFF2-40B4-BE49-F238E27FC236}">
                      <a16:creationId xmlns:a16="http://schemas.microsoft.com/office/drawing/2014/main" id="{E8C1B3CF-61B2-4176-A1FD-447EE567C51D}"/>
                    </a:ext>
                  </a:extLst>
                </p:cNvPr>
                <p:cNvSpPr/>
                <p:nvPr/>
              </p:nvSpPr>
              <p:spPr bwMode="auto">
                <a:xfrm>
                  <a:off x="3255465" y="491523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3" name="Oval 632">
                  <a:extLst>
                    <a:ext uri="{FF2B5EF4-FFF2-40B4-BE49-F238E27FC236}">
                      <a16:creationId xmlns:a16="http://schemas.microsoft.com/office/drawing/2014/main" id="{94DB1319-53AB-436E-8AD7-4114482C1571}"/>
                    </a:ext>
                  </a:extLst>
                </p:cNvPr>
                <p:cNvSpPr/>
                <p:nvPr/>
              </p:nvSpPr>
              <p:spPr bwMode="auto">
                <a:xfrm>
                  <a:off x="3295833" y="4906620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4" name="Oval 633">
                  <a:extLst>
                    <a:ext uri="{FF2B5EF4-FFF2-40B4-BE49-F238E27FC236}">
                      <a16:creationId xmlns:a16="http://schemas.microsoft.com/office/drawing/2014/main" id="{80C51777-494E-436B-8948-DF4EDF8B2FE5}"/>
                    </a:ext>
                  </a:extLst>
                </p:cNvPr>
                <p:cNvSpPr/>
                <p:nvPr/>
              </p:nvSpPr>
              <p:spPr bwMode="auto">
                <a:xfrm>
                  <a:off x="3333968" y="4937508"/>
                  <a:ext cx="51286" cy="51286"/>
                </a:xfrm>
                <a:prstGeom prst="ellipse">
                  <a:avLst/>
                </a:prstGeom>
                <a:solidFill>
                  <a:schemeClr val="accent5"/>
                </a:solidFill>
                <a:ln w="0">
                  <a:noFill/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08" name="Freeform: Shape 607">
                <a:extLst>
                  <a:ext uri="{FF2B5EF4-FFF2-40B4-BE49-F238E27FC236}">
                    <a16:creationId xmlns:a16="http://schemas.microsoft.com/office/drawing/2014/main" id="{0E850724-50A8-4143-A3EB-56DF1538FD58}"/>
                  </a:ext>
                </a:extLst>
              </p:cNvPr>
              <p:cNvSpPr/>
              <p:nvPr/>
            </p:nvSpPr>
            <p:spPr bwMode="auto">
              <a:xfrm>
                <a:off x="3052763" y="4652841"/>
                <a:ext cx="425550" cy="407125"/>
              </a:xfrm>
              <a:custGeom>
                <a:avLst/>
                <a:gdLst>
                  <a:gd name="connsiteX0" fmla="*/ 0 w 425550"/>
                  <a:gd name="connsiteY0" fmla="*/ 62034 h 407125"/>
                  <a:gd name="connsiteX1" fmla="*/ 47625 w 425550"/>
                  <a:gd name="connsiteY1" fmla="*/ 23934 h 407125"/>
                  <a:gd name="connsiteX2" fmla="*/ 104775 w 425550"/>
                  <a:gd name="connsiteY2" fmla="*/ 104897 h 407125"/>
                  <a:gd name="connsiteX3" fmla="*/ 157162 w 425550"/>
                  <a:gd name="connsiteY3" fmla="*/ 19172 h 407125"/>
                  <a:gd name="connsiteX4" fmla="*/ 195262 w 425550"/>
                  <a:gd name="connsiteY4" fmla="*/ 33459 h 407125"/>
                  <a:gd name="connsiteX5" fmla="*/ 271462 w 425550"/>
                  <a:gd name="connsiteY5" fmla="*/ 95372 h 407125"/>
                  <a:gd name="connsiteX6" fmla="*/ 309562 w 425550"/>
                  <a:gd name="connsiteY6" fmla="*/ 122 h 407125"/>
                  <a:gd name="connsiteX7" fmla="*/ 395287 w 425550"/>
                  <a:gd name="connsiteY7" fmla="*/ 119184 h 407125"/>
                  <a:gd name="connsiteX8" fmla="*/ 423862 w 425550"/>
                  <a:gd name="connsiteY8" fmla="*/ 200147 h 407125"/>
                  <a:gd name="connsiteX9" fmla="*/ 352425 w 425550"/>
                  <a:gd name="connsiteY9" fmla="*/ 200147 h 407125"/>
                  <a:gd name="connsiteX10" fmla="*/ 314325 w 425550"/>
                  <a:gd name="connsiteY10" fmla="*/ 238247 h 407125"/>
                  <a:gd name="connsiteX11" fmla="*/ 338137 w 425550"/>
                  <a:gd name="connsiteY11" fmla="*/ 304922 h 407125"/>
                  <a:gd name="connsiteX12" fmla="*/ 247650 w 425550"/>
                  <a:gd name="connsiteY12" fmla="*/ 281109 h 407125"/>
                  <a:gd name="connsiteX13" fmla="*/ 223837 w 425550"/>
                  <a:gd name="connsiteY13" fmla="*/ 314447 h 407125"/>
                  <a:gd name="connsiteX14" fmla="*/ 247650 w 425550"/>
                  <a:gd name="connsiteY14" fmla="*/ 395409 h 407125"/>
                  <a:gd name="connsiteX15" fmla="*/ 190500 w 425550"/>
                  <a:gd name="connsiteY15" fmla="*/ 404934 h 407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25550" h="407125">
                    <a:moveTo>
                      <a:pt x="0" y="62034"/>
                    </a:moveTo>
                    <a:cubicBezTo>
                      <a:pt x="15081" y="39412"/>
                      <a:pt x="30163" y="16790"/>
                      <a:pt x="47625" y="23934"/>
                    </a:cubicBezTo>
                    <a:cubicBezTo>
                      <a:pt x="65087" y="31078"/>
                      <a:pt x="86519" y="105691"/>
                      <a:pt x="104775" y="104897"/>
                    </a:cubicBezTo>
                    <a:cubicBezTo>
                      <a:pt x="123031" y="104103"/>
                      <a:pt x="142081" y="31078"/>
                      <a:pt x="157162" y="19172"/>
                    </a:cubicBezTo>
                    <a:cubicBezTo>
                      <a:pt x="172243" y="7266"/>
                      <a:pt x="176212" y="20759"/>
                      <a:pt x="195262" y="33459"/>
                    </a:cubicBezTo>
                    <a:cubicBezTo>
                      <a:pt x="214312" y="46159"/>
                      <a:pt x="252412" y="100928"/>
                      <a:pt x="271462" y="95372"/>
                    </a:cubicBezTo>
                    <a:cubicBezTo>
                      <a:pt x="290512" y="89816"/>
                      <a:pt x="288925" y="-3847"/>
                      <a:pt x="309562" y="122"/>
                    </a:cubicBezTo>
                    <a:cubicBezTo>
                      <a:pt x="330199" y="4091"/>
                      <a:pt x="376237" y="85847"/>
                      <a:pt x="395287" y="119184"/>
                    </a:cubicBezTo>
                    <a:cubicBezTo>
                      <a:pt x="414337" y="152522"/>
                      <a:pt x="431006" y="186653"/>
                      <a:pt x="423862" y="200147"/>
                    </a:cubicBezTo>
                    <a:cubicBezTo>
                      <a:pt x="416718" y="213641"/>
                      <a:pt x="370681" y="193797"/>
                      <a:pt x="352425" y="200147"/>
                    </a:cubicBezTo>
                    <a:cubicBezTo>
                      <a:pt x="334169" y="206497"/>
                      <a:pt x="316706" y="220785"/>
                      <a:pt x="314325" y="238247"/>
                    </a:cubicBezTo>
                    <a:cubicBezTo>
                      <a:pt x="311944" y="255709"/>
                      <a:pt x="349250" y="297778"/>
                      <a:pt x="338137" y="304922"/>
                    </a:cubicBezTo>
                    <a:cubicBezTo>
                      <a:pt x="327025" y="312066"/>
                      <a:pt x="266700" y="279522"/>
                      <a:pt x="247650" y="281109"/>
                    </a:cubicBezTo>
                    <a:cubicBezTo>
                      <a:pt x="228600" y="282696"/>
                      <a:pt x="223837" y="295397"/>
                      <a:pt x="223837" y="314447"/>
                    </a:cubicBezTo>
                    <a:cubicBezTo>
                      <a:pt x="223837" y="333497"/>
                      <a:pt x="253206" y="380328"/>
                      <a:pt x="247650" y="395409"/>
                    </a:cubicBezTo>
                    <a:cubicBezTo>
                      <a:pt x="242094" y="410490"/>
                      <a:pt x="216297" y="407712"/>
                      <a:pt x="190500" y="40493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96AE4348-8754-4E19-A233-41D4E8686F1F}"/>
              </a:ext>
            </a:extLst>
          </p:cNvPr>
          <p:cNvCxnSpPr>
            <a:cxnSpLocks/>
          </p:cNvCxnSpPr>
          <p:nvPr/>
        </p:nvCxnSpPr>
        <p:spPr bwMode="auto">
          <a:xfrm>
            <a:off x="5539756" y="3077880"/>
            <a:ext cx="0" cy="36955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8" name="Right Bracket 197">
            <a:extLst>
              <a:ext uri="{FF2B5EF4-FFF2-40B4-BE49-F238E27FC236}">
                <a16:creationId xmlns:a16="http://schemas.microsoft.com/office/drawing/2014/main" id="{B8310CB8-D948-4022-BFD5-49B499DB27AD}"/>
              </a:ext>
            </a:extLst>
          </p:cNvPr>
          <p:cNvSpPr/>
          <p:nvPr/>
        </p:nvSpPr>
        <p:spPr bwMode="auto">
          <a:xfrm>
            <a:off x="7121231" y="3432854"/>
            <a:ext cx="104502" cy="954107"/>
          </a:xfrm>
          <a:prstGeom prst="righ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9" name="Right Bracket 198">
            <a:extLst>
              <a:ext uri="{FF2B5EF4-FFF2-40B4-BE49-F238E27FC236}">
                <a16:creationId xmlns:a16="http://schemas.microsoft.com/office/drawing/2014/main" id="{F3598D3B-0AE2-43F1-8BA3-7C2A1F7D6E8C}"/>
              </a:ext>
            </a:extLst>
          </p:cNvPr>
          <p:cNvSpPr/>
          <p:nvPr/>
        </p:nvSpPr>
        <p:spPr bwMode="auto">
          <a:xfrm>
            <a:off x="7445076" y="1614941"/>
            <a:ext cx="147255" cy="1669078"/>
          </a:xfrm>
          <a:prstGeom prst="righ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4" name="TextBox 723">
            <a:extLst>
              <a:ext uri="{FF2B5EF4-FFF2-40B4-BE49-F238E27FC236}">
                <a16:creationId xmlns:a16="http://schemas.microsoft.com/office/drawing/2014/main" id="{3A89970C-E0D4-4A09-B229-5CCE2603357D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Saviano. Hepatology. 2021;74:1088.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663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EBB8E-BB69-400F-8200-5E17B9229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</p:spPr>
        <p:txBody>
          <a:bodyPr/>
          <a:lstStyle/>
          <a:p>
            <a:r>
              <a:rPr lang="en-US" dirty="0"/>
              <a:t>COVID-19–Related Liver Injury Among Patients Hospitalized With COVID-19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7E43AB-92B8-457D-8023-A3CE7C021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19" y="5530643"/>
            <a:ext cx="10880383" cy="1918270"/>
          </a:xfrm>
        </p:spPr>
        <p:txBody>
          <a:bodyPr/>
          <a:lstStyle/>
          <a:p>
            <a:r>
              <a:rPr lang="en-US" sz="2000" dirty="0"/>
              <a:t>Drug toxicity a potential contributor to liver injury in COVID-19</a:t>
            </a:r>
          </a:p>
          <a:p>
            <a:r>
              <a:rPr lang="en-US" sz="2000" dirty="0"/>
              <a:t>Risk of decompensation or ACLF 20%; mortality strongly correlated with baseline liver function</a:t>
            </a:r>
          </a:p>
          <a:p>
            <a:endParaRPr lang="en-US" sz="2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0891F5-2038-4F4A-9EBD-CBB715A0C924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1" name="Picture 9">
              <a:extLst>
                <a:ext uri="{FF2B5EF4-FFF2-40B4-BE49-F238E27FC236}">
                  <a16:creationId xmlns:a16="http://schemas.microsoft.com/office/drawing/2014/main" id="{03213768-EF90-4E51-9F6D-3BA1A7517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D4DC72C-7CDA-41D1-A94E-1CB84BE46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DA4DFCA-3F73-486E-BFF1-6FE2297F2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542" y="4467707"/>
            <a:ext cx="1474571" cy="1014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6E754B-D76D-475F-9D9E-C52CB3566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75" y="2954599"/>
            <a:ext cx="1671091" cy="1126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93A63E-4443-4484-86CE-EBCE8258ED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617" y="1527198"/>
            <a:ext cx="1646872" cy="1110024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5A42521D-C7C4-4434-ABBC-63B619549C6F}"/>
              </a:ext>
            </a:extLst>
          </p:cNvPr>
          <p:cNvSpPr txBox="1"/>
          <p:nvPr/>
        </p:nvSpPr>
        <p:spPr bwMode="auto">
          <a:xfrm>
            <a:off x="2582127" y="1825880"/>
            <a:ext cx="13687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Normal liver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6C4C5F1-A986-4C1B-8784-78CF3D628CA0}"/>
              </a:ext>
            </a:extLst>
          </p:cNvPr>
          <p:cNvSpPr txBox="1"/>
          <p:nvPr/>
        </p:nvSpPr>
        <p:spPr bwMode="auto">
          <a:xfrm>
            <a:off x="2718040" y="3333018"/>
            <a:ext cx="1131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Fatty liver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EDE10D1-D847-4E80-BF00-0D9DAA8E13C8}"/>
              </a:ext>
            </a:extLst>
          </p:cNvPr>
          <p:cNvSpPr txBox="1"/>
          <p:nvPr/>
        </p:nvSpPr>
        <p:spPr bwMode="auto">
          <a:xfrm>
            <a:off x="2610192" y="4562385"/>
            <a:ext cx="14745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Cirrhotic liver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421E7F5-7A25-41B5-9A13-835B8F3C4840}"/>
              </a:ext>
            </a:extLst>
          </p:cNvPr>
          <p:cNvSpPr txBox="1"/>
          <p:nvPr/>
        </p:nvSpPr>
        <p:spPr bwMode="auto">
          <a:xfrm>
            <a:off x="5869744" y="1723410"/>
            <a:ext cx="3975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without CLD typically present with AST &gt; ALT elevation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59F0346-4AED-4268-A814-1E1E2A083313}"/>
              </a:ext>
            </a:extLst>
          </p:cNvPr>
          <p:cNvSpPr txBox="1"/>
          <p:nvPr/>
        </p:nvSpPr>
        <p:spPr bwMode="auto">
          <a:xfrm>
            <a:off x="5869744" y="3183730"/>
            <a:ext cx="47670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Among patients with CLD, highest risk of severe COVID-19 in those with NAFLD/MAFLD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D2512DB-7A4B-49E7-AC7C-88BDFF376262}"/>
              </a:ext>
            </a:extLst>
          </p:cNvPr>
          <p:cNvSpPr txBox="1"/>
          <p:nvPr/>
        </p:nvSpPr>
        <p:spPr bwMode="auto">
          <a:xfrm>
            <a:off x="5869745" y="4493460"/>
            <a:ext cx="5026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en-US" b="0" dirty="0">
                <a:solidFill>
                  <a:srgbClr val="000000"/>
                </a:solidFill>
                <a:latin typeface="Calibri" panose="020F0502020204030204" pitchFamily="34" charset="0"/>
              </a:rPr>
              <a:t>Patients with cirrhosis at risk for decompensation; patients with decompensation at risk for ACLF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73CF2E-8880-449D-A777-4876DD9DA9F1}"/>
              </a:ext>
            </a:extLst>
          </p:cNvPr>
          <p:cNvSpPr txBox="1"/>
          <p:nvPr/>
        </p:nvSpPr>
        <p:spPr bwMode="auto">
          <a:xfrm>
            <a:off x="411480" y="6358676"/>
            <a:ext cx="77681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Saviano. Hepatology. </a:t>
            </a: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2021;74:1088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16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w: Right 21">
            <a:extLst>
              <a:ext uri="{FF2B5EF4-FFF2-40B4-BE49-F238E27FC236}">
                <a16:creationId xmlns:a16="http://schemas.microsoft.com/office/drawing/2014/main" id="{08F1B792-21D7-4275-8800-79EC1B948A4F}"/>
              </a:ext>
            </a:extLst>
          </p:cNvPr>
          <p:cNvSpPr/>
          <p:nvPr/>
        </p:nvSpPr>
        <p:spPr bwMode="auto">
          <a:xfrm rot="5400000">
            <a:off x="6910732" y="2772718"/>
            <a:ext cx="705025" cy="364056"/>
          </a:xfrm>
          <a:prstGeom prst="rightArrow">
            <a:avLst/>
          </a:prstGeom>
          <a:solidFill>
            <a:schemeClr val="bg1">
              <a:lumMod val="50000"/>
              <a:lumOff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020BDA2-4723-47E7-ABB3-71506DDD029C}"/>
              </a:ext>
            </a:extLst>
          </p:cNvPr>
          <p:cNvSpPr/>
          <p:nvPr/>
        </p:nvSpPr>
        <p:spPr bwMode="auto">
          <a:xfrm rot="5400000">
            <a:off x="9616359" y="2772718"/>
            <a:ext cx="705025" cy="364056"/>
          </a:xfrm>
          <a:prstGeom prst="rightArrow">
            <a:avLst/>
          </a:prstGeom>
          <a:solidFill>
            <a:schemeClr val="bg1">
              <a:lumMod val="50000"/>
              <a:lumOff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831667-F307-4C64-8B79-7120F4C7B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AASLD Guidance on Patients With COVID-19 and Elevated Liver Biochemistries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C15E30-167A-4599-8A59-F6D76E3E6F3A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2E72C1DB-B24C-47DE-B6AD-C59A964E1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CB35097-4A3E-4EBC-A3BD-F821FA9AC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5A03BC94-5055-4E10-8930-F68F9E0581DB}"/>
              </a:ext>
            </a:extLst>
          </p:cNvPr>
          <p:cNvSpPr/>
          <p:nvPr/>
        </p:nvSpPr>
        <p:spPr bwMode="auto">
          <a:xfrm>
            <a:off x="2845553" y="1729516"/>
            <a:ext cx="2542284" cy="3003277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Consider etiologies </a:t>
            </a:r>
            <a:r>
              <a:rPr lang="en-US" sz="1600" dirty="0">
                <a:latin typeface="Calibri" panose="020F0502020204030204" pitchFamily="34" charset="0"/>
              </a:rPr>
              <a:t>other than COVID-19, including hepatitis A, B, and C</a:t>
            </a:r>
          </a:p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Review medications</a:t>
            </a:r>
          </a:p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latin typeface="Calibri" panose="020F0502020204030204" pitchFamily="34" charset="0"/>
              </a:rPr>
              <a:t>Avoid imaging unless it is likely to change management, eg, clinical suspicion for biliary obstruction, HCC or venous thrombosis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EDADE2-552C-4E5B-A364-F4C4FF9C32A9}"/>
              </a:ext>
            </a:extLst>
          </p:cNvPr>
          <p:cNvSpPr/>
          <p:nvPr/>
        </p:nvSpPr>
        <p:spPr bwMode="auto">
          <a:xfrm>
            <a:off x="6096000" y="2041002"/>
            <a:ext cx="5268395" cy="676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Liver tests stable/improving or worsening?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4640-4978-4EDD-A02A-62BE5EDF44AF}"/>
              </a:ext>
            </a:extLst>
          </p:cNvPr>
          <p:cNvSpPr/>
          <p:nvPr/>
        </p:nvSpPr>
        <p:spPr bwMode="auto">
          <a:xfrm>
            <a:off x="6139474" y="3324955"/>
            <a:ext cx="2247540" cy="8984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Stable/improving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  <a:t>Continue to monitor closely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125963-A980-4C91-9945-8F1BD229EDBF}"/>
              </a:ext>
            </a:extLst>
          </p:cNvPr>
          <p:cNvSpPr/>
          <p:nvPr/>
        </p:nvSpPr>
        <p:spPr bwMode="auto">
          <a:xfrm>
            <a:off x="8564045" y="3307257"/>
            <a:ext cx="2800350" cy="2807897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latin typeface="Calibri" panose="020F0502020204030204" pitchFamily="34" charset="0"/>
              </a:rPr>
              <a:t>Worsening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0" dirty="0">
                <a:latin typeface="Calibri" panose="020F0502020204030204" pitchFamily="34" charset="0"/>
              </a:rPr>
              <a:t>Evaluate other causes:</a:t>
            </a:r>
            <a:br>
              <a:rPr lang="en-US" sz="1600" b="0" dirty="0">
                <a:latin typeface="Calibri" panose="020F0502020204030204" pitchFamily="34" charset="0"/>
              </a:rPr>
            </a:br>
            <a:r>
              <a:rPr lang="en-US" sz="1600" b="0" dirty="0">
                <a:latin typeface="Calibri" panose="020F0502020204030204" pitchFamily="34" charset="0"/>
              </a:rPr>
              <a:t>myositis (especially when AST &gt; ALT), ischemia, cytokine-release syndrome, drug-induced liver injury</a:t>
            </a:r>
          </a:p>
          <a:p>
            <a:pPr algn="ctr" eaLnBrk="1" hangingPunct="1">
              <a:spcBef>
                <a:spcPct val="3500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0" dirty="0">
                <a:latin typeface="Calibri" panose="020F0502020204030204" pitchFamily="34" charset="0"/>
              </a:rPr>
              <a:t>Weigh removal of hepatotoxic agents</a:t>
            </a:r>
          </a:p>
          <a:p>
            <a:pPr algn="ctr" eaLnBrk="1" hangingPunct="1">
              <a:spcBef>
                <a:spcPct val="35000"/>
              </a:spcBef>
              <a:spcAft>
                <a:spcPts val="0"/>
              </a:spcAft>
              <a:buClr>
                <a:schemeClr val="folHlink"/>
              </a:buClr>
              <a:buNone/>
            </a:pPr>
            <a:r>
              <a:rPr lang="en-US" sz="1600" b="0" dirty="0">
                <a:latin typeface="Calibri" panose="020F0502020204030204" pitchFamily="34" charset="0"/>
              </a:rPr>
              <a:t>Utility of liver biopsy not established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49743D3-2E29-4E81-A2F0-E6F58CD0F2CA}"/>
              </a:ext>
            </a:extLst>
          </p:cNvPr>
          <p:cNvSpPr/>
          <p:nvPr/>
        </p:nvSpPr>
        <p:spPr bwMode="auto">
          <a:xfrm>
            <a:off x="5401570" y="2197112"/>
            <a:ext cx="705025" cy="364056"/>
          </a:xfrm>
          <a:prstGeom prst="rightArrow">
            <a:avLst/>
          </a:prstGeom>
          <a:solidFill>
            <a:schemeClr val="bg1">
              <a:lumMod val="50000"/>
              <a:lumOff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E168005-0569-4DB1-A0B0-60AAA9B7FDC5}"/>
              </a:ext>
            </a:extLst>
          </p:cNvPr>
          <p:cNvSpPr/>
          <p:nvPr/>
        </p:nvSpPr>
        <p:spPr bwMode="auto">
          <a:xfrm>
            <a:off x="2144020" y="2090763"/>
            <a:ext cx="705025" cy="364056"/>
          </a:xfrm>
          <a:prstGeom prst="rightArrow">
            <a:avLst/>
          </a:prstGeom>
          <a:solidFill>
            <a:schemeClr val="bg1">
              <a:lumMod val="50000"/>
              <a:lumOff val="5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514472-96AD-48D5-A42D-946C4418F2AA}"/>
              </a:ext>
            </a:extLst>
          </p:cNvPr>
          <p:cNvSpPr/>
          <p:nvPr/>
        </p:nvSpPr>
        <p:spPr bwMode="auto">
          <a:xfrm>
            <a:off x="609759" y="1741968"/>
            <a:ext cx="1610637" cy="1778757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COVID-19 patient with elevated serum liver biochemistries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2035A1-F36F-445E-AD0D-B9872AFF9912}"/>
              </a:ext>
            </a:extLst>
          </p:cNvPr>
          <p:cNvSpPr txBox="1"/>
          <p:nvPr/>
        </p:nvSpPr>
        <p:spPr bwMode="auto">
          <a:xfrm>
            <a:off x="411479" y="6342874"/>
            <a:ext cx="91505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aasld.org/sites/default/files/2021-11/AASLD%20COVID-19%20Expert%20Panel%20Consensus%20Statement%20Update%2011.02.2021.pdf.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843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5F2F1-1264-4061-81C6-45FE00E3E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AASLD Guidance for Management of </a:t>
            </a:r>
            <a:br>
              <a:rPr lang="en-US" dirty="0"/>
            </a:br>
            <a:r>
              <a:rPr lang="en-US" dirty="0"/>
              <a:t>Chronic Liver Disease During the COVID-19 Pandemic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C832B-C3F9-481C-B55E-821792A946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ClrTx/>
              <a:buNone/>
            </a:pPr>
            <a:r>
              <a:rPr lang="en-US" sz="2400" b="1" dirty="0">
                <a:solidFill>
                  <a:schemeClr val="accent1"/>
                </a:solidFill>
              </a:rPr>
              <a:t>Assessment</a:t>
            </a:r>
          </a:p>
          <a:p>
            <a:pPr>
              <a:buClrTx/>
            </a:pPr>
            <a:r>
              <a:rPr lang="en-US" sz="2400" dirty="0"/>
              <a:t>Leverage/optimize telemedicine services </a:t>
            </a:r>
          </a:p>
          <a:p>
            <a:pPr>
              <a:buClrTx/>
            </a:pPr>
            <a:r>
              <a:rPr lang="en-US" sz="2400" dirty="0"/>
              <a:t>Offer continued monitoring and radiologic surveillance in those at high risk for HCC but suspend in those with COVID-19</a:t>
            </a:r>
          </a:p>
          <a:p>
            <a:pPr>
              <a:buClrTx/>
            </a:pPr>
            <a:r>
              <a:rPr lang="en-US" sz="2400" dirty="0"/>
              <a:t>Consider COVID-19 in differential diagnosis for all patients with new complications of cirrhosis</a:t>
            </a:r>
          </a:p>
          <a:p>
            <a:endParaRPr lang="en-US" sz="20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1AA0208-C9E2-415B-9E65-FBA49C6727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Treatment</a:t>
            </a:r>
          </a:p>
          <a:p>
            <a:r>
              <a:rPr lang="en-US" sz="2400" dirty="0"/>
              <a:t>Proceed with treatments/surgeries for liver cancer whenever possible</a:t>
            </a:r>
          </a:p>
          <a:p>
            <a:r>
              <a:rPr lang="en-US" sz="2400" dirty="0"/>
              <a:t>Continue treatment for hepatitis B, C, AIH, or PBC (if already on and no contraindication)</a:t>
            </a:r>
          </a:p>
          <a:p>
            <a:r>
              <a:rPr lang="en-US" sz="2400" b="1" dirty="0">
                <a:solidFill>
                  <a:schemeClr val="accent3"/>
                </a:solidFill>
              </a:rPr>
              <a:t>Okay to initiate treatment for hepatitis B in patients with COVID-19</a:t>
            </a:r>
          </a:p>
          <a:p>
            <a:r>
              <a:rPr lang="en-US" sz="2400" b="1" dirty="0">
                <a:solidFill>
                  <a:schemeClr val="accent3"/>
                </a:solidFill>
              </a:rPr>
              <a:t>Initiating treatment for HCV or </a:t>
            </a:r>
            <a:br>
              <a:rPr lang="en-US" sz="2400" b="1" dirty="0">
                <a:solidFill>
                  <a:schemeClr val="accent3"/>
                </a:solidFill>
              </a:rPr>
            </a:br>
            <a:r>
              <a:rPr lang="en-US" sz="2400" b="1" dirty="0">
                <a:solidFill>
                  <a:schemeClr val="accent3"/>
                </a:solidFill>
              </a:rPr>
              <a:t>PBC not routinely warranted until recovery from COVID-19</a:t>
            </a:r>
          </a:p>
          <a:p>
            <a:endParaRPr 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72291F-0497-4DAA-B057-7E874EC068B0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5" name="Picture 9">
              <a:extLst>
                <a:ext uri="{FF2B5EF4-FFF2-40B4-BE49-F238E27FC236}">
                  <a16:creationId xmlns:a16="http://schemas.microsoft.com/office/drawing/2014/main" id="{3A540BED-5D7E-4589-8D80-4AF5C8BD5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58F807-C873-4F54-A012-F853650E1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400" b="0" dirty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1400" b="0" dirty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2B5AC66-40D3-439F-926F-C84FB3720870}"/>
              </a:ext>
            </a:extLst>
          </p:cNvPr>
          <p:cNvSpPr txBox="1"/>
          <p:nvPr/>
        </p:nvSpPr>
        <p:spPr bwMode="auto">
          <a:xfrm>
            <a:off x="411479" y="6362538"/>
            <a:ext cx="915053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aasld.org/sites/default/files/2021-11/AASLD%20COVID-19%20Expert%20Panel%20Consensus%20Statement%20Update%2011.02.2021.pdf.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03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7743-1C9B-4036-855A-779B338FE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E53BF-15AE-4249-8772-76C76EB01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6" y="1513047"/>
            <a:ext cx="5529424" cy="4650686"/>
          </a:xfrm>
        </p:spPr>
        <p:txBody>
          <a:bodyPr/>
          <a:lstStyle/>
          <a:p>
            <a:r>
              <a:rPr lang="en-US" altLang="en-US" sz="2400" dirty="0"/>
              <a:t>You are treating a 52-yr-old man hospitalized with COVID-19</a:t>
            </a:r>
          </a:p>
          <a:p>
            <a:r>
              <a:rPr lang="en-US" altLang="en-US" sz="2400" dirty="0"/>
              <a:t>His liver enzymes are elevated </a:t>
            </a:r>
            <a:br>
              <a:rPr lang="en-US" altLang="en-US" sz="2400" dirty="0"/>
            </a:br>
            <a:r>
              <a:rPr lang="en-US" altLang="en-US" sz="2400" dirty="0"/>
              <a:t>(~3 x ULN)</a:t>
            </a:r>
          </a:p>
          <a:p>
            <a:r>
              <a:rPr lang="en-US" altLang="en-US" sz="2400" dirty="0"/>
              <a:t>His history includes injecting drugs and he experiences unstable housing</a:t>
            </a:r>
          </a:p>
          <a:p>
            <a:r>
              <a:rPr lang="en-US" altLang="en-US" sz="2400" dirty="0"/>
              <a:t>He was diagnosed with chronic hepatitis C 2 years ago at a street medicine clinic, but did not follow up due to COVID-19 pandemic lockdowns and so remains treatment-naive</a:t>
            </a:r>
            <a:endParaRPr lang="en-US" sz="2400" dirty="0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B31F3E72-6E20-46AC-801C-BB042D0ECA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8674333"/>
              </p:ext>
            </p:extLst>
          </p:nvPr>
        </p:nvGraphicFramePr>
        <p:xfrm>
          <a:off x="6501990" y="1599622"/>
          <a:ext cx="4980214" cy="4480640"/>
        </p:xfrm>
        <a:graphic>
          <a:graphicData uri="http://schemas.openxmlformats.org/drawingml/2006/table">
            <a:tbl>
              <a:tblPr/>
              <a:tblGrid>
                <a:gridCol w="3234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3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Parameter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Liver tests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Total bilirubin, mg/dL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Direct bilirubin, mg/dL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Albumin, g/L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ALT, IU/L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AST, IU/L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94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33723"/>
                  </a:ext>
                </a:extLst>
              </a:tr>
              <a:tr h="3331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Virology, 2 yr ago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Anti-HCV antibody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fr-FR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HCV RNA, IU/mL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fr-FR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1,200,000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49172"/>
                  </a:ext>
                </a:extLst>
              </a:tr>
              <a:tr h="333103">
                <a:tc>
                  <a:txBody>
                    <a:bodyPr/>
                    <a:lstStyle/>
                    <a:p>
                      <a:pPr marL="1127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2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Platelets</a:t>
                      </a:r>
                      <a:r>
                        <a:rPr kumimoji="0" lang="fr-FR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x </a:t>
                      </a:r>
                      <a:r>
                        <a:rPr kumimoji="0" lang="en-US" sz="22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2200" b="0" i="0" u="none" strike="noStrike" kern="1200" cap="none" normalizeH="0" baseline="3000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22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/L</a:t>
                      </a:r>
                      <a:r>
                        <a:rPr kumimoji="0" lang="fr-FR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176 </a:t>
                      </a:r>
                      <a:endParaRPr kumimoji="0" lang="en-US" altLang="en-US" sz="2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443556"/>
                  </a:ext>
                </a:extLst>
              </a:tr>
              <a:tr h="333103">
                <a:tc>
                  <a:txBody>
                    <a:bodyPr/>
                    <a:lstStyle/>
                    <a:p>
                      <a:pPr marL="11271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FIB-4 score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2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1.97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795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824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C167F124-EDE0-4A3C-9C9F-4FE8692C6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Assessment 1: If following AASLD guidance, after ruling out drug-induced liver injury, the next step should be: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CE25F5E5-A7BD-40DF-9417-E1B2FB6BB7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675" y="1634967"/>
            <a:ext cx="10877529" cy="4650686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Continue to monitor, only 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Obtain MRI of the liver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Obtain a liver biopsy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Test for hepatitis A and B 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I’m uncertain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28AB91C8-ED7A-4D6F-A5E6-3FB294689529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56BC836-F74E-4FD4-8E27-B69A39F79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24AEAF02-9424-40C2-85DD-8F176D271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55"/>
    </mc:Choice>
    <mc:Fallback xmlns="">
      <p:transition spd="slow" advTm="3435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C167F124-EDE0-4A3C-9C9F-4FE8692C6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7877" y="193526"/>
            <a:ext cx="11630194" cy="1586288"/>
          </a:xfrm>
        </p:spPr>
        <p:txBody>
          <a:bodyPr/>
          <a:lstStyle/>
          <a:p>
            <a:r>
              <a:rPr lang="en-US" altLang="en-US" dirty="0"/>
              <a:t>Answer</a:t>
            </a:r>
            <a:endParaRPr lang="en-US" altLang="en-US" sz="2800" dirty="0"/>
          </a:p>
        </p:txBody>
      </p:sp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CE25F5E5-A7BD-40DF-9417-E1B2FB6BB78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27086" y="1622748"/>
            <a:ext cx="3132250" cy="4678738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Continue to monitor, only 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Obtain MRI of the liver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Obtain a liver biopsy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Test for hepatitis A and B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21BBB1-C170-4E5A-8CA4-B7BBADF14C26}"/>
              </a:ext>
            </a:extLst>
          </p:cNvPr>
          <p:cNvSpPr txBox="1"/>
          <p:nvPr/>
        </p:nvSpPr>
        <p:spPr>
          <a:xfrm>
            <a:off x="3836871" y="4446709"/>
            <a:ext cx="79217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numCol="1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Correct: This patient’s elevated liver enzymes can be explained by chronic HCV and/or COVID-19, but that does not rule out hepatitis A and B infections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919B6A-750D-4DBD-B3BC-9BCE8DAEF788}"/>
              </a:ext>
            </a:extLst>
          </p:cNvPr>
          <p:cNvSpPr txBox="1"/>
          <p:nvPr/>
        </p:nvSpPr>
        <p:spPr>
          <a:xfrm>
            <a:off x="3836871" y="2708125"/>
            <a:ext cx="7921742" cy="1477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numCol="1" rtlCol="0" anchor="ctr">
            <a:sp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Incorrect: Not clinically warranted at this time </a:t>
            </a:r>
          </a:p>
          <a:p>
            <a:pPr algn="l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4E6FD-EB3D-4647-9D1D-301DE540B508}"/>
              </a:ext>
            </a:extLst>
          </p:cNvPr>
          <p:cNvSpPr txBox="1"/>
          <p:nvPr/>
        </p:nvSpPr>
        <p:spPr>
          <a:xfrm>
            <a:off x="3830127" y="1764961"/>
            <a:ext cx="792174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numCol="1" rtlCol="0" anchor="t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Incorrect: It is important to consider other etiologies of elevated liver enzymes, such as hepatitis A and B</a:t>
            </a:r>
          </a:p>
        </p:txBody>
      </p:sp>
    </p:spTree>
    <p:extLst>
      <p:ext uri="{BB962C8B-B14F-4D97-AF65-F5344CB8AC3E}">
        <p14:creationId xmlns:p14="http://schemas.microsoft.com/office/powerpoint/2010/main" val="341581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55"/>
    </mc:Choice>
    <mc:Fallback xmlns="">
      <p:transition spd="slow" advTm="3435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C167F124-EDE0-4A3C-9C9F-4FE8692C6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2309061"/>
          </a:xfrm>
          <a:solidFill>
            <a:schemeClr val="bg2"/>
          </a:solidFill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Assessment 2: This patient’s hepatitis B panel is positive for hepatitis B surface antigen. Which viral hepatitis management approach is best supported by AASLD guidance?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CE25F5E5-A7BD-40DF-9417-E1B2FB6BB7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8189" y="2547188"/>
            <a:ext cx="10877529" cy="3137332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B and C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B; defer hepatitis C treatment until after recovery from COVID-19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C; defer hepatitis B treatment until after recovery from COVID-19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All treatment for viral hepatitis must be deferred until recovery from COVID-19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I’m uncertain</a:t>
            </a:r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28AB91C8-ED7A-4D6F-A5E6-3FB294689529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56BC836-F74E-4FD4-8E27-B69A39F79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24AEAF02-9424-40C2-85DD-8F176D271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967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55"/>
    </mc:Choice>
    <mc:Fallback xmlns="">
      <p:transition spd="slow" advTm="34355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>
            <a:extLst>
              <a:ext uri="{FF2B5EF4-FFF2-40B4-BE49-F238E27FC236}">
                <a16:creationId xmlns:a16="http://schemas.microsoft.com/office/drawing/2014/main" id="{C167F124-EDE0-4A3C-9C9F-4FE8692C64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7877" y="193526"/>
            <a:ext cx="11630194" cy="1586288"/>
          </a:xfrm>
        </p:spPr>
        <p:txBody>
          <a:bodyPr/>
          <a:lstStyle/>
          <a:p>
            <a:r>
              <a:rPr lang="en-US" altLang="en-US" dirty="0"/>
              <a:t>Answer</a:t>
            </a:r>
            <a:endParaRPr lang="en-US" altLang="en-US" sz="2800" dirty="0"/>
          </a:p>
        </p:txBody>
      </p:sp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CE25F5E5-A7BD-40DF-9417-E1B2FB6BB78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40080" y="1600200"/>
            <a:ext cx="5897880" cy="4678738"/>
          </a:xfrm>
        </p:spPr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B and C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B; </a:t>
            </a:r>
            <a:br>
              <a:rPr lang="en-US" altLang="en-US" sz="2600" dirty="0"/>
            </a:br>
            <a:r>
              <a:rPr lang="en-US" altLang="en-US" sz="2600" dirty="0"/>
              <a:t>defer hepatitis C treatment until after recovery from COVID-19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Initiate treatment for hepatitis C; </a:t>
            </a:r>
            <a:br>
              <a:rPr lang="en-US" altLang="en-US" sz="2600" dirty="0"/>
            </a:br>
            <a:r>
              <a:rPr lang="en-US" altLang="en-US" sz="2600" dirty="0"/>
              <a:t>defer hepatitis B treatment until after recovery from COVID-19</a:t>
            </a:r>
          </a:p>
          <a:p>
            <a:pPr marL="457200" indent="-457200">
              <a:buFont typeface="+mj-lt"/>
              <a:buAutoNum type="alphaUcPeriod"/>
            </a:pPr>
            <a:r>
              <a:rPr lang="en-US" altLang="en-US" sz="2600" dirty="0"/>
              <a:t>All treatment for viral hepatitis must be deferred until recovery from COVID-19</a:t>
            </a:r>
            <a:endParaRPr lang="en-US" altLang="en-US" sz="2000" dirty="0"/>
          </a:p>
          <a:p>
            <a:pPr marL="0" indent="0">
              <a:buNone/>
            </a:pPr>
            <a:endParaRPr lang="en-US" alt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21BBB1-C170-4E5A-8CA4-B7BBADF14C26}"/>
              </a:ext>
            </a:extLst>
          </p:cNvPr>
          <p:cNvSpPr txBox="1"/>
          <p:nvPr/>
        </p:nvSpPr>
        <p:spPr>
          <a:xfrm>
            <a:off x="6583680" y="2030551"/>
            <a:ext cx="5263871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numCol="1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Correct: According to AASLD, it is okay to initiate treatment for hepatitis B in a patient with COVID-19; initiating treatment for hepatitis C at this time is not typically warranted and can be deferred until after recovery from COVID-19</a:t>
            </a:r>
          </a:p>
        </p:txBody>
      </p:sp>
    </p:spTree>
    <p:extLst>
      <p:ext uri="{BB962C8B-B14F-4D97-AF65-F5344CB8AC3E}">
        <p14:creationId xmlns:p14="http://schemas.microsoft.com/office/powerpoint/2010/main" val="151759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55"/>
    </mc:Choice>
    <mc:Fallback xmlns="">
      <p:transition spd="slow" advTm="3435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DF6D4-0BF3-4CCD-8EFC-26E05D29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COVID-19 Vaccines: Third and Boost Doses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E77DA-FA15-4AD1-A12B-D21FCA204D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33956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2"/>
                </a:solidFill>
              </a:rPr>
              <a:t>Third dose for adult mRNA vaccine recipients with immunocompromise</a:t>
            </a:r>
          </a:p>
          <a:p>
            <a:r>
              <a:rPr lang="en-US" sz="2200" dirty="0">
                <a:solidFill>
                  <a:schemeClr val="bg2"/>
                </a:solidFill>
              </a:rPr>
              <a:t>August 12, 2021: FDA authorized additional (third) mRNA vaccine dose </a:t>
            </a:r>
            <a:br>
              <a:rPr lang="en-US" sz="2200" dirty="0">
                <a:solidFill>
                  <a:schemeClr val="bg2"/>
                </a:solidFill>
              </a:rPr>
            </a:br>
            <a:r>
              <a:rPr lang="en-US" sz="2200" dirty="0">
                <a:solidFill>
                  <a:schemeClr val="bg2"/>
                </a:solidFill>
              </a:rPr>
              <a:t>(≥4 wk after second dose) for certain individuals with immunocompromise</a:t>
            </a:r>
          </a:p>
          <a:p>
            <a:r>
              <a:rPr lang="en-US" sz="2200" dirty="0">
                <a:solidFill>
                  <a:schemeClr val="bg2"/>
                </a:solidFill>
              </a:rPr>
              <a:t>Applies to: </a:t>
            </a:r>
          </a:p>
          <a:p>
            <a:pPr lvl="1"/>
            <a:r>
              <a:rPr lang="en-US" sz="2000" dirty="0">
                <a:solidFill>
                  <a:schemeClr val="bg2"/>
                </a:solidFill>
              </a:rPr>
              <a:t>BNT162b2 </a:t>
            </a:r>
            <a:r>
              <a:rPr lang="en-US" sz="2000" i="1" dirty="0">
                <a:solidFill>
                  <a:schemeClr val="bg2"/>
                </a:solidFill>
              </a:rPr>
              <a:t>(Pfizer-BioNTech) </a:t>
            </a:r>
            <a:r>
              <a:rPr lang="en-US" sz="2000" dirty="0">
                <a:solidFill>
                  <a:schemeClr val="bg2"/>
                </a:solidFill>
              </a:rPr>
              <a:t>in persons aged ≥12 yr</a:t>
            </a:r>
          </a:p>
          <a:p>
            <a:pPr lvl="1"/>
            <a:r>
              <a:rPr lang="en-US" sz="2000" dirty="0">
                <a:solidFill>
                  <a:schemeClr val="bg2"/>
                </a:solidFill>
              </a:rPr>
              <a:t>mRNA-1273 </a:t>
            </a:r>
            <a:r>
              <a:rPr lang="en-US" sz="2000" i="1" dirty="0">
                <a:solidFill>
                  <a:schemeClr val="bg2"/>
                </a:solidFill>
              </a:rPr>
              <a:t>(Moderna) </a:t>
            </a:r>
            <a:r>
              <a:rPr lang="en-US" sz="2000" dirty="0">
                <a:solidFill>
                  <a:schemeClr val="bg2"/>
                </a:solidFill>
              </a:rPr>
              <a:t>in persons aged ≥18 yr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6B8518-9D4B-49D9-9F6D-84FB42359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387215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2"/>
                </a:solidFill>
              </a:rPr>
              <a:t>Booster dose authorized for all adult </a:t>
            </a:r>
            <a:br>
              <a:rPr lang="en-US" sz="2400" b="1" dirty="0">
                <a:solidFill>
                  <a:schemeClr val="bg2"/>
                </a:solidFill>
              </a:rPr>
            </a:br>
            <a:r>
              <a:rPr lang="en-US" sz="2400" b="1" dirty="0">
                <a:solidFill>
                  <a:schemeClr val="bg2"/>
                </a:solidFill>
              </a:rPr>
              <a:t>COVID-19 vaccine recipients </a:t>
            </a:r>
          </a:p>
          <a:p>
            <a:r>
              <a:rPr lang="en-US" sz="2200" dirty="0">
                <a:solidFill>
                  <a:schemeClr val="bg2"/>
                </a:solidFill>
              </a:rPr>
              <a:t>October 21, 2021: </a:t>
            </a:r>
            <a:r>
              <a:rPr lang="en-US" sz="2200" b="1" dirty="0">
                <a:solidFill>
                  <a:schemeClr val="bg2"/>
                </a:solidFill>
              </a:rPr>
              <a:t>FDA authorized any vaccine boost dose for recipients aged ≥18 yr </a:t>
            </a:r>
            <a:r>
              <a:rPr lang="en-US" sz="2200" dirty="0">
                <a:solidFill>
                  <a:schemeClr val="bg2"/>
                </a:solidFill>
              </a:rPr>
              <a:t>who were vaccinated ≥2 mo ago with Ad26.COV2.S </a:t>
            </a:r>
            <a:r>
              <a:rPr lang="en-US" sz="2200" i="1" dirty="0">
                <a:solidFill>
                  <a:schemeClr val="bg2"/>
                </a:solidFill>
              </a:rPr>
              <a:t>(Johnson &amp; Johnson)</a:t>
            </a:r>
          </a:p>
          <a:p>
            <a:r>
              <a:rPr lang="en-US" sz="2200" dirty="0">
                <a:solidFill>
                  <a:schemeClr val="bg2"/>
                </a:solidFill>
              </a:rPr>
              <a:t>November 19, 2021: </a:t>
            </a:r>
            <a:r>
              <a:rPr lang="en-US" sz="2200" b="1" dirty="0">
                <a:solidFill>
                  <a:schemeClr val="bg2"/>
                </a:solidFill>
              </a:rPr>
              <a:t>FDA authorized any vaccine boost dose for recipients aged ≥18 yr </a:t>
            </a:r>
            <a:r>
              <a:rPr lang="en-US" sz="2200" dirty="0">
                <a:solidFill>
                  <a:schemeClr val="bg2"/>
                </a:solidFill>
              </a:rPr>
              <a:t>≥6 mo after second mRNA dose mRNA-1273 or BNT162b2 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83EB4304-7FD9-4CBC-AE56-0C6965079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081039"/>
            <a:ext cx="8976818" cy="646331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4564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fda.gov/news-events/press-announcements/coronavirus-covid-19-update-fda-authorizes-additional-vaccine-dose-certain-immunocompromised. CDC. www.cdc.gov/media/releases/2021/p1021-covid-booster.html. </a:t>
            </a:r>
            <a:br>
              <a:rPr lang="en-US" sz="1200" b="0" dirty="0">
                <a:solidFill>
                  <a:schemeClr val="bg2"/>
                </a:solidFill>
                <a:latin typeface="Calibri" panose="020F050202020403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cdc.gov/media/releases/2021/s1119-booster-shots.html</a:t>
            </a:r>
            <a:r>
              <a:rPr lang="en-US" sz="1200" b="0" dirty="0">
                <a:solidFill>
                  <a:srgbClr val="455560"/>
                </a:solidFill>
                <a:latin typeface="Calibri" panose="020F0502020204030204" pitchFamily="34" charset="0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E66A0E-0E9C-423D-87B0-0C812A62B977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FF7471-EBAA-4A47-8894-51D3A35B9C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8C07ED-1E3F-4461-AA92-FFE3046FA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3357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A8CB8-AA0E-4F04-9D55-A0BCA83D3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Take-home Points: COVID-19 Vaccines and Liver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A12D7-CA09-4F9D-B8F4-D734364963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83612" indent="0">
              <a:spcBef>
                <a:spcPts val="386"/>
              </a:spcBef>
              <a:buNone/>
              <a:tabLst>
                <a:tab pos="768541" algn="l"/>
                <a:tab pos="769385" algn="l"/>
              </a:tabLst>
            </a:pPr>
            <a:r>
              <a:rPr lang="en-US" sz="2600" b="1" spc="-20" dirty="0">
                <a:solidFill>
                  <a:schemeClr val="accent1"/>
                </a:solidFill>
                <a:latin typeface="Calibri"/>
                <a:cs typeface="Calibri"/>
              </a:rPr>
              <a:t>What We Know</a:t>
            </a:r>
          </a:p>
          <a:p>
            <a:pPr marL="426512">
              <a:spcBef>
                <a:spcPts val="386"/>
              </a:spcBef>
              <a:tabLst>
                <a:tab pos="768541" algn="l"/>
                <a:tab pos="769385" algn="l"/>
              </a:tabLst>
            </a:pPr>
            <a:r>
              <a:rPr lang="en-US" sz="2400" spc="-13" dirty="0">
                <a:latin typeface="Calibri"/>
                <a:cs typeface="Calibri"/>
              </a:rPr>
              <a:t>COVID‐19</a:t>
            </a:r>
            <a:r>
              <a:rPr lang="en-US" sz="2400" spc="-7" dirty="0">
                <a:latin typeface="Calibri"/>
                <a:cs typeface="Calibri"/>
              </a:rPr>
              <a:t> </a:t>
            </a:r>
            <a:r>
              <a:rPr lang="en-US" sz="2400" spc="-13" dirty="0">
                <a:latin typeface="Calibri"/>
                <a:cs typeface="Calibri"/>
              </a:rPr>
              <a:t>vaccines</a:t>
            </a:r>
            <a:r>
              <a:rPr lang="en-US" sz="2400" spc="-20" dirty="0">
                <a:latin typeface="Calibri"/>
                <a:cs typeface="Calibri"/>
              </a:rPr>
              <a:t> have</a:t>
            </a:r>
            <a:r>
              <a:rPr lang="en-US" sz="2400" spc="7" dirty="0">
                <a:latin typeface="Calibri"/>
                <a:cs typeface="Calibri"/>
              </a:rPr>
              <a:t> </a:t>
            </a:r>
            <a:r>
              <a:rPr lang="en-US" sz="2400" spc="-7" dirty="0">
                <a:latin typeface="Calibri"/>
                <a:cs typeface="Calibri"/>
              </a:rPr>
              <a:t>been </a:t>
            </a:r>
            <a:r>
              <a:rPr lang="en-US" sz="2400" spc="-20" dirty="0">
                <a:latin typeface="Calibri"/>
                <a:cs typeface="Calibri"/>
              </a:rPr>
              <a:t>tested</a:t>
            </a:r>
            <a:r>
              <a:rPr lang="en-US" sz="2400" spc="13" dirty="0">
                <a:latin typeface="Calibri"/>
                <a:cs typeface="Calibri"/>
              </a:rPr>
              <a:t> </a:t>
            </a:r>
            <a:r>
              <a:rPr lang="en-US" sz="2400" spc="-7" dirty="0">
                <a:latin typeface="Calibri"/>
                <a:cs typeface="Calibri"/>
              </a:rPr>
              <a:t>in </a:t>
            </a:r>
            <a:r>
              <a:rPr lang="en-US" sz="2400" dirty="0">
                <a:latin typeface="Calibri"/>
                <a:cs typeface="Calibri"/>
              </a:rPr>
              <a:t>a </a:t>
            </a:r>
            <a:r>
              <a:rPr lang="en-US" sz="2400" spc="-7" dirty="0">
                <a:latin typeface="Calibri"/>
                <a:cs typeface="Calibri"/>
              </a:rPr>
              <a:t>small number of </a:t>
            </a:r>
            <a:r>
              <a:rPr lang="en-US" sz="2400" spc="-13" dirty="0">
                <a:latin typeface="Calibri"/>
                <a:cs typeface="Calibri"/>
              </a:rPr>
              <a:t>patients </a:t>
            </a:r>
            <a:r>
              <a:rPr lang="en-US" sz="2400" spc="-7" dirty="0">
                <a:latin typeface="Calibri"/>
                <a:cs typeface="Calibri"/>
              </a:rPr>
              <a:t>with </a:t>
            </a:r>
            <a:r>
              <a:rPr lang="en-US" sz="2400" spc="-20" dirty="0">
                <a:latin typeface="Calibri"/>
                <a:cs typeface="Calibri"/>
              </a:rPr>
              <a:t>CLD, </a:t>
            </a:r>
            <a:r>
              <a:rPr lang="en-US" sz="2400" spc="-53" dirty="0">
                <a:latin typeface="Calibri"/>
                <a:cs typeface="Calibri"/>
              </a:rPr>
              <a:t>HIV,</a:t>
            </a:r>
            <a:r>
              <a:rPr lang="en-US" sz="2400" spc="7" dirty="0">
                <a:latin typeface="Calibri"/>
                <a:cs typeface="Calibri"/>
              </a:rPr>
              <a:t> </a:t>
            </a:r>
            <a:r>
              <a:rPr lang="en-US" sz="2400" spc="-60" dirty="0">
                <a:latin typeface="Calibri"/>
                <a:cs typeface="Calibri"/>
              </a:rPr>
              <a:t>HBV,</a:t>
            </a:r>
            <a:r>
              <a:rPr lang="en-US" sz="2400" spc="20" dirty="0">
                <a:latin typeface="Calibri"/>
                <a:cs typeface="Calibri"/>
              </a:rPr>
              <a:t> </a:t>
            </a:r>
            <a:r>
              <a:rPr lang="en-US" sz="2400" spc="-7" dirty="0">
                <a:latin typeface="Calibri"/>
                <a:cs typeface="Calibri"/>
              </a:rPr>
              <a:t>and</a:t>
            </a:r>
            <a:r>
              <a:rPr lang="en-US" sz="2400" spc="-20" dirty="0">
                <a:latin typeface="Calibri"/>
                <a:cs typeface="Calibri"/>
              </a:rPr>
              <a:t> </a:t>
            </a:r>
            <a:r>
              <a:rPr lang="en-US" sz="2400" spc="-7" dirty="0">
                <a:latin typeface="Calibri"/>
                <a:cs typeface="Calibri"/>
              </a:rPr>
              <a:t>HCV</a:t>
            </a:r>
            <a:endParaRPr lang="en-US" sz="2400" dirty="0">
              <a:latin typeface="Calibri"/>
              <a:cs typeface="Calibri"/>
            </a:endParaRPr>
          </a:p>
          <a:p>
            <a:pPr marL="426512">
              <a:spcBef>
                <a:spcPts val="386"/>
              </a:spcBef>
              <a:tabLst>
                <a:tab pos="768541" algn="l"/>
                <a:tab pos="769385" algn="l"/>
              </a:tabLst>
            </a:pPr>
            <a:r>
              <a:rPr lang="en-US" sz="2400" spc="-20" dirty="0">
                <a:latin typeface="Calibri"/>
                <a:cs typeface="Calibri"/>
              </a:rPr>
              <a:t>Vaccines</a:t>
            </a:r>
            <a:r>
              <a:rPr lang="en-US" sz="2400" spc="-27" dirty="0">
                <a:latin typeface="Calibri"/>
                <a:cs typeface="Calibri"/>
              </a:rPr>
              <a:t> </a:t>
            </a:r>
            <a:r>
              <a:rPr lang="en-US" sz="2400" spc="-13" dirty="0">
                <a:latin typeface="Calibri"/>
                <a:cs typeface="Calibri"/>
              </a:rPr>
              <a:t>are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b="1" spc="-20" dirty="0">
                <a:latin typeface="Calibri"/>
                <a:cs typeface="Calibri"/>
              </a:rPr>
              <a:t>safe</a:t>
            </a:r>
            <a:r>
              <a:rPr lang="en-US" sz="2400" b="1" spc="-13" dirty="0">
                <a:latin typeface="Calibri"/>
                <a:cs typeface="Calibri"/>
              </a:rPr>
              <a:t> </a:t>
            </a:r>
            <a:r>
              <a:rPr lang="en-US" sz="2400" spc="-7" dirty="0">
                <a:latin typeface="Calibri"/>
                <a:cs typeface="Calibri"/>
              </a:rPr>
              <a:t>in</a:t>
            </a:r>
            <a:r>
              <a:rPr lang="en-US" sz="2400" spc="-20" dirty="0">
                <a:latin typeface="Calibri"/>
                <a:cs typeface="Calibri"/>
              </a:rPr>
              <a:t> </a:t>
            </a:r>
            <a:r>
              <a:rPr lang="en-US" sz="2400" spc="-13" dirty="0">
                <a:latin typeface="Calibri"/>
                <a:cs typeface="Calibri"/>
              </a:rPr>
              <a:t>liver transplant recipients</a:t>
            </a:r>
            <a:r>
              <a:rPr lang="en-US" sz="2400" spc="-20" baseline="26455" dirty="0">
                <a:latin typeface="Calibri"/>
                <a:cs typeface="Calibri"/>
              </a:rPr>
              <a:t>1</a:t>
            </a:r>
            <a:endParaRPr lang="en-US" sz="2400" baseline="26455" dirty="0">
              <a:latin typeface="Calibri"/>
              <a:cs typeface="Calibri"/>
            </a:endParaRPr>
          </a:p>
          <a:p>
            <a:pPr marL="426512">
              <a:spcBef>
                <a:spcPts val="386"/>
              </a:spcBef>
              <a:tabLst>
                <a:tab pos="768541" algn="l"/>
                <a:tab pos="769385" algn="l"/>
              </a:tabLst>
            </a:pPr>
            <a:r>
              <a:rPr lang="en-US" sz="2400" spc="-7" dirty="0">
                <a:latin typeface="Calibri"/>
                <a:cs typeface="Calibri"/>
              </a:rPr>
              <a:t>Suboptimal </a:t>
            </a:r>
            <a:r>
              <a:rPr lang="en-US" sz="2400" spc="-13" dirty="0">
                <a:latin typeface="Calibri"/>
                <a:cs typeface="Calibri"/>
              </a:rPr>
              <a:t>antibody responses seen in liver transplant </a:t>
            </a:r>
            <a:r>
              <a:rPr lang="en-US" sz="2400" spc="-7" dirty="0">
                <a:latin typeface="Calibri"/>
                <a:cs typeface="Calibri"/>
              </a:rPr>
              <a:t>recipients</a:t>
            </a:r>
            <a:r>
              <a:rPr lang="en-US" sz="2400" spc="-9" baseline="26455" dirty="0">
                <a:latin typeface="Calibri"/>
                <a:cs typeface="Calibri"/>
              </a:rPr>
              <a:t>2,3</a:t>
            </a:r>
          </a:p>
          <a:p>
            <a:pPr marL="826562" lvl="1">
              <a:spcBef>
                <a:spcPts val="386"/>
              </a:spcBef>
              <a:tabLst>
                <a:tab pos="768541" algn="l"/>
                <a:tab pos="769385" algn="l"/>
              </a:tabLst>
            </a:pPr>
            <a:r>
              <a:rPr lang="en-US" sz="2200" spc="-13" dirty="0">
                <a:latin typeface="Calibri"/>
                <a:cs typeface="Calibri"/>
              </a:rPr>
              <a:t>Third/boost doses recommended</a:t>
            </a:r>
            <a:endParaRPr lang="en-US" sz="2200" dirty="0">
              <a:latin typeface="Calibri"/>
              <a:cs typeface="Calibri"/>
            </a:endParaRPr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C5B13F-CB0B-4BBC-A9EB-508E811B9F42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6D0449-733B-464C-826C-C0192CD8F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B6B868-E733-402C-8544-97F7B2026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370A683-44A7-4E48-B22D-E4949551B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488752" cy="4679462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Expert Guidance</a:t>
            </a:r>
          </a:p>
          <a:p>
            <a:r>
              <a:rPr lang="en-US" sz="2400" dirty="0"/>
              <a:t>No need to delay non–COVID-19 vaccines</a:t>
            </a:r>
          </a:p>
          <a:p>
            <a:r>
              <a:rPr lang="en-US" sz="2400" dirty="0"/>
              <a:t>Proceed with COVID-19 vaccination for liver transplant candidates </a:t>
            </a:r>
          </a:p>
          <a:p>
            <a:r>
              <a:rPr lang="en-US" sz="2400" dirty="0"/>
              <a:t>Third doses of mRNA COVID-19 vaccines recommended for immunocompromised, ≥4 wk after prior dose</a:t>
            </a:r>
          </a:p>
          <a:p>
            <a:r>
              <a:rPr lang="en-US" sz="2400" dirty="0"/>
              <a:t>Do not withhold immunosuppression to increase vaccine efficacy</a:t>
            </a: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37A60FF6-A6DE-484C-9ABD-CBC90A87B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178796"/>
            <a:ext cx="8976818" cy="461665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</a:t>
            </a:r>
            <a:r>
              <a:rPr kumimoji="0" lang="en-US" altLang="en-US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Boyarsky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Transplantation. 2021;105:e56. 2. Boyarsky. JAMA. 2021;325:1784. </a:t>
            </a:r>
            <a:r>
              <a:rPr lang="en-US" altLang="en-US" sz="1200" b="0" spc="-10" dirty="0">
                <a:solidFill>
                  <a:schemeClr val="bg2"/>
                </a:solidFill>
                <a:latin typeface="Calibri" panose="020F0502020204030204" pitchFamily="34" charset="0"/>
              </a:rPr>
              <a:t>3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altLang="en-US" sz="1200" b="0" i="0" u="none" strike="noStrike" kern="1200" cap="none" spc="-1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Boyarsky</a:t>
            </a: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JAMA. 2021;325:2204. </a:t>
            </a:r>
            <a:b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aasld.org/sites/default/files/2021-08/AASLD%20COVID-19%20Vaccine%20Document%20Update%208.30.2021.pdf.</a:t>
            </a:r>
          </a:p>
        </p:txBody>
      </p:sp>
    </p:spTree>
    <p:extLst>
      <p:ext uri="{BB962C8B-B14F-4D97-AF65-F5344CB8AC3E}">
        <p14:creationId xmlns:p14="http://schemas.microsoft.com/office/powerpoint/2010/main" val="3018148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E21A-ED53-4E52-B197-A95F25046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127"/>
            <a:ext cx="10796404" cy="1103313"/>
          </a:xfrm>
        </p:spPr>
        <p:txBody>
          <a:bodyPr/>
          <a:lstStyle/>
          <a:p>
            <a:r>
              <a:rPr lang="en-US" dirty="0"/>
              <a:t>Telemedicine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C6AB9-3066-4CFC-B845-6687F7702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chemeClr val="bg2"/>
                </a:solidFill>
              </a:rPr>
              <a:t>Challenges</a:t>
            </a:r>
          </a:p>
          <a:p>
            <a:r>
              <a:rPr lang="en-US" sz="2400" dirty="0">
                <a:solidFill>
                  <a:schemeClr val="bg2"/>
                </a:solidFill>
              </a:rPr>
              <a:t>Costs of technology (device and internet)</a:t>
            </a:r>
          </a:p>
          <a:p>
            <a:pPr lvl="1"/>
            <a:r>
              <a:rPr lang="en-US" sz="2400" dirty="0">
                <a:solidFill>
                  <a:schemeClr val="bg2"/>
                </a:solidFill>
              </a:rPr>
              <a:t>Health care disparities: Are we closing or widening the gap with telehealth?</a:t>
            </a:r>
          </a:p>
          <a:p>
            <a:r>
              <a:rPr lang="en-US" sz="2400" dirty="0">
                <a:solidFill>
                  <a:schemeClr val="bg2"/>
                </a:solidFill>
              </a:rPr>
              <a:t>Incomplete physical examinations</a:t>
            </a:r>
          </a:p>
          <a:p>
            <a:r>
              <a:rPr lang="en-US" sz="2400" dirty="0">
                <a:solidFill>
                  <a:schemeClr val="bg2"/>
                </a:solidFill>
              </a:rPr>
              <a:t>Lack of “webside manner,” lack of personal touch</a:t>
            </a:r>
          </a:p>
          <a:p>
            <a:r>
              <a:rPr lang="en-US" sz="2400" dirty="0">
                <a:solidFill>
                  <a:schemeClr val="bg2"/>
                </a:solidFill>
              </a:rPr>
              <a:t>Sustainability/reimbursement issues</a:t>
            </a: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23B66D-B923-4E3E-84B1-A369AC49FA1C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B476C148-E9B8-4FCB-8BC5-3D187CA07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F63AC6-A77D-4978-BF73-76F491842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4F91652-672C-4998-A708-0116998195DF}"/>
              </a:ext>
            </a:extLst>
          </p:cNvPr>
          <p:cNvSpPr txBox="1">
            <a:spLocks noGrp="1"/>
          </p:cNvSpPr>
          <p:nvPr>
            <p:ph sz="half" idx="2"/>
          </p:nvPr>
        </p:nvSpPr>
        <p:spPr bwMode="auto">
          <a:xfrm>
            <a:off x="6253163" y="1511300"/>
            <a:ext cx="5488223" cy="46783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2600" b="1" kern="0" dirty="0">
                <a:solidFill>
                  <a:schemeClr val="bg2"/>
                </a:solidFill>
              </a:rPr>
              <a:t>Opportunities </a:t>
            </a:r>
          </a:p>
          <a:p>
            <a:r>
              <a:rPr lang="en-US" sz="2400" dirty="0">
                <a:solidFill>
                  <a:schemeClr val="bg2"/>
                </a:solidFill>
              </a:rPr>
              <a:t>Educate patients on technology use and advantages of telemedicine visits </a:t>
            </a:r>
          </a:p>
          <a:p>
            <a:pPr lvl="1"/>
            <a:r>
              <a:rPr lang="en-US" sz="2200" dirty="0">
                <a:solidFill>
                  <a:schemeClr val="bg2"/>
                </a:solidFill>
              </a:rPr>
              <a:t>Reduces time and costs of travel</a:t>
            </a:r>
          </a:p>
          <a:p>
            <a:pPr lvl="1"/>
            <a:r>
              <a:rPr lang="en-US" sz="2200" dirty="0">
                <a:solidFill>
                  <a:schemeClr val="bg2"/>
                </a:solidFill>
              </a:rPr>
              <a:t>Decreases exposure to infections</a:t>
            </a:r>
          </a:p>
          <a:p>
            <a:r>
              <a:rPr lang="en-US" sz="2400" dirty="0">
                <a:solidFill>
                  <a:schemeClr val="bg2"/>
                </a:solidFill>
              </a:rPr>
              <a:t>Obtaining labs locally similarly reduces infection risks and travel costs</a:t>
            </a:r>
          </a:p>
          <a:p>
            <a:r>
              <a:rPr lang="en-US" sz="2400" dirty="0">
                <a:solidFill>
                  <a:schemeClr val="bg2"/>
                </a:solidFill>
              </a:rPr>
              <a:t>Medication assessments well-suited to telehealth; give longer refill durations, when appropriate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b="0" kern="0" dirty="0"/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DAC89B38-23DB-45C6-A18C-1AD4231F8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58676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Nouri. NEJM Catalyst. 2020;1:1.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082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E21A-ED53-4E52-B197-A95F25046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Disparities in Telemedicine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A62E24-89FA-4C97-88AC-E8FB36078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4960780" cy="4678738"/>
          </a:xfrm>
        </p:spPr>
        <p:txBody>
          <a:bodyPr/>
          <a:lstStyle/>
          <a:p>
            <a:r>
              <a:rPr lang="en-US" sz="2200" dirty="0"/>
              <a:t>Data from UCSF Primary Care practice before and after COVID-19–related scale-up of telemedicine services</a:t>
            </a:r>
          </a:p>
          <a:p>
            <a:r>
              <a:rPr lang="en-US" sz="2200" dirty="0"/>
              <a:t>Racial disparities evident in proportion of patient visits after telemedicine scale-up</a:t>
            </a:r>
          </a:p>
          <a:p>
            <a:r>
              <a:rPr lang="en-US" sz="2200" dirty="0"/>
              <a:t>Authors recommend:</a:t>
            </a:r>
          </a:p>
          <a:p>
            <a:pPr lvl="1"/>
            <a:r>
              <a:rPr lang="en-US" sz="2000" dirty="0"/>
              <a:t>Proactively explore disparities</a:t>
            </a:r>
          </a:p>
          <a:p>
            <a:pPr lvl="1"/>
            <a:r>
              <a:rPr lang="en-US" sz="2000" dirty="0"/>
              <a:t>Mitigate patient barriers </a:t>
            </a:r>
          </a:p>
          <a:p>
            <a:pPr lvl="1"/>
            <a:r>
              <a:rPr lang="en-US" sz="2000" dirty="0"/>
              <a:t>Remove health system barriers</a:t>
            </a:r>
          </a:p>
          <a:p>
            <a:pPr lvl="1"/>
            <a:r>
              <a:rPr lang="en-US" sz="2000" dirty="0"/>
              <a:t>Advocate for policies/infrastructure that ensure equity</a:t>
            </a: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23B66D-B923-4E3E-84B1-A369AC49FA1C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B476C148-E9B8-4FCB-8BC5-3D187CA074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5F63AC6-A77D-4978-BF73-76F491842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840D65D-1BC2-47D9-BE24-D57A30CB6B06}"/>
              </a:ext>
            </a:extLst>
          </p:cNvPr>
          <p:cNvGrpSpPr/>
          <p:nvPr/>
        </p:nvGrpSpPr>
        <p:grpSpPr>
          <a:xfrm>
            <a:off x="5707539" y="2101009"/>
            <a:ext cx="5647525" cy="3902738"/>
            <a:chOff x="5707539" y="2642335"/>
            <a:chExt cx="5647525" cy="336141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11999BC-8221-4E7B-BD58-2D6B1F111884}"/>
                </a:ext>
              </a:extLst>
            </p:cNvPr>
            <p:cNvGrpSpPr/>
            <p:nvPr/>
          </p:nvGrpSpPr>
          <p:grpSpPr>
            <a:xfrm>
              <a:off x="6890536" y="2642335"/>
              <a:ext cx="4464528" cy="3361412"/>
              <a:chOff x="5852936" y="1600200"/>
              <a:chExt cx="5313793" cy="4361769"/>
            </a:xfrm>
          </p:grpSpPr>
          <p:sp>
            <p:nvSpPr>
              <p:cNvPr id="11" name="Line 17">
                <a:extLst>
                  <a:ext uri="{FF2B5EF4-FFF2-40B4-BE49-F238E27FC236}">
                    <a16:creationId xmlns:a16="http://schemas.microsoft.com/office/drawing/2014/main" id="{5271A076-BA4A-4089-9447-CDB97B1505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34100" y="1600200"/>
                <a:ext cx="0" cy="3909969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4" name="Line 25">
                <a:extLst>
                  <a:ext uri="{FF2B5EF4-FFF2-40B4-BE49-F238E27FC236}">
                    <a16:creationId xmlns:a16="http://schemas.microsoft.com/office/drawing/2014/main" id="{1B5B3DDF-FCF1-4AF5-8898-5F23364CAF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23820" y="3938399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5" name="Line 26">
                <a:extLst>
                  <a:ext uri="{FF2B5EF4-FFF2-40B4-BE49-F238E27FC236}">
                    <a16:creationId xmlns:a16="http://schemas.microsoft.com/office/drawing/2014/main" id="{B54500E2-3FB1-42F0-94D8-E580A6F676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23820" y="3158999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6" name="Line 27">
                <a:extLst>
                  <a:ext uri="{FF2B5EF4-FFF2-40B4-BE49-F238E27FC236}">
                    <a16:creationId xmlns:a16="http://schemas.microsoft.com/office/drawing/2014/main" id="{6576FE15-E495-44EC-B9F1-99BF319A10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23820" y="2379600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7" name="Line 28">
                <a:extLst>
                  <a:ext uri="{FF2B5EF4-FFF2-40B4-BE49-F238E27FC236}">
                    <a16:creationId xmlns:a16="http://schemas.microsoft.com/office/drawing/2014/main" id="{80CF8993-B4AD-4778-840F-71B855559A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3700" y="1600200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8" name="Line 30">
                <a:extLst>
                  <a:ext uri="{FF2B5EF4-FFF2-40B4-BE49-F238E27FC236}">
                    <a16:creationId xmlns:a16="http://schemas.microsoft.com/office/drawing/2014/main" id="{EBBCF2C3-D64E-443C-B487-2B67D0FDF3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33910" y="5510169"/>
                <a:ext cx="0" cy="10972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9" name="Line 29">
                <a:extLst>
                  <a:ext uri="{FF2B5EF4-FFF2-40B4-BE49-F238E27FC236}">
                    <a16:creationId xmlns:a16="http://schemas.microsoft.com/office/drawing/2014/main" id="{7A889C79-7C50-4A7F-9A0D-9480836070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02277" y="5500716"/>
                <a:ext cx="4844133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3" name="Line 28">
                <a:extLst>
                  <a:ext uri="{FF2B5EF4-FFF2-40B4-BE49-F238E27FC236}">
                    <a16:creationId xmlns:a16="http://schemas.microsoft.com/office/drawing/2014/main" id="{669EBD53-30F2-4E23-BF46-B7AF7FEE43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3700" y="4717798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4" name="Line 28">
                <a:extLst>
                  <a:ext uri="{FF2B5EF4-FFF2-40B4-BE49-F238E27FC236}">
                    <a16:creationId xmlns:a16="http://schemas.microsoft.com/office/drawing/2014/main" id="{54E79BAA-9D15-4A4F-87A3-17A1D8D486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3700" y="5497199"/>
                <a:ext cx="109728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5" name="Rectangle 43">
                <a:extLst>
                  <a:ext uri="{FF2B5EF4-FFF2-40B4-BE49-F238E27FC236}">
                    <a16:creationId xmlns:a16="http://schemas.microsoft.com/office/drawing/2014/main" id="{0535E66A-2257-4461-A17E-25EB58679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936" y="5674422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0%</a:t>
                </a:r>
              </a:p>
            </p:txBody>
          </p:sp>
          <p:sp>
            <p:nvSpPr>
              <p:cNvPr id="32" name="Line 30">
                <a:extLst>
                  <a:ext uri="{FF2B5EF4-FFF2-40B4-BE49-F238E27FC236}">
                    <a16:creationId xmlns:a16="http://schemas.microsoft.com/office/drawing/2014/main" id="{8C85731B-7461-4B2A-8DDD-A55B1D5BCB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02214" y="5510169"/>
                <a:ext cx="0" cy="10972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3" name="Line 30">
                <a:extLst>
                  <a:ext uri="{FF2B5EF4-FFF2-40B4-BE49-F238E27FC236}">
                    <a16:creationId xmlns:a16="http://schemas.microsoft.com/office/drawing/2014/main" id="{179DC601-B1AC-4A95-9FE5-7F714B5542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070957" y="5510169"/>
                <a:ext cx="0" cy="10972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5" name="Line 30">
                <a:extLst>
                  <a:ext uri="{FF2B5EF4-FFF2-40B4-BE49-F238E27FC236}">
                    <a16:creationId xmlns:a16="http://schemas.microsoft.com/office/drawing/2014/main" id="{4E78C89F-F953-4DB8-8234-B22739992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27741" y="5510169"/>
                <a:ext cx="0" cy="10972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6" name="Line 30">
                <a:extLst>
                  <a:ext uri="{FF2B5EF4-FFF2-40B4-BE49-F238E27FC236}">
                    <a16:creationId xmlns:a16="http://schemas.microsoft.com/office/drawing/2014/main" id="{4ED334D7-81EF-427D-88B6-A816673D5D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02466" y="5510169"/>
                <a:ext cx="0" cy="10972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7" name="Line 30">
                <a:extLst>
                  <a:ext uri="{FF2B5EF4-FFF2-40B4-BE49-F238E27FC236}">
                    <a16:creationId xmlns:a16="http://schemas.microsoft.com/office/drawing/2014/main" id="{A3991617-4AAB-4855-8F07-09A6BF99AB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35330" y="5497198"/>
                <a:ext cx="0" cy="122698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38" name="Rectangle 43">
                <a:extLst>
                  <a:ext uri="{FF2B5EF4-FFF2-40B4-BE49-F238E27FC236}">
                    <a16:creationId xmlns:a16="http://schemas.microsoft.com/office/drawing/2014/main" id="{BC0EAE37-33FE-4493-A4ED-2175318E3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2873" y="5672413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10%</a:t>
                </a:r>
              </a:p>
            </p:txBody>
          </p:sp>
          <p:sp>
            <p:nvSpPr>
              <p:cNvPr id="39" name="Rectangle 43">
                <a:extLst>
                  <a:ext uri="{FF2B5EF4-FFF2-40B4-BE49-F238E27FC236}">
                    <a16:creationId xmlns:a16="http://schemas.microsoft.com/office/drawing/2014/main" id="{869A23B5-0BB5-4418-9437-056477119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03677" y="5672413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20%</a:t>
                </a:r>
              </a:p>
            </p:txBody>
          </p:sp>
          <p:sp>
            <p:nvSpPr>
              <p:cNvPr id="40" name="Rectangle 43">
                <a:extLst>
                  <a:ext uri="{FF2B5EF4-FFF2-40B4-BE49-F238E27FC236}">
                    <a16:creationId xmlns:a16="http://schemas.microsoft.com/office/drawing/2014/main" id="{C8E0AA16-2639-47E4-9665-CDD8E59C1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84379" y="5672413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30%</a:t>
                </a:r>
              </a:p>
            </p:txBody>
          </p:sp>
          <p:sp>
            <p:nvSpPr>
              <p:cNvPr id="41" name="Rectangle 43">
                <a:extLst>
                  <a:ext uri="{FF2B5EF4-FFF2-40B4-BE49-F238E27FC236}">
                    <a16:creationId xmlns:a16="http://schemas.microsoft.com/office/drawing/2014/main" id="{9FA0FC69-68DB-413C-99B1-22394EE52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65082" y="5672413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40%</a:t>
                </a:r>
              </a:p>
            </p:txBody>
          </p:sp>
          <p:sp>
            <p:nvSpPr>
              <p:cNvPr id="42" name="Rectangle 43">
                <a:extLst>
                  <a:ext uri="{FF2B5EF4-FFF2-40B4-BE49-F238E27FC236}">
                    <a16:creationId xmlns:a16="http://schemas.microsoft.com/office/drawing/2014/main" id="{A25D8829-73A3-4569-AC82-D6ABD6AE36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8047" y="5672413"/>
                <a:ext cx="498682" cy="2875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Wingdings" panose="05000000000000000000" pitchFamily="2" charset="2"/>
                  <a:buChar char="§"/>
                  <a:defRPr sz="28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6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4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2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ts val="700"/>
                  </a:spcAft>
                  <a:buClr>
                    <a:srgbClr val="FEFDDE"/>
                  </a:buClr>
                  <a:buFont typeface="Arial" panose="020B0604020202020204" pitchFamily="34" charset="0"/>
                  <a:buChar char="–"/>
                  <a:defRPr sz="2000">
                    <a:solidFill>
                      <a:srgbClr val="FEFDDE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solidFill>
                      <a:schemeClr val="bg1"/>
                    </a:solidFill>
                    <a:latin typeface="Calibri" panose="020F0502020204030204" pitchFamily="34" charset="0"/>
                  </a:rPr>
                  <a:t>50%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D9FA33-6366-449B-86DE-27657ED493BF}"/>
                </a:ext>
              </a:extLst>
            </p:cNvPr>
            <p:cNvSpPr txBox="1"/>
            <p:nvPr/>
          </p:nvSpPr>
          <p:spPr bwMode="auto">
            <a:xfrm>
              <a:off x="5707539" y="2668037"/>
              <a:ext cx="1380966" cy="450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Non-Hispanic White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4C0FDD0-2C74-406E-945F-3FB64FCC13B4}"/>
                </a:ext>
              </a:extLst>
            </p:cNvPr>
            <p:cNvSpPr txBox="1"/>
            <p:nvPr/>
          </p:nvSpPr>
          <p:spPr bwMode="auto">
            <a:xfrm>
              <a:off x="5707539" y="3347499"/>
              <a:ext cx="1380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Black/African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170461-54A7-4139-9FF6-FBC4F826ADBA}"/>
                </a:ext>
              </a:extLst>
            </p:cNvPr>
            <p:cNvSpPr txBox="1"/>
            <p:nvPr/>
          </p:nvSpPr>
          <p:spPr bwMode="auto">
            <a:xfrm>
              <a:off x="5707539" y="3972962"/>
              <a:ext cx="1380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Latinx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78E01F4-3B98-4B75-9564-6A36B2573D69}"/>
                </a:ext>
              </a:extLst>
            </p:cNvPr>
            <p:cNvSpPr txBox="1"/>
            <p:nvPr/>
          </p:nvSpPr>
          <p:spPr bwMode="auto">
            <a:xfrm>
              <a:off x="5707539" y="4486173"/>
              <a:ext cx="13809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Asian/Pacific Islander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01D688-E635-4CC1-AFD3-0A104F5DE982}"/>
                </a:ext>
              </a:extLst>
            </p:cNvPr>
            <p:cNvSpPr txBox="1"/>
            <p:nvPr/>
          </p:nvSpPr>
          <p:spPr bwMode="auto">
            <a:xfrm>
              <a:off x="5707539" y="5211212"/>
              <a:ext cx="138096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</a:rPr>
                <a:t>Other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8AB25C9-A436-46E9-913D-809167E6C879}"/>
                </a:ext>
              </a:extLst>
            </p:cNvPr>
            <p:cNvSpPr/>
            <p:nvPr/>
          </p:nvSpPr>
          <p:spPr bwMode="auto">
            <a:xfrm>
              <a:off x="7126300" y="2750535"/>
              <a:ext cx="3399348" cy="181549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69B071D-4C80-40A6-B24E-4FB3FF5B0F53}"/>
                </a:ext>
              </a:extLst>
            </p:cNvPr>
            <p:cNvSpPr/>
            <p:nvPr/>
          </p:nvSpPr>
          <p:spPr bwMode="auto">
            <a:xfrm>
              <a:off x="7126300" y="3343387"/>
              <a:ext cx="1068131" cy="181549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B83D02E-A052-4ED6-BA90-22B4F0A9897A}"/>
                </a:ext>
              </a:extLst>
            </p:cNvPr>
            <p:cNvSpPr/>
            <p:nvPr/>
          </p:nvSpPr>
          <p:spPr bwMode="auto">
            <a:xfrm>
              <a:off x="7126300" y="2931405"/>
              <a:ext cx="3851524" cy="181549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F5F7AB3-0263-47C6-BF97-120B97BFE384}"/>
                </a:ext>
              </a:extLst>
            </p:cNvPr>
            <p:cNvSpPr/>
            <p:nvPr/>
          </p:nvSpPr>
          <p:spPr bwMode="auto">
            <a:xfrm>
              <a:off x="7132124" y="3534306"/>
              <a:ext cx="1023341" cy="181549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53A832D-A80C-4A37-9DCD-4994D785FF2A}"/>
                </a:ext>
              </a:extLst>
            </p:cNvPr>
            <p:cNvSpPr/>
            <p:nvPr/>
          </p:nvSpPr>
          <p:spPr bwMode="auto">
            <a:xfrm>
              <a:off x="7126301" y="3946288"/>
              <a:ext cx="896810" cy="181549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A7A6A82-C831-4528-BB4A-F978C7FA539E}"/>
                </a:ext>
              </a:extLst>
            </p:cNvPr>
            <p:cNvSpPr/>
            <p:nvPr/>
          </p:nvSpPr>
          <p:spPr bwMode="auto">
            <a:xfrm>
              <a:off x="7132125" y="4137207"/>
              <a:ext cx="635252" cy="181549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70B1500-5FE2-4324-A66F-8D09535AA04A}"/>
                </a:ext>
              </a:extLst>
            </p:cNvPr>
            <p:cNvSpPr/>
            <p:nvPr/>
          </p:nvSpPr>
          <p:spPr bwMode="auto">
            <a:xfrm>
              <a:off x="7126300" y="4549189"/>
              <a:ext cx="2022723" cy="181549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3F4670B-10A7-4416-8948-05527BF8A1C2}"/>
                </a:ext>
              </a:extLst>
            </p:cNvPr>
            <p:cNvSpPr/>
            <p:nvPr/>
          </p:nvSpPr>
          <p:spPr bwMode="auto">
            <a:xfrm>
              <a:off x="7132125" y="4740108"/>
              <a:ext cx="1765690" cy="181549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1947308-D2C8-48AF-B704-78E72B95F1E4}"/>
                </a:ext>
              </a:extLst>
            </p:cNvPr>
            <p:cNvSpPr/>
            <p:nvPr/>
          </p:nvSpPr>
          <p:spPr bwMode="auto">
            <a:xfrm>
              <a:off x="7126301" y="5147066"/>
              <a:ext cx="741558" cy="181549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D4BB234-DACE-448F-B7ED-D210AAC4B888}"/>
                </a:ext>
              </a:extLst>
            </p:cNvPr>
            <p:cNvSpPr/>
            <p:nvPr/>
          </p:nvSpPr>
          <p:spPr bwMode="auto">
            <a:xfrm>
              <a:off x="7132124" y="5337985"/>
              <a:ext cx="829971" cy="181549"/>
            </a:xfrm>
            <a:prstGeom prst="rect">
              <a:avLst/>
            </a:prstGeom>
            <a:solidFill>
              <a:srgbClr val="E1471D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9F1DAC1-4816-481B-8764-082C13CFD695}"/>
              </a:ext>
            </a:extLst>
          </p:cNvPr>
          <p:cNvSpPr txBox="1"/>
          <p:nvPr/>
        </p:nvSpPr>
        <p:spPr bwMode="auto">
          <a:xfrm>
            <a:off x="9651852" y="1719009"/>
            <a:ext cx="31441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ts val="15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Prior to telemedicine scale-up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After telemedicine scale-up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AB3FB76-146A-4AAC-8FED-B37C9B94EEEC}"/>
              </a:ext>
            </a:extLst>
          </p:cNvPr>
          <p:cNvSpPr/>
          <p:nvPr/>
        </p:nvSpPr>
        <p:spPr bwMode="auto">
          <a:xfrm>
            <a:off x="9525734" y="1760877"/>
            <a:ext cx="137160" cy="13716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AFC3557-B062-4822-9AE3-89E1297E96C3}"/>
              </a:ext>
            </a:extLst>
          </p:cNvPr>
          <p:cNvSpPr/>
          <p:nvPr/>
        </p:nvSpPr>
        <p:spPr bwMode="auto">
          <a:xfrm>
            <a:off x="9525734" y="1960902"/>
            <a:ext cx="137160" cy="137160"/>
          </a:xfrm>
          <a:prstGeom prst="rect">
            <a:avLst/>
          </a:prstGeom>
          <a:solidFill>
            <a:srgbClr val="E1471D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2270D22-7011-4529-B5E5-87BE57B9FB29}"/>
              </a:ext>
            </a:extLst>
          </p:cNvPr>
          <p:cNvSpPr txBox="1"/>
          <p:nvPr/>
        </p:nvSpPr>
        <p:spPr bwMode="auto">
          <a:xfrm>
            <a:off x="6627621" y="1091241"/>
            <a:ext cx="4791809" cy="48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Proportion of Patient Visits by Race/Ethnicity Before and After Telemedicine Scale-Up</a:t>
            </a:r>
          </a:p>
        </p:txBody>
      </p:sp>
      <p:sp>
        <p:nvSpPr>
          <p:cNvPr id="61" name="Text Box 15">
            <a:extLst>
              <a:ext uri="{FF2B5EF4-FFF2-40B4-BE49-F238E27FC236}">
                <a16:creationId xmlns:a16="http://schemas.microsoft.com/office/drawing/2014/main" id="{668E0F1A-3ED8-4B79-8AE0-4EAFDE871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58676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Nouri. NEJM Catalyst. 2020;1:1.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178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E21A-ED53-4E52-B197-A95F25046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Equity in Telemedicine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BB43C3-977C-4E02-9157-B76F7FD4F2E9}"/>
              </a:ext>
            </a:extLst>
          </p:cNvPr>
          <p:cNvSpPr/>
          <p:nvPr/>
        </p:nvSpPr>
        <p:spPr bwMode="auto">
          <a:xfrm>
            <a:off x="522288" y="1598702"/>
            <a:ext cx="5386388" cy="193299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Be Aware of Barriers Faced by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Vulnerable Populations</a:t>
            </a:r>
          </a:p>
          <a:p>
            <a:pPr marL="914400" marR="0" lvl="0" indent="-285750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Older age, lack of technology skills,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lack of health literacy, language barriers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007C7E-6413-476C-A937-924775624C5D}"/>
              </a:ext>
            </a:extLst>
          </p:cNvPr>
          <p:cNvSpPr/>
          <p:nvPr/>
        </p:nvSpPr>
        <p:spPr bwMode="auto">
          <a:xfrm>
            <a:off x="522288" y="3788959"/>
            <a:ext cx="5386388" cy="19329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Mitigate Barriers to Access</a:t>
            </a:r>
          </a:p>
          <a:p>
            <a:pPr marL="914400" lvl="0" indent="-285750" eaLnBrk="1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Train patients </a:t>
            </a:r>
            <a:r>
              <a:rPr lang="en-US" sz="2000" b="0" dirty="0">
                <a:solidFill>
                  <a:srgbClr val="455560"/>
                </a:solidFill>
                <a:latin typeface="Calibri" panose="020F0502020204030204" pitchFamily="34" charset="0"/>
              </a:rPr>
              <a:t>itechnology use as part of routine healthcare</a:t>
            </a:r>
          </a:p>
          <a:p>
            <a:pPr marL="914400" lvl="0" indent="-285750" eaLnBrk="1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/>
            </a:pPr>
            <a:r>
              <a:rPr lang="en-US" sz="2000" b="0" dirty="0">
                <a:solidFill>
                  <a:srgbClr val="455560"/>
                </a:solidFill>
                <a:latin typeface="Calibri" panose="020F0502020204030204" pitchFamily="34" charset="0"/>
              </a:rPr>
              <a:t>Inform patients about lower cost n broadband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C83478-9DD2-4420-AF8F-58583624D30B}"/>
              </a:ext>
            </a:extLst>
          </p:cNvPr>
          <p:cNvSpPr/>
          <p:nvPr/>
        </p:nvSpPr>
        <p:spPr bwMode="auto">
          <a:xfrm>
            <a:off x="6186126" y="3788959"/>
            <a:ext cx="5296077" cy="1932996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Overcome Health </a:t>
            </a:r>
            <a:r>
              <a:rPr lang="en-US" sz="2400" dirty="0">
                <a:solidFill>
                  <a:srgbClr val="FFFFFF"/>
                </a:solidFill>
                <a:latin typeface="Calibri" panose="020F0502020204030204" pitchFamily="34" charset="0"/>
              </a:rPr>
              <a:t>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ystem </a:t>
            </a:r>
            <a:r>
              <a:rPr lang="en-US" sz="2400" dirty="0">
                <a:solidFill>
                  <a:srgbClr val="FFFFFF"/>
                </a:solidFill>
                <a:latin typeface="Calibri" panose="020F0502020204030204" pitchFamily="34" charset="0"/>
              </a:rPr>
              <a:t>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arriers</a:t>
            </a:r>
          </a:p>
          <a:p>
            <a:pPr marL="800100" marR="0" lvl="0" indent="-285750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Offer phone and video visits, ensure good language interpreter services, screen for patients without Internet access, etc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FF452A-53D5-42DF-81AE-0485DB93B41E}"/>
              </a:ext>
            </a:extLst>
          </p:cNvPr>
          <p:cNvSpPr/>
          <p:nvPr/>
        </p:nvSpPr>
        <p:spPr bwMode="auto">
          <a:xfrm>
            <a:off x="6134100" y="1598703"/>
            <a:ext cx="5296077" cy="1932996"/>
          </a:xfrm>
          <a:prstGeom prst="rect">
            <a:avLst/>
          </a:prstGeom>
          <a:solidFill>
            <a:schemeClr val="accent4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Advocate for Policy Changes</a:t>
            </a:r>
          </a:p>
          <a:p>
            <a:pPr marL="863600" marR="0" lvl="0" indent="-285750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Funding for telemedicine expansion, reimbursement parity with in-person visits; expansion of low-cost/free broadband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BE283B-0FDD-48AF-9A11-98F60E26F09D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4924AAF0-DD2D-4BB3-ABF3-0F15C3268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9C29EA-FF0E-431E-B6B0-A20E1EC0C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" name="Text Box 15">
            <a:extLst>
              <a:ext uri="{FF2B5EF4-FFF2-40B4-BE49-F238E27FC236}">
                <a16:creationId xmlns:a16="http://schemas.microsoft.com/office/drawing/2014/main" id="{C0FA8869-E641-49AB-88D2-8DA4ECC0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58676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Nouri. NEJM Catalyst. 2020;1:1.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27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E21A-ED53-4E52-B197-A95F25046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ECHO: Moving Knowledge Rather Than People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8C8B9-64CB-47B1-87CF-8FCACFE15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Developed in 2003 to improve healthcare access for underserved populations</a:t>
            </a:r>
          </a:p>
          <a:p>
            <a:r>
              <a:rPr lang="en-US" sz="2400" dirty="0"/>
              <a:t>Primary care providers present patient cases to specialists at University of </a:t>
            </a:r>
            <a:br>
              <a:rPr lang="en-US" sz="2400" dirty="0"/>
            </a:br>
            <a:r>
              <a:rPr lang="en-US" sz="2400" dirty="0"/>
              <a:t>New Mexico during scheduled video conferences</a:t>
            </a:r>
          </a:p>
          <a:p>
            <a:pPr lvl="1"/>
            <a:r>
              <a:rPr lang="en-US" sz="2200" dirty="0"/>
              <a:t>Improves primary care expertise and patients’ access to care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BE283B-0FDD-48AF-9A11-98F60E26F09D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4924AAF0-DD2D-4BB3-ABF3-0F15C3268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9C29EA-FF0E-431E-B6B0-A20E1EC0C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6" name="Graphic 5" descr="Vlog with solid fill">
            <a:extLst>
              <a:ext uri="{FF2B5EF4-FFF2-40B4-BE49-F238E27FC236}">
                <a16:creationId xmlns:a16="http://schemas.microsoft.com/office/drawing/2014/main" id="{E64DA61E-F5E8-4FBB-9717-011E47A8D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42486" y="4979450"/>
            <a:ext cx="1828800" cy="1828800"/>
          </a:xfrm>
          <a:prstGeom prst="rect">
            <a:avLst/>
          </a:prstGeom>
        </p:spPr>
      </p:pic>
      <p:pic>
        <p:nvPicPr>
          <p:cNvPr id="12" name="Graphic 11" descr="Vlog outline">
            <a:extLst>
              <a:ext uri="{FF2B5EF4-FFF2-40B4-BE49-F238E27FC236}">
                <a16:creationId xmlns:a16="http://schemas.microsoft.com/office/drawing/2014/main" id="{A2A5A0AA-C776-4923-87AB-D808B8A4A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1129" y="3992276"/>
            <a:ext cx="1828800" cy="1828800"/>
          </a:xfrm>
          <a:prstGeom prst="rect">
            <a:avLst/>
          </a:prstGeom>
        </p:spPr>
      </p:pic>
      <p:pic>
        <p:nvPicPr>
          <p:cNvPr id="20" name="Graphic 19" descr="Vlog outline">
            <a:extLst>
              <a:ext uri="{FF2B5EF4-FFF2-40B4-BE49-F238E27FC236}">
                <a16:creationId xmlns:a16="http://schemas.microsoft.com/office/drawing/2014/main" id="{B3D85772-1ACE-4E3B-B0F2-F9CAB9A7C1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5751" y="3287437"/>
            <a:ext cx="1828800" cy="1828800"/>
          </a:xfrm>
          <a:prstGeom prst="rect">
            <a:avLst/>
          </a:prstGeom>
        </p:spPr>
      </p:pic>
      <p:pic>
        <p:nvPicPr>
          <p:cNvPr id="21" name="Graphic 20" descr="Vlog outline">
            <a:extLst>
              <a:ext uri="{FF2B5EF4-FFF2-40B4-BE49-F238E27FC236}">
                <a16:creationId xmlns:a16="http://schemas.microsoft.com/office/drawing/2014/main" id="{0FE892B5-53B9-4327-ACB0-1EB90AED34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3848" y="4551870"/>
            <a:ext cx="1828800" cy="182880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6344EF9-CA97-4011-9781-FDA6C709C877}"/>
              </a:ext>
            </a:extLst>
          </p:cNvPr>
          <p:cNvCxnSpPr>
            <a:cxnSpLocks/>
            <a:stCxn id="20" idx="3"/>
          </p:cNvCxnSpPr>
          <p:nvPr/>
        </p:nvCxnSpPr>
        <p:spPr bwMode="auto">
          <a:xfrm>
            <a:off x="6614551" y="4201837"/>
            <a:ext cx="593475" cy="363037"/>
          </a:xfrm>
          <a:prstGeom prst="straightConnector1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22F5D88-6B60-4104-BAD3-325878C446E9}"/>
              </a:ext>
            </a:extLst>
          </p:cNvPr>
          <p:cNvCxnSpPr>
            <a:cxnSpLocks/>
          </p:cNvCxnSpPr>
          <p:nvPr/>
        </p:nvCxnSpPr>
        <p:spPr bwMode="auto">
          <a:xfrm flipV="1">
            <a:off x="4137481" y="4219090"/>
            <a:ext cx="572706" cy="363037"/>
          </a:xfrm>
          <a:prstGeom prst="straightConnector1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7082D22-A0DC-484E-820B-2F08463CA5E0}"/>
              </a:ext>
            </a:extLst>
          </p:cNvPr>
          <p:cNvCxnSpPr/>
          <p:nvPr/>
        </p:nvCxnSpPr>
        <p:spPr bwMode="auto">
          <a:xfrm>
            <a:off x="4808854" y="5545439"/>
            <a:ext cx="561521" cy="0"/>
          </a:xfrm>
          <a:prstGeom prst="straightConnector1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06C900-D118-4EC6-8E03-61DD181D9C5E}"/>
              </a:ext>
            </a:extLst>
          </p:cNvPr>
          <p:cNvCxnSpPr>
            <a:cxnSpLocks/>
          </p:cNvCxnSpPr>
          <p:nvPr/>
        </p:nvCxnSpPr>
        <p:spPr bwMode="auto">
          <a:xfrm flipV="1">
            <a:off x="7231129" y="5604123"/>
            <a:ext cx="392829" cy="377734"/>
          </a:xfrm>
          <a:prstGeom prst="straightConnector1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triangle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E1532B-1A22-409B-87CE-FB5E028B8A7E}"/>
              </a:ext>
            </a:extLst>
          </p:cNvPr>
          <p:cNvCxnSpPr>
            <a:cxnSpLocks/>
          </p:cNvCxnSpPr>
          <p:nvPr/>
        </p:nvCxnSpPr>
        <p:spPr bwMode="auto">
          <a:xfrm flipV="1">
            <a:off x="6009765" y="4772003"/>
            <a:ext cx="0" cy="496304"/>
          </a:xfrm>
          <a:prstGeom prst="straightConnector1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7" name="Text Box 15">
            <a:extLst>
              <a:ext uri="{FF2B5EF4-FFF2-40B4-BE49-F238E27FC236}">
                <a16:creationId xmlns:a16="http://schemas.microsoft.com/office/drawing/2014/main" id="{9B8CB09D-A0AB-4EA1-934D-E2761BBF4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58676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en-US" sz="1200" b="0" i="0" u="none" strike="noStrike" kern="1200" cap="none" spc="-1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Arora. NEHM. 2011;364:2199. hsc.unm.edu/echo/.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718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9C0F5-2C95-4129-BAB8-3A0BC9579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153227"/>
            <a:ext cx="10872444" cy="1103313"/>
          </a:xfrm>
        </p:spPr>
        <p:txBody>
          <a:bodyPr/>
          <a:lstStyle/>
          <a:p>
            <a:r>
              <a:rPr lang="en-US" dirty="0"/>
              <a:t>Lessons in Viral Hepatitis Management in the </a:t>
            </a:r>
            <a:br>
              <a:rPr lang="en-US" dirty="0"/>
            </a:br>
            <a:r>
              <a:rPr lang="en-US" dirty="0"/>
              <a:t>COVID-19 Era Worth Carrying Forward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5BD9A-4CAA-406F-BE36-840F67CAC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88" y="1600200"/>
            <a:ext cx="10983912" cy="4650686"/>
          </a:xfrm>
        </p:spPr>
        <p:txBody>
          <a:bodyPr/>
          <a:lstStyle/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Continue to improve and expand telehealth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Consolidate in-person visits; use community-based services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Remind patients to “Know Your ABCCs” (hepatitis </a:t>
            </a:r>
            <a:r>
              <a:rPr lang="en-US" sz="2400" u="sng" dirty="0"/>
              <a:t>A</a:t>
            </a:r>
            <a:r>
              <a:rPr lang="en-US" sz="2400" dirty="0"/>
              <a:t>, </a:t>
            </a:r>
            <a:r>
              <a:rPr lang="en-US" sz="2400" u="sng" dirty="0"/>
              <a:t>B</a:t>
            </a:r>
            <a:r>
              <a:rPr lang="en-US" sz="2400" dirty="0"/>
              <a:t>, </a:t>
            </a:r>
            <a:r>
              <a:rPr lang="en-US" sz="2400" u="sng" dirty="0"/>
              <a:t>C</a:t>
            </a:r>
            <a:r>
              <a:rPr lang="en-US" sz="2400" dirty="0"/>
              <a:t>, and </a:t>
            </a:r>
            <a:r>
              <a:rPr lang="en-US" sz="2400" u="sng" dirty="0"/>
              <a:t>C</a:t>
            </a:r>
            <a:r>
              <a:rPr lang="en-US" sz="2400" dirty="0"/>
              <a:t>OVID-19)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Scale up rapid diagnostic, point-of-care, and at-home testing options for viral hepatitis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Consider minimal monitoring approaches for medical management of viral hepatitis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Encourage vaccination for COVID-19; keep current on routine vaccines</a:t>
            </a:r>
          </a:p>
          <a:p>
            <a:pPr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400" dirty="0"/>
              <a:t>Leverage technology for healthcare professional collaboration, like Project ECHO model from University of New Mexico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0547F2-5C91-436A-B588-297E89505178}"/>
              </a:ext>
            </a:extLst>
          </p:cNvPr>
          <p:cNvGrpSpPr>
            <a:grpSpLocks/>
          </p:cNvGrpSpPr>
          <p:nvPr/>
        </p:nvGrpSpPr>
        <p:grpSpPr bwMode="auto">
          <a:xfrm>
            <a:off x="9389569" y="6216652"/>
            <a:ext cx="2488502" cy="447822"/>
            <a:chOff x="9527309" y="3551529"/>
            <a:chExt cx="2488502" cy="448324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45855D35-FE92-444A-BB02-1BA3A197F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327791" y="3551529"/>
              <a:ext cx="551335" cy="179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BD47A2F-B076-4E6C-8E22-21C3F95C3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7309" y="3691731"/>
              <a:ext cx="2488502" cy="308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901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4484" y="5016261"/>
            <a:ext cx="11283950" cy="1155939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823B"/>
                </a:solidFill>
                <a:hlinkClick r:id="rId3"/>
              </a:rPr>
              <a:t>clinicaloptions.com/</a:t>
            </a:r>
            <a:r>
              <a:rPr lang="en-US" sz="2400" b="1" u="sng" dirty="0">
                <a:solidFill>
                  <a:srgbClr val="00823B"/>
                </a:solidFill>
                <a:hlinkClick r:id="rId3"/>
              </a:rPr>
              <a:t>hepatitis</a:t>
            </a:r>
            <a:endParaRPr lang="en-US" sz="2400" b="1" u="sng" dirty="0">
              <a:solidFill>
                <a:srgbClr val="00823B"/>
              </a:solidFill>
            </a:endParaRP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 dirty="0"/>
              <a:t>Go Online for More CCO Coverage of </a:t>
            </a:r>
            <a:br>
              <a:rPr lang="en-US" altLang="en-US" sz="4000" dirty="0"/>
            </a:br>
            <a:r>
              <a:rPr lang="en-US" altLang="en-US" sz="4000" dirty="0"/>
              <a:t>Lessons Learned During COVID-19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>
          <a:xfrm>
            <a:off x="609759" y="1708484"/>
            <a:ext cx="10872444" cy="3133151"/>
          </a:xfrm>
        </p:spPr>
        <p:txBody>
          <a:bodyPr rtlCol="0">
            <a:noAutofit/>
          </a:bodyPr>
          <a:lstStyle/>
          <a:p>
            <a:pPr>
              <a:buClr>
                <a:schemeClr val="accent6"/>
              </a:buClr>
              <a:defRPr/>
            </a:pPr>
            <a:r>
              <a:rPr lang="en-US" sz="2200" dirty="0">
                <a:solidFill>
                  <a:srgbClr val="E1471D"/>
                </a:solidFill>
              </a:rPr>
              <a:t>CME/CE-certified Calls Between Colleagues </a:t>
            </a:r>
            <a:r>
              <a:rPr lang="en-US" sz="2200" b="0" dirty="0"/>
              <a:t>featuring experts dialoguing about lessons learned in the management of viral hepatitis in the COVID-19 era</a:t>
            </a:r>
            <a:endParaRPr lang="en-US" sz="2200" b="0" dirty="0">
              <a:solidFill>
                <a:srgbClr val="E1471D"/>
              </a:solidFill>
            </a:endParaRPr>
          </a:p>
          <a:p>
            <a:pPr>
              <a:buClr>
                <a:schemeClr val="accent6"/>
              </a:buClr>
              <a:defRPr/>
            </a:pPr>
            <a:r>
              <a:rPr lang="en-US" sz="2200" dirty="0">
                <a:solidFill>
                  <a:srgbClr val="E1471D"/>
                </a:solidFill>
              </a:rPr>
              <a:t>ClinicalThought commentaries </a:t>
            </a:r>
            <a:r>
              <a:rPr lang="en-US" sz="2200" b="0" dirty="0"/>
              <a:t>detailing healthcare professional and patient perspectives on the intersection of viral hepatitis and COVID-19</a:t>
            </a:r>
            <a:endParaRPr lang="en-US" sz="2200" dirty="0"/>
          </a:p>
          <a:p>
            <a:pPr>
              <a:buClr>
                <a:schemeClr val="accent6"/>
              </a:buClr>
              <a:defRPr/>
            </a:pPr>
            <a:r>
              <a:rPr lang="en-US" sz="2200" dirty="0">
                <a:solidFill>
                  <a:schemeClr val="accent3"/>
                </a:solidFill>
              </a:rPr>
              <a:t>CME/CE-certified Clinical Focus </a:t>
            </a:r>
            <a:r>
              <a:rPr lang="en-US" sz="2200" b="0" dirty="0"/>
              <a:t>module with key slides including</a:t>
            </a:r>
            <a:br>
              <a:rPr lang="en-US" sz="2200" b="0" dirty="0"/>
            </a:br>
            <a:r>
              <a:rPr lang="en-US" sz="2200" b="0" dirty="0"/>
              <a:t>guidance on COVID-19 and elevated liver biochemistries</a:t>
            </a:r>
          </a:p>
          <a:p>
            <a:pPr>
              <a:buClr>
                <a:schemeClr val="accent6"/>
              </a:buClr>
              <a:defRPr/>
            </a:pPr>
            <a:r>
              <a:rPr lang="en-US" sz="2200" dirty="0">
                <a:solidFill>
                  <a:schemeClr val="accent3"/>
                </a:solidFill>
              </a:rPr>
              <a:t>Downloadable slideset </a:t>
            </a:r>
            <a:endParaRPr lang="en-US" sz="2200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318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92852D0EAF05478F3B68A51B96B447" ma:contentTypeVersion="1" ma:contentTypeDescription="Create a new document." ma:contentTypeScope="" ma:versionID="35a8abe9f35efcf35561fb2f06e97ecf">
  <xsd:schema xmlns:xsd="http://www.w3.org/2001/XMLSchema" xmlns:xs="http://www.w3.org/2001/XMLSchema" xmlns:p="http://schemas.microsoft.com/office/2006/metadata/properties" xmlns:ns2="44fe61e2-57e7-4b9e-ba85-66037b1b4d65" xmlns:ns3="60363f1b-139e-4920-ae20-931cb6b129c7" targetNamespace="http://schemas.microsoft.com/office/2006/metadata/properties" ma:root="true" ma:fieldsID="e6b336dc5cec70b10bc78fdd0e072c4f" ns2:_="" ns3:_="">
    <xsd:import namespace="44fe61e2-57e7-4b9e-ba85-66037b1b4d65"/>
    <xsd:import namespace="60363f1b-139e-4920-ae20-931cb6b129c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ument_x0020_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e61e2-57e7-4b9e-ba85-66037b1b4d6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363f1b-139e-4920-ae20-931cb6b129c7" elementFormDefault="qualified">
    <xsd:import namespace="http://schemas.microsoft.com/office/2006/documentManagement/types"/>
    <xsd:import namespace="http://schemas.microsoft.com/office/infopath/2007/PartnerControls"/>
    <xsd:element name="Document_x0020_Category" ma:index="11" nillable="true" ma:displayName="Document Category" ma:internalName="Document_x0020_Category">
      <xsd:simpleType>
        <xsd:restriction base="dms:Choice">
          <xsd:enumeration value="Module with Slide Embeds - New"/>
          <xsd:enumeration value="Slides - Online (non-CME)-New"/>
          <xsd:enumeration value="Online Figures/Tables"/>
          <xsd:enumeration value="Outcomes - Questions"/>
          <xsd:enumeration value="Permissions"/>
          <xsd:enumeration value="Slide Des Req - Full Redra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4fe61e2-57e7-4b9e-ba85-66037b1b4d65">E3WMEMYUK6S7-1712072719-4</_dlc_DocId>
    <_dlc_DocIdUrl xmlns="44fe61e2-57e7-4b9e-ba85-66037b1b4d65">
      <Url>https://intranet.clinicaloptions.com/mews/hepatitis/HEP_2021_Lockdown_VM_(PRP3863)/Clinical_Focus/_layouts/15/DocIdRedir.aspx?ID=E3WMEMYUK6S7-1712072719-4</Url>
      <Description>E3WMEMYUK6S7-1712072719-4</Description>
    </_dlc_DocIdUrl>
    <Document_x0020_Category xmlns="60363f1b-139e-4920-ae20-931cb6b129c7">Slides - Online (non-CME)-New</Document_x0020_Category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E741DBF9-3EF7-414C-9D0C-2F874E189E9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06AAE91-BCDA-4CF7-BCE5-B938EE3AD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e61e2-57e7-4b9e-ba85-66037b1b4d65"/>
    <ds:schemaRef ds:uri="60363f1b-139e-4920-ae20-931cb6b129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A55BC3-5A03-47C2-8EC3-D964C3B5E779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60363f1b-139e-4920-ae20-931cb6b129c7"/>
    <ds:schemaRef ds:uri="44fe61e2-57e7-4b9e-ba85-66037b1b4d65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24490</TotalTime>
  <Words>4280</Words>
  <Application>Microsoft Office PowerPoint</Application>
  <PresentationFormat>Widescreen</PresentationFormat>
  <Paragraphs>650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Cambria</vt:lpstr>
      <vt:lpstr>Merriweather</vt:lpstr>
      <vt:lpstr>Times</vt:lpstr>
      <vt:lpstr>Times New Roman</vt:lpstr>
      <vt:lpstr>Wingdings</vt:lpstr>
      <vt:lpstr>2017_HTAA_Diabetes</vt:lpstr>
      <vt:lpstr>Lessons From Lockdown: Viral Hepatitis–Related Liver Disease in the COVID-19 Era</vt:lpstr>
      <vt:lpstr>Faculty</vt:lpstr>
      <vt:lpstr>Disclosures</vt:lpstr>
      <vt:lpstr>Global Burden of Disease:  Viral Hepatitis and COVID-19</vt:lpstr>
      <vt:lpstr>Projected Impact of COVID-19 Pandemic on Global HCV Elimination</vt:lpstr>
      <vt:lpstr>Projected Impact of COVID-19 Delays on  HCV Infections by World Bank Country Income Level</vt:lpstr>
      <vt:lpstr>Chronic Liver Disease and COVID-19 Risk </vt:lpstr>
      <vt:lpstr>Chronic Liver Disease and COVID-19 Outcomes</vt:lpstr>
      <vt:lpstr>Major COVID-19 Outcomes by Liver Disease Stage</vt:lpstr>
      <vt:lpstr>Case Fatality Rates in Patients With COVID-19 and CLD</vt:lpstr>
      <vt:lpstr>Clinical Course of COVID-19 in Patients With  Chronic Liver Disease With vs Without Cirrhosis</vt:lpstr>
      <vt:lpstr>FIB-4 Score and COVID-19 Mortality</vt:lpstr>
      <vt:lpstr>COVID-19 Outcomes and Liver Transplant Status</vt:lpstr>
      <vt:lpstr>Case Fatality Rate in Patients With COVID-19 and  Liver Transplant</vt:lpstr>
      <vt:lpstr>COVID-19 Outcomes in Liver Transplant Recipients</vt:lpstr>
      <vt:lpstr>Potential Mechanisms of Immune-Mediated  Liver Injury in COVID-19 </vt:lpstr>
      <vt:lpstr>COVID-19–Related Liver Injury Among Patients Hospitalized With COVID-19</vt:lpstr>
      <vt:lpstr>AASLD Guidance on Patients With COVID-19 and Elevated Liver Biochemistries</vt:lpstr>
      <vt:lpstr>AASLD Guidance for Management of  Chronic Liver Disease During the COVID-19 Pandemic</vt:lpstr>
      <vt:lpstr>Outcomes Case</vt:lpstr>
      <vt:lpstr>Assessment 1: If following AASLD guidance, after ruling out drug-induced liver injury, the next step should be:</vt:lpstr>
      <vt:lpstr>Answer</vt:lpstr>
      <vt:lpstr>Assessment 2: This patient’s hepatitis B panel is positive for hepatitis B surface antigen. Which viral hepatitis management approach is best supported by AASLD guidance?</vt:lpstr>
      <vt:lpstr>Answer</vt:lpstr>
      <vt:lpstr>COVID-19 Vaccines: Third and Boost Doses</vt:lpstr>
      <vt:lpstr>Take-home Points: COVID-19 Vaccines and Liver Disease</vt:lpstr>
      <vt:lpstr>Telemedicine</vt:lpstr>
      <vt:lpstr>Disparities in Telemedicine</vt:lpstr>
      <vt:lpstr>Strategies for Equity in Telemedicine</vt:lpstr>
      <vt:lpstr>Project ECHO: Moving Knowledge Rather Than People</vt:lpstr>
      <vt:lpstr>Lessons in Viral Hepatitis Management in the  COVID-19 Era Worth Carrying Forward</vt:lpstr>
      <vt:lpstr>Go Online for More CCO Coverage of  Lessons Learned During COVID-19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Lessons From Lockdown: Viral Hepatitis–Related Liver Disease in the COVID-19 Era</dc:title>
  <dc:subject/>
  <dc:creator/>
  <cp:keywords/>
  <dc:description/>
  <cp:lastModifiedBy>Jessica Buckley</cp:lastModifiedBy>
  <cp:revision>2620</cp:revision>
  <cp:lastPrinted>2016-09-26T20:21:49Z</cp:lastPrinted>
  <dcterms:created xsi:type="dcterms:W3CDTF">2005-05-27T15:08:01Z</dcterms:created>
  <dcterms:modified xsi:type="dcterms:W3CDTF">2022-01-05T19:04:41Z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a34e1a62-f097-4b73-891e-32a436f94ee5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0x0101002492852D0EAF05478F3B68A51B96B447</vt:lpwstr>
  </property>
</Properties>
</file>