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6"/>
  </p:notesMasterIdLst>
  <p:handoutMasterIdLst>
    <p:handoutMasterId r:id="rId17"/>
  </p:handoutMasterIdLst>
  <p:sldIdLst>
    <p:sldId id="321" r:id="rId6"/>
    <p:sldId id="558" r:id="rId7"/>
    <p:sldId id="560" r:id="rId8"/>
    <p:sldId id="561" r:id="rId9"/>
    <p:sldId id="566" r:id="rId10"/>
    <p:sldId id="548" r:id="rId11"/>
    <p:sldId id="567" r:id="rId12"/>
    <p:sldId id="549" r:id="rId13"/>
    <p:sldId id="564" r:id="rId14"/>
    <p:sldId id="318"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ndrea Boecler" initials="AB" lastIdx="1" clrIdx="17">
    <p:extLst>
      <p:ext uri="{19B8F6BF-5375-455C-9EA6-DF929625EA0E}">
        <p15:presenceInfo xmlns:p15="http://schemas.microsoft.com/office/powerpoint/2012/main" userId="S::aboecler@clinicaloptions.com::28e82037-1239-4052-943b-ae184e0bc2af" providerId="AD"/>
      </p:ext>
    </p:extLst>
  </p:cmAuthor>
  <p:cmAuthor id="19" name="Mindy Tanzola" initials="MT" lastIdx="3" clrIdx="18">
    <p:extLst>
      <p:ext uri="{19B8F6BF-5375-455C-9EA6-DF929625EA0E}">
        <p15:presenceInfo xmlns:p15="http://schemas.microsoft.com/office/powerpoint/2012/main" userId="S::mindy@scienceink.com::e94da788-77e6-4b26-ae6d-484e8c0095ed" providerId="AD"/>
      </p:ext>
    </p:extLst>
  </p:cmAuthor>
  <p:cmAuthor id="20" name="Maddelynne Parker" initials="MP" lastIdx="19" clrIdx="19">
    <p:extLst>
      <p:ext uri="{19B8F6BF-5375-455C-9EA6-DF929625EA0E}">
        <p15:presenceInfo xmlns:p15="http://schemas.microsoft.com/office/powerpoint/2012/main" userId="S::mparker@clinicaloptions.com::bbd98e11-5b29-4651-a360-03f415633d41" providerId="AD"/>
      </p:ext>
    </p:extLst>
  </p:cmAuthor>
  <p:cmAuthor id="21" name="Jerfiz Constanzo" initials="JC" lastIdx="12" clrIdx="20">
    <p:extLst>
      <p:ext uri="{19B8F6BF-5375-455C-9EA6-DF929625EA0E}">
        <p15:presenceInfo xmlns:p15="http://schemas.microsoft.com/office/powerpoint/2012/main" userId="S::jconstanzo@clinicaloptions.com::7388c342-66f0-4154-bcdf-657d8197f1ae" providerId="AD"/>
      </p:ext>
    </p:extLst>
  </p:cmAuthor>
  <p:cmAuthor id="22" name="Timothy Quill" initials="TQ" lastIdx="1" clrIdx="21">
    <p:extLst>
      <p:ext uri="{19B8F6BF-5375-455C-9EA6-DF929625EA0E}">
        <p15:presenceInfo xmlns:p15="http://schemas.microsoft.com/office/powerpoint/2012/main" userId="S::tquill@clinicaloptions.com::b1dc6efb-2995-45e7-a306-57a2c67aa8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F7C8CA-D4AE-4C74-A6C0-F00CD15EF3AB}" v="147" dt="2025-10-28T18:54:53.416"/>
    <p1510:client id="{81BA2A60-EC75-4277-8056-43F25A53A2FD}" v="1" dt="2025-10-28T20:44:20.154"/>
    <p1510:client id="{88CC9AC3-94DC-43DD-94B6-F386120409E4}" v="9" dt="2025-10-29T14:35:25.428"/>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50" autoAdjust="0"/>
    <p:restoredTop sz="81630" autoAdjust="0"/>
  </p:normalViewPr>
  <p:slideViewPr>
    <p:cSldViewPr snapToGrid="0">
      <p:cViewPr varScale="1">
        <p:scale>
          <a:sx n="60" d="100"/>
          <a:sy n="60" d="100"/>
        </p:scale>
        <p:origin x="816" y="52"/>
      </p:cViewPr>
      <p:guideLst/>
    </p:cSldViewPr>
  </p:slideViewPr>
  <p:notesTextViewPr>
    <p:cViewPr>
      <p:scale>
        <a:sx n="110" d="100"/>
        <a:sy n="110" d="100"/>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91609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a:t>
            </a:r>
            <a:r>
              <a:rPr lang="en-GB" altLang="en-US" dirty="0">
                <a:solidFill>
                  <a:srgbClr val="FEFDDE"/>
                </a:solidFill>
                <a:latin typeface="Arial" panose="020B0604020202020204" pitchFamily="34" charset="0"/>
              </a:rPr>
              <a:t>website </a:t>
            </a:r>
            <a:r>
              <a:rPr lang="en-GB" altLang="en-US">
                <a:solidFill>
                  <a:srgbClr val="FEFDDE"/>
                </a:solidFill>
                <a:latin typeface="Arial" panose="020B0604020202020204" pitchFamily="34" charset="0"/>
              </a:rPr>
              <a:t>reflect the views of the authors of the CCO material, not those of Clinical Care Options, LLC, the CME providers, or the companies providing educational grants. The materials may discuss uses and dosages for therapeutic products that have not been approved by the </a:t>
            </a:r>
            <a:r>
              <a:rPr lang="en-GB" altLang="en-US" dirty="0">
                <a:solidFill>
                  <a:srgbClr val="FEFDDE"/>
                </a:solidFill>
                <a:latin typeface="Arial" panose="020B0604020202020204" pitchFamily="34" charset="0"/>
              </a:rPr>
              <a:t>FDA</a:t>
            </a:r>
            <a:r>
              <a:rPr lang="en-GB" altLang="en-US">
                <a:solidFill>
                  <a:srgbClr val="FEFDDE"/>
                </a:solidFill>
                <a:latin typeface="Arial" panose="020B0604020202020204" pitchFamily="34" charset="0"/>
              </a:rPr>
              <a:t>.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a:p>
        </p:txBody>
      </p:sp>
    </p:spTree>
    <p:extLst>
      <p:ext uri="{BB962C8B-B14F-4D97-AF65-F5344CB8AC3E}">
        <p14:creationId xmlns:p14="http://schemas.microsoft.com/office/powerpoint/2010/main" val="1250629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a:p>
        </p:txBody>
      </p:sp>
    </p:spTree>
    <p:extLst>
      <p:ext uri="{BB962C8B-B14F-4D97-AF65-F5344CB8AC3E}">
        <p14:creationId xmlns:p14="http://schemas.microsoft.com/office/powerpoint/2010/main" val="22873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122966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2626553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FEDEF-2A70-759B-BE0B-CB785EC1AD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CBE8D8-A810-B808-81CA-060577A91DC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D06A6B9-5D33-D794-6C8B-43495650E9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124F27-FAC6-2E04-A1B9-60DE33069AC0}"/>
              </a:ext>
            </a:extLst>
          </p:cNvPr>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3716639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38659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410D0-C59E-D059-6257-9C20CB9850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F16C4A-22E1-D59D-C1FF-F2D018F242B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3BC4806-D119-D8D0-E684-7E9955F10E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DDA9F7-3852-67F5-F4F3-730DE935799E}"/>
              </a:ext>
            </a:extLst>
          </p:cNvPr>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a:p>
        </p:txBody>
      </p:sp>
    </p:spTree>
    <p:extLst>
      <p:ext uri="{BB962C8B-B14F-4D97-AF65-F5344CB8AC3E}">
        <p14:creationId xmlns:p14="http://schemas.microsoft.com/office/powerpoint/2010/main" val="1934558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EDGE-Gastric Arm A1 Update: </a:t>
            </a:r>
            <a:r>
              <a:rPr lang="en-US" dirty="0"/>
              <a:t>Phase II Trial of Domvanalimab, Zimberelimab, and FOLFOX in Previously Untreated Advanced HER2-Negative GC/GEJC/EAC</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9806"/>
            <a:ext cx="78474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buNone/>
            </a:pPr>
            <a:r>
              <a:rPr lang="en-US" sz="1200" b="0" dirty="0">
                <a:solidFill>
                  <a:schemeClr val="bg1"/>
                </a:solidFill>
                <a:latin typeface="Calibri" panose="020F0502020204030204" pitchFamily="34" charset="0"/>
              </a:rPr>
              <a:t>Supported by educational grants from AstraZeneca; Daiichi Sankyo, Inc</a:t>
            </a:r>
            <a:r>
              <a:rPr lang="en-US" sz="1200" b="0">
                <a:solidFill>
                  <a:schemeClr val="bg1"/>
                </a:solidFill>
                <a:latin typeface="Calibri" panose="020F0502020204030204" pitchFamily="34" charset="0"/>
              </a:rPr>
              <a:t>.; </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Gilead </a:t>
            </a:r>
            <a:r>
              <a:rPr lang="en-US" sz="1200" b="0" dirty="0">
                <a:solidFill>
                  <a:schemeClr val="bg1"/>
                </a:solidFill>
                <a:latin typeface="Calibri" panose="020F0502020204030204" pitchFamily="34" charset="0"/>
              </a:rPr>
              <a:t>Sciences, Inc.; Incyte; and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ESMO 2025 Congress, October 17-21, 2025</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EDGE-Gastric Arm A1: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9759" y="1428204"/>
            <a:ext cx="10877529" cy="4650686"/>
          </a:xfrm>
        </p:spPr>
        <p:txBody>
          <a:bodyPr/>
          <a:lstStyle/>
          <a:p>
            <a:pPr>
              <a:spcBef>
                <a:spcPts val="600"/>
              </a:spcBef>
            </a:pPr>
            <a:r>
              <a:rPr lang="en-US" altLang="en-US" sz="2400" dirty="0"/>
              <a:t>Current treatment paradigm for metastatic gastroesophageal cancers now includes chemotherapy combined with PD-1 blockade</a:t>
            </a:r>
            <a:r>
              <a:rPr lang="en-US" altLang="en-US" sz="2400" baseline="30000" dirty="0"/>
              <a:t>1</a:t>
            </a:r>
          </a:p>
          <a:p>
            <a:pPr lvl="1">
              <a:spcBef>
                <a:spcPts val="600"/>
              </a:spcBef>
            </a:pPr>
            <a:r>
              <a:rPr lang="en-US" altLang="en-US" sz="2200" dirty="0"/>
              <a:t>Targeting both TIGIT and PD-1 may augment antitumor immune responses over targeting PD-1 alone in patients with advanced gastroesophageal cancers</a:t>
            </a:r>
            <a:r>
              <a:rPr lang="en-US" altLang="en-US" sz="2200" baseline="30000" dirty="0"/>
              <a:t>2</a:t>
            </a:r>
            <a:endParaRPr lang="en-US" altLang="en-US" sz="2200" dirty="0"/>
          </a:p>
          <a:p>
            <a:pPr>
              <a:spcBef>
                <a:spcPts val="600"/>
              </a:spcBef>
            </a:pPr>
            <a:r>
              <a:rPr lang="en-US" altLang="en-US" sz="2400" dirty="0"/>
              <a:t>Domvanalimab is an investigational Fc-silent anti-TIGIT antibody that has shown benefit when added to anti–PD-1 therapy</a:t>
            </a:r>
            <a:r>
              <a:rPr lang="en-US" altLang="en-US" sz="2400" baseline="30000" dirty="0"/>
              <a:t>3</a:t>
            </a:r>
            <a:endParaRPr lang="en-US" altLang="en-US" sz="2200" dirty="0"/>
          </a:p>
          <a:p>
            <a:pPr>
              <a:spcBef>
                <a:spcPts val="600"/>
              </a:spcBef>
            </a:pPr>
            <a:r>
              <a:rPr lang="en-US" altLang="en-US" sz="2400" dirty="0"/>
              <a:t>Phase II multicohort EDGE-Gastric study is evaluating domvanalimab and zimberelimab in previously treated/untreated patients with advanced gastroesophageal cancers</a:t>
            </a:r>
          </a:p>
          <a:p>
            <a:pPr>
              <a:spcBef>
                <a:spcPts val="600"/>
              </a:spcBef>
            </a:pPr>
            <a:r>
              <a:rPr lang="en-US" altLang="en-US" sz="2400" dirty="0"/>
              <a:t>Current analysis reports updated outcomes from arm A1 evaluating domvanalimab and zimberelimab + FOLFOX in patients with previously untreated advanced </a:t>
            </a:r>
            <a:r>
              <a:rPr lang="en-US" altLang="en-US" sz="2400" i="1" dirty="0"/>
              <a:t>HER2-</a:t>
            </a:r>
            <a:r>
              <a:rPr lang="en-US" altLang="en-US" sz="2400" dirty="0"/>
              <a:t>negative GC/GEJC/EAC</a:t>
            </a:r>
            <a:r>
              <a:rPr lang="en-US" altLang="en-US" sz="2400" baseline="30000" dirty="0"/>
              <a:t>4,5</a:t>
            </a:r>
          </a:p>
        </p:txBody>
      </p:sp>
      <p:sp>
        <p:nvSpPr>
          <p:cNvPr id="2" name="Text Box 11">
            <a:extLst>
              <a:ext uri="{FF2B5EF4-FFF2-40B4-BE49-F238E27FC236}">
                <a16:creationId xmlns:a16="http://schemas.microsoft.com/office/drawing/2014/main" id="{91A9AE77-81B7-F54C-4EF8-A7495A0E4623}"/>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R="0" lvl="0" algn="l" defTabSz="914400" rtl="0" eaLnBrk="1" fontAlgn="base" latinLnBrk="0" hangingPunct="1">
              <a:lnSpc>
                <a:spcPct val="100000"/>
              </a:lnSpc>
              <a:spcBef>
                <a:spcPct val="0"/>
              </a:spcBef>
              <a:spcAft>
                <a:spcPct val="0"/>
              </a:spcAft>
              <a:buClrTx/>
              <a:buSz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Hairoula. Medicine (Baltimore). 2025;104:e41751. 2. Wainberg. ESMO 2021. Abstr LBA-5. 3. Johnson. 2022 ASCO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Monthly Plenary Series. Abstr 397600. 4</a:t>
            </a:r>
            <a:r>
              <a:rPr lang="en-US" altLang="en-US" sz="1200" b="0" dirty="0">
                <a:solidFill>
                  <a:srgbClr val="455560"/>
                </a:solidFill>
                <a:latin typeface="Calibri" panose="020F0502020204030204" pitchFamily="34" charset="0"/>
              </a:rPr>
              <a: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Janjigian. ESMO 2025. Abstr 2112MO. 5. Janjigian. Nat Med. 2025;[Epub].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EDGE-Gastric Arm A1: </a:t>
            </a:r>
            <a:r>
              <a:rPr lang="en-US" altLang="en-US" dirty="0"/>
              <a:t>Study Design</a:t>
            </a:r>
          </a:p>
        </p:txBody>
      </p:sp>
      <p:sp>
        <p:nvSpPr>
          <p:cNvPr id="3" name="Content Placeholder 2">
            <a:extLst>
              <a:ext uri="{FF2B5EF4-FFF2-40B4-BE49-F238E27FC236}">
                <a16:creationId xmlns:a16="http://schemas.microsoft.com/office/drawing/2014/main" id="{913AA0EE-EA37-0456-7363-E53C81F22975}"/>
              </a:ext>
            </a:extLst>
          </p:cNvPr>
          <p:cNvSpPr>
            <a:spLocks noGrp="1"/>
          </p:cNvSpPr>
          <p:nvPr>
            <p:ph idx="1"/>
          </p:nvPr>
        </p:nvSpPr>
        <p:spPr>
          <a:xfrm>
            <a:off x="604675" y="1504950"/>
            <a:ext cx="10877529" cy="4658783"/>
          </a:xfrm>
        </p:spPr>
        <p:txBody>
          <a:bodyPr/>
          <a:lstStyle/>
          <a:p>
            <a:r>
              <a:rPr lang="en-US" sz="2200" dirty="0"/>
              <a:t>Multicenter, open-label, multicohort phase II trial (data cutoff: March 3, 2025)</a:t>
            </a:r>
          </a:p>
          <a:p>
            <a:endParaRPr lang="en-US" sz="2200" dirty="0"/>
          </a:p>
          <a:p>
            <a:endParaRPr lang="en-US" sz="2200" dirty="0"/>
          </a:p>
          <a:p>
            <a:endParaRPr lang="en-US" sz="2200" dirty="0"/>
          </a:p>
          <a:p>
            <a:endParaRPr lang="en-US" sz="2200" dirty="0"/>
          </a:p>
          <a:p>
            <a:endParaRPr lang="en-US" sz="2200" dirty="0"/>
          </a:p>
          <a:p>
            <a:pPr marL="0" indent="0">
              <a:buNone/>
            </a:pPr>
            <a:endParaRPr lang="en-US" sz="2200" dirty="0"/>
          </a:p>
          <a:p>
            <a:r>
              <a:rPr lang="en-US" sz="2200" b="1" dirty="0"/>
              <a:t>Primary endpoint: </a:t>
            </a:r>
            <a:r>
              <a:rPr lang="en-US" sz="2200" dirty="0"/>
              <a:t>safety and ORR per investigator up to 18 mo</a:t>
            </a:r>
          </a:p>
          <a:p>
            <a:r>
              <a:rPr lang="en-US" sz="2200" b="1" dirty="0"/>
              <a:t>Key secondary endpoints: </a:t>
            </a:r>
            <a:r>
              <a:rPr lang="en-US" sz="2200" dirty="0"/>
              <a:t>ORR by PD-L1 status, OS, PFS, DoR, PK, and antidrug antibodies</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NCT05329766. Janjigian. ESMO 2025. Abstr 2112MO. Janjigian. Nat Med. 2025;[Epub].</a:t>
            </a:r>
          </a:p>
        </p:txBody>
      </p:sp>
      <p:sp>
        <p:nvSpPr>
          <p:cNvPr id="11" name="Rectangle 49">
            <a:extLst>
              <a:ext uri="{FF2B5EF4-FFF2-40B4-BE49-F238E27FC236}">
                <a16:creationId xmlns:a16="http://schemas.microsoft.com/office/drawing/2014/main" id="{4A9D1FE6-FC2C-1644-9938-BD11F56F10B4}"/>
              </a:ext>
            </a:extLst>
          </p:cNvPr>
          <p:cNvSpPr>
            <a:spLocks noChangeArrowheads="1"/>
          </p:cNvSpPr>
          <p:nvPr/>
        </p:nvSpPr>
        <p:spPr bwMode="auto">
          <a:xfrm>
            <a:off x="4678018" y="3158801"/>
            <a:ext cx="3622193" cy="78274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None/>
              <a:defRPr/>
            </a:pPr>
            <a:r>
              <a:rPr kumimoji="0" lang="en-US" altLang="en-US" sz="14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Domvanalimab</a:t>
            </a:r>
            <a:r>
              <a:rPr lang="en-US" altLang="en-US" sz="1400" b="0" dirty="0">
                <a:solidFill>
                  <a:srgbClr val="FFFFFF"/>
                </a:solidFill>
                <a:latin typeface="Calibri" panose="020F0502020204030204" pitchFamily="34" charset="0"/>
              </a:rPr>
              <a:t> 1600 mg Q4W + </a:t>
            </a:r>
            <a:br>
              <a:rPr lang="en-US" altLang="en-US" sz="1400" b="0" dirty="0">
                <a:solidFill>
                  <a:srgbClr val="FFFFFF"/>
                </a:solidFill>
                <a:latin typeface="Calibri" panose="020F0502020204030204" pitchFamily="34" charset="0"/>
              </a:rPr>
            </a:br>
            <a:r>
              <a:rPr kumimoji="0" lang="en-US" altLang="en-US" sz="14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zimberelimab</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480 mg Q4W + </a:t>
            </a:r>
            <a:r>
              <a:rPr lang="en-US" altLang="en-US" sz="1400" dirty="0">
                <a:solidFill>
                  <a:srgbClr val="FFFFFF"/>
                </a:solidFill>
                <a:latin typeface="Calibri" panose="020F0502020204030204" pitchFamily="34" charset="0"/>
              </a:rPr>
              <a:t>FOLFOX</a:t>
            </a:r>
            <a:r>
              <a:rPr lang="en-US" altLang="en-US" sz="1400" b="0" dirty="0">
                <a:solidFill>
                  <a:srgbClr val="FFFFFF"/>
                </a:solidFill>
                <a:latin typeface="Calibri" panose="020F0502020204030204" pitchFamily="34" charset="0"/>
              </a:rPr>
              <a:t> Q2W</a:t>
            </a:r>
            <a:br>
              <a:rPr lang="en-US" altLang="en-US" sz="1400" b="0" dirty="0">
                <a:solidFill>
                  <a:srgbClr val="FFFFFF"/>
                </a:solidFill>
                <a:latin typeface="Calibri" panose="020F0502020204030204" pitchFamily="34" charset="0"/>
              </a:rPr>
            </a:br>
            <a:r>
              <a:rPr lang="en-US" altLang="en-US" sz="1400" b="0" dirty="0">
                <a:solidFill>
                  <a:srgbClr val="FFFFFF"/>
                </a:solidFill>
                <a:latin typeface="Calibri" panose="020F0502020204030204" pitchFamily="34" charset="0"/>
              </a:rPr>
              <a:t>(n = 41)</a:t>
            </a:r>
            <a:endParaRPr kumimoji="0" lang="en-US" alt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Line 54">
            <a:extLst>
              <a:ext uri="{FF2B5EF4-FFF2-40B4-BE49-F238E27FC236}">
                <a16:creationId xmlns:a16="http://schemas.microsoft.com/office/drawing/2014/main" id="{DF502812-390F-BE21-31A5-E060F42976E3}"/>
              </a:ext>
            </a:extLst>
          </p:cNvPr>
          <p:cNvSpPr>
            <a:spLocks noChangeShapeType="1"/>
          </p:cNvSpPr>
          <p:nvPr/>
        </p:nvSpPr>
        <p:spPr bwMode="auto">
          <a:xfrm>
            <a:off x="4342337" y="3527378"/>
            <a:ext cx="24840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 Box 45">
            <a:extLst>
              <a:ext uri="{FF2B5EF4-FFF2-40B4-BE49-F238E27FC236}">
                <a16:creationId xmlns:a16="http://schemas.microsoft.com/office/drawing/2014/main" id="{3F77166B-4732-A9B1-BECE-55DE7354199E}"/>
              </a:ext>
            </a:extLst>
          </p:cNvPr>
          <p:cNvSpPr txBox="1">
            <a:spLocks noChangeArrowheads="1"/>
          </p:cNvSpPr>
          <p:nvPr/>
        </p:nvSpPr>
        <p:spPr bwMode="auto">
          <a:xfrm>
            <a:off x="968213" y="2530854"/>
            <a:ext cx="3286846" cy="18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spcBef>
                <a:spcPct val="0"/>
              </a:spcBef>
              <a:spcAft>
                <a:spcPct val="0"/>
              </a:spcAft>
              <a:buClrTx/>
              <a:buNone/>
              <a:defRPr/>
            </a:pPr>
            <a:r>
              <a:rPr lang="en-GB" altLang="en-US" sz="1600" b="0" dirty="0">
                <a:solidFill>
                  <a:srgbClr val="000000"/>
                </a:solidFill>
                <a:latin typeface="Calibri" panose="020F0502020204030204" pitchFamily="34" charset="0"/>
              </a:rPr>
              <a:t>Adults with previously untreated and locally advanced unresectable or metastatic gastric cancer, GEJ adenocarcinoma, or oesophageal adenocarcinoma; ECOG PS ≤1; measurable target lesion per RECIST v1.1; any PD-L1 level; no </a:t>
            </a:r>
            <a:r>
              <a:rPr lang="en-GB" altLang="en-US" sz="1600" b="0" i="1" dirty="0">
                <a:solidFill>
                  <a:srgbClr val="000000"/>
                </a:solidFill>
                <a:latin typeface="Calibri" panose="020F0502020204030204" pitchFamily="34" charset="0"/>
              </a:rPr>
              <a:t>HER2-</a:t>
            </a:r>
            <a:r>
              <a:rPr lang="en-GB" altLang="en-US" sz="1600" b="0" dirty="0">
                <a:solidFill>
                  <a:srgbClr val="000000"/>
                </a:solidFill>
                <a:latin typeface="Calibri" panose="020F0502020204030204" pitchFamily="34" charset="0"/>
              </a:rPr>
              <a:t>positive tumor; no CNS metastases</a:t>
            </a:r>
          </a:p>
        </p:txBody>
      </p:sp>
      <p:sp>
        <p:nvSpPr>
          <p:cNvPr id="21" name="TextBox 20">
            <a:extLst>
              <a:ext uri="{FF2B5EF4-FFF2-40B4-BE49-F238E27FC236}">
                <a16:creationId xmlns:a16="http://schemas.microsoft.com/office/drawing/2014/main" id="{5A43A7BE-8460-8116-C7AA-28CDED214899}"/>
              </a:ext>
            </a:extLst>
          </p:cNvPr>
          <p:cNvSpPr txBox="1"/>
          <p:nvPr/>
        </p:nvSpPr>
        <p:spPr bwMode="auto">
          <a:xfrm>
            <a:off x="3216154" y="1939515"/>
            <a:ext cx="36227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1L Therapy</a:t>
            </a:r>
          </a:p>
        </p:txBody>
      </p:sp>
      <p:sp>
        <p:nvSpPr>
          <p:cNvPr id="25" name="Line 54">
            <a:extLst>
              <a:ext uri="{FF2B5EF4-FFF2-40B4-BE49-F238E27FC236}">
                <a16:creationId xmlns:a16="http://schemas.microsoft.com/office/drawing/2014/main" id="{968B1C00-E798-758F-43BD-3654464D09D7}"/>
              </a:ext>
            </a:extLst>
          </p:cNvPr>
          <p:cNvSpPr>
            <a:spLocks noChangeShapeType="1"/>
          </p:cNvSpPr>
          <p:nvPr/>
        </p:nvSpPr>
        <p:spPr bwMode="auto">
          <a:xfrm>
            <a:off x="8351109" y="3580387"/>
            <a:ext cx="24840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Text Box 45">
            <a:extLst>
              <a:ext uri="{FF2B5EF4-FFF2-40B4-BE49-F238E27FC236}">
                <a16:creationId xmlns:a16="http://schemas.microsoft.com/office/drawing/2014/main" id="{7582514B-1ADB-34B1-7C17-A5F49B3684E1}"/>
              </a:ext>
            </a:extLst>
          </p:cNvPr>
          <p:cNvSpPr txBox="1">
            <a:spLocks noChangeArrowheads="1"/>
          </p:cNvSpPr>
          <p:nvPr/>
        </p:nvSpPr>
        <p:spPr bwMode="auto">
          <a:xfrm>
            <a:off x="8617228" y="3230837"/>
            <a:ext cx="247129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spcBef>
                <a:spcPct val="0"/>
              </a:spcBef>
              <a:spcAft>
                <a:spcPct val="0"/>
              </a:spcAft>
              <a:buClrTx/>
              <a:buNone/>
              <a:defRPr/>
            </a:pPr>
            <a:r>
              <a:rPr lang="en-GB" altLang="en-US" sz="1600" b="0" dirty="0">
                <a:solidFill>
                  <a:srgbClr val="000000"/>
                </a:solidFill>
                <a:latin typeface="Calibri" panose="020F0502020204030204" pitchFamily="34" charset="0"/>
              </a:rPr>
              <a:t>Treatment until disease progression or unacceptable toxicity</a:t>
            </a:r>
          </a:p>
        </p:txBody>
      </p:sp>
      <p:sp>
        <p:nvSpPr>
          <p:cNvPr id="35" name="Text Box 45">
            <a:extLst>
              <a:ext uri="{FF2B5EF4-FFF2-40B4-BE49-F238E27FC236}">
                <a16:creationId xmlns:a16="http://schemas.microsoft.com/office/drawing/2014/main" id="{D8D1F9E3-C599-CA8F-CE97-9325DDC82A4C}"/>
              </a:ext>
            </a:extLst>
          </p:cNvPr>
          <p:cNvSpPr txBox="1">
            <a:spLocks noChangeArrowheads="1"/>
          </p:cNvSpPr>
          <p:nvPr/>
        </p:nvSpPr>
        <p:spPr bwMode="auto">
          <a:xfrm>
            <a:off x="4677416" y="3941542"/>
            <a:ext cx="3622795" cy="52322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GB" altLang="en-US" sz="1400" b="0" dirty="0">
                <a:solidFill>
                  <a:srgbClr val="000000"/>
                </a:solidFill>
                <a:latin typeface="Calibri" panose="020F0502020204030204" pitchFamily="34" charset="0"/>
              </a:rPr>
              <a:t>Imaging assessment every 6 wk through Wk 48 or EOT then every 12 wk</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02174-27B1-0D6F-EAD3-66C0CCAF2B66}"/>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49ABD492-46C1-A6E9-F5DD-D1FDF67F755C}"/>
              </a:ext>
            </a:extLst>
          </p:cNvPr>
          <p:cNvSpPr>
            <a:spLocks noGrp="1" noChangeArrowheads="1"/>
          </p:cNvSpPr>
          <p:nvPr>
            <p:ph type="title"/>
          </p:nvPr>
        </p:nvSpPr>
        <p:spPr/>
        <p:txBody>
          <a:bodyPr/>
          <a:lstStyle/>
          <a:p>
            <a:r>
              <a:rPr lang="en-US" dirty="0"/>
              <a:t>EDGE-Gastric Arm A1: Baseline Characteristics</a:t>
            </a:r>
            <a:endParaRPr lang="en-US" altLang="en-US" dirty="0"/>
          </a:p>
        </p:txBody>
      </p:sp>
      <p:graphicFrame>
        <p:nvGraphicFramePr>
          <p:cNvPr id="8" name="Group 3">
            <a:extLst>
              <a:ext uri="{FF2B5EF4-FFF2-40B4-BE49-F238E27FC236}">
                <a16:creationId xmlns:a16="http://schemas.microsoft.com/office/drawing/2014/main" id="{C168AD83-C6F7-F7FB-E3C3-D2D86AFD08DE}"/>
              </a:ext>
            </a:extLst>
          </p:cNvPr>
          <p:cNvGraphicFramePr>
            <a:graphicFrameLocks/>
          </p:cNvGraphicFramePr>
          <p:nvPr>
            <p:extLst>
              <p:ext uri="{D42A27DB-BD31-4B8C-83A1-F6EECF244321}">
                <p14:modId xmlns:p14="http://schemas.microsoft.com/office/powerpoint/2010/main" val="2876164399"/>
              </p:ext>
            </p:extLst>
          </p:nvPr>
        </p:nvGraphicFramePr>
        <p:xfrm>
          <a:off x="723900" y="1510730"/>
          <a:ext cx="5239745" cy="3652314"/>
        </p:xfrm>
        <a:graphic>
          <a:graphicData uri="http://schemas.openxmlformats.org/drawingml/2006/table">
            <a:tbl>
              <a:tblPr/>
              <a:tblGrid>
                <a:gridCol w="4005602">
                  <a:extLst>
                    <a:ext uri="{9D8B030D-6E8A-4147-A177-3AD203B41FA5}">
                      <a16:colId xmlns:a16="http://schemas.microsoft.com/office/drawing/2014/main" val="20000"/>
                    </a:ext>
                  </a:extLst>
                </a:gridCol>
                <a:gridCol w="1234143">
                  <a:extLst>
                    <a:ext uri="{9D8B030D-6E8A-4147-A177-3AD203B41FA5}">
                      <a16:colId xmlns:a16="http://schemas.microsoft.com/office/drawing/2014/main" val="20001"/>
                    </a:ext>
                  </a:extLst>
                </a:gridCol>
              </a:tblGrid>
              <a:tr h="3141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Cohort A1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562432421"/>
                  </a:ext>
                </a:extLst>
              </a:tr>
              <a:tr h="2848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(30-82)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818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sex,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4464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Country,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South Korea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United States/France</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467948"/>
                  </a:ext>
                </a:extLst>
              </a:tr>
              <a:tr h="1818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41037475"/>
                  </a:ext>
                </a:extLst>
              </a:tr>
              <a:tr h="12443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Histologically confirmed diagnosis,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Gastric adenocarcinoma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GEJ adenocarcinoma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Esophageal adenocarcinoma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34204381"/>
                  </a:ext>
                </a:extLst>
              </a:tr>
            </a:tbl>
          </a:graphicData>
        </a:graphic>
      </p:graphicFrame>
      <p:graphicFrame>
        <p:nvGraphicFramePr>
          <p:cNvPr id="4" name="Group 3">
            <a:extLst>
              <a:ext uri="{FF2B5EF4-FFF2-40B4-BE49-F238E27FC236}">
                <a16:creationId xmlns:a16="http://schemas.microsoft.com/office/drawing/2014/main" id="{F49740E8-07A8-0BF5-31CA-DE828C95D482}"/>
              </a:ext>
            </a:extLst>
          </p:cNvPr>
          <p:cNvGraphicFramePr>
            <a:graphicFrameLocks/>
          </p:cNvGraphicFramePr>
          <p:nvPr>
            <p:extLst>
              <p:ext uri="{D42A27DB-BD31-4B8C-83A1-F6EECF244321}">
                <p14:modId xmlns:p14="http://schemas.microsoft.com/office/powerpoint/2010/main" val="1947215609"/>
              </p:ext>
            </p:extLst>
          </p:nvPr>
        </p:nvGraphicFramePr>
        <p:xfrm>
          <a:off x="6243207" y="1510730"/>
          <a:ext cx="5224893" cy="4358720"/>
        </p:xfrm>
        <a:graphic>
          <a:graphicData uri="http://schemas.openxmlformats.org/drawingml/2006/table">
            <a:tbl>
              <a:tblPr/>
              <a:tblGrid>
                <a:gridCol w="3986480">
                  <a:extLst>
                    <a:ext uri="{9D8B030D-6E8A-4147-A177-3AD203B41FA5}">
                      <a16:colId xmlns:a16="http://schemas.microsoft.com/office/drawing/2014/main" val="20000"/>
                    </a:ext>
                  </a:extLst>
                </a:gridCol>
                <a:gridCol w="1238413">
                  <a:extLst>
                    <a:ext uri="{9D8B030D-6E8A-4147-A177-3AD203B41FA5}">
                      <a16:colId xmlns:a16="http://schemas.microsoft.com/office/drawing/2014/main" val="20001"/>
                    </a:ext>
                  </a:extLst>
                </a:gridCol>
              </a:tblGrid>
              <a:tr h="2351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Characteristic, n (%)</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Cohort A1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562432421"/>
                  </a:ext>
                </a:extLst>
              </a:tr>
              <a:tr h="3359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Current disease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Locally advanced unresectable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Metastatic</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3359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Location of metastases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Liver</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Peritoneal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12 (29)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4367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TAP category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&lt;1%</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41037475"/>
                  </a:ext>
                </a:extLst>
              </a:tr>
              <a:tr h="3359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MSI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High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Low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Stable</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34204381"/>
                  </a:ext>
                </a:extLst>
              </a:tr>
            </a:tbl>
          </a:graphicData>
        </a:graphic>
      </p:graphicFrame>
      <p:sp>
        <p:nvSpPr>
          <p:cNvPr id="9" name="Text Box 11">
            <a:extLst>
              <a:ext uri="{FF2B5EF4-FFF2-40B4-BE49-F238E27FC236}">
                <a16:creationId xmlns:a16="http://schemas.microsoft.com/office/drawing/2014/main" id="{C37E006E-2CAA-E718-4BFE-0D220AFA331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Janjigian. ESMO 2025. Abstr 2112MO. Janjigian. Nat Med. 2025;[Epub].</a:t>
            </a:r>
          </a:p>
        </p:txBody>
      </p:sp>
      <p:sp>
        <p:nvSpPr>
          <p:cNvPr id="10" name="TextBox 9">
            <a:extLst>
              <a:ext uri="{FF2B5EF4-FFF2-40B4-BE49-F238E27FC236}">
                <a16:creationId xmlns:a16="http://schemas.microsoft.com/office/drawing/2014/main" id="{039A1787-0223-A9A1-D970-77490E510E9E}"/>
              </a:ext>
            </a:extLst>
          </p:cNvPr>
          <p:cNvSpPr txBox="1"/>
          <p:nvPr/>
        </p:nvSpPr>
        <p:spPr bwMode="auto">
          <a:xfrm>
            <a:off x="6243207" y="5850595"/>
            <a:ext cx="4829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 patients with MSI status unknown.</a:t>
            </a:r>
          </a:p>
        </p:txBody>
      </p:sp>
    </p:spTree>
    <p:extLst>
      <p:ext uri="{BB962C8B-B14F-4D97-AF65-F5344CB8AC3E}">
        <p14:creationId xmlns:p14="http://schemas.microsoft.com/office/powerpoint/2010/main" val="681436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8" y="238127"/>
            <a:ext cx="11068719" cy="1103313"/>
          </a:xfrm>
        </p:spPr>
        <p:txBody>
          <a:bodyPr/>
          <a:lstStyle/>
          <a:p>
            <a:r>
              <a:rPr lang="en-US" dirty="0"/>
              <a:t>EDGE-Gastric Arm A1: ORR (Primary Endpoint), DCR, DoR</a:t>
            </a:r>
            <a:endParaRPr lang="en-US" altLang="en-US" dirty="0"/>
          </a:p>
        </p:txBody>
      </p:sp>
      <p:sp>
        <p:nvSpPr>
          <p:cNvPr id="10" name="Content Placeholder 9">
            <a:extLst>
              <a:ext uri="{FF2B5EF4-FFF2-40B4-BE49-F238E27FC236}">
                <a16:creationId xmlns:a16="http://schemas.microsoft.com/office/drawing/2014/main" id="{FA6CD399-1EBE-AF92-3D42-E5E67931FD28}"/>
              </a:ext>
            </a:extLst>
          </p:cNvPr>
          <p:cNvSpPr>
            <a:spLocks noGrp="1"/>
          </p:cNvSpPr>
          <p:nvPr>
            <p:ph idx="1"/>
          </p:nvPr>
        </p:nvSpPr>
        <p:spPr>
          <a:xfrm>
            <a:off x="670281" y="1524473"/>
            <a:ext cx="10851438" cy="392110"/>
          </a:xfrm>
        </p:spPr>
        <p:txBody>
          <a:bodyPr/>
          <a:lstStyle/>
          <a:p>
            <a:r>
              <a:rPr lang="en-US" sz="2000" dirty="0"/>
              <a:t>Median follow-up: 26.4 mo</a:t>
            </a:r>
          </a:p>
        </p:txBody>
      </p:sp>
      <p:graphicFrame>
        <p:nvGraphicFramePr>
          <p:cNvPr id="8" name="Group 3">
            <a:extLst>
              <a:ext uri="{FF2B5EF4-FFF2-40B4-BE49-F238E27FC236}">
                <a16:creationId xmlns:a16="http://schemas.microsoft.com/office/drawing/2014/main" id="{620E91E2-C9FF-802B-5B8C-DC71B37787D5}"/>
              </a:ext>
            </a:extLst>
          </p:cNvPr>
          <p:cNvGraphicFramePr>
            <a:graphicFrameLocks/>
          </p:cNvGraphicFramePr>
          <p:nvPr>
            <p:extLst>
              <p:ext uri="{D42A27DB-BD31-4B8C-83A1-F6EECF244321}">
                <p14:modId xmlns:p14="http://schemas.microsoft.com/office/powerpoint/2010/main" val="4212067100"/>
              </p:ext>
            </p:extLst>
          </p:nvPr>
        </p:nvGraphicFramePr>
        <p:xfrm>
          <a:off x="723900" y="1951082"/>
          <a:ext cx="10755316" cy="3019473"/>
        </p:xfrm>
        <a:graphic>
          <a:graphicData uri="http://schemas.openxmlformats.org/drawingml/2006/table">
            <a:tbl>
              <a:tblPr/>
              <a:tblGrid>
                <a:gridCol w="2674840">
                  <a:extLst>
                    <a:ext uri="{9D8B030D-6E8A-4147-A177-3AD203B41FA5}">
                      <a16:colId xmlns:a16="http://schemas.microsoft.com/office/drawing/2014/main" val="20000"/>
                    </a:ext>
                  </a:extLst>
                </a:gridCol>
                <a:gridCol w="2020119">
                  <a:extLst>
                    <a:ext uri="{9D8B030D-6E8A-4147-A177-3AD203B41FA5}">
                      <a16:colId xmlns:a16="http://schemas.microsoft.com/office/drawing/2014/main" val="20001"/>
                    </a:ext>
                  </a:extLst>
                </a:gridCol>
                <a:gridCol w="2020119">
                  <a:extLst>
                    <a:ext uri="{9D8B030D-6E8A-4147-A177-3AD203B41FA5}">
                      <a16:colId xmlns:a16="http://schemas.microsoft.com/office/drawing/2014/main" val="2359251890"/>
                    </a:ext>
                  </a:extLst>
                </a:gridCol>
                <a:gridCol w="2020119">
                  <a:extLst>
                    <a:ext uri="{9D8B030D-6E8A-4147-A177-3AD203B41FA5}">
                      <a16:colId xmlns:a16="http://schemas.microsoft.com/office/drawing/2014/main" val="1338609916"/>
                    </a:ext>
                  </a:extLst>
                </a:gridCol>
                <a:gridCol w="2020119">
                  <a:extLst>
                    <a:ext uri="{9D8B030D-6E8A-4147-A177-3AD203B41FA5}">
                      <a16:colId xmlns:a16="http://schemas.microsoft.com/office/drawing/2014/main" val="1240921588"/>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Arm A1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TAP ≥5%</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TAP 1% cutoff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562432421"/>
                  </a:ext>
                </a:extLst>
              </a:tr>
              <a:tr h="0">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≥1% (n =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&lt;1% (n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02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ORR,* n (%) [95% CI]</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 n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 n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 n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24 (59) [44.5-71.6]</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3 (7)</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21 (51)</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14 (34)</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2 (5)</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11 (69) [45.2-86.8]</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 (6)</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10 (63)</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5 (31)</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0</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18 (62) [45.1-77.1]</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2 (7)</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16 (55)</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10 (35)</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 (3)</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5 (46) [20.0-72.9]</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0</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5 (46)</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4 (36)</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1 (9)</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5143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5238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Median DoR, mo (90% CI)</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12.4 (10.2-15.4)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15.4 (10.9-21.0)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12.4 (10.2-15.9)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(2.7-NE)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467948"/>
                  </a:ext>
                </a:extLst>
              </a:tr>
            </a:tbl>
          </a:graphicData>
        </a:graphic>
      </p:graphicFrame>
      <p:sp>
        <p:nvSpPr>
          <p:cNvPr id="6" name="Text Box 11">
            <a:extLst>
              <a:ext uri="{FF2B5EF4-FFF2-40B4-BE49-F238E27FC236}">
                <a16:creationId xmlns:a16="http://schemas.microsoft.com/office/drawing/2014/main" id="{620E42ED-66BB-2F49-9235-9AB91E8D341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Janjigian. ESMO 2025. Abstr 2112MO. Janjigian. Nat Med. 2025;[Epub].</a:t>
            </a:r>
          </a:p>
        </p:txBody>
      </p:sp>
      <p:sp>
        <p:nvSpPr>
          <p:cNvPr id="7" name="TextBox 6">
            <a:extLst>
              <a:ext uri="{FF2B5EF4-FFF2-40B4-BE49-F238E27FC236}">
                <a16:creationId xmlns:a16="http://schemas.microsoft.com/office/drawing/2014/main" id="{D218B50B-9C51-C74F-E01B-98813B48ECB8}"/>
              </a:ext>
            </a:extLst>
          </p:cNvPr>
          <p:cNvSpPr txBox="1"/>
          <p:nvPr/>
        </p:nvSpPr>
        <p:spPr bwMode="auto">
          <a:xfrm>
            <a:off x="670281" y="4969992"/>
            <a:ext cx="81498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 patient with TAP &lt;1% had no baseline scan to determine best overall response.</a:t>
            </a:r>
          </a:p>
        </p:txBody>
      </p:sp>
    </p:spTree>
    <p:extLst>
      <p:ext uri="{BB962C8B-B14F-4D97-AF65-F5344CB8AC3E}">
        <p14:creationId xmlns:p14="http://schemas.microsoft.com/office/powerpoint/2010/main" val="3717249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52D7B-B49C-1799-ED57-BAE29C5CAF84}"/>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A84BCC18-32D2-BE42-AD32-E74B3C2964A0}"/>
              </a:ext>
            </a:extLst>
          </p:cNvPr>
          <p:cNvSpPr>
            <a:spLocks noGrp="1" noChangeArrowheads="1"/>
          </p:cNvSpPr>
          <p:nvPr>
            <p:ph type="title"/>
          </p:nvPr>
        </p:nvSpPr>
        <p:spPr/>
        <p:txBody>
          <a:bodyPr/>
          <a:lstStyle/>
          <a:p>
            <a:r>
              <a:rPr lang="en-US" dirty="0"/>
              <a:t>EDGE-Gastric Arm A1: PFS and OS</a:t>
            </a:r>
            <a:endParaRPr lang="en-US" altLang="en-US" dirty="0"/>
          </a:p>
        </p:txBody>
      </p:sp>
      <p:graphicFrame>
        <p:nvGraphicFramePr>
          <p:cNvPr id="8" name="Group 3">
            <a:extLst>
              <a:ext uri="{FF2B5EF4-FFF2-40B4-BE49-F238E27FC236}">
                <a16:creationId xmlns:a16="http://schemas.microsoft.com/office/drawing/2014/main" id="{F19D4FD8-2EF2-ACAA-B4AE-98482800A9CC}"/>
              </a:ext>
            </a:extLst>
          </p:cNvPr>
          <p:cNvGraphicFramePr>
            <a:graphicFrameLocks/>
          </p:cNvGraphicFramePr>
          <p:nvPr>
            <p:extLst>
              <p:ext uri="{D42A27DB-BD31-4B8C-83A1-F6EECF244321}">
                <p14:modId xmlns:p14="http://schemas.microsoft.com/office/powerpoint/2010/main" val="2286733507"/>
              </p:ext>
            </p:extLst>
          </p:nvPr>
        </p:nvGraphicFramePr>
        <p:xfrm>
          <a:off x="723900" y="1603375"/>
          <a:ext cx="10755313" cy="1954210"/>
        </p:xfrm>
        <a:graphic>
          <a:graphicData uri="http://schemas.openxmlformats.org/drawingml/2006/table">
            <a:tbl>
              <a:tblPr/>
              <a:tblGrid>
                <a:gridCol w="2569165">
                  <a:extLst>
                    <a:ext uri="{9D8B030D-6E8A-4147-A177-3AD203B41FA5}">
                      <a16:colId xmlns:a16="http://schemas.microsoft.com/office/drawing/2014/main" val="20000"/>
                    </a:ext>
                  </a:extLst>
                </a:gridCol>
                <a:gridCol w="1560570">
                  <a:extLst>
                    <a:ext uri="{9D8B030D-6E8A-4147-A177-3AD203B41FA5}">
                      <a16:colId xmlns:a16="http://schemas.microsoft.com/office/drawing/2014/main" val="20001"/>
                    </a:ext>
                  </a:extLst>
                </a:gridCol>
                <a:gridCol w="1660958">
                  <a:extLst>
                    <a:ext uri="{9D8B030D-6E8A-4147-A177-3AD203B41FA5}">
                      <a16:colId xmlns:a16="http://schemas.microsoft.com/office/drawing/2014/main" val="2359251890"/>
                    </a:ext>
                  </a:extLst>
                </a:gridCol>
                <a:gridCol w="1542317">
                  <a:extLst>
                    <a:ext uri="{9D8B030D-6E8A-4147-A177-3AD203B41FA5}">
                      <a16:colId xmlns:a16="http://schemas.microsoft.com/office/drawing/2014/main" val="2183425149"/>
                    </a:ext>
                  </a:extLst>
                </a:gridCol>
                <a:gridCol w="1697952">
                  <a:extLst>
                    <a:ext uri="{9D8B030D-6E8A-4147-A177-3AD203B41FA5}">
                      <a16:colId xmlns:a16="http://schemas.microsoft.com/office/drawing/2014/main" val="1338609916"/>
                    </a:ext>
                  </a:extLst>
                </a:gridCol>
                <a:gridCol w="1724351">
                  <a:extLst>
                    <a:ext uri="{9D8B030D-6E8A-4147-A177-3AD203B41FA5}">
                      <a16:colId xmlns:a16="http://schemas.microsoft.com/office/drawing/2014/main" val="1240921588"/>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Cohort A1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TAP 5% Cutoff</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TAP 1% Cutoff</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562432421"/>
                  </a:ext>
                </a:extLst>
              </a:tr>
              <a:tr h="0">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≥5% (n =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&lt;5% (n =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≥1% (n =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&lt;1% (n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6511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Median PFS, mo (90% CI)</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12.9 (9.8-14.6)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14.5 (11.3-NE)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11.3 (5.5-13.8)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13.2 (11.3-15.2)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6.8 (3.0-13.8)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41037475"/>
                  </a:ext>
                </a:extLst>
              </a:tr>
              <a:tr h="5715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24-mo PFS, % (90%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(15-39)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(14-50)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18 (6-34)</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(12-40)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(5-43)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48138135"/>
                  </a:ext>
                </a:extLst>
              </a:tr>
            </a:tbl>
          </a:graphicData>
        </a:graphic>
      </p:graphicFrame>
      <p:sp>
        <p:nvSpPr>
          <p:cNvPr id="2" name="Text Box 11">
            <a:extLst>
              <a:ext uri="{FF2B5EF4-FFF2-40B4-BE49-F238E27FC236}">
                <a16:creationId xmlns:a16="http://schemas.microsoft.com/office/drawing/2014/main" id="{4D5A71F3-20E7-3F7A-D5F3-3D18F2077BC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Janjigian. ESMO 2025. Abstr 2112MO. Janjigian. Nat Med. 2025;[Epub].</a:t>
            </a:r>
          </a:p>
        </p:txBody>
      </p:sp>
      <p:graphicFrame>
        <p:nvGraphicFramePr>
          <p:cNvPr id="4" name="Group 3">
            <a:extLst>
              <a:ext uri="{FF2B5EF4-FFF2-40B4-BE49-F238E27FC236}">
                <a16:creationId xmlns:a16="http://schemas.microsoft.com/office/drawing/2014/main" id="{6429D864-76F6-C045-792B-D50D6095E0BF}"/>
              </a:ext>
            </a:extLst>
          </p:cNvPr>
          <p:cNvGraphicFramePr>
            <a:graphicFrameLocks/>
          </p:cNvGraphicFramePr>
          <p:nvPr>
            <p:extLst>
              <p:ext uri="{D42A27DB-BD31-4B8C-83A1-F6EECF244321}">
                <p14:modId xmlns:p14="http://schemas.microsoft.com/office/powerpoint/2010/main" val="3878395491"/>
              </p:ext>
            </p:extLst>
          </p:nvPr>
        </p:nvGraphicFramePr>
        <p:xfrm>
          <a:off x="723900" y="3782625"/>
          <a:ext cx="10755313" cy="1954210"/>
        </p:xfrm>
        <a:graphic>
          <a:graphicData uri="http://schemas.openxmlformats.org/drawingml/2006/table">
            <a:tbl>
              <a:tblPr/>
              <a:tblGrid>
                <a:gridCol w="2569165">
                  <a:extLst>
                    <a:ext uri="{9D8B030D-6E8A-4147-A177-3AD203B41FA5}">
                      <a16:colId xmlns:a16="http://schemas.microsoft.com/office/drawing/2014/main" val="20000"/>
                    </a:ext>
                  </a:extLst>
                </a:gridCol>
                <a:gridCol w="1560570">
                  <a:extLst>
                    <a:ext uri="{9D8B030D-6E8A-4147-A177-3AD203B41FA5}">
                      <a16:colId xmlns:a16="http://schemas.microsoft.com/office/drawing/2014/main" val="20001"/>
                    </a:ext>
                  </a:extLst>
                </a:gridCol>
                <a:gridCol w="1660958">
                  <a:extLst>
                    <a:ext uri="{9D8B030D-6E8A-4147-A177-3AD203B41FA5}">
                      <a16:colId xmlns:a16="http://schemas.microsoft.com/office/drawing/2014/main" val="2359251890"/>
                    </a:ext>
                  </a:extLst>
                </a:gridCol>
                <a:gridCol w="1542317">
                  <a:extLst>
                    <a:ext uri="{9D8B030D-6E8A-4147-A177-3AD203B41FA5}">
                      <a16:colId xmlns:a16="http://schemas.microsoft.com/office/drawing/2014/main" val="2183425149"/>
                    </a:ext>
                  </a:extLst>
                </a:gridCol>
                <a:gridCol w="1697952">
                  <a:extLst>
                    <a:ext uri="{9D8B030D-6E8A-4147-A177-3AD203B41FA5}">
                      <a16:colId xmlns:a16="http://schemas.microsoft.com/office/drawing/2014/main" val="1338609916"/>
                    </a:ext>
                  </a:extLst>
                </a:gridCol>
                <a:gridCol w="1724351">
                  <a:extLst>
                    <a:ext uri="{9D8B030D-6E8A-4147-A177-3AD203B41FA5}">
                      <a16:colId xmlns:a16="http://schemas.microsoft.com/office/drawing/2014/main" val="1240921588"/>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Cohort A1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TAP 5% Cutoff</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TAP 1% Cutoff</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562432421"/>
                  </a:ext>
                </a:extLst>
              </a:tr>
              <a:tr h="0">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≥5% (n =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&lt;5% (n =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≥1% (n =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&lt;1% (n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6511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Median OS, mo (90% CI)</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26.7 (18.4-NE)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(17.4-NE)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19.5 (15.7-NE)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26.7 (19.5-NE)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18.4 (12.2-NE)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41037475"/>
                  </a:ext>
                </a:extLst>
              </a:tr>
              <a:tr h="5715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24-mo OS, % (90%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 (36-63)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 (34-74)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 (25-60)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 (37-68)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 (11-58)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48138135"/>
                  </a:ext>
                </a:extLst>
              </a:tr>
            </a:tbl>
          </a:graphicData>
        </a:graphic>
      </p:graphicFrame>
    </p:spTree>
    <p:extLst>
      <p:ext uri="{BB962C8B-B14F-4D97-AF65-F5344CB8AC3E}">
        <p14:creationId xmlns:p14="http://schemas.microsoft.com/office/powerpoint/2010/main" val="3502529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EDGE-Gastric Arm A1: Safety Summary</a:t>
            </a:r>
            <a:endParaRPr lang="en-US" altLang="en-US" dirty="0"/>
          </a:p>
        </p:txBody>
      </p:sp>
      <p:graphicFrame>
        <p:nvGraphicFramePr>
          <p:cNvPr id="13" name="Group 3">
            <a:extLst>
              <a:ext uri="{FF2B5EF4-FFF2-40B4-BE49-F238E27FC236}">
                <a16:creationId xmlns:a16="http://schemas.microsoft.com/office/drawing/2014/main" id="{959DC4A5-26CD-C9DF-7B1E-CC27D3A3F94A}"/>
              </a:ext>
            </a:extLst>
          </p:cNvPr>
          <p:cNvGraphicFramePr>
            <a:graphicFrameLocks noGrp="1"/>
          </p:cNvGraphicFramePr>
          <p:nvPr>
            <p:ph sz="half" idx="1"/>
            <p:extLst>
              <p:ext uri="{D42A27DB-BD31-4B8C-83A1-F6EECF244321}">
                <p14:modId xmlns:p14="http://schemas.microsoft.com/office/powerpoint/2010/main" val="3453767012"/>
              </p:ext>
            </p:extLst>
          </p:nvPr>
        </p:nvGraphicFramePr>
        <p:xfrm>
          <a:off x="723899" y="1511300"/>
          <a:ext cx="5187949" cy="4206336"/>
        </p:xfrm>
        <a:graphic>
          <a:graphicData uri="http://schemas.openxmlformats.org/drawingml/2006/table">
            <a:tbl>
              <a:tblPr/>
              <a:tblGrid>
                <a:gridCol w="3748662">
                  <a:extLst>
                    <a:ext uri="{9D8B030D-6E8A-4147-A177-3AD203B41FA5}">
                      <a16:colId xmlns:a16="http://schemas.microsoft.com/office/drawing/2014/main" val="20000"/>
                    </a:ext>
                  </a:extLst>
                </a:gridCol>
                <a:gridCol w="1439287">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Treatment-Emergent 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Cohort A1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56243242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Any TEAE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≥3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Serious</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41 (100)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30 (73)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15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622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Treatment-related TEAE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≥3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Serious</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32 (78)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 (17)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1622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TEAE led to discontinuation of </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any study agent</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Discontinuation of domvanalimab or zimberelimab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(66)</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467948"/>
                  </a:ext>
                </a:extLst>
              </a:tr>
              <a:tr h="1622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TEAE led to dose interruption or modification of any study agent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4103747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TEAE led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34204381"/>
                  </a:ext>
                </a:extLst>
              </a:tr>
            </a:tbl>
          </a:graphicData>
        </a:graphic>
      </p:graphicFrame>
      <p:sp>
        <p:nvSpPr>
          <p:cNvPr id="7" name="Text Box 11">
            <a:extLst>
              <a:ext uri="{FF2B5EF4-FFF2-40B4-BE49-F238E27FC236}">
                <a16:creationId xmlns:a16="http://schemas.microsoft.com/office/drawing/2014/main" id="{CC775857-57F8-3FAE-36C4-4C7082AAA9B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Janjigian. ESMO 2025. Abstr 2112MO.</a:t>
            </a:r>
          </a:p>
        </p:txBody>
      </p:sp>
      <p:sp>
        <p:nvSpPr>
          <p:cNvPr id="15" name="Text Box 11">
            <a:extLst>
              <a:ext uri="{FF2B5EF4-FFF2-40B4-BE49-F238E27FC236}">
                <a16:creationId xmlns:a16="http://schemas.microsoft.com/office/drawing/2014/main" id="{768916F6-ED24-85CE-15B0-92F697F53ED8}"/>
              </a:ext>
            </a:extLst>
          </p:cNvPr>
          <p:cNvSpPr txBox="1">
            <a:spLocks noChangeArrowheads="1"/>
          </p:cNvSpPr>
          <p:nvPr/>
        </p:nvSpPr>
        <p:spPr bwMode="auto">
          <a:xfrm>
            <a:off x="601663" y="5717636"/>
            <a:ext cx="28681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chemeClr val="bg1"/>
                </a:solidFill>
                <a:latin typeface="Calibri" panose="020F0502020204030204" pitchFamily="34" charset="0"/>
              </a:rPr>
              <a:t>*Not related to any study agent.</a:t>
            </a:r>
          </a:p>
        </p:txBody>
      </p:sp>
      <p:graphicFrame>
        <p:nvGraphicFramePr>
          <p:cNvPr id="19" name="Group 3">
            <a:extLst>
              <a:ext uri="{FF2B5EF4-FFF2-40B4-BE49-F238E27FC236}">
                <a16:creationId xmlns:a16="http://schemas.microsoft.com/office/drawing/2014/main" id="{5E380C90-A73A-1381-FC53-B3CD09B06371}"/>
              </a:ext>
            </a:extLst>
          </p:cNvPr>
          <p:cNvGraphicFramePr>
            <a:graphicFrameLocks/>
          </p:cNvGraphicFramePr>
          <p:nvPr>
            <p:extLst>
              <p:ext uri="{D42A27DB-BD31-4B8C-83A1-F6EECF244321}">
                <p14:modId xmlns:p14="http://schemas.microsoft.com/office/powerpoint/2010/main" val="4224810142"/>
              </p:ext>
            </p:extLst>
          </p:nvPr>
        </p:nvGraphicFramePr>
        <p:xfrm>
          <a:off x="6212326" y="1513330"/>
          <a:ext cx="5255775" cy="4091196"/>
        </p:xfrm>
        <a:graphic>
          <a:graphicData uri="http://schemas.openxmlformats.org/drawingml/2006/table">
            <a:tbl>
              <a:tblPr/>
              <a:tblGrid>
                <a:gridCol w="3980919">
                  <a:extLst>
                    <a:ext uri="{9D8B030D-6E8A-4147-A177-3AD203B41FA5}">
                      <a16:colId xmlns:a16="http://schemas.microsoft.com/office/drawing/2014/main" val="20000"/>
                    </a:ext>
                  </a:extLst>
                </a:gridCol>
                <a:gridCol w="1274856">
                  <a:extLst>
                    <a:ext uri="{9D8B030D-6E8A-4147-A177-3AD203B41FA5}">
                      <a16:colId xmlns:a16="http://schemas.microsoft.com/office/drawing/2014/main" val="20001"/>
                    </a:ext>
                  </a:extLst>
                </a:gridCol>
              </a:tblGrid>
              <a:tr h="3499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Immune- and Infusion-Related TEAEs, n (%)</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Cohort A1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562432421"/>
                  </a:ext>
                </a:extLst>
              </a:tr>
              <a:tr h="4973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Any immune-related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≥3</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7920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Immune-related TEAEs reported in &gt;1 patient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Hypothyroidism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Adrenal insufficiency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Pneumonitis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6446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Any infusion-related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≥3</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467948"/>
                  </a:ext>
                </a:extLst>
              </a:tr>
              <a:tr h="3984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Treatment-related, infusion-related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958700527"/>
                  </a:ext>
                </a:extLst>
              </a:tr>
              <a:tr h="6446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Infusion-related TEAEs reported in &gt;1 patient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Pyrexia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Infusion-related reaction</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41037475"/>
                  </a:ext>
                </a:extLst>
              </a:tr>
            </a:tbl>
          </a:graphicData>
        </a:graphic>
      </p:graphicFrame>
      <p:sp>
        <p:nvSpPr>
          <p:cNvPr id="20" name="Text Box 11">
            <a:extLst>
              <a:ext uri="{FF2B5EF4-FFF2-40B4-BE49-F238E27FC236}">
                <a16:creationId xmlns:a16="http://schemas.microsoft.com/office/drawing/2014/main" id="{D68BC5F5-EC8E-6661-AFF9-F5A586B8DFE3}"/>
              </a:ext>
            </a:extLst>
          </p:cNvPr>
          <p:cNvSpPr txBox="1">
            <a:spLocks noChangeArrowheads="1"/>
          </p:cNvSpPr>
          <p:nvPr/>
        </p:nvSpPr>
        <p:spPr bwMode="auto">
          <a:xfrm>
            <a:off x="6212326" y="5604526"/>
            <a:ext cx="53101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sz="1200" b="0" baseline="30000" dirty="0">
                <a:solidFill>
                  <a:schemeClr val="bg2">
                    <a:lumMod val="10000"/>
                  </a:schemeClr>
                </a:solidFill>
                <a:latin typeface="Calibri" panose="020F0502020204030204" pitchFamily="34" charset="0"/>
              </a:rPr>
              <a:t>†</a:t>
            </a:r>
            <a:r>
              <a:rPr lang="en-US" altLang="en-US" sz="1200" b="0" dirty="0">
                <a:solidFill>
                  <a:schemeClr val="bg1"/>
                </a:solidFill>
                <a:latin typeface="Calibri" panose="020F0502020204030204" pitchFamily="34" charset="0"/>
              </a:rPr>
              <a:t>Grade 3 dyspnea led patient to discontinue oxaliplatin with no additional dose modifications.</a:t>
            </a:r>
          </a:p>
        </p:txBody>
      </p:sp>
    </p:spTree>
    <p:extLst>
      <p:ext uri="{BB962C8B-B14F-4D97-AF65-F5344CB8AC3E}">
        <p14:creationId xmlns:p14="http://schemas.microsoft.com/office/powerpoint/2010/main" val="1066298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3C76F-A7DF-AB3C-456A-BDFB7A4AAAA8}"/>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A72304F5-3A15-C151-208A-51208EA24C7F}"/>
              </a:ext>
            </a:extLst>
          </p:cNvPr>
          <p:cNvSpPr>
            <a:spLocks noGrp="1" noChangeArrowheads="1"/>
          </p:cNvSpPr>
          <p:nvPr>
            <p:ph type="title"/>
          </p:nvPr>
        </p:nvSpPr>
        <p:spPr/>
        <p:txBody>
          <a:bodyPr/>
          <a:lstStyle/>
          <a:p>
            <a:r>
              <a:rPr lang="en-US" dirty="0"/>
              <a:t>EDGE-Gastric Arm A1: Investigators’ Conclusions</a:t>
            </a:r>
            <a:endParaRPr lang="en-US" altLang="en-US" dirty="0"/>
          </a:p>
        </p:txBody>
      </p:sp>
      <p:sp>
        <p:nvSpPr>
          <p:cNvPr id="9219" name="Rectangle 3">
            <a:extLst>
              <a:ext uri="{FF2B5EF4-FFF2-40B4-BE49-F238E27FC236}">
                <a16:creationId xmlns:a16="http://schemas.microsoft.com/office/drawing/2014/main" id="{1C4232D5-022D-3ADA-28B2-3879D0C3FF45}"/>
              </a:ext>
            </a:extLst>
          </p:cNvPr>
          <p:cNvSpPr>
            <a:spLocks noGrp="1" noChangeArrowheads="1"/>
          </p:cNvSpPr>
          <p:nvPr>
            <p:ph idx="1"/>
          </p:nvPr>
        </p:nvSpPr>
        <p:spPr>
          <a:xfrm>
            <a:off x="609759" y="1524000"/>
            <a:ext cx="10877529" cy="4554890"/>
          </a:xfrm>
        </p:spPr>
        <p:txBody>
          <a:bodyPr/>
          <a:lstStyle/>
          <a:p>
            <a:r>
              <a:rPr lang="en-US" altLang="en-US" sz="2200" dirty="0"/>
              <a:t>In this longer follow-up of the phase II </a:t>
            </a:r>
            <a:r>
              <a:rPr lang="en-US" sz="2200" dirty="0"/>
              <a:t>EDGE-Gastric Arm A1,</a:t>
            </a:r>
            <a:r>
              <a:rPr lang="en-US" altLang="en-US" sz="2200" dirty="0"/>
              <a:t> first-line treatment with domvanalimab + zimberelimab and FOLFOX demonstrated promising efficacy in advanced GC, GEJ adenocarcinoma, and EAC</a:t>
            </a:r>
          </a:p>
          <a:p>
            <a:pPr lvl="1"/>
            <a:r>
              <a:rPr lang="en-US" altLang="en-US" sz="2000" dirty="0"/>
              <a:t>Overall ORR: 59%</a:t>
            </a:r>
          </a:p>
          <a:p>
            <a:pPr lvl="1"/>
            <a:r>
              <a:rPr lang="en-US" altLang="en-US" sz="2000" dirty="0"/>
              <a:t>Median PFS: 12.9 mo; median OS: 26.7 mo</a:t>
            </a:r>
          </a:p>
          <a:p>
            <a:r>
              <a:rPr lang="en-US" altLang="en-US" sz="2200" dirty="0"/>
              <a:t>Safety data were consistent with prior reports on anti–PD-1 therapy + platinum-based chemotherapy</a:t>
            </a:r>
          </a:p>
          <a:p>
            <a:r>
              <a:rPr lang="en-US" altLang="en-US" sz="2200" dirty="0"/>
              <a:t>Investigators conclude that domvanalimab + zimberelimab + FOLFOX combination shows promise as a first-line treatment option for adults with certain GI tumors</a:t>
            </a:r>
          </a:p>
          <a:p>
            <a:r>
              <a:rPr lang="en-US" altLang="en-US" sz="2200" dirty="0"/>
              <a:t>Ongoing phase III STAR-221 (NCT05568095) clinical trial is currently evaluating first-line domvanalimab + zimberelimab and chemotherapy vs nivolumab with chemotherapy</a:t>
            </a:r>
          </a:p>
        </p:txBody>
      </p:sp>
      <p:sp>
        <p:nvSpPr>
          <p:cNvPr id="3" name="Text Box 11">
            <a:extLst>
              <a:ext uri="{FF2B5EF4-FFF2-40B4-BE49-F238E27FC236}">
                <a16:creationId xmlns:a16="http://schemas.microsoft.com/office/drawing/2014/main" id="{AB9CB0A7-2C3E-A464-907F-1A0C2474853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Janjigian. ESMO 2025. Abstr 2112MO.</a:t>
            </a:r>
          </a:p>
        </p:txBody>
      </p:sp>
    </p:spTree>
    <p:extLst>
      <p:ext uri="{BB962C8B-B14F-4D97-AF65-F5344CB8AC3E}">
        <p14:creationId xmlns:p14="http://schemas.microsoft.com/office/powerpoint/2010/main" val="1438375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
        <p:nvSpPr>
          <p:cNvPr id="2" name="TextBox 8">
            <a:extLst>
              <a:ext uri="{FF2B5EF4-FFF2-40B4-BE49-F238E27FC236}">
                <a16:creationId xmlns:a16="http://schemas.microsoft.com/office/drawing/2014/main" id="{A903DC71-DF92-62CA-FAB6-C69A85CF97F1}"/>
              </a:ext>
            </a:extLst>
          </p:cNvPr>
          <p:cNvSpPr txBox="1"/>
          <p:nvPr/>
        </p:nvSpPr>
        <p:spPr bwMode="auto">
          <a:xfrm>
            <a:off x="1134933" y="2864220"/>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b="0" dirty="0">
                <a:solidFill>
                  <a:srgbClr val="455560"/>
                </a:solidFill>
                <a:latin typeface="Calibri" panose="020F0502020204030204" pitchFamily="34" charset="0"/>
                <a:cs typeface="Arial" panose="020B0604020202020204" pitchFamily="34" charset="0"/>
              </a:rPr>
              <a:t>Lung cancers</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DDADD1FC0ABC4FAE69BCC78CC1C609" ma:contentTypeVersion="10" ma:contentTypeDescription="Create a new document." ma:contentTypeScope="" ma:versionID="1ee228d2f81f555e7368de63dc9b5b18">
  <xsd:schema xmlns:xsd="http://www.w3.org/2001/XMLSchema" xmlns:xs="http://www.w3.org/2001/XMLSchema" xmlns:p="http://schemas.microsoft.com/office/2006/metadata/properties" xmlns:ns2="d2e3f5e4-6f28-4f19-ae66-1677b5fa85d1" xmlns:ns3="22fd6914-46d4-4c7e-bbad-46e82841b69d" targetNamespace="http://schemas.microsoft.com/office/2006/metadata/properties" ma:root="true" ma:fieldsID="c3052f8e8201923ad6a2602efa261c32" ns2:_="" ns3:_="">
    <xsd:import namespace="d2e3f5e4-6f28-4f19-ae66-1677b5fa85d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e3f5e4-6f28-4f19-ae66-1677b5fa8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d2e3f5e4-6f28-4f19-ae66-1677b5fa85d1">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28CC71D6-673C-482B-AECE-4F9B254C9A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e3f5e4-6f28-4f19-ae66-1677b5fa85d1"/>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schemas.openxmlformats.org/package/2006/metadata/core-properties"/>
    <ds:schemaRef ds:uri="http://purl.org/dc/terms/"/>
    <ds:schemaRef ds:uri="http://purl.org/dc/dcmitype/"/>
    <ds:schemaRef ds:uri="http://schemas.microsoft.com/office/2006/metadata/properties"/>
    <ds:schemaRef ds:uri="http://www.w3.org/XML/1998/namespace"/>
    <ds:schemaRef ds:uri="http://purl.org/dc/elements/1.1/"/>
    <ds:schemaRef ds:uri="http://schemas.microsoft.com/office/2006/documentManagement/types"/>
    <ds:schemaRef ds:uri="d2e3f5e4-6f28-4f19-ae66-1677b5fa85d1"/>
    <ds:schemaRef ds:uri="http://schemas.microsoft.com/office/infopath/2007/PartnerControls"/>
    <ds:schemaRef ds:uri="22fd6914-46d4-4c7e-bbad-46e82841b69d"/>
  </ds:schemaRefs>
</ds:datastoreItem>
</file>

<file path=docProps/app.xml><?xml version="1.0" encoding="utf-8"?>
<Properties xmlns="http://schemas.openxmlformats.org/officeDocument/2006/extended-properties" xmlns:vt="http://schemas.openxmlformats.org/officeDocument/2006/docPropsVTypes">
  <Template/>
  <TotalTime>2808</TotalTime>
  <Words>1664</Words>
  <Application>Microsoft Office PowerPoint</Application>
  <PresentationFormat>Widescreen</PresentationFormat>
  <Paragraphs>238</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EDGE-Gastric Arm A1 Update: Phase II Trial of Domvanalimab, Zimberelimab, and FOLFOX in Previously Untreated Advanced HER2-Negative GC/GEJC/EAC</vt:lpstr>
      <vt:lpstr>About These Slides</vt:lpstr>
      <vt:lpstr>EDGE-Gastric Arm A1: Background</vt:lpstr>
      <vt:lpstr>EDGE-Gastric Arm A1: Study Design</vt:lpstr>
      <vt:lpstr>EDGE-Gastric Arm A1: Baseline Characteristics</vt:lpstr>
      <vt:lpstr>EDGE-Gastric Arm A1: ORR (Primary Endpoint), DCR, DoR</vt:lpstr>
      <vt:lpstr>EDGE-Gastric Arm A1: PFS and OS</vt:lpstr>
      <vt:lpstr>EDGE-Gastric Arm A1: Safety Summary</vt:lpstr>
      <vt:lpstr>EDGE-Gastric Arm A1: Investigators’ Conclusions</vt:lpstr>
      <vt:lpstr>Go Online for More CCO  Coverage of ESMO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EDGE-Gastric Arm A1 Update: Phase II Trial of Domvanalimab, Zimberelimab, and FOLFOX in Previously Untreated Advanced HER2-Negative GC/GEJC/EAC</dc:title>
  <dc:creator>Preferred User</dc:creator>
  <cp:lastModifiedBy>Valerie Wenzel</cp:lastModifiedBy>
  <cp:revision>41</cp:revision>
  <cp:lastPrinted>2016-09-26T20:21:49Z</cp:lastPrinted>
  <dcterms:created xsi:type="dcterms:W3CDTF">2005-05-27T15:08:01Z</dcterms:created>
  <dcterms:modified xsi:type="dcterms:W3CDTF">2025-12-22T18:28:52Z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0x0101008BDDADD1FC0ABC4FAE69BCC78CC1C609</vt:lpwstr>
  </property>
  <property fmtid="{D5CDD505-2E9C-101B-9397-08002B2CF9AE}" pid="9" name="MediaServiceImageTags">
    <vt:lpwstr/>
  </property>
</Properties>
</file>